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sldIdLst>
    <p:sldId id="256" r:id="rId2"/>
    <p:sldId id="260" r:id="rId3"/>
    <p:sldId id="263" r:id="rId4"/>
    <p:sldId id="268" r:id="rId5"/>
    <p:sldId id="265" r:id="rId6"/>
    <p:sldId id="271" r:id="rId7"/>
    <p:sldId id="264" r:id="rId8"/>
    <p:sldId id="277" r:id="rId9"/>
    <p:sldId id="279" r:id="rId10"/>
    <p:sldId id="278" r:id="rId11"/>
    <p:sldId id="280" r:id="rId12"/>
    <p:sldId id="281" r:id="rId13"/>
    <p:sldId id="282" r:id="rId14"/>
    <p:sldId id="283" r:id="rId15"/>
    <p:sldId id="284" r:id="rId16"/>
    <p:sldId id="287" r:id="rId17"/>
    <p:sldId id="288" r:id="rId18"/>
    <p:sldId id="275" r:id="rId19"/>
    <p:sldId id="286" r:id="rId20"/>
    <p:sldId id="292" r:id="rId21"/>
    <p:sldId id="295" r:id="rId22"/>
    <p:sldId id="299" r:id="rId23"/>
    <p:sldId id="296" r:id="rId24"/>
    <p:sldId id="270" r:id="rId25"/>
    <p:sldId id="304" r:id="rId26"/>
    <p:sldId id="305" r:id="rId27"/>
    <p:sldId id="272" r:id="rId28"/>
    <p:sldId id="273" r:id="rId29"/>
    <p:sldId id="276" r:id="rId30"/>
    <p:sldId id="301" r:id="rId31"/>
    <p:sldId id="302" r:id="rId32"/>
    <p:sldId id="303" r:id="rId33"/>
    <p:sldId id="285" r:id="rId34"/>
    <p:sldId id="297" r:id="rId35"/>
    <p:sldId id="298" r:id="rId36"/>
    <p:sldId id="289" r:id="rId37"/>
    <p:sldId id="290" r:id="rId38"/>
    <p:sldId id="307" r:id="rId39"/>
    <p:sldId id="293" r:id="rId40"/>
    <p:sldId id="306" r:id="rId41"/>
    <p:sldId id="294" r:id="rId42"/>
    <p:sldId id="274" r:id="rId43"/>
    <p:sldId id="291" r:id="rId44"/>
  </p:sldIdLst>
  <p:sldSz cx="9144000" cy="6858000" type="screen4x3"/>
  <p:notesSz cx="6769100" cy="9906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00"/>
    <a:srgbClr val="FFFF66"/>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9" autoAdjust="0"/>
    <p:restoredTop sz="94737" autoAdjust="0"/>
  </p:normalViewPr>
  <p:slideViewPr>
    <p:cSldViewPr>
      <p:cViewPr varScale="1">
        <p:scale>
          <a:sx n="78" d="100"/>
          <a:sy n="78" d="100"/>
        </p:scale>
        <p:origin x="-714" y="-96"/>
      </p:cViewPr>
      <p:guideLst>
        <p:guide orient="horz" pos="2160"/>
        <p:guide pos="2880"/>
      </p:guideLst>
    </p:cSldViewPr>
  </p:slideViewPr>
  <p:outlineViewPr>
    <p:cViewPr>
      <p:scale>
        <a:sx n="33" d="100"/>
        <a:sy n="33" d="100"/>
      </p:scale>
      <p:origin x="0" y="2621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33700"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33813" y="0"/>
            <a:ext cx="2933700" cy="495300"/>
          </a:xfrm>
          <a:prstGeom prst="rect">
            <a:avLst/>
          </a:prstGeom>
        </p:spPr>
        <p:txBody>
          <a:bodyPr vert="horz" lIns="91440" tIns="45720" rIns="91440" bIns="45720" rtlCol="0"/>
          <a:lstStyle>
            <a:lvl1pPr algn="r">
              <a:defRPr sz="1200"/>
            </a:lvl1pPr>
          </a:lstStyle>
          <a:p>
            <a:fld id="{1ECFBF4F-317C-422B-A41B-98A46E7CBDC0}" type="datetimeFigureOut">
              <a:rPr kumimoji="1" lang="ja-JP" altLang="en-US" smtClean="0"/>
              <a:t>2012/4/6</a:t>
            </a:fld>
            <a:endParaRPr kumimoji="1" lang="ja-JP" altLang="en-US"/>
          </a:p>
        </p:txBody>
      </p:sp>
      <p:sp>
        <p:nvSpPr>
          <p:cNvPr id="4" name="スライド イメージ プレースホルダー 3"/>
          <p:cNvSpPr>
            <a:spLocks noGrp="1" noRot="1" noChangeAspect="1"/>
          </p:cNvSpPr>
          <p:nvPr>
            <p:ph type="sldImg" idx="2"/>
          </p:nvPr>
        </p:nvSpPr>
        <p:spPr>
          <a:xfrm>
            <a:off x="908050" y="742950"/>
            <a:ext cx="4953000" cy="371475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6275" y="4705350"/>
            <a:ext cx="5416550" cy="44577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09113"/>
            <a:ext cx="2933700"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33813" y="9409113"/>
            <a:ext cx="2933700" cy="495300"/>
          </a:xfrm>
          <a:prstGeom prst="rect">
            <a:avLst/>
          </a:prstGeom>
        </p:spPr>
        <p:txBody>
          <a:bodyPr vert="horz" lIns="91440" tIns="45720" rIns="91440" bIns="45720" rtlCol="0" anchor="b"/>
          <a:lstStyle>
            <a:lvl1pPr algn="r">
              <a:defRPr sz="1200"/>
            </a:lvl1pPr>
          </a:lstStyle>
          <a:p>
            <a:fld id="{C65C433E-A299-4992-AD26-17665C226EA0}" type="slidenum">
              <a:rPr kumimoji="1" lang="ja-JP" altLang="en-US" smtClean="0"/>
              <a:t>‹#›</a:t>
            </a:fld>
            <a:endParaRPr kumimoji="1" lang="ja-JP" altLang="en-US"/>
          </a:p>
        </p:txBody>
      </p:sp>
    </p:spTree>
    <p:extLst>
      <p:ext uri="{BB962C8B-B14F-4D97-AF65-F5344CB8AC3E}">
        <p14:creationId xmlns:p14="http://schemas.microsoft.com/office/powerpoint/2010/main" val="3136713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C65C433E-A299-4992-AD26-17665C226EA0}" type="slidenum">
              <a:rPr kumimoji="1" lang="ja-JP" altLang="en-US" smtClean="0"/>
              <a:t>1</a:t>
            </a:fld>
            <a:endParaRPr kumimoji="1" lang="ja-JP" altLang="en-US"/>
          </a:p>
        </p:txBody>
      </p:sp>
    </p:spTree>
    <p:extLst>
      <p:ext uri="{BB962C8B-B14F-4D97-AF65-F5344CB8AC3E}">
        <p14:creationId xmlns:p14="http://schemas.microsoft.com/office/powerpoint/2010/main" val="2761462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smtClean="0"/>
          </a:p>
        </p:txBody>
      </p:sp>
      <p:sp>
        <p:nvSpPr>
          <p:cNvPr id="4" name="スライド番号プレースホルダー 3"/>
          <p:cNvSpPr>
            <a:spLocks noGrp="1"/>
          </p:cNvSpPr>
          <p:nvPr>
            <p:ph type="sldNum" sz="quarter" idx="10"/>
          </p:nvPr>
        </p:nvSpPr>
        <p:spPr/>
        <p:txBody>
          <a:bodyPr/>
          <a:lstStyle/>
          <a:p>
            <a:fld id="{C65C433E-A299-4992-AD26-17665C226EA0}" type="slidenum">
              <a:rPr kumimoji="1" lang="ja-JP" altLang="en-US" smtClean="0"/>
              <a:t>8</a:t>
            </a:fld>
            <a:endParaRPr kumimoji="1" lang="ja-JP" altLang="en-US"/>
          </a:p>
        </p:txBody>
      </p:sp>
    </p:spTree>
    <p:extLst>
      <p:ext uri="{BB962C8B-B14F-4D97-AF65-F5344CB8AC3E}">
        <p14:creationId xmlns:p14="http://schemas.microsoft.com/office/powerpoint/2010/main" val="1963714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3B1F53-05E5-48EE-9685-A13C7D811E57}"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7B8C9CB9-2436-4B70-ACE5-FD4ACFB8A87F}" type="datetime1">
              <a:rPr kumimoji="1" lang="ja-JP" altLang="en-US" smtClean="0"/>
              <a:t>2012/4/6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526CD7E3-4ED9-4DD5-950F-8EC8D8246CDB}" type="datetime1">
              <a:rPr kumimoji="1" lang="ja-JP" altLang="en-US" smtClean="0"/>
              <a:t>2012/4/6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E2C06A1-4F43-497D-8F7C-405EB565B16A}" type="datetime1">
              <a:rPr kumimoji="1" lang="ja-JP" altLang="en-US" smtClean="0"/>
              <a:t>2012/4/6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57200" y="274638"/>
            <a:ext cx="8229600" cy="706090"/>
          </a:xfrm>
        </p:spPr>
        <p:txBody>
          <a:bodyPr/>
          <a:lstStyle>
            <a:lvl1pPr>
              <a:defRPr>
                <a:latin typeface="+mn-lt"/>
              </a:defRPr>
            </a:lvl1pPr>
          </a:lstStyle>
          <a:p>
            <a:r>
              <a:rPr kumimoji="1" lang="ja-JP" altLang="en-US" dirty="0" smtClean="0"/>
              <a:t>マスタ タイトルの書式設定</a:t>
            </a:r>
            <a:endParaRPr kumimoji="1" lang="ja-JP" altLang="en-US" dirty="0"/>
          </a:p>
        </p:txBody>
      </p:sp>
      <p:sp>
        <p:nvSpPr>
          <p:cNvPr id="3" name="コンテンツ プレースホルダ 2"/>
          <p:cNvSpPr>
            <a:spLocks noGrp="1"/>
          </p:cNvSpPr>
          <p:nvPr>
            <p:ph idx="1"/>
          </p:nvPr>
        </p:nvSpPr>
        <p:spPr>
          <a:xfrm>
            <a:off x="457200" y="1124744"/>
            <a:ext cx="8229600" cy="5400600"/>
          </a:xfrm>
        </p:spPr>
        <p:txBody>
          <a:bodyPr>
            <a:normAutofit/>
          </a:bodyPr>
          <a:lstStyle>
            <a:lvl1pPr>
              <a:defRPr sz="2400">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kumimoji="1" lang="ja-JP" altLang="en-US" dirty="0" smtClean="0"/>
              <a:t>マスタ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6" name="スライド番号プレースホルダ 5"/>
          <p:cNvSpPr>
            <a:spLocks noGrp="1"/>
          </p:cNvSpPr>
          <p:nvPr>
            <p:ph type="sldNum" sz="quarter" idx="12"/>
          </p:nvPr>
        </p:nvSpPr>
        <p:spPr>
          <a:xfrm>
            <a:off x="6974904" y="6448251"/>
            <a:ext cx="2133600" cy="365125"/>
          </a:xfrm>
        </p:spPr>
        <p:txBody>
          <a:bodyPr/>
          <a:lstStyle>
            <a:lvl1pPr>
              <a:defRPr sz="2000"/>
            </a:lvl1pPr>
          </a:lstStyle>
          <a:p>
            <a:fld id="{D2D8002D-B5B0-4BAC-B1F6-782DDCCE6D9C}" type="slidenum">
              <a:rPr lang="ja-JP" altLang="en-US" smtClean="0"/>
              <a:pPr/>
              <a:t>‹#›</a:t>
            </a:fld>
            <a:endParaRPr lang="ja-JP" alt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3573016"/>
            <a:ext cx="7772400" cy="799722"/>
          </a:xfrm>
        </p:spPr>
        <p:txBody>
          <a:bodyPr anchor="t">
            <a:normAutofit/>
          </a:bodyPr>
          <a:lstStyle>
            <a:lvl1pPr algn="l">
              <a:defRPr sz="4400" b="1" cap="all">
                <a:latin typeface="+mj-lt"/>
              </a:defRPr>
            </a:lvl1pPr>
          </a:lstStyle>
          <a:p>
            <a:r>
              <a:rPr kumimoji="1" lang="ja-JP" altLang="en-US" dirty="0" smtClean="0"/>
              <a:t>マスタ タイトルの書式設定</a:t>
            </a:r>
            <a:endParaRPr kumimoji="1" lang="ja-JP" altLang="en-US" dirty="0"/>
          </a:p>
        </p:txBody>
      </p:sp>
      <p:sp>
        <p:nvSpPr>
          <p:cNvPr id="3" name="テキスト プレースホルダ 2"/>
          <p:cNvSpPr>
            <a:spLocks noGrp="1"/>
          </p:cNvSpPr>
          <p:nvPr>
            <p:ph type="body" idx="1"/>
          </p:nvPr>
        </p:nvSpPr>
        <p:spPr>
          <a:xfrm>
            <a:off x="722313" y="4377085"/>
            <a:ext cx="7772400" cy="564083"/>
          </a:xfrm>
        </p:spPr>
        <p:txBody>
          <a:bodyPr anchor="b">
            <a:normAutofit/>
          </a:bodyPr>
          <a:lstStyle>
            <a:lvl1pPr marL="0" indent="0" algn="ctr">
              <a:buNone/>
              <a:defRPr sz="240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dirty="0" smtClean="0"/>
              <a:t>マスタ テキストの書式設定</a:t>
            </a:r>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332B9309-0411-4858-A776-83F4CB7A1972}" type="datetime1">
              <a:rPr kumimoji="1" lang="ja-JP" altLang="en-US" smtClean="0"/>
              <a:t>2012/4/6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5B9399B9-FEBD-4051-95AA-1E5D5AF181DF}" type="datetime1">
              <a:rPr kumimoji="1" lang="ja-JP" altLang="en-US" smtClean="0"/>
              <a:t>2012/4/6</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0843A74E-4C6E-4382-89EE-F1DECFEDA0B9}" type="datetime1">
              <a:rPr kumimoji="1" lang="ja-JP" altLang="en-US" smtClean="0"/>
              <a:t>2012/4/6</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CE1A156-180C-4A95-BB35-09BF17920026}" type="datetime1">
              <a:rPr kumimoji="1" lang="ja-JP" altLang="en-US" smtClean="0"/>
              <a:t>2012/4/6</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91BBDFB8-5636-4FBF-A411-1C0D94B2B5DA}" type="datetime1">
              <a:rPr kumimoji="1" lang="ja-JP" altLang="en-US" smtClean="0"/>
              <a:t>2012/4/6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D7BB9F5F-D0E5-447F-90A5-691038DF44BB}" type="datetime1">
              <a:rPr kumimoji="1" lang="ja-JP" altLang="en-US" smtClean="0"/>
              <a:t>2012/4/6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041FC9-DE31-43D1-965B-B700F0431F7D}" type="datetime1">
              <a:rPr kumimoji="1" lang="ja-JP" altLang="en-US" smtClean="0"/>
              <a:t>2012/4/6</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4.gif"/></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cdf.fnal.gov/physics/new/hdg/Results_files/results/cdfcomb_mar2012/figures/cdf27febsmlimits100.eps" TargetMode="Externa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cdf.fnal.gov/physics/new/hdg/Results_files/results/cdfcomb_mar2012/figures/twotimescdf115feb2012log.eps" TargetMode="Externa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hyperlink" Target="http://www-cdf.fnal.gov/physics/new/hdg/Results_files/results/cdfcomb_mar2012/figures/twotimescdf160feb2012log.ep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www-cdf.fnal.gov/physics/new/hdg/Results_files/results/cdfcomb_mar2012/figures/cdfcollectedlimits_winter2012.ep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5.gif"/></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3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6.gif"/><Relationship Id="rId2" Type="http://schemas.openxmlformats.org/officeDocument/2006/relationships/image" Target="../media/image65.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hyperlink" Target="http://www-cdf.fnal.gov/physics/new/hdg/Results_files/results/whlnubb_120307/plots/eps/unblind_Limit__JV_WH_AllJETWM_3k_120223_JESQ2_ALL_AllHobit.eps" TargetMode="External"/><Relationship Id="rId7" Type="http://schemas.openxmlformats.org/officeDocument/2006/relationships/image" Target="../media/image69.gif"/><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hyperlink" Target="http://www-cdf.fnal.gov/physics/new/hdg/Results_files/results/vhmetbb_120302/plots/VHLimit_Moriond2012.eps" TargetMode="External"/><Relationship Id="rId10" Type="http://schemas.openxmlformats.org/officeDocument/2006/relationships/image" Target="../media/image72.jpeg"/><Relationship Id="rId4" Type="http://schemas.openxmlformats.org/officeDocument/2006/relationships/image" Target="../media/image67.gif"/><Relationship Id="rId9" Type="http://schemas.openxmlformats.org/officeDocument/2006/relationships/image" Target="../media/image71.jpeg"/></Relationships>
</file>

<file path=ppt/slides/_rels/slide37.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76.jpeg"/><Relationship Id="rId2" Type="http://schemas.openxmlformats.org/officeDocument/2006/relationships/hyperlink" Target="http://www-cdf.fnal.gov/physics/new/hdg/Results_files/results/cdfcomb_mar2012/figures/cdfwwlimits28feb.eps" TargetMode="External"/><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hyperlink" Target="http://www-cdf.fnal.gov/physics/new/hdg/Results_files/results/cdfcomb_mar2012/figures/cdfbblimits28feb.ep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8.gif"/><Relationship Id="rId7" Type="http://schemas.openxmlformats.org/officeDocument/2006/relationships/image" Target="../media/image82.gif"/><Relationship Id="rId2" Type="http://schemas.openxmlformats.org/officeDocument/2006/relationships/image" Target="../media/image77.gif"/><Relationship Id="rId1" Type="http://schemas.openxmlformats.org/officeDocument/2006/relationships/slideLayout" Target="../slideLayouts/slideLayout2.xml"/><Relationship Id="rId6" Type="http://schemas.openxmlformats.org/officeDocument/2006/relationships/image" Target="../media/image81.gif"/><Relationship Id="rId5" Type="http://schemas.openxmlformats.org/officeDocument/2006/relationships/image" Target="../media/image80.gif"/><Relationship Id="rId4" Type="http://schemas.openxmlformats.org/officeDocument/2006/relationships/image" Target="../media/image79.gif"/></Relationships>
</file>

<file path=ppt/slides/_rels/slide3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cdf.fnal.gov/physics/new/hdg/Results_files/results/cdfcomb_mar2012/figures/cdfbblimits28feb.eps" TargetMode="External"/><Relationship Id="rId2" Type="http://schemas.openxmlformats.org/officeDocument/2006/relationships/image" Target="../media/image86.gif"/><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4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88.jpeg"/></Relationships>
</file>

<file path=ppt/slides/_rels/slide42.xml.rels><?xml version="1.0" encoding="UTF-8" standalone="yes"?>
<Relationships xmlns="http://schemas.openxmlformats.org/package/2006/relationships"><Relationship Id="rId8" Type="http://schemas.openxmlformats.org/officeDocument/2006/relationships/hyperlink" Target="http://www-cdf.fnal.gov/physics/new/hdg/Results_files/results/cdfcomb_mar2012/figures/cdf125bgsub.eps" TargetMode="External"/><Relationship Id="rId3" Type="http://schemas.openxmlformats.org/officeDocument/2006/relationships/image" Target="../media/image90.jpeg"/><Relationship Id="rId7" Type="http://schemas.openxmlformats.org/officeDocument/2006/relationships/image" Target="../media/image92.jpeg"/><Relationship Id="rId2" Type="http://schemas.openxmlformats.org/officeDocument/2006/relationships/hyperlink" Target="http://www-cdf.fnal.gov/physics/new/hdg/Results_files/results/cdfcomb_mar2012/figures/lnsbcdf125-1.eps" TargetMode="External"/><Relationship Id="rId1" Type="http://schemas.openxmlformats.org/officeDocument/2006/relationships/slideLayout" Target="../slideLayouts/slideLayout2.xml"/><Relationship Id="rId6" Type="http://schemas.openxmlformats.org/officeDocument/2006/relationships/hyperlink" Target="http://www-cdf.fnal.gov/physics/new/hdg/Results_files/results/cdfcomb_mar2012/figures/clb-cdf.eps" TargetMode="External"/><Relationship Id="rId5" Type="http://schemas.openxmlformats.org/officeDocument/2006/relationships/image" Target="../media/image91.jpeg"/><Relationship Id="rId4" Type="http://schemas.openxmlformats.org/officeDocument/2006/relationships/hyperlink" Target="http://www-cdf.fnal.gov/physics/new/hdg/Results_files/results/cdfcomb_mar2012/figures/cdfxs27feb.eps" TargetMode="External"/><Relationship Id="rId9" Type="http://schemas.openxmlformats.org/officeDocument/2006/relationships/image" Target="../media/image93.jpeg"/></Relationships>
</file>

<file path=ppt/slides/_rels/slide4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0.gif"/><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9.gif"/><Relationship Id="rId5" Type="http://schemas.openxmlformats.org/officeDocument/2006/relationships/image" Target="../media/image18.gif"/><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symmetrymagazine.org/breaking/wp-content/uploads/2012/03/Tevatr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7336"/>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457200" y="1196752"/>
            <a:ext cx="8229600" cy="706090"/>
          </a:xfrm>
        </p:spPr>
        <p:txBody>
          <a:bodyPr>
            <a:normAutofit fontScale="90000"/>
          </a:bodyPr>
          <a:lstStyle/>
          <a:p>
            <a:r>
              <a:rPr lang="en-US" altLang="ja-JP" dirty="0" smtClean="0">
                <a:solidFill>
                  <a:srgbClr val="FFFF00"/>
                </a:solidFill>
              </a:rPr>
              <a:t>Higgs Searches at the </a:t>
            </a:r>
            <a:r>
              <a:rPr lang="en-US" altLang="ja-JP" dirty="0" err="1" smtClean="0">
                <a:solidFill>
                  <a:srgbClr val="FFFF00"/>
                </a:solidFill>
              </a:rPr>
              <a:t>Tevatron</a:t>
            </a:r>
            <a:endParaRPr kumimoji="1" lang="ja-JP" altLang="en-US" sz="2800" dirty="0">
              <a:solidFill>
                <a:srgbClr val="FFFF00"/>
              </a:solidFill>
            </a:endParaRPr>
          </a:p>
        </p:txBody>
      </p:sp>
      <p:sp>
        <p:nvSpPr>
          <p:cNvPr id="3" name="サブタイトル 2"/>
          <p:cNvSpPr>
            <a:spLocks noGrp="1"/>
          </p:cNvSpPr>
          <p:nvPr>
            <p:ph idx="1"/>
          </p:nvPr>
        </p:nvSpPr>
        <p:spPr>
          <a:xfrm>
            <a:off x="457200" y="2852936"/>
            <a:ext cx="8229600" cy="3672408"/>
          </a:xfrm>
        </p:spPr>
        <p:txBody>
          <a:bodyPr>
            <a:normAutofit fontScale="92500" lnSpcReduction="10000"/>
          </a:bodyPr>
          <a:lstStyle/>
          <a:p>
            <a:pPr marL="0" indent="0" algn="ctr">
              <a:buNone/>
            </a:pPr>
            <a:r>
              <a:rPr kumimoji="1" lang="en-US" altLang="ja-JP" sz="4100" dirty="0" smtClean="0">
                <a:solidFill>
                  <a:srgbClr val="FFFF00"/>
                </a:solidFill>
              </a:rPr>
              <a:t>Koji Sato</a:t>
            </a:r>
          </a:p>
          <a:p>
            <a:pPr marL="0" indent="0" algn="ctr">
              <a:buNone/>
            </a:pPr>
            <a:r>
              <a:rPr kumimoji="1" lang="en-US" altLang="ja-JP" sz="3100" dirty="0" smtClean="0">
                <a:solidFill>
                  <a:srgbClr val="FFFF00"/>
                </a:solidFill>
              </a:rPr>
              <a:t>on behalf of CDF and D0 Collaborations</a:t>
            </a:r>
          </a:p>
          <a:p>
            <a:pPr marL="0" indent="0" algn="ctr">
              <a:buNone/>
            </a:pPr>
            <a:endParaRPr kumimoji="1" lang="en-US" altLang="ja-JP" sz="3100" dirty="0" smtClean="0">
              <a:solidFill>
                <a:srgbClr val="FFFF00"/>
              </a:solidFill>
            </a:endParaRPr>
          </a:p>
          <a:p>
            <a:pPr marL="0" indent="0" algn="r">
              <a:buNone/>
            </a:pPr>
            <a:endParaRPr kumimoji="1" lang="en-US" altLang="ja-JP" sz="3100" dirty="0" smtClean="0">
              <a:solidFill>
                <a:srgbClr val="FFFF00"/>
              </a:solidFill>
            </a:endParaRPr>
          </a:p>
          <a:p>
            <a:pPr marL="0" indent="0" algn="r">
              <a:buNone/>
            </a:pPr>
            <a:r>
              <a:rPr kumimoji="1" lang="en-US" altLang="ja-JP" sz="3100" dirty="0" smtClean="0">
                <a:solidFill>
                  <a:srgbClr val="FFFF00"/>
                </a:solidFill>
              </a:rPr>
              <a:t>Standard Model @ LHC</a:t>
            </a:r>
          </a:p>
          <a:p>
            <a:pPr marL="0" indent="0" algn="r">
              <a:buNone/>
            </a:pPr>
            <a:r>
              <a:rPr lang="en-US" altLang="ja-JP" sz="3100" dirty="0" smtClean="0">
                <a:solidFill>
                  <a:srgbClr val="FFFF00"/>
                </a:solidFill>
              </a:rPr>
              <a:t>HCΦ</a:t>
            </a:r>
            <a:r>
              <a:rPr lang="ja-JP" altLang="en-US" sz="3100" dirty="0" smtClean="0">
                <a:solidFill>
                  <a:srgbClr val="FFFF00"/>
                </a:solidFill>
              </a:rPr>
              <a:t> </a:t>
            </a:r>
            <a:r>
              <a:rPr lang="en-US" altLang="ja-JP" sz="3100" dirty="0" smtClean="0">
                <a:solidFill>
                  <a:srgbClr val="FFFF00"/>
                </a:solidFill>
              </a:rPr>
              <a:t>institute, Copenhagen</a:t>
            </a:r>
            <a:endParaRPr kumimoji="1" lang="en-US" altLang="ja-JP" sz="3100" dirty="0" smtClean="0">
              <a:solidFill>
                <a:srgbClr val="FFFF00"/>
              </a:solidFill>
            </a:endParaRPr>
          </a:p>
          <a:p>
            <a:pPr marL="0" indent="0" algn="r">
              <a:buNone/>
            </a:pPr>
            <a:r>
              <a:rPr kumimoji="1" lang="en-US" altLang="ja-JP" sz="3100" dirty="0" smtClean="0">
                <a:solidFill>
                  <a:srgbClr val="FFFF00"/>
                </a:solidFill>
              </a:rPr>
              <a:t>April 12, 2012</a:t>
            </a:r>
            <a:endParaRPr kumimoji="1" lang="ja-JP" altLang="en-US" sz="3100" dirty="0">
              <a:solidFill>
                <a:srgbClr val="FFFF00"/>
              </a:solidFill>
            </a:endParaRPr>
          </a:p>
        </p:txBody>
      </p:sp>
    </p:spTree>
    <p:extLst>
      <p:ext uri="{BB962C8B-B14F-4D97-AF65-F5344CB8AC3E}">
        <p14:creationId xmlns:p14="http://schemas.microsoft.com/office/powerpoint/2010/main" val="2094299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16" y="406896"/>
            <a:ext cx="8601472" cy="6451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2" name="タイトル 1"/>
              <p:cNvSpPr>
                <a:spLocks noGrp="1"/>
              </p:cNvSpPr>
              <p:nvPr>
                <p:ph type="title"/>
              </p:nvPr>
            </p:nvSpPr>
            <p:spPr/>
            <p:txBody>
              <a:bodyPr>
                <a:normAutofit fontScale="90000"/>
              </a:bodyPr>
              <a:lstStyle/>
              <a:p>
                <a:r>
                  <a:rPr lang="en-US" altLang="ja-JP" dirty="0" smtClean="0"/>
                  <a:t>CDF: </a:t>
                </a:r>
                <a14:m>
                  <m:oMath xmlns:m="http://schemas.openxmlformats.org/officeDocument/2006/math">
                    <m:r>
                      <a:rPr lang="en-US" altLang="ja-JP" i="1">
                        <a:latin typeface="Cambria Math"/>
                      </a:rPr>
                      <m:t>𝑍𝐻</m:t>
                    </m:r>
                    <m:r>
                      <a:rPr lang="en-US" altLang="ja-JP" i="1">
                        <a:latin typeface="Cambria Math"/>
                      </a:rPr>
                      <m:t>→</m:t>
                    </m:r>
                    <m:sSup>
                      <m:sSupPr>
                        <m:ctrlPr>
                          <a:rPr lang="en-US" altLang="ja-JP" i="1">
                            <a:latin typeface="Cambria Math"/>
                          </a:rPr>
                        </m:ctrlPr>
                      </m:sSupPr>
                      <m:e>
                        <m:r>
                          <a:rPr lang="en-US" altLang="ja-JP" i="1">
                            <a:latin typeface="Cambria Math"/>
                          </a:rPr>
                          <m:t>𝑙</m:t>
                        </m:r>
                      </m:e>
                      <m:sup>
                        <m:r>
                          <a:rPr lang="en-US" altLang="ja-JP" i="1">
                            <a:latin typeface="Cambria Math"/>
                          </a:rPr>
                          <m:t>+</m:t>
                        </m:r>
                      </m:sup>
                    </m:sSup>
                    <m:sSup>
                      <m:sSupPr>
                        <m:ctrlPr>
                          <a:rPr lang="en-US" altLang="ja-JP" i="1">
                            <a:latin typeface="Cambria Math"/>
                          </a:rPr>
                        </m:ctrlPr>
                      </m:sSupPr>
                      <m:e>
                        <m:r>
                          <a:rPr lang="en-US" altLang="ja-JP" i="1">
                            <a:latin typeface="Cambria Math"/>
                          </a:rPr>
                          <m:t>𝑙</m:t>
                        </m:r>
                      </m:e>
                      <m:sup>
                        <m:r>
                          <a:rPr lang="en-US" altLang="ja-JP" i="1">
                            <a:latin typeface="Cambria Math"/>
                          </a:rPr>
                          <m:t>−</m:t>
                        </m:r>
                      </m:sup>
                    </m:sSup>
                    <m:r>
                      <a:rPr lang="en-US" altLang="ja-JP" i="1">
                        <a:latin typeface="Cambria Math"/>
                      </a:rPr>
                      <m:t>𝑏</m:t>
                    </m:r>
                    <m:acc>
                      <m:accPr>
                        <m:chr m:val="̅"/>
                        <m:ctrlPr>
                          <a:rPr lang="en-US" altLang="ja-JP" i="1">
                            <a:latin typeface="Cambria Math"/>
                          </a:rPr>
                        </m:ctrlPr>
                      </m:accPr>
                      <m:e>
                        <m:r>
                          <a:rPr lang="en-US" altLang="ja-JP" i="1">
                            <a:latin typeface="Cambria Math"/>
                          </a:rPr>
                          <m:t>𝑏</m:t>
                        </m:r>
                      </m:e>
                    </m:acc>
                  </m:oMath>
                </a14:m>
                <a:r>
                  <a:rPr lang="en-US" altLang="ja-JP" dirty="0"/>
                  <a:t> Channel </a:t>
                </a:r>
                <a:r>
                  <a:rPr lang="en-US" altLang="ja-JP" dirty="0" smtClean="0"/>
                  <a:t>(2)</a:t>
                </a:r>
                <a:endParaRPr kumimoji="1" lang="ja-JP" altLang="en-US" dirty="0"/>
              </a:p>
            </p:txBody>
          </p:sp>
        </mc:Choice>
        <mc:Fallback xmlns="">
          <p:sp>
            <p:nvSpPr>
              <p:cNvPr id="2" name="タイトル 1"/>
              <p:cNvSpPr>
                <a:spLocks noGrp="1" noRot="1" noChangeAspect="1" noMove="1" noResize="1" noEditPoints="1" noAdjustHandles="1" noChangeArrowheads="1" noChangeShapeType="1" noTextEdit="1"/>
              </p:cNvSpPr>
              <p:nvPr>
                <p:ph type="title"/>
              </p:nvPr>
            </p:nvSpPr>
            <p:spPr>
              <a:blipFill rotWithShape="1">
                <a:blip r:embed="rId3"/>
                <a:stretch>
                  <a:fillRect t="-13793" b="-37931"/>
                </a:stretch>
              </a:blipFill>
            </p:spPr>
            <p:txBody>
              <a:bodyPr/>
              <a:lstStyle/>
              <a:p>
                <a:r>
                  <a:rPr lang="ja-JP" altLang="en-US">
                    <a:noFill/>
                  </a:rPr>
                  <a:t> </a:t>
                </a:r>
              </a:p>
            </p:txBody>
          </p:sp>
        </mc:Fallback>
      </mc:AlternateContent>
      <p:sp>
        <p:nvSpPr>
          <p:cNvPr id="3" name="コンテンツ プレースホルダー 2"/>
          <p:cNvSpPr>
            <a:spLocks noGrp="1"/>
          </p:cNvSpPr>
          <p:nvPr>
            <p:ph idx="1"/>
          </p:nvPr>
        </p:nvSpPr>
        <p:spPr/>
        <p:txBody>
          <a:bodyPr/>
          <a:lstStyle/>
          <a:p>
            <a:endParaRPr kumimoji="1" lang="ja-JP" altLang="en-US" dirty="0"/>
          </a:p>
        </p:txBody>
      </p:sp>
      <p:sp>
        <p:nvSpPr>
          <p:cNvPr id="4" name="テキスト ボックス 3"/>
          <p:cNvSpPr txBox="1"/>
          <p:nvPr/>
        </p:nvSpPr>
        <p:spPr>
          <a:xfrm>
            <a:off x="5364088" y="2109616"/>
            <a:ext cx="3287760" cy="276999"/>
          </a:xfrm>
          <a:prstGeom prst="rect">
            <a:avLst/>
          </a:prstGeom>
          <a:noFill/>
        </p:spPr>
        <p:txBody>
          <a:bodyPr wrap="none" rtlCol="0">
            <a:spAutoFit/>
          </a:bodyPr>
          <a:lstStyle/>
          <a:p>
            <a:r>
              <a:rPr kumimoji="1" lang="en-US" altLang="ja-JP" sz="1200" dirty="0" smtClean="0"/>
              <a:t>Final Discriminant = separate Signal from all Bkgd.</a:t>
            </a:r>
            <a:endParaRPr kumimoji="1" lang="ja-JP" altLang="en-US" sz="1200" dirty="0"/>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10</a:t>
            </a:fld>
            <a:endParaRPr kumimoji="1" lang="ja-JP" altLang="en-US"/>
          </a:p>
        </p:txBody>
      </p:sp>
    </p:spTree>
    <p:extLst>
      <p:ext uri="{BB962C8B-B14F-4D97-AF65-F5344CB8AC3E}">
        <p14:creationId xmlns:p14="http://schemas.microsoft.com/office/powerpoint/2010/main" val="19257997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p:cNvSpPr>
                <a:spLocks noGrp="1"/>
              </p:cNvSpPr>
              <p:nvPr>
                <p:ph type="title"/>
              </p:nvPr>
            </p:nvSpPr>
            <p:spPr/>
            <p:txBody>
              <a:bodyPr>
                <a:normAutofit fontScale="90000"/>
              </a:bodyPr>
              <a:lstStyle/>
              <a:p>
                <a:r>
                  <a:rPr lang="en-US" altLang="ja-JP" dirty="0" smtClean="0"/>
                  <a:t>CDF: </a:t>
                </a:r>
                <a14:m>
                  <m:oMath xmlns:m="http://schemas.openxmlformats.org/officeDocument/2006/math">
                    <m:r>
                      <a:rPr lang="en-US" altLang="ja-JP" i="1">
                        <a:latin typeface="Cambria Math"/>
                      </a:rPr>
                      <m:t>𝑍𝐻</m:t>
                    </m:r>
                    <m:r>
                      <a:rPr lang="en-US" altLang="ja-JP" i="1">
                        <a:latin typeface="Cambria Math"/>
                      </a:rPr>
                      <m:t>→</m:t>
                    </m:r>
                    <m:sSup>
                      <m:sSupPr>
                        <m:ctrlPr>
                          <a:rPr lang="en-US" altLang="ja-JP" i="1">
                            <a:latin typeface="Cambria Math"/>
                          </a:rPr>
                        </m:ctrlPr>
                      </m:sSupPr>
                      <m:e>
                        <m:r>
                          <a:rPr lang="en-US" altLang="ja-JP" i="1">
                            <a:latin typeface="Cambria Math"/>
                          </a:rPr>
                          <m:t>𝑙</m:t>
                        </m:r>
                      </m:e>
                      <m:sup>
                        <m:r>
                          <a:rPr lang="en-US" altLang="ja-JP" i="1">
                            <a:latin typeface="Cambria Math"/>
                          </a:rPr>
                          <m:t>+</m:t>
                        </m:r>
                      </m:sup>
                    </m:sSup>
                    <m:sSup>
                      <m:sSupPr>
                        <m:ctrlPr>
                          <a:rPr lang="en-US" altLang="ja-JP" i="1">
                            <a:latin typeface="Cambria Math"/>
                          </a:rPr>
                        </m:ctrlPr>
                      </m:sSupPr>
                      <m:e>
                        <m:r>
                          <a:rPr lang="en-US" altLang="ja-JP" i="1">
                            <a:latin typeface="Cambria Math"/>
                          </a:rPr>
                          <m:t>𝑙</m:t>
                        </m:r>
                      </m:e>
                      <m:sup>
                        <m:r>
                          <a:rPr lang="en-US" altLang="ja-JP" i="1">
                            <a:latin typeface="Cambria Math"/>
                          </a:rPr>
                          <m:t>−</m:t>
                        </m:r>
                      </m:sup>
                    </m:sSup>
                    <m:r>
                      <a:rPr lang="en-US" altLang="ja-JP" i="1">
                        <a:latin typeface="Cambria Math"/>
                      </a:rPr>
                      <m:t>𝑏</m:t>
                    </m:r>
                    <m:acc>
                      <m:accPr>
                        <m:chr m:val="̅"/>
                        <m:ctrlPr>
                          <a:rPr lang="en-US" altLang="ja-JP" i="1">
                            <a:latin typeface="Cambria Math"/>
                          </a:rPr>
                        </m:ctrlPr>
                      </m:accPr>
                      <m:e>
                        <m:r>
                          <a:rPr lang="en-US" altLang="ja-JP" i="1">
                            <a:latin typeface="Cambria Math"/>
                          </a:rPr>
                          <m:t>𝑏</m:t>
                        </m:r>
                      </m:e>
                    </m:acc>
                  </m:oMath>
                </a14:m>
                <a:r>
                  <a:rPr lang="en-US" altLang="ja-JP" dirty="0"/>
                  <a:t> Channel </a:t>
                </a:r>
                <a:r>
                  <a:rPr lang="en-US" altLang="ja-JP" dirty="0" smtClean="0"/>
                  <a:t>(3)</a:t>
                </a:r>
                <a:endParaRPr kumimoji="1" lang="ja-JP" altLang="en-US" dirty="0"/>
              </a:p>
            </p:txBody>
          </p:sp>
        </mc:Choice>
        <mc:Fallback xmlns="">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a:stretch>
                  <a:fillRect t="-13793" b="-37931"/>
                </a:stretch>
              </a:blipFill>
            </p:spPr>
            <p:txBody>
              <a:bodyPr/>
              <a:lstStyle/>
              <a:p>
                <a:r>
                  <a:rPr lang="ja-JP" altLang="en-US">
                    <a:noFill/>
                  </a:rPr>
                  <a:t> </a:t>
                </a:r>
              </a:p>
            </p:txBody>
          </p:sp>
        </mc:Fallback>
      </mc:AlternateContent>
      <p:sp>
        <p:nvSpPr>
          <p:cNvPr id="3" name="コンテンツ プレースホルダー 2"/>
          <p:cNvSpPr>
            <a:spLocks noGrp="1"/>
          </p:cNvSpPr>
          <p:nvPr>
            <p:ph idx="1"/>
          </p:nvPr>
        </p:nvSpPr>
        <p:spPr/>
        <p:txBody>
          <a:bodyPr/>
          <a:lstStyle/>
          <a:p>
            <a:endParaRPr kumimoji="1" lang="ja-JP" altLang="en-US" dirty="0"/>
          </a:p>
        </p:txBody>
      </p:sp>
      <p:pic>
        <p:nvPicPr>
          <p:cNvPr id="12290" name="Picture 2" descr="http://www-cdf.fnal.gov/physics/new/hdg/Results_files/results/zhllbb_120307/plots/correctedM/corrected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5" y="2932875"/>
            <a:ext cx="6082520" cy="39251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6" descr="zh115_pretag_muons_twojet.gif"/>
          <p:cNvPicPr>
            <a:picLocks noChangeAspect="1"/>
          </p:cNvPicPr>
          <p:nvPr/>
        </p:nvPicPr>
        <p:blipFill>
          <a:blip r:embed="rId4"/>
          <a:stretch>
            <a:fillRect/>
          </a:stretch>
        </p:blipFill>
        <p:spPr>
          <a:xfrm>
            <a:off x="2606293" y="836712"/>
            <a:ext cx="6574219" cy="4243560"/>
          </a:xfrm>
          <a:prstGeom prst="rect">
            <a:avLst/>
          </a:prstGeom>
        </p:spPr>
      </p:pic>
      <p:cxnSp>
        <p:nvCxnSpPr>
          <p:cNvPr id="6" name="Straight Connector 7"/>
          <p:cNvCxnSpPr/>
          <p:nvPr/>
        </p:nvCxnSpPr>
        <p:spPr>
          <a:xfrm rot="5400000">
            <a:off x="2662746" y="2884024"/>
            <a:ext cx="3484181" cy="1588"/>
          </a:xfrm>
          <a:prstGeom prst="line">
            <a:avLst/>
          </a:prstGeom>
          <a:ln w="28575">
            <a:solidFill>
              <a:srgbClr val="28883A"/>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12"/>
          <p:cNvCxnSpPr/>
          <p:nvPr/>
        </p:nvCxnSpPr>
        <p:spPr>
          <a:xfrm rot="5400000">
            <a:off x="3776872" y="2853364"/>
            <a:ext cx="3484181" cy="1588"/>
          </a:xfrm>
          <a:prstGeom prst="line">
            <a:avLst/>
          </a:prstGeom>
          <a:ln w="28575">
            <a:solidFill>
              <a:srgbClr val="28883A"/>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13"/>
          <p:cNvCxnSpPr/>
          <p:nvPr/>
        </p:nvCxnSpPr>
        <p:spPr>
          <a:xfrm rot="5400000">
            <a:off x="4906764" y="2879636"/>
            <a:ext cx="3484181" cy="1588"/>
          </a:xfrm>
          <a:prstGeom prst="line">
            <a:avLst/>
          </a:prstGeom>
          <a:ln w="28575">
            <a:solidFill>
              <a:srgbClr val="28883A"/>
            </a:solidFill>
            <a:prstDash val="dash"/>
          </a:ln>
        </p:spPr>
        <p:style>
          <a:lnRef idx="1">
            <a:schemeClr val="accent1"/>
          </a:lnRef>
          <a:fillRef idx="0">
            <a:schemeClr val="accent1"/>
          </a:fillRef>
          <a:effectRef idx="0">
            <a:schemeClr val="accent1"/>
          </a:effectRef>
          <a:fontRef idx="minor">
            <a:schemeClr val="tx1"/>
          </a:fontRef>
        </p:style>
      </p:cxnSp>
      <p:sp>
        <p:nvSpPr>
          <p:cNvPr id="9" name="TextBox 15"/>
          <p:cNvSpPr txBox="1"/>
          <p:nvPr/>
        </p:nvSpPr>
        <p:spPr>
          <a:xfrm>
            <a:off x="5729127" y="1644687"/>
            <a:ext cx="777777" cy="70788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smtClean="0">
                <a:solidFill>
                  <a:srgbClr val="28883A"/>
                </a:solidFill>
              </a:rPr>
              <a:t>WZ, </a:t>
            </a:r>
          </a:p>
          <a:p>
            <a:r>
              <a:rPr lang="en-US" sz="2000" b="1" dirty="0" smtClean="0">
                <a:solidFill>
                  <a:srgbClr val="28883A"/>
                </a:solidFill>
              </a:rPr>
              <a:t>ZZ</a:t>
            </a:r>
            <a:endParaRPr lang="en-US" sz="2000" b="1" dirty="0">
              <a:solidFill>
                <a:srgbClr val="28883A"/>
              </a:solidFill>
            </a:endParaRPr>
          </a:p>
        </p:txBody>
      </p:sp>
      <p:sp>
        <p:nvSpPr>
          <p:cNvPr id="10" name="TextBox 16"/>
          <p:cNvSpPr txBox="1"/>
          <p:nvPr/>
        </p:nvSpPr>
        <p:spPr>
          <a:xfrm>
            <a:off x="4841017" y="1686731"/>
            <a:ext cx="527709" cy="70788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smtClean="0">
                <a:solidFill>
                  <a:srgbClr val="28883A"/>
                </a:solidFill>
              </a:rPr>
              <a:t>Z+</a:t>
            </a:r>
          </a:p>
          <a:p>
            <a:r>
              <a:rPr lang="en-US" sz="2000" b="1" dirty="0" err="1" smtClean="0">
                <a:solidFill>
                  <a:srgbClr val="28883A"/>
                </a:solidFill>
              </a:rPr>
              <a:t>qq</a:t>
            </a:r>
            <a:endParaRPr lang="en-US" sz="2000" b="1" dirty="0">
              <a:solidFill>
                <a:srgbClr val="28883A"/>
              </a:solidFill>
            </a:endParaRPr>
          </a:p>
        </p:txBody>
      </p:sp>
      <p:sp>
        <p:nvSpPr>
          <p:cNvPr id="11" name="TextBox 17"/>
          <p:cNvSpPr txBox="1"/>
          <p:nvPr/>
        </p:nvSpPr>
        <p:spPr>
          <a:xfrm>
            <a:off x="3637568" y="1776060"/>
            <a:ext cx="393056"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err="1" smtClean="0">
                <a:solidFill>
                  <a:srgbClr val="28883A"/>
                </a:solidFill>
              </a:rPr>
              <a:t>tt</a:t>
            </a:r>
            <a:endParaRPr lang="en-US" sz="2000" b="1" dirty="0">
              <a:solidFill>
                <a:srgbClr val="28883A"/>
              </a:solidFill>
            </a:endParaRPr>
          </a:p>
        </p:txBody>
      </p:sp>
      <p:sp>
        <p:nvSpPr>
          <p:cNvPr id="12" name="TextBox 18"/>
          <p:cNvSpPr txBox="1"/>
          <p:nvPr/>
        </p:nvSpPr>
        <p:spPr>
          <a:xfrm>
            <a:off x="6795927" y="1765559"/>
            <a:ext cx="647934"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smtClean="0">
                <a:solidFill>
                  <a:srgbClr val="28883A"/>
                </a:solidFill>
              </a:rPr>
              <a:t> ZH</a:t>
            </a:r>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11</a:t>
            </a:fld>
            <a:endParaRPr kumimoji="1" lang="ja-JP" altLang="en-US"/>
          </a:p>
        </p:txBody>
      </p:sp>
    </p:spTree>
    <p:extLst>
      <p:ext uri="{BB962C8B-B14F-4D97-AF65-F5344CB8AC3E}">
        <p14:creationId xmlns:p14="http://schemas.microsoft.com/office/powerpoint/2010/main" val="2193044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p:cNvSpPr>
                <a:spLocks noGrp="1"/>
              </p:cNvSpPr>
              <p:nvPr>
                <p:ph type="title"/>
              </p:nvPr>
            </p:nvSpPr>
            <p:spPr/>
            <p:txBody>
              <a:bodyPr>
                <a:normAutofit fontScale="90000"/>
              </a:bodyPr>
              <a:lstStyle/>
              <a:p>
                <a:r>
                  <a:rPr lang="en-US" altLang="ja-JP" dirty="0" smtClean="0"/>
                  <a:t>CDF: </a:t>
                </a:r>
                <a14:m>
                  <m:oMath xmlns:m="http://schemas.openxmlformats.org/officeDocument/2006/math">
                    <m:r>
                      <a:rPr lang="en-US" altLang="ja-JP" i="1">
                        <a:latin typeface="Cambria Math"/>
                      </a:rPr>
                      <m:t>𝑍𝐻</m:t>
                    </m:r>
                    <m:r>
                      <a:rPr lang="en-US" altLang="ja-JP" i="1">
                        <a:latin typeface="Cambria Math"/>
                      </a:rPr>
                      <m:t>→</m:t>
                    </m:r>
                    <m:sSup>
                      <m:sSupPr>
                        <m:ctrlPr>
                          <a:rPr lang="en-US" altLang="ja-JP" i="1">
                            <a:latin typeface="Cambria Math"/>
                          </a:rPr>
                        </m:ctrlPr>
                      </m:sSupPr>
                      <m:e>
                        <m:r>
                          <a:rPr lang="en-US" altLang="ja-JP" i="1">
                            <a:latin typeface="Cambria Math"/>
                          </a:rPr>
                          <m:t>𝑙</m:t>
                        </m:r>
                      </m:e>
                      <m:sup>
                        <m:r>
                          <a:rPr lang="en-US" altLang="ja-JP" i="1">
                            <a:latin typeface="Cambria Math"/>
                          </a:rPr>
                          <m:t>+</m:t>
                        </m:r>
                      </m:sup>
                    </m:sSup>
                    <m:sSup>
                      <m:sSupPr>
                        <m:ctrlPr>
                          <a:rPr lang="en-US" altLang="ja-JP" i="1">
                            <a:latin typeface="Cambria Math"/>
                          </a:rPr>
                        </m:ctrlPr>
                      </m:sSupPr>
                      <m:e>
                        <m:r>
                          <a:rPr lang="en-US" altLang="ja-JP" i="1">
                            <a:latin typeface="Cambria Math"/>
                          </a:rPr>
                          <m:t>𝑙</m:t>
                        </m:r>
                      </m:e>
                      <m:sup>
                        <m:r>
                          <a:rPr lang="en-US" altLang="ja-JP" i="1">
                            <a:latin typeface="Cambria Math"/>
                          </a:rPr>
                          <m:t>−</m:t>
                        </m:r>
                      </m:sup>
                    </m:sSup>
                    <m:r>
                      <a:rPr lang="en-US" altLang="ja-JP" i="1">
                        <a:latin typeface="Cambria Math"/>
                      </a:rPr>
                      <m:t>𝑏</m:t>
                    </m:r>
                    <m:acc>
                      <m:accPr>
                        <m:chr m:val="̅"/>
                        <m:ctrlPr>
                          <a:rPr lang="en-US" altLang="ja-JP" i="1">
                            <a:latin typeface="Cambria Math"/>
                          </a:rPr>
                        </m:ctrlPr>
                      </m:accPr>
                      <m:e>
                        <m:r>
                          <a:rPr lang="en-US" altLang="ja-JP" i="1">
                            <a:latin typeface="Cambria Math"/>
                          </a:rPr>
                          <m:t>𝑏</m:t>
                        </m:r>
                      </m:e>
                    </m:acc>
                  </m:oMath>
                </a14:m>
                <a:r>
                  <a:rPr lang="en-US" altLang="ja-JP" dirty="0"/>
                  <a:t> Channel </a:t>
                </a:r>
                <a:r>
                  <a:rPr lang="en-US" altLang="ja-JP" dirty="0" smtClean="0"/>
                  <a:t>(4)</a:t>
                </a:r>
                <a:endParaRPr kumimoji="1" lang="ja-JP" altLang="en-US" dirty="0"/>
              </a:p>
            </p:txBody>
          </p:sp>
        </mc:Choice>
        <mc:Fallback xmlns="">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a:stretch>
                  <a:fillRect t="-13793" b="-3793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349010" y="2924944"/>
                <a:ext cx="3295632" cy="1296144"/>
              </a:xfrm>
            </p:spPr>
            <p:txBody>
              <a:bodyPr>
                <a:normAutofit/>
              </a:bodyPr>
              <a:lstStyle/>
              <a:p>
                <a:pPr marL="0" indent="0">
                  <a:buNone/>
                </a:pPr>
                <a:r>
                  <a:rPr lang="en-US" altLang="ja-JP" sz="2000" dirty="0" smtClean="0"/>
                  <a:t>Limit for </a:t>
                </a:r>
                <a14:m>
                  <m:oMath xmlns:m="http://schemas.openxmlformats.org/officeDocument/2006/math">
                    <m:sSub>
                      <m:sSubPr>
                        <m:ctrlPr>
                          <a:rPr kumimoji="1" lang="en-US" altLang="ja-JP" sz="2000" b="0" i="1" smtClean="0">
                            <a:latin typeface="Cambria Math"/>
                          </a:rPr>
                        </m:ctrlPr>
                      </m:sSubPr>
                      <m:e>
                        <m:r>
                          <a:rPr kumimoji="1" lang="en-US" altLang="ja-JP" sz="2000" b="0" i="1" smtClean="0">
                            <a:latin typeface="Cambria Math"/>
                          </a:rPr>
                          <m:t>𝑀</m:t>
                        </m:r>
                      </m:e>
                      <m:sub>
                        <m:r>
                          <a:rPr kumimoji="1" lang="en-US" altLang="ja-JP" sz="2000" b="0" i="1" smtClean="0">
                            <a:latin typeface="Cambria Math"/>
                          </a:rPr>
                          <m:t>𝐻</m:t>
                        </m:r>
                      </m:sub>
                    </m:sSub>
                    <m:r>
                      <a:rPr kumimoji="1" lang="en-US" altLang="ja-JP" sz="2000" b="0" i="1" smtClean="0">
                        <a:latin typeface="Cambria Math"/>
                      </a:rPr>
                      <m:t>=125 </m:t>
                    </m:r>
                  </m:oMath>
                </a14:m>
                <a:r>
                  <a:rPr kumimoji="1" lang="en-US" altLang="ja-JP" sz="2000" dirty="0" err="1" smtClean="0"/>
                  <a:t>GeV</a:t>
                </a:r>
                <a:r>
                  <a:rPr kumimoji="1" lang="en-US" altLang="ja-JP" sz="2000" dirty="0" smtClean="0"/>
                  <a:t>/</a:t>
                </a:r>
                <a:r>
                  <a:rPr kumimoji="1" lang="en-US" altLang="ja-JP" sz="2000" i="1" dirty="0" smtClean="0"/>
                  <a:t>c</a:t>
                </a:r>
                <a:r>
                  <a:rPr kumimoji="1" lang="en-US" altLang="ja-JP" sz="2000" i="1" baseline="30000" dirty="0" smtClean="0"/>
                  <a:t>2</a:t>
                </a:r>
                <a:r>
                  <a:rPr kumimoji="1" lang="en-US" altLang="ja-JP" sz="2000" dirty="0" smtClean="0"/>
                  <a:t>:</a:t>
                </a:r>
              </a:p>
              <a:p>
                <a:pPr marL="0" indent="0">
                  <a:buNone/>
                </a:pPr>
                <a:r>
                  <a:rPr lang="en-US" altLang="ja-JP" sz="2000" dirty="0"/>
                  <a:t> </a:t>
                </a:r>
                <a:r>
                  <a:rPr lang="en-US" altLang="ja-JP" sz="2000" dirty="0" smtClean="0"/>
                  <a:t>     </a:t>
                </a:r>
                <a:r>
                  <a:rPr lang="en-US" altLang="ja-JP" sz="2000" dirty="0" err="1" smtClean="0"/>
                  <a:t>Exp</a:t>
                </a:r>
                <a:r>
                  <a:rPr lang="en-US" altLang="ja-JP" sz="2000" dirty="0"/>
                  <a:t>: </a:t>
                </a:r>
                <a14:m>
                  <m:oMath xmlns:m="http://schemas.openxmlformats.org/officeDocument/2006/math">
                    <m:r>
                      <a:rPr lang="en-US" altLang="ja-JP" sz="2000" i="1">
                        <a:latin typeface="Cambria Math"/>
                      </a:rPr>
                      <m:t>3.6×</m:t>
                    </m:r>
                    <m:sSub>
                      <m:sSubPr>
                        <m:ctrlPr>
                          <a:rPr lang="en-US" altLang="ja-JP" sz="2000" i="1">
                            <a:latin typeface="Cambria Math"/>
                          </a:rPr>
                        </m:ctrlPr>
                      </m:sSubPr>
                      <m:e>
                        <m:r>
                          <a:rPr lang="en-US" altLang="ja-JP" sz="2000" i="1">
                            <a:latin typeface="Cambria Math"/>
                          </a:rPr>
                          <m:t>𝜎</m:t>
                        </m:r>
                      </m:e>
                      <m:sub>
                        <m:r>
                          <a:rPr lang="en-US" altLang="ja-JP" sz="2000" i="1">
                            <a:latin typeface="Cambria Math"/>
                          </a:rPr>
                          <m:t>𝑆𝑀</m:t>
                        </m:r>
                      </m:sub>
                    </m:sSub>
                  </m:oMath>
                </a14:m>
                <a:endParaRPr lang="en-US" altLang="ja-JP" sz="2000" dirty="0" smtClean="0"/>
              </a:p>
              <a:p>
                <a:pPr marL="0" indent="0">
                  <a:buNone/>
                </a:pPr>
                <a:r>
                  <a:rPr lang="en-US" altLang="ja-JP" sz="2000" dirty="0"/>
                  <a:t> </a:t>
                </a:r>
                <a:r>
                  <a:rPr lang="en-US" altLang="ja-JP" sz="2000" dirty="0" smtClean="0"/>
                  <a:t>     </a:t>
                </a:r>
                <a:r>
                  <a:rPr lang="en-US" altLang="ja-JP" sz="2000" dirty="0" err="1" smtClean="0"/>
                  <a:t>Obs</a:t>
                </a:r>
                <a:r>
                  <a:rPr lang="en-US" altLang="ja-JP" sz="2000" dirty="0" smtClean="0"/>
                  <a:t>: </a:t>
                </a:r>
                <a14:m>
                  <m:oMath xmlns:m="http://schemas.openxmlformats.org/officeDocument/2006/math">
                    <m:r>
                      <a:rPr lang="en-US" altLang="ja-JP" sz="2000" i="1" dirty="0" smtClean="0">
                        <a:latin typeface="Cambria Math"/>
                      </a:rPr>
                      <m:t>7</m:t>
                    </m:r>
                    <m:r>
                      <a:rPr lang="en-US" altLang="ja-JP" sz="2000" b="0" i="1" dirty="0" smtClean="0">
                        <a:latin typeface="Cambria Math"/>
                      </a:rPr>
                      <m:t>.2</m:t>
                    </m:r>
                    <m:r>
                      <a:rPr lang="en-US" altLang="ja-JP" sz="2000" i="1">
                        <a:latin typeface="Cambria Math"/>
                      </a:rPr>
                      <m:t>×</m:t>
                    </m:r>
                    <m:sSub>
                      <m:sSubPr>
                        <m:ctrlPr>
                          <a:rPr lang="en-US" altLang="ja-JP" sz="2000" i="1">
                            <a:latin typeface="Cambria Math"/>
                          </a:rPr>
                        </m:ctrlPr>
                      </m:sSubPr>
                      <m:e>
                        <m:r>
                          <a:rPr lang="en-US" altLang="ja-JP" sz="2000" i="1">
                            <a:latin typeface="Cambria Math"/>
                          </a:rPr>
                          <m:t>𝜎</m:t>
                        </m:r>
                      </m:e>
                      <m:sub>
                        <m:r>
                          <a:rPr lang="en-US" altLang="ja-JP" sz="2000" i="1">
                            <a:latin typeface="Cambria Math"/>
                          </a:rPr>
                          <m:t>𝑆𝑀</m:t>
                        </m:r>
                      </m:sub>
                    </m:sSub>
                  </m:oMath>
                </a14:m>
                <a:endParaRPr lang="en-US" altLang="ja-JP" sz="2000" dirty="0"/>
              </a:p>
              <a:p>
                <a:pPr marL="0" indent="0">
                  <a:buNone/>
                </a:pPr>
                <a:endParaRPr lang="en-US" altLang="ja-JP" sz="2000"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349010" y="2924944"/>
                <a:ext cx="3295632" cy="1296144"/>
              </a:xfrm>
              <a:blipFill rotWithShape="1">
                <a:blip r:embed="rId3"/>
                <a:stretch>
                  <a:fillRect l="-1848" t="-2358"/>
                </a:stretch>
              </a:blipFill>
            </p:spPr>
            <p:txBody>
              <a:bodyPr/>
              <a:lstStyle/>
              <a:p>
                <a:r>
                  <a:rPr lang="ja-JP" altLang="en-US">
                    <a:noFill/>
                  </a:rPr>
                  <a:t> </a:t>
                </a:r>
              </a:p>
            </p:txBody>
          </p:sp>
        </mc:Fallback>
      </mc:AlternateContent>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4642" y="1268760"/>
            <a:ext cx="5468110" cy="5299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12</a:t>
            </a:fld>
            <a:endParaRPr kumimoji="1" lang="ja-JP" altLang="en-US"/>
          </a:p>
        </p:txBody>
      </p:sp>
    </p:spTree>
    <p:extLst>
      <p:ext uri="{BB962C8B-B14F-4D97-AF65-F5344CB8AC3E}">
        <p14:creationId xmlns:p14="http://schemas.microsoft.com/office/powerpoint/2010/main" val="4073170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p:cNvSpPr>
                <a:spLocks noGrp="1"/>
              </p:cNvSpPr>
              <p:nvPr>
                <p:ph type="title"/>
              </p:nvPr>
            </p:nvSpPr>
            <p:spPr>
              <a:xfrm>
                <a:off x="0" y="260648"/>
                <a:ext cx="9144000" cy="706090"/>
              </a:xfrm>
            </p:spPr>
            <p:txBody>
              <a:bodyPr>
                <a:noAutofit/>
              </a:bodyPr>
              <a:lstStyle/>
              <a:p>
                <a:r>
                  <a:rPr kumimoji="1" lang="en-US" altLang="ja-JP" sz="3800" dirty="0" smtClean="0"/>
                  <a:t>D0: </a:t>
                </a:r>
                <a14:m>
                  <m:oMath xmlns:m="http://schemas.openxmlformats.org/officeDocument/2006/math">
                    <m:r>
                      <a:rPr lang="en-US" altLang="ja-JP" sz="3800" b="0" i="1" smtClean="0">
                        <a:latin typeface="Cambria Math"/>
                      </a:rPr>
                      <m:t>𝐻</m:t>
                    </m:r>
                    <m:r>
                      <a:rPr lang="en-US" altLang="ja-JP" sz="3800" b="0" i="1" smtClean="0">
                        <a:latin typeface="Cambria Math"/>
                      </a:rPr>
                      <m:t>→</m:t>
                    </m:r>
                    <m:sSup>
                      <m:sSupPr>
                        <m:ctrlPr>
                          <a:rPr lang="en-US" altLang="ja-JP" sz="3800" b="0" i="1" smtClean="0">
                            <a:latin typeface="Cambria Math"/>
                          </a:rPr>
                        </m:ctrlPr>
                      </m:sSupPr>
                      <m:e>
                        <m:r>
                          <a:rPr lang="en-US" altLang="ja-JP" sz="3800" b="0" i="1" smtClean="0">
                            <a:latin typeface="Cambria Math"/>
                          </a:rPr>
                          <m:t>𝑊</m:t>
                        </m:r>
                      </m:e>
                      <m:sup>
                        <m:r>
                          <a:rPr lang="en-US" altLang="ja-JP" sz="3800" b="0" i="1" smtClean="0">
                            <a:latin typeface="Cambria Math"/>
                          </a:rPr>
                          <m:t>+</m:t>
                        </m:r>
                      </m:sup>
                    </m:sSup>
                    <m:sSup>
                      <m:sSupPr>
                        <m:ctrlPr>
                          <a:rPr lang="en-US" altLang="ja-JP" sz="3800" b="0" i="1" smtClean="0">
                            <a:latin typeface="Cambria Math"/>
                          </a:rPr>
                        </m:ctrlPr>
                      </m:sSupPr>
                      <m:e>
                        <m:r>
                          <a:rPr lang="en-US" altLang="ja-JP" sz="3800" b="0" i="1" smtClean="0">
                            <a:latin typeface="Cambria Math"/>
                          </a:rPr>
                          <m:t>𝑊</m:t>
                        </m:r>
                      </m:e>
                      <m:sup>
                        <m:r>
                          <a:rPr lang="en-US" altLang="ja-JP" sz="3800" b="0" i="1" smtClean="0">
                            <a:latin typeface="Cambria Math"/>
                          </a:rPr>
                          <m:t>−</m:t>
                        </m:r>
                      </m:sup>
                    </m:sSup>
                    <m:r>
                      <a:rPr lang="en-US" altLang="ja-JP" sz="3800" b="0" i="1" smtClean="0">
                        <a:latin typeface="Cambria Math"/>
                      </a:rPr>
                      <m:t>→</m:t>
                    </m:r>
                    <m:sSup>
                      <m:sSupPr>
                        <m:ctrlPr>
                          <a:rPr lang="en-US" altLang="ja-JP" sz="3800" b="0" i="1" smtClean="0">
                            <a:latin typeface="Cambria Math"/>
                          </a:rPr>
                        </m:ctrlPr>
                      </m:sSupPr>
                      <m:e>
                        <m:r>
                          <a:rPr lang="en-US" altLang="ja-JP" sz="3800" b="0" i="1" smtClean="0">
                            <a:latin typeface="Cambria Math"/>
                          </a:rPr>
                          <m:t>𝑙</m:t>
                        </m:r>
                      </m:e>
                      <m:sup>
                        <m:r>
                          <a:rPr lang="en-US" altLang="ja-JP" sz="3800" b="0" i="1" smtClean="0">
                            <a:latin typeface="Cambria Math"/>
                          </a:rPr>
                          <m:t>+</m:t>
                        </m:r>
                      </m:sup>
                    </m:sSup>
                    <m:sSup>
                      <m:sSupPr>
                        <m:ctrlPr>
                          <a:rPr lang="en-US" altLang="ja-JP" sz="3800" b="0" i="1" smtClean="0">
                            <a:latin typeface="Cambria Math"/>
                          </a:rPr>
                        </m:ctrlPr>
                      </m:sSupPr>
                      <m:e>
                        <m:r>
                          <a:rPr lang="en-US" altLang="ja-JP" sz="3800" b="0" i="1" smtClean="0">
                            <a:latin typeface="Cambria Math"/>
                          </a:rPr>
                          <m:t>𝑙</m:t>
                        </m:r>
                      </m:e>
                      <m:sup>
                        <m:r>
                          <a:rPr lang="en-US" altLang="ja-JP" sz="3800" b="0" i="1" smtClean="0">
                            <a:latin typeface="Cambria Math"/>
                          </a:rPr>
                          <m:t>−</m:t>
                        </m:r>
                      </m:sup>
                    </m:sSup>
                    <m:r>
                      <a:rPr lang="en-US" altLang="ja-JP" sz="3800" b="0" i="1" smtClean="0">
                        <a:latin typeface="Cambria Math"/>
                      </a:rPr>
                      <m:t>+</m:t>
                    </m:r>
                    <m:r>
                      <a:rPr lang="en-US" altLang="ja-JP" sz="3800" b="0" i="1" smtClean="0">
                        <a:latin typeface="Cambria Math"/>
                      </a:rPr>
                      <m:t>𝑀𝐸𝑇</m:t>
                    </m:r>
                  </m:oMath>
                </a14:m>
                <a:r>
                  <a:rPr lang="en-US" altLang="ja-JP" sz="3800" dirty="0"/>
                  <a:t> Channel </a:t>
                </a:r>
                <a:r>
                  <a:rPr lang="en-US" altLang="ja-JP" sz="3800" dirty="0" smtClean="0"/>
                  <a:t>(1)</a:t>
                </a:r>
                <a:endParaRPr kumimoji="1" lang="ja-JP" altLang="en-US" sz="3800" dirty="0"/>
              </a:p>
            </p:txBody>
          </p:sp>
        </mc:Choice>
        <mc:Fallback xmlns="">
          <p:sp>
            <p:nvSpPr>
              <p:cNvPr id="2" name="タイトル 1"/>
              <p:cNvSpPr>
                <a:spLocks noGrp="1" noRot="1" noChangeAspect="1" noMove="1" noResize="1" noEditPoints="1" noAdjustHandles="1" noChangeArrowheads="1" noChangeShapeType="1" noTextEdit="1"/>
              </p:cNvSpPr>
              <p:nvPr>
                <p:ph type="title"/>
              </p:nvPr>
            </p:nvSpPr>
            <p:spPr>
              <a:xfrm>
                <a:off x="0" y="260648"/>
                <a:ext cx="9144000" cy="706090"/>
              </a:xfrm>
              <a:blipFill rotWithShape="1">
                <a:blip r:embed="rId2"/>
                <a:stretch>
                  <a:fillRect l="-1533" t="-11207" r="-1667" b="-3189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normAutofit lnSpcReduction="10000"/>
              </a:bodyPr>
              <a:lstStyle/>
              <a:p>
                <a:endParaRPr lang="en-US" altLang="ja-JP" dirty="0" smtClean="0"/>
              </a:p>
              <a:p>
                <a:endParaRPr lang="en-US" altLang="ja-JP" dirty="0"/>
              </a:p>
              <a:p>
                <a:endParaRPr lang="en-US" altLang="ja-JP" dirty="0" smtClean="0"/>
              </a:p>
              <a:p>
                <a:r>
                  <a:rPr lang="en-US" altLang="ja-JP" dirty="0" smtClean="0"/>
                  <a:t>Event Selection:</a:t>
                </a:r>
              </a:p>
              <a:p>
                <a:pPr lvl="1"/>
                <a14:m>
                  <m:oMath xmlns:m="http://schemas.openxmlformats.org/officeDocument/2006/math">
                    <m:sSup>
                      <m:sSupPr>
                        <m:ctrlPr>
                          <a:rPr lang="en-US" altLang="ja-JP" i="1">
                            <a:latin typeface="Cambria Math"/>
                          </a:rPr>
                        </m:ctrlPr>
                      </m:sSupPr>
                      <m:e>
                        <m:r>
                          <a:rPr lang="en-US" altLang="ja-JP" i="1">
                            <a:latin typeface="Cambria Math"/>
                          </a:rPr>
                          <m:t>𝑒</m:t>
                        </m:r>
                      </m:e>
                      <m:sup>
                        <m:r>
                          <a:rPr lang="en-US" altLang="ja-JP" i="1">
                            <a:latin typeface="Cambria Math"/>
                          </a:rPr>
                          <m:t>+</m:t>
                        </m:r>
                      </m:sup>
                    </m:sSup>
                    <m:sSup>
                      <m:sSupPr>
                        <m:ctrlPr>
                          <a:rPr lang="en-US" altLang="ja-JP" i="1">
                            <a:latin typeface="Cambria Math"/>
                          </a:rPr>
                        </m:ctrlPr>
                      </m:sSupPr>
                      <m:e>
                        <m:r>
                          <a:rPr lang="en-US" altLang="ja-JP" i="1">
                            <a:latin typeface="Cambria Math"/>
                          </a:rPr>
                          <m:t>𝑒</m:t>
                        </m:r>
                      </m:e>
                      <m:sup>
                        <m:r>
                          <a:rPr lang="en-US" altLang="ja-JP" i="1">
                            <a:latin typeface="Cambria Math"/>
                          </a:rPr>
                          <m:t>−</m:t>
                        </m:r>
                      </m:sup>
                    </m:sSup>
                  </m:oMath>
                </a14:m>
                <a:r>
                  <a:rPr lang="en-US" altLang="ja-JP" dirty="0" smtClean="0"/>
                  <a:t>, </a:t>
                </a:r>
                <a14:m>
                  <m:oMath xmlns:m="http://schemas.openxmlformats.org/officeDocument/2006/math">
                    <m:sSup>
                      <m:sSupPr>
                        <m:ctrlPr>
                          <a:rPr lang="en-US" altLang="ja-JP" i="1">
                            <a:latin typeface="Cambria Math"/>
                          </a:rPr>
                        </m:ctrlPr>
                      </m:sSupPr>
                      <m:e>
                        <m:r>
                          <a:rPr lang="en-US" altLang="ja-JP" i="1">
                            <a:latin typeface="Cambria Math"/>
                          </a:rPr>
                          <m:t>𝜇</m:t>
                        </m:r>
                      </m:e>
                      <m:sup>
                        <m:r>
                          <a:rPr lang="en-US" altLang="ja-JP" i="1">
                            <a:latin typeface="Cambria Math"/>
                          </a:rPr>
                          <m:t>+</m:t>
                        </m:r>
                      </m:sup>
                    </m:sSup>
                    <m:sSup>
                      <m:sSupPr>
                        <m:ctrlPr>
                          <a:rPr lang="en-US" altLang="ja-JP" i="1">
                            <a:latin typeface="Cambria Math"/>
                          </a:rPr>
                        </m:ctrlPr>
                      </m:sSupPr>
                      <m:e>
                        <m:r>
                          <a:rPr lang="en-US" altLang="ja-JP" i="1">
                            <a:latin typeface="Cambria Math"/>
                          </a:rPr>
                          <m:t>𝜇</m:t>
                        </m:r>
                      </m:e>
                      <m:sup>
                        <m:r>
                          <a:rPr lang="en-US" altLang="ja-JP" i="1">
                            <a:latin typeface="Cambria Math"/>
                          </a:rPr>
                          <m:t>−</m:t>
                        </m:r>
                      </m:sup>
                    </m:sSup>
                  </m:oMath>
                </a14:m>
                <a:r>
                  <a:rPr lang="ja-JP" altLang="en-US" dirty="0"/>
                  <a:t> </a:t>
                </a:r>
                <a:r>
                  <a:rPr lang="en-US" altLang="ja-JP" dirty="0" smtClean="0"/>
                  <a:t>or </a:t>
                </a:r>
                <a14:m>
                  <m:oMath xmlns:m="http://schemas.openxmlformats.org/officeDocument/2006/math">
                    <m:sSup>
                      <m:sSupPr>
                        <m:ctrlPr>
                          <a:rPr lang="en-US" altLang="ja-JP" i="1">
                            <a:latin typeface="Cambria Math"/>
                          </a:rPr>
                        </m:ctrlPr>
                      </m:sSupPr>
                      <m:e>
                        <m:r>
                          <a:rPr lang="en-US" altLang="ja-JP" b="0" i="1" smtClean="0">
                            <a:latin typeface="Cambria Math"/>
                          </a:rPr>
                          <m:t>𝑒</m:t>
                        </m:r>
                      </m:e>
                      <m:sup>
                        <m:r>
                          <a:rPr lang="en-US" altLang="ja-JP" b="0" i="1" smtClean="0">
                            <a:latin typeface="Cambria Math"/>
                          </a:rPr>
                          <m:t>±</m:t>
                        </m:r>
                      </m:sup>
                    </m:sSup>
                    <m:sSup>
                      <m:sSupPr>
                        <m:ctrlPr>
                          <a:rPr lang="en-US" altLang="ja-JP" i="1">
                            <a:latin typeface="Cambria Math"/>
                          </a:rPr>
                        </m:ctrlPr>
                      </m:sSupPr>
                      <m:e>
                        <m:r>
                          <a:rPr lang="en-US" altLang="ja-JP" i="1">
                            <a:latin typeface="Cambria Math"/>
                          </a:rPr>
                          <m:t>𝜇</m:t>
                        </m:r>
                      </m:e>
                      <m:sup>
                        <m:r>
                          <a:rPr lang="en-US" altLang="ja-JP" b="0" i="1" smtClean="0">
                            <a:latin typeface="Cambria Math"/>
                          </a:rPr>
                          <m:t>∓</m:t>
                        </m:r>
                      </m:sup>
                    </m:sSup>
                  </m:oMath>
                </a14:m>
                <a:r>
                  <a:rPr lang="ja-JP" altLang="en-US" dirty="0"/>
                  <a:t> </a:t>
                </a:r>
                <a:r>
                  <a:rPr lang="en-US" altLang="ja-JP" dirty="0" smtClean="0"/>
                  <a:t>pair </a:t>
                </a:r>
                <a:r>
                  <a:rPr lang="en-US" altLang="ja-JP" dirty="0"/>
                  <a:t>within </a:t>
                </a:r>
                <a14:m>
                  <m:oMath xmlns:m="http://schemas.openxmlformats.org/officeDocument/2006/math">
                    <m:sSub>
                      <m:sSubPr>
                        <m:ctrlPr>
                          <a:rPr lang="en-US" altLang="ja-JP" b="0" i="1" smtClean="0">
                            <a:latin typeface="Cambria Math"/>
                          </a:rPr>
                        </m:ctrlPr>
                      </m:sSubPr>
                      <m:e>
                        <m:r>
                          <a:rPr lang="en-US" altLang="ja-JP" b="0" i="1" smtClean="0">
                            <a:latin typeface="Cambria Math"/>
                          </a:rPr>
                          <m:t>𝑀</m:t>
                        </m:r>
                      </m:e>
                      <m:sub>
                        <m:r>
                          <a:rPr lang="en-US" altLang="ja-JP" b="0" i="1" smtClean="0">
                            <a:latin typeface="Cambria Math"/>
                          </a:rPr>
                          <m:t>𝑙𝑙</m:t>
                        </m:r>
                      </m:sub>
                    </m:sSub>
                    <m:r>
                      <a:rPr lang="en-US" altLang="ja-JP" b="0" i="1" smtClean="0">
                        <a:latin typeface="Cambria Math"/>
                      </a:rPr>
                      <m:t>&gt;15</m:t>
                    </m:r>
                  </m:oMath>
                </a14:m>
                <a:r>
                  <a:rPr lang="en-US" altLang="ja-JP" dirty="0" smtClean="0"/>
                  <a:t> </a:t>
                </a:r>
                <a:r>
                  <a:rPr lang="en-US" altLang="ja-JP" dirty="0" err="1" smtClean="0"/>
                  <a:t>GeV</a:t>
                </a:r>
                <a:r>
                  <a:rPr lang="en-US" altLang="ja-JP" dirty="0" smtClean="0"/>
                  <a:t>.</a:t>
                </a:r>
                <a:endParaRPr lang="en-US" altLang="ja-JP" dirty="0"/>
              </a:p>
              <a:p>
                <a:pPr lvl="1"/>
                <a:r>
                  <a:rPr lang="en-US" altLang="ja-JP" b="0" dirty="0" smtClean="0"/>
                  <a:t>BDT to reject </a:t>
                </a:r>
                <a14:m>
                  <m:oMath xmlns:m="http://schemas.openxmlformats.org/officeDocument/2006/math">
                    <m:r>
                      <a:rPr lang="en-US" altLang="ja-JP" b="0" i="1" smtClean="0">
                        <a:latin typeface="Cambria Math"/>
                      </a:rPr>
                      <m:t>𝑍</m:t>
                    </m:r>
                    <m:r>
                      <a:rPr lang="en-US" altLang="ja-JP" b="0" i="1" smtClean="0">
                        <a:latin typeface="Cambria Math"/>
                      </a:rPr>
                      <m:t>/</m:t>
                    </m:r>
                    <m:sSup>
                      <m:sSupPr>
                        <m:ctrlPr>
                          <a:rPr lang="en-US" altLang="ja-JP" b="0" i="1" smtClean="0">
                            <a:latin typeface="Cambria Math"/>
                          </a:rPr>
                        </m:ctrlPr>
                      </m:sSupPr>
                      <m:e>
                        <m:r>
                          <a:rPr lang="en-US" altLang="ja-JP" b="0" i="1" smtClean="0">
                            <a:latin typeface="Cambria Math"/>
                          </a:rPr>
                          <m:t>𝛾</m:t>
                        </m:r>
                      </m:e>
                      <m:sup>
                        <m:r>
                          <a:rPr lang="en-US" altLang="ja-JP" b="0" i="1" smtClean="0">
                            <a:latin typeface="Cambria Math"/>
                          </a:rPr>
                          <m:t>∗</m:t>
                        </m:r>
                      </m:sup>
                    </m:sSup>
                    <m:r>
                      <a:rPr lang="en-US" altLang="ja-JP" b="0" i="1" dirty="0" smtClean="0">
                        <a:latin typeface="Cambria Math"/>
                      </a:rPr>
                      <m:t>→</m:t>
                    </m:r>
                    <m:r>
                      <a:rPr lang="en-US" altLang="ja-JP" b="0" i="1" dirty="0" smtClean="0">
                        <a:latin typeface="Cambria Math"/>
                      </a:rPr>
                      <m:t>𝑙𝑙</m:t>
                    </m:r>
                  </m:oMath>
                </a14:m>
                <a:r>
                  <a:rPr lang="en-US" altLang="ja-JP" b="0" dirty="0" smtClean="0"/>
                  <a:t> in </a:t>
                </a:r>
                <a14:m>
                  <m:oMath xmlns:m="http://schemas.openxmlformats.org/officeDocument/2006/math">
                    <m:sSup>
                      <m:sSupPr>
                        <m:ctrlPr>
                          <a:rPr lang="en-US" altLang="ja-JP" i="1">
                            <a:latin typeface="Cambria Math"/>
                          </a:rPr>
                        </m:ctrlPr>
                      </m:sSupPr>
                      <m:e>
                        <m:r>
                          <a:rPr lang="en-US" altLang="ja-JP" i="1">
                            <a:latin typeface="Cambria Math"/>
                          </a:rPr>
                          <m:t>𝑒</m:t>
                        </m:r>
                      </m:e>
                      <m:sup>
                        <m:r>
                          <a:rPr lang="en-US" altLang="ja-JP" i="1">
                            <a:latin typeface="Cambria Math"/>
                          </a:rPr>
                          <m:t>+</m:t>
                        </m:r>
                      </m:sup>
                    </m:sSup>
                    <m:sSup>
                      <m:sSupPr>
                        <m:ctrlPr>
                          <a:rPr lang="en-US" altLang="ja-JP" i="1">
                            <a:latin typeface="Cambria Math"/>
                          </a:rPr>
                        </m:ctrlPr>
                      </m:sSupPr>
                      <m:e>
                        <m:r>
                          <a:rPr lang="en-US" altLang="ja-JP" i="1">
                            <a:latin typeface="Cambria Math"/>
                          </a:rPr>
                          <m:t>𝑒</m:t>
                        </m:r>
                      </m:e>
                      <m:sup>
                        <m:r>
                          <a:rPr lang="en-US" altLang="ja-JP" i="1">
                            <a:latin typeface="Cambria Math"/>
                          </a:rPr>
                          <m:t>−</m:t>
                        </m:r>
                      </m:sup>
                    </m:sSup>
                  </m:oMath>
                </a14:m>
                <a:r>
                  <a:rPr lang="en-US" altLang="ja-JP" dirty="0"/>
                  <a:t>, </a:t>
                </a:r>
                <a14:m>
                  <m:oMath xmlns:m="http://schemas.openxmlformats.org/officeDocument/2006/math">
                    <m:sSup>
                      <m:sSupPr>
                        <m:ctrlPr>
                          <a:rPr lang="en-US" altLang="ja-JP" i="1">
                            <a:latin typeface="Cambria Math"/>
                          </a:rPr>
                        </m:ctrlPr>
                      </m:sSupPr>
                      <m:e>
                        <m:r>
                          <a:rPr lang="en-US" altLang="ja-JP" i="1">
                            <a:latin typeface="Cambria Math"/>
                          </a:rPr>
                          <m:t>𝜇</m:t>
                        </m:r>
                      </m:e>
                      <m:sup>
                        <m:r>
                          <a:rPr lang="en-US" altLang="ja-JP" i="1">
                            <a:latin typeface="Cambria Math"/>
                          </a:rPr>
                          <m:t>+</m:t>
                        </m:r>
                      </m:sup>
                    </m:sSup>
                    <m:sSup>
                      <m:sSupPr>
                        <m:ctrlPr>
                          <a:rPr lang="en-US" altLang="ja-JP" i="1" smtClean="0">
                            <a:latin typeface="Cambria Math"/>
                          </a:rPr>
                        </m:ctrlPr>
                      </m:sSupPr>
                      <m:e>
                        <m:r>
                          <a:rPr lang="en-US" altLang="ja-JP" i="1">
                            <a:latin typeface="Cambria Math"/>
                          </a:rPr>
                          <m:t>𝜇</m:t>
                        </m:r>
                      </m:e>
                      <m:sup>
                        <m:r>
                          <a:rPr lang="en-US" altLang="ja-JP" i="1">
                            <a:latin typeface="Cambria Math"/>
                          </a:rPr>
                          <m:t>−</m:t>
                        </m:r>
                      </m:sup>
                    </m:sSup>
                    <m:r>
                      <a:rPr lang="en-US" altLang="ja-JP" b="0" i="1" smtClean="0">
                        <a:latin typeface="Cambria Math"/>
                      </a:rPr>
                      <m:t> </m:t>
                    </m:r>
                  </m:oMath>
                </a14:m>
                <a:r>
                  <a:rPr lang="en-US" altLang="ja-JP" b="0" dirty="0" smtClean="0"/>
                  <a:t>events.</a:t>
                </a:r>
              </a:p>
              <a:p>
                <a:pPr lvl="1"/>
                <a:r>
                  <a:rPr lang="en-US" altLang="ja-JP" dirty="0" smtClean="0"/>
                  <a:t>Cut on </a:t>
                </a:r>
                <a14:m>
                  <m:oMath xmlns:m="http://schemas.openxmlformats.org/officeDocument/2006/math">
                    <m:sSub>
                      <m:sSubPr>
                        <m:ctrlPr>
                          <a:rPr lang="en-US" altLang="ja-JP" b="0" i="1" smtClean="0">
                            <a:latin typeface="Cambria Math"/>
                          </a:rPr>
                        </m:ctrlPr>
                      </m:sSubPr>
                      <m:e>
                        <m:r>
                          <a:rPr lang="en-US" altLang="ja-JP" b="0" i="1" smtClean="0">
                            <a:latin typeface="Cambria Math"/>
                          </a:rPr>
                          <m:t>𝑀</m:t>
                        </m:r>
                      </m:e>
                      <m:sub>
                        <m:r>
                          <a:rPr lang="en-US" altLang="ja-JP" b="0" i="1" smtClean="0">
                            <a:latin typeface="Cambria Math"/>
                          </a:rPr>
                          <m:t>𝑇</m:t>
                        </m:r>
                      </m:sub>
                    </m:sSub>
                    <m:r>
                      <a:rPr lang="en-US" altLang="ja-JP" b="0" i="1" smtClean="0">
                        <a:latin typeface="Cambria Math"/>
                      </a:rPr>
                      <m:t>(</m:t>
                    </m:r>
                    <m:r>
                      <a:rPr lang="en-US" altLang="ja-JP" b="0" i="1" smtClean="0">
                        <a:latin typeface="Cambria Math"/>
                      </a:rPr>
                      <m:t>𝑙</m:t>
                    </m:r>
                    <m:r>
                      <a:rPr lang="en-US" altLang="ja-JP" b="0" i="1" smtClean="0">
                        <a:latin typeface="Cambria Math"/>
                      </a:rPr>
                      <m:t>,</m:t>
                    </m:r>
                    <m:r>
                      <a:rPr lang="en-US" altLang="ja-JP" b="0" i="1" smtClean="0">
                        <a:latin typeface="Cambria Math"/>
                      </a:rPr>
                      <m:t>𝑀𝐸𝑇</m:t>
                    </m:r>
                    <m:r>
                      <a:rPr lang="en-US" altLang="ja-JP" b="0" i="1" smtClean="0">
                        <a:latin typeface="Cambria Math"/>
                      </a:rPr>
                      <m:t>)</m:t>
                    </m:r>
                  </m:oMath>
                </a14:m>
                <a:r>
                  <a:rPr lang="en-US" altLang="ja-JP" b="0" dirty="0" smtClean="0"/>
                  <a:t> </a:t>
                </a:r>
                <a:r>
                  <a:rPr lang="en-US" altLang="ja-JP" dirty="0" smtClean="0"/>
                  <a:t>to reject </a:t>
                </a:r>
                <a14:m>
                  <m:oMath xmlns:m="http://schemas.openxmlformats.org/officeDocument/2006/math">
                    <m:r>
                      <a:rPr lang="en-US" altLang="ja-JP" b="0" i="0" smtClean="0">
                        <a:latin typeface="Cambria Math"/>
                      </a:rPr>
                      <m:t> </m:t>
                    </m:r>
                    <m:r>
                      <a:rPr lang="en-US" altLang="ja-JP" i="1">
                        <a:latin typeface="Cambria Math"/>
                      </a:rPr>
                      <m:t>𝑍</m:t>
                    </m:r>
                    <m:r>
                      <a:rPr lang="en-US" altLang="ja-JP" i="1">
                        <a:latin typeface="Cambria Math"/>
                      </a:rPr>
                      <m:t>/</m:t>
                    </m:r>
                    <m:sSup>
                      <m:sSupPr>
                        <m:ctrlPr>
                          <a:rPr lang="en-US" altLang="ja-JP" i="1">
                            <a:latin typeface="Cambria Math"/>
                          </a:rPr>
                        </m:ctrlPr>
                      </m:sSupPr>
                      <m:e>
                        <m:r>
                          <a:rPr lang="en-US" altLang="ja-JP" i="1">
                            <a:latin typeface="Cambria Math"/>
                          </a:rPr>
                          <m:t>𝛾</m:t>
                        </m:r>
                      </m:e>
                      <m:sup>
                        <m:r>
                          <a:rPr lang="en-US" altLang="ja-JP" i="1">
                            <a:latin typeface="Cambria Math"/>
                          </a:rPr>
                          <m:t>∗</m:t>
                        </m:r>
                      </m:sup>
                    </m:sSup>
                    <m:r>
                      <a:rPr lang="en-US" altLang="ja-JP" i="1">
                        <a:latin typeface="Cambria Math"/>
                      </a:rPr>
                      <m:t> </m:t>
                    </m:r>
                  </m:oMath>
                </a14:m>
                <a:r>
                  <a:rPr lang="en-US" altLang="ja-JP" b="0" dirty="0" smtClean="0"/>
                  <a:t>and </a:t>
                </a:r>
                <a:r>
                  <a:rPr lang="en-US" altLang="ja-JP" b="0" dirty="0" err="1" smtClean="0"/>
                  <a:t>multijet</a:t>
                </a:r>
                <a:r>
                  <a:rPr lang="en-US" altLang="ja-JP" b="0" dirty="0" smtClean="0"/>
                  <a:t> for </a:t>
                </a:r>
                <a14:m>
                  <m:oMath xmlns:m="http://schemas.openxmlformats.org/officeDocument/2006/math">
                    <m:sSup>
                      <m:sSupPr>
                        <m:ctrlPr>
                          <a:rPr lang="en-US" altLang="ja-JP" i="1">
                            <a:latin typeface="Cambria Math"/>
                          </a:rPr>
                        </m:ctrlPr>
                      </m:sSupPr>
                      <m:e>
                        <m:r>
                          <a:rPr lang="en-US" altLang="ja-JP" i="1">
                            <a:latin typeface="Cambria Math"/>
                          </a:rPr>
                          <m:t>𝑒</m:t>
                        </m:r>
                      </m:e>
                      <m:sup>
                        <m:r>
                          <a:rPr lang="en-US" altLang="ja-JP" i="1">
                            <a:latin typeface="Cambria Math"/>
                          </a:rPr>
                          <m:t>±</m:t>
                        </m:r>
                      </m:sup>
                    </m:sSup>
                    <m:sSup>
                      <m:sSupPr>
                        <m:ctrlPr>
                          <a:rPr lang="en-US" altLang="ja-JP" i="1">
                            <a:latin typeface="Cambria Math"/>
                          </a:rPr>
                        </m:ctrlPr>
                      </m:sSupPr>
                      <m:e>
                        <m:r>
                          <a:rPr lang="en-US" altLang="ja-JP" i="1">
                            <a:latin typeface="Cambria Math"/>
                          </a:rPr>
                          <m:t>𝜇</m:t>
                        </m:r>
                      </m:e>
                      <m:sup>
                        <m:r>
                          <a:rPr lang="en-US" altLang="ja-JP" i="1">
                            <a:latin typeface="Cambria Math"/>
                          </a:rPr>
                          <m:t>∓</m:t>
                        </m:r>
                      </m:sup>
                    </m:sSup>
                  </m:oMath>
                </a14:m>
                <a:r>
                  <a:rPr lang="en-US" altLang="ja-JP" b="0" dirty="0" smtClean="0"/>
                  <a:t> events.</a:t>
                </a:r>
              </a:p>
              <a:p>
                <a:pPr lvl="1"/>
                <a:r>
                  <a:rPr lang="en-US" altLang="ja-JP" dirty="0" smtClean="0"/>
                  <a:t>Analyze 0, 1, ≥2 jet bins.</a:t>
                </a:r>
              </a:p>
              <a:p>
                <a:r>
                  <a:rPr lang="en-US" altLang="ja-JP" b="0" dirty="0" smtClean="0"/>
                  <a:t>Train a final BDT discriminant agains</a:t>
                </a:r>
                <a:r>
                  <a:rPr lang="en-US" altLang="ja-JP" dirty="0" smtClean="0"/>
                  <a:t>t all background</a:t>
                </a:r>
                <a:r>
                  <a:rPr lang="en-US" altLang="ja-JP" b="0" dirty="0" smtClean="0"/>
                  <a:t>.</a:t>
                </a:r>
              </a:p>
              <a:p>
                <a14:m>
                  <m:oMath xmlns:m="http://schemas.openxmlformats.org/officeDocument/2006/math">
                    <m:r>
                      <a:rPr lang="en-US" altLang="ja-JP" b="0" i="1" smtClean="0">
                        <a:latin typeface="Cambria Math"/>
                      </a:rPr>
                      <m:t>𝑔𝑔</m:t>
                    </m:r>
                    <m:r>
                      <a:rPr lang="en-US" altLang="ja-JP" b="0" i="1" smtClean="0">
                        <a:latin typeface="Cambria Math"/>
                      </a:rPr>
                      <m:t>→</m:t>
                    </m:r>
                    <m:r>
                      <a:rPr lang="en-US" altLang="ja-JP" b="0" i="1" smtClean="0">
                        <a:latin typeface="Cambria Math"/>
                      </a:rPr>
                      <m:t>𝐻</m:t>
                    </m:r>
                    <m:r>
                      <a:rPr lang="en-US" altLang="ja-JP" b="0" i="1" smtClean="0">
                        <a:latin typeface="Cambria Math"/>
                      </a:rPr>
                      <m:t>, </m:t>
                    </m:r>
                    <m:r>
                      <a:rPr lang="en-US" altLang="ja-JP" b="0" i="1" smtClean="0">
                        <a:latin typeface="Cambria Math"/>
                      </a:rPr>
                      <m:t>𝑊𝐻</m:t>
                    </m:r>
                    <m:r>
                      <a:rPr lang="en-US" altLang="ja-JP" b="0" i="1" smtClean="0">
                        <a:latin typeface="Cambria Math"/>
                      </a:rPr>
                      <m:t>, </m:t>
                    </m:r>
                    <m:r>
                      <a:rPr lang="en-US" altLang="ja-JP" b="0" i="1" smtClean="0">
                        <a:latin typeface="Cambria Math"/>
                      </a:rPr>
                      <m:t>𝑍𝐻</m:t>
                    </m:r>
                    <m:r>
                      <a:rPr lang="en-US" altLang="ja-JP" b="0" i="1" smtClean="0">
                        <a:latin typeface="Cambria Math"/>
                      </a:rPr>
                      <m:t>, </m:t>
                    </m:r>
                    <m:r>
                      <a:rPr lang="en-US" altLang="ja-JP" b="0" i="1" smtClean="0">
                        <a:latin typeface="Cambria Math"/>
                      </a:rPr>
                      <m:t>𝑉𝐵𝐹</m:t>
                    </m:r>
                  </m:oMath>
                </a14:m>
                <a:r>
                  <a:rPr kumimoji="1" lang="ja-JP" altLang="en-US" dirty="0" smtClean="0"/>
                  <a:t> </a:t>
                </a:r>
                <a:r>
                  <a:rPr kumimoji="1" lang="en-US" altLang="ja-JP" dirty="0" smtClean="0"/>
                  <a:t>are considered as signal.</a:t>
                </a:r>
              </a:p>
              <a:p>
                <a:pPr lvl="1"/>
                <a:r>
                  <a:rPr lang="en-US" altLang="ja-JP" dirty="0" smtClean="0"/>
                  <a:t>Different composition of signal and background in different jet multiplicity.</a:t>
                </a:r>
                <a:endParaRPr lang="en-US" altLang="ja-JP" dirty="0"/>
              </a:p>
              <a:p>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3"/>
                <a:stretch>
                  <a:fillRect l="-963" r="-1926"/>
                </a:stretch>
              </a:blipFill>
            </p:spPr>
            <p:txBody>
              <a:bodyPr/>
              <a:lstStyle/>
              <a:p>
                <a:r>
                  <a:rPr lang="ja-JP" altLang="en-US">
                    <a:noFill/>
                  </a:rPr>
                  <a:t> </a:t>
                </a:r>
              </a:p>
            </p:txBody>
          </p:sp>
        </mc:Fallback>
      </mc:AlternateContent>
      <p:pic>
        <p:nvPicPr>
          <p:cNvPr id="174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8144" y="980728"/>
            <a:ext cx="3080795" cy="1815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13</a:t>
            </a:fld>
            <a:endParaRPr kumimoji="1" lang="ja-JP" altLang="en-US"/>
          </a:p>
        </p:txBody>
      </p:sp>
    </p:spTree>
    <p:extLst>
      <p:ext uri="{BB962C8B-B14F-4D97-AF65-F5344CB8AC3E}">
        <p14:creationId xmlns:p14="http://schemas.microsoft.com/office/powerpoint/2010/main" val="1479693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タイトル 1"/>
              <p:cNvSpPr>
                <a:spLocks noGrp="1"/>
              </p:cNvSpPr>
              <p:nvPr>
                <p:ph type="title"/>
              </p:nvPr>
            </p:nvSpPr>
            <p:spPr>
              <a:xfrm>
                <a:off x="0" y="274638"/>
                <a:ext cx="9144000" cy="706090"/>
              </a:xfrm>
            </p:spPr>
            <p:txBody>
              <a:bodyPr>
                <a:normAutofit/>
              </a:bodyPr>
              <a:lstStyle/>
              <a:p>
                <a:r>
                  <a:rPr lang="en-US" altLang="ja-JP" sz="3800" dirty="0" smtClean="0"/>
                  <a:t>D0: </a:t>
                </a:r>
                <a14:m>
                  <m:oMath xmlns:m="http://schemas.openxmlformats.org/officeDocument/2006/math">
                    <m:r>
                      <a:rPr lang="en-US" altLang="ja-JP" sz="3800" i="1">
                        <a:latin typeface="Cambria Math"/>
                      </a:rPr>
                      <m:t>𝐻</m:t>
                    </m:r>
                    <m:r>
                      <a:rPr lang="en-US" altLang="ja-JP" sz="3800" i="1">
                        <a:latin typeface="Cambria Math"/>
                      </a:rPr>
                      <m:t>→</m:t>
                    </m:r>
                    <m:sSup>
                      <m:sSupPr>
                        <m:ctrlPr>
                          <a:rPr lang="en-US" altLang="ja-JP" sz="3800" b="0" i="1" smtClean="0">
                            <a:latin typeface="Cambria Math"/>
                          </a:rPr>
                        </m:ctrlPr>
                      </m:sSupPr>
                      <m:e>
                        <m:r>
                          <a:rPr lang="en-US" altLang="ja-JP" sz="3800" b="0" i="1" smtClean="0">
                            <a:latin typeface="Cambria Math"/>
                          </a:rPr>
                          <m:t>𝑊</m:t>
                        </m:r>
                      </m:e>
                      <m:sup>
                        <m:r>
                          <a:rPr lang="en-US" altLang="ja-JP" sz="3800" b="0" i="1" smtClean="0">
                            <a:latin typeface="Cambria Math"/>
                          </a:rPr>
                          <m:t>+</m:t>
                        </m:r>
                      </m:sup>
                    </m:sSup>
                    <m:sSup>
                      <m:sSupPr>
                        <m:ctrlPr>
                          <a:rPr lang="en-US" altLang="ja-JP" sz="3800" b="0" i="1" smtClean="0">
                            <a:latin typeface="Cambria Math"/>
                          </a:rPr>
                        </m:ctrlPr>
                      </m:sSupPr>
                      <m:e>
                        <m:r>
                          <a:rPr lang="en-US" altLang="ja-JP" sz="3800" b="0" i="1" smtClean="0">
                            <a:latin typeface="Cambria Math"/>
                          </a:rPr>
                          <m:t>𝑊</m:t>
                        </m:r>
                      </m:e>
                      <m:sup>
                        <m:r>
                          <a:rPr lang="en-US" altLang="ja-JP" sz="3800" b="0" i="1" smtClean="0">
                            <a:latin typeface="Cambria Math"/>
                          </a:rPr>
                          <m:t>−</m:t>
                        </m:r>
                      </m:sup>
                    </m:sSup>
                    <m:r>
                      <a:rPr lang="en-US" altLang="ja-JP" sz="3800" b="0" i="1" smtClean="0">
                        <a:latin typeface="Cambria Math"/>
                      </a:rPr>
                      <m:t>→</m:t>
                    </m:r>
                    <m:sSup>
                      <m:sSupPr>
                        <m:ctrlPr>
                          <a:rPr lang="en-US" altLang="ja-JP" sz="3800" i="1">
                            <a:latin typeface="Cambria Math"/>
                          </a:rPr>
                        </m:ctrlPr>
                      </m:sSupPr>
                      <m:e>
                        <m:r>
                          <a:rPr lang="en-US" altLang="ja-JP" sz="3800" i="1">
                            <a:latin typeface="Cambria Math"/>
                          </a:rPr>
                          <m:t>𝑙</m:t>
                        </m:r>
                      </m:e>
                      <m:sup>
                        <m:r>
                          <a:rPr lang="en-US" altLang="ja-JP" sz="3800" i="1">
                            <a:latin typeface="Cambria Math"/>
                          </a:rPr>
                          <m:t>+</m:t>
                        </m:r>
                      </m:sup>
                    </m:sSup>
                    <m:sSup>
                      <m:sSupPr>
                        <m:ctrlPr>
                          <a:rPr lang="en-US" altLang="ja-JP" sz="3800" i="1">
                            <a:latin typeface="Cambria Math"/>
                          </a:rPr>
                        </m:ctrlPr>
                      </m:sSupPr>
                      <m:e>
                        <m:r>
                          <a:rPr lang="en-US" altLang="ja-JP" sz="3800" i="1">
                            <a:latin typeface="Cambria Math"/>
                          </a:rPr>
                          <m:t>𝑙</m:t>
                        </m:r>
                      </m:e>
                      <m:sup>
                        <m:r>
                          <a:rPr lang="en-US" altLang="ja-JP" sz="3800" i="1">
                            <a:latin typeface="Cambria Math"/>
                          </a:rPr>
                          <m:t>−</m:t>
                        </m:r>
                      </m:sup>
                    </m:sSup>
                    <m:r>
                      <a:rPr lang="en-US" altLang="ja-JP" sz="3800" i="1">
                        <a:latin typeface="Cambria Math"/>
                      </a:rPr>
                      <m:t>+</m:t>
                    </m:r>
                    <m:r>
                      <a:rPr lang="en-US" altLang="ja-JP" sz="3800" i="1">
                        <a:latin typeface="Cambria Math"/>
                      </a:rPr>
                      <m:t>𝑀𝐸𝑇</m:t>
                    </m:r>
                  </m:oMath>
                </a14:m>
                <a:r>
                  <a:rPr lang="en-US" altLang="ja-JP" sz="3800" dirty="0"/>
                  <a:t> Channel </a:t>
                </a:r>
                <a:r>
                  <a:rPr lang="en-US" altLang="ja-JP" sz="3800" dirty="0" smtClean="0"/>
                  <a:t>(2)</a:t>
                </a:r>
                <a:endParaRPr kumimoji="1" lang="ja-JP" altLang="en-US" sz="3800" dirty="0"/>
              </a:p>
            </p:txBody>
          </p:sp>
        </mc:Choice>
        <mc:Fallback>
          <p:sp>
            <p:nvSpPr>
              <p:cNvPr id="2" name="タイトル 1"/>
              <p:cNvSpPr>
                <a:spLocks noGrp="1" noRot="1" noChangeAspect="1" noMove="1" noResize="1" noEditPoints="1" noAdjustHandles="1" noChangeArrowheads="1" noChangeShapeType="1" noTextEdit="1"/>
              </p:cNvSpPr>
              <p:nvPr>
                <p:ph type="title"/>
              </p:nvPr>
            </p:nvSpPr>
            <p:spPr>
              <a:xfrm>
                <a:off x="0" y="274638"/>
                <a:ext cx="9144000" cy="706090"/>
              </a:xfrm>
              <a:blipFill rotWithShape="1">
                <a:blip r:embed="rId2"/>
                <a:stretch>
                  <a:fillRect l="-1533" t="-11207" r="-1667" b="-31897"/>
                </a:stretch>
              </a:blipFill>
            </p:spPr>
            <p:txBody>
              <a:bodyPr/>
              <a:lstStyle/>
              <a:p>
                <a:r>
                  <a:rPr lang="ja-JP" altLang="en-US">
                    <a:noFill/>
                  </a:rPr>
                  <a:t> </a:t>
                </a:r>
              </a:p>
            </p:txBody>
          </p:sp>
        </mc:Fallback>
      </mc:AlternateContent>
      <p:sp>
        <p:nvSpPr>
          <p:cNvPr id="3" name="コンテンツ プレースホルダー 2"/>
          <p:cNvSpPr>
            <a:spLocks noGrp="1"/>
          </p:cNvSpPr>
          <p:nvPr>
            <p:ph idx="1"/>
          </p:nvPr>
        </p:nvSpPr>
        <p:spPr>
          <a:xfrm>
            <a:off x="457200" y="1124744"/>
            <a:ext cx="3106688" cy="2520280"/>
          </a:xfrm>
        </p:spPr>
        <p:txBody>
          <a:bodyPr/>
          <a:lstStyle/>
          <a:p>
            <a:pPr marL="0" indent="0">
              <a:buNone/>
            </a:pPr>
            <a:r>
              <a:rPr lang="en-US" altLang="ja-JP" dirty="0" smtClean="0"/>
              <a:t>Distributions of the </a:t>
            </a:r>
            <a:r>
              <a:rPr kumimoji="1" lang="en-US" altLang="ja-JP" dirty="0" smtClean="0"/>
              <a:t>Final discriminant:</a:t>
            </a:r>
            <a:endParaRPr kumimoji="1" lang="ja-JP" altLang="en-US" dirty="0"/>
          </a:p>
        </p:txBody>
      </p:sp>
      <p:pic>
        <p:nvPicPr>
          <p:cNvPr id="13316" name="Picture 4" descr="http://www-d0.fnal.gov/Run2Physics/WWW/results/prelim/HIGGS/H124/fig8c.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2087" y="3969639"/>
            <a:ext cx="4471987" cy="286702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www-d0.fnal.gov/Run2Physics/WWW/results/prelim/HIGGS/H124/fig8b.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812" y="3991769"/>
            <a:ext cx="4471987" cy="2867025"/>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http://www-d0.fnal.gov/Run2Physics/WWW/results/prelim/HIGGS/H124/fig8a.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8365" y="1124744"/>
            <a:ext cx="4471987" cy="2867025"/>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14</a:t>
            </a:fld>
            <a:endParaRPr kumimoji="1" lang="ja-JP" altLang="en-US"/>
          </a:p>
        </p:txBody>
      </p:sp>
      <p:sp>
        <p:nvSpPr>
          <p:cNvPr id="5" name="テキスト ボックス 4"/>
          <p:cNvSpPr txBox="1"/>
          <p:nvPr/>
        </p:nvSpPr>
        <p:spPr>
          <a:xfrm>
            <a:off x="4114034" y="1196752"/>
            <a:ext cx="607859" cy="369332"/>
          </a:xfrm>
          <a:prstGeom prst="rect">
            <a:avLst/>
          </a:prstGeom>
          <a:noFill/>
        </p:spPr>
        <p:txBody>
          <a:bodyPr wrap="none" rtlCol="0">
            <a:spAutoFit/>
          </a:bodyPr>
          <a:lstStyle/>
          <a:p>
            <a:r>
              <a:rPr kumimoji="1" lang="en-US" altLang="ja-JP" b="1" dirty="0" smtClean="0"/>
              <a:t>0 jet</a:t>
            </a:r>
            <a:endParaRPr kumimoji="1" lang="ja-JP" altLang="en-US" b="1" dirty="0"/>
          </a:p>
        </p:txBody>
      </p:sp>
      <p:sp>
        <p:nvSpPr>
          <p:cNvPr id="9" name="テキスト ボックス 8"/>
          <p:cNvSpPr txBox="1"/>
          <p:nvPr/>
        </p:nvSpPr>
        <p:spPr>
          <a:xfrm>
            <a:off x="939805" y="4077072"/>
            <a:ext cx="607859" cy="369332"/>
          </a:xfrm>
          <a:prstGeom prst="rect">
            <a:avLst/>
          </a:prstGeom>
          <a:noFill/>
        </p:spPr>
        <p:txBody>
          <a:bodyPr wrap="none" rtlCol="0">
            <a:spAutoFit/>
          </a:bodyPr>
          <a:lstStyle/>
          <a:p>
            <a:r>
              <a:rPr kumimoji="1" lang="en-US" altLang="ja-JP" b="1" dirty="0" smtClean="0"/>
              <a:t>1 jet</a:t>
            </a:r>
            <a:endParaRPr kumimoji="1" lang="ja-JP" altLang="en-US" b="1" dirty="0"/>
          </a:p>
        </p:txBody>
      </p:sp>
      <p:sp>
        <p:nvSpPr>
          <p:cNvPr id="10" name="テキスト ボックス 9"/>
          <p:cNvSpPr txBox="1"/>
          <p:nvPr/>
        </p:nvSpPr>
        <p:spPr>
          <a:xfrm>
            <a:off x="5508772" y="4067780"/>
            <a:ext cx="723275" cy="369332"/>
          </a:xfrm>
          <a:prstGeom prst="rect">
            <a:avLst/>
          </a:prstGeom>
          <a:noFill/>
        </p:spPr>
        <p:txBody>
          <a:bodyPr wrap="none" rtlCol="0">
            <a:spAutoFit/>
          </a:bodyPr>
          <a:lstStyle/>
          <a:p>
            <a:r>
              <a:rPr lang="en-US" altLang="ja-JP" b="1" dirty="0" smtClean="0"/>
              <a:t>≥2</a:t>
            </a:r>
            <a:r>
              <a:rPr kumimoji="1" lang="en-US" altLang="ja-JP" b="1" dirty="0" smtClean="0"/>
              <a:t> jet</a:t>
            </a:r>
            <a:endParaRPr kumimoji="1" lang="ja-JP" altLang="en-US" b="1" dirty="0"/>
          </a:p>
        </p:txBody>
      </p:sp>
    </p:spTree>
    <p:extLst>
      <p:ext uri="{BB962C8B-B14F-4D97-AF65-F5344CB8AC3E}">
        <p14:creationId xmlns:p14="http://schemas.microsoft.com/office/powerpoint/2010/main" val="36740636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タイトル 1"/>
              <p:cNvSpPr>
                <a:spLocks noGrp="1"/>
              </p:cNvSpPr>
              <p:nvPr>
                <p:ph type="title"/>
              </p:nvPr>
            </p:nvSpPr>
            <p:spPr>
              <a:xfrm>
                <a:off x="0" y="274638"/>
                <a:ext cx="9148184" cy="706090"/>
              </a:xfrm>
            </p:spPr>
            <p:txBody>
              <a:bodyPr>
                <a:noAutofit/>
              </a:bodyPr>
              <a:lstStyle/>
              <a:p>
                <a:r>
                  <a:rPr lang="en-US" altLang="ja-JP" sz="3800" dirty="0"/>
                  <a:t>D0: </a:t>
                </a:r>
                <a14:m>
                  <m:oMath xmlns:m="http://schemas.openxmlformats.org/officeDocument/2006/math">
                    <m:r>
                      <a:rPr lang="en-US" altLang="ja-JP" sz="3800" i="1">
                        <a:latin typeface="Cambria Math"/>
                      </a:rPr>
                      <m:t>𝐻</m:t>
                    </m:r>
                    <m:r>
                      <a:rPr lang="en-US" altLang="ja-JP" sz="3800" i="1">
                        <a:latin typeface="Cambria Math"/>
                      </a:rPr>
                      <m:t>→</m:t>
                    </m:r>
                    <m:sSup>
                      <m:sSupPr>
                        <m:ctrlPr>
                          <a:rPr lang="en-US" altLang="ja-JP" sz="3800" i="1">
                            <a:latin typeface="Cambria Math"/>
                          </a:rPr>
                        </m:ctrlPr>
                      </m:sSupPr>
                      <m:e>
                        <m:r>
                          <a:rPr lang="en-US" altLang="ja-JP" sz="3800" i="1">
                            <a:latin typeface="Cambria Math"/>
                          </a:rPr>
                          <m:t>𝑊</m:t>
                        </m:r>
                      </m:e>
                      <m:sup>
                        <m:r>
                          <a:rPr lang="en-US" altLang="ja-JP" sz="3800" i="1">
                            <a:latin typeface="Cambria Math"/>
                          </a:rPr>
                          <m:t>+</m:t>
                        </m:r>
                      </m:sup>
                    </m:sSup>
                    <m:sSup>
                      <m:sSupPr>
                        <m:ctrlPr>
                          <a:rPr lang="en-US" altLang="ja-JP" sz="3800" i="1">
                            <a:latin typeface="Cambria Math"/>
                          </a:rPr>
                        </m:ctrlPr>
                      </m:sSupPr>
                      <m:e>
                        <m:r>
                          <a:rPr lang="en-US" altLang="ja-JP" sz="3800" i="1">
                            <a:latin typeface="Cambria Math"/>
                          </a:rPr>
                          <m:t>𝑊</m:t>
                        </m:r>
                      </m:e>
                      <m:sup>
                        <m:r>
                          <a:rPr lang="en-US" altLang="ja-JP" sz="3800" i="1">
                            <a:latin typeface="Cambria Math"/>
                          </a:rPr>
                          <m:t>−</m:t>
                        </m:r>
                      </m:sup>
                    </m:sSup>
                    <m:r>
                      <a:rPr lang="en-US" altLang="ja-JP" sz="3800" i="1">
                        <a:latin typeface="Cambria Math"/>
                      </a:rPr>
                      <m:t>→</m:t>
                    </m:r>
                    <m:sSup>
                      <m:sSupPr>
                        <m:ctrlPr>
                          <a:rPr lang="en-US" altLang="ja-JP" sz="3800" i="1">
                            <a:latin typeface="Cambria Math"/>
                          </a:rPr>
                        </m:ctrlPr>
                      </m:sSupPr>
                      <m:e>
                        <m:r>
                          <a:rPr lang="en-US" altLang="ja-JP" sz="3800" i="1">
                            <a:latin typeface="Cambria Math"/>
                          </a:rPr>
                          <m:t>𝑙</m:t>
                        </m:r>
                      </m:e>
                      <m:sup>
                        <m:r>
                          <a:rPr lang="en-US" altLang="ja-JP" sz="3800" i="1">
                            <a:latin typeface="Cambria Math"/>
                          </a:rPr>
                          <m:t>+</m:t>
                        </m:r>
                      </m:sup>
                    </m:sSup>
                    <m:sSup>
                      <m:sSupPr>
                        <m:ctrlPr>
                          <a:rPr lang="en-US" altLang="ja-JP" sz="3800" i="1">
                            <a:latin typeface="Cambria Math"/>
                          </a:rPr>
                        </m:ctrlPr>
                      </m:sSupPr>
                      <m:e>
                        <m:r>
                          <a:rPr lang="en-US" altLang="ja-JP" sz="3800" i="1">
                            <a:latin typeface="Cambria Math"/>
                          </a:rPr>
                          <m:t>𝑙</m:t>
                        </m:r>
                      </m:e>
                      <m:sup>
                        <m:r>
                          <a:rPr lang="en-US" altLang="ja-JP" sz="3800" i="1">
                            <a:latin typeface="Cambria Math"/>
                          </a:rPr>
                          <m:t>−</m:t>
                        </m:r>
                      </m:sup>
                    </m:sSup>
                    <m:r>
                      <a:rPr lang="en-US" altLang="ja-JP" sz="3800" i="1">
                        <a:latin typeface="Cambria Math"/>
                      </a:rPr>
                      <m:t>+</m:t>
                    </m:r>
                    <m:r>
                      <a:rPr lang="en-US" altLang="ja-JP" sz="3800" i="1">
                        <a:latin typeface="Cambria Math"/>
                      </a:rPr>
                      <m:t>𝑀𝐸𝑇</m:t>
                    </m:r>
                  </m:oMath>
                </a14:m>
                <a:r>
                  <a:rPr lang="en-US" altLang="ja-JP" sz="3800" dirty="0"/>
                  <a:t> Channel </a:t>
                </a:r>
                <a:r>
                  <a:rPr lang="en-US" altLang="ja-JP" sz="3800" dirty="0" smtClean="0"/>
                  <a:t>(3)</a:t>
                </a:r>
                <a:endParaRPr kumimoji="1" lang="ja-JP" altLang="en-US" sz="3800" dirty="0"/>
              </a:p>
            </p:txBody>
          </p:sp>
        </mc:Choice>
        <mc:Fallback>
          <p:sp>
            <p:nvSpPr>
              <p:cNvPr id="2" name="タイトル 1"/>
              <p:cNvSpPr>
                <a:spLocks noGrp="1" noRot="1" noChangeAspect="1" noMove="1" noResize="1" noEditPoints="1" noAdjustHandles="1" noChangeArrowheads="1" noChangeShapeType="1" noTextEdit="1"/>
              </p:cNvSpPr>
              <p:nvPr>
                <p:ph type="title"/>
              </p:nvPr>
            </p:nvSpPr>
            <p:spPr>
              <a:xfrm>
                <a:off x="0" y="274638"/>
                <a:ext cx="9148184" cy="706090"/>
              </a:xfrm>
              <a:blipFill rotWithShape="1">
                <a:blip r:embed="rId2"/>
                <a:stretch>
                  <a:fillRect l="-1532" t="-11207" r="-1599" b="-31897"/>
                </a:stretch>
              </a:blipFill>
            </p:spPr>
            <p:txBody>
              <a:bodyPr/>
              <a:lstStyle/>
              <a:p>
                <a:r>
                  <a:rPr lang="ja-JP" altLang="en-US">
                    <a:noFill/>
                  </a:rPr>
                  <a:t> </a:t>
                </a:r>
              </a:p>
            </p:txBody>
          </p:sp>
        </mc:Fallback>
      </mc:AlternateContent>
      <p:pic>
        <p:nvPicPr>
          <p:cNvPr id="14338" name="Picture 2" descr="http://www-d0.fnal.gov/Run2Physics/WWW/results/prelim/HIGGS/H124/fig9a.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4301" y="1844824"/>
            <a:ext cx="6213883" cy="421731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コンテンツ プレースホルダー 2"/>
              <p:cNvSpPr>
                <a:spLocks noGrp="1"/>
              </p:cNvSpPr>
              <p:nvPr>
                <p:ph idx="1"/>
              </p:nvPr>
            </p:nvSpPr>
            <p:spPr>
              <a:xfrm>
                <a:off x="179512" y="4221088"/>
                <a:ext cx="3295632" cy="1296144"/>
              </a:xfrm>
            </p:spPr>
            <p:txBody>
              <a:bodyPr>
                <a:normAutofit/>
              </a:bodyPr>
              <a:lstStyle/>
              <a:p>
                <a:pPr marL="0" indent="0">
                  <a:buNone/>
                </a:pPr>
                <a:r>
                  <a:rPr lang="en-US" altLang="ja-JP" sz="2000" dirty="0" smtClean="0"/>
                  <a:t>Limit for </a:t>
                </a:r>
                <a14:m>
                  <m:oMath xmlns:m="http://schemas.openxmlformats.org/officeDocument/2006/math">
                    <m:sSub>
                      <m:sSubPr>
                        <m:ctrlPr>
                          <a:rPr kumimoji="1" lang="en-US" altLang="ja-JP" sz="2000" b="0" i="1" smtClean="0">
                            <a:latin typeface="Cambria Math"/>
                          </a:rPr>
                        </m:ctrlPr>
                      </m:sSubPr>
                      <m:e>
                        <m:r>
                          <a:rPr kumimoji="1" lang="en-US" altLang="ja-JP" sz="2000" b="0" i="1" smtClean="0">
                            <a:latin typeface="Cambria Math"/>
                          </a:rPr>
                          <m:t>𝑀</m:t>
                        </m:r>
                      </m:e>
                      <m:sub>
                        <m:r>
                          <a:rPr kumimoji="1" lang="en-US" altLang="ja-JP" sz="2000" b="0" i="1" smtClean="0">
                            <a:latin typeface="Cambria Math"/>
                          </a:rPr>
                          <m:t>𝐻</m:t>
                        </m:r>
                      </m:sub>
                    </m:sSub>
                    <m:r>
                      <a:rPr kumimoji="1" lang="en-US" altLang="ja-JP" sz="2000" b="0" i="1" smtClean="0">
                        <a:latin typeface="Cambria Math"/>
                      </a:rPr>
                      <m:t>=125 </m:t>
                    </m:r>
                  </m:oMath>
                </a14:m>
                <a:r>
                  <a:rPr kumimoji="1" lang="en-US" altLang="ja-JP" sz="2000" dirty="0" err="1" smtClean="0"/>
                  <a:t>GeV</a:t>
                </a:r>
                <a:r>
                  <a:rPr kumimoji="1" lang="en-US" altLang="ja-JP" sz="2000" dirty="0" smtClean="0"/>
                  <a:t>/</a:t>
                </a:r>
                <a:r>
                  <a:rPr kumimoji="1" lang="en-US" altLang="ja-JP" sz="2000" i="1" dirty="0" smtClean="0"/>
                  <a:t>c</a:t>
                </a:r>
                <a:r>
                  <a:rPr kumimoji="1" lang="en-US" altLang="ja-JP" sz="2000" i="1" baseline="30000" dirty="0" smtClean="0"/>
                  <a:t>2</a:t>
                </a:r>
                <a:r>
                  <a:rPr kumimoji="1" lang="en-US" altLang="ja-JP" sz="2000" dirty="0" smtClean="0"/>
                  <a:t>:</a:t>
                </a:r>
              </a:p>
              <a:p>
                <a:pPr marL="0" indent="0">
                  <a:buNone/>
                </a:pPr>
                <a:r>
                  <a:rPr lang="en-US" altLang="ja-JP" sz="2000" dirty="0"/>
                  <a:t> </a:t>
                </a:r>
                <a:r>
                  <a:rPr lang="en-US" altLang="ja-JP" sz="2000" dirty="0" smtClean="0"/>
                  <a:t>     </a:t>
                </a:r>
                <a:r>
                  <a:rPr lang="en-US" altLang="ja-JP" sz="2000" dirty="0" err="1" smtClean="0"/>
                  <a:t>Exp</a:t>
                </a:r>
                <a:r>
                  <a:rPr lang="en-US" altLang="ja-JP" sz="2000" dirty="0"/>
                  <a:t>: </a:t>
                </a:r>
                <a14:m>
                  <m:oMath xmlns:m="http://schemas.openxmlformats.org/officeDocument/2006/math">
                    <m:r>
                      <a:rPr lang="en-US" altLang="ja-JP" sz="2000" i="1">
                        <a:latin typeface="Cambria Math"/>
                      </a:rPr>
                      <m:t>3.</m:t>
                    </m:r>
                    <m:r>
                      <a:rPr lang="en-US" altLang="ja-JP" sz="2000" b="0" i="1" smtClean="0">
                        <a:latin typeface="Cambria Math"/>
                      </a:rPr>
                      <m:t>14</m:t>
                    </m:r>
                    <m:r>
                      <a:rPr lang="en-US" altLang="ja-JP" sz="2000" i="1">
                        <a:latin typeface="Cambria Math"/>
                      </a:rPr>
                      <m:t>×</m:t>
                    </m:r>
                    <m:sSub>
                      <m:sSubPr>
                        <m:ctrlPr>
                          <a:rPr lang="en-US" altLang="ja-JP" sz="2000" i="1">
                            <a:latin typeface="Cambria Math"/>
                          </a:rPr>
                        </m:ctrlPr>
                      </m:sSubPr>
                      <m:e>
                        <m:r>
                          <a:rPr lang="en-US" altLang="ja-JP" sz="2000" i="1">
                            <a:latin typeface="Cambria Math"/>
                          </a:rPr>
                          <m:t>𝜎</m:t>
                        </m:r>
                      </m:e>
                      <m:sub>
                        <m:r>
                          <a:rPr lang="en-US" altLang="ja-JP" sz="2000" i="1">
                            <a:latin typeface="Cambria Math"/>
                          </a:rPr>
                          <m:t>𝑆𝑀</m:t>
                        </m:r>
                      </m:sub>
                    </m:sSub>
                  </m:oMath>
                </a14:m>
                <a:endParaRPr lang="en-US" altLang="ja-JP" sz="2000" dirty="0" smtClean="0"/>
              </a:p>
              <a:p>
                <a:pPr marL="0" indent="0">
                  <a:buNone/>
                </a:pPr>
                <a:r>
                  <a:rPr lang="en-US" altLang="ja-JP" sz="2000" dirty="0"/>
                  <a:t> </a:t>
                </a:r>
                <a:r>
                  <a:rPr lang="en-US" altLang="ja-JP" sz="2000" dirty="0" smtClean="0"/>
                  <a:t>     </a:t>
                </a:r>
                <a:r>
                  <a:rPr lang="en-US" altLang="ja-JP" sz="2000" dirty="0" err="1" smtClean="0"/>
                  <a:t>Obs</a:t>
                </a:r>
                <a:r>
                  <a:rPr lang="en-US" altLang="ja-JP" sz="2000" dirty="0" smtClean="0"/>
                  <a:t>: </a:t>
                </a:r>
                <a14:m>
                  <m:oMath xmlns:m="http://schemas.openxmlformats.org/officeDocument/2006/math">
                    <m:r>
                      <a:rPr lang="en-US" altLang="ja-JP" sz="2000" i="1" dirty="0">
                        <a:latin typeface="Cambria Math"/>
                      </a:rPr>
                      <m:t>3</m:t>
                    </m:r>
                    <m:r>
                      <a:rPr lang="en-US" altLang="ja-JP" sz="2000" b="0" i="1" dirty="0" smtClean="0">
                        <a:latin typeface="Cambria Math"/>
                      </a:rPr>
                      <m:t>.50</m:t>
                    </m:r>
                    <m:r>
                      <a:rPr lang="en-US" altLang="ja-JP" sz="2000" i="1">
                        <a:latin typeface="Cambria Math"/>
                      </a:rPr>
                      <m:t>×</m:t>
                    </m:r>
                    <m:sSub>
                      <m:sSubPr>
                        <m:ctrlPr>
                          <a:rPr lang="en-US" altLang="ja-JP" sz="2000" i="1">
                            <a:latin typeface="Cambria Math"/>
                          </a:rPr>
                        </m:ctrlPr>
                      </m:sSubPr>
                      <m:e>
                        <m:r>
                          <a:rPr lang="en-US" altLang="ja-JP" sz="2000" i="1">
                            <a:latin typeface="Cambria Math"/>
                          </a:rPr>
                          <m:t>𝜎</m:t>
                        </m:r>
                      </m:e>
                      <m:sub>
                        <m:r>
                          <a:rPr lang="en-US" altLang="ja-JP" sz="2000" i="1">
                            <a:latin typeface="Cambria Math"/>
                          </a:rPr>
                          <m:t>𝑆𝑀</m:t>
                        </m:r>
                      </m:sub>
                    </m:sSub>
                  </m:oMath>
                </a14:m>
                <a:endParaRPr lang="en-US" altLang="ja-JP" sz="2000" dirty="0"/>
              </a:p>
              <a:p>
                <a:pPr marL="0" indent="0">
                  <a:buNone/>
                </a:pPr>
                <a:endParaRPr lang="en-US" altLang="ja-JP" sz="2000" dirty="0"/>
              </a:p>
            </p:txBody>
          </p:sp>
        </mc:Choice>
        <mc:Fallback xmlns="">
          <p:sp>
            <p:nvSpPr>
              <p:cNvPr id="6" name="コンテンツ プレースホルダー 2"/>
              <p:cNvSpPr>
                <a:spLocks noGrp="1" noRot="1" noChangeAspect="1" noMove="1" noResize="1" noEditPoints="1" noAdjustHandles="1" noChangeArrowheads="1" noChangeShapeType="1" noTextEdit="1"/>
              </p:cNvSpPr>
              <p:nvPr>
                <p:ph idx="1"/>
              </p:nvPr>
            </p:nvSpPr>
            <p:spPr>
              <a:xfrm>
                <a:off x="179512" y="4221088"/>
                <a:ext cx="3295632" cy="1296144"/>
              </a:xfrm>
              <a:blipFill rotWithShape="1">
                <a:blip r:embed="rId4"/>
                <a:stretch>
                  <a:fillRect l="-1848" t="-234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 name="テキスト ボックス 3"/>
              <p:cNvSpPr txBox="1"/>
              <p:nvPr/>
            </p:nvSpPr>
            <p:spPr>
              <a:xfrm>
                <a:off x="3635896" y="1531662"/>
                <a:ext cx="3984360" cy="385170"/>
              </a:xfrm>
              <a:prstGeom prst="rect">
                <a:avLst/>
              </a:prstGeom>
              <a:noFill/>
            </p:spPr>
            <p:txBody>
              <a:bodyPr wrap="none" rtlCol="0">
                <a:spAutoFit/>
              </a:bodyPr>
              <a:lstStyle/>
              <a:p>
                <a14:m>
                  <m:oMath xmlns:m="http://schemas.openxmlformats.org/officeDocument/2006/math">
                    <m:sSup>
                      <m:sSupPr>
                        <m:ctrlPr>
                          <a:rPr lang="en-US" altLang="ja-JP" i="1" smtClean="0">
                            <a:latin typeface="Cambria Math"/>
                          </a:rPr>
                        </m:ctrlPr>
                      </m:sSupPr>
                      <m:e>
                        <m:r>
                          <a:rPr lang="en-US" altLang="ja-JP" i="1">
                            <a:latin typeface="Cambria Math"/>
                          </a:rPr>
                          <m:t>𝑒</m:t>
                        </m:r>
                      </m:e>
                      <m:sup>
                        <m:r>
                          <a:rPr lang="en-US" altLang="ja-JP" i="1">
                            <a:latin typeface="Cambria Math"/>
                          </a:rPr>
                          <m:t>+</m:t>
                        </m:r>
                      </m:sup>
                    </m:sSup>
                    <m:sSup>
                      <m:sSupPr>
                        <m:ctrlPr>
                          <a:rPr lang="en-US" altLang="ja-JP" i="1">
                            <a:latin typeface="Cambria Math"/>
                          </a:rPr>
                        </m:ctrlPr>
                      </m:sSupPr>
                      <m:e>
                        <m:r>
                          <a:rPr lang="en-US" altLang="ja-JP" i="1">
                            <a:latin typeface="Cambria Math"/>
                          </a:rPr>
                          <m:t>𝑒</m:t>
                        </m:r>
                      </m:e>
                      <m:sup>
                        <m:r>
                          <a:rPr lang="en-US" altLang="ja-JP" i="1">
                            <a:latin typeface="Cambria Math"/>
                          </a:rPr>
                          <m:t>−</m:t>
                        </m:r>
                      </m:sup>
                    </m:sSup>
                  </m:oMath>
                </a14:m>
                <a:r>
                  <a:rPr lang="en-US" altLang="ja-JP" dirty="0"/>
                  <a:t>, </a:t>
                </a:r>
                <a14:m>
                  <m:oMath xmlns:m="http://schemas.openxmlformats.org/officeDocument/2006/math">
                    <m:sSup>
                      <m:sSupPr>
                        <m:ctrlPr>
                          <a:rPr lang="en-US" altLang="ja-JP" i="1">
                            <a:latin typeface="Cambria Math"/>
                          </a:rPr>
                        </m:ctrlPr>
                      </m:sSupPr>
                      <m:e>
                        <m:r>
                          <a:rPr lang="en-US" altLang="ja-JP" i="1">
                            <a:latin typeface="Cambria Math"/>
                          </a:rPr>
                          <m:t>𝜇</m:t>
                        </m:r>
                      </m:e>
                      <m:sup>
                        <m:r>
                          <a:rPr lang="en-US" altLang="ja-JP" i="1">
                            <a:latin typeface="Cambria Math"/>
                          </a:rPr>
                          <m:t>+</m:t>
                        </m:r>
                      </m:sup>
                    </m:sSup>
                    <m:sSup>
                      <m:sSupPr>
                        <m:ctrlPr>
                          <a:rPr lang="en-US" altLang="ja-JP" i="1">
                            <a:latin typeface="Cambria Math"/>
                          </a:rPr>
                        </m:ctrlPr>
                      </m:sSupPr>
                      <m:e>
                        <m:r>
                          <a:rPr lang="en-US" altLang="ja-JP" i="1">
                            <a:latin typeface="Cambria Math"/>
                          </a:rPr>
                          <m:t>𝜇</m:t>
                        </m:r>
                      </m:e>
                      <m:sup>
                        <m:r>
                          <a:rPr lang="en-US" altLang="ja-JP" i="1">
                            <a:latin typeface="Cambria Math"/>
                          </a:rPr>
                          <m:t>−</m:t>
                        </m:r>
                      </m:sup>
                    </m:sSup>
                    <m:sSup>
                      <m:sSupPr>
                        <m:ctrlPr>
                          <a:rPr lang="en-US" altLang="ja-JP" i="1">
                            <a:latin typeface="Cambria Math"/>
                          </a:rPr>
                        </m:ctrlPr>
                      </m:sSupPr>
                      <m:e>
                        <m:r>
                          <a:rPr lang="en-US" altLang="ja-JP" b="0" i="1" smtClean="0">
                            <a:latin typeface="Cambria Math"/>
                          </a:rPr>
                          <m:t>,</m:t>
                        </m:r>
                        <m:r>
                          <a:rPr lang="en-US" altLang="ja-JP" i="1">
                            <a:latin typeface="Cambria Math"/>
                          </a:rPr>
                          <m:t>𝑒</m:t>
                        </m:r>
                      </m:e>
                      <m:sup>
                        <m:r>
                          <a:rPr lang="en-US" altLang="ja-JP" i="1">
                            <a:latin typeface="Cambria Math"/>
                          </a:rPr>
                          <m:t>±</m:t>
                        </m:r>
                      </m:sup>
                    </m:sSup>
                    <m:sSup>
                      <m:sSupPr>
                        <m:ctrlPr>
                          <a:rPr lang="en-US" altLang="ja-JP" i="1">
                            <a:latin typeface="Cambria Math"/>
                          </a:rPr>
                        </m:ctrlPr>
                      </m:sSupPr>
                      <m:e>
                        <m:r>
                          <a:rPr lang="en-US" altLang="ja-JP" i="1">
                            <a:latin typeface="Cambria Math"/>
                          </a:rPr>
                          <m:t>𝜇</m:t>
                        </m:r>
                      </m:e>
                      <m:sup>
                        <m:r>
                          <a:rPr lang="en-US" altLang="ja-JP" i="1">
                            <a:latin typeface="Cambria Math"/>
                          </a:rPr>
                          <m:t>∓</m:t>
                        </m:r>
                      </m:sup>
                    </m:sSup>
                  </m:oMath>
                </a14:m>
                <a:r>
                  <a:rPr lang="ja-JP" altLang="en-US" dirty="0"/>
                  <a:t> </a:t>
                </a:r>
                <a:r>
                  <a:rPr lang="ja-JP" altLang="en-US" dirty="0" smtClean="0"/>
                  <a:t> </a:t>
                </a:r>
                <a:r>
                  <a:rPr lang="en-US" altLang="ja-JP" dirty="0" smtClean="0"/>
                  <a:t>channels combined:</a:t>
                </a:r>
                <a:endParaRPr kumimoji="1" lang="ja-JP" altLang="en-US" dirty="0"/>
              </a:p>
            </p:txBody>
          </p:sp>
        </mc:Choice>
        <mc:Fallback xmlns="">
          <p:sp>
            <p:nvSpPr>
              <p:cNvPr id="4" name="テキスト ボックス 3"/>
              <p:cNvSpPr txBox="1">
                <a:spLocks noRot="1" noChangeAspect="1" noMove="1" noResize="1" noEditPoints="1" noAdjustHandles="1" noChangeArrowheads="1" noChangeShapeType="1" noTextEdit="1"/>
              </p:cNvSpPr>
              <p:nvPr/>
            </p:nvSpPr>
            <p:spPr>
              <a:xfrm>
                <a:off x="3635896" y="1531662"/>
                <a:ext cx="3984360" cy="385170"/>
              </a:xfrm>
              <a:prstGeom prst="rect">
                <a:avLst/>
              </a:prstGeom>
              <a:blipFill rotWithShape="1">
                <a:blip r:embed="rId5"/>
                <a:stretch>
                  <a:fillRect t="-3175" b="-25397"/>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7" name="テキスト ボックス 6"/>
              <p:cNvSpPr txBox="1"/>
              <p:nvPr/>
            </p:nvSpPr>
            <p:spPr>
              <a:xfrm>
                <a:off x="251520" y="6062137"/>
                <a:ext cx="6602385" cy="461665"/>
              </a:xfrm>
              <a:prstGeom prst="rect">
                <a:avLst/>
              </a:prstGeom>
              <a:noFill/>
            </p:spPr>
            <p:txBody>
              <a:bodyPr wrap="none" rtlCol="0">
                <a:spAutoFit/>
              </a:bodyPr>
              <a:lstStyle/>
              <a:p>
                <a:r>
                  <a:rPr kumimoji="1" lang="en-US" altLang="ja-JP" sz="2400" dirty="0" smtClean="0"/>
                  <a:t>Competitive with </a:t>
                </a:r>
                <a:r>
                  <a:rPr kumimoji="1" lang="en-US" altLang="ja-JP" sz="2400" dirty="0" smtClean="0"/>
                  <a:t>each individual </a:t>
                </a:r>
                <a14:m>
                  <m:oMath xmlns:m="http://schemas.openxmlformats.org/officeDocument/2006/math">
                    <m:r>
                      <a:rPr kumimoji="1" lang="en-US" altLang="ja-JP" sz="2400" b="0" i="1" smtClean="0">
                        <a:latin typeface="Cambria Math"/>
                      </a:rPr>
                      <m:t>𝐻</m:t>
                    </m:r>
                    <m:r>
                      <a:rPr kumimoji="1" lang="en-US" altLang="ja-JP" sz="2400" b="0" i="1" smtClean="0">
                        <a:latin typeface="Cambria Math"/>
                      </a:rPr>
                      <m:t>→</m:t>
                    </m:r>
                    <m:r>
                      <a:rPr kumimoji="1" lang="en-US" altLang="ja-JP" sz="2400" b="0" i="1" smtClean="0">
                        <a:latin typeface="Cambria Math"/>
                      </a:rPr>
                      <m:t>𝑏𝑏</m:t>
                    </m:r>
                  </m:oMath>
                </a14:m>
                <a:r>
                  <a:rPr kumimoji="1" lang="ja-JP" altLang="en-US" sz="2400" dirty="0" smtClean="0"/>
                  <a:t> </a:t>
                </a:r>
                <a:r>
                  <a:rPr kumimoji="1" lang="en-US" altLang="ja-JP" sz="2400" dirty="0" smtClean="0"/>
                  <a:t>channel.</a:t>
                </a:r>
                <a:endParaRPr kumimoji="1" lang="ja-JP" altLang="en-US" sz="2400" dirty="0"/>
              </a:p>
            </p:txBody>
          </p:sp>
        </mc:Choice>
        <mc:Fallback>
          <p:sp>
            <p:nvSpPr>
              <p:cNvPr id="7" name="テキスト ボックス 6"/>
              <p:cNvSpPr txBox="1">
                <a:spLocks noRot="1" noChangeAspect="1" noMove="1" noResize="1" noEditPoints="1" noAdjustHandles="1" noChangeArrowheads="1" noChangeShapeType="1" noTextEdit="1"/>
              </p:cNvSpPr>
              <p:nvPr/>
            </p:nvSpPr>
            <p:spPr>
              <a:xfrm>
                <a:off x="251520" y="6062137"/>
                <a:ext cx="6602385" cy="461665"/>
              </a:xfrm>
              <a:prstGeom prst="rect">
                <a:avLst/>
              </a:prstGeom>
              <a:blipFill rotWithShape="1">
                <a:blip r:embed="rId6"/>
                <a:stretch>
                  <a:fillRect l="-1385" t="-10526" b="-28947"/>
                </a:stretch>
              </a:blipFill>
            </p:spPr>
            <p:txBody>
              <a:bodyPr/>
              <a:lstStyle/>
              <a:p>
                <a:r>
                  <a:rPr lang="ja-JP" altLang="en-US">
                    <a:noFill/>
                  </a:rPr>
                  <a:t> </a:t>
                </a:r>
              </a:p>
            </p:txBody>
          </p:sp>
        </mc:Fallback>
      </mc:AlternateContent>
      <p:sp>
        <p:nvSpPr>
          <p:cNvPr id="8" name="下矢印 7"/>
          <p:cNvSpPr/>
          <p:nvPr/>
        </p:nvSpPr>
        <p:spPr>
          <a:xfrm>
            <a:off x="1259632" y="5373216"/>
            <a:ext cx="1008112" cy="688921"/>
          </a:xfrm>
          <a:prstGeom prst="downArrow">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p:cNvSpPr>
            <a:spLocks noGrp="1"/>
          </p:cNvSpPr>
          <p:nvPr>
            <p:ph type="sldNum" sz="quarter" idx="12"/>
          </p:nvPr>
        </p:nvSpPr>
        <p:spPr/>
        <p:txBody>
          <a:bodyPr/>
          <a:lstStyle/>
          <a:p>
            <a:fld id="{D2D8002D-B5B0-4BAC-B1F6-782DDCCE6D9C}" type="slidenum">
              <a:rPr kumimoji="1" lang="ja-JP" altLang="en-US" smtClean="0"/>
              <a:t>15</a:t>
            </a:fld>
            <a:endParaRPr kumimoji="1" lang="ja-JP" altLang="en-US"/>
          </a:p>
        </p:txBody>
      </p:sp>
    </p:spTree>
    <p:extLst>
      <p:ext uri="{BB962C8B-B14F-4D97-AF65-F5344CB8AC3E}">
        <p14:creationId xmlns:p14="http://schemas.microsoft.com/office/powerpoint/2010/main" val="37736156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CDF and D0:  Combined Limit</a:t>
            </a:r>
            <a:endParaRPr kumimoji="1" lang="ja-JP" altLang="en-US" dirty="0"/>
          </a:p>
        </p:txBody>
      </p:sp>
      <p:sp>
        <p:nvSpPr>
          <p:cNvPr id="3" name="コンテンツ プレースホルダー 2"/>
          <p:cNvSpPr>
            <a:spLocks noGrp="1"/>
          </p:cNvSpPr>
          <p:nvPr>
            <p:ph idx="1"/>
          </p:nvPr>
        </p:nvSpPr>
        <p:spPr>
          <a:xfrm>
            <a:off x="457200" y="4941168"/>
            <a:ext cx="3754760" cy="1584176"/>
          </a:xfrm>
        </p:spPr>
        <p:txBody>
          <a:bodyPr>
            <a:normAutofit/>
          </a:bodyPr>
          <a:lstStyle/>
          <a:p>
            <a:pPr marL="0" indent="0">
              <a:buNone/>
            </a:pPr>
            <a:r>
              <a:rPr kumimoji="1" lang="en-US" altLang="ja-JP" sz="2000" dirty="0" smtClean="0"/>
              <a:t>CDF excludes (95% C.L.):</a:t>
            </a:r>
          </a:p>
          <a:p>
            <a:pPr marL="0" indent="0">
              <a:buNone/>
            </a:pPr>
            <a:r>
              <a:rPr kumimoji="1" lang="en-US" altLang="ja-JP" sz="2000" dirty="0" smtClean="0"/>
              <a:t>     </a:t>
            </a:r>
            <a:r>
              <a:rPr lang="en-US" altLang="ja-JP" sz="2000" dirty="0"/>
              <a:t>148.8 &lt; m</a:t>
            </a:r>
            <a:r>
              <a:rPr lang="en-US" altLang="ja-JP" sz="2000" baseline="-25000" dirty="0"/>
              <a:t>H</a:t>
            </a:r>
            <a:r>
              <a:rPr lang="en-US" altLang="ja-JP" sz="2000" dirty="0"/>
              <a:t> &lt; 175.2 </a:t>
            </a:r>
            <a:r>
              <a:rPr lang="en-US" altLang="ja-JP" sz="2000" dirty="0" err="1"/>
              <a:t>GeV</a:t>
            </a:r>
            <a:r>
              <a:rPr lang="en-US" altLang="ja-JP" sz="2000" dirty="0"/>
              <a:t>/c</a:t>
            </a:r>
            <a:r>
              <a:rPr lang="en-US" altLang="ja-JP" sz="2000" baseline="30000" dirty="0"/>
              <a:t>2</a:t>
            </a:r>
            <a:endParaRPr kumimoji="1" lang="ja-JP" altLang="en-US" sz="2000" dirty="0"/>
          </a:p>
        </p:txBody>
      </p:sp>
      <p:pic>
        <p:nvPicPr>
          <p:cNvPr id="18434" name="Picture 2" descr="http://www-cdf.fnal.gov/physics/new/hdg/Results_files/results/cdfcomb_mar2012/figures/cdf27febsmlimits100.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 y="1412776"/>
            <a:ext cx="4320480" cy="3456385"/>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http://www-d0.fnal.gov/Run2Physics/WWW/results/prelim/HIGGS/H128/H128F09.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2480" y="1702329"/>
            <a:ext cx="4676024" cy="3166831"/>
          </a:xfrm>
          <a:prstGeom prst="rect">
            <a:avLst/>
          </a:prstGeom>
          <a:noFill/>
          <a:extLst>
            <a:ext uri="{909E8E84-426E-40DD-AFC4-6F175D3DCCD1}">
              <a14:hiddenFill xmlns:a14="http://schemas.microsoft.com/office/drawing/2010/main">
                <a:solidFill>
                  <a:srgbClr val="FFFFFF"/>
                </a:solidFill>
              </a14:hiddenFill>
            </a:ext>
          </a:extLst>
        </p:spPr>
      </p:pic>
      <p:sp>
        <p:nvSpPr>
          <p:cNvPr id="6" name="コンテンツ プレースホルダー 2"/>
          <p:cNvSpPr txBox="1">
            <a:spLocks/>
          </p:cNvSpPr>
          <p:nvPr/>
        </p:nvSpPr>
        <p:spPr>
          <a:xfrm>
            <a:off x="5004048" y="4941168"/>
            <a:ext cx="3754760" cy="158417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Font typeface="Arial" pitchFamily="34" charset="0"/>
              <a:buNone/>
            </a:pPr>
            <a:r>
              <a:rPr lang="en-US" altLang="ja-JP" sz="2000" dirty="0" smtClean="0"/>
              <a:t>D0 excludes (95% C.L.):</a:t>
            </a:r>
          </a:p>
          <a:p>
            <a:pPr marL="0" indent="0">
              <a:buNone/>
            </a:pPr>
            <a:r>
              <a:rPr lang="en-US" altLang="ja-JP" sz="2000" dirty="0" smtClean="0"/>
              <a:t>     </a:t>
            </a:r>
            <a:r>
              <a:rPr lang="en-US" altLang="ja-JP" sz="2000" dirty="0"/>
              <a:t>159 &lt; m</a:t>
            </a:r>
            <a:r>
              <a:rPr lang="en-US" altLang="ja-JP" sz="2000" baseline="-25000" dirty="0"/>
              <a:t>H</a:t>
            </a:r>
            <a:r>
              <a:rPr lang="en-US" altLang="ja-JP" sz="2000" dirty="0"/>
              <a:t> &lt; 166 </a:t>
            </a:r>
            <a:r>
              <a:rPr lang="en-US" altLang="ja-JP" sz="2000" dirty="0" err="1"/>
              <a:t>GeV</a:t>
            </a:r>
            <a:r>
              <a:rPr lang="en-US" altLang="ja-JP" sz="2000" dirty="0"/>
              <a:t>/c</a:t>
            </a:r>
            <a:r>
              <a:rPr lang="en-US" altLang="ja-JP" sz="2000" baseline="30000" dirty="0"/>
              <a:t>2</a:t>
            </a:r>
            <a:endParaRPr lang="ja-JP" altLang="en-US" sz="2000" baseline="30000" dirty="0"/>
          </a:p>
        </p:txBody>
      </p:sp>
      <p:sp>
        <p:nvSpPr>
          <p:cNvPr id="4" name="円/楕円 3"/>
          <p:cNvSpPr/>
          <p:nvPr/>
        </p:nvSpPr>
        <p:spPr>
          <a:xfrm>
            <a:off x="827584" y="2708920"/>
            <a:ext cx="1368152"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5580112" y="2708920"/>
            <a:ext cx="1368152" cy="7200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16</a:t>
            </a:fld>
            <a:endParaRPr kumimoji="1" lang="ja-JP" altLang="en-US"/>
          </a:p>
        </p:txBody>
      </p:sp>
    </p:spTree>
    <p:extLst>
      <p:ext uri="{BB962C8B-B14F-4D97-AF65-F5344CB8AC3E}">
        <p14:creationId xmlns:p14="http://schemas.microsoft.com/office/powerpoint/2010/main" val="428273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anim calcmode="lin" valueType="num">
                                      <p:cBhvr>
                                        <p:cTn id="13" dur="2000" fill="hold"/>
                                        <p:tgtEl>
                                          <p:spTgt spid="8"/>
                                        </p:tgtEl>
                                        <p:attrNameLst>
                                          <p:attrName>ppt_w</p:attrName>
                                        </p:attrNameLst>
                                      </p:cBhvr>
                                      <p:tavLst>
                                        <p:tav tm="0" fmla="#ppt_w*sin(2.5*pi*$)">
                                          <p:val>
                                            <p:fltVal val="0"/>
                                          </p:val>
                                        </p:tav>
                                        <p:tav tm="100000">
                                          <p:val>
                                            <p:fltVal val="1"/>
                                          </p:val>
                                        </p:tav>
                                      </p:tavLst>
                                    </p:anim>
                                    <p:anim calcmode="lin" valueType="num">
                                      <p:cBhvr>
                                        <p:cTn id="14"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CDF+D0 Combined Limit</a:t>
            </a:r>
            <a:endParaRPr kumimoji="1" lang="ja-JP" altLang="en-US" dirty="0"/>
          </a:p>
        </p:txBody>
      </p:sp>
      <p:sp>
        <p:nvSpPr>
          <p:cNvPr id="3" name="コンテンツ プレースホルダー 2"/>
          <p:cNvSpPr>
            <a:spLocks noGrp="1"/>
          </p:cNvSpPr>
          <p:nvPr>
            <p:ph idx="1"/>
          </p:nvPr>
        </p:nvSpPr>
        <p:spPr>
          <a:xfrm>
            <a:off x="457200" y="5517232"/>
            <a:ext cx="8229600" cy="1008112"/>
          </a:xfrm>
        </p:spPr>
        <p:txBody>
          <a:bodyPr/>
          <a:lstStyle/>
          <a:p>
            <a:pPr marL="0" indent="0">
              <a:buNone/>
            </a:pPr>
            <a:r>
              <a:rPr lang="en-US" altLang="ja-JP" dirty="0"/>
              <a:t>Expected exclusion:   100&lt;m</a:t>
            </a:r>
            <a:r>
              <a:rPr lang="en-US" altLang="ja-JP" baseline="-25000" dirty="0"/>
              <a:t>H</a:t>
            </a:r>
            <a:r>
              <a:rPr lang="en-US" altLang="ja-JP" dirty="0"/>
              <a:t>&lt;119, 141&lt;m</a:t>
            </a:r>
            <a:r>
              <a:rPr lang="en-US" altLang="ja-JP" baseline="-25000" dirty="0"/>
              <a:t>H</a:t>
            </a:r>
            <a:r>
              <a:rPr lang="en-US" altLang="ja-JP" dirty="0"/>
              <a:t>&lt; 184 </a:t>
            </a:r>
            <a:r>
              <a:rPr lang="en-US" altLang="ja-JP" dirty="0" err="1"/>
              <a:t>GeV</a:t>
            </a:r>
            <a:r>
              <a:rPr lang="en-US" altLang="ja-JP" dirty="0"/>
              <a:t>/c</a:t>
            </a:r>
            <a:r>
              <a:rPr lang="en-US" altLang="ja-JP" baseline="30000" dirty="0"/>
              <a:t>2</a:t>
            </a:r>
            <a:r>
              <a:rPr lang="en-US" altLang="ja-JP" dirty="0"/>
              <a:t>   </a:t>
            </a:r>
          </a:p>
          <a:p>
            <a:pPr marL="0" indent="0">
              <a:buNone/>
            </a:pPr>
            <a:r>
              <a:rPr lang="en-US" altLang="ja-JP" b="1" dirty="0" smtClean="0"/>
              <a:t>Observed </a:t>
            </a:r>
            <a:r>
              <a:rPr lang="en-US" altLang="ja-JP" b="1" dirty="0"/>
              <a:t>exclusion:   </a:t>
            </a:r>
            <a:r>
              <a:rPr lang="en-US" altLang="ja-JP" b="1" dirty="0" smtClean="0"/>
              <a:t>100&lt;m</a:t>
            </a:r>
            <a:r>
              <a:rPr lang="en-US" altLang="ja-JP" b="1" baseline="-25000" dirty="0" smtClean="0"/>
              <a:t>H</a:t>
            </a:r>
            <a:r>
              <a:rPr lang="en-US" altLang="ja-JP" b="1" dirty="0" smtClean="0"/>
              <a:t>&lt;106, 147&lt;m</a:t>
            </a:r>
            <a:r>
              <a:rPr lang="en-US" altLang="ja-JP" b="1" baseline="-25000" dirty="0" smtClean="0"/>
              <a:t>H</a:t>
            </a:r>
            <a:r>
              <a:rPr lang="en-US" altLang="ja-JP" b="1" dirty="0"/>
              <a:t>&lt; </a:t>
            </a:r>
            <a:r>
              <a:rPr lang="en-US" altLang="ja-JP" b="1" dirty="0" smtClean="0"/>
              <a:t>179 </a:t>
            </a:r>
            <a:r>
              <a:rPr lang="en-US" altLang="ja-JP" b="1" dirty="0" err="1"/>
              <a:t>GeV</a:t>
            </a:r>
            <a:r>
              <a:rPr lang="en-US" altLang="ja-JP" b="1" dirty="0"/>
              <a:t>/c</a:t>
            </a:r>
            <a:r>
              <a:rPr lang="en-US" altLang="ja-JP" b="1" baseline="30000" dirty="0"/>
              <a:t>2</a:t>
            </a:r>
            <a:r>
              <a:rPr lang="en-US" altLang="ja-JP" b="1" dirty="0"/>
              <a:t>   </a:t>
            </a:r>
          </a:p>
          <a:p>
            <a:pPr marL="0" indent="0">
              <a:buNone/>
            </a:pPr>
            <a:endParaRPr kumimoji="1" lang="ja-JP" altLang="en-US" dirty="0"/>
          </a:p>
        </p:txBody>
      </p:sp>
      <p:pic>
        <p:nvPicPr>
          <p:cNvPr id="19458" name="Picture 2" descr="http://tevnphwg.fnal.gov/results/SM_Higgs_Winter_12/tev27febsmhatch.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836712"/>
            <a:ext cx="6243285" cy="4680520"/>
          </a:xfrm>
          <a:prstGeom prst="rect">
            <a:avLst/>
          </a:prstGeom>
          <a:noFill/>
          <a:extLst>
            <a:ext uri="{909E8E84-426E-40DD-AFC4-6F175D3DCCD1}">
              <a14:hiddenFill xmlns:a14="http://schemas.microsoft.com/office/drawing/2010/main">
                <a:solidFill>
                  <a:srgbClr val="FFFFFF"/>
                </a:solidFill>
              </a14:hiddenFill>
            </a:ext>
          </a:extLst>
        </p:spPr>
      </p:pic>
      <p:sp>
        <p:nvSpPr>
          <p:cNvPr id="4" name="円/楕円 3"/>
          <p:cNvSpPr/>
          <p:nvPr/>
        </p:nvSpPr>
        <p:spPr>
          <a:xfrm>
            <a:off x="2915816" y="2564904"/>
            <a:ext cx="1825498" cy="8640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3728921" y="2255286"/>
            <a:ext cx="2024785" cy="369332"/>
          </a:xfrm>
          <a:prstGeom prst="rect">
            <a:avLst/>
          </a:prstGeom>
          <a:noFill/>
        </p:spPr>
        <p:txBody>
          <a:bodyPr wrap="none" rtlCol="0">
            <a:spAutoFit/>
          </a:bodyPr>
          <a:lstStyle/>
          <a:p>
            <a:r>
              <a:rPr kumimoji="1" lang="en-US" altLang="ja-JP" b="1" dirty="0" smtClean="0">
                <a:solidFill>
                  <a:srgbClr val="FF0000"/>
                </a:solidFill>
              </a:rPr>
              <a:t>What’s this excess?</a:t>
            </a:r>
            <a:endParaRPr kumimoji="1" lang="ja-JP" altLang="en-US" b="1" dirty="0">
              <a:solidFill>
                <a:srgbClr val="FF0000"/>
              </a:solidFill>
            </a:endParaRPr>
          </a:p>
        </p:txBody>
      </p:sp>
      <p:sp>
        <p:nvSpPr>
          <p:cNvPr id="6" name="スライド番号プレースホルダー 5"/>
          <p:cNvSpPr>
            <a:spLocks noGrp="1"/>
          </p:cNvSpPr>
          <p:nvPr>
            <p:ph type="sldNum" sz="quarter" idx="12"/>
          </p:nvPr>
        </p:nvSpPr>
        <p:spPr/>
        <p:txBody>
          <a:bodyPr/>
          <a:lstStyle/>
          <a:p>
            <a:fld id="{D2D8002D-B5B0-4BAC-B1F6-782DDCCE6D9C}" type="slidenum">
              <a:rPr kumimoji="1" lang="ja-JP" altLang="en-US" smtClean="0"/>
              <a:t>17</a:t>
            </a:fld>
            <a:endParaRPr kumimoji="1" lang="ja-JP" altLang="en-US"/>
          </a:p>
        </p:txBody>
      </p:sp>
    </p:spTree>
    <p:extLst>
      <p:ext uri="{BB962C8B-B14F-4D97-AF65-F5344CB8AC3E}">
        <p14:creationId xmlns:p14="http://schemas.microsoft.com/office/powerpoint/2010/main" val="357200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History of Analysis Improvement</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err="1" smtClean="0"/>
              <a:t>Tevatron</a:t>
            </a:r>
            <a:r>
              <a:rPr kumimoji="1" lang="en-US" altLang="ja-JP" dirty="0" smtClean="0"/>
              <a:t> analyses have been constantly improved.</a:t>
            </a:r>
          </a:p>
          <a:p>
            <a:pPr lvl="1"/>
            <a:r>
              <a:rPr kumimoji="1" lang="en-US" altLang="ja-JP" dirty="0" smtClean="0"/>
              <a:t>Improvement far better than by the increase of dataset!!</a:t>
            </a:r>
            <a:endParaRPr kumimoji="1" lang="ja-JP" altLang="en-US" dirty="0"/>
          </a:p>
        </p:txBody>
      </p:sp>
      <p:pic>
        <p:nvPicPr>
          <p:cNvPr id="7170" name="Picture 2" descr="http://www-cdf.fnal.gov/physics/new/hdg/Results_files/results/cdfcomb_mar2012/figures/twotimescdf115feb2012log.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7486"/>
            <a:ext cx="4624233" cy="369938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cdf.fnal.gov/physics/new/hdg/Results_files/results/cdfcomb_mar2012/figures/twotimescdf160feb2012log.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992" y="2387486"/>
            <a:ext cx="4624232" cy="3699386"/>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18</a:t>
            </a:fld>
            <a:endParaRPr kumimoji="1" lang="ja-JP" altLang="en-US"/>
          </a:p>
        </p:txBody>
      </p:sp>
    </p:spTree>
    <p:extLst>
      <p:ext uri="{BB962C8B-B14F-4D97-AF65-F5344CB8AC3E}">
        <p14:creationId xmlns:p14="http://schemas.microsoft.com/office/powerpoint/2010/main" val="18271147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d0.fnal.gov/Run2Physics/WWW/results/prelim/HIGGS/H129/H129F01b.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2060848"/>
            <a:ext cx="4752528" cy="4752528"/>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p:txBody>
          <a:bodyPr>
            <a:normAutofit fontScale="90000"/>
          </a:bodyPr>
          <a:lstStyle/>
          <a:p>
            <a:r>
              <a:rPr kumimoji="1" lang="en-US" altLang="ja-JP" dirty="0" smtClean="0"/>
              <a:t>Distribution of the Candidate Events</a:t>
            </a:r>
            <a:endParaRPr kumimoji="1" lang="ja-JP" altLang="en-US" dirty="0"/>
          </a:p>
        </p:txBody>
      </p:sp>
      <p:sp>
        <p:nvSpPr>
          <p:cNvPr id="3" name="コンテンツ プレースホルダー 2"/>
          <p:cNvSpPr>
            <a:spLocks noGrp="1"/>
          </p:cNvSpPr>
          <p:nvPr>
            <p:ph idx="1"/>
          </p:nvPr>
        </p:nvSpPr>
        <p:spPr>
          <a:xfrm>
            <a:off x="323528" y="1556792"/>
            <a:ext cx="4330824" cy="720080"/>
          </a:xfrm>
        </p:spPr>
        <p:txBody>
          <a:bodyPr>
            <a:normAutofit fontScale="92500"/>
          </a:bodyPr>
          <a:lstStyle/>
          <a:p>
            <a:pPr marL="0" indent="0">
              <a:buNone/>
            </a:pPr>
            <a:r>
              <a:rPr lang="en-US" altLang="ja-JP" sz="2000" b="1" dirty="0" smtClean="0"/>
              <a:t>Candidate events in the combined 16 analyses (~90 </a:t>
            </a:r>
            <a:r>
              <a:rPr lang="en-US" altLang="ja-JP" sz="2000" b="1" dirty="0"/>
              <a:t>orthogonal </a:t>
            </a:r>
            <a:r>
              <a:rPr lang="en-US" altLang="ja-JP" sz="2000" b="1" dirty="0" err="1" smtClean="0"/>
              <a:t>subchannels</a:t>
            </a:r>
            <a:r>
              <a:rPr lang="en-US" altLang="ja-JP" sz="2000" b="1" dirty="0" smtClean="0"/>
              <a:t>):</a:t>
            </a:r>
            <a:endParaRPr lang="en-US" altLang="ja-JP" sz="2000" b="1" dirty="0"/>
          </a:p>
          <a:p>
            <a:pPr marL="0" indent="0">
              <a:buNone/>
            </a:pPr>
            <a:endParaRPr kumimoji="1" lang="ja-JP" altLang="en-US" sz="2000" b="1" dirty="0"/>
          </a:p>
        </p:txBody>
      </p:sp>
      <p:pic>
        <p:nvPicPr>
          <p:cNvPr id="16388" name="Picture 4" descr="http://www-d0.fnal.gov/Run2Physics/WWW/results/prelim/HIGGS/H129/H129F03b.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2777" y="2708920"/>
            <a:ext cx="4611223" cy="3456384"/>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148064" y="3068960"/>
            <a:ext cx="1942391" cy="369332"/>
          </a:xfrm>
          <a:prstGeom prst="rect">
            <a:avLst/>
          </a:prstGeom>
          <a:noFill/>
        </p:spPr>
        <p:txBody>
          <a:bodyPr wrap="none" rtlCol="0">
            <a:spAutoFit/>
          </a:bodyPr>
          <a:lstStyle/>
          <a:p>
            <a:r>
              <a:rPr kumimoji="1" lang="en-US" altLang="ja-JP" b="1" dirty="0" smtClean="0"/>
              <a:t>Data - Background</a:t>
            </a:r>
            <a:endParaRPr kumimoji="1" lang="ja-JP" altLang="en-US" b="1" dirty="0"/>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19</a:t>
            </a:fld>
            <a:endParaRPr kumimoji="1" lang="ja-JP" altLang="en-US"/>
          </a:p>
        </p:txBody>
      </p:sp>
    </p:spTree>
    <p:extLst>
      <p:ext uri="{BB962C8B-B14F-4D97-AF65-F5344CB8AC3E}">
        <p14:creationId xmlns:p14="http://schemas.microsoft.com/office/powerpoint/2010/main" val="20617656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pPr eaLnBrk="1" hangingPunct="1"/>
            <a:r>
              <a:rPr lang="en-US" altLang="ja-JP" dirty="0" smtClean="0"/>
              <a:t>Tevatron Run II</a:t>
            </a:r>
          </a:p>
        </p:txBody>
      </p:sp>
      <mc:AlternateContent xmlns:mc="http://schemas.openxmlformats.org/markup-compatibility/2006">
        <mc:Choice xmlns:a14="http://schemas.microsoft.com/office/drawing/2010/main" Requires="a14">
          <p:sp>
            <p:nvSpPr>
              <p:cNvPr id="3075" name="Rectangle 3"/>
              <p:cNvSpPr>
                <a:spLocks noGrp="1" noChangeArrowheads="1"/>
              </p:cNvSpPr>
              <p:nvPr>
                <p:ph type="body" idx="1"/>
              </p:nvPr>
            </p:nvSpPr>
            <p:spPr>
              <a:xfrm>
                <a:off x="4355976" y="1219200"/>
                <a:ext cx="4816599" cy="5181600"/>
              </a:xfrm>
            </p:spPr>
            <p:txBody>
              <a:bodyPr>
                <a:normAutofit/>
              </a:bodyPr>
              <a:lstStyle/>
              <a:p>
                <a:pPr eaLnBrk="1" hangingPunct="1">
                  <a:spcBef>
                    <a:spcPct val="0"/>
                  </a:spcBef>
                  <a:buSzPct val="45000"/>
                  <a:buFont typeface="Wingdings" pitchFamily="2" charset="2"/>
                  <a:buChar char="l"/>
                </a:pPr>
                <a14:m>
                  <m:oMath xmlns:m="http://schemas.openxmlformats.org/officeDocument/2006/math">
                    <m:r>
                      <a:rPr lang="en-US" altLang="ja-JP" b="0" i="1" smtClean="0">
                        <a:solidFill>
                          <a:srgbClr val="C00000"/>
                        </a:solidFill>
                        <a:latin typeface="Cambria Math"/>
                      </a:rPr>
                      <m:t>𝑝</m:t>
                    </m:r>
                    <m:acc>
                      <m:accPr>
                        <m:chr m:val="̅"/>
                        <m:ctrlPr>
                          <a:rPr lang="en-US" altLang="ja-JP" b="0" i="1" smtClean="0">
                            <a:solidFill>
                              <a:srgbClr val="C00000"/>
                            </a:solidFill>
                            <a:latin typeface="Cambria Math"/>
                          </a:rPr>
                        </m:ctrlPr>
                      </m:accPr>
                      <m:e>
                        <m:r>
                          <a:rPr lang="en-US" altLang="ja-JP" b="0" i="1" smtClean="0">
                            <a:solidFill>
                              <a:srgbClr val="C00000"/>
                            </a:solidFill>
                            <a:latin typeface="Cambria Math"/>
                          </a:rPr>
                          <m:t>𝑝</m:t>
                        </m:r>
                      </m:e>
                    </m:acc>
                  </m:oMath>
                </a14:m>
                <a:r>
                  <a:rPr lang="en-US" altLang="ja-JP" dirty="0" smtClean="0">
                    <a:solidFill>
                      <a:srgbClr val="C00000"/>
                    </a:solidFill>
                  </a:rPr>
                  <a:t> collisions at  </a:t>
                </a:r>
                <a:r>
                  <a:rPr lang="en-US" altLang="ja-JP" dirty="0" smtClean="0">
                    <a:solidFill>
                      <a:srgbClr val="C00000"/>
                    </a:solidFill>
                    <a:sym typeface="Symbol" pitchFamily="18" charset="2"/>
                  </a:rPr>
                  <a:t>s = </a:t>
                </a:r>
                <a:r>
                  <a:rPr lang="en-US" altLang="ja-JP" dirty="0" smtClean="0">
                    <a:solidFill>
                      <a:srgbClr val="C00000"/>
                    </a:solidFill>
                  </a:rPr>
                  <a:t>1.96 </a:t>
                </a:r>
                <a:r>
                  <a:rPr lang="en-US" altLang="ja-JP" dirty="0" err="1" smtClean="0">
                    <a:solidFill>
                      <a:srgbClr val="C00000"/>
                    </a:solidFill>
                  </a:rPr>
                  <a:t>TeV</a:t>
                </a:r>
                <a:r>
                  <a:rPr lang="en-US" altLang="ja-JP" dirty="0">
                    <a:solidFill>
                      <a:srgbClr val="993300"/>
                    </a:solidFill>
                  </a:rPr>
                  <a:t> </a:t>
                </a:r>
                <a:r>
                  <a:rPr lang="en-US" altLang="ja-JP" dirty="0" smtClean="0">
                    <a:solidFill>
                      <a:srgbClr val="993300"/>
                    </a:solidFill>
                  </a:rPr>
                  <a:t>  </a:t>
                </a:r>
                <a:r>
                  <a:rPr lang="en-US" altLang="ja-JP" dirty="0" smtClean="0"/>
                  <a:t>(1.8 </a:t>
                </a:r>
                <a:r>
                  <a:rPr lang="en-US" altLang="ja-JP" dirty="0" err="1" smtClean="0"/>
                  <a:t>TeV</a:t>
                </a:r>
                <a:r>
                  <a:rPr lang="en-US" altLang="ja-JP" dirty="0" smtClean="0"/>
                  <a:t> in Run I).</a:t>
                </a:r>
              </a:p>
              <a:p>
                <a:pPr>
                  <a:spcBef>
                    <a:spcPct val="0"/>
                  </a:spcBef>
                  <a:buSzPct val="45000"/>
                  <a:buFont typeface="Wingdings" pitchFamily="2" charset="2"/>
                  <a:buChar char="l"/>
                </a:pPr>
                <a:r>
                  <a:rPr lang="en-US" altLang="ja-JP" dirty="0"/>
                  <a:t>Run </a:t>
                </a:r>
                <a:r>
                  <a:rPr lang="en-US" altLang="ja-JP" dirty="0" smtClean="0"/>
                  <a:t>II: </a:t>
                </a:r>
              </a:p>
              <a:p>
                <a:pPr marL="0" indent="0">
                  <a:spcBef>
                    <a:spcPct val="0"/>
                  </a:spcBef>
                  <a:buSzPct val="45000"/>
                  <a:buNone/>
                </a:pPr>
                <a:r>
                  <a:rPr lang="en-US" altLang="ja-JP" dirty="0"/>
                  <a:t> </a:t>
                </a:r>
                <a:r>
                  <a:rPr lang="en-US" altLang="ja-JP" dirty="0" smtClean="0"/>
                  <a:t>      </a:t>
                </a:r>
                <a:r>
                  <a:rPr lang="en-US" altLang="ja-JP" dirty="0" smtClean="0"/>
                  <a:t>Summer </a:t>
                </a:r>
                <a:r>
                  <a:rPr lang="en-US" altLang="ja-JP" dirty="0"/>
                  <a:t>2001 </a:t>
                </a:r>
                <a:r>
                  <a:rPr lang="en-US" altLang="ja-JP" dirty="0" smtClean="0"/>
                  <a:t>- </a:t>
                </a:r>
                <a:r>
                  <a:rPr lang="en-US" altLang="ja-JP" dirty="0"/>
                  <a:t>Autumn 2011.</a:t>
                </a:r>
                <a:endParaRPr lang="en-US" altLang="ja-JP" dirty="0">
                  <a:solidFill>
                    <a:srgbClr val="FF0000"/>
                  </a:solidFill>
                </a:endParaRPr>
              </a:p>
              <a:p>
                <a:pPr>
                  <a:spcBef>
                    <a:spcPct val="0"/>
                  </a:spcBef>
                  <a:buSzPct val="45000"/>
                  <a:buFont typeface="Wingdings" pitchFamily="2" charset="2"/>
                  <a:buChar char="l"/>
                </a:pPr>
                <a:r>
                  <a:rPr lang="en-US" altLang="ja-JP" dirty="0" smtClean="0"/>
                  <a:t>Collisions </a:t>
                </a:r>
                <a:r>
                  <a:rPr lang="en-US" altLang="ja-JP" dirty="0"/>
                  <a:t>at world highest energy until Nov 2009.</a:t>
                </a:r>
              </a:p>
              <a:p>
                <a:pPr lvl="1">
                  <a:spcBef>
                    <a:spcPct val="0"/>
                  </a:spcBef>
                  <a:buSzPct val="45000"/>
                  <a:buFont typeface="Wingdings" pitchFamily="2" charset="2"/>
                  <a:buChar char="l"/>
                </a:pPr>
                <a:r>
                  <a:rPr lang="en-US" altLang="ja-JP" dirty="0" smtClean="0"/>
                  <a:t>Energy frontier for </a:t>
                </a:r>
                <a:r>
                  <a:rPr lang="ja-JP" altLang="en-US" dirty="0" smtClean="0"/>
                  <a:t>～</a:t>
                </a:r>
                <a:r>
                  <a:rPr lang="en-US" altLang="ja-JP" dirty="0" smtClean="0"/>
                  <a:t>25 years!!</a:t>
                </a:r>
              </a:p>
              <a:p>
                <a:pPr eaLnBrk="1" hangingPunct="1">
                  <a:spcBef>
                    <a:spcPct val="0"/>
                  </a:spcBef>
                  <a:buSzPct val="45000"/>
                  <a:buFont typeface="Wingdings" pitchFamily="2" charset="2"/>
                  <a:buChar char="l"/>
                </a:pPr>
                <a:r>
                  <a:rPr lang="en-US" altLang="ja-JP" dirty="0" smtClean="0"/>
                  <a:t>Two multi-purpose detectors (CDF and D0) for wide range of physics studies.</a:t>
                </a:r>
              </a:p>
              <a:p>
                <a:pPr>
                  <a:lnSpc>
                    <a:spcPct val="90000"/>
                  </a:lnSpc>
                </a:pPr>
                <a:r>
                  <a:rPr lang="en-US" altLang="ja-JP" dirty="0">
                    <a:sym typeface="Symbol" pitchFamily="18" charset="2"/>
                  </a:rPr>
                  <a:t>Delivered: 12 fb</a:t>
                </a:r>
                <a:r>
                  <a:rPr lang="en-US" altLang="ja-JP" baseline="30000" dirty="0">
                    <a:sym typeface="Symbol" pitchFamily="18" charset="2"/>
                  </a:rPr>
                  <a:t>-1</a:t>
                </a:r>
                <a:r>
                  <a:rPr lang="en-US" altLang="ja-JP" dirty="0">
                    <a:sym typeface="Symbol" pitchFamily="18" charset="2"/>
                  </a:rPr>
                  <a:t>.</a:t>
                </a:r>
              </a:p>
              <a:p>
                <a:pPr lvl="1">
                  <a:lnSpc>
                    <a:spcPct val="90000"/>
                  </a:lnSpc>
                </a:pPr>
                <a:r>
                  <a:rPr lang="en-US" altLang="ja-JP" dirty="0">
                    <a:sym typeface="Symbol" pitchFamily="18" charset="2"/>
                  </a:rPr>
                  <a:t>Recorded by CDF: 10 fb</a:t>
                </a:r>
                <a:r>
                  <a:rPr lang="en-US" altLang="ja-JP" baseline="30000" dirty="0">
                    <a:sym typeface="Symbol" pitchFamily="18" charset="2"/>
                  </a:rPr>
                  <a:t>-1</a:t>
                </a:r>
                <a:r>
                  <a:rPr lang="en-US" altLang="ja-JP" dirty="0">
                    <a:sym typeface="Symbol" pitchFamily="18" charset="2"/>
                  </a:rPr>
                  <a:t>.</a:t>
                </a:r>
              </a:p>
              <a:p>
                <a:pPr lvl="1">
                  <a:lnSpc>
                    <a:spcPct val="90000"/>
                  </a:lnSpc>
                </a:pPr>
                <a:r>
                  <a:rPr lang="en-US" altLang="ja-JP" dirty="0">
                    <a:sym typeface="Symbol" pitchFamily="18" charset="2"/>
                  </a:rPr>
                  <a:t>Recorded by D0: 10 fb</a:t>
                </a:r>
                <a:r>
                  <a:rPr lang="en-US" altLang="ja-JP" baseline="30000" dirty="0">
                    <a:sym typeface="Symbol" pitchFamily="18" charset="2"/>
                  </a:rPr>
                  <a:t>-1</a:t>
                </a:r>
                <a:r>
                  <a:rPr lang="en-US" altLang="ja-JP" dirty="0">
                    <a:sym typeface="Symbol" pitchFamily="18" charset="2"/>
                  </a:rPr>
                  <a:t>.</a:t>
                </a:r>
                <a:endParaRPr lang="en-US" altLang="ja-JP" baseline="30000" dirty="0"/>
              </a:p>
              <a:p>
                <a:pPr eaLnBrk="1" hangingPunct="1">
                  <a:spcBef>
                    <a:spcPct val="0"/>
                  </a:spcBef>
                  <a:buSzPct val="45000"/>
                  <a:buFont typeface="Wingdings" pitchFamily="2" charset="2"/>
                  <a:buChar char="l"/>
                </a:pPr>
                <a:endParaRPr lang="en-US" altLang="ja-JP" dirty="0" smtClean="0"/>
              </a:p>
            </p:txBody>
          </p:sp>
        </mc:Choice>
        <mc:Fallback>
          <p:sp>
            <p:nvSpPr>
              <p:cNvPr id="3075" name="Rectangle 3"/>
              <p:cNvSpPr>
                <a:spLocks noGrp="1" noRot="1" noChangeAspect="1" noMove="1" noResize="1" noEditPoints="1" noAdjustHandles="1" noChangeArrowheads="1" noChangeShapeType="1" noTextEdit="1"/>
              </p:cNvSpPr>
              <p:nvPr>
                <p:ph type="body" idx="1"/>
              </p:nvPr>
            </p:nvSpPr>
            <p:spPr>
              <a:xfrm>
                <a:off x="4355976" y="1219200"/>
                <a:ext cx="4816599" cy="5181600"/>
              </a:xfrm>
              <a:blipFill rotWithShape="1">
                <a:blip r:embed="rId2"/>
                <a:stretch>
                  <a:fillRect l="-1772" t="-1176" r="-1899"/>
                </a:stretch>
              </a:blipFill>
            </p:spPr>
            <p:txBody>
              <a:bodyPr/>
              <a:lstStyle/>
              <a:p>
                <a:r>
                  <a:rPr lang="ja-JP" altLang="en-US">
                    <a:noFill/>
                  </a:rPr>
                  <a:t> </a:t>
                </a:r>
              </a:p>
            </p:txBody>
          </p:sp>
        </mc:Fallback>
      </mc:AlternateContent>
      <p:pic>
        <p:nvPicPr>
          <p:cNvPr id="3076" name="Picture 4" descr="C:\Documents and Settings\goshaw\Desktop\Tevatron.bmp"/>
          <p:cNvPicPr>
            <a:picLocks noChangeAspect="1" noChangeArrowheads="1"/>
          </p:cNvPicPr>
          <p:nvPr/>
        </p:nvPicPr>
        <p:blipFill>
          <a:blip r:embed="rId3" cstate="print"/>
          <a:srcRect l="2785" t="3127" r="35422" b="9322"/>
          <a:stretch>
            <a:fillRect/>
          </a:stretch>
        </p:blipFill>
        <p:spPr bwMode="auto">
          <a:xfrm>
            <a:off x="76200" y="1196752"/>
            <a:ext cx="4392488" cy="4392488"/>
          </a:xfrm>
          <a:prstGeom prst="rect">
            <a:avLst/>
          </a:prstGeom>
          <a:noFill/>
          <a:ln w="9525">
            <a:noFill/>
            <a:miter lim="800000"/>
            <a:headEnd/>
            <a:tailEnd/>
          </a:ln>
        </p:spPr>
      </p:pic>
      <p:sp>
        <p:nvSpPr>
          <p:cNvPr id="2" name="スライド番号プレースホルダー 1"/>
          <p:cNvSpPr>
            <a:spLocks noGrp="1"/>
          </p:cNvSpPr>
          <p:nvPr>
            <p:ph type="sldNum" sz="quarter" idx="12"/>
          </p:nvPr>
        </p:nvSpPr>
        <p:spPr/>
        <p:txBody>
          <a:bodyPr/>
          <a:lstStyle/>
          <a:p>
            <a:fld id="{D2D8002D-B5B0-4BAC-B1F6-782DDCCE6D9C}" type="slidenum">
              <a:rPr kumimoji="1" lang="ja-JP" altLang="en-US" sz="2000" smtClean="0"/>
              <a:t>2</a:t>
            </a:fld>
            <a:endParaRPr kumimoji="1" lang="ja-JP" altLang="en-US" sz="2000" dirty="0"/>
          </a:p>
        </p:txBody>
      </p:sp>
    </p:spTree>
    <p:extLst>
      <p:ext uri="{BB962C8B-B14F-4D97-AF65-F5344CB8AC3E}">
        <p14:creationId xmlns:p14="http://schemas.microsoft.com/office/powerpoint/2010/main" val="244289343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en-US" altLang="ja-JP" dirty="0"/>
              <a:t>P-value of the </a:t>
            </a:r>
            <a:r>
              <a:rPr lang="en-US" altLang="ja-JP" dirty="0" err="1"/>
              <a:t>Tevatron</a:t>
            </a:r>
            <a:r>
              <a:rPr lang="en-US" altLang="ja-JP" dirty="0"/>
              <a:t> Combination</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dirty="0"/>
          </a:p>
        </p:txBody>
      </p:sp>
      <p:pic>
        <p:nvPicPr>
          <p:cNvPr id="24578" name="Picture 2" descr="http://www-d0.fnal.gov/Run2Physics/WWW/results/prelim/HIGGS/H129/H129F08.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016" y="1124743"/>
            <a:ext cx="7017407" cy="4752529"/>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20</a:t>
            </a:fld>
            <a:endParaRPr kumimoji="1" lang="ja-JP" altLang="en-US"/>
          </a:p>
        </p:txBody>
      </p:sp>
    </p:spTree>
    <p:extLst>
      <p:ext uri="{BB962C8B-B14F-4D97-AF65-F5344CB8AC3E}">
        <p14:creationId xmlns:p14="http://schemas.microsoft.com/office/powerpoint/2010/main" val="25311166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Signal Cross Section Best Fit</a:t>
            </a:r>
            <a:endParaRPr kumimoji="1" lang="ja-JP" altLang="en-US" dirty="0"/>
          </a:p>
        </p:txBody>
      </p:sp>
      <p:sp>
        <p:nvSpPr>
          <p:cNvPr id="3" name="コンテンツ プレースホルダー 2"/>
          <p:cNvSpPr>
            <a:spLocks noGrp="1"/>
          </p:cNvSpPr>
          <p:nvPr>
            <p:ph idx="1"/>
          </p:nvPr>
        </p:nvSpPr>
        <p:spPr>
          <a:xfrm>
            <a:off x="457200" y="5733256"/>
            <a:ext cx="8229600" cy="792088"/>
          </a:xfrm>
        </p:spPr>
        <p:txBody>
          <a:bodyPr>
            <a:normAutofit lnSpcReduction="10000"/>
          </a:bodyPr>
          <a:lstStyle/>
          <a:p>
            <a:r>
              <a:rPr lang="en-US" altLang="ja-JP" dirty="0" smtClean="0"/>
              <a:t>If real, e</a:t>
            </a:r>
            <a:r>
              <a:rPr kumimoji="1" lang="en-US" altLang="ja-JP" dirty="0" smtClean="0"/>
              <a:t>xcess around 115-135 </a:t>
            </a:r>
            <a:r>
              <a:rPr kumimoji="1" lang="en-US" altLang="ja-JP" dirty="0" err="1" smtClean="0"/>
              <a:t>GeV</a:t>
            </a:r>
            <a:r>
              <a:rPr kumimoji="1" lang="en-US" altLang="ja-JP" dirty="0" smtClean="0"/>
              <a:t> is consistent with the Standard Model.</a:t>
            </a:r>
            <a:endParaRPr kumimoji="1" lang="ja-JP" altLang="en-US" dirty="0"/>
          </a:p>
        </p:txBody>
      </p:sp>
      <p:pic>
        <p:nvPicPr>
          <p:cNvPr id="4" name="Picture 4" descr="http://www-d0.fnal.gov/Run2Physics/WWW/results/prelim/HIGGS/H129/H129F09.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484784"/>
            <a:ext cx="6120680" cy="4145222"/>
          </a:xfrm>
          <a:prstGeom prst="rect">
            <a:avLst/>
          </a:prstGeom>
          <a:noFill/>
          <a:extLst>
            <a:ext uri="{909E8E84-426E-40DD-AFC4-6F175D3DCCD1}">
              <a14:hiddenFill xmlns:a14="http://schemas.microsoft.com/office/drawing/2010/main">
                <a:solidFill>
                  <a:srgbClr val="FFFFFF"/>
                </a:solidFill>
              </a14:hiddenFill>
            </a:ext>
          </a:extLst>
        </p:spPr>
      </p:pic>
      <p:sp>
        <p:nvSpPr>
          <p:cNvPr id="6" name="コンテンツ プレースホルダー 2"/>
          <p:cNvSpPr txBox="1">
            <a:spLocks/>
          </p:cNvSpPr>
          <p:nvPr/>
        </p:nvSpPr>
        <p:spPr>
          <a:xfrm>
            <a:off x="467544" y="1052736"/>
            <a:ext cx="8229600"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en-US" altLang="ja-JP" dirty="0" smtClean="0"/>
              <a:t>Assuming the </a:t>
            </a:r>
            <a:r>
              <a:rPr lang="en-US" altLang="ja-JP" dirty="0" smtClean="0"/>
              <a:t>SM Higgs branching ratio.</a:t>
            </a:r>
            <a:endParaRPr lang="ja-JP" altLang="en-US" dirty="0"/>
          </a:p>
        </p:txBody>
      </p:sp>
      <p:sp>
        <p:nvSpPr>
          <p:cNvPr id="5" name="スライド番号プレースホルダー 4"/>
          <p:cNvSpPr>
            <a:spLocks noGrp="1"/>
          </p:cNvSpPr>
          <p:nvPr>
            <p:ph type="sldNum" sz="quarter" idx="12"/>
          </p:nvPr>
        </p:nvSpPr>
        <p:spPr/>
        <p:txBody>
          <a:bodyPr/>
          <a:lstStyle/>
          <a:p>
            <a:fld id="{D2D8002D-B5B0-4BAC-B1F6-782DDCCE6D9C}" type="slidenum">
              <a:rPr kumimoji="1" lang="ja-JP" altLang="en-US" smtClean="0"/>
              <a:t>21</a:t>
            </a:fld>
            <a:endParaRPr kumimoji="1" lang="ja-JP" altLang="en-US"/>
          </a:p>
        </p:txBody>
      </p:sp>
    </p:spTree>
    <p:extLst>
      <p:ext uri="{BB962C8B-B14F-4D97-AF65-F5344CB8AC3E}">
        <p14:creationId xmlns:p14="http://schemas.microsoft.com/office/powerpoint/2010/main" val="24032326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Summary of Significance</a:t>
            </a:r>
            <a:endParaRPr kumimoji="1" lang="ja-JP" altLang="en-US" dirty="0"/>
          </a:p>
        </p:txBody>
      </p:sp>
      <mc:AlternateContent xmlns:mc="http://schemas.openxmlformats.org/markup-compatibility/2006">
        <mc:Choice xmlns:a14="http://schemas.microsoft.com/office/drawing/2010/main" Requires="a14">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4187132233"/>
                  </p:ext>
                </p:extLst>
              </p:nvPr>
            </p:nvGraphicFramePr>
            <p:xfrm>
              <a:off x="457200" y="1125538"/>
              <a:ext cx="8229600" cy="37084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kumimoji="1" lang="ja-JP" altLang="en-US" dirty="0"/>
                        </a:p>
                      </a:txBody>
                      <a:tcPr/>
                    </a:tc>
                    <a:tc>
                      <a:txBody>
                        <a:bodyPr/>
                        <a:lstStyle/>
                        <a:p>
                          <a:r>
                            <a:rPr kumimoji="1" lang="en-US" altLang="ja-JP" dirty="0" smtClean="0"/>
                            <a:t>Excess Region</a:t>
                          </a:r>
                          <a:endParaRPr kumimoji="1" lang="ja-JP" altLang="en-US" dirty="0"/>
                        </a:p>
                      </a:txBody>
                      <a:tcPr/>
                    </a:tc>
                    <a:tc>
                      <a:txBody>
                        <a:bodyPr/>
                        <a:lstStyle/>
                        <a:p>
                          <a:r>
                            <a:rPr kumimoji="1" lang="en-US" altLang="ja-JP" dirty="0" smtClean="0"/>
                            <a:t>Local significance</a:t>
                          </a:r>
                          <a:endParaRPr kumimoji="1" lang="ja-JP" altLang="en-US" dirty="0"/>
                        </a:p>
                      </a:txBody>
                      <a:tcPr/>
                    </a:tc>
                    <a:tc>
                      <a:txBody>
                        <a:bodyPr/>
                        <a:lstStyle/>
                        <a:p>
                          <a:r>
                            <a:rPr kumimoji="1" lang="en-US" altLang="ja-JP" dirty="0" smtClean="0"/>
                            <a:t>Global significance</a:t>
                          </a:r>
                          <a:endParaRPr kumimoji="1" lang="ja-JP" altLang="en-US" dirty="0"/>
                        </a:p>
                      </a:txBody>
                      <a:tcPr/>
                    </a:tc>
                  </a:tr>
                  <a:tr h="370840">
                    <a:tc>
                      <a:txBody>
                        <a:bodyPr/>
                        <a:lstStyle/>
                        <a:p>
                          <a:r>
                            <a:rPr kumimoji="1" lang="en-US" altLang="ja-JP" dirty="0" smtClean="0"/>
                            <a:t>CDF </a:t>
                          </a:r>
                          <a14:m>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𝑏𝑏</m:t>
                              </m:r>
                            </m:oMath>
                          </a14:m>
                          <a:endParaRPr kumimoji="1" lang="ja-JP" altLang="en-US" dirty="0"/>
                        </a:p>
                      </a:txBody>
                      <a:tcPr/>
                    </a:tc>
                    <a:tc>
                      <a:txBody>
                        <a:bodyPr/>
                        <a:lstStyle/>
                        <a:p>
                          <a:r>
                            <a:rPr kumimoji="1" lang="en-US" altLang="ja-JP" dirty="0" smtClean="0"/>
                            <a:t>120-135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2.9</m:t>
                                </m:r>
                                <m:r>
                                  <a:rPr kumimoji="1" lang="en-US" altLang="ja-JP" b="0" i="1" dirty="0" smtClean="0">
                                    <a:latin typeface="Cambria Math"/>
                                  </a:rPr>
                                  <m:t>𝜎</m:t>
                                </m:r>
                              </m:oMath>
                            </m:oMathPara>
                          </a14:m>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2.7</m:t>
                                </m:r>
                                <m:r>
                                  <a:rPr kumimoji="1" lang="en-US" altLang="ja-JP" b="0" i="1" dirty="0" smtClean="0">
                                    <a:latin typeface="Cambria Math"/>
                                  </a:rPr>
                                  <m:t>𝜎</m:t>
                                </m:r>
                              </m:oMath>
                            </m:oMathPara>
                          </a14:m>
                          <a:endParaRPr kumimoji="1" lang="ja-JP" altLang="en-US" dirty="0"/>
                        </a:p>
                      </a:txBody>
                      <a:tcPr/>
                    </a:tc>
                  </a:tr>
                  <a:tr h="370840">
                    <a:tc>
                      <a:txBody>
                        <a:bodyPr/>
                        <a:lstStyle/>
                        <a:p>
                          <a:r>
                            <a:rPr kumimoji="1" lang="en-US" altLang="ja-JP" dirty="0" smtClean="0"/>
                            <a:t>D</a:t>
                          </a:r>
                          <a14:m>
                            <m:oMath xmlns:m="http://schemas.openxmlformats.org/officeDocument/2006/math">
                              <m:r>
                                <a:rPr kumimoji="1" lang="en-US" altLang="ja-JP" b="0" i="0" smtClean="0">
                                  <a:latin typeface="Cambria Math"/>
                                </a:rPr>
                                <m:t>0 </m:t>
                              </m:r>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𝑏𝑏</m:t>
                              </m:r>
                            </m:oMath>
                          </a14:m>
                          <a:endParaRPr kumimoji="1" lang="ja-JP" altLang="en-US" dirty="0"/>
                        </a:p>
                      </a:txBody>
                      <a:tcPr/>
                    </a:tc>
                    <a:tc>
                      <a:txBody>
                        <a:bodyPr/>
                        <a:lstStyle/>
                        <a:p>
                          <a:r>
                            <a:rPr kumimoji="1" lang="en-US" altLang="ja-JP" dirty="0" smtClean="0"/>
                            <a:t>120-125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~1</m:t>
                                </m:r>
                                <m:r>
                                  <a:rPr kumimoji="1" lang="en-US" altLang="ja-JP" b="0" i="1" dirty="0" smtClean="0">
                                    <a:latin typeface="Cambria Math"/>
                                  </a:rPr>
                                  <m:t>𝜎</m:t>
                                </m:r>
                              </m:oMath>
                            </m:oMathPara>
                          </a14:m>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r>
                  <a:tr h="370840">
                    <a:tc>
                      <a:txBody>
                        <a:bodyPr/>
                        <a:lstStyle/>
                        <a:p>
                          <a:r>
                            <a:rPr kumimoji="1" lang="en-US" altLang="ja-JP" dirty="0" err="1" smtClean="0"/>
                            <a:t>Tevatron</a:t>
                          </a:r>
                          <a:r>
                            <a:rPr kumimoji="1" lang="en-US" altLang="ja-JP" dirty="0" smtClean="0"/>
                            <a:t> </a:t>
                          </a:r>
                          <a14:m>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𝑏𝑏</m:t>
                              </m:r>
                            </m:oMath>
                          </a14:m>
                          <a:endParaRPr kumimoji="1" lang="ja-JP" altLang="en-US" dirty="0"/>
                        </a:p>
                      </a:txBody>
                      <a:tcPr/>
                    </a:tc>
                    <a:tc>
                      <a:txBody>
                        <a:bodyPr/>
                        <a:lstStyle/>
                        <a:p>
                          <a:r>
                            <a:rPr kumimoji="1" lang="en-US" altLang="ja-JP" dirty="0" smtClean="0"/>
                            <a:t>120-135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2.8</m:t>
                                </m:r>
                                <m:r>
                                  <a:rPr kumimoji="1" lang="en-US" altLang="ja-JP" b="0" i="1" dirty="0" smtClean="0">
                                    <a:latin typeface="Cambria Math"/>
                                  </a:rPr>
                                  <m:t>𝜎</m:t>
                                </m:r>
                              </m:oMath>
                            </m:oMathPara>
                          </a14:m>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2.6</m:t>
                                </m:r>
                                <m:r>
                                  <a:rPr kumimoji="1" lang="en-US" altLang="ja-JP" b="0" i="1" dirty="0" smtClean="0">
                                    <a:latin typeface="Cambria Math"/>
                                  </a:rPr>
                                  <m:t>𝜎</m:t>
                                </m:r>
                              </m:oMath>
                            </m:oMathPara>
                          </a14:m>
                          <a:endParaRPr kumimoji="1" lang="ja-JP" altLang="en-US" dirty="0"/>
                        </a:p>
                      </a:txBody>
                      <a:tcPr/>
                    </a:tc>
                  </a:tr>
                  <a:tr h="370840">
                    <a:tc>
                      <a:txBody>
                        <a:bodyPr/>
                        <a:lstStyle/>
                        <a:p>
                          <a:r>
                            <a:rPr kumimoji="1" lang="en-US" altLang="ja-JP" dirty="0" smtClean="0"/>
                            <a:t>CDF </a:t>
                          </a:r>
                          <a14:m>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𝑊𝑊</m:t>
                              </m:r>
                            </m:oMath>
                          </a14:m>
                          <a:endParaRPr kumimoji="1" lang="ja-JP" altLang="en-US" dirty="0"/>
                        </a:p>
                      </a:txBody>
                      <a:tcPr/>
                    </a:tc>
                    <a:tc>
                      <a:txBody>
                        <a:bodyPr/>
                        <a:lstStyle/>
                        <a:p>
                          <a:pPr algn="ctr"/>
                          <a:r>
                            <a:rPr kumimoji="1" lang="en-US" altLang="ja-JP" i="0" baseline="0" dirty="0" smtClean="0"/>
                            <a:t>-</a:t>
                          </a:r>
                          <a:endParaRPr kumimoji="1" lang="ja-JP" altLang="en-US" i="1" baseline="30000" dirty="0"/>
                        </a:p>
                      </a:txBody>
                      <a:tcPr/>
                    </a:tc>
                    <a:tc>
                      <a:txBody>
                        <a:bodyPr/>
                        <a:lstStyle/>
                        <a:p>
                          <a:pPr algn="ctr"/>
                          <a:r>
                            <a:rPr kumimoji="1" lang="en-US" altLang="ja-JP" b="0" dirty="0" smtClean="0"/>
                            <a:t>&lt;1</a:t>
                          </a:r>
                          <a14:m>
                            <m:oMath xmlns:m="http://schemas.openxmlformats.org/officeDocument/2006/math">
                              <m:r>
                                <a:rPr kumimoji="1" lang="en-US" altLang="ja-JP" b="0" i="1" dirty="0" smtClean="0">
                                  <a:latin typeface="Cambria Math"/>
                                </a:rPr>
                                <m:t>𝜎</m:t>
                              </m:r>
                            </m:oMath>
                          </a14:m>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r>
                  <a:tr h="370840">
                    <a:tc>
                      <a:txBody>
                        <a:bodyPr/>
                        <a:lstStyle/>
                        <a:p>
                          <a:r>
                            <a:rPr kumimoji="1" lang="en-US" altLang="ja-JP" dirty="0" smtClean="0"/>
                            <a:t>D</a:t>
                          </a:r>
                          <a14:m>
                            <m:oMath xmlns:m="http://schemas.openxmlformats.org/officeDocument/2006/math">
                              <m:r>
                                <a:rPr kumimoji="1" lang="en-US" altLang="ja-JP" b="0" i="0" smtClean="0">
                                  <a:latin typeface="Cambria Math"/>
                                </a:rPr>
                                <m:t>0 </m:t>
                              </m:r>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𝑊𝑊</m:t>
                              </m:r>
                            </m:oMath>
                          </a14:m>
                          <a:endParaRPr kumimoji="1" lang="ja-JP" altLang="en-US" dirty="0"/>
                        </a:p>
                      </a:txBody>
                      <a:tcPr/>
                    </a:tc>
                    <a:tc>
                      <a:txBody>
                        <a:bodyPr/>
                        <a:lstStyle/>
                        <a:p>
                          <a:r>
                            <a:rPr kumimoji="1" lang="en-US" altLang="ja-JP" dirty="0" smtClean="0"/>
                            <a:t>130-140</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pPr algn="ctr"/>
                          <a:r>
                            <a:rPr kumimoji="1" lang="en-US" altLang="ja-JP" b="0" i="0" dirty="0" smtClean="0">
                              <a:latin typeface="+mn-lt"/>
                            </a:rPr>
                            <a:t>1.5</a:t>
                          </a:r>
                          <a14:m>
                            <m:oMath xmlns:m="http://schemas.openxmlformats.org/officeDocument/2006/math">
                              <m:r>
                                <a:rPr kumimoji="1" lang="en-US" altLang="ja-JP" b="0" i="1" dirty="0" smtClean="0">
                                  <a:latin typeface="Cambria Math"/>
                                </a:rPr>
                                <m:t>𝜎</m:t>
                              </m:r>
                            </m:oMath>
                          </a14:m>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r>
                  <a:tr h="370840">
                    <a:tc>
                      <a:txBody>
                        <a:bodyPr/>
                        <a:lstStyle/>
                        <a:p>
                          <a:r>
                            <a:rPr kumimoji="1" lang="en-US" altLang="ja-JP" dirty="0" smtClean="0"/>
                            <a:t>Tevatron </a:t>
                          </a:r>
                          <a14:m>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𝑊𝑊</m:t>
                              </m:r>
                            </m:oMath>
                          </a14:m>
                          <a:endParaRPr kumimoji="1" lang="ja-JP" altLang="en-US" dirty="0"/>
                        </a:p>
                      </a:txBody>
                      <a:tcPr/>
                    </a:tc>
                    <a:tc>
                      <a:txBody>
                        <a:bodyPr/>
                        <a:lstStyle/>
                        <a:p>
                          <a:r>
                            <a:rPr kumimoji="1" lang="en-US" altLang="ja-JP" dirty="0" smtClean="0"/>
                            <a:t>130-140</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~1</m:t>
                                </m:r>
                                <m:r>
                                  <a:rPr kumimoji="1" lang="en-US" altLang="ja-JP" b="0" i="1" dirty="0" smtClean="0">
                                    <a:latin typeface="Cambria Math"/>
                                  </a:rPr>
                                  <m:t>𝜎</m:t>
                                </m:r>
                              </m:oMath>
                            </m:oMathPara>
                          </a14:m>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r>
                  <a:tr h="370840">
                    <a:tc>
                      <a:txBody>
                        <a:bodyPr/>
                        <a:lstStyle/>
                        <a:p>
                          <a:r>
                            <a:rPr kumimoji="1" lang="en-US" altLang="ja-JP" dirty="0" smtClean="0"/>
                            <a:t>CDF all chan.</a:t>
                          </a:r>
                          <a:endParaRPr kumimoji="1" lang="ja-JP" altLang="en-US" dirty="0"/>
                        </a:p>
                      </a:txBody>
                      <a:tcPr/>
                    </a:tc>
                    <a:tc>
                      <a:txBody>
                        <a:bodyPr/>
                        <a:lstStyle/>
                        <a:p>
                          <a:r>
                            <a:rPr kumimoji="1" lang="en-US" altLang="ja-JP" dirty="0" smtClean="0"/>
                            <a:t>120</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2.6</m:t>
                                </m:r>
                                <m:r>
                                  <a:rPr kumimoji="1" lang="en-US" altLang="ja-JP" b="0" i="1" dirty="0" smtClean="0">
                                    <a:latin typeface="Cambria Math"/>
                                  </a:rPr>
                                  <m:t>𝜎</m:t>
                                </m:r>
                              </m:oMath>
                            </m:oMathPara>
                          </a14:m>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2.1</m:t>
                                </m:r>
                                <m:r>
                                  <a:rPr kumimoji="1" lang="en-US" altLang="ja-JP" b="0" i="1" dirty="0" smtClean="0">
                                    <a:latin typeface="Cambria Math"/>
                                  </a:rPr>
                                  <m:t>𝜎</m:t>
                                </m:r>
                              </m:oMath>
                            </m:oMathPara>
                          </a14:m>
                          <a:endParaRPr kumimoji="1" lang="ja-JP" altLang="en-US" dirty="0"/>
                        </a:p>
                      </a:txBody>
                      <a:tcPr/>
                    </a:tc>
                  </a:tr>
                  <a:tr h="370840">
                    <a:tc>
                      <a:txBody>
                        <a:bodyPr/>
                        <a:lstStyle/>
                        <a:p>
                          <a:r>
                            <a:rPr kumimoji="1" lang="en-US" altLang="ja-JP" dirty="0" smtClean="0"/>
                            <a:t>D0</a:t>
                          </a:r>
                          <a:r>
                            <a:rPr kumimoji="1" lang="en-US" altLang="ja-JP" baseline="0" dirty="0" smtClean="0"/>
                            <a:t> all chan.</a:t>
                          </a:r>
                          <a:endParaRPr kumimoji="1" lang="ja-JP" altLang="en-US" dirty="0"/>
                        </a:p>
                      </a:txBody>
                      <a:tcPr/>
                    </a:tc>
                    <a:tc>
                      <a:txBody>
                        <a:bodyPr/>
                        <a:lstStyle/>
                        <a:p>
                          <a:r>
                            <a:rPr kumimoji="1" lang="en-US" altLang="ja-JP" dirty="0" smtClean="0"/>
                            <a:t>130-135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2.1</m:t>
                                </m:r>
                                <m:r>
                                  <a:rPr kumimoji="1" lang="en-US" altLang="ja-JP" b="0" i="1" dirty="0" smtClean="0">
                                    <a:latin typeface="Cambria Math"/>
                                  </a:rPr>
                                  <m:t>𝜎</m:t>
                                </m:r>
                              </m:oMath>
                            </m:oMathPara>
                          </a14:m>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1.5</m:t>
                                </m:r>
                                <m:r>
                                  <a:rPr kumimoji="1" lang="en-US" altLang="ja-JP" b="0" i="1" smtClean="0">
                                    <a:latin typeface="Cambria Math"/>
                                  </a:rPr>
                                  <m:t>𝜎</m:t>
                                </m:r>
                              </m:oMath>
                            </m:oMathPara>
                          </a14:m>
                          <a:endParaRPr kumimoji="1" lang="ja-JP" altLang="en-US" dirty="0"/>
                        </a:p>
                      </a:txBody>
                      <a:tcPr/>
                    </a:tc>
                  </a:tr>
                  <a:tr h="370840">
                    <a:tc>
                      <a:txBody>
                        <a:bodyPr/>
                        <a:lstStyle/>
                        <a:p>
                          <a:r>
                            <a:rPr kumimoji="1" lang="en-US" altLang="ja-JP" dirty="0" err="1" smtClean="0"/>
                            <a:t>Tevatron</a:t>
                          </a:r>
                          <a:r>
                            <a:rPr kumimoji="1" lang="en-US" altLang="ja-JP" baseline="0" dirty="0" smtClean="0"/>
                            <a:t> all chan.</a:t>
                          </a:r>
                          <a:endParaRPr kumimoji="1" lang="ja-JP" altLang="en-US" dirty="0"/>
                        </a:p>
                      </a:txBody>
                      <a:tcPr/>
                    </a:tc>
                    <a:tc>
                      <a:txBody>
                        <a:bodyPr/>
                        <a:lstStyle/>
                        <a:p>
                          <a:r>
                            <a:rPr kumimoji="1" lang="en-US" altLang="ja-JP" dirty="0" smtClean="0"/>
                            <a:t>120-135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2.7</m:t>
                                </m:r>
                                <m:r>
                                  <a:rPr kumimoji="1" lang="en-US" altLang="ja-JP" b="0" i="1" dirty="0" smtClean="0">
                                    <a:latin typeface="Cambria Math"/>
                                  </a:rPr>
                                  <m:t>𝜎</m:t>
                                </m:r>
                              </m:oMath>
                            </m:oMathPara>
                          </a14:m>
                          <a:endParaRPr kumimoji="1" lang="ja-JP"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dirty="0" smtClean="0">
                                    <a:latin typeface="Cambria Math"/>
                                  </a:rPr>
                                  <m:t>2.2</m:t>
                                </m:r>
                                <m:r>
                                  <a:rPr kumimoji="1" lang="en-US" altLang="ja-JP" b="0" i="1" dirty="0" smtClean="0">
                                    <a:latin typeface="Cambria Math"/>
                                  </a:rPr>
                                  <m:t>𝜎</m:t>
                                </m:r>
                              </m:oMath>
                            </m:oMathPara>
                          </a14:m>
                          <a:endParaRPr kumimoji="1" lang="ja-JP" altLang="en-US" dirty="0"/>
                        </a:p>
                      </a:txBody>
                      <a:tcPr/>
                    </a:tc>
                  </a:tr>
                </a:tbl>
              </a:graphicData>
            </a:graphic>
          </p:graphicFrame>
        </mc:Choice>
        <mc:Fallback>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4187132233"/>
                  </p:ext>
                </p:extLst>
              </p:nvPr>
            </p:nvGraphicFramePr>
            <p:xfrm>
              <a:off x="457200" y="1125538"/>
              <a:ext cx="8229600" cy="37084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kumimoji="1" lang="ja-JP" altLang="en-US" dirty="0"/>
                        </a:p>
                      </a:txBody>
                      <a:tcPr/>
                    </a:tc>
                    <a:tc>
                      <a:txBody>
                        <a:bodyPr/>
                        <a:lstStyle/>
                        <a:p>
                          <a:r>
                            <a:rPr kumimoji="1" lang="en-US" altLang="ja-JP" dirty="0" smtClean="0"/>
                            <a:t>Excess Region</a:t>
                          </a:r>
                          <a:endParaRPr kumimoji="1" lang="ja-JP" altLang="en-US" dirty="0"/>
                        </a:p>
                      </a:txBody>
                      <a:tcPr/>
                    </a:tc>
                    <a:tc>
                      <a:txBody>
                        <a:bodyPr/>
                        <a:lstStyle/>
                        <a:p>
                          <a:r>
                            <a:rPr kumimoji="1" lang="en-US" altLang="ja-JP" dirty="0" smtClean="0"/>
                            <a:t>Local significance</a:t>
                          </a:r>
                          <a:endParaRPr kumimoji="1" lang="ja-JP" altLang="en-US" dirty="0"/>
                        </a:p>
                      </a:txBody>
                      <a:tcPr/>
                    </a:tc>
                    <a:tc>
                      <a:txBody>
                        <a:bodyPr/>
                        <a:lstStyle/>
                        <a:p>
                          <a:r>
                            <a:rPr kumimoji="1" lang="en-US" altLang="ja-JP" dirty="0" smtClean="0"/>
                            <a:t>Global significance</a:t>
                          </a:r>
                          <a:endParaRPr kumimoji="1" lang="ja-JP" altLang="en-US" dirty="0"/>
                        </a:p>
                      </a:txBody>
                      <a:tcPr/>
                    </a:tc>
                  </a:tr>
                  <a:tr h="370840">
                    <a:tc>
                      <a:txBody>
                        <a:bodyPr/>
                        <a:lstStyle/>
                        <a:p>
                          <a:endParaRPr lang="ja-JP"/>
                        </a:p>
                      </a:txBody>
                      <a:tcPr>
                        <a:blipFill rotWithShape="1">
                          <a:blip r:embed="rId2"/>
                          <a:stretch>
                            <a:fillRect t="-108197" r="-299408" b="-821311"/>
                          </a:stretch>
                        </a:blipFill>
                      </a:tcPr>
                    </a:tc>
                    <a:tc>
                      <a:txBody>
                        <a:bodyPr/>
                        <a:lstStyle/>
                        <a:p>
                          <a:r>
                            <a:rPr kumimoji="1" lang="en-US" altLang="ja-JP" dirty="0" smtClean="0"/>
                            <a:t>120-135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endParaRPr lang="ja-JP"/>
                        </a:p>
                      </a:txBody>
                      <a:tcPr>
                        <a:blipFill rotWithShape="1">
                          <a:blip r:embed="rId2"/>
                          <a:stretch>
                            <a:fillRect l="-199704" t="-108197" r="-99704" b="-821311"/>
                          </a:stretch>
                        </a:blipFill>
                      </a:tcPr>
                    </a:tc>
                    <a:tc>
                      <a:txBody>
                        <a:bodyPr/>
                        <a:lstStyle/>
                        <a:p>
                          <a:endParaRPr lang="ja-JP"/>
                        </a:p>
                      </a:txBody>
                      <a:tcPr>
                        <a:blipFill rotWithShape="1">
                          <a:blip r:embed="rId2"/>
                          <a:stretch>
                            <a:fillRect l="-300593" t="-108197" b="-821311"/>
                          </a:stretch>
                        </a:blipFill>
                      </a:tcPr>
                    </a:tc>
                  </a:tr>
                  <a:tr h="370840">
                    <a:tc>
                      <a:txBody>
                        <a:bodyPr/>
                        <a:lstStyle/>
                        <a:p>
                          <a:endParaRPr lang="ja-JP"/>
                        </a:p>
                      </a:txBody>
                      <a:tcPr>
                        <a:blipFill rotWithShape="1">
                          <a:blip r:embed="rId2"/>
                          <a:stretch>
                            <a:fillRect t="-211667" r="-299408" b="-735000"/>
                          </a:stretch>
                        </a:blipFill>
                      </a:tcPr>
                    </a:tc>
                    <a:tc>
                      <a:txBody>
                        <a:bodyPr/>
                        <a:lstStyle/>
                        <a:p>
                          <a:r>
                            <a:rPr kumimoji="1" lang="en-US" altLang="ja-JP" dirty="0" smtClean="0"/>
                            <a:t>120-125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endParaRPr lang="ja-JP"/>
                        </a:p>
                      </a:txBody>
                      <a:tcPr>
                        <a:blipFill rotWithShape="1">
                          <a:blip r:embed="rId2"/>
                          <a:stretch>
                            <a:fillRect l="-199704" t="-211667" r="-99704" b="-735000"/>
                          </a:stretch>
                        </a:blip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r>
                  <a:tr h="370840">
                    <a:tc>
                      <a:txBody>
                        <a:bodyPr/>
                        <a:lstStyle/>
                        <a:p>
                          <a:endParaRPr lang="ja-JP"/>
                        </a:p>
                      </a:txBody>
                      <a:tcPr>
                        <a:blipFill rotWithShape="1">
                          <a:blip r:embed="rId2"/>
                          <a:stretch>
                            <a:fillRect t="-306557" r="-299408" b="-622951"/>
                          </a:stretch>
                        </a:blipFill>
                      </a:tcPr>
                    </a:tc>
                    <a:tc>
                      <a:txBody>
                        <a:bodyPr/>
                        <a:lstStyle/>
                        <a:p>
                          <a:r>
                            <a:rPr kumimoji="1" lang="en-US" altLang="ja-JP" dirty="0" smtClean="0"/>
                            <a:t>120-135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endParaRPr lang="ja-JP"/>
                        </a:p>
                      </a:txBody>
                      <a:tcPr>
                        <a:blipFill rotWithShape="1">
                          <a:blip r:embed="rId2"/>
                          <a:stretch>
                            <a:fillRect l="-199704" t="-306557" r="-99704" b="-622951"/>
                          </a:stretch>
                        </a:blipFill>
                      </a:tcPr>
                    </a:tc>
                    <a:tc>
                      <a:txBody>
                        <a:bodyPr/>
                        <a:lstStyle/>
                        <a:p>
                          <a:endParaRPr lang="ja-JP"/>
                        </a:p>
                      </a:txBody>
                      <a:tcPr>
                        <a:blipFill rotWithShape="1">
                          <a:blip r:embed="rId2"/>
                          <a:stretch>
                            <a:fillRect l="-300593" t="-306557" b="-622951"/>
                          </a:stretch>
                        </a:blipFill>
                      </a:tcPr>
                    </a:tc>
                  </a:tr>
                  <a:tr h="370840">
                    <a:tc>
                      <a:txBody>
                        <a:bodyPr/>
                        <a:lstStyle/>
                        <a:p>
                          <a:endParaRPr lang="ja-JP"/>
                        </a:p>
                      </a:txBody>
                      <a:tcPr>
                        <a:blipFill rotWithShape="1">
                          <a:blip r:embed="rId2"/>
                          <a:stretch>
                            <a:fillRect t="-406557" r="-299408" b="-522951"/>
                          </a:stretch>
                        </a:blipFill>
                      </a:tcPr>
                    </a:tc>
                    <a:tc>
                      <a:txBody>
                        <a:bodyPr/>
                        <a:lstStyle/>
                        <a:p>
                          <a:pPr algn="ctr"/>
                          <a:r>
                            <a:rPr kumimoji="1" lang="en-US" altLang="ja-JP" i="0" baseline="0" dirty="0" smtClean="0"/>
                            <a:t>-</a:t>
                          </a:r>
                          <a:endParaRPr kumimoji="1" lang="ja-JP" altLang="en-US" i="1" baseline="30000" dirty="0"/>
                        </a:p>
                      </a:txBody>
                      <a:tcPr/>
                    </a:tc>
                    <a:tc>
                      <a:txBody>
                        <a:bodyPr/>
                        <a:lstStyle/>
                        <a:p>
                          <a:endParaRPr lang="ja-JP"/>
                        </a:p>
                      </a:txBody>
                      <a:tcPr>
                        <a:blipFill rotWithShape="1">
                          <a:blip r:embed="rId2"/>
                          <a:stretch>
                            <a:fillRect l="-199704" t="-406557" r="-99704" b="-522951"/>
                          </a:stretch>
                        </a:blip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r>
                  <a:tr h="370840">
                    <a:tc>
                      <a:txBody>
                        <a:bodyPr/>
                        <a:lstStyle/>
                        <a:p>
                          <a:endParaRPr lang="ja-JP"/>
                        </a:p>
                      </a:txBody>
                      <a:tcPr>
                        <a:blipFill rotWithShape="1">
                          <a:blip r:embed="rId2"/>
                          <a:stretch>
                            <a:fillRect t="-506557" r="-299408" b="-422951"/>
                          </a:stretch>
                        </a:blipFill>
                      </a:tcPr>
                    </a:tc>
                    <a:tc>
                      <a:txBody>
                        <a:bodyPr/>
                        <a:lstStyle/>
                        <a:p>
                          <a:r>
                            <a:rPr kumimoji="1" lang="en-US" altLang="ja-JP" dirty="0" smtClean="0"/>
                            <a:t>130-140</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endParaRPr lang="ja-JP"/>
                        </a:p>
                      </a:txBody>
                      <a:tcPr>
                        <a:blipFill rotWithShape="1">
                          <a:blip r:embed="rId2"/>
                          <a:stretch>
                            <a:fillRect l="-199704" t="-506557" r="-99704" b="-422951"/>
                          </a:stretch>
                        </a:blip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r>
                  <a:tr h="370840">
                    <a:tc>
                      <a:txBody>
                        <a:bodyPr/>
                        <a:lstStyle/>
                        <a:p>
                          <a:endParaRPr lang="ja-JP"/>
                        </a:p>
                      </a:txBody>
                      <a:tcPr>
                        <a:blipFill rotWithShape="1">
                          <a:blip r:embed="rId2"/>
                          <a:stretch>
                            <a:fillRect t="-606557" r="-299408" b="-322951"/>
                          </a:stretch>
                        </a:blipFill>
                      </a:tcPr>
                    </a:tc>
                    <a:tc>
                      <a:txBody>
                        <a:bodyPr/>
                        <a:lstStyle/>
                        <a:p>
                          <a:r>
                            <a:rPr kumimoji="1" lang="en-US" altLang="ja-JP" dirty="0" smtClean="0"/>
                            <a:t>130-140</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endParaRPr lang="ja-JP"/>
                        </a:p>
                      </a:txBody>
                      <a:tcPr>
                        <a:blipFill rotWithShape="1">
                          <a:blip r:embed="rId2"/>
                          <a:stretch>
                            <a:fillRect l="-199704" t="-606557" r="-99704" b="-322951"/>
                          </a:stretch>
                        </a:blip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r>
                  <a:tr h="370840">
                    <a:tc>
                      <a:txBody>
                        <a:bodyPr/>
                        <a:lstStyle/>
                        <a:p>
                          <a:r>
                            <a:rPr kumimoji="1" lang="en-US" altLang="ja-JP" dirty="0" smtClean="0"/>
                            <a:t>CDF all chan.</a:t>
                          </a:r>
                          <a:endParaRPr kumimoji="1" lang="ja-JP" altLang="en-US" dirty="0"/>
                        </a:p>
                      </a:txBody>
                      <a:tcPr/>
                    </a:tc>
                    <a:tc>
                      <a:txBody>
                        <a:bodyPr/>
                        <a:lstStyle/>
                        <a:p>
                          <a:r>
                            <a:rPr kumimoji="1" lang="en-US" altLang="ja-JP" dirty="0" smtClean="0"/>
                            <a:t>120</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endParaRPr lang="ja-JP"/>
                        </a:p>
                      </a:txBody>
                      <a:tcPr>
                        <a:blipFill rotWithShape="1">
                          <a:blip r:embed="rId2"/>
                          <a:stretch>
                            <a:fillRect l="-199704" t="-718333" r="-99704" b="-228333"/>
                          </a:stretch>
                        </a:blipFill>
                      </a:tcPr>
                    </a:tc>
                    <a:tc>
                      <a:txBody>
                        <a:bodyPr/>
                        <a:lstStyle/>
                        <a:p>
                          <a:endParaRPr lang="ja-JP"/>
                        </a:p>
                      </a:txBody>
                      <a:tcPr>
                        <a:blipFill rotWithShape="1">
                          <a:blip r:embed="rId2"/>
                          <a:stretch>
                            <a:fillRect l="-300593" t="-718333" b="-228333"/>
                          </a:stretch>
                        </a:blipFill>
                      </a:tcPr>
                    </a:tc>
                  </a:tr>
                  <a:tr h="370840">
                    <a:tc>
                      <a:txBody>
                        <a:bodyPr/>
                        <a:lstStyle/>
                        <a:p>
                          <a:r>
                            <a:rPr kumimoji="1" lang="en-US" altLang="ja-JP" dirty="0" smtClean="0"/>
                            <a:t>D0</a:t>
                          </a:r>
                          <a:r>
                            <a:rPr kumimoji="1" lang="en-US" altLang="ja-JP" baseline="0" dirty="0" smtClean="0"/>
                            <a:t> all chan.</a:t>
                          </a:r>
                          <a:endParaRPr kumimoji="1" lang="ja-JP" altLang="en-US" dirty="0"/>
                        </a:p>
                      </a:txBody>
                      <a:tcPr/>
                    </a:tc>
                    <a:tc>
                      <a:txBody>
                        <a:bodyPr/>
                        <a:lstStyle/>
                        <a:p>
                          <a:r>
                            <a:rPr kumimoji="1" lang="en-US" altLang="ja-JP" dirty="0" smtClean="0"/>
                            <a:t>130-135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endParaRPr lang="ja-JP"/>
                        </a:p>
                      </a:txBody>
                      <a:tcPr>
                        <a:blipFill rotWithShape="1">
                          <a:blip r:embed="rId2"/>
                          <a:stretch>
                            <a:fillRect l="-199704" t="-804918" r="-99704" b="-124590"/>
                          </a:stretch>
                        </a:blipFill>
                      </a:tcPr>
                    </a:tc>
                    <a:tc>
                      <a:txBody>
                        <a:bodyPr/>
                        <a:lstStyle/>
                        <a:p>
                          <a:endParaRPr lang="ja-JP"/>
                        </a:p>
                      </a:txBody>
                      <a:tcPr>
                        <a:blipFill rotWithShape="1">
                          <a:blip r:embed="rId2"/>
                          <a:stretch>
                            <a:fillRect l="-300593" t="-804918" b="-124590"/>
                          </a:stretch>
                        </a:blipFill>
                      </a:tcPr>
                    </a:tc>
                  </a:tr>
                  <a:tr h="370840">
                    <a:tc>
                      <a:txBody>
                        <a:bodyPr/>
                        <a:lstStyle/>
                        <a:p>
                          <a:r>
                            <a:rPr kumimoji="1" lang="en-US" altLang="ja-JP" dirty="0" err="1" smtClean="0"/>
                            <a:t>Tevatron</a:t>
                          </a:r>
                          <a:r>
                            <a:rPr kumimoji="1" lang="en-US" altLang="ja-JP" baseline="0" dirty="0" smtClean="0"/>
                            <a:t> all chan.</a:t>
                          </a:r>
                          <a:endParaRPr kumimoji="1" lang="ja-JP" altLang="en-US" dirty="0"/>
                        </a:p>
                      </a:txBody>
                      <a:tcPr/>
                    </a:tc>
                    <a:tc>
                      <a:txBody>
                        <a:bodyPr/>
                        <a:lstStyle/>
                        <a:p>
                          <a:r>
                            <a:rPr kumimoji="1" lang="en-US" altLang="ja-JP" dirty="0" smtClean="0"/>
                            <a:t>120-135</a:t>
                          </a:r>
                          <a:r>
                            <a:rPr kumimoji="1" lang="en-US" altLang="ja-JP" baseline="0" dirty="0" smtClean="0"/>
                            <a:t> </a:t>
                          </a:r>
                          <a:r>
                            <a:rPr kumimoji="1" lang="en-US" altLang="ja-JP" baseline="0" dirty="0" err="1" smtClean="0"/>
                            <a:t>GeV</a:t>
                          </a:r>
                          <a:r>
                            <a:rPr kumimoji="1" lang="en-US" altLang="ja-JP" baseline="0" dirty="0" smtClean="0"/>
                            <a:t>/</a:t>
                          </a:r>
                          <a:r>
                            <a:rPr kumimoji="1" lang="en-US" altLang="ja-JP" i="1" baseline="0" dirty="0" smtClean="0"/>
                            <a:t>c</a:t>
                          </a:r>
                          <a:r>
                            <a:rPr kumimoji="1" lang="en-US" altLang="ja-JP" i="1" baseline="30000" dirty="0" smtClean="0"/>
                            <a:t>2</a:t>
                          </a:r>
                          <a:endParaRPr kumimoji="1" lang="ja-JP" altLang="en-US" i="1" baseline="30000" dirty="0"/>
                        </a:p>
                      </a:txBody>
                      <a:tcPr/>
                    </a:tc>
                    <a:tc>
                      <a:txBody>
                        <a:bodyPr/>
                        <a:lstStyle/>
                        <a:p>
                          <a:endParaRPr lang="ja-JP"/>
                        </a:p>
                      </a:txBody>
                      <a:tcPr>
                        <a:blipFill rotWithShape="1">
                          <a:blip r:embed="rId2"/>
                          <a:stretch>
                            <a:fillRect l="-199704" t="-904918" r="-99704" b="-24590"/>
                          </a:stretch>
                        </a:blipFill>
                      </a:tcPr>
                    </a:tc>
                    <a:tc>
                      <a:txBody>
                        <a:bodyPr/>
                        <a:lstStyle/>
                        <a:p>
                          <a:endParaRPr lang="ja-JP"/>
                        </a:p>
                      </a:txBody>
                      <a:tcPr>
                        <a:blipFill rotWithShape="1">
                          <a:blip r:embed="rId2"/>
                          <a:stretch>
                            <a:fillRect l="-300593" t="-904918" b="-24590"/>
                          </a:stretch>
                        </a:blipFill>
                      </a:tcPr>
                    </a:tc>
                  </a:tr>
                </a:tbl>
              </a:graphicData>
            </a:graphic>
          </p:graphicFrame>
        </mc:Fallback>
      </mc:AlternateContent>
      <mc:AlternateContent xmlns:mc="http://schemas.openxmlformats.org/markup-compatibility/2006" xmlns:a14="http://schemas.microsoft.com/office/drawing/2010/main">
        <mc:Choice Requires="a14">
          <p:sp>
            <p:nvSpPr>
              <p:cNvPr id="7" name="テキスト ボックス 6"/>
              <p:cNvSpPr txBox="1"/>
              <p:nvPr/>
            </p:nvSpPr>
            <p:spPr>
              <a:xfrm>
                <a:off x="107504" y="5085184"/>
                <a:ext cx="9235029" cy="1569660"/>
              </a:xfrm>
              <a:prstGeom prst="rect">
                <a:avLst/>
              </a:prstGeom>
              <a:noFill/>
            </p:spPr>
            <p:txBody>
              <a:bodyPr wrap="none" rtlCol="0">
                <a:spAutoFit/>
              </a:bodyPr>
              <a:lstStyle/>
              <a:p>
                <a14:m>
                  <m:oMath xmlns:m="http://schemas.openxmlformats.org/officeDocument/2006/math">
                    <m:r>
                      <a:rPr lang="en-US" altLang="ja-JP" sz="2400" b="1" i="1">
                        <a:latin typeface="Cambria Math"/>
                      </a:rPr>
                      <m:t>𝑯</m:t>
                    </m:r>
                    <m:r>
                      <a:rPr lang="en-US" altLang="ja-JP" sz="2400" b="1" i="1">
                        <a:latin typeface="Cambria Math"/>
                      </a:rPr>
                      <m:t>→</m:t>
                    </m:r>
                    <m:r>
                      <a:rPr lang="en-US" altLang="ja-JP" sz="2400" b="1" i="1">
                        <a:latin typeface="Cambria Math"/>
                      </a:rPr>
                      <m:t>𝒃𝒃</m:t>
                    </m:r>
                  </m:oMath>
                </a14:m>
                <a:r>
                  <a:rPr lang="en-US" altLang="ja-JP" sz="2400" b="1" dirty="0"/>
                  <a:t> mode drives the </a:t>
                </a:r>
                <a:r>
                  <a:rPr lang="en-US" altLang="ja-JP" sz="2400" b="1" dirty="0" err="1"/>
                  <a:t>Tevatron</a:t>
                </a:r>
                <a:r>
                  <a:rPr lang="en-US" altLang="ja-JP" sz="2400" b="1" dirty="0"/>
                  <a:t> searches around </a:t>
                </a:r>
                <a14:m>
                  <m:oMath xmlns:m="http://schemas.openxmlformats.org/officeDocument/2006/math">
                    <m:sSub>
                      <m:sSubPr>
                        <m:ctrlPr>
                          <a:rPr lang="en-US" altLang="ja-JP" sz="2400" b="1" i="1">
                            <a:latin typeface="Cambria Math"/>
                          </a:rPr>
                        </m:ctrlPr>
                      </m:sSubPr>
                      <m:e>
                        <m:r>
                          <a:rPr lang="en-US" altLang="ja-JP" sz="2400" b="1" i="1">
                            <a:latin typeface="Cambria Math"/>
                          </a:rPr>
                          <m:t>𝒎</m:t>
                        </m:r>
                      </m:e>
                      <m:sub>
                        <m:r>
                          <a:rPr lang="en-US" altLang="ja-JP" sz="2400" b="1" i="1">
                            <a:latin typeface="Cambria Math"/>
                          </a:rPr>
                          <m:t>𝑯</m:t>
                        </m:r>
                      </m:sub>
                    </m:sSub>
                    <m:r>
                      <a:rPr lang="en-US" altLang="ja-JP" sz="2400" b="1" i="1">
                        <a:latin typeface="Cambria Math"/>
                      </a:rPr>
                      <m:t>∼</m:t>
                    </m:r>
                    <m:r>
                      <a:rPr lang="en-US" altLang="ja-JP" sz="2400" b="1" i="1">
                        <a:latin typeface="Cambria Math"/>
                      </a:rPr>
                      <m:t>𝟏𝟐𝟓</m:t>
                    </m:r>
                  </m:oMath>
                </a14:m>
                <a:r>
                  <a:rPr lang="ja-JP" altLang="en-US" sz="2400" b="1" dirty="0"/>
                  <a:t> </a:t>
                </a:r>
                <a:r>
                  <a:rPr lang="en-US" altLang="ja-JP" sz="2400" b="1" dirty="0"/>
                  <a:t>GeV/</a:t>
                </a:r>
                <a:r>
                  <a:rPr lang="en-US" altLang="ja-JP" sz="2400" b="1" i="1" dirty="0"/>
                  <a:t>c</a:t>
                </a:r>
                <a:r>
                  <a:rPr lang="en-US" altLang="ja-JP" sz="2400" b="1" i="1" baseline="30000" dirty="0"/>
                  <a:t>2</a:t>
                </a:r>
                <a:r>
                  <a:rPr lang="en-US" altLang="ja-JP" sz="2400" dirty="0"/>
                  <a:t>.</a:t>
                </a:r>
                <a:endParaRPr lang="ja-JP" altLang="en-US" sz="2400" dirty="0"/>
              </a:p>
              <a:p>
                <a:r>
                  <a:rPr kumimoji="1" lang="en-US" altLang="ja-JP" sz="2400" dirty="0" smtClean="0"/>
                  <a:t>      </a:t>
                </a:r>
                <a:r>
                  <a:rPr kumimoji="1" lang="ja-JP" altLang="en-US" sz="2400" dirty="0" smtClean="0"/>
                  <a:t>→ </a:t>
                </a:r>
                <a:r>
                  <a:rPr kumimoji="1" lang="en-US" altLang="ja-JP" sz="2400" dirty="0" smtClean="0"/>
                  <a:t>Complementary to LHC.</a:t>
                </a:r>
              </a:p>
              <a:p>
                <a:r>
                  <a:rPr kumimoji="1" lang="en-US" altLang="ja-JP" sz="2400" dirty="0" smtClean="0"/>
                  <a:t>           LHC searches are dominated by </a:t>
                </a:r>
                <a14:m>
                  <m:oMath xmlns:m="http://schemas.openxmlformats.org/officeDocument/2006/math">
                    <m:r>
                      <a:rPr kumimoji="1" lang="en-US" altLang="ja-JP" sz="2400" b="0" i="1" smtClean="0">
                        <a:latin typeface="Cambria Math"/>
                      </a:rPr>
                      <m:t>𝐻</m:t>
                    </m:r>
                    <m:r>
                      <a:rPr kumimoji="1" lang="en-US" altLang="ja-JP" sz="2400" b="0" i="1" smtClean="0">
                        <a:latin typeface="Cambria Math"/>
                      </a:rPr>
                      <m:t>→</m:t>
                    </m:r>
                    <m:r>
                      <a:rPr kumimoji="1" lang="en-US" altLang="ja-JP" sz="2400" b="0" i="1" smtClean="0">
                        <a:latin typeface="Cambria Math"/>
                      </a:rPr>
                      <m:t>𝛾𝛾</m:t>
                    </m:r>
                    <m:r>
                      <a:rPr kumimoji="1" lang="en-US" altLang="ja-JP" sz="2400" b="0" i="1" smtClean="0">
                        <a:latin typeface="Cambria Math"/>
                      </a:rPr>
                      <m:t>, </m:t>
                    </m:r>
                    <m:r>
                      <a:rPr kumimoji="1" lang="en-US" altLang="ja-JP" sz="2400" b="0" i="1" smtClean="0">
                        <a:latin typeface="Cambria Math"/>
                      </a:rPr>
                      <m:t>𝑊𝑊</m:t>
                    </m:r>
                    <m:r>
                      <a:rPr kumimoji="1" lang="en-US" altLang="ja-JP" sz="2400" b="0" i="1" smtClean="0">
                        <a:latin typeface="Cambria Math"/>
                      </a:rPr>
                      <m:t>, </m:t>
                    </m:r>
                    <m:r>
                      <a:rPr kumimoji="1" lang="en-US" altLang="ja-JP" sz="2400" b="0" i="1" smtClean="0">
                        <a:latin typeface="Cambria Math"/>
                      </a:rPr>
                      <m:t>𝑍𝑍</m:t>
                    </m:r>
                  </m:oMath>
                </a14:m>
                <a:r>
                  <a:rPr kumimoji="1" lang="en-US" altLang="ja-JP" sz="2400" dirty="0" smtClean="0"/>
                  <a:t>.</a:t>
                </a:r>
              </a:p>
              <a:p>
                <a:endParaRPr kumimoji="1" lang="en-US" altLang="ja-JP" sz="2400" dirty="0" smtClean="0"/>
              </a:p>
            </p:txBody>
          </p:sp>
        </mc:Choice>
        <mc:Fallback xmlns="">
          <p:sp>
            <p:nvSpPr>
              <p:cNvPr id="7" name="テキスト ボックス 6"/>
              <p:cNvSpPr txBox="1">
                <a:spLocks noRot="1" noChangeAspect="1" noMove="1" noResize="1" noEditPoints="1" noAdjustHandles="1" noChangeArrowheads="1" noChangeShapeType="1" noTextEdit="1"/>
              </p:cNvSpPr>
              <p:nvPr/>
            </p:nvSpPr>
            <p:spPr>
              <a:xfrm>
                <a:off x="107504" y="5085184"/>
                <a:ext cx="9235029" cy="1569660"/>
              </a:xfrm>
              <a:prstGeom prst="rect">
                <a:avLst/>
              </a:prstGeom>
              <a:blipFill rotWithShape="1">
                <a:blip r:embed="rId3"/>
                <a:stretch>
                  <a:fillRect l="-198" t="-3101" r="-66"/>
                </a:stretch>
              </a:blipFill>
            </p:spPr>
            <p:txBody>
              <a:bodyPr/>
              <a:lstStyle/>
              <a:p>
                <a:r>
                  <a:rPr lang="ja-JP" altLang="en-US">
                    <a:noFill/>
                  </a:rPr>
                  <a:t> </a:t>
                </a:r>
              </a:p>
            </p:txBody>
          </p:sp>
        </mc:Fallback>
      </mc:AlternateContent>
      <p:sp>
        <p:nvSpPr>
          <p:cNvPr id="3" name="スライド番号プレースホルダー 2"/>
          <p:cNvSpPr>
            <a:spLocks noGrp="1"/>
          </p:cNvSpPr>
          <p:nvPr>
            <p:ph type="sldNum" sz="quarter" idx="12"/>
          </p:nvPr>
        </p:nvSpPr>
        <p:spPr/>
        <p:txBody>
          <a:bodyPr/>
          <a:lstStyle/>
          <a:p>
            <a:fld id="{D2D8002D-B5B0-4BAC-B1F6-782DDCCE6D9C}" type="slidenum">
              <a:rPr kumimoji="1" lang="ja-JP" altLang="en-US" smtClean="0"/>
              <a:t>22</a:t>
            </a:fld>
            <a:endParaRPr kumimoji="1" lang="ja-JP" altLang="en-US"/>
          </a:p>
        </p:txBody>
      </p:sp>
    </p:spTree>
    <p:extLst>
      <p:ext uri="{BB962C8B-B14F-4D97-AF65-F5344CB8AC3E}">
        <p14:creationId xmlns:p14="http://schemas.microsoft.com/office/powerpoint/2010/main" val="22597337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Summary</a:t>
            </a:r>
            <a:endParaRPr kumimoji="1" lang="ja-JP" altLang="en-US" dirty="0"/>
          </a:p>
        </p:txBody>
      </p:sp>
      <mc:AlternateContent xmlns:mc="http://schemas.openxmlformats.org/markup-compatibility/2006">
        <mc:Choice xmlns:a14="http://schemas.microsoft.com/office/drawing/2010/main" Requires="a14">
          <p:sp>
            <p:nvSpPr>
              <p:cNvPr id="3" name="コンテンツ プレースホルダー 2"/>
              <p:cNvSpPr>
                <a:spLocks noGrp="1"/>
              </p:cNvSpPr>
              <p:nvPr>
                <p:ph idx="1"/>
              </p:nvPr>
            </p:nvSpPr>
            <p:spPr/>
            <p:txBody>
              <a:bodyPr>
                <a:normAutofit lnSpcReduction="10000"/>
              </a:bodyPr>
              <a:lstStyle/>
              <a:p>
                <a:r>
                  <a:rPr lang="en-US" altLang="ja-JP" dirty="0" smtClean="0"/>
                  <a:t>Both CDF and D0 updated the main analysis </a:t>
                </a:r>
                <a:r>
                  <a:rPr lang="en-US" altLang="ja-JP" dirty="0" smtClean="0"/>
                  <a:t>channels with full dataset </a:t>
                </a:r>
                <a:r>
                  <a:rPr lang="en-US" altLang="ja-JP" dirty="0" smtClean="0"/>
                  <a:t>in Winter 2012.</a:t>
                </a:r>
              </a:p>
              <a:p>
                <a:r>
                  <a:rPr kumimoji="1" lang="en-US" altLang="ja-JP" dirty="0" err="1" smtClean="0"/>
                  <a:t>Tevatron</a:t>
                </a:r>
                <a:r>
                  <a:rPr kumimoji="1" lang="en-US" altLang="ja-JP" dirty="0" smtClean="0"/>
                  <a:t> combination now excludes: </a:t>
                </a:r>
              </a:p>
              <a:p>
                <a:pPr marL="0" indent="0">
                  <a:buNone/>
                </a:pPr>
                <a:r>
                  <a:rPr lang="en-US" altLang="ja-JP" b="1" dirty="0"/>
                  <a:t> </a:t>
                </a:r>
                <a:r>
                  <a:rPr lang="en-US" altLang="ja-JP" b="1" dirty="0" smtClean="0"/>
                  <a:t>            100&lt;m</a:t>
                </a:r>
                <a:r>
                  <a:rPr lang="en-US" altLang="ja-JP" b="1" baseline="-25000" dirty="0" smtClean="0"/>
                  <a:t>H</a:t>
                </a:r>
                <a:r>
                  <a:rPr lang="en-US" altLang="ja-JP" b="1" dirty="0" smtClean="0"/>
                  <a:t>&lt;106</a:t>
                </a:r>
                <a:r>
                  <a:rPr lang="en-US" altLang="ja-JP" b="1" dirty="0"/>
                  <a:t>, 147&lt;m</a:t>
                </a:r>
                <a:r>
                  <a:rPr lang="en-US" altLang="ja-JP" b="1" baseline="-25000" dirty="0"/>
                  <a:t>H</a:t>
                </a:r>
                <a:r>
                  <a:rPr lang="en-US" altLang="ja-JP" b="1" dirty="0"/>
                  <a:t>&lt; 179 </a:t>
                </a:r>
                <a:r>
                  <a:rPr lang="en-US" altLang="ja-JP" b="1" dirty="0" err="1"/>
                  <a:t>GeV</a:t>
                </a:r>
                <a:r>
                  <a:rPr lang="en-US" altLang="ja-JP" b="1" dirty="0"/>
                  <a:t>/c</a:t>
                </a:r>
                <a:r>
                  <a:rPr lang="en-US" altLang="ja-JP" b="1" baseline="30000" dirty="0"/>
                  <a:t>2</a:t>
                </a:r>
                <a:r>
                  <a:rPr lang="en-US" altLang="ja-JP" b="1" dirty="0"/>
                  <a:t>   </a:t>
                </a:r>
              </a:p>
              <a:p>
                <a:pPr marL="0" indent="0">
                  <a:buNone/>
                </a:pPr>
                <a:r>
                  <a:rPr lang="en-US" altLang="ja-JP" sz="2000" dirty="0"/>
                  <a:t> </a:t>
                </a:r>
                <a:r>
                  <a:rPr lang="en-US" altLang="ja-JP" sz="2000" dirty="0" smtClean="0"/>
                  <a:t>              (Expected </a:t>
                </a:r>
                <a:r>
                  <a:rPr lang="en-US" altLang="ja-JP" sz="2000" dirty="0"/>
                  <a:t>exclusion:   100&lt;m</a:t>
                </a:r>
                <a:r>
                  <a:rPr lang="en-US" altLang="ja-JP" sz="2000" baseline="-25000" dirty="0"/>
                  <a:t>H</a:t>
                </a:r>
                <a:r>
                  <a:rPr lang="en-US" altLang="ja-JP" sz="2000" dirty="0"/>
                  <a:t>&lt;119, 141&lt;m</a:t>
                </a:r>
                <a:r>
                  <a:rPr lang="en-US" altLang="ja-JP" sz="2000" baseline="-25000" dirty="0"/>
                  <a:t>H</a:t>
                </a:r>
                <a:r>
                  <a:rPr lang="en-US" altLang="ja-JP" sz="2000" dirty="0"/>
                  <a:t>&lt; 184 </a:t>
                </a:r>
                <a:r>
                  <a:rPr lang="en-US" altLang="ja-JP" sz="2000" dirty="0" err="1" smtClean="0"/>
                  <a:t>GeV</a:t>
                </a:r>
                <a:r>
                  <a:rPr lang="en-US" altLang="ja-JP" sz="2000" dirty="0" smtClean="0"/>
                  <a:t>/c</a:t>
                </a:r>
                <a:r>
                  <a:rPr lang="en-US" altLang="ja-JP" sz="2000" baseline="30000" dirty="0" smtClean="0"/>
                  <a:t>2</a:t>
                </a:r>
                <a:r>
                  <a:rPr lang="en-US" altLang="ja-JP" sz="2000" dirty="0" smtClean="0"/>
                  <a:t>) </a:t>
                </a:r>
                <a:endParaRPr lang="ja-JP" altLang="en-US" dirty="0"/>
              </a:p>
              <a:p>
                <a:r>
                  <a:rPr kumimoji="1" lang="en-US" altLang="ja-JP" dirty="0" smtClean="0"/>
                  <a:t>Excess in </a:t>
                </a:r>
                <a:r>
                  <a:rPr lang="en-US" altLang="ja-JP" dirty="0"/>
                  <a:t> </a:t>
                </a:r>
                <a:r>
                  <a:rPr lang="en-US" altLang="ja-JP" dirty="0" smtClean="0"/>
                  <a:t>110&lt;m</a:t>
                </a:r>
                <a:r>
                  <a:rPr lang="en-US" altLang="ja-JP" baseline="-25000" dirty="0" smtClean="0"/>
                  <a:t>H</a:t>
                </a:r>
                <a:r>
                  <a:rPr lang="en-US" altLang="ja-JP" dirty="0" smtClean="0"/>
                  <a:t>&lt;140</a:t>
                </a:r>
                <a:r>
                  <a:rPr lang="en-US" altLang="ja-JP" dirty="0"/>
                  <a:t> </a:t>
                </a:r>
                <a:r>
                  <a:rPr lang="en-US" altLang="ja-JP" dirty="0" err="1"/>
                  <a:t>GeV</a:t>
                </a:r>
                <a:r>
                  <a:rPr lang="en-US" altLang="ja-JP" dirty="0"/>
                  <a:t>/c</a:t>
                </a:r>
                <a:r>
                  <a:rPr lang="en-US" altLang="ja-JP" baseline="30000" dirty="0"/>
                  <a:t>2</a:t>
                </a:r>
                <a:r>
                  <a:rPr lang="en-US" altLang="ja-JP" dirty="0"/>
                  <a:t> </a:t>
                </a:r>
                <a:r>
                  <a:rPr lang="en-US" altLang="ja-JP" dirty="0" smtClean="0"/>
                  <a:t>region.</a:t>
                </a:r>
              </a:p>
              <a:p>
                <a:pPr lvl="1"/>
                <a:r>
                  <a:rPr lang="en-US" altLang="ja-JP" dirty="0"/>
                  <a:t> Global significance of </a:t>
                </a:r>
                <a:r>
                  <a:rPr lang="en-US" altLang="ja-JP" b="1" dirty="0"/>
                  <a:t>2.2</a:t>
                </a:r>
                <a:r>
                  <a:rPr lang="en-US" altLang="ja-JP" b="1" dirty="0">
                    <a:latin typeface="Symbol" pitchFamily="18" charset="2"/>
                  </a:rPr>
                  <a:t>s </a:t>
                </a:r>
                <a:r>
                  <a:rPr lang="en-US" altLang="ja-JP" dirty="0" smtClean="0"/>
                  <a:t>with </a:t>
                </a:r>
                <a:r>
                  <a:rPr lang="en-US" altLang="ja-JP" dirty="0"/>
                  <a:t>all </a:t>
                </a:r>
                <a:r>
                  <a:rPr lang="en-US" altLang="ja-JP" dirty="0" smtClean="0"/>
                  <a:t>analyses </a:t>
                </a:r>
                <a:r>
                  <a:rPr lang="en-US" altLang="ja-JP" dirty="0"/>
                  <a:t>combined.</a:t>
                </a:r>
                <a:r>
                  <a:rPr lang="en-US" altLang="ja-JP" dirty="0">
                    <a:latin typeface="Symbol" pitchFamily="18" charset="2"/>
                  </a:rPr>
                  <a:t> </a:t>
                </a:r>
                <a:endParaRPr lang="en-US" altLang="ja-JP" dirty="0" smtClean="0">
                  <a:latin typeface="Symbol" pitchFamily="18" charset="2"/>
                </a:endParaRPr>
              </a:p>
              <a:p>
                <a:pPr lvl="1"/>
                <a:r>
                  <a:rPr lang="en-US" altLang="ja-JP" dirty="0" smtClean="0">
                    <a:latin typeface="Symbol" pitchFamily="18" charset="2"/>
                  </a:rPr>
                  <a:t> </a:t>
                </a:r>
                <a:r>
                  <a:rPr lang="en-US" altLang="ja-JP" dirty="0" smtClean="0"/>
                  <a:t>Global </a:t>
                </a:r>
                <a:r>
                  <a:rPr lang="en-US" altLang="ja-JP" dirty="0"/>
                  <a:t>significance of </a:t>
                </a:r>
                <a:r>
                  <a:rPr lang="en-US" altLang="ja-JP" b="1" dirty="0" smtClean="0"/>
                  <a:t>2.6</a:t>
                </a:r>
                <a:r>
                  <a:rPr lang="en-US" altLang="ja-JP" b="1" dirty="0" smtClean="0">
                    <a:latin typeface="Symbol" pitchFamily="18" charset="2"/>
                  </a:rPr>
                  <a:t>s </a:t>
                </a:r>
                <a:r>
                  <a:rPr lang="en-US" altLang="ja-JP" dirty="0"/>
                  <a:t>with </a:t>
                </a:r>
                <a14:m>
                  <m:oMath xmlns:m="http://schemas.openxmlformats.org/officeDocument/2006/math">
                    <m:r>
                      <a:rPr lang="en-US" altLang="ja-JP" i="1">
                        <a:latin typeface="Cambria Math"/>
                      </a:rPr>
                      <m:t>𝐻</m:t>
                    </m:r>
                    <m:r>
                      <a:rPr lang="en-US" altLang="ja-JP" i="1">
                        <a:latin typeface="Cambria Math"/>
                      </a:rPr>
                      <m:t>→</m:t>
                    </m:r>
                    <m:r>
                      <a:rPr lang="en-US" altLang="ja-JP" i="1">
                        <a:latin typeface="Cambria Math"/>
                      </a:rPr>
                      <m:t>𝑏𝑏</m:t>
                    </m:r>
                  </m:oMath>
                </a14:m>
                <a:r>
                  <a:rPr lang="en-US" altLang="ja-JP" dirty="0"/>
                  <a:t> </a:t>
                </a:r>
                <a:r>
                  <a:rPr lang="en-US" altLang="ja-JP" dirty="0" smtClean="0"/>
                  <a:t>analyses.</a:t>
                </a:r>
                <a:r>
                  <a:rPr lang="en-US" altLang="ja-JP" dirty="0" smtClean="0">
                    <a:latin typeface="Symbol" pitchFamily="18" charset="2"/>
                  </a:rPr>
                  <a:t>     </a:t>
                </a:r>
                <a:endParaRPr lang="en-US" altLang="ja-JP" dirty="0">
                  <a:latin typeface="Symbol" pitchFamily="18" charset="2"/>
                </a:endParaRPr>
              </a:p>
              <a:p>
                <a:r>
                  <a:rPr lang="en-US" altLang="ja-JP" dirty="0" smtClean="0"/>
                  <a:t>Summer 2012 combination will include:</a:t>
                </a:r>
              </a:p>
              <a:p>
                <a:pPr lvl="1"/>
                <a:r>
                  <a:rPr kumimoji="1" lang="en-US" altLang="ja-JP" dirty="0" smtClean="0"/>
                  <a:t>D0:  improvement on </a:t>
                </a:r>
                <a:r>
                  <a:rPr kumimoji="1" lang="en-US" altLang="ja-JP" i="1" dirty="0" smtClean="0"/>
                  <a:t>b</a:t>
                </a:r>
                <a:r>
                  <a:rPr kumimoji="1" lang="en-US" altLang="ja-JP" dirty="0" smtClean="0"/>
                  <a:t>-tag, </a:t>
                </a:r>
                <a:r>
                  <a:rPr kumimoji="1" lang="en-US" altLang="ja-JP" i="1" dirty="0" smtClean="0"/>
                  <a:t>b</a:t>
                </a:r>
                <a:r>
                  <a:rPr kumimoji="1" lang="en-US" altLang="ja-JP" dirty="0" smtClean="0"/>
                  <a:t>-jet energ</a:t>
                </a:r>
                <a:r>
                  <a:rPr lang="en-US" altLang="ja-JP" dirty="0" smtClean="0"/>
                  <a:t>y scale and MVA techniques</a:t>
                </a:r>
                <a:r>
                  <a:rPr kumimoji="1" lang="en-US" altLang="ja-JP" dirty="0" smtClean="0"/>
                  <a:t> in the main channels.</a:t>
                </a:r>
              </a:p>
              <a:p>
                <a:pPr lvl="1"/>
                <a:r>
                  <a:rPr lang="en-US" altLang="ja-JP" dirty="0" smtClean="0"/>
                  <a:t>CDF: </a:t>
                </a:r>
                <a:r>
                  <a:rPr lang="en-US" altLang="ja-JP" i="1" dirty="0" smtClean="0"/>
                  <a:t>ZH</a:t>
                </a:r>
                <a:r>
                  <a:rPr lang="ja-JP" altLang="en-US" i="1" dirty="0" smtClean="0"/>
                  <a:t>→</a:t>
                </a:r>
                <a:r>
                  <a:rPr lang="en-US" altLang="ja-JP" i="1" dirty="0" err="1" smtClean="0"/>
                  <a:t>MET+bb</a:t>
                </a:r>
                <a:r>
                  <a:rPr lang="en-US" altLang="ja-JP" i="1" dirty="0" smtClean="0"/>
                  <a:t> </a:t>
                </a:r>
                <a:r>
                  <a:rPr lang="en-US" altLang="ja-JP" dirty="0" smtClean="0"/>
                  <a:t>will update with improved </a:t>
                </a:r>
                <a:r>
                  <a:rPr lang="en-US" altLang="ja-JP" i="1" dirty="0" smtClean="0"/>
                  <a:t>b</a:t>
                </a:r>
                <a:r>
                  <a:rPr lang="en-US" altLang="ja-JP" dirty="0" smtClean="0"/>
                  <a:t>-tag.</a:t>
                </a:r>
              </a:p>
              <a:p>
                <a:pPr lvl="1"/>
                <a:r>
                  <a:rPr kumimoji="1" lang="en-US" altLang="ja-JP" dirty="0" smtClean="0"/>
                  <a:t>Updates from other channels as well.</a:t>
                </a:r>
                <a:endParaRPr kumimoji="1" lang="ja-JP" altLang="en-US" dirty="0"/>
              </a:p>
            </p:txBody>
          </p:sp>
        </mc:Choice>
        <mc:Fallback>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963" t="-1582" r="-1185"/>
                </a:stretch>
              </a:blipFill>
            </p:spPr>
            <p:txBody>
              <a:bodyPr/>
              <a:lstStyle/>
              <a:p>
                <a:r>
                  <a:rPr lang="ja-JP" altLang="en-US">
                    <a:noFill/>
                  </a:rPr>
                  <a:t> </a:t>
                </a:r>
              </a:p>
            </p:txBody>
          </p:sp>
        </mc:Fallback>
      </mc:AlternateContent>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23</a:t>
            </a:fld>
            <a:endParaRPr kumimoji="1" lang="ja-JP" altLang="en-US"/>
          </a:p>
        </p:txBody>
      </p:sp>
    </p:spTree>
    <p:extLst>
      <p:ext uri="{BB962C8B-B14F-4D97-AF65-F5344CB8AC3E}">
        <p14:creationId xmlns:p14="http://schemas.microsoft.com/office/powerpoint/2010/main" val="24733306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smtClean="0"/>
              <a:t>Backup</a:t>
            </a:r>
            <a:endParaRPr kumimoji="1" lang="ja-JP" altLang="en-US" dirty="0"/>
          </a:p>
        </p:txBody>
      </p:sp>
      <p:sp>
        <p:nvSpPr>
          <p:cNvPr id="3" name="テキス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24</a:t>
            </a:fld>
            <a:endParaRPr kumimoji="1" lang="ja-JP" altLang="en-US"/>
          </a:p>
        </p:txBody>
      </p:sp>
    </p:spTree>
    <p:extLst>
      <p:ext uri="{BB962C8B-B14F-4D97-AF65-F5344CB8AC3E}">
        <p14:creationId xmlns:p14="http://schemas.microsoft.com/office/powerpoint/2010/main" val="7089181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Constraints on Higgs Mass (1)</a:t>
            </a:r>
            <a:endParaRPr kumimoji="1" lang="ja-JP" altLang="en-US" dirty="0"/>
          </a:p>
        </p:txBody>
      </p:sp>
      <p:sp>
        <p:nvSpPr>
          <p:cNvPr id="3" name="コンテンツ プレースホルダー 2"/>
          <p:cNvSpPr>
            <a:spLocks noGrp="1"/>
          </p:cNvSpPr>
          <p:nvPr>
            <p:ph idx="1"/>
          </p:nvPr>
        </p:nvSpPr>
        <p:spPr>
          <a:xfrm>
            <a:off x="395536" y="980728"/>
            <a:ext cx="4125144" cy="5400600"/>
          </a:xfrm>
        </p:spPr>
        <p:txBody>
          <a:bodyPr>
            <a:normAutofit/>
          </a:bodyPr>
          <a:lstStyle/>
          <a:p>
            <a:r>
              <a:rPr kumimoji="1" lang="en-US" altLang="ja-JP" sz="2000" dirty="0" smtClean="0"/>
              <a:t>Mass of W Boson (World Average):</a:t>
            </a:r>
            <a:endParaRPr lang="en-US" altLang="ja-JP" sz="2000" dirty="0"/>
          </a:p>
          <a:p>
            <a:pPr marL="457200" lvl="1" indent="0">
              <a:buNone/>
            </a:pPr>
            <a:r>
              <a:rPr kumimoji="1" lang="en-US" altLang="ja-JP" sz="2000" dirty="0" smtClean="0"/>
              <a:t>Before </a:t>
            </a:r>
            <a:r>
              <a:rPr kumimoji="1" lang="en-US" altLang="ja-JP" sz="2000" dirty="0" err="1" smtClean="0"/>
              <a:t>Tevatron</a:t>
            </a:r>
            <a:r>
              <a:rPr kumimoji="1" lang="en-US" altLang="ja-JP" sz="2000" dirty="0" smtClean="0"/>
              <a:t> Run II</a:t>
            </a:r>
            <a:r>
              <a:rPr kumimoji="1" lang="ja-JP" altLang="en-US" sz="2000" dirty="0" smtClean="0"/>
              <a:t>：</a:t>
            </a:r>
            <a:endParaRPr kumimoji="1" lang="en-US" altLang="ja-JP" sz="2000" dirty="0" smtClean="0"/>
          </a:p>
          <a:p>
            <a:pPr marL="457200" lvl="1" indent="0">
              <a:buNone/>
            </a:pPr>
            <a:r>
              <a:rPr lang="en-US" altLang="ja-JP" sz="2000" i="1" dirty="0"/>
              <a:t> </a:t>
            </a:r>
            <a:r>
              <a:rPr lang="en-US" altLang="ja-JP" sz="2000" i="1" dirty="0" smtClean="0"/>
              <a:t>         </a:t>
            </a:r>
            <a:r>
              <a:rPr kumimoji="1" lang="en-US" altLang="ja-JP" sz="2000" i="1" dirty="0" smtClean="0"/>
              <a:t>m</a:t>
            </a:r>
            <a:r>
              <a:rPr kumimoji="1" lang="en-US" altLang="ja-JP" sz="2000" i="1" baseline="-25000" dirty="0" smtClean="0"/>
              <a:t>W</a:t>
            </a:r>
            <a:r>
              <a:rPr lang="en-US" altLang="ja-JP" sz="2000" dirty="0" smtClean="0"/>
              <a:t>=</a:t>
            </a:r>
            <a:r>
              <a:rPr kumimoji="1" lang="en-US" altLang="ja-JP" sz="2000" dirty="0" smtClean="0"/>
              <a:t>80.426±0.034 </a:t>
            </a:r>
            <a:r>
              <a:rPr kumimoji="1" lang="en-US" altLang="ja-JP" sz="2000" dirty="0" err="1" smtClean="0"/>
              <a:t>GeV</a:t>
            </a:r>
            <a:r>
              <a:rPr kumimoji="1" lang="en-US" altLang="ja-JP" sz="2000" dirty="0" smtClean="0"/>
              <a:t>/c</a:t>
            </a:r>
            <a:r>
              <a:rPr kumimoji="1" lang="en-US" altLang="ja-JP" sz="2000" baseline="30000" dirty="0" smtClean="0"/>
              <a:t>2</a:t>
            </a:r>
          </a:p>
          <a:p>
            <a:pPr marL="457200" lvl="1" indent="0">
              <a:buNone/>
            </a:pPr>
            <a:r>
              <a:rPr lang="en-US" altLang="ja-JP" sz="2000" dirty="0" smtClean="0"/>
              <a:t>With </a:t>
            </a:r>
            <a:r>
              <a:rPr lang="en-US" altLang="ja-JP" sz="2000" dirty="0" err="1" smtClean="0"/>
              <a:t>Tevatron</a:t>
            </a:r>
            <a:r>
              <a:rPr lang="en-US" altLang="ja-JP" sz="2000" dirty="0" smtClean="0"/>
              <a:t> Run II results</a:t>
            </a:r>
            <a:r>
              <a:rPr lang="ja-JP" altLang="en-US" sz="2000" dirty="0" smtClean="0"/>
              <a:t>：</a:t>
            </a:r>
            <a:endParaRPr lang="en-US" altLang="ja-JP" sz="2000" dirty="0" smtClean="0"/>
          </a:p>
          <a:p>
            <a:pPr marL="457200" lvl="1" indent="0">
              <a:buNone/>
            </a:pPr>
            <a:r>
              <a:rPr lang="en-US" altLang="ja-JP" sz="2000" i="1" dirty="0"/>
              <a:t> </a:t>
            </a:r>
            <a:r>
              <a:rPr lang="en-US" altLang="ja-JP" sz="2000" i="1" dirty="0" smtClean="0"/>
              <a:t>         m</a:t>
            </a:r>
            <a:r>
              <a:rPr lang="en-US" altLang="ja-JP" sz="2000" i="1" baseline="-25000" dirty="0" smtClean="0"/>
              <a:t>W</a:t>
            </a:r>
            <a:r>
              <a:rPr lang="en-US" altLang="ja-JP" sz="2000" dirty="0" smtClean="0"/>
              <a:t>=80.385±0.015 </a:t>
            </a:r>
            <a:r>
              <a:rPr lang="en-US" altLang="ja-JP" sz="2000" dirty="0" err="1" smtClean="0"/>
              <a:t>GeV</a:t>
            </a:r>
            <a:r>
              <a:rPr lang="en-US" altLang="ja-JP" sz="2000" dirty="0" smtClean="0"/>
              <a:t>/c</a:t>
            </a:r>
            <a:r>
              <a:rPr lang="en-US" altLang="ja-JP" sz="2000" baseline="30000" dirty="0" smtClean="0"/>
              <a:t>2</a:t>
            </a:r>
            <a:endParaRPr lang="en-US" altLang="ja-JP" sz="2000" baseline="30000" dirty="0"/>
          </a:p>
          <a:p>
            <a:endParaRPr kumimoji="1" lang="en-US" altLang="ja-JP" sz="2000" baseline="30000" dirty="0" smtClean="0"/>
          </a:p>
          <a:p>
            <a:r>
              <a:rPr lang="ja-JP" altLang="en-US" sz="2000" b="1" dirty="0" smtClean="0"/>
              <a:t>！</a:t>
            </a:r>
            <a:endParaRPr kumimoji="1" lang="en-US" altLang="ja-JP" sz="2000" b="1" dirty="0" smtClean="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216" y="2888736"/>
            <a:ext cx="4014400" cy="4005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コンテンツ プレースホルダー 2"/>
          <p:cNvSpPr txBox="1">
            <a:spLocks/>
          </p:cNvSpPr>
          <p:nvPr/>
        </p:nvSpPr>
        <p:spPr>
          <a:xfrm>
            <a:off x="4427984" y="908720"/>
            <a:ext cx="4680520" cy="5400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en-US" altLang="ja-JP" sz="2000" dirty="0" smtClean="0"/>
              <a:t>Mass of Top Quark (World Average):</a:t>
            </a:r>
          </a:p>
          <a:p>
            <a:pPr marL="0" indent="0">
              <a:buNone/>
            </a:pPr>
            <a:r>
              <a:rPr lang="ja-JP" altLang="en-US" sz="2000" dirty="0" smtClean="0"/>
              <a:t>       </a:t>
            </a:r>
            <a:r>
              <a:rPr lang="en-US" altLang="ja-JP" sz="2000" dirty="0" err="1" smtClean="0"/>
              <a:t>Tevatron</a:t>
            </a:r>
            <a:r>
              <a:rPr lang="en-US" altLang="ja-JP" sz="2000" dirty="0" smtClean="0"/>
              <a:t> Run I result</a:t>
            </a:r>
            <a:r>
              <a:rPr lang="ja-JP" altLang="en-US" sz="2000" dirty="0" smtClean="0"/>
              <a:t>：</a:t>
            </a:r>
            <a:endParaRPr lang="en-US" altLang="ja-JP" sz="2000" dirty="0" smtClean="0"/>
          </a:p>
          <a:p>
            <a:pPr marL="0" indent="0">
              <a:buFont typeface="Arial" pitchFamily="34" charset="0"/>
              <a:buNone/>
            </a:pPr>
            <a:r>
              <a:rPr lang="ja-JP" altLang="en-US" sz="2000" i="1" dirty="0" smtClean="0"/>
              <a:t>　　　      </a:t>
            </a:r>
            <a:r>
              <a:rPr lang="en-US" altLang="ja-JP" sz="2000" i="1" dirty="0" err="1" smtClean="0"/>
              <a:t>m</a:t>
            </a:r>
            <a:r>
              <a:rPr lang="en-US" altLang="ja-JP" sz="2000" i="1" baseline="-25000" dirty="0" err="1" smtClean="0"/>
              <a:t>top</a:t>
            </a:r>
            <a:r>
              <a:rPr lang="en-US" altLang="ja-JP" sz="2000" dirty="0" smtClean="0"/>
              <a:t> = 178.0 </a:t>
            </a:r>
            <a:r>
              <a:rPr lang="en-US" altLang="ja-JP" sz="2000" dirty="0" smtClean="0">
                <a:sym typeface="Symbol" pitchFamily="18" charset="2"/>
              </a:rPr>
              <a:t> 4.3 </a:t>
            </a:r>
            <a:r>
              <a:rPr lang="en-US" altLang="ja-JP" sz="2000" dirty="0" err="1" smtClean="0">
                <a:sym typeface="Symbol" pitchFamily="18" charset="2"/>
              </a:rPr>
              <a:t>GeV</a:t>
            </a:r>
            <a:r>
              <a:rPr lang="en-US" altLang="ja-JP" sz="2000" dirty="0" smtClean="0">
                <a:sym typeface="Symbol" pitchFamily="18" charset="2"/>
              </a:rPr>
              <a:t>/</a:t>
            </a:r>
            <a:r>
              <a:rPr lang="en-US" altLang="ja-JP" sz="2000" i="1" dirty="0" smtClean="0">
                <a:sym typeface="Symbol" pitchFamily="18" charset="2"/>
              </a:rPr>
              <a:t>c</a:t>
            </a:r>
            <a:r>
              <a:rPr lang="en-US" altLang="ja-JP" sz="2000" baseline="30000" dirty="0" smtClean="0">
                <a:sym typeface="Symbol" pitchFamily="18" charset="2"/>
              </a:rPr>
              <a:t>2</a:t>
            </a:r>
          </a:p>
          <a:p>
            <a:pPr marL="0" indent="0">
              <a:buFont typeface="Arial" pitchFamily="34" charset="0"/>
              <a:buNone/>
            </a:pPr>
            <a:r>
              <a:rPr lang="en-US" altLang="ja-JP" sz="2000" baseline="30000" dirty="0">
                <a:sym typeface="Symbol" pitchFamily="18" charset="2"/>
              </a:rPr>
              <a:t> </a:t>
            </a:r>
            <a:r>
              <a:rPr lang="en-US" altLang="ja-JP" sz="2000" dirty="0" smtClean="0">
                <a:sym typeface="Symbol" pitchFamily="18" charset="2"/>
              </a:rPr>
              <a:t>       With </a:t>
            </a:r>
            <a:r>
              <a:rPr lang="en-US" altLang="ja-JP" sz="2000" dirty="0" err="1" smtClean="0">
                <a:sym typeface="Symbol" pitchFamily="18" charset="2"/>
              </a:rPr>
              <a:t>Tevatron</a:t>
            </a:r>
            <a:r>
              <a:rPr lang="en-US" altLang="ja-JP" sz="2000" dirty="0" smtClean="0">
                <a:sym typeface="Symbol" pitchFamily="18" charset="2"/>
              </a:rPr>
              <a:t> Run II results</a:t>
            </a:r>
            <a:r>
              <a:rPr lang="ja-JP" altLang="en-US" sz="2000" dirty="0" smtClean="0"/>
              <a:t>：</a:t>
            </a:r>
            <a:endParaRPr lang="en-US" altLang="ja-JP" sz="2000" dirty="0" smtClean="0"/>
          </a:p>
          <a:p>
            <a:pPr marL="0" indent="0">
              <a:buFont typeface="Arial" pitchFamily="34" charset="0"/>
              <a:buNone/>
            </a:pPr>
            <a:r>
              <a:rPr lang="ja-JP" altLang="en-US" sz="2000" i="1" dirty="0" smtClean="0"/>
              <a:t>　　      　</a:t>
            </a:r>
            <a:r>
              <a:rPr lang="en-US" altLang="ja-JP" sz="2000" i="1" dirty="0" err="1" smtClean="0"/>
              <a:t>m</a:t>
            </a:r>
            <a:r>
              <a:rPr lang="en-US" altLang="ja-JP" sz="2000" i="1" baseline="-25000" dirty="0" err="1" smtClean="0"/>
              <a:t>top</a:t>
            </a:r>
            <a:r>
              <a:rPr lang="en-US" altLang="ja-JP" sz="2000" dirty="0" smtClean="0"/>
              <a:t> = 173.2 </a:t>
            </a:r>
            <a:r>
              <a:rPr lang="en-US" altLang="ja-JP" sz="2000" dirty="0" smtClean="0">
                <a:sym typeface="Symbol" pitchFamily="18" charset="2"/>
              </a:rPr>
              <a:t> 0.9 </a:t>
            </a:r>
            <a:r>
              <a:rPr lang="en-US" altLang="ja-JP" sz="2000" dirty="0" err="1" smtClean="0">
                <a:sym typeface="Symbol" pitchFamily="18" charset="2"/>
              </a:rPr>
              <a:t>GeV</a:t>
            </a:r>
            <a:r>
              <a:rPr lang="en-US" altLang="ja-JP" sz="2000" dirty="0" smtClean="0">
                <a:sym typeface="Symbol" pitchFamily="18" charset="2"/>
              </a:rPr>
              <a:t>/</a:t>
            </a:r>
            <a:r>
              <a:rPr lang="en-US" altLang="ja-JP" sz="2000" i="1" dirty="0" smtClean="0">
                <a:sym typeface="Symbol" pitchFamily="18" charset="2"/>
              </a:rPr>
              <a:t>c</a:t>
            </a:r>
            <a:r>
              <a:rPr lang="en-US" altLang="ja-JP" sz="2000" baseline="30000" dirty="0" smtClean="0">
                <a:sym typeface="Symbol" pitchFamily="18" charset="2"/>
              </a:rPr>
              <a:t>2</a:t>
            </a:r>
          </a:p>
          <a:p>
            <a:pPr marL="0" indent="0">
              <a:buFont typeface="Arial" pitchFamily="34" charset="0"/>
              <a:buNone/>
            </a:pPr>
            <a:endParaRPr lang="en-US" altLang="ja-JP" sz="2000" dirty="0" smtClean="0"/>
          </a:p>
          <a:p>
            <a:pPr marL="0" indent="0">
              <a:buFont typeface="Arial" pitchFamily="34" charset="0"/>
              <a:buNone/>
            </a:pPr>
            <a:r>
              <a:rPr lang="ja-JP" altLang="en-US" sz="2000" dirty="0" smtClean="0"/>
              <a:t>　　　</a:t>
            </a:r>
            <a:r>
              <a:rPr lang="ja-JP" altLang="en-US" sz="2000" b="1" dirty="0" smtClean="0"/>
              <a:t>誤差が</a:t>
            </a:r>
            <a:r>
              <a:rPr lang="en-US" altLang="ja-JP" sz="2000" b="1" dirty="0" smtClean="0"/>
              <a:t>1/5</a:t>
            </a:r>
            <a:r>
              <a:rPr lang="ja-JP" altLang="en-US" sz="2000" b="1" dirty="0" smtClean="0"/>
              <a:t>になった！</a:t>
            </a:r>
            <a:endParaRPr lang="ja-JP" altLang="en-US" sz="2000" b="1"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708920"/>
            <a:ext cx="4317721" cy="414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25</a:t>
            </a:fld>
            <a:endParaRPr kumimoji="1" lang="ja-JP" altLang="en-US"/>
          </a:p>
        </p:txBody>
      </p:sp>
    </p:spTree>
    <p:extLst>
      <p:ext uri="{BB962C8B-B14F-4D97-AF65-F5344CB8AC3E}">
        <p14:creationId xmlns:p14="http://schemas.microsoft.com/office/powerpoint/2010/main" val="14417350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5483" y="1157117"/>
            <a:ext cx="3781013" cy="3288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4" name="Rectangle 2"/>
          <p:cNvSpPr>
            <a:spLocks noGrp="1" noChangeArrowheads="1"/>
          </p:cNvSpPr>
          <p:nvPr>
            <p:ph type="title"/>
          </p:nvPr>
        </p:nvSpPr>
        <p:spPr/>
        <p:txBody>
          <a:bodyPr>
            <a:normAutofit fontScale="90000"/>
          </a:bodyPr>
          <a:lstStyle/>
          <a:p>
            <a:pPr eaLnBrk="1" hangingPunct="1"/>
            <a:r>
              <a:rPr lang="en-US" altLang="ja-JP" dirty="0" smtClean="0"/>
              <a:t>Constraint on Higgs Mass (2)</a:t>
            </a:r>
          </a:p>
        </p:txBody>
      </p:sp>
      <p:sp>
        <p:nvSpPr>
          <p:cNvPr id="13315" name="Rectangle 3"/>
          <p:cNvSpPr>
            <a:spLocks noGrp="1" noChangeArrowheads="1"/>
          </p:cNvSpPr>
          <p:nvPr>
            <p:ph type="body" idx="1"/>
          </p:nvPr>
        </p:nvSpPr>
        <p:spPr>
          <a:xfrm flipV="1">
            <a:off x="152400" y="6400800"/>
            <a:ext cx="4800600" cy="228600"/>
          </a:xfrm>
        </p:spPr>
        <p:txBody>
          <a:bodyPr>
            <a:normAutofit fontScale="47500" lnSpcReduction="20000"/>
          </a:bodyPr>
          <a:lstStyle/>
          <a:p>
            <a:pPr eaLnBrk="1" hangingPunct="1">
              <a:lnSpc>
                <a:spcPct val="90000"/>
              </a:lnSpc>
            </a:pPr>
            <a:endParaRPr lang="ja-JP" altLang="ja-JP" sz="2400" smtClean="0"/>
          </a:p>
        </p:txBody>
      </p:sp>
      <p:sp>
        <p:nvSpPr>
          <p:cNvPr id="12" name="Rectangle 11"/>
          <p:cNvSpPr/>
          <p:nvPr/>
        </p:nvSpPr>
        <p:spPr>
          <a:xfrm>
            <a:off x="179512" y="4881292"/>
            <a:ext cx="8280921" cy="1089529"/>
          </a:xfrm>
          <a:prstGeom prst="rect">
            <a:avLst/>
          </a:prstGeom>
        </p:spPr>
        <p:txBody>
          <a:bodyPr wrap="square">
            <a:spAutoFit/>
          </a:bodyPr>
          <a:lstStyle/>
          <a:p>
            <a:pPr lvl="1">
              <a:lnSpc>
                <a:spcPct val="90000"/>
              </a:lnSpc>
              <a:defRPr/>
            </a:pPr>
            <a:r>
              <a:rPr lang="en-US" altLang="ja-JP" sz="2400" b="1" i="1" dirty="0" err="1" smtClean="0">
                <a:solidFill>
                  <a:srgbClr val="0000FF"/>
                </a:solidFill>
                <a:ea typeface="ＭＳ Ｐゴシック" pitchFamily="50" charset="-128"/>
                <a:sym typeface="Symbol" pitchFamily="18" charset="2"/>
              </a:rPr>
              <a:t>M</a:t>
            </a:r>
            <a:r>
              <a:rPr lang="en-US" altLang="ja-JP" sz="2400" b="1" i="1" baseline="-25000" dirty="0" err="1" smtClean="0">
                <a:solidFill>
                  <a:srgbClr val="0000FF"/>
                </a:solidFill>
                <a:ea typeface="ＭＳ Ｐゴシック" pitchFamily="50" charset="-128"/>
                <a:sym typeface="Symbol" pitchFamily="18" charset="2"/>
              </a:rPr>
              <a:t>higgs</a:t>
            </a:r>
            <a:r>
              <a:rPr lang="en-US" altLang="ja-JP" sz="2400" b="1" dirty="0" smtClean="0">
                <a:solidFill>
                  <a:srgbClr val="0000FF"/>
                </a:solidFill>
                <a:ea typeface="ＭＳ Ｐゴシック" pitchFamily="50" charset="-128"/>
                <a:sym typeface="Symbol" pitchFamily="18" charset="2"/>
              </a:rPr>
              <a:t> </a:t>
            </a:r>
            <a:r>
              <a:rPr lang="en-US" altLang="ja-JP" sz="2400" b="1" dirty="0">
                <a:solidFill>
                  <a:srgbClr val="0000FF"/>
                </a:solidFill>
                <a:ea typeface="ＭＳ Ｐゴシック" pitchFamily="50" charset="-128"/>
                <a:sym typeface="Symbol" pitchFamily="18" charset="2"/>
              </a:rPr>
              <a:t>&lt;</a:t>
            </a:r>
            <a:r>
              <a:rPr lang="en-US" altLang="ja-JP" sz="2400" b="1" dirty="0" smtClean="0">
                <a:solidFill>
                  <a:srgbClr val="0000FF"/>
                </a:solidFill>
                <a:ea typeface="ＭＳ Ｐゴシック" pitchFamily="50" charset="-128"/>
                <a:sym typeface="Symbol" pitchFamily="18" charset="2"/>
              </a:rPr>
              <a:t> </a:t>
            </a:r>
            <a:r>
              <a:rPr lang="en-US" sz="2400" b="1" dirty="0" smtClean="0">
                <a:solidFill>
                  <a:srgbClr val="0000FF"/>
                </a:solidFill>
                <a:ea typeface="ＭＳ Ｐゴシック" pitchFamily="50" charset="-128"/>
              </a:rPr>
              <a:t>15</a:t>
            </a:r>
            <a:r>
              <a:rPr lang="en-US" sz="2400" b="1" dirty="0">
                <a:solidFill>
                  <a:srgbClr val="0000FF"/>
                </a:solidFill>
                <a:ea typeface="ＭＳ Ｐゴシック" pitchFamily="50" charset="-128"/>
              </a:rPr>
              <a:t>2</a:t>
            </a:r>
            <a:r>
              <a:rPr lang="en-US" sz="2400" b="1" dirty="0" smtClean="0">
                <a:solidFill>
                  <a:srgbClr val="0000FF"/>
                </a:solidFill>
                <a:ea typeface="ＭＳ Ｐゴシック" pitchFamily="50" charset="-128"/>
              </a:rPr>
              <a:t> </a:t>
            </a:r>
            <a:r>
              <a:rPr lang="en-US" sz="2400" b="1" dirty="0" err="1">
                <a:solidFill>
                  <a:srgbClr val="0000FF"/>
                </a:solidFill>
                <a:ea typeface="ＭＳ Ｐゴシック" pitchFamily="50" charset="-128"/>
              </a:rPr>
              <a:t>GeV</a:t>
            </a:r>
            <a:r>
              <a:rPr lang="en-US" altLang="ja-JP" sz="2400" b="1" dirty="0">
                <a:solidFill>
                  <a:srgbClr val="0000FF"/>
                </a:solidFill>
                <a:ea typeface="ＭＳ Ｐゴシック" pitchFamily="50" charset="-128"/>
                <a:sym typeface="Symbol" pitchFamily="18" charset="2"/>
              </a:rPr>
              <a:t>/</a:t>
            </a:r>
            <a:r>
              <a:rPr lang="en-US" altLang="ja-JP" sz="2400" b="1" i="1" dirty="0">
                <a:solidFill>
                  <a:srgbClr val="0000FF"/>
                </a:solidFill>
                <a:ea typeface="ＭＳ Ｐゴシック" pitchFamily="50" charset="-128"/>
                <a:sym typeface="Symbol" pitchFamily="18" charset="2"/>
              </a:rPr>
              <a:t>c</a:t>
            </a:r>
            <a:r>
              <a:rPr lang="en-US" altLang="ja-JP" sz="2400" b="1" baseline="30000" dirty="0">
                <a:solidFill>
                  <a:srgbClr val="0000FF"/>
                </a:solidFill>
                <a:ea typeface="ＭＳ Ｐゴシック" pitchFamily="50" charset="-128"/>
                <a:sym typeface="Symbol" pitchFamily="18" charset="2"/>
              </a:rPr>
              <a:t>2 </a:t>
            </a:r>
            <a:r>
              <a:rPr lang="ja-JP" altLang="en-US" sz="2400" b="1" dirty="0" smtClean="0">
                <a:solidFill>
                  <a:srgbClr val="0000FF"/>
                </a:solidFill>
                <a:ea typeface="ＭＳ Ｐゴシック" pitchFamily="50" charset="-128"/>
                <a:sym typeface="Symbol" pitchFamily="18" charset="2"/>
              </a:rPr>
              <a:t>（</a:t>
            </a:r>
            <a:r>
              <a:rPr lang="en-US" altLang="ja-JP" sz="2400" b="1" dirty="0" smtClean="0">
                <a:solidFill>
                  <a:srgbClr val="0000FF"/>
                </a:solidFill>
                <a:ea typeface="ＭＳ Ｐゴシック" pitchFamily="50" charset="-128"/>
                <a:sym typeface="Symbol" pitchFamily="18" charset="2"/>
              </a:rPr>
              <a:t>95% CL) .</a:t>
            </a:r>
          </a:p>
          <a:p>
            <a:pPr lvl="1">
              <a:lnSpc>
                <a:spcPct val="90000"/>
              </a:lnSpc>
              <a:defRPr/>
            </a:pPr>
            <a:r>
              <a:rPr lang="en-US" altLang="ja-JP" sz="2400" i="1" dirty="0" smtClean="0">
                <a:solidFill>
                  <a:srgbClr val="9900FF"/>
                </a:solidFill>
              </a:rPr>
              <a:t>    ….</a:t>
            </a:r>
            <a:r>
              <a:rPr lang="en-US" altLang="ja-JP" sz="2000" i="1" dirty="0" smtClean="0">
                <a:solidFill>
                  <a:srgbClr val="C00000"/>
                </a:solidFill>
              </a:rPr>
              <a:t>was </a:t>
            </a:r>
            <a:r>
              <a:rPr lang="en-US" altLang="ja-JP" sz="2000" i="1" dirty="0" err="1" smtClean="0">
                <a:solidFill>
                  <a:srgbClr val="C00000"/>
                </a:solidFill>
              </a:rPr>
              <a:t>M</a:t>
            </a:r>
            <a:r>
              <a:rPr lang="en-US" altLang="ja-JP" sz="2000" i="1" baseline="-25000" dirty="0" err="1" smtClean="0">
                <a:solidFill>
                  <a:srgbClr val="C00000"/>
                </a:solidFill>
              </a:rPr>
              <a:t>higgs</a:t>
            </a:r>
            <a:r>
              <a:rPr lang="en-US" altLang="ja-JP" sz="2000" baseline="-25000" dirty="0" smtClean="0">
                <a:solidFill>
                  <a:srgbClr val="C00000"/>
                </a:solidFill>
              </a:rPr>
              <a:t> </a:t>
            </a:r>
            <a:r>
              <a:rPr lang="en-US" altLang="ja-JP" sz="2000" dirty="0">
                <a:solidFill>
                  <a:srgbClr val="C00000"/>
                </a:solidFill>
                <a:sym typeface="Symbol" pitchFamily="18" charset="2"/>
              </a:rPr>
              <a:t>&lt;</a:t>
            </a:r>
            <a:r>
              <a:rPr lang="en-US" altLang="ja-JP" sz="2000" dirty="0" smtClean="0">
                <a:solidFill>
                  <a:srgbClr val="C00000"/>
                </a:solidFill>
                <a:sym typeface="Symbol" pitchFamily="18" charset="2"/>
              </a:rPr>
              <a:t> </a:t>
            </a:r>
            <a:r>
              <a:rPr lang="en-US" altLang="ja-JP" sz="2000" dirty="0" smtClean="0">
                <a:solidFill>
                  <a:srgbClr val="C00000"/>
                </a:solidFill>
              </a:rPr>
              <a:t>251 </a:t>
            </a:r>
            <a:r>
              <a:rPr lang="en-US" altLang="ja-JP" sz="2000" dirty="0" err="1">
                <a:solidFill>
                  <a:srgbClr val="C00000"/>
                </a:solidFill>
              </a:rPr>
              <a:t>GeV</a:t>
            </a:r>
            <a:r>
              <a:rPr lang="en-US" altLang="ja-JP" sz="2000" dirty="0">
                <a:solidFill>
                  <a:srgbClr val="C00000"/>
                </a:solidFill>
              </a:rPr>
              <a:t>/</a:t>
            </a:r>
            <a:r>
              <a:rPr lang="en-US" altLang="ja-JP" sz="2000" i="1" dirty="0">
                <a:solidFill>
                  <a:srgbClr val="C00000"/>
                </a:solidFill>
              </a:rPr>
              <a:t>c</a:t>
            </a:r>
            <a:r>
              <a:rPr lang="en-US" altLang="ja-JP" sz="2000" i="1" baseline="30000" dirty="0">
                <a:solidFill>
                  <a:srgbClr val="C00000"/>
                </a:solidFill>
              </a:rPr>
              <a:t>2</a:t>
            </a:r>
            <a:r>
              <a:rPr lang="en-US" altLang="ja-JP" sz="2000" baseline="30000" dirty="0">
                <a:solidFill>
                  <a:srgbClr val="C00000"/>
                </a:solidFill>
              </a:rPr>
              <a:t> </a:t>
            </a:r>
            <a:r>
              <a:rPr lang="en-US" altLang="ja-JP" sz="2000" dirty="0">
                <a:solidFill>
                  <a:srgbClr val="C00000"/>
                </a:solidFill>
              </a:rPr>
              <a:t>(95% CL</a:t>
            </a:r>
            <a:r>
              <a:rPr lang="en-US" altLang="ja-JP" sz="2000" dirty="0" smtClean="0">
                <a:solidFill>
                  <a:srgbClr val="C00000"/>
                </a:solidFill>
              </a:rPr>
              <a:t>) in Spring 2004.</a:t>
            </a:r>
            <a:endParaRPr lang="en-US" altLang="ja-JP" sz="2000" dirty="0">
              <a:solidFill>
                <a:srgbClr val="C00000"/>
              </a:solidFill>
            </a:endParaRPr>
          </a:p>
          <a:p>
            <a:pPr lvl="1">
              <a:lnSpc>
                <a:spcPct val="90000"/>
              </a:lnSpc>
              <a:defRPr/>
            </a:pPr>
            <a:endParaRPr lang="en-US" altLang="ja-JP" sz="2400" dirty="0">
              <a:solidFill>
                <a:srgbClr val="FF0000"/>
              </a:solidFill>
              <a:ea typeface="ＭＳ Ｐゴシック" pitchFamily="50" charset="-128"/>
              <a:sym typeface="Symbol" pitchFamily="18" charset="2"/>
            </a:endParaRPr>
          </a:p>
        </p:txBody>
      </p:sp>
      <p:sp>
        <p:nvSpPr>
          <p:cNvPr id="13322" name="Rectangle 16"/>
          <p:cNvSpPr>
            <a:spLocks noChangeArrowheads="1"/>
          </p:cNvSpPr>
          <p:nvPr/>
        </p:nvSpPr>
        <p:spPr bwMode="auto">
          <a:xfrm>
            <a:off x="7374789" y="726507"/>
            <a:ext cx="184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sz="2800" b="1" dirty="0">
              <a:solidFill>
                <a:srgbClr val="FF0000"/>
              </a:solidFill>
            </a:endParaRPr>
          </a:p>
        </p:txBody>
      </p:sp>
      <p:sp>
        <p:nvSpPr>
          <p:cNvPr id="3" name="円/楕円 2"/>
          <p:cNvSpPr/>
          <p:nvPr/>
        </p:nvSpPr>
        <p:spPr>
          <a:xfrm>
            <a:off x="7193206" y="1556792"/>
            <a:ext cx="991355" cy="1438715"/>
          </a:xfrm>
          <a:prstGeom prst="ellipse">
            <a:avLst/>
          </a:prstGeom>
          <a:noFill/>
          <a:ln w="1905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7573203" y="1252370"/>
            <a:ext cx="1096168" cy="307777"/>
          </a:xfrm>
          <a:prstGeom prst="rect">
            <a:avLst/>
          </a:prstGeom>
          <a:noFill/>
          <a:ln w="19050">
            <a:solidFill>
              <a:srgbClr val="A50021"/>
            </a:solidFill>
          </a:ln>
        </p:spPr>
        <p:txBody>
          <a:bodyPr wrap="square" rtlCol="0">
            <a:spAutoFit/>
          </a:bodyPr>
          <a:lstStyle/>
          <a:p>
            <a:r>
              <a:rPr kumimoji="1" lang="en-US" altLang="ja-JP" sz="1400" b="1" dirty="0" smtClean="0">
                <a:solidFill>
                  <a:srgbClr val="C00000"/>
                </a:solidFill>
              </a:rPr>
              <a:t>Spring 2004</a:t>
            </a:r>
            <a:endParaRPr kumimoji="1" lang="ja-JP" altLang="en-US" sz="1400" b="1" dirty="0">
              <a:solidFill>
                <a:srgbClr val="C00000"/>
              </a:solidFill>
            </a:endParaRPr>
          </a:p>
        </p:txBody>
      </p:sp>
      <p:sp>
        <p:nvSpPr>
          <p:cNvPr id="2" name="スライド番号プレースホルダー 1"/>
          <p:cNvSpPr>
            <a:spLocks noGrp="1"/>
          </p:cNvSpPr>
          <p:nvPr>
            <p:ph type="sldNum" sz="quarter" idx="12"/>
          </p:nvPr>
        </p:nvSpPr>
        <p:spPr/>
        <p:txBody>
          <a:bodyPr/>
          <a:lstStyle/>
          <a:p>
            <a:fld id="{D2D8002D-B5B0-4BAC-B1F6-782DDCCE6D9C}" type="slidenum">
              <a:rPr kumimoji="1" lang="ja-JP" altLang="en-US" smtClean="0"/>
              <a:t>26</a:t>
            </a:fld>
            <a:endParaRPr kumimoji="1" lang="ja-JP" altLang="en-US"/>
          </a:p>
        </p:txBody>
      </p:sp>
      <p:pic>
        <p:nvPicPr>
          <p:cNvPr id="1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129598"/>
            <a:ext cx="4071938" cy="3806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3487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CDF and D0 analyses</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7032" y="1015006"/>
            <a:ext cx="6236664" cy="5850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27</a:t>
            </a:fld>
            <a:endParaRPr kumimoji="1" lang="ja-JP" altLang="en-US"/>
          </a:p>
        </p:txBody>
      </p:sp>
    </p:spTree>
    <p:extLst>
      <p:ext uri="{BB962C8B-B14F-4D97-AF65-F5344CB8AC3E}">
        <p14:creationId xmlns:p14="http://schemas.microsoft.com/office/powerpoint/2010/main" val="344171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Sensitivity of Analysis Channels (CDF)</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a:p>
        </p:txBody>
      </p:sp>
      <p:pic>
        <p:nvPicPr>
          <p:cNvPr id="5122" name="Picture 2" descr="http://www-cdf.fnal.gov/physics/new/hdg/Results_files/results/cdfcomb_mar2012/figures/cdfcollectedlimits_winter201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908720"/>
            <a:ext cx="5976664" cy="5976666"/>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28</a:t>
            </a:fld>
            <a:endParaRPr kumimoji="1" lang="ja-JP" altLang="en-US"/>
          </a:p>
        </p:txBody>
      </p:sp>
    </p:spTree>
    <p:extLst>
      <p:ext uri="{BB962C8B-B14F-4D97-AF65-F5344CB8AC3E}">
        <p14:creationId xmlns:p14="http://schemas.microsoft.com/office/powerpoint/2010/main" val="28180818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507288" cy="706090"/>
          </a:xfrm>
        </p:spPr>
        <p:txBody>
          <a:bodyPr>
            <a:normAutofit fontScale="90000"/>
          </a:bodyPr>
          <a:lstStyle/>
          <a:p>
            <a:r>
              <a:rPr kumimoji="1" lang="en-US" altLang="ja-JP" dirty="0" smtClean="0"/>
              <a:t>Neural Net </a:t>
            </a:r>
            <a:r>
              <a:rPr kumimoji="1" lang="en-US" altLang="ja-JP" i="1" dirty="0" smtClean="0"/>
              <a:t>b</a:t>
            </a:r>
            <a:r>
              <a:rPr kumimoji="1" lang="en-US" altLang="ja-JP" dirty="0" smtClean="0"/>
              <a:t>-jet energy correction (</a:t>
            </a:r>
            <a:r>
              <a:rPr lang="en-US" altLang="ja-JP" dirty="0" smtClean="0"/>
              <a:t>CDF)</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lstStyle/>
              <a:p>
                <a:r>
                  <a:rPr kumimoji="1" lang="en-US" altLang="ja-JP" dirty="0" smtClean="0"/>
                  <a:t>A neural net was trained using </a:t>
                </a:r>
                <a:r>
                  <a:rPr kumimoji="1" lang="en-US" altLang="ja-JP" i="1" dirty="0" smtClean="0"/>
                  <a:t>b</a:t>
                </a:r>
                <a:r>
                  <a:rPr kumimoji="1" lang="en-US" altLang="ja-JP" dirty="0" smtClean="0"/>
                  <a:t>-jets in </a:t>
                </a:r>
                <a14:m>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𝑏𝑏</m:t>
                    </m:r>
                    <m:r>
                      <a:rPr kumimoji="1" lang="en-US" altLang="ja-JP" b="0" i="1" smtClean="0">
                        <a:latin typeface="Cambria Math"/>
                      </a:rPr>
                      <m:t> </m:t>
                    </m:r>
                  </m:oMath>
                </a14:m>
                <a:r>
                  <a:rPr kumimoji="1" lang="en-US" altLang="ja-JP" dirty="0" smtClean="0"/>
                  <a:t>Monte Carlo events to return a scale factor for jet energy.</a:t>
                </a:r>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l="-963" t="-904"/>
                </a:stretch>
              </a:blipFill>
            </p:spPr>
            <p:txBody>
              <a:bodyPr/>
              <a:lstStyle/>
              <a:p>
                <a:r>
                  <a:rPr lang="ja-JP" altLang="en-US">
                    <a:noFill/>
                  </a:rPr>
                  <a:t> </a:t>
                </a:r>
              </a:p>
            </p:txBody>
          </p:sp>
        </mc:Fallback>
      </mc:AlternateContent>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2420888"/>
            <a:ext cx="5647066" cy="4014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29</a:t>
            </a:fld>
            <a:endParaRPr kumimoji="1" lang="ja-JP" altLang="en-US"/>
          </a:p>
        </p:txBody>
      </p:sp>
    </p:spTree>
    <p:extLst>
      <p:ext uri="{BB962C8B-B14F-4D97-AF65-F5344CB8AC3E}">
        <p14:creationId xmlns:p14="http://schemas.microsoft.com/office/powerpoint/2010/main" val="37658249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r>
              <a:rPr lang="en-US" altLang="ja-JP" dirty="0" smtClean="0"/>
              <a:t>CDF and D0 Detectors</a:t>
            </a:r>
            <a:endParaRPr lang="en-US" altLang="ja-JP" dirty="0"/>
          </a:p>
        </p:txBody>
      </p:sp>
      <p:sp>
        <p:nvSpPr>
          <p:cNvPr id="2" name="コンテンツ プレースホルダー 1"/>
          <p:cNvSpPr>
            <a:spLocks noGrp="1"/>
          </p:cNvSpPr>
          <p:nvPr>
            <p:ph idx="1"/>
          </p:nvPr>
        </p:nvSpPr>
        <p:spPr>
          <a:xfrm>
            <a:off x="457200" y="836712"/>
            <a:ext cx="8229600" cy="5400600"/>
          </a:xfrm>
        </p:spPr>
        <p:txBody>
          <a:bodyPr>
            <a:normAutofit/>
          </a:bodyPr>
          <a:lstStyle/>
          <a:p>
            <a:r>
              <a:rPr kumimoji="1" lang="en-US" altLang="ja-JP" sz="2000" dirty="0" smtClean="0"/>
              <a:t>Both are multipurpose detectors:</a:t>
            </a:r>
          </a:p>
          <a:p>
            <a:pPr lvl="1"/>
            <a:r>
              <a:rPr kumimoji="1" lang="en-US" altLang="ja-JP" sz="2000" dirty="0" smtClean="0"/>
              <a:t> Top/EWK measurements, Searches for Higgs and New Phenomena, and B physics.</a:t>
            </a:r>
          </a:p>
          <a:p>
            <a:r>
              <a:rPr kumimoji="1" lang="en-US" altLang="ja-JP" sz="2000" dirty="0" smtClean="0"/>
              <a:t>Precision tracking with Silicon in 1.5 (CDF)/1.8 T (D0) Solenoid field.</a:t>
            </a:r>
          </a:p>
          <a:p>
            <a:r>
              <a:rPr lang="en-US" altLang="ja-JP" sz="2000" dirty="0" smtClean="0"/>
              <a:t>EM/Had calorimeters for e/</a:t>
            </a:r>
            <a:r>
              <a:rPr lang="en-US" altLang="ja-JP" sz="2000" dirty="0" smtClean="0">
                <a:latin typeface="Symbol" pitchFamily="18" charset="2"/>
              </a:rPr>
              <a:t>g</a:t>
            </a:r>
            <a:r>
              <a:rPr lang="en-US" altLang="ja-JP" sz="2000" dirty="0" smtClean="0"/>
              <a:t>/jet measurement.</a:t>
            </a:r>
          </a:p>
          <a:p>
            <a:r>
              <a:rPr kumimoji="1" lang="en-US" altLang="ja-JP" sz="2000" dirty="0" smtClean="0"/>
              <a:t>Outer </a:t>
            </a:r>
            <a:r>
              <a:rPr kumimoji="1" lang="en-US" altLang="ja-JP" sz="2000" dirty="0" err="1" smtClean="0"/>
              <a:t>muon</a:t>
            </a:r>
            <a:r>
              <a:rPr kumimoji="1" lang="en-US" altLang="ja-JP" sz="2000" dirty="0" smtClean="0"/>
              <a:t> chambers.</a:t>
            </a:r>
            <a:endParaRPr kumimoji="1" lang="ja-JP" altLang="en-US" sz="2000" dirty="0"/>
          </a:p>
        </p:txBody>
      </p:sp>
      <p:pic>
        <p:nvPicPr>
          <p:cNvPr id="6147" name="Picture 3" descr="C:\Documents and Settings\ksato\Desktop\eps2005\cdf.jpg"/>
          <p:cNvPicPr>
            <a:picLocks noChangeAspect="1" noChangeArrowheads="1"/>
          </p:cNvPicPr>
          <p:nvPr/>
        </p:nvPicPr>
        <p:blipFill>
          <a:blip r:embed="rId2" cstate="print"/>
          <a:srcRect/>
          <a:stretch>
            <a:fillRect/>
          </a:stretch>
        </p:blipFill>
        <p:spPr bwMode="auto">
          <a:xfrm>
            <a:off x="0" y="2999134"/>
            <a:ext cx="4719118" cy="3886250"/>
          </a:xfrm>
          <a:prstGeom prst="rect">
            <a:avLst/>
          </a:prstGeom>
          <a:noFill/>
        </p:spPr>
      </p:pic>
      <p:sp>
        <p:nvSpPr>
          <p:cNvPr id="6150" name="Text Box 6"/>
          <p:cNvSpPr txBox="1">
            <a:spLocks noChangeArrowheads="1"/>
          </p:cNvSpPr>
          <p:nvPr/>
        </p:nvSpPr>
        <p:spPr bwMode="auto">
          <a:xfrm>
            <a:off x="365125" y="3863975"/>
            <a:ext cx="184150" cy="579438"/>
          </a:xfrm>
          <a:prstGeom prst="rect">
            <a:avLst/>
          </a:prstGeom>
          <a:noFill/>
          <a:ln w="9525">
            <a:noFill/>
            <a:miter lim="800000"/>
            <a:headEnd/>
            <a:tailEnd/>
          </a:ln>
          <a:effectLst/>
        </p:spPr>
        <p:txBody>
          <a:bodyPr wrap="none">
            <a:spAutoFit/>
          </a:bodyPr>
          <a:lstStyle/>
          <a:p>
            <a:endParaRPr lang="ja-JP" altLang="ja-JP" sz="3200"/>
          </a:p>
        </p:txBody>
      </p:sp>
      <p:pic>
        <p:nvPicPr>
          <p:cNvPr id="45" name="Picture 4" descr="http://www-cdf.fnal.gov/cdfphotos/dcp_0723.jpg"/>
          <p:cNvPicPr>
            <a:picLocks noChangeAspect="1" noChangeArrowheads="1"/>
          </p:cNvPicPr>
          <p:nvPr/>
        </p:nvPicPr>
        <p:blipFill>
          <a:blip r:embed="rId3" cstate="print"/>
          <a:srcRect/>
          <a:stretch>
            <a:fillRect/>
          </a:stretch>
        </p:blipFill>
        <p:spPr bwMode="auto">
          <a:xfrm>
            <a:off x="5292080" y="4077072"/>
            <a:ext cx="3071803" cy="2303711"/>
          </a:xfrm>
          <a:prstGeom prst="rect">
            <a:avLst/>
          </a:prstGeom>
          <a:noFill/>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2136" y="3307196"/>
            <a:ext cx="4838179" cy="3270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テキスト ボックス 2"/>
          <p:cNvSpPr txBox="1"/>
          <p:nvPr/>
        </p:nvSpPr>
        <p:spPr>
          <a:xfrm>
            <a:off x="365125" y="3863975"/>
            <a:ext cx="556563" cy="369332"/>
          </a:xfrm>
          <a:prstGeom prst="rect">
            <a:avLst/>
          </a:prstGeom>
          <a:noFill/>
        </p:spPr>
        <p:txBody>
          <a:bodyPr wrap="none" rtlCol="0">
            <a:spAutoFit/>
          </a:bodyPr>
          <a:lstStyle/>
          <a:p>
            <a:r>
              <a:rPr kumimoji="1" lang="en-US" altLang="ja-JP" dirty="0" smtClean="0"/>
              <a:t>CDF</a:t>
            </a:r>
            <a:endParaRPr kumimoji="1" lang="ja-JP" altLang="en-US" dirty="0"/>
          </a:p>
        </p:txBody>
      </p:sp>
      <p:sp>
        <p:nvSpPr>
          <p:cNvPr id="12" name="テキスト ボックス 11"/>
          <p:cNvSpPr txBox="1"/>
          <p:nvPr/>
        </p:nvSpPr>
        <p:spPr>
          <a:xfrm>
            <a:off x="4591501" y="3861048"/>
            <a:ext cx="444352" cy="369332"/>
          </a:xfrm>
          <a:prstGeom prst="rect">
            <a:avLst/>
          </a:prstGeom>
          <a:noFill/>
        </p:spPr>
        <p:txBody>
          <a:bodyPr wrap="none" rtlCol="0">
            <a:spAutoFit/>
          </a:bodyPr>
          <a:lstStyle/>
          <a:p>
            <a:r>
              <a:rPr kumimoji="1" lang="en-US" altLang="ja-JP" dirty="0" smtClean="0"/>
              <a:t>D0</a:t>
            </a:r>
            <a:endParaRPr kumimoji="1" lang="ja-JP" altLang="en-US" dirty="0"/>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3</a:t>
            </a:fld>
            <a:endParaRPr kumimoji="1" lang="ja-JP" altLang="en-US"/>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896" y="5373216"/>
            <a:ext cx="467131" cy="461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56133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dirty="0" smtClean="0"/>
              <a:t>CDF: </a:t>
            </a:r>
            <a:r>
              <a:rPr lang="en-US" dirty="0" err="1" smtClean="0"/>
              <a:t>ZH</a:t>
            </a:r>
            <a:r>
              <a:rPr lang="en-US" dirty="0" err="1" smtClean="0">
                <a:sym typeface="Symbol" charset="2"/>
              </a:rPr>
              <a:t></a:t>
            </a:r>
            <a:r>
              <a:rPr lang="en-US" dirty="0" err="1" smtClean="0"/>
              <a:t>llbb</a:t>
            </a:r>
            <a:endParaRPr lang="en-US" dirty="0"/>
          </a:p>
        </p:txBody>
      </p:sp>
      <p:sp>
        <p:nvSpPr>
          <p:cNvPr id="4" name="Slide Number Placeholder 3"/>
          <p:cNvSpPr>
            <a:spLocks noGrp="1"/>
          </p:cNvSpPr>
          <p:nvPr>
            <p:ph type="sldNum" sz="quarter" idx="12"/>
          </p:nvPr>
        </p:nvSpPr>
        <p:spPr/>
        <p:txBody>
          <a:bodyPr/>
          <a:lstStyle/>
          <a:p>
            <a:pPr algn="ctr"/>
            <a:fld id="{6F42FDE4-A7DD-41A7-A0A6-9B649FB43336}" type="slidenum">
              <a:rPr lang="en-US" smtClean="0"/>
              <a:pPr algn="ctr"/>
              <a:t>30</a:t>
            </a:fld>
            <a:endParaRPr lang="en-US" sz="1400" dirty="0">
              <a:solidFill>
                <a:srgbClr val="FFFFFF"/>
              </a:solidFill>
              <a:latin typeface="+mj-lt"/>
              <a:ea typeface="+mj-ea"/>
              <a:cs typeface="+mj-cs"/>
            </a:endParaRPr>
          </a:p>
        </p:txBody>
      </p:sp>
      <p:sp>
        <p:nvSpPr>
          <p:cNvPr id="10" name="Content Placeholder 2"/>
          <p:cNvSpPr txBox="1">
            <a:spLocks/>
          </p:cNvSpPr>
          <p:nvPr/>
        </p:nvSpPr>
        <p:spPr>
          <a:xfrm>
            <a:off x="26736" y="627105"/>
            <a:ext cx="7646738" cy="1581808"/>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lang="en-US" sz="2800" dirty="0" smtClean="0"/>
              <a:t>Electron channels</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lang="en-US" sz="2800" dirty="0" smtClean="0"/>
              <a:t>Here we observe a significant change</a:t>
            </a:r>
          </a:p>
          <a:p>
            <a:pPr marL="274320" marR="0" lvl="0" indent="-274320" algn="l" defTabSz="914400" rtl="0" eaLnBrk="1" fontAlgn="auto" latinLnBrk="0" hangingPunct="1">
              <a:lnSpc>
                <a:spcPct val="100000"/>
              </a:lnSpc>
              <a:spcBef>
                <a:spcPts val="600"/>
              </a:spcBef>
              <a:spcAft>
                <a:spcPts val="0"/>
              </a:spcAft>
              <a:buClr>
                <a:schemeClr val="accent1"/>
              </a:buClr>
              <a:buSzPct val="76000"/>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p:cNvSpPr txBox="1"/>
          <p:nvPr/>
        </p:nvSpPr>
        <p:spPr>
          <a:xfrm>
            <a:off x="1511966" y="6012448"/>
            <a:ext cx="2069434" cy="461665"/>
          </a:xfrm>
          <a:prstGeom prst="rect">
            <a:avLst/>
          </a:prstGeom>
          <a:solidFill>
            <a:schemeClr val="accent2"/>
          </a:solidFill>
        </p:spPr>
        <p:txBody>
          <a:bodyPr wrap="square" rtlCol="0">
            <a:spAutoFit/>
          </a:bodyPr>
          <a:lstStyle/>
          <a:p>
            <a:pPr algn="ctr"/>
            <a:r>
              <a:rPr lang="en-US" sz="2400" dirty="0" smtClean="0"/>
              <a:t>Summer 2011</a:t>
            </a:r>
            <a:endParaRPr lang="en-US" sz="2400" dirty="0"/>
          </a:p>
        </p:txBody>
      </p:sp>
      <p:sp>
        <p:nvSpPr>
          <p:cNvPr id="11" name="TextBox 10"/>
          <p:cNvSpPr txBox="1"/>
          <p:nvPr/>
        </p:nvSpPr>
        <p:spPr>
          <a:xfrm>
            <a:off x="5829300" y="6055900"/>
            <a:ext cx="1930400" cy="461665"/>
          </a:xfrm>
          <a:prstGeom prst="rect">
            <a:avLst/>
          </a:prstGeom>
          <a:solidFill>
            <a:schemeClr val="accent1"/>
          </a:solidFill>
        </p:spPr>
        <p:txBody>
          <a:bodyPr wrap="square" rtlCol="0">
            <a:spAutoFit/>
          </a:bodyPr>
          <a:lstStyle/>
          <a:p>
            <a:pPr algn="ctr"/>
            <a:r>
              <a:rPr lang="en-US" sz="2400" dirty="0" smtClean="0"/>
              <a:t>Winter 2012</a:t>
            </a:r>
            <a:endParaRPr lang="en-US" sz="2400" dirty="0"/>
          </a:p>
        </p:txBody>
      </p:sp>
      <p:pic>
        <p:nvPicPr>
          <p:cNvPr id="14" name="Picture 13" descr="WHoldlimits.gif"/>
          <p:cNvPicPr>
            <a:picLocks noChangeAspect="1"/>
          </p:cNvPicPr>
          <p:nvPr/>
        </p:nvPicPr>
        <p:blipFill>
          <a:blip r:embed="rId3"/>
          <a:stretch>
            <a:fillRect/>
          </a:stretch>
        </p:blipFill>
        <p:spPr>
          <a:xfrm>
            <a:off x="500834" y="2487095"/>
            <a:ext cx="3916499" cy="3315373"/>
          </a:xfrm>
          <a:prstGeom prst="rect">
            <a:avLst/>
          </a:prstGeom>
        </p:spPr>
      </p:pic>
      <p:pic>
        <p:nvPicPr>
          <p:cNvPr id="15" name="Picture 11" descr="unblind_Limit__JV_WH_AllJETWM_3k_120223_JESQ2_ALL_AllHobit.gif"/>
          <p:cNvPicPr>
            <a:picLocks noChangeAspect="1"/>
          </p:cNvPicPr>
          <p:nvPr/>
        </p:nvPicPr>
        <p:blipFill>
          <a:blip r:embed="rId4"/>
          <a:stretch>
            <a:fillRect/>
          </a:stretch>
        </p:blipFill>
        <p:spPr>
          <a:xfrm>
            <a:off x="4845135" y="2499795"/>
            <a:ext cx="3798031" cy="3305469"/>
          </a:xfrm>
          <a:prstGeom prst="rect">
            <a:avLst/>
          </a:prstGeom>
        </p:spPr>
      </p:pic>
    </p:spTree>
    <p:extLst>
      <p:ext uri="{BB962C8B-B14F-4D97-AF65-F5344CB8AC3E}">
        <p14:creationId xmlns:p14="http://schemas.microsoft.com/office/powerpoint/2010/main" val="32130776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dirty="0" smtClean="0"/>
              <a:t>CDF: </a:t>
            </a:r>
            <a:r>
              <a:rPr lang="en-US" dirty="0" err="1" smtClean="0"/>
              <a:t>ZH</a:t>
            </a:r>
            <a:r>
              <a:rPr lang="en-US" dirty="0" err="1" smtClean="0">
                <a:sym typeface="Symbol" charset="2"/>
              </a:rPr>
              <a:t></a:t>
            </a:r>
            <a:r>
              <a:rPr lang="en-US" dirty="0" err="1" smtClean="0"/>
              <a:t>llbb</a:t>
            </a:r>
            <a:endParaRPr lang="en-US" dirty="0"/>
          </a:p>
        </p:txBody>
      </p:sp>
      <p:sp>
        <p:nvSpPr>
          <p:cNvPr id="4" name="Slide Number Placeholder 3"/>
          <p:cNvSpPr>
            <a:spLocks noGrp="1"/>
          </p:cNvSpPr>
          <p:nvPr>
            <p:ph type="sldNum" sz="quarter" idx="12"/>
          </p:nvPr>
        </p:nvSpPr>
        <p:spPr/>
        <p:txBody>
          <a:bodyPr/>
          <a:lstStyle/>
          <a:p>
            <a:pPr algn="ctr"/>
            <a:fld id="{6F42FDE4-A7DD-41A7-A0A6-9B649FB43336}" type="slidenum">
              <a:rPr lang="en-US" smtClean="0"/>
              <a:pPr algn="ctr"/>
              <a:t>31</a:t>
            </a:fld>
            <a:endParaRPr lang="en-US" sz="1400" dirty="0">
              <a:solidFill>
                <a:srgbClr val="FFFFFF"/>
              </a:solidFill>
              <a:latin typeface="+mj-lt"/>
              <a:ea typeface="+mj-ea"/>
              <a:cs typeface="+mj-cs"/>
            </a:endParaRPr>
          </a:p>
        </p:txBody>
      </p:sp>
      <p:pic>
        <p:nvPicPr>
          <p:cNvPr id="5" name="Picture 4"/>
          <p:cNvPicPr>
            <a:picLocks noChangeAspect="1"/>
          </p:cNvPicPr>
          <p:nvPr/>
        </p:nvPicPr>
        <p:blipFill>
          <a:blip r:embed="rId2"/>
          <a:stretch>
            <a:fillRect/>
          </a:stretch>
        </p:blipFill>
        <p:spPr>
          <a:xfrm>
            <a:off x="4360417" y="1021625"/>
            <a:ext cx="4226212" cy="2727956"/>
          </a:xfrm>
          <a:prstGeom prst="rect">
            <a:avLst/>
          </a:prstGeom>
        </p:spPr>
      </p:pic>
      <p:pic>
        <p:nvPicPr>
          <p:cNvPr id="6" name="Picture 5"/>
          <p:cNvPicPr>
            <a:picLocks noChangeAspect="1"/>
          </p:cNvPicPr>
          <p:nvPr/>
        </p:nvPicPr>
        <p:blipFill>
          <a:blip r:embed="rId3"/>
          <a:stretch>
            <a:fillRect/>
          </a:stretch>
        </p:blipFill>
        <p:spPr>
          <a:xfrm>
            <a:off x="4401832" y="3684968"/>
            <a:ext cx="4198601" cy="2710133"/>
          </a:xfrm>
          <a:prstGeom prst="rect">
            <a:avLst/>
          </a:prstGeom>
        </p:spPr>
      </p:pic>
      <p:sp>
        <p:nvSpPr>
          <p:cNvPr id="10" name="Content Placeholder 2"/>
          <p:cNvSpPr txBox="1">
            <a:spLocks/>
          </p:cNvSpPr>
          <p:nvPr/>
        </p:nvSpPr>
        <p:spPr>
          <a:xfrm>
            <a:off x="174442" y="719713"/>
            <a:ext cx="3899848" cy="5643823"/>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lang="en-US" sz="2595" dirty="0" smtClean="0"/>
              <a:t>Examine top 20 events in both channels based on S/B of the discriminant bin in which it’s located  </a:t>
            </a:r>
            <a:endParaRPr kumimoji="0" lang="en-US" sz="2595"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lang="en-US" sz="2595" dirty="0" smtClean="0"/>
              <a:t>The electron channel contains 12 new candidates within this high score region, while </a:t>
            </a:r>
            <a:r>
              <a:rPr lang="en-US" sz="2595" dirty="0" err="1" smtClean="0"/>
              <a:t>muon</a:t>
            </a:r>
            <a:r>
              <a:rPr lang="en-US" sz="2595" dirty="0" smtClean="0"/>
              <a:t> channel has 5</a:t>
            </a:r>
          </a:p>
          <a:p>
            <a:pPr marL="274320" marR="0" lvl="0" indent="-274320" algn="l" defTabSz="914400" rtl="0" eaLnBrk="1" fontAlgn="auto" latinLnBrk="0" hangingPunct="1">
              <a:lnSpc>
                <a:spcPct val="100000"/>
              </a:lnSpc>
              <a:spcBef>
                <a:spcPts val="600"/>
              </a:spcBef>
              <a:spcAft>
                <a:spcPts val="0"/>
              </a:spcAft>
              <a:buClr>
                <a:schemeClr val="accent1"/>
              </a:buClr>
              <a:buSzPct val="76000"/>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8949508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dirty="0" smtClean="0"/>
              <a:t>CDF: </a:t>
            </a:r>
            <a:r>
              <a:rPr lang="en-US" dirty="0" err="1" smtClean="0"/>
              <a:t>ZH</a:t>
            </a:r>
            <a:r>
              <a:rPr lang="en-US" dirty="0" err="1" smtClean="0">
                <a:sym typeface="Symbol" charset="2"/>
              </a:rPr>
              <a:t></a:t>
            </a:r>
            <a:r>
              <a:rPr lang="en-US" dirty="0" err="1" smtClean="0"/>
              <a:t>llbb</a:t>
            </a:r>
            <a:endParaRPr lang="en-US" dirty="0"/>
          </a:p>
        </p:txBody>
      </p:sp>
      <p:sp>
        <p:nvSpPr>
          <p:cNvPr id="4" name="Slide Number Placeholder 3"/>
          <p:cNvSpPr>
            <a:spLocks noGrp="1"/>
          </p:cNvSpPr>
          <p:nvPr>
            <p:ph type="sldNum" sz="quarter" idx="12"/>
          </p:nvPr>
        </p:nvSpPr>
        <p:spPr/>
        <p:txBody>
          <a:bodyPr/>
          <a:lstStyle/>
          <a:p>
            <a:pPr algn="ctr"/>
            <a:fld id="{6F42FDE4-A7DD-41A7-A0A6-9B649FB43336}" type="slidenum">
              <a:rPr lang="en-US" smtClean="0"/>
              <a:pPr algn="ctr"/>
              <a:t>32</a:t>
            </a:fld>
            <a:endParaRPr lang="en-US" sz="1400" dirty="0">
              <a:solidFill>
                <a:srgbClr val="FFFFFF"/>
              </a:solidFill>
              <a:latin typeface="+mj-lt"/>
              <a:ea typeface="+mj-ea"/>
              <a:cs typeface="+mj-cs"/>
            </a:endParaRPr>
          </a:p>
        </p:txBody>
      </p:sp>
      <p:pic>
        <p:nvPicPr>
          <p:cNvPr id="5" name="Picture 4"/>
          <p:cNvPicPr>
            <a:picLocks noChangeAspect="1"/>
          </p:cNvPicPr>
          <p:nvPr/>
        </p:nvPicPr>
        <p:blipFill>
          <a:blip r:embed="rId2"/>
          <a:stretch>
            <a:fillRect/>
          </a:stretch>
        </p:blipFill>
        <p:spPr>
          <a:xfrm>
            <a:off x="4029815" y="1329148"/>
            <a:ext cx="4566319" cy="4425817"/>
          </a:xfrm>
          <a:prstGeom prst="rect">
            <a:avLst/>
          </a:prstGeom>
        </p:spPr>
      </p:pic>
      <p:sp>
        <p:nvSpPr>
          <p:cNvPr id="9" name="Content Placeholder 2"/>
          <p:cNvSpPr txBox="1">
            <a:spLocks/>
          </p:cNvSpPr>
          <p:nvPr/>
        </p:nvSpPr>
        <p:spPr>
          <a:xfrm>
            <a:off x="174442" y="719713"/>
            <a:ext cx="3703693" cy="5643823"/>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lang="en-US" sz="2595" dirty="0" smtClean="0"/>
              <a:t>To study the effect of high S/B events on our observed limits, we remove our best new and best two new events from the </a:t>
            </a:r>
            <a:r>
              <a:rPr lang="en-US" sz="2595" dirty="0" err="1" smtClean="0"/>
              <a:t>e</a:t>
            </a:r>
            <a:r>
              <a:rPr lang="en-US" sz="2595" baseline="30000" dirty="0" err="1" smtClean="0"/>
              <a:t>+</a:t>
            </a:r>
            <a:r>
              <a:rPr lang="en-US" sz="2595" dirty="0" err="1" smtClean="0"/>
              <a:t>e</a:t>
            </a:r>
            <a:r>
              <a:rPr lang="en-US" sz="2595" baseline="30000" dirty="0" smtClean="0"/>
              <a:t>-</a:t>
            </a:r>
            <a:r>
              <a:rPr lang="en-US" sz="2595" dirty="0" smtClean="0"/>
              <a:t> channel and re-run the limits</a:t>
            </a:r>
          </a:p>
          <a:p>
            <a:pPr marL="274320" lvl="0" indent="-274320">
              <a:spcBef>
                <a:spcPts val="600"/>
              </a:spcBef>
              <a:buClr>
                <a:schemeClr val="accent1"/>
              </a:buClr>
              <a:buSzPct val="76000"/>
              <a:buFont typeface="Wingdings 3"/>
              <a:buChar char=""/>
              <a:defRPr/>
            </a:pPr>
            <a:r>
              <a:rPr lang="en-US" sz="2595" dirty="0" smtClean="0"/>
              <a:t>Gives one sigma</a:t>
            </a:r>
            <a:r>
              <a:rPr lang="en-US" sz="2800" dirty="0" smtClean="0"/>
              <a:t> level changes in the limits at 120 GeV/c</a:t>
            </a:r>
            <a:r>
              <a:rPr lang="en-US" sz="2800" baseline="30000" dirty="0" smtClean="0"/>
              <a:t>2</a:t>
            </a:r>
            <a:endParaRPr lang="en-US" sz="2595" baseline="30000" dirty="0" smtClean="0"/>
          </a:p>
          <a:p>
            <a:pPr marL="274320" marR="0" lvl="0" indent="-274320" algn="l" defTabSz="914400" rtl="0" eaLnBrk="1" fontAlgn="auto" latinLnBrk="0" hangingPunct="1">
              <a:lnSpc>
                <a:spcPct val="100000"/>
              </a:lnSpc>
              <a:spcBef>
                <a:spcPts val="600"/>
              </a:spcBef>
              <a:spcAft>
                <a:spcPts val="0"/>
              </a:spcAft>
              <a:buClr>
                <a:schemeClr val="accent1"/>
              </a:buClr>
              <a:buSzPct val="76000"/>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95351320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p:cNvSpPr>
                <a:spLocks noGrp="1"/>
              </p:cNvSpPr>
              <p:nvPr>
                <p:ph type="title"/>
              </p:nvPr>
            </p:nvSpPr>
            <p:spPr/>
            <p:txBody>
              <a:bodyPr>
                <a:normAutofit fontScale="90000"/>
              </a:bodyPr>
              <a:lstStyle/>
              <a:p>
                <a:r>
                  <a:rPr lang="en-US" altLang="ja-JP" dirty="0"/>
                  <a:t>D0: </a:t>
                </a:r>
                <a14:m>
                  <m:oMath xmlns:m="http://schemas.openxmlformats.org/officeDocument/2006/math">
                    <m:r>
                      <a:rPr lang="en-US" altLang="ja-JP" i="1">
                        <a:latin typeface="Cambria Math"/>
                      </a:rPr>
                      <m:t>𝐻</m:t>
                    </m:r>
                    <m:r>
                      <a:rPr lang="en-US" altLang="ja-JP" i="1">
                        <a:latin typeface="Cambria Math"/>
                      </a:rPr>
                      <m:t>→</m:t>
                    </m:r>
                    <m:sSup>
                      <m:sSupPr>
                        <m:ctrlPr>
                          <a:rPr lang="en-US" altLang="ja-JP" i="1">
                            <a:latin typeface="Cambria Math"/>
                          </a:rPr>
                        </m:ctrlPr>
                      </m:sSupPr>
                      <m:e>
                        <m:r>
                          <a:rPr lang="en-US" altLang="ja-JP" i="1">
                            <a:latin typeface="Cambria Math"/>
                          </a:rPr>
                          <m:t>𝑙</m:t>
                        </m:r>
                      </m:e>
                      <m:sup>
                        <m:r>
                          <a:rPr lang="en-US" altLang="ja-JP" i="1">
                            <a:latin typeface="Cambria Math"/>
                          </a:rPr>
                          <m:t>+</m:t>
                        </m:r>
                      </m:sup>
                    </m:sSup>
                    <m:sSup>
                      <m:sSupPr>
                        <m:ctrlPr>
                          <a:rPr lang="en-US" altLang="ja-JP" i="1">
                            <a:latin typeface="Cambria Math"/>
                          </a:rPr>
                        </m:ctrlPr>
                      </m:sSupPr>
                      <m:e>
                        <m:r>
                          <a:rPr lang="en-US" altLang="ja-JP" i="1">
                            <a:latin typeface="Cambria Math"/>
                          </a:rPr>
                          <m:t>𝑙</m:t>
                        </m:r>
                      </m:e>
                      <m:sup>
                        <m:r>
                          <a:rPr lang="en-US" altLang="ja-JP" i="1">
                            <a:latin typeface="Cambria Math"/>
                          </a:rPr>
                          <m:t>−</m:t>
                        </m:r>
                      </m:sup>
                    </m:sSup>
                    <m:r>
                      <a:rPr lang="en-US" altLang="ja-JP" i="1">
                        <a:latin typeface="Cambria Math"/>
                      </a:rPr>
                      <m:t>+</m:t>
                    </m:r>
                    <m:r>
                      <a:rPr lang="en-US" altLang="ja-JP" i="1">
                        <a:latin typeface="Cambria Math"/>
                      </a:rPr>
                      <m:t>𝑀𝐸𝑇</m:t>
                    </m:r>
                  </m:oMath>
                </a14:m>
                <a:r>
                  <a:rPr lang="en-US" altLang="ja-JP" dirty="0"/>
                  <a:t> </a:t>
                </a:r>
                <a:r>
                  <a:rPr lang="en-US" altLang="ja-JP" dirty="0" smtClean="0"/>
                  <a:t>Channel</a:t>
                </a:r>
                <a:endParaRPr kumimoji="1" lang="ja-JP" altLang="en-US" dirty="0"/>
              </a:p>
            </p:txBody>
          </p:sp>
        </mc:Choice>
        <mc:Fallback xmlns="">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a:stretch>
                  <a:fillRect t="-15517" b="-36207"/>
                </a:stretch>
              </a:blipFill>
            </p:spPr>
            <p:txBody>
              <a:bodyPr/>
              <a:lstStyle/>
              <a:p>
                <a:r>
                  <a:rPr lang="ja-JP" altLang="en-US">
                    <a:noFill/>
                  </a:rPr>
                  <a:t> </a:t>
                </a:r>
              </a:p>
            </p:txBody>
          </p:sp>
        </mc:Fallback>
      </mc:AlternateContent>
      <p:sp>
        <p:nvSpPr>
          <p:cNvPr id="4" name="コンテンツ プレースホルダー 3"/>
          <p:cNvSpPr>
            <a:spLocks noGrp="1"/>
          </p:cNvSpPr>
          <p:nvPr>
            <p:ph idx="1"/>
          </p:nvPr>
        </p:nvSpPr>
        <p:spPr/>
        <p:txBody>
          <a:bodyPr/>
          <a:lstStyle/>
          <a:p>
            <a:endParaRPr kumimoji="1" lang="ja-JP" altLang="en-US"/>
          </a:p>
        </p:txBody>
      </p:sp>
      <p:pic>
        <p:nvPicPr>
          <p:cNvPr id="15362" name="Picture 2" descr="http://www-d0.fnal.gov/Run2Physics/WWW/results/prelim/HIGGS/H124/fig9b.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1124744"/>
            <a:ext cx="3876248" cy="2630779"/>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www-d0.fnal.gov/Run2Physics/WWW/results/prelim/HIGGS/H124/fig9c.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5901" y="4104173"/>
            <a:ext cx="3876248" cy="2630779"/>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http://www-d0.fnal.gov/Run2Physics/WWW/results/prelim/HIGGS/H124/fig9d.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4125493"/>
            <a:ext cx="4103491" cy="2630779"/>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p:cNvSpPr>
            <a:spLocks noGrp="1"/>
          </p:cNvSpPr>
          <p:nvPr>
            <p:ph type="sldNum" sz="quarter" idx="12"/>
          </p:nvPr>
        </p:nvSpPr>
        <p:spPr/>
        <p:txBody>
          <a:bodyPr/>
          <a:lstStyle/>
          <a:p>
            <a:fld id="{D2D8002D-B5B0-4BAC-B1F6-782DDCCE6D9C}" type="slidenum">
              <a:rPr kumimoji="1" lang="ja-JP" altLang="en-US" smtClean="0"/>
              <a:t>33</a:t>
            </a:fld>
            <a:endParaRPr kumimoji="1" lang="ja-JP" altLang="en-US"/>
          </a:p>
        </p:txBody>
      </p:sp>
      <p:pic>
        <p:nvPicPr>
          <p:cNvPr id="8" name="Picture 2" descr="http://www-d0.fnal.gov/Run2Physics/WWW/results/prelim/HIGGS/H124/fig9a.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46" y="1052736"/>
            <a:ext cx="4088444" cy="2774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2070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LLR of </a:t>
            </a:r>
            <a:r>
              <a:rPr kumimoji="1" lang="en-US" altLang="ja-JP" dirty="0" err="1" smtClean="0"/>
              <a:t>Tevatron</a:t>
            </a:r>
            <a:r>
              <a:rPr kumimoji="1" lang="en-US" altLang="ja-JP" dirty="0" smtClean="0"/>
              <a:t> Combination</a:t>
            </a:r>
            <a:endParaRPr kumimoji="1" lang="ja-JP" altLang="en-US" dirty="0"/>
          </a:p>
        </p:txBody>
      </p:sp>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p:txBody>
              <a:bodyPr/>
              <a:lstStyle/>
              <a:p>
                <a:pPr marL="0" indent="0">
                  <a:buNone/>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𝐿𝐿𝑅</m:t>
                      </m:r>
                      <m:r>
                        <a:rPr kumimoji="1" lang="en-US" altLang="ja-JP" b="0" i="1" smtClean="0">
                          <a:latin typeface="Cambria Math"/>
                        </a:rPr>
                        <m:t>=−2</m:t>
                      </m:r>
                      <m:r>
                        <a:rPr kumimoji="1" lang="en-US" altLang="ja-JP" b="0" i="1" smtClean="0">
                          <a:latin typeface="Cambria Math"/>
                        </a:rPr>
                        <m:t>𝑙𝑛</m:t>
                      </m:r>
                      <m:f>
                        <m:fPr>
                          <m:ctrlPr>
                            <a:rPr kumimoji="1" lang="en-US" altLang="ja-JP" b="0" i="1" smtClean="0">
                              <a:latin typeface="Cambria Math"/>
                            </a:rPr>
                          </m:ctrlPr>
                        </m:fPr>
                        <m:num>
                          <m:r>
                            <a:rPr kumimoji="1" lang="en-US" altLang="ja-JP" b="0" i="1" smtClean="0">
                              <a:latin typeface="Cambria Math"/>
                            </a:rPr>
                            <m:t>𝑝</m:t>
                          </m:r>
                          <m:d>
                            <m:dPr>
                              <m:ctrlPr>
                                <a:rPr kumimoji="1" lang="en-US" altLang="ja-JP" b="0" i="1" smtClean="0">
                                  <a:latin typeface="Cambria Math"/>
                                </a:rPr>
                              </m:ctrlPr>
                            </m:dPr>
                            <m:e>
                              <m:r>
                                <a:rPr kumimoji="1" lang="en-US" altLang="ja-JP" b="0" i="1" smtClean="0">
                                  <a:latin typeface="Cambria Math"/>
                                </a:rPr>
                                <m:t>𝑑𝑎𝑡𝑎</m:t>
                              </m:r>
                              <m:r>
                                <a:rPr kumimoji="1" lang="en-US" altLang="ja-JP" b="0" i="1" smtClean="0">
                                  <a:latin typeface="Cambria Math"/>
                                </a:rPr>
                                <m:t>;</m:t>
                              </m:r>
                              <m:r>
                                <a:rPr kumimoji="1" lang="en-US" altLang="ja-JP" b="0" i="1" smtClean="0">
                                  <a:latin typeface="Cambria Math"/>
                                </a:rPr>
                                <m:t>𝑠</m:t>
                              </m:r>
                              <m:r>
                                <a:rPr kumimoji="1" lang="en-US" altLang="ja-JP" b="0" i="1" smtClean="0">
                                  <a:latin typeface="Cambria Math"/>
                                </a:rPr>
                                <m:t>+</m:t>
                              </m:r>
                              <m:r>
                                <a:rPr kumimoji="1" lang="en-US" altLang="ja-JP" b="0" i="1" smtClean="0">
                                  <a:latin typeface="Cambria Math"/>
                                </a:rPr>
                                <m:t>𝑏</m:t>
                              </m:r>
                            </m:e>
                          </m:d>
                        </m:num>
                        <m:den>
                          <m:r>
                            <a:rPr kumimoji="1" lang="en-US" altLang="ja-JP" b="0" i="1" smtClean="0">
                              <a:latin typeface="Cambria Math"/>
                            </a:rPr>
                            <m:t>𝑝</m:t>
                          </m:r>
                          <m:r>
                            <a:rPr kumimoji="1" lang="en-US" altLang="ja-JP" b="0" i="1" smtClean="0">
                              <a:latin typeface="Cambria Math"/>
                            </a:rPr>
                            <m:t>(</m:t>
                          </m:r>
                          <m:r>
                            <a:rPr kumimoji="1" lang="en-US" altLang="ja-JP" b="0" i="1" smtClean="0">
                              <a:latin typeface="Cambria Math"/>
                            </a:rPr>
                            <m:t>𝑑𝑎𝑡𝑎</m:t>
                          </m:r>
                          <m:r>
                            <a:rPr kumimoji="1" lang="en-US" altLang="ja-JP" b="0" i="1" smtClean="0">
                              <a:latin typeface="Cambria Math"/>
                            </a:rPr>
                            <m:t>;</m:t>
                          </m:r>
                          <m:r>
                            <a:rPr kumimoji="1" lang="en-US" altLang="ja-JP" b="0" i="1" smtClean="0">
                              <a:latin typeface="Cambria Math"/>
                            </a:rPr>
                            <m:t>𝑏</m:t>
                          </m:r>
                          <m:r>
                            <a:rPr kumimoji="1" lang="en-US" altLang="ja-JP" b="0" i="1" smtClean="0">
                              <a:latin typeface="Cambria Math"/>
                            </a:rPr>
                            <m:t>)</m:t>
                          </m:r>
                        </m:den>
                      </m:f>
                    </m:oMath>
                  </m:oMathPara>
                </a14:m>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blipFill rotWithShape="1">
                <a:blip r:embed="rId2"/>
                <a:stretch>
                  <a:fillRect/>
                </a:stretch>
              </a:blipFill>
            </p:spPr>
            <p:txBody>
              <a:bodyPr/>
              <a:lstStyle/>
              <a:p>
                <a:r>
                  <a:rPr lang="ja-JP" altLang="en-US">
                    <a:noFill/>
                  </a:rPr>
                  <a:t> </a:t>
                </a:r>
              </a:p>
            </p:txBody>
          </p:sp>
        </mc:Fallback>
      </mc:AlternateContent>
      <p:pic>
        <p:nvPicPr>
          <p:cNvPr id="27650" name="Picture 2" descr="http://www-d0.fnal.gov/Run2Physics/WWW/results/prelim/HIGGS/H129/H129F0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060848"/>
            <a:ext cx="7083295" cy="4797152"/>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34</a:t>
            </a:fld>
            <a:endParaRPr kumimoji="1" lang="ja-JP" altLang="en-US"/>
          </a:p>
        </p:txBody>
      </p:sp>
    </p:spTree>
    <p:extLst>
      <p:ext uri="{BB962C8B-B14F-4D97-AF65-F5344CB8AC3E}">
        <p14:creationId xmlns:p14="http://schemas.microsoft.com/office/powerpoint/2010/main" val="21080349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Tevatron</a:t>
            </a:r>
            <a:r>
              <a:rPr lang="en-US" dirty="0" smtClean="0"/>
              <a:t>: </a:t>
            </a:r>
            <a:r>
              <a:rPr lang="en-US" dirty="0" smtClean="0"/>
              <a:t>Signal Injection Study</a:t>
            </a:r>
            <a:endParaRPr lang="en-US" dirty="0"/>
          </a:p>
        </p:txBody>
      </p:sp>
      <p:sp>
        <p:nvSpPr>
          <p:cNvPr id="8" name="Content Placeholder 7"/>
          <p:cNvSpPr>
            <a:spLocks noGrp="1"/>
          </p:cNvSpPr>
          <p:nvPr>
            <p:ph sz="quarter" idx="1"/>
          </p:nvPr>
        </p:nvSpPr>
        <p:spPr>
          <a:xfrm>
            <a:off x="458148" y="5133650"/>
            <a:ext cx="8229600" cy="1463701"/>
          </a:xfrm>
        </p:spPr>
        <p:txBody>
          <a:bodyPr>
            <a:normAutofit fontScale="92500" lnSpcReduction="10000"/>
          </a:bodyPr>
          <a:lstStyle/>
          <a:p>
            <a:r>
              <a:rPr lang="en-US" dirty="0" smtClean="0"/>
              <a:t>With 125 </a:t>
            </a:r>
            <a:r>
              <a:rPr lang="en-US" dirty="0" err="1" smtClean="0"/>
              <a:t>GeV</a:t>
            </a:r>
            <a:r>
              <a:rPr lang="en-US" dirty="0" smtClean="0"/>
              <a:t> signal, we expect a broad excess over the entire mass region.</a:t>
            </a:r>
          </a:p>
          <a:p>
            <a:r>
              <a:rPr lang="en-US" dirty="0" smtClean="0"/>
              <a:t>Consistent </a:t>
            </a:r>
            <a:r>
              <a:rPr lang="en-US" dirty="0" smtClean="0"/>
              <a:t>with SM signal plus background hypothesis over Higgs mass range from 110 to 140 </a:t>
            </a:r>
            <a:r>
              <a:rPr lang="en-US" dirty="0" err="1" smtClean="0"/>
              <a:t>GeV</a:t>
            </a:r>
            <a:r>
              <a:rPr lang="en-US" dirty="0" smtClean="0"/>
              <a:t>/c</a:t>
            </a:r>
            <a:r>
              <a:rPr lang="en-US" baseline="30000" dirty="0" smtClean="0"/>
              <a:t>2</a:t>
            </a:r>
          </a:p>
          <a:p>
            <a:endParaRPr lang="en-US" dirty="0"/>
          </a:p>
        </p:txBody>
      </p:sp>
      <p:sp>
        <p:nvSpPr>
          <p:cNvPr id="4" name="Slide Number Placeholder 3"/>
          <p:cNvSpPr>
            <a:spLocks noGrp="1"/>
          </p:cNvSpPr>
          <p:nvPr>
            <p:ph type="sldNum" sz="quarter" idx="12"/>
          </p:nvPr>
        </p:nvSpPr>
        <p:spPr/>
        <p:txBody>
          <a:bodyPr/>
          <a:lstStyle/>
          <a:p>
            <a:pPr algn="ctr"/>
            <a:fld id="{6F42FDE4-A7DD-41A7-A0A6-9B649FB43336}" type="slidenum">
              <a:rPr lang="en-US" smtClean="0"/>
              <a:pPr algn="ctr"/>
              <a:t>35</a:t>
            </a:fld>
            <a:endParaRPr lang="en-US" sz="1400" dirty="0">
              <a:solidFill>
                <a:srgbClr val="FFFFFF"/>
              </a:solidFill>
              <a:latin typeface="+mj-lt"/>
              <a:ea typeface="+mj-ea"/>
              <a:cs typeface="+mj-cs"/>
            </a:endParaRPr>
          </a:p>
        </p:txBody>
      </p:sp>
      <p:pic>
        <p:nvPicPr>
          <p:cNvPr id="6" name="Picture 5" descr="tevatronSMComboLLRFeb24.gif"/>
          <p:cNvPicPr>
            <a:picLocks noChangeAspect="1"/>
          </p:cNvPicPr>
          <p:nvPr/>
        </p:nvPicPr>
        <p:blipFill>
          <a:blip r:embed="rId2"/>
          <a:stretch>
            <a:fillRect/>
          </a:stretch>
        </p:blipFill>
        <p:spPr>
          <a:xfrm>
            <a:off x="1" y="1910687"/>
            <a:ext cx="4613464" cy="2927818"/>
          </a:xfrm>
          <a:prstGeom prst="rect">
            <a:avLst/>
          </a:prstGeom>
        </p:spPr>
      </p:pic>
      <p:pic>
        <p:nvPicPr>
          <p:cNvPr id="7" name="Picture 6" descr="sigInjectLLR125.gif"/>
          <p:cNvPicPr>
            <a:picLocks noChangeAspect="1"/>
          </p:cNvPicPr>
          <p:nvPr/>
        </p:nvPicPr>
        <p:blipFill>
          <a:blip r:embed="rId3"/>
          <a:stretch>
            <a:fillRect/>
          </a:stretch>
        </p:blipFill>
        <p:spPr>
          <a:xfrm>
            <a:off x="4599157" y="1818619"/>
            <a:ext cx="4488682" cy="3042401"/>
          </a:xfrm>
          <a:prstGeom prst="rect">
            <a:avLst/>
          </a:prstGeom>
        </p:spPr>
      </p:pic>
      <p:sp>
        <p:nvSpPr>
          <p:cNvPr id="3" name="正方形/長方形 2"/>
          <p:cNvSpPr/>
          <p:nvPr/>
        </p:nvSpPr>
        <p:spPr>
          <a:xfrm>
            <a:off x="5004048" y="4653136"/>
            <a:ext cx="2160240" cy="2078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498768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p:cNvSpPr>
                <a:spLocks noGrp="1"/>
              </p:cNvSpPr>
              <p:nvPr>
                <p:ph type="title"/>
              </p:nvPr>
            </p:nvSpPr>
            <p:spPr/>
            <p:txBody>
              <a:bodyPr>
                <a:normAutofit fontScale="90000"/>
              </a:bodyPr>
              <a:lstStyle/>
              <a:p>
                <a14:m>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𝑏𝑏</m:t>
                    </m:r>
                  </m:oMath>
                </a14:m>
                <a:r>
                  <a:rPr kumimoji="1" lang="ja-JP" altLang="en-US" dirty="0" smtClean="0"/>
                  <a:t> </a:t>
                </a:r>
                <a:r>
                  <a:rPr kumimoji="1" lang="en-US" altLang="ja-JP" dirty="0" smtClean="0"/>
                  <a:t>Channel by Channel (CDF,D0)</a:t>
                </a:r>
                <a:endParaRPr kumimoji="1" lang="ja-JP" altLang="en-US" dirty="0"/>
              </a:p>
            </p:txBody>
          </p:sp>
        </mc:Choice>
        <mc:Fallback xmlns="">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a:stretch>
                  <a:fillRect t="-15517" r="-741" b="-36207"/>
                </a:stretch>
              </a:blipFill>
            </p:spPr>
            <p:txBody>
              <a:bodyPr/>
              <a:lstStyle/>
              <a:p>
                <a:r>
                  <a:rPr lang="ja-JP" altLang="en-US">
                    <a:noFill/>
                  </a:rPr>
                  <a:t> </a:t>
                </a:r>
              </a:p>
            </p:txBody>
          </p:sp>
        </mc:Fallback>
      </mc:AlternateContent>
      <p:sp>
        <p:nvSpPr>
          <p:cNvPr id="3" name="コンテンツ プレースホルダー 2"/>
          <p:cNvSpPr>
            <a:spLocks noGrp="1"/>
          </p:cNvSpPr>
          <p:nvPr>
            <p:ph idx="1"/>
          </p:nvPr>
        </p:nvSpPr>
        <p:spPr/>
        <p:txBody>
          <a:bodyPr/>
          <a:lstStyle/>
          <a:p>
            <a:endParaRPr kumimoji="1" lang="ja-JP" altLang="en-US"/>
          </a:p>
        </p:txBody>
      </p:sp>
      <p:pic>
        <p:nvPicPr>
          <p:cNvPr id="20482" name="Picture 2" descr="http://www-cdf.fnal.gov/physics/new/hdg/Results_files/results/whlnubb_120307/plots/gif/unblind_Limit__JV_WH_AllJETWM_3k_120223_JESQ2_ALL_AllHobit.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1329669"/>
            <a:ext cx="2883656" cy="2473806"/>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www-cdf.fnal.gov/physics/new/hdg/Results_files/results/vhmetbb_120302/plots/VHLimit_Moriond2012.pn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19152" y="1658462"/>
            <a:ext cx="3165016" cy="2146390"/>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http://www-cdf.fnal.gov/physics/new/hdg/Results_files/results/zhllbb_120307/plots/final_limits_eemm/944limits_1.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98145" y="1329669"/>
            <a:ext cx="2910359" cy="2819411"/>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http://www-d0.fnal.gov/Run2Physics/WWW/results/prelim/HIGGS/H123/H123F05b.jpe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048" y="4261032"/>
            <a:ext cx="3053590" cy="2068040"/>
          </a:xfrm>
          <a:prstGeom prst="rect">
            <a:avLst/>
          </a:prstGeom>
          <a:noFill/>
          <a:extLst>
            <a:ext uri="{909E8E84-426E-40DD-AFC4-6F175D3DCCD1}">
              <a14:hiddenFill xmlns:a14="http://schemas.microsoft.com/office/drawing/2010/main">
                <a:solidFill>
                  <a:srgbClr val="FFFFFF"/>
                </a:solidFill>
              </a14:hiddenFill>
            </a:ext>
          </a:extLst>
        </p:spPr>
      </p:pic>
      <p:pic>
        <p:nvPicPr>
          <p:cNvPr id="20490" name="Picture 10" descr="http://www-d0.fnal.gov/Run2Physics/WWW/results/prelim/HIGGS/H122/H122F10.jpe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0410" y="4229448"/>
            <a:ext cx="3053590" cy="2068040"/>
          </a:xfrm>
          <a:prstGeom prst="rect">
            <a:avLst/>
          </a:prstGeom>
          <a:noFill/>
          <a:extLst>
            <a:ext uri="{909E8E84-426E-40DD-AFC4-6F175D3DCCD1}">
              <a14:hiddenFill xmlns:a14="http://schemas.microsoft.com/office/drawing/2010/main">
                <a:solidFill>
                  <a:srgbClr val="FFFFFF"/>
                </a:solidFill>
              </a14:hiddenFill>
            </a:ext>
          </a:extLst>
        </p:spPr>
      </p:pic>
      <p:pic>
        <p:nvPicPr>
          <p:cNvPr id="20492" name="Picture 12" descr="http://www-d0.fnal.gov/Run2Physics/WWW/results/prelim/HIGGS/H121/H121F10b.jpe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77699" y="4221088"/>
            <a:ext cx="3053590" cy="2068040"/>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36</a:t>
            </a:fld>
            <a:endParaRPr kumimoji="1" lang="ja-JP" altLang="en-US"/>
          </a:p>
        </p:txBody>
      </p:sp>
    </p:spTree>
    <p:extLst>
      <p:ext uri="{BB962C8B-B14F-4D97-AF65-F5344CB8AC3E}">
        <p14:creationId xmlns:p14="http://schemas.microsoft.com/office/powerpoint/2010/main" val="21882945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2" name="Picture 8" descr="http://www-cdf.fnal.gov/physics/new/hdg/Results_files/results/cdfcomb_mar2012/figures/cdfwwlimits28feb.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1" y="823223"/>
            <a:ext cx="4390870" cy="3469873"/>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http://www-cdf.fnal.gov/physics/new/hdg/Results_files/results/cdfcomb_mar2012/figures/cdfbblimits28feb.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2" y="823223"/>
            <a:ext cx="4337340" cy="346987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p:txBody>
          <a:bodyPr>
            <a:normAutofit fontScale="90000"/>
          </a:bodyPr>
          <a:lstStyle/>
          <a:p>
            <a:r>
              <a:rPr kumimoji="1" lang="en-US" altLang="ja-JP" dirty="0" smtClean="0"/>
              <a:t>By Decay Mode (CDF, D0)</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dirty="0"/>
          </a:p>
        </p:txBody>
      </p:sp>
      <p:pic>
        <p:nvPicPr>
          <p:cNvPr id="21506" name="Picture 2" descr="http://www-d0.fnal.gov/Run2Physics/WWW/results/prelim/HIGGS/H128/H128F17.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13" y="4005064"/>
            <a:ext cx="4212539" cy="2852936"/>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www-d0.fnal.gov/Run2Physics/WWW/results/prelim/HIGGS/H128/H128F18.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6016" y="3981821"/>
            <a:ext cx="4246855" cy="2876177"/>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37</a:t>
            </a:fld>
            <a:endParaRPr kumimoji="1" lang="ja-JP" altLang="en-US"/>
          </a:p>
        </p:txBody>
      </p:sp>
    </p:spTree>
    <p:extLst>
      <p:ext uri="{BB962C8B-B14F-4D97-AF65-F5344CB8AC3E}">
        <p14:creationId xmlns:p14="http://schemas.microsoft.com/office/powerpoint/2010/main" val="9063978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CDF H-&gt;WW OS channels</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smtClean="0"/>
              <a:t>Channels with oppositely charged </a:t>
            </a:r>
            <a:r>
              <a:rPr kumimoji="1" lang="en-US" altLang="ja-JP" dirty="0" err="1" smtClean="0"/>
              <a:t>dilepton</a:t>
            </a:r>
            <a:r>
              <a:rPr lang="en-US" altLang="ja-JP" dirty="0" err="1" smtClean="0"/>
              <a:t>s</a:t>
            </a:r>
            <a:r>
              <a:rPr lang="en-US" altLang="ja-JP" dirty="0" smtClean="0"/>
              <a:t>.</a:t>
            </a:r>
          </a:p>
          <a:p>
            <a:pPr marL="0" indent="0">
              <a:buNone/>
            </a:pPr>
            <a:r>
              <a:rPr lang="en-US" altLang="ja-JP" sz="2000" dirty="0" smtClean="0"/>
              <a:t>0jet:                                     1jet                                               2jet</a:t>
            </a:r>
            <a:endParaRPr kumimoji="1" lang="ja-JP" altLang="en-US" sz="2000" dirty="0"/>
          </a:p>
        </p:txBody>
      </p:sp>
      <p:sp>
        <p:nvSpPr>
          <p:cNvPr id="4" name="スライド番号プレースホルダー 3"/>
          <p:cNvSpPr>
            <a:spLocks noGrp="1"/>
          </p:cNvSpPr>
          <p:nvPr>
            <p:ph type="sldNum" sz="quarter" idx="12"/>
          </p:nvPr>
        </p:nvSpPr>
        <p:spPr>
          <a:xfrm>
            <a:off x="6974904" y="6304235"/>
            <a:ext cx="2133600" cy="365125"/>
          </a:xfrm>
        </p:spPr>
        <p:txBody>
          <a:bodyPr/>
          <a:lstStyle/>
          <a:p>
            <a:fld id="{D2D8002D-B5B0-4BAC-B1F6-782DDCCE6D9C}" type="slidenum">
              <a:rPr lang="ja-JP" altLang="en-US" smtClean="0"/>
              <a:pPr/>
              <a:t>38</a:t>
            </a:fld>
            <a:endParaRPr lang="ja-JP" altLang="en-US" dirty="0"/>
          </a:p>
        </p:txBody>
      </p:sp>
      <p:pic>
        <p:nvPicPr>
          <p:cNvPr id="3076" name="Picture 4" descr="http://www-cdf.fnal.gov/physics/new/hdg/Results_files/results/hwwmenn_120224/figures/limit/v21_97fb_0J_mor12.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69226"/>
            <a:ext cx="3150196" cy="22366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www-cdf.fnal.gov/physics/new/hdg/Results_files/results/hwwmenn_120224/figures/limit/v21_97fb_1J_mor12.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9832" y="1969225"/>
            <a:ext cx="3150196" cy="223663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ttp://www-cdf.fnal.gov/physics/new/hdg/Results_files/results/hwwmenn_120224/figures/limit/v21_97fb_2J_mor12.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0316" y="1984449"/>
            <a:ext cx="3150196" cy="2236639"/>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http://www-cdf.fnal.gov/physics/new/hdg/Results_files/results/hwwmenn_120224/figures/0jet/NNOutputs/TemplateStackHWW200_HighSB.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52" y="4293096"/>
            <a:ext cx="3210647" cy="2174407"/>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http://www-cdf.fnal.gov/physics/new/hdg/Results_files/results/hwwmenn_120224/figures/1jet/NNOutputs/TemplateStackHWW200_HighSB.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5529" y="4293096"/>
            <a:ext cx="3210647" cy="2174407"/>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http://www-cdf.fnal.gov/physics/new/hdg/Results_files/results/hwwmenn_120224/figures/2jet/NNOutputs/TemplateStackHWW200_AllSB.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3353" y="4302193"/>
            <a:ext cx="3210647" cy="217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4643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p:cNvSpPr>
                <a:spLocks noGrp="1"/>
              </p:cNvSpPr>
              <p:nvPr>
                <p:ph type="title"/>
              </p:nvPr>
            </p:nvSpPr>
            <p:spPr/>
            <p:txBody>
              <a:bodyPr>
                <a:normAutofit fontScale="90000"/>
              </a:bodyPr>
              <a:lstStyle/>
              <a:p>
                <a14:m>
                  <m:oMath xmlns:m="http://schemas.openxmlformats.org/officeDocument/2006/math">
                    <m:r>
                      <a:rPr lang="en-US" altLang="ja-JP" i="1">
                        <a:latin typeface="Cambria Math"/>
                      </a:rPr>
                      <m:t>𝐻</m:t>
                    </m:r>
                    <m:r>
                      <a:rPr lang="en-US" altLang="ja-JP" i="1">
                        <a:latin typeface="Cambria Math"/>
                      </a:rPr>
                      <m:t>→</m:t>
                    </m:r>
                    <m:r>
                      <a:rPr lang="en-US" altLang="ja-JP" i="1">
                        <a:latin typeface="Cambria Math"/>
                      </a:rPr>
                      <m:t>𝑏𝑏</m:t>
                    </m:r>
                  </m:oMath>
                </a14:m>
                <a:r>
                  <a:rPr lang="ja-JP" altLang="en-US" dirty="0"/>
                  <a:t> </a:t>
                </a:r>
                <a:r>
                  <a:rPr lang="en-US" altLang="ja-JP" dirty="0" smtClean="0"/>
                  <a:t>(CDF+D0</a:t>
                </a:r>
                <a:r>
                  <a:rPr lang="en-US" altLang="ja-JP" dirty="0"/>
                  <a:t>)</a:t>
                </a:r>
                <a:endParaRPr kumimoji="1" lang="ja-JP" altLang="en-US" dirty="0"/>
              </a:p>
            </p:txBody>
          </p:sp>
        </mc:Choice>
        <mc:Fallback xmlns="">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a:stretch>
                  <a:fillRect t="-15517" b="-36207"/>
                </a:stretch>
              </a:blipFill>
            </p:spPr>
            <p:txBody>
              <a:bodyPr/>
              <a:lstStyle/>
              <a:p>
                <a:r>
                  <a:rPr lang="ja-JP" altLang="en-US">
                    <a:noFill/>
                  </a:rPr>
                  <a:t> </a:t>
                </a:r>
              </a:p>
            </p:txBody>
          </p:sp>
        </mc:Fallback>
      </mc:AlternateContent>
      <p:sp>
        <p:nvSpPr>
          <p:cNvPr id="3" name="コンテンツ プレースホルダー 2"/>
          <p:cNvSpPr>
            <a:spLocks noGrp="1"/>
          </p:cNvSpPr>
          <p:nvPr>
            <p:ph idx="1"/>
          </p:nvPr>
        </p:nvSpPr>
        <p:spPr/>
        <p:txBody>
          <a:bodyPr/>
          <a:lstStyle/>
          <a:p>
            <a:endParaRPr kumimoji="1" lang="ja-JP" altLang="en-US"/>
          </a:p>
        </p:txBody>
      </p:sp>
      <p:pic>
        <p:nvPicPr>
          <p:cNvPr id="25602" name="Picture 2" descr="http://www-d0.fnal.gov/Run2Physics/WWW/results/prelim/HIGGS/H129/H129F11.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2" y="1772816"/>
            <a:ext cx="5256433" cy="3940007"/>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http://www-d0.fnal.gov/Run2Physics/WWW/results/prelim/HIGGS/H129/H129F14.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3528" y="1124744"/>
            <a:ext cx="3816424" cy="2584668"/>
          </a:xfrm>
          <a:prstGeom prst="rect">
            <a:avLst/>
          </a:prstGeom>
          <a:noFill/>
          <a:extLst>
            <a:ext uri="{909E8E84-426E-40DD-AFC4-6F175D3DCCD1}">
              <a14:hiddenFill xmlns:a14="http://schemas.microsoft.com/office/drawing/2010/main">
                <a:solidFill>
                  <a:srgbClr val="FFFFFF"/>
                </a:solidFill>
              </a14:hiddenFill>
            </a:ext>
          </a:extLst>
        </p:spPr>
      </p:pic>
      <p:pic>
        <p:nvPicPr>
          <p:cNvPr id="25606" name="Picture 6" descr="http://www-d0.fnal.gov/Run2Physics/WWW/results/prelim/HIGGS/H129/H129F15.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4960" y="3861048"/>
            <a:ext cx="3816424" cy="2584668"/>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39</a:t>
            </a:fld>
            <a:endParaRPr kumimoji="1" lang="ja-JP" altLang="en-US"/>
          </a:p>
        </p:txBody>
      </p:sp>
    </p:spTree>
    <p:extLst>
      <p:ext uri="{BB962C8B-B14F-4D97-AF65-F5344CB8AC3E}">
        <p14:creationId xmlns:p14="http://schemas.microsoft.com/office/powerpoint/2010/main" val="2982916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3463" y="2636912"/>
            <a:ext cx="3781013" cy="3288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4" name="Rectangle 2"/>
          <p:cNvSpPr>
            <a:spLocks noGrp="1" noChangeArrowheads="1"/>
          </p:cNvSpPr>
          <p:nvPr>
            <p:ph type="title"/>
          </p:nvPr>
        </p:nvSpPr>
        <p:spPr/>
        <p:txBody>
          <a:bodyPr>
            <a:normAutofit fontScale="90000"/>
          </a:bodyPr>
          <a:lstStyle/>
          <a:p>
            <a:pPr eaLnBrk="1" hangingPunct="1"/>
            <a:r>
              <a:rPr lang="en-US" altLang="ja-JP" dirty="0" smtClean="0"/>
              <a:t>Constraint on Higgs </a:t>
            </a:r>
            <a:r>
              <a:rPr lang="en-US" altLang="ja-JP" dirty="0" smtClean="0"/>
              <a:t>Mass</a:t>
            </a:r>
            <a:endParaRPr lang="en-US" altLang="ja-JP" dirty="0" smtClean="0"/>
          </a:p>
        </p:txBody>
      </p:sp>
      <p:sp>
        <p:nvSpPr>
          <p:cNvPr id="13315" name="Rectangle 3"/>
          <p:cNvSpPr>
            <a:spLocks noGrp="1" noChangeArrowheads="1"/>
          </p:cNvSpPr>
          <p:nvPr>
            <p:ph type="body" idx="1"/>
          </p:nvPr>
        </p:nvSpPr>
        <p:spPr>
          <a:xfrm flipV="1">
            <a:off x="152400" y="6400800"/>
            <a:ext cx="4800600" cy="228600"/>
          </a:xfrm>
        </p:spPr>
        <p:txBody>
          <a:bodyPr>
            <a:normAutofit fontScale="47500" lnSpcReduction="20000"/>
          </a:bodyPr>
          <a:lstStyle/>
          <a:p>
            <a:pPr eaLnBrk="1" hangingPunct="1">
              <a:lnSpc>
                <a:spcPct val="90000"/>
              </a:lnSpc>
            </a:pPr>
            <a:endParaRPr lang="ja-JP" altLang="ja-JP" sz="2400" smtClean="0"/>
          </a:p>
        </p:txBody>
      </p:sp>
      <p:sp>
        <p:nvSpPr>
          <p:cNvPr id="12" name="Rectangle 11"/>
          <p:cNvSpPr/>
          <p:nvPr/>
        </p:nvSpPr>
        <p:spPr>
          <a:xfrm>
            <a:off x="179512" y="6095881"/>
            <a:ext cx="8280921" cy="757130"/>
          </a:xfrm>
          <a:prstGeom prst="rect">
            <a:avLst/>
          </a:prstGeom>
        </p:spPr>
        <p:txBody>
          <a:bodyPr wrap="square">
            <a:spAutoFit/>
          </a:bodyPr>
          <a:lstStyle/>
          <a:p>
            <a:pPr lvl="1">
              <a:lnSpc>
                <a:spcPct val="90000"/>
              </a:lnSpc>
              <a:defRPr/>
            </a:pPr>
            <a:r>
              <a:rPr lang="en-US" altLang="ja-JP" sz="2400" b="1" i="1" dirty="0" err="1" smtClean="0">
                <a:solidFill>
                  <a:srgbClr val="0000FF"/>
                </a:solidFill>
                <a:ea typeface="ＭＳ Ｐゴシック" pitchFamily="50" charset="-128"/>
                <a:sym typeface="Symbol" pitchFamily="18" charset="2"/>
              </a:rPr>
              <a:t>M</a:t>
            </a:r>
            <a:r>
              <a:rPr lang="en-US" altLang="ja-JP" sz="2400" b="1" i="1" baseline="-25000" dirty="0" err="1" smtClean="0">
                <a:solidFill>
                  <a:srgbClr val="0000FF"/>
                </a:solidFill>
                <a:ea typeface="ＭＳ Ｐゴシック" pitchFamily="50" charset="-128"/>
                <a:sym typeface="Symbol" pitchFamily="18" charset="2"/>
              </a:rPr>
              <a:t>higgs</a:t>
            </a:r>
            <a:r>
              <a:rPr lang="en-US" altLang="ja-JP" sz="2400" b="1" dirty="0" smtClean="0">
                <a:solidFill>
                  <a:srgbClr val="0000FF"/>
                </a:solidFill>
                <a:ea typeface="ＭＳ Ｐゴシック" pitchFamily="50" charset="-128"/>
                <a:sym typeface="Symbol" pitchFamily="18" charset="2"/>
              </a:rPr>
              <a:t> </a:t>
            </a:r>
            <a:r>
              <a:rPr lang="en-US" altLang="ja-JP" sz="2400" b="1" dirty="0">
                <a:solidFill>
                  <a:srgbClr val="0000FF"/>
                </a:solidFill>
                <a:ea typeface="ＭＳ Ｐゴシック" pitchFamily="50" charset="-128"/>
                <a:sym typeface="Symbol" pitchFamily="18" charset="2"/>
              </a:rPr>
              <a:t>&lt;</a:t>
            </a:r>
            <a:r>
              <a:rPr lang="en-US" altLang="ja-JP" sz="2400" b="1" dirty="0" smtClean="0">
                <a:solidFill>
                  <a:srgbClr val="0000FF"/>
                </a:solidFill>
                <a:ea typeface="ＭＳ Ｐゴシック" pitchFamily="50" charset="-128"/>
                <a:sym typeface="Symbol" pitchFamily="18" charset="2"/>
              </a:rPr>
              <a:t> </a:t>
            </a:r>
            <a:r>
              <a:rPr lang="en-US" sz="2400" b="1" dirty="0" smtClean="0">
                <a:solidFill>
                  <a:srgbClr val="0000FF"/>
                </a:solidFill>
                <a:ea typeface="ＭＳ Ｐゴシック" pitchFamily="50" charset="-128"/>
              </a:rPr>
              <a:t>15</a:t>
            </a:r>
            <a:r>
              <a:rPr lang="en-US" sz="2400" b="1" dirty="0">
                <a:solidFill>
                  <a:srgbClr val="0000FF"/>
                </a:solidFill>
                <a:ea typeface="ＭＳ Ｐゴシック" pitchFamily="50" charset="-128"/>
              </a:rPr>
              <a:t>2</a:t>
            </a:r>
            <a:r>
              <a:rPr lang="en-US" sz="2400" b="1" dirty="0" smtClean="0">
                <a:solidFill>
                  <a:srgbClr val="0000FF"/>
                </a:solidFill>
                <a:ea typeface="ＭＳ Ｐゴシック" pitchFamily="50" charset="-128"/>
              </a:rPr>
              <a:t> </a:t>
            </a:r>
            <a:r>
              <a:rPr lang="en-US" sz="2400" b="1" dirty="0" err="1">
                <a:solidFill>
                  <a:srgbClr val="0000FF"/>
                </a:solidFill>
                <a:ea typeface="ＭＳ Ｐゴシック" pitchFamily="50" charset="-128"/>
              </a:rPr>
              <a:t>GeV</a:t>
            </a:r>
            <a:r>
              <a:rPr lang="en-US" altLang="ja-JP" sz="2400" b="1" dirty="0">
                <a:solidFill>
                  <a:srgbClr val="0000FF"/>
                </a:solidFill>
                <a:ea typeface="ＭＳ Ｐゴシック" pitchFamily="50" charset="-128"/>
                <a:sym typeface="Symbol" pitchFamily="18" charset="2"/>
              </a:rPr>
              <a:t>/</a:t>
            </a:r>
            <a:r>
              <a:rPr lang="en-US" altLang="ja-JP" sz="2400" b="1" i="1" dirty="0">
                <a:solidFill>
                  <a:srgbClr val="0000FF"/>
                </a:solidFill>
                <a:ea typeface="ＭＳ Ｐゴシック" pitchFamily="50" charset="-128"/>
                <a:sym typeface="Symbol" pitchFamily="18" charset="2"/>
              </a:rPr>
              <a:t>c</a:t>
            </a:r>
            <a:r>
              <a:rPr lang="en-US" altLang="ja-JP" sz="2400" b="1" baseline="30000" dirty="0">
                <a:solidFill>
                  <a:srgbClr val="0000FF"/>
                </a:solidFill>
                <a:ea typeface="ＭＳ Ｐゴシック" pitchFamily="50" charset="-128"/>
                <a:sym typeface="Symbol" pitchFamily="18" charset="2"/>
              </a:rPr>
              <a:t>2 </a:t>
            </a:r>
            <a:r>
              <a:rPr lang="ja-JP" altLang="en-US" sz="2400" b="1" dirty="0" smtClean="0">
                <a:solidFill>
                  <a:srgbClr val="0000FF"/>
                </a:solidFill>
                <a:ea typeface="ＭＳ Ｐゴシック" pitchFamily="50" charset="-128"/>
                <a:sym typeface="Symbol" pitchFamily="18" charset="2"/>
              </a:rPr>
              <a:t>（</a:t>
            </a:r>
            <a:r>
              <a:rPr lang="en-US" altLang="ja-JP" sz="2400" b="1" dirty="0" smtClean="0">
                <a:solidFill>
                  <a:srgbClr val="0000FF"/>
                </a:solidFill>
                <a:ea typeface="ＭＳ Ｐゴシック" pitchFamily="50" charset="-128"/>
                <a:sym typeface="Symbol" pitchFamily="18" charset="2"/>
              </a:rPr>
              <a:t>95% CL) .</a:t>
            </a:r>
          </a:p>
          <a:p>
            <a:pPr lvl="1">
              <a:lnSpc>
                <a:spcPct val="90000"/>
              </a:lnSpc>
              <a:defRPr/>
            </a:pPr>
            <a:r>
              <a:rPr lang="en-US" altLang="ja-JP" sz="2400" i="1" dirty="0" smtClean="0">
                <a:solidFill>
                  <a:srgbClr val="9900FF"/>
                </a:solidFill>
              </a:rPr>
              <a:t>    ….</a:t>
            </a:r>
            <a:r>
              <a:rPr lang="en-US" altLang="ja-JP" sz="2000" i="1" dirty="0" smtClean="0">
                <a:solidFill>
                  <a:srgbClr val="C00000"/>
                </a:solidFill>
              </a:rPr>
              <a:t>was </a:t>
            </a:r>
            <a:r>
              <a:rPr lang="en-US" altLang="ja-JP" sz="2000" i="1" dirty="0" err="1" smtClean="0">
                <a:solidFill>
                  <a:srgbClr val="C00000"/>
                </a:solidFill>
              </a:rPr>
              <a:t>M</a:t>
            </a:r>
            <a:r>
              <a:rPr lang="en-US" altLang="ja-JP" sz="2000" i="1" baseline="-25000" dirty="0" err="1" smtClean="0">
                <a:solidFill>
                  <a:srgbClr val="C00000"/>
                </a:solidFill>
              </a:rPr>
              <a:t>higgs</a:t>
            </a:r>
            <a:r>
              <a:rPr lang="en-US" altLang="ja-JP" sz="2000" baseline="-25000" dirty="0" smtClean="0">
                <a:solidFill>
                  <a:srgbClr val="C00000"/>
                </a:solidFill>
              </a:rPr>
              <a:t> </a:t>
            </a:r>
            <a:r>
              <a:rPr lang="en-US" altLang="ja-JP" sz="2000" dirty="0">
                <a:solidFill>
                  <a:srgbClr val="C00000"/>
                </a:solidFill>
                <a:sym typeface="Symbol" pitchFamily="18" charset="2"/>
              </a:rPr>
              <a:t>&lt;</a:t>
            </a:r>
            <a:r>
              <a:rPr lang="en-US" altLang="ja-JP" sz="2000" dirty="0" smtClean="0">
                <a:solidFill>
                  <a:srgbClr val="C00000"/>
                </a:solidFill>
                <a:sym typeface="Symbol" pitchFamily="18" charset="2"/>
              </a:rPr>
              <a:t> </a:t>
            </a:r>
            <a:r>
              <a:rPr lang="en-US" altLang="ja-JP" sz="2000" dirty="0" smtClean="0">
                <a:solidFill>
                  <a:srgbClr val="C00000"/>
                </a:solidFill>
              </a:rPr>
              <a:t>251 </a:t>
            </a:r>
            <a:r>
              <a:rPr lang="en-US" altLang="ja-JP" sz="2000" dirty="0" err="1">
                <a:solidFill>
                  <a:srgbClr val="C00000"/>
                </a:solidFill>
              </a:rPr>
              <a:t>GeV</a:t>
            </a:r>
            <a:r>
              <a:rPr lang="en-US" altLang="ja-JP" sz="2000" dirty="0">
                <a:solidFill>
                  <a:srgbClr val="C00000"/>
                </a:solidFill>
              </a:rPr>
              <a:t>/</a:t>
            </a:r>
            <a:r>
              <a:rPr lang="en-US" altLang="ja-JP" sz="2000" i="1" dirty="0">
                <a:solidFill>
                  <a:srgbClr val="C00000"/>
                </a:solidFill>
              </a:rPr>
              <a:t>c</a:t>
            </a:r>
            <a:r>
              <a:rPr lang="en-US" altLang="ja-JP" sz="2000" i="1" baseline="30000" dirty="0">
                <a:solidFill>
                  <a:srgbClr val="C00000"/>
                </a:solidFill>
              </a:rPr>
              <a:t>2</a:t>
            </a:r>
            <a:r>
              <a:rPr lang="en-US" altLang="ja-JP" sz="2000" baseline="30000" dirty="0">
                <a:solidFill>
                  <a:srgbClr val="C00000"/>
                </a:solidFill>
              </a:rPr>
              <a:t> </a:t>
            </a:r>
            <a:r>
              <a:rPr lang="en-US" altLang="ja-JP" sz="2000" dirty="0">
                <a:solidFill>
                  <a:srgbClr val="C00000"/>
                </a:solidFill>
              </a:rPr>
              <a:t>(95% CL</a:t>
            </a:r>
            <a:r>
              <a:rPr lang="en-US" altLang="ja-JP" sz="2000" dirty="0" smtClean="0">
                <a:solidFill>
                  <a:srgbClr val="C00000"/>
                </a:solidFill>
              </a:rPr>
              <a:t>) in Spring 2004</a:t>
            </a:r>
            <a:r>
              <a:rPr lang="en-US" altLang="ja-JP" sz="2000" dirty="0" smtClean="0">
                <a:solidFill>
                  <a:srgbClr val="C00000"/>
                </a:solidFill>
              </a:rPr>
              <a:t>.</a:t>
            </a:r>
            <a:endParaRPr lang="en-US" altLang="ja-JP" sz="2400" dirty="0">
              <a:solidFill>
                <a:srgbClr val="FF0000"/>
              </a:solidFill>
              <a:ea typeface="ＭＳ Ｐゴシック" pitchFamily="50" charset="-128"/>
              <a:sym typeface="Symbol" pitchFamily="18" charset="2"/>
            </a:endParaRPr>
          </a:p>
        </p:txBody>
      </p:sp>
      <p:sp>
        <p:nvSpPr>
          <p:cNvPr id="13322" name="Rectangle 16"/>
          <p:cNvSpPr>
            <a:spLocks noChangeArrowheads="1"/>
          </p:cNvSpPr>
          <p:nvPr/>
        </p:nvSpPr>
        <p:spPr bwMode="auto">
          <a:xfrm>
            <a:off x="4232769" y="726507"/>
            <a:ext cx="1847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sz="2800" b="1" dirty="0">
              <a:solidFill>
                <a:srgbClr val="FF0000"/>
              </a:solidFill>
            </a:endParaRPr>
          </a:p>
        </p:txBody>
      </p:sp>
      <p:sp>
        <p:nvSpPr>
          <p:cNvPr id="3" name="円/楕円 2"/>
          <p:cNvSpPr/>
          <p:nvPr/>
        </p:nvSpPr>
        <p:spPr>
          <a:xfrm>
            <a:off x="4051186" y="3036587"/>
            <a:ext cx="991355" cy="1438715"/>
          </a:xfrm>
          <a:prstGeom prst="ellipse">
            <a:avLst/>
          </a:prstGeom>
          <a:noFill/>
          <a:ln w="1905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矢印コネクタ 5"/>
          <p:cNvCxnSpPr/>
          <p:nvPr/>
        </p:nvCxnSpPr>
        <p:spPr>
          <a:xfrm flipH="1">
            <a:off x="5042542" y="3412380"/>
            <a:ext cx="969618" cy="0"/>
          </a:xfrm>
          <a:prstGeom prst="straightConnector1">
            <a:avLst/>
          </a:prstGeom>
          <a:ln w="19050">
            <a:solidFill>
              <a:srgbClr val="A50021"/>
            </a:solidFill>
            <a:tailEnd type="arrow"/>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5996112" y="3183958"/>
            <a:ext cx="1689698" cy="923330"/>
          </a:xfrm>
          <a:prstGeom prst="rect">
            <a:avLst/>
          </a:prstGeom>
          <a:noFill/>
          <a:ln w="19050">
            <a:solidFill>
              <a:srgbClr val="A50021"/>
            </a:solidFill>
          </a:ln>
        </p:spPr>
        <p:txBody>
          <a:bodyPr wrap="square" rtlCol="0">
            <a:spAutoFit/>
          </a:bodyPr>
          <a:lstStyle/>
          <a:p>
            <a:r>
              <a:rPr kumimoji="1" lang="en-US" altLang="ja-JP" b="1" dirty="0" smtClean="0">
                <a:solidFill>
                  <a:srgbClr val="C00000"/>
                </a:solidFill>
              </a:rPr>
              <a:t>Before </a:t>
            </a:r>
            <a:r>
              <a:rPr kumimoji="1" lang="en-US" altLang="ja-JP" b="1" dirty="0" err="1" smtClean="0">
                <a:solidFill>
                  <a:srgbClr val="C00000"/>
                </a:solidFill>
              </a:rPr>
              <a:t>Tevatron</a:t>
            </a:r>
            <a:r>
              <a:rPr kumimoji="1" lang="en-US" altLang="ja-JP" b="1" dirty="0" smtClean="0">
                <a:solidFill>
                  <a:srgbClr val="C00000"/>
                </a:solidFill>
              </a:rPr>
              <a:t> Run II results (Spring 2004)</a:t>
            </a:r>
            <a:endParaRPr kumimoji="1" lang="ja-JP" altLang="en-US" b="1" dirty="0">
              <a:solidFill>
                <a:srgbClr val="C00000"/>
              </a:solidFill>
            </a:endParaRPr>
          </a:p>
        </p:txBody>
      </p:sp>
      <p:sp>
        <p:nvSpPr>
          <p:cNvPr id="2" name="スライド番号プレースホルダー 1"/>
          <p:cNvSpPr>
            <a:spLocks noGrp="1"/>
          </p:cNvSpPr>
          <p:nvPr>
            <p:ph type="sldNum" sz="quarter" idx="12"/>
          </p:nvPr>
        </p:nvSpPr>
        <p:spPr/>
        <p:txBody>
          <a:bodyPr/>
          <a:lstStyle/>
          <a:p>
            <a:fld id="{D2D8002D-B5B0-4BAC-B1F6-782DDCCE6D9C}" type="slidenum">
              <a:rPr kumimoji="1" lang="ja-JP" altLang="en-US" smtClean="0"/>
              <a:t>4</a:t>
            </a:fld>
            <a:endParaRPr kumimoji="1" lang="ja-JP" altLang="en-US"/>
          </a:p>
        </p:txBody>
      </p:sp>
      <p:sp>
        <p:nvSpPr>
          <p:cNvPr id="13" name="コンテンツ プレースホルダー 2"/>
          <p:cNvSpPr txBox="1">
            <a:spLocks/>
          </p:cNvSpPr>
          <p:nvPr/>
        </p:nvSpPr>
        <p:spPr>
          <a:xfrm>
            <a:off x="395536" y="980728"/>
            <a:ext cx="4125144" cy="1800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en-US" altLang="ja-JP" sz="2000" dirty="0" smtClean="0"/>
              <a:t>Mass of W Boson (World Average):</a:t>
            </a:r>
          </a:p>
          <a:p>
            <a:pPr marL="457200" lvl="1" indent="0">
              <a:buFont typeface="Arial" pitchFamily="34" charset="0"/>
              <a:buNone/>
            </a:pPr>
            <a:r>
              <a:rPr lang="en-US" altLang="ja-JP" sz="2000" dirty="0" smtClean="0"/>
              <a:t>Before </a:t>
            </a:r>
            <a:r>
              <a:rPr lang="en-US" altLang="ja-JP" sz="2000" dirty="0" err="1" smtClean="0"/>
              <a:t>Tevatron</a:t>
            </a:r>
            <a:r>
              <a:rPr lang="en-US" altLang="ja-JP" sz="2000" dirty="0" smtClean="0"/>
              <a:t> Run II</a:t>
            </a:r>
            <a:r>
              <a:rPr lang="ja-JP" altLang="en-US" sz="2000" dirty="0" smtClean="0"/>
              <a:t>：</a:t>
            </a:r>
            <a:endParaRPr lang="en-US" altLang="ja-JP" sz="2000" dirty="0" smtClean="0"/>
          </a:p>
          <a:p>
            <a:pPr marL="457200" lvl="1" indent="0">
              <a:buFont typeface="Arial" pitchFamily="34" charset="0"/>
              <a:buNone/>
            </a:pPr>
            <a:r>
              <a:rPr lang="en-US" altLang="ja-JP" sz="2000" i="1" dirty="0" smtClean="0"/>
              <a:t>          </a:t>
            </a:r>
            <a:r>
              <a:rPr lang="en-US" altLang="ja-JP" sz="2000" i="1" dirty="0" err="1" smtClean="0"/>
              <a:t>m</a:t>
            </a:r>
            <a:r>
              <a:rPr lang="en-US" altLang="ja-JP" sz="2000" i="1" baseline="-25000" dirty="0" err="1" smtClean="0"/>
              <a:t>W</a:t>
            </a:r>
            <a:r>
              <a:rPr lang="en-US" altLang="ja-JP" sz="2000" dirty="0" smtClean="0"/>
              <a:t>=80.426±0.034 </a:t>
            </a:r>
            <a:r>
              <a:rPr lang="en-US" altLang="ja-JP" sz="2000" dirty="0" err="1" smtClean="0"/>
              <a:t>GeV</a:t>
            </a:r>
            <a:r>
              <a:rPr lang="en-US" altLang="ja-JP" sz="2000" dirty="0" smtClean="0"/>
              <a:t>/c</a:t>
            </a:r>
            <a:r>
              <a:rPr lang="en-US" altLang="ja-JP" sz="2000" baseline="30000" dirty="0" smtClean="0"/>
              <a:t>2</a:t>
            </a:r>
          </a:p>
          <a:p>
            <a:pPr marL="457200" lvl="1" indent="0">
              <a:buFont typeface="Arial" pitchFamily="34" charset="0"/>
              <a:buNone/>
            </a:pPr>
            <a:r>
              <a:rPr lang="en-US" altLang="ja-JP" sz="2000" dirty="0" smtClean="0"/>
              <a:t>With </a:t>
            </a:r>
            <a:r>
              <a:rPr lang="en-US" altLang="ja-JP" sz="2000" dirty="0" err="1" smtClean="0"/>
              <a:t>Tevatron</a:t>
            </a:r>
            <a:r>
              <a:rPr lang="en-US" altLang="ja-JP" sz="2000" dirty="0" smtClean="0"/>
              <a:t> Run II results</a:t>
            </a:r>
            <a:r>
              <a:rPr lang="ja-JP" altLang="en-US" sz="2000" dirty="0" smtClean="0"/>
              <a:t>：</a:t>
            </a:r>
            <a:endParaRPr lang="en-US" altLang="ja-JP" sz="2000" dirty="0" smtClean="0"/>
          </a:p>
          <a:p>
            <a:pPr marL="457200" lvl="1" indent="0">
              <a:buFont typeface="Arial" pitchFamily="34" charset="0"/>
              <a:buNone/>
            </a:pPr>
            <a:r>
              <a:rPr lang="en-US" altLang="ja-JP" sz="2000" i="1" dirty="0" smtClean="0"/>
              <a:t>          </a:t>
            </a:r>
            <a:r>
              <a:rPr lang="en-US" altLang="ja-JP" sz="2000" i="1" dirty="0" err="1" smtClean="0"/>
              <a:t>m</a:t>
            </a:r>
            <a:r>
              <a:rPr lang="en-US" altLang="ja-JP" sz="2000" i="1" baseline="-25000" dirty="0" err="1" smtClean="0"/>
              <a:t>W</a:t>
            </a:r>
            <a:r>
              <a:rPr lang="en-US" altLang="ja-JP" sz="2000" dirty="0" smtClean="0"/>
              <a:t>=80.385±0.015 </a:t>
            </a:r>
            <a:r>
              <a:rPr lang="en-US" altLang="ja-JP" sz="2000" dirty="0" err="1" smtClean="0"/>
              <a:t>GeV</a:t>
            </a:r>
            <a:r>
              <a:rPr lang="en-US" altLang="ja-JP" sz="2000" dirty="0" smtClean="0"/>
              <a:t>/c</a:t>
            </a:r>
            <a:r>
              <a:rPr lang="en-US" altLang="ja-JP" sz="2000" baseline="30000" dirty="0" smtClean="0"/>
              <a:t>2</a:t>
            </a:r>
          </a:p>
        </p:txBody>
      </p:sp>
      <p:sp>
        <p:nvSpPr>
          <p:cNvPr id="14" name="コンテンツ プレースホルダー 2"/>
          <p:cNvSpPr txBox="1">
            <a:spLocks/>
          </p:cNvSpPr>
          <p:nvPr/>
        </p:nvSpPr>
        <p:spPr>
          <a:xfrm>
            <a:off x="4427984" y="908720"/>
            <a:ext cx="4680520" cy="19442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r>
              <a:rPr lang="en-US" altLang="ja-JP" sz="2000" dirty="0" smtClean="0"/>
              <a:t>Mass of Top Quark (World Average):</a:t>
            </a:r>
          </a:p>
          <a:p>
            <a:pPr marL="0" indent="0">
              <a:buNone/>
            </a:pPr>
            <a:r>
              <a:rPr lang="ja-JP" altLang="en-US" sz="2000" dirty="0" smtClean="0"/>
              <a:t>       </a:t>
            </a:r>
            <a:r>
              <a:rPr lang="en-US" altLang="ja-JP" sz="2000" dirty="0" err="1" smtClean="0"/>
              <a:t>Tevatron</a:t>
            </a:r>
            <a:r>
              <a:rPr lang="en-US" altLang="ja-JP" sz="2000" dirty="0" smtClean="0"/>
              <a:t> Run I result</a:t>
            </a:r>
            <a:r>
              <a:rPr lang="ja-JP" altLang="en-US" sz="2000" dirty="0" smtClean="0"/>
              <a:t>：</a:t>
            </a:r>
            <a:endParaRPr lang="en-US" altLang="ja-JP" sz="2000" dirty="0" smtClean="0"/>
          </a:p>
          <a:p>
            <a:pPr marL="0" indent="0">
              <a:buFont typeface="Arial" pitchFamily="34" charset="0"/>
              <a:buNone/>
            </a:pPr>
            <a:r>
              <a:rPr lang="ja-JP" altLang="en-US" sz="2000" i="1" dirty="0" smtClean="0"/>
              <a:t>　　　      </a:t>
            </a:r>
            <a:r>
              <a:rPr lang="en-US" altLang="ja-JP" sz="2000" i="1" dirty="0" err="1" smtClean="0"/>
              <a:t>m</a:t>
            </a:r>
            <a:r>
              <a:rPr lang="en-US" altLang="ja-JP" sz="2000" i="1" baseline="-25000" dirty="0" err="1" smtClean="0"/>
              <a:t>top</a:t>
            </a:r>
            <a:r>
              <a:rPr lang="en-US" altLang="ja-JP" sz="2000" dirty="0" smtClean="0"/>
              <a:t> = 178.0 </a:t>
            </a:r>
            <a:r>
              <a:rPr lang="en-US" altLang="ja-JP" sz="2000" dirty="0" smtClean="0">
                <a:sym typeface="Symbol" pitchFamily="18" charset="2"/>
              </a:rPr>
              <a:t> 4.3 </a:t>
            </a:r>
            <a:r>
              <a:rPr lang="en-US" altLang="ja-JP" sz="2000" dirty="0" err="1" smtClean="0">
                <a:sym typeface="Symbol" pitchFamily="18" charset="2"/>
              </a:rPr>
              <a:t>GeV</a:t>
            </a:r>
            <a:r>
              <a:rPr lang="en-US" altLang="ja-JP" sz="2000" dirty="0" smtClean="0">
                <a:sym typeface="Symbol" pitchFamily="18" charset="2"/>
              </a:rPr>
              <a:t>/</a:t>
            </a:r>
            <a:r>
              <a:rPr lang="en-US" altLang="ja-JP" sz="2000" i="1" dirty="0" smtClean="0">
                <a:sym typeface="Symbol" pitchFamily="18" charset="2"/>
              </a:rPr>
              <a:t>c</a:t>
            </a:r>
            <a:r>
              <a:rPr lang="en-US" altLang="ja-JP" sz="2000" baseline="30000" dirty="0" smtClean="0">
                <a:sym typeface="Symbol" pitchFamily="18" charset="2"/>
              </a:rPr>
              <a:t>2</a:t>
            </a:r>
          </a:p>
          <a:p>
            <a:pPr marL="0" indent="0">
              <a:buFont typeface="Arial" pitchFamily="34" charset="0"/>
              <a:buNone/>
            </a:pPr>
            <a:r>
              <a:rPr lang="en-US" altLang="ja-JP" sz="2000" baseline="30000" dirty="0">
                <a:sym typeface="Symbol" pitchFamily="18" charset="2"/>
              </a:rPr>
              <a:t> </a:t>
            </a:r>
            <a:r>
              <a:rPr lang="en-US" altLang="ja-JP" sz="2000" dirty="0" smtClean="0">
                <a:sym typeface="Symbol" pitchFamily="18" charset="2"/>
              </a:rPr>
              <a:t>       With </a:t>
            </a:r>
            <a:r>
              <a:rPr lang="en-US" altLang="ja-JP" sz="2000" dirty="0" err="1" smtClean="0">
                <a:sym typeface="Symbol" pitchFamily="18" charset="2"/>
              </a:rPr>
              <a:t>Tevatron</a:t>
            </a:r>
            <a:r>
              <a:rPr lang="en-US" altLang="ja-JP" sz="2000" dirty="0" smtClean="0">
                <a:sym typeface="Symbol" pitchFamily="18" charset="2"/>
              </a:rPr>
              <a:t> Run II results</a:t>
            </a:r>
            <a:r>
              <a:rPr lang="ja-JP" altLang="en-US" sz="2000" dirty="0" smtClean="0"/>
              <a:t>：</a:t>
            </a:r>
            <a:endParaRPr lang="en-US" altLang="ja-JP" sz="2000" dirty="0" smtClean="0"/>
          </a:p>
          <a:p>
            <a:pPr marL="0" indent="0">
              <a:buFont typeface="Arial" pitchFamily="34" charset="0"/>
              <a:buNone/>
            </a:pPr>
            <a:r>
              <a:rPr lang="ja-JP" altLang="en-US" sz="2000" i="1" dirty="0" smtClean="0"/>
              <a:t>　　      　</a:t>
            </a:r>
            <a:r>
              <a:rPr lang="en-US" altLang="ja-JP" sz="2000" i="1" dirty="0" err="1" smtClean="0"/>
              <a:t>m</a:t>
            </a:r>
            <a:r>
              <a:rPr lang="en-US" altLang="ja-JP" sz="2000" i="1" baseline="-25000" dirty="0" err="1" smtClean="0"/>
              <a:t>top</a:t>
            </a:r>
            <a:r>
              <a:rPr lang="en-US" altLang="ja-JP" sz="2000" dirty="0" smtClean="0"/>
              <a:t> = 173.2 </a:t>
            </a:r>
            <a:r>
              <a:rPr lang="en-US" altLang="ja-JP" sz="2000" dirty="0" smtClean="0">
                <a:sym typeface="Symbol" pitchFamily="18" charset="2"/>
              </a:rPr>
              <a:t> 0.9 </a:t>
            </a:r>
            <a:r>
              <a:rPr lang="en-US" altLang="ja-JP" sz="2000" dirty="0" err="1" smtClean="0">
                <a:sym typeface="Symbol" pitchFamily="18" charset="2"/>
              </a:rPr>
              <a:t>GeV</a:t>
            </a:r>
            <a:r>
              <a:rPr lang="en-US" altLang="ja-JP" sz="2000" dirty="0" smtClean="0">
                <a:sym typeface="Symbol" pitchFamily="18" charset="2"/>
              </a:rPr>
              <a:t>/</a:t>
            </a:r>
            <a:r>
              <a:rPr lang="en-US" altLang="ja-JP" sz="2000" i="1" dirty="0" smtClean="0">
                <a:sym typeface="Symbol" pitchFamily="18" charset="2"/>
              </a:rPr>
              <a:t>c</a:t>
            </a:r>
            <a:r>
              <a:rPr lang="en-US" altLang="ja-JP" sz="2000" baseline="30000" dirty="0" smtClean="0">
                <a:sym typeface="Symbol" pitchFamily="18" charset="2"/>
              </a:rPr>
              <a:t>2</a:t>
            </a:r>
          </a:p>
          <a:p>
            <a:pPr marL="0" indent="0">
              <a:buFont typeface="Arial" pitchFamily="34" charset="0"/>
              <a:buNone/>
            </a:pPr>
            <a:endParaRPr lang="ja-JP" altLang="en-US" sz="2000" b="1" dirty="0"/>
          </a:p>
        </p:txBody>
      </p:sp>
      <p:sp>
        <p:nvSpPr>
          <p:cNvPr id="5" name="テキスト ボックス 4"/>
          <p:cNvSpPr txBox="1"/>
          <p:nvPr/>
        </p:nvSpPr>
        <p:spPr>
          <a:xfrm>
            <a:off x="4830793" y="5877272"/>
            <a:ext cx="1165319" cy="369332"/>
          </a:xfrm>
          <a:prstGeom prst="rect">
            <a:avLst/>
          </a:prstGeom>
          <a:noFill/>
        </p:spPr>
        <p:txBody>
          <a:bodyPr wrap="none" rtlCol="0">
            <a:spAutoFit/>
          </a:bodyPr>
          <a:lstStyle/>
          <a:p>
            <a:r>
              <a:rPr kumimoji="1" lang="en-US" altLang="ja-JP" dirty="0" err="1" smtClean="0"/>
              <a:t>m</a:t>
            </a:r>
            <a:r>
              <a:rPr kumimoji="1" lang="en-US" altLang="ja-JP" baseline="-25000" dirty="0" err="1" smtClean="0"/>
              <a:t>top</a:t>
            </a:r>
            <a:r>
              <a:rPr kumimoji="1" lang="en-US" altLang="ja-JP" dirty="0" smtClean="0"/>
              <a:t> [</a:t>
            </a:r>
            <a:r>
              <a:rPr kumimoji="1" lang="en-US" altLang="ja-JP" dirty="0" err="1" smtClean="0"/>
              <a:t>GeV</a:t>
            </a:r>
            <a:r>
              <a:rPr kumimoji="1" lang="en-US" altLang="ja-JP" dirty="0" smtClean="0"/>
              <a:t>]</a:t>
            </a:r>
            <a:endParaRPr kumimoji="1" lang="ja-JP" altLang="en-US" dirty="0"/>
          </a:p>
        </p:txBody>
      </p:sp>
    </p:spTree>
    <p:extLst>
      <p:ext uri="{BB962C8B-B14F-4D97-AF65-F5344CB8AC3E}">
        <p14:creationId xmlns:p14="http://schemas.microsoft.com/office/powerpoint/2010/main" val="2839779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CDF H</a:t>
            </a:r>
            <a:r>
              <a:rPr lang="ja-JP" altLang="en-US" dirty="0" smtClean="0"/>
              <a:t>→</a:t>
            </a:r>
            <a:r>
              <a:rPr lang="en-US" altLang="ja-JP" dirty="0" smtClean="0"/>
              <a:t>bb  </a:t>
            </a:r>
            <a:r>
              <a:rPr lang="en-US" dirty="0" smtClean="0"/>
              <a:t>Signal </a:t>
            </a:r>
            <a:r>
              <a:rPr lang="en-US" dirty="0" smtClean="0"/>
              <a:t>Injection study</a:t>
            </a:r>
            <a:endParaRPr lang="en-US" dirty="0"/>
          </a:p>
        </p:txBody>
      </p:sp>
      <p:sp>
        <p:nvSpPr>
          <p:cNvPr id="4" name="Slide Number Placeholder 3"/>
          <p:cNvSpPr>
            <a:spLocks noGrp="1"/>
          </p:cNvSpPr>
          <p:nvPr>
            <p:ph type="sldNum" sz="quarter" idx="12"/>
          </p:nvPr>
        </p:nvSpPr>
        <p:spPr/>
        <p:txBody>
          <a:bodyPr/>
          <a:lstStyle/>
          <a:p>
            <a:pPr algn="ctr"/>
            <a:fld id="{6F42FDE4-A7DD-41A7-A0A6-9B649FB43336}" type="slidenum">
              <a:rPr lang="en-US" smtClean="0"/>
              <a:pPr algn="ctr"/>
              <a:t>40</a:t>
            </a:fld>
            <a:endParaRPr lang="en-US" sz="1400" dirty="0">
              <a:solidFill>
                <a:srgbClr val="FFFFFF"/>
              </a:solidFill>
              <a:latin typeface="+mj-lt"/>
              <a:ea typeface="+mj-ea"/>
              <a:cs typeface="+mj-cs"/>
            </a:endParaRPr>
          </a:p>
        </p:txBody>
      </p:sp>
      <p:sp>
        <p:nvSpPr>
          <p:cNvPr id="12" name="TextBox 11"/>
          <p:cNvSpPr txBox="1"/>
          <p:nvPr/>
        </p:nvSpPr>
        <p:spPr>
          <a:xfrm>
            <a:off x="35496" y="929866"/>
            <a:ext cx="4427984" cy="1754326"/>
          </a:xfrm>
          <a:prstGeom prst="rect">
            <a:avLst/>
          </a:prstGeom>
          <a:noFill/>
        </p:spPr>
        <p:txBody>
          <a:bodyPr wrap="square" rtlCol="0">
            <a:spAutoFit/>
          </a:bodyPr>
          <a:lstStyle/>
          <a:p>
            <a:r>
              <a:rPr lang="en-US" dirty="0" smtClean="0"/>
              <a:t>Because our neural network discriminants are optimized for separation of signal and background rather than mass reconstruction, we expect to observe (in the presence signal) higher than expected observed limits over a broad mass range </a:t>
            </a:r>
            <a:r>
              <a:rPr lang="en-US" dirty="0" smtClean="0"/>
              <a:t>.</a:t>
            </a:r>
            <a:endParaRPr lang="en-US" dirty="0"/>
          </a:p>
        </p:txBody>
      </p:sp>
      <p:pic>
        <p:nvPicPr>
          <p:cNvPr id="7" name="Picture 6" descr="cdfvh_injectedmh115_noobs_3times.gif"/>
          <p:cNvPicPr>
            <a:picLocks noChangeAspect="1"/>
          </p:cNvPicPr>
          <p:nvPr/>
        </p:nvPicPr>
        <p:blipFill>
          <a:blip r:embed="rId2"/>
          <a:stretch>
            <a:fillRect/>
          </a:stretch>
        </p:blipFill>
        <p:spPr>
          <a:xfrm>
            <a:off x="4427984" y="1759981"/>
            <a:ext cx="4752528" cy="4765363"/>
          </a:xfrm>
          <a:prstGeom prst="rect">
            <a:avLst/>
          </a:prstGeom>
        </p:spPr>
      </p:pic>
      <p:pic>
        <p:nvPicPr>
          <p:cNvPr id="9" name="Picture 6" descr="http://www-cdf.fnal.gov/physics/new/hdg/Results_files/results/cdfcomb_mar2012/figures/cdfbblimits28feb.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2681568"/>
            <a:ext cx="4337340" cy="3794096"/>
          </a:xfrm>
          <a:prstGeom prst="rect">
            <a:avLst/>
          </a:prstGeom>
          <a:noFill/>
          <a:extLst>
            <a:ext uri="{909E8E84-426E-40DD-AFC4-6F175D3DCCD1}">
              <a14:hiddenFill xmlns:a14="http://schemas.microsoft.com/office/drawing/2010/main">
                <a:solidFill>
                  <a:srgbClr val="FFFFFF"/>
                </a:solidFill>
              </a14:hiddenFill>
            </a:ext>
          </a:extLst>
        </p:spPr>
      </p:pic>
      <p:sp>
        <p:nvSpPr>
          <p:cNvPr id="5" name="正方形/長方形 4"/>
          <p:cNvSpPr/>
          <p:nvPr/>
        </p:nvSpPr>
        <p:spPr>
          <a:xfrm>
            <a:off x="899592" y="3429000"/>
            <a:ext cx="1008112"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5364088" y="3356992"/>
            <a:ext cx="2736304"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196870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p:cNvSpPr>
                <a:spLocks noGrp="1"/>
              </p:cNvSpPr>
              <p:nvPr>
                <p:ph type="title"/>
              </p:nvPr>
            </p:nvSpPr>
            <p:spPr/>
            <p:txBody>
              <a:bodyPr>
                <a:normAutofit fontScale="90000"/>
              </a:bodyPr>
              <a:lstStyle/>
              <a:p>
                <a14:m>
                  <m:oMath xmlns:m="http://schemas.openxmlformats.org/officeDocument/2006/math">
                    <m:r>
                      <a:rPr lang="en-US" altLang="ja-JP" i="1" smtClean="0">
                        <a:latin typeface="Cambria Math"/>
                      </a:rPr>
                      <m:t>𝐻</m:t>
                    </m:r>
                    <m:r>
                      <a:rPr lang="en-US" altLang="ja-JP" i="1" smtClean="0">
                        <a:latin typeface="Cambria Math"/>
                      </a:rPr>
                      <m:t>→</m:t>
                    </m:r>
                    <m:r>
                      <a:rPr lang="en-US" altLang="ja-JP" b="0" i="1" smtClean="0">
                        <a:latin typeface="Cambria Math"/>
                      </a:rPr>
                      <m:t>𝑊𝑊</m:t>
                    </m:r>
                  </m:oMath>
                </a14:m>
                <a:r>
                  <a:rPr lang="ja-JP" altLang="en-US" dirty="0"/>
                  <a:t> </a:t>
                </a:r>
                <a:r>
                  <a:rPr lang="en-US" altLang="ja-JP" dirty="0"/>
                  <a:t>(CDF+D0)</a:t>
                </a:r>
                <a:endParaRPr kumimoji="1" lang="ja-JP" altLang="en-US" dirty="0"/>
              </a:p>
            </p:txBody>
          </p:sp>
        </mc:Choice>
        <mc:Fallback xmlns="">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a:stretch>
                  <a:fillRect t="-15517" b="-36207"/>
                </a:stretch>
              </a:blipFill>
            </p:spPr>
            <p:txBody>
              <a:bodyPr/>
              <a:lstStyle/>
              <a:p>
                <a:r>
                  <a:rPr lang="ja-JP" altLang="en-US">
                    <a:noFill/>
                  </a:rPr>
                  <a:t> </a:t>
                </a:r>
              </a:p>
            </p:txBody>
          </p:sp>
        </mc:Fallback>
      </mc:AlternateContent>
      <p:sp>
        <p:nvSpPr>
          <p:cNvPr id="3" name="コンテンツ プレースホルダー 2"/>
          <p:cNvSpPr>
            <a:spLocks noGrp="1"/>
          </p:cNvSpPr>
          <p:nvPr>
            <p:ph idx="1"/>
          </p:nvPr>
        </p:nvSpPr>
        <p:spPr/>
        <p:txBody>
          <a:bodyPr/>
          <a:lstStyle/>
          <a:p>
            <a:endParaRPr kumimoji="1" lang="ja-JP" altLang="en-US"/>
          </a:p>
        </p:txBody>
      </p:sp>
      <p:pic>
        <p:nvPicPr>
          <p:cNvPr id="26626" name="Picture 2" descr="http://www-d0.fnal.gov/Run2Physics/WWW/results/prelim/HIGGS/H129/H129F16.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782079"/>
            <a:ext cx="5004049" cy="3750830"/>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http://www-d0.fnal.gov/Run2Physics/WWW/results/prelim/HIGGS/H129/H129F19.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7352" y="1340768"/>
            <a:ext cx="4146648" cy="2808312"/>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http://www-d0.fnal.gov/Run2Physics/WWW/results/prelim/HIGGS/H129/H129F20.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4110" y="4149080"/>
            <a:ext cx="3999889" cy="2708920"/>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41</a:t>
            </a:fld>
            <a:endParaRPr kumimoji="1" lang="ja-JP" altLang="en-US"/>
          </a:p>
        </p:txBody>
      </p:sp>
    </p:spTree>
    <p:extLst>
      <p:ext uri="{BB962C8B-B14F-4D97-AF65-F5344CB8AC3E}">
        <p14:creationId xmlns:p14="http://schemas.microsoft.com/office/powerpoint/2010/main" val="53733469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8" name="Picture 10" descr="http://www-cdf.fnal.gov/physics/new/hdg/Results_files/results/cdfcomb_mar2012/figures/lnsbcdf125-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0504" y="764704"/>
            <a:ext cx="3521967" cy="3521967"/>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http://www-cdf.fnal.gov/physics/new/hdg/Results_files/results/cdfcomb_mar2012/figures/cdfxs27feb.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08" y="3718857"/>
            <a:ext cx="3923928" cy="3139143"/>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p:txBody>
          <a:bodyPr>
            <a:normAutofit fontScale="90000"/>
          </a:bodyPr>
          <a:lstStyle/>
          <a:p>
            <a:r>
              <a:rPr kumimoji="1" lang="en-US" altLang="ja-JP" dirty="0" smtClean="0"/>
              <a:t>CDF combination plots</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b="1" dirty="0"/>
          </a:p>
        </p:txBody>
      </p:sp>
      <p:pic>
        <p:nvPicPr>
          <p:cNvPr id="22530" name="Picture 2" descr="http://www-cdf.fnal.gov/physics/new/hdg/Results_files/results/cdfcomb_mar2012/figures/clb-cdf.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08" y="1052737"/>
            <a:ext cx="4056536" cy="2740416"/>
          </a:xfrm>
          <a:prstGeom prst="rect">
            <a:avLst/>
          </a:prstGeom>
          <a:noFill/>
          <a:extLst>
            <a:ext uri="{909E8E84-426E-40DD-AFC4-6F175D3DCCD1}">
              <a14:hiddenFill xmlns:a14="http://schemas.microsoft.com/office/drawing/2010/main">
                <a:solidFill>
                  <a:srgbClr val="FFFFFF"/>
                </a:solidFill>
              </a14:hiddenFill>
            </a:ext>
          </a:extLst>
        </p:spPr>
      </p:pic>
      <p:pic>
        <p:nvPicPr>
          <p:cNvPr id="22536" name="Picture 8" descr="http://www-cdf.fnal.gov/physics/new/hdg/Results_files/results/cdfcomb_mar2012/figures/cdf125bgsub.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60832" y="3975776"/>
            <a:ext cx="3810000" cy="2847976"/>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42</a:t>
            </a:fld>
            <a:endParaRPr kumimoji="1" lang="ja-JP" altLang="en-US"/>
          </a:p>
        </p:txBody>
      </p:sp>
    </p:spTree>
    <p:extLst>
      <p:ext uri="{BB962C8B-B14F-4D97-AF65-F5344CB8AC3E}">
        <p14:creationId xmlns:p14="http://schemas.microsoft.com/office/powerpoint/2010/main" val="30309795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D0 combination plots</a:t>
            </a:r>
            <a:endParaRPr kumimoji="1" lang="ja-JP" altLang="en-US" dirty="0"/>
          </a:p>
        </p:txBody>
      </p:sp>
      <p:sp>
        <p:nvSpPr>
          <p:cNvPr id="3" name="コンテンツ プレースホルダー 2"/>
          <p:cNvSpPr>
            <a:spLocks noGrp="1"/>
          </p:cNvSpPr>
          <p:nvPr>
            <p:ph idx="1"/>
          </p:nvPr>
        </p:nvSpPr>
        <p:spPr/>
        <p:txBody>
          <a:bodyPr/>
          <a:lstStyle/>
          <a:p>
            <a:endParaRPr kumimoji="1" lang="ja-JP" altLang="en-US"/>
          </a:p>
        </p:txBody>
      </p:sp>
      <p:pic>
        <p:nvPicPr>
          <p:cNvPr id="23554" name="Picture 2" descr="http://www-d0.fnal.gov/Run2Physics/WWW/results/prelim/HIGGS/H128/H128F13.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92" y="1028360"/>
            <a:ext cx="4307960" cy="2917560"/>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http://www-d0.fnal.gov/Run2Physics/WWW/results/prelim/HIGGS/H128/H128F1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91" y="4005064"/>
            <a:ext cx="4242210" cy="2873031"/>
          </a:xfrm>
          <a:prstGeom prst="rect">
            <a:avLst/>
          </a:prstGeom>
          <a:noFill/>
          <a:extLst>
            <a:ext uri="{909E8E84-426E-40DD-AFC4-6F175D3DCCD1}">
              <a14:hiddenFill xmlns:a14="http://schemas.microsoft.com/office/drawing/2010/main">
                <a:solidFill>
                  <a:srgbClr val="FFFFFF"/>
                </a:solidFill>
              </a14:hiddenFill>
            </a:ext>
          </a:extLst>
        </p:spPr>
      </p:pic>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43</a:t>
            </a:fld>
            <a:endParaRPr kumimoji="1" lang="ja-JP" altLang="en-US"/>
          </a:p>
        </p:txBody>
      </p:sp>
    </p:spTree>
    <p:extLst>
      <p:ext uri="{BB962C8B-B14F-4D97-AF65-F5344CB8AC3E}">
        <p14:creationId xmlns:p14="http://schemas.microsoft.com/office/powerpoint/2010/main" val="3723677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p:cNvPicPr>
            <a:picLocks noChangeAspect="1" noChangeArrowheads="1"/>
          </p:cNvPicPr>
          <p:nvPr/>
        </p:nvPicPr>
        <p:blipFill>
          <a:blip r:embed="rId2" cstate="print"/>
          <a:srcRect/>
          <a:stretch>
            <a:fillRect/>
          </a:stretch>
        </p:blipFill>
        <p:spPr bwMode="auto">
          <a:xfrm>
            <a:off x="204788" y="4195763"/>
            <a:ext cx="2133600" cy="1447800"/>
          </a:xfrm>
          <a:prstGeom prst="rect">
            <a:avLst/>
          </a:prstGeom>
          <a:noFill/>
          <a:ln w="9525">
            <a:noFill/>
            <a:miter lim="800000"/>
            <a:headEnd/>
            <a:tailEnd/>
          </a:ln>
        </p:spPr>
      </p:pic>
      <p:sp>
        <p:nvSpPr>
          <p:cNvPr id="21507" name="Rectangle 2"/>
          <p:cNvSpPr>
            <a:spLocks noGrp="1" noChangeArrowheads="1"/>
          </p:cNvSpPr>
          <p:nvPr>
            <p:ph type="title"/>
          </p:nvPr>
        </p:nvSpPr>
        <p:spPr>
          <a:xfrm>
            <a:off x="457200" y="-99392"/>
            <a:ext cx="8229600" cy="1143000"/>
          </a:xfrm>
        </p:spPr>
        <p:txBody>
          <a:bodyPr/>
          <a:lstStyle/>
          <a:p>
            <a:pPr eaLnBrk="1" hangingPunct="1"/>
            <a:r>
              <a:rPr lang="en-US" altLang="ja-JP" dirty="0" smtClean="0"/>
              <a:t>SM Higgs Properties at Tevatron</a:t>
            </a:r>
          </a:p>
        </p:txBody>
      </p:sp>
      <p:pic>
        <p:nvPicPr>
          <p:cNvPr id="21509" name="Picture 5"/>
          <p:cNvPicPr>
            <a:picLocks noChangeAspect="1" noChangeArrowheads="1"/>
          </p:cNvPicPr>
          <p:nvPr/>
        </p:nvPicPr>
        <p:blipFill>
          <a:blip r:embed="rId3" cstate="print"/>
          <a:srcRect/>
          <a:stretch>
            <a:fillRect/>
          </a:stretch>
        </p:blipFill>
        <p:spPr bwMode="auto">
          <a:xfrm>
            <a:off x="285750" y="5500688"/>
            <a:ext cx="1905000" cy="1143000"/>
          </a:xfrm>
          <a:prstGeom prst="rect">
            <a:avLst/>
          </a:prstGeom>
          <a:noFill/>
          <a:ln w="9525">
            <a:noFill/>
            <a:miter lim="800000"/>
            <a:headEnd/>
            <a:tailEnd/>
          </a:ln>
        </p:spPr>
      </p:pic>
      <p:sp>
        <p:nvSpPr>
          <p:cNvPr id="21514" name="Rectangle 10"/>
          <p:cNvSpPr>
            <a:spLocks noGrp="1" noChangeArrowheads="1"/>
          </p:cNvSpPr>
          <p:nvPr>
            <p:ph type="body" idx="1"/>
          </p:nvPr>
        </p:nvSpPr>
        <p:spPr>
          <a:xfrm>
            <a:off x="2643188" y="4357688"/>
            <a:ext cx="6276975" cy="2286000"/>
          </a:xfrm>
        </p:spPr>
        <p:txBody>
          <a:bodyPr/>
          <a:lstStyle/>
          <a:p>
            <a:pPr eaLnBrk="1" hangingPunct="1"/>
            <a:r>
              <a:rPr lang="en-US" altLang="ja-JP" sz="2000" i="1" dirty="0" smtClean="0"/>
              <a:t>m</a:t>
            </a:r>
            <a:r>
              <a:rPr lang="en-US" altLang="ja-JP" sz="2000" i="1" baseline="-25000" dirty="0" smtClean="0"/>
              <a:t>H</a:t>
            </a:r>
            <a:r>
              <a:rPr lang="en-US" altLang="ja-JP" sz="2000" dirty="0" smtClean="0"/>
              <a:t>&lt;135 </a:t>
            </a:r>
            <a:r>
              <a:rPr lang="en-US" altLang="ja-JP" sz="2000" dirty="0" err="1" smtClean="0"/>
              <a:t>GeV</a:t>
            </a:r>
            <a:r>
              <a:rPr lang="en-US" altLang="ja-JP" sz="2000" dirty="0" smtClean="0"/>
              <a:t> (low mass):</a:t>
            </a:r>
          </a:p>
          <a:p>
            <a:pPr lvl="1" eaLnBrk="1" hangingPunct="1"/>
            <a:r>
              <a:rPr lang="en-US" altLang="ja-JP" sz="2000" dirty="0" err="1" smtClean="0"/>
              <a:t>gg→H→bb</a:t>
            </a:r>
            <a:r>
              <a:rPr lang="en-US" altLang="ja-JP" sz="2000" dirty="0" smtClean="0"/>
              <a:t> is difficult to see.</a:t>
            </a:r>
          </a:p>
          <a:p>
            <a:pPr lvl="1" eaLnBrk="1" hangingPunct="1"/>
            <a:r>
              <a:rPr lang="en-US" altLang="ja-JP" sz="2000" dirty="0" smtClean="0"/>
              <a:t>Look for WH/ZH with </a:t>
            </a:r>
            <a:r>
              <a:rPr lang="en-US" altLang="ja-JP" sz="2000" dirty="0" err="1" smtClean="0"/>
              <a:t>leptonic</a:t>
            </a:r>
            <a:r>
              <a:rPr lang="en-US" altLang="ja-JP" sz="2000" dirty="0" smtClean="0"/>
              <a:t> vector boson decays.</a:t>
            </a:r>
          </a:p>
          <a:p>
            <a:pPr eaLnBrk="1" hangingPunct="1"/>
            <a:r>
              <a:rPr lang="en-US" altLang="ja-JP" sz="2000" i="1" dirty="0" smtClean="0"/>
              <a:t>m</a:t>
            </a:r>
            <a:r>
              <a:rPr lang="en-US" altLang="ja-JP" sz="2000" i="1" baseline="-25000" dirty="0" smtClean="0"/>
              <a:t>H</a:t>
            </a:r>
            <a:r>
              <a:rPr lang="en-US" altLang="ja-JP" sz="2000" dirty="0" smtClean="0"/>
              <a:t>&gt;135 </a:t>
            </a:r>
            <a:r>
              <a:rPr lang="en-US" altLang="ja-JP" sz="2000" dirty="0" err="1" smtClean="0"/>
              <a:t>GeV</a:t>
            </a:r>
            <a:r>
              <a:rPr lang="en-US" altLang="ja-JP" sz="2000" dirty="0" smtClean="0"/>
              <a:t> (high mass):</a:t>
            </a:r>
          </a:p>
          <a:p>
            <a:pPr lvl="1"/>
            <a:r>
              <a:rPr lang="en-US" altLang="ja-JP" sz="2000" dirty="0" smtClean="0"/>
              <a:t>Easiest to look for </a:t>
            </a:r>
            <a:r>
              <a:rPr lang="en-US" altLang="ja-JP" sz="2000" dirty="0" err="1" smtClean="0"/>
              <a:t>H→WW→l</a:t>
            </a:r>
            <a:r>
              <a:rPr lang="en-US" altLang="ja-JP" sz="2000" dirty="0" err="1" smtClean="0">
                <a:latin typeface="Symbol" pitchFamily="18" charset="2"/>
              </a:rPr>
              <a:t>n</a:t>
            </a:r>
            <a:r>
              <a:rPr lang="en-US" altLang="ja-JP" sz="2000" dirty="0" err="1" smtClean="0"/>
              <a:t>l</a:t>
            </a:r>
            <a:r>
              <a:rPr lang="en-US" altLang="ja-JP" sz="2000" dirty="0" err="1" smtClean="0">
                <a:latin typeface="Symbol" pitchFamily="18" charset="2"/>
              </a:rPr>
              <a:t>n</a:t>
            </a:r>
            <a:r>
              <a:rPr lang="en-US" altLang="ja-JP" sz="2000" dirty="0" smtClean="0"/>
              <a:t>.</a:t>
            </a:r>
          </a:p>
          <a:p>
            <a:pPr eaLnBrk="1" hangingPunct="1"/>
            <a:endParaRPr lang="en-US" altLang="ja-JP" sz="2000" dirty="0" smtClean="0"/>
          </a:p>
          <a:p>
            <a:pPr eaLnBrk="1" hangingPunct="1"/>
            <a:endParaRPr lang="en-US" altLang="ja-JP" sz="2000" dirty="0" smtClean="0"/>
          </a:p>
        </p:txBody>
      </p:sp>
      <p:pic>
        <p:nvPicPr>
          <p:cNvPr id="11" name="Picture 13"/>
          <p:cNvPicPr>
            <a:picLocks noChangeAspect="1" noChangeArrowheads="1"/>
          </p:cNvPicPr>
          <p:nvPr/>
        </p:nvPicPr>
        <p:blipFill>
          <a:blip r:embed="rId4"/>
          <a:srcRect/>
          <a:stretch>
            <a:fillRect/>
          </a:stretch>
        </p:blipFill>
        <p:spPr bwMode="auto">
          <a:xfrm>
            <a:off x="5076056" y="964906"/>
            <a:ext cx="3600400" cy="3166141"/>
          </a:xfrm>
          <a:prstGeom prst="rect">
            <a:avLst/>
          </a:prstGeom>
          <a:noFill/>
          <a:ln w="9525">
            <a:noFill/>
            <a:miter lim="800000"/>
            <a:headEnd/>
            <a:tailEnd/>
          </a:ln>
        </p:spPr>
      </p:pic>
      <p:pic>
        <p:nvPicPr>
          <p:cNvPr id="12" name="Picture 2"/>
          <p:cNvPicPr>
            <a:picLocks noGrp="1" noChangeAspect="1" noChangeArrowheads="1"/>
          </p:cNvPicPr>
          <p:nvPr/>
        </p:nvPicPr>
        <p:blipFill>
          <a:blip r:embed="rId5"/>
          <a:srcRect/>
          <a:stretch>
            <a:fillRect/>
          </a:stretch>
        </p:blipFill>
        <p:spPr>
          <a:xfrm>
            <a:off x="755576" y="746380"/>
            <a:ext cx="3795527" cy="3622424"/>
          </a:xfrm>
          <a:prstGeom prst="rect">
            <a:avLst/>
          </a:prstGeom>
        </p:spPr>
      </p:pic>
      <p:sp>
        <p:nvSpPr>
          <p:cNvPr id="21510" name="Line 6"/>
          <p:cNvSpPr>
            <a:spLocks noChangeShapeType="1"/>
          </p:cNvSpPr>
          <p:nvPr/>
        </p:nvSpPr>
        <p:spPr bwMode="auto">
          <a:xfrm>
            <a:off x="5039480" y="4105647"/>
            <a:ext cx="1600200" cy="0"/>
          </a:xfrm>
          <a:prstGeom prst="line">
            <a:avLst/>
          </a:prstGeom>
          <a:noFill/>
          <a:ln w="28575">
            <a:solidFill>
              <a:srgbClr val="FF0000"/>
            </a:solidFill>
            <a:round/>
            <a:headEnd type="arrow" w="med" len="med"/>
            <a:tailEnd type="arrow" w="med" len="med"/>
          </a:ln>
        </p:spPr>
        <p:txBody>
          <a:bodyPr/>
          <a:lstStyle/>
          <a:p>
            <a:endParaRPr lang="ja-JP" altLang="en-US"/>
          </a:p>
        </p:txBody>
      </p:sp>
      <p:sp>
        <p:nvSpPr>
          <p:cNvPr id="21511" name="Line 7"/>
          <p:cNvSpPr>
            <a:spLocks noChangeShapeType="1"/>
          </p:cNvSpPr>
          <p:nvPr/>
        </p:nvSpPr>
        <p:spPr bwMode="auto">
          <a:xfrm flipH="1">
            <a:off x="6639680" y="4105647"/>
            <a:ext cx="1905000" cy="0"/>
          </a:xfrm>
          <a:prstGeom prst="line">
            <a:avLst/>
          </a:prstGeom>
          <a:noFill/>
          <a:ln w="28575">
            <a:solidFill>
              <a:srgbClr val="3333FF"/>
            </a:solidFill>
            <a:round/>
            <a:headEnd type="arrow" w="med" len="med"/>
            <a:tailEnd type="arrow" w="med" len="med"/>
          </a:ln>
        </p:spPr>
        <p:txBody>
          <a:bodyPr/>
          <a:lstStyle/>
          <a:p>
            <a:endParaRPr lang="ja-JP" altLang="en-US"/>
          </a:p>
        </p:txBody>
      </p:sp>
      <p:sp>
        <p:nvSpPr>
          <p:cNvPr id="21512" name="Text Box 8"/>
          <p:cNvSpPr txBox="1">
            <a:spLocks noChangeArrowheads="1"/>
          </p:cNvSpPr>
          <p:nvPr/>
        </p:nvSpPr>
        <p:spPr bwMode="auto">
          <a:xfrm>
            <a:off x="6039605" y="4077072"/>
            <a:ext cx="523875" cy="457200"/>
          </a:xfrm>
          <a:prstGeom prst="rect">
            <a:avLst/>
          </a:prstGeom>
          <a:noFill/>
          <a:ln w="9525">
            <a:noFill/>
            <a:miter lim="800000"/>
            <a:headEnd/>
            <a:tailEnd/>
          </a:ln>
        </p:spPr>
        <p:txBody>
          <a:bodyPr wrap="none">
            <a:spAutoFit/>
          </a:bodyPr>
          <a:lstStyle/>
          <a:p>
            <a:r>
              <a:rPr lang="en-US" altLang="ja-JP" dirty="0">
                <a:solidFill>
                  <a:srgbClr val="FF0000"/>
                </a:solidFill>
                <a:latin typeface="Arial" charset="0"/>
              </a:rPr>
              <a:t>bb</a:t>
            </a:r>
          </a:p>
        </p:txBody>
      </p:sp>
      <p:sp>
        <p:nvSpPr>
          <p:cNvPr id="21513" name="Text Box 9"/>
          <p:cNvSpPr txBox="1">
            <a:spLocks noChangeArrowheads="1"/>
          </p:cNvSpPr>
          <p:nvPr/>
        </p:nvSpPr>
        <p:spPr bwMode="auto">
          <a:xfrm>
            <a:off x="6801605" y="4077072"/>
            <a:ext cx="758825" cy="457200"/>
          </a:xfrm>
          <a:prstGeom prst="rect">
            <a:avLst/>
          </a:prstGeom>
          <a:noFill/>
          <a:ln w="9525">
            <a:noFill/>
            <a:miter lim="800000"/>
            <a:headEnd/>
            <a:tailEnd/>
          </a:ln>
        </p:spPr>
        <p:txBody>
          <a:bodyPr wrap="none">
            <a:spAutoFit/>
          </a:bodyPr>
          <a:lstStyle/>
          <a:p>
            <a:r>
              <a:rPr lang="en-US" altLang="ja-JP">
                <a:solidFill>
                  <a:srgbClr val="3333FF"/>
                </a:solidFill>
                <a:latin typeface="Arial" charset="0"/>
              </a:rPr>
              <a:t>WW</a:t>
            </a:r>
          </a:p>
        </p:txBody>
      </p:sp>
      <p:sp>
        <p:nvSpPr>
          <p:cNvPr id="2" name="スライド番号プレースホルダー 1"/>
          <p:cNvSpPr>
            <a:spLocks noGrp="1"/>
          </p:cNvSpPr>
          <p:nvPr>
            <p:ph type="sldNum" sz="quarter" idx="12"/>
          </p:nvPr>
        </p:nvSpPr>
        <p:spPr/>
        <p:txBody>
          <a:bodyPr/>
          <a:lstStyle/>
          <a:p>
            <a:fld id="{D2D8002D-B5B0-4BAC-B1F6-782DDCCE6D9C}" type="slidenum">
              <a:rPr kumimoji="1" lang="ja-JP" altLang="en-US" smtClean="0"/>
              <a:t>5</a:t>
            </a:fld>
            <a:endParaRPr kumimoji="1" lang="ja-JP" altLang="en-US"/>
          </a:p>
        </p:txBody>
      </p:sp>
    </p:spTree>
    <p:extLst>
      <p:ext uri="{BB962C8B-B14F-4D97-AF65-F5344CB8AC3E}">
        <p14:creationId xmlns:p14="http://schemas.microsoft.com/office/powerpoint/2010/main" val="428006203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CDF and D0 analyses</a:t>
            </a:r>
            <a:endParaRPr kumimoji="1" lang="ja-JP" altLang="en-US" dirty="0"/>
          </a:p>
        </p:txBody>
      </p:sp>
      <mc:AlternateContent xmlns:mc="http://schemas.openxmlformats.org/markup-compatibility/2006" xmlns:a14="http://schemas.microsoft.com/office/drawing/2010/main">
        <mc:Choice Requires="a14">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1622680581"/>
                  </p:ext>
                </p:extLst>
              </p:nvPr>
            </p:nvGraphicFramePr>
            <p:xfrm>
              <a:off x="457200" y="980728"/>
              <a:ext cx="8229600" cy="5831840"/>
            </p:xfrm>
            <a:graphic>
              <a:graphicData uri="http://schemas.openxmlformats.org/drawingml/2006/table">
                <a:tbl>
                  <a:tblPr firstRow="1" bandRow="1">
                    <a:tableStyleId>{5C22544A-7EE6-4342-B048-85BDC9FD1C3A}</a:tableStyleId>
                  </a:tblPr>
                  <a:tblGrid>
                    <a:gridCol w="3970784"/>
                    <a:gridCol w="2088232"/>
                    <a:gridCol w="2170584"/>
                  </a:tblGrid>
                  <a:tr h="370840">
                    <a:tc>
                      <a:txBody>
                        <a:bodyPr/>
                        <a:lstStyle/>
                        <a:p>
                          <a:pPr algn="ctr"/>
                          <a:r>
                            <a:rPr kumimoji="1" lang="en-US" altLang="ja-JP" dirty="0" smtClean="0"/>
                            <a:t>Channel</a:t>
                          </a:r>
                          <a:endParaRPr kumimoji="1" lang="ja-JP" altLang="en-US" dirty="0"/>
                        </a:p>
                      </a:txBody>
                      <a:tcPr/>
                    </a:tc>
                    <a:tc>
                      <a:txBody>
                        <a:bodyPr/>
                        <a:lstStyle/>
                        <a:p>
                          <a:pPr algn="ctr"/>
                          <a:r>
                            <a:rPr kumimoji="1" lang="en-US" altLang="ja-JP" dirty="0" smtClean="0"/>
                            <a:t>CDF Luminosity</a:t>
                          </a:r>
                        </a:p>
                        <a:p>
                          <a:pPr algn="ctr"/>
                          <a:r>
                            <a:rPr kumimoji="1" lang="en-US" altLang="ja-JP" dirty="0" smtClean="0"/>
                            <a:t>fb</a:t>
                          </a:r>
                          <a:r>
                            <a:rPr kumimoji="1" lang="en-US" altLang="ja-JP" baseline="30000" dirty="0" smtClean="0"/>
                            <a:t>-1</a:t>
                          </a:r>
                          <a:endParaRPr kumimoji="1" lang="ja-JP" altLang="en-US" baseline="30000" dirty="0"/>
                        </a:p>
                      </a:txBody>
                      <a:tcPr/>
                    </a:tc>
                    <a:tc>
                      <a:txBody>
                        <a:bodyPr/>
                        <a:lstStyle/>
                        <a:p>
                          <a:pPr algn="ctr"/>
                          <a:r>
                            <a:rPr kumimoji="1" lang="en-US" altLang="ja-JP" dirty="0" smtClean="0"/>
                            <a:t>D0 </a:t>
                          </a:r>
                          <a:r>
                            <a:rPr kumimoji="1" lang="en-US" altLang="ja-JP" dirty="0" err="1" smtClean="0"/>
                            <a:t>Lumiosity</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t>fb</a:t>
                          </a:r>
                          <a:r>
                            <a:rPr kumimoji="1" lang="en-US" altLang="ja-JP" baseline="30000" dirty="0" smtClean="0"/>
                            <a:t>-1</a:t>
                          </a:r>
                          <a:endParaRPr kumimoji="1" lang="ja-JP" altLang="en-US" baseline="30000" dirty="0" smtClean="0"/>
                        </a:p>
                      </a:txBody>
                      <a:tcPr/>
                    </a:tc>
                  </a:tr>
                  <a:tr h="370840">
                    <a:tc>
                      <a:txBody>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𝑊𝐻</m:t>
                                </m:r>
                                <m:r>
                                  <a:rPr kumimoji="1" lang="en-US" altLang="ja-JP" b="0" i="1" smtClean="0">
                                    <a:latin typeface="Cambria Math"/>
                                  </a:rPr>
                                  <m:t>→</m:t>
                                </m:r>
                                <m:r>
                                  <a:rPr kumimoji="1" lang="en-US" altLang="ja-JP" b="0" i="1" smtClean="0">
                                    <a:latin typeface="Cambria Math"/>
                                  </a:rPr>
                                  <m:t>𝑙</m:t>
                                </m:r>
                                <m:r>
                                  <a:rPr kumimoji="1" lang="en-US" altLang="ja-JP" b="0" i="1" smtClean="0">
                                    <a:latin typeface="Cambria Math"/>
                                  </a:rPr>
                                  <m:t>𝜈</m:t>
                                </m:r>
                                <m:r>
                                  <a:rPr kumimoji="1" lang="en-US" altLang="ja-JP" b="0" i="1" smtClean="0">
                                    <a:latin typeface="Cambria Math"/>
                                  </a:rPr>
                                  <m:t>𝑏𝑏</m:t>
                                </m:r>
                              </m:oMath>
                            </m:oMathPara>
                          </a14:m>
                          <a:endParaRPr kumimoji="1" lang="ja-JP" altLang="en-US" dirty="0"/>
                        </a:p>
                      </a:txBody>
                      <a:tcPr>
                        <a:solidFill>
                          <a:srgbClr val="FFFF00"/>
                        </a:solidFill>
                      </a:tcPr>
                    </a:tc>
                    <a:tc>
                      <a:txBody>
                        <a:bodyPr/>
                        <a:lstStyle/>
                        <a:p>
                          <a:pPr algn="ctr"/>
                          <a:r>
                            <a:rPr kumimoji="1" lang="en-US" altLang="ja-JP" dirty="0" smtClean="0"/>
                            <a:t>9.45</a:t>
                          </a:r>
                          <a:endParaRPr kumimoji="1" lang="ja-JP" altLang="en-US" dirty="0"/>
                        </a:p>
                      </a:txBody>
                      <a:tcPr>
                        <a:solidFill>
                          <a:srgbClr val="FFFF00"/>
                        </a:solidFill>
                      </a:tcPr>
                    </a:tc>
                    <a:tc>
                      <a:txBody>
                        <a:bodyPr/>
                        <a:lstStyle/>
                        <a:p>
                          <a:pPr algn="ctr"/>
                          <a:r>
                            <a:rPr kumimoji="1" lang="en-US" altLang="ja-JP" dirty="0" smtClean="0"/>
                            <a:t>9.7</a:t>
                          </a:r>
                          <a:endParaRPr kumimoji="1" lang="ja-JP" altLang="en-US" dirty="0"/>
                        </a:p>
                      </a:txBody>
                      <a:tcPr>
                        <a:solidFill>
                          <a:srgbClr val="FFFF00"/>
                        </a:solidFill>
                      </a:tcPr>
                    </a:tc>
                  </a:tr>
                  <a:tr h="370840">
                    <a:tc>
                      <a:txBody>
                        <a:bodyPr/>
                        <a:lstStyle/>
                        <a:p>
                          <a:pPr algn="ctr"/>
                          <a:r>
                            <a:rPr kumimoji="1" lang="en-US" altLang="ja-JP" b="0" dirty="0" smtClean="0"/>
                            <a:t>Z</a:t>
                          </a:r>
                          <a14:m>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𝑙𝑙𝑏𝑏</m:t>
                              </m:r>
                            </m:oMath>
                          </a14:m>
                          <a:endParaRPr kumimoji="1" lang="ja-JP" altLang="en-US" dirty="0"/>
                        </a:p>
                      </a:txBody>
                      <a:tcPr>
                        <a:solidFill>
                          <a:srgbClr val="FFFF00"/>
                        </a:solidFill>
                      </a:tcPr>
                    </a:tc>
                    <a:tc>
                      <a:txBody>
                        <a:bodyPr/>
                        <a:lstStyle/>
                        <a:p>
                          <a:pPr algn="ctr"/>
                          <a:r>
                            <a:rPr kumimoji="1" lang="en-US" altLang="ja-JP" dirty="0" smtClean="0"/>
                            <a:t>9.45</a:t>
                          </a:r>
                          <a:endParaRPr kumimoji="1" lang="ja-JP" altLang="en-US" dirty="0"/>
                        </a:p>
                      </a:txBody>
                      <a:tcPr>
                        <a:solidFill>
                          <a:srgbClr val="FF0000"/>
                        </a:solidFill>
                      </a:tcPr>
                    </a:tc>
                    <a:tc>
                      <a:txBody>
                        <a:bodyPr/>
                        <a:lstStyle/>
                        <a:p>
                          <a:pPr algn="ctr"/>
                          <a:r>
                            <a:rPr kumimoji="1" lang="en-US" altLang="ja-JP" dirty="0" smtClean="0"/>
                            <a:t>9.7</a:t>
                          </a:r>
                          <a:endParaRPr kumimoji="1" lang="ja-JP" altLang="en-US" dirty="0"/>
                        </a:p>
                      </a:txBody>
                      <a:tcPr>
                        <a:solidFill>
                          <a:srgbClr val="FFFF00"/>
                        </a:solidFill>
                      </a:tcPr>
                    </a:tc>
                  </a:tr>
                  <a:tr h="370840">
                    <a:tc>
                      <a:txBody>
                        <a:bodyPr/>
                        <a:lstStyle/>
                        <a:p>
                          <a:pPr algn="ctr"/>
                          <a:r>
                            <a:rPr kumimoji="1" lang="en-US" altLang="ja-JP" b="0" dirty="0" smtClean="0"/>
                            <a:t>Z</a:t>
                          </a:r>
                          <a14:m>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𝜈𝜈</m:t>
                              </m:r>
                              <m:r>
                                <a:rPr kumimoji="1" lang="en-US" altLang="ja-JP" b="0" i="1" smtClean="0">
                                  <a:latin typeface="Cambria Math"/>
                                </a:rPr>
                                <m:t>𝑏𝑏</m:t>
                              </m:r>
                            </m:oMath>
                          </a14:m>
                          <a:endParaRPr kumimoji="1" lang="ja-JP" altLang="en-US" dirty="0"/>
                        </a:p>
                      </a:txBody>
                      <a:tcPr>
                        <a:solidFill>
                          <a:srgbClr val="FFFF00"/>
                        </a:solidFill>
                      </a:tcPr>
                    </a:tc>
                    <a:tc>
                      <a:txBody>
                        <a:bodyPr/>
                        <a:lstStyle/>
                        <a:p>
                          <a:pPr algn="ctr"/>
                          <a:r>
                            <a:rPr kumimoji="1" lang="en-US" altLang="ja-JP" b="0" dirty="0" smtClean="0"/>
                            <a:t>9.45</a:t>
                          </a:r>
                          <a:endParaRPr kumimoji="1" lang="ja-JP" altLang="en-US" b="0" dirty="0"/>
                        </a:p>
                      </a:txBody>
                      <a:tcPr>
                        <a:solidFill>
                          <a:srgbClr val="FFFF00"/>
                        </a:solidFill>
                      </a:tcPr>
                    </a:tc>
                    <a:tc>
                      <a:txBody>
                        <a:bodyPr/>
                        <a:lstStyle/>
                        <a:p>
                          <a:pPr algn="ctr"/>
                          <a:r>
                            <a:rPr kumimoji="1" lang="en-US" altLang="ja-JP" b="0" dirty="0" smtClean="0"/>
                            <a:t>9.5</a:t>
                          </a:r>
                          <a:endParaRPr kumimoji="1" lang="ja-JP" altLang="en-US" b="0" dirty="0"/>
                        </a:p>
                      </a:txBody>
                      <a:tcPr>
                        <a:solidFill>
                          <a:srgbClr val="FFFF00"/>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𝜏𝜏</m:t>
                                </m:r>
                              </m:oMath>
                            </m:oMathPara>
                          </a14:m>
                          <a:endParaRPr kumimoji="1" lang="en-US" altLang="ja-JP" b="0" i="1" dirty="0" smtClean="0">
                            <a:latin typeface="Cambria Math"/>
                          </a:endParaRPr>
                        </a:p>
                      </a:txBody>
                      <a:tcPr>
                        <a:solidFill>
                          <a:schemeClr val="tx2">
                            <a:lumMod val="20000"/>
                            <a:lumOff val="80000"/>
                          </a:schemeClr>
                        </a:solidFill>
                      </a:tcPr>
                    </a:tc>
                    <a:tc>
                      <a:txBody>
                        <a:bodyPr/>
                        <a:lstStyle/>
                        <a:p>
                          <a:pPr algn="ctr"/>
                          <a:r>
                            <a:rPr lang="en-US" altLang="ja-JP" b="0" dirty="0" smtClean="0"/>
                            <a:t>8.3</a:t>
                          </a:r>
                          <a:endParaRPr lang="ja-JP" altLang="en-US" b="0" dirty="0"/>
                        </a:p>
                      </a:txBody>
                      <a:tcPr>
                        <a:solidFill>
                          <a:schemeClr val="tx2">
                            <a:lumMod val="20000"/>
                            <a:lumOff val="80000"/>
                          </a:schemeClr>
                        </a:solidFill>
                      </a:tcPr>
                    </a:tc>
                    <a:tc>
                      <a:txBody>
                        <a:bodyPr/>
                        <a:lstStyle/>
                        <a:p>
                          <a:pPr algn="ctr"/>
                          <a:r>
                            <a:rPr lang="en-US" altLang="ja-JP" b="0" dirty="0" smtClean="0"/>
                            <a:t>4.3-6.2</a:t>
                          </a:r>
                          <a:endParaRPr lang="ja-JP" altLang="en-US" b="0" dirty="0"/>
                        </a:p>
                      </a:txBody>
                      <a:tcPr>
                        <a:solidFill>
                          <a:schemeClr val="tx2">
                            <a:lumMod val="20000"/>
                            <a:lumOff val="80000"/>
                          </a:schemeClr>
                        </a:solidFill>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1" lang="en-US" altLang="ja-JP" b="0" i="1" smtClean="0">
                                  <a:latin typeface="Cambria Math"/>
                                </a:rPr>
                                <m:t>𝑊𝐻</m:t>
                              </m:r>
                              <m:r>
                                <a:rPr kumimoji="1" lang="en-US" altLang="ja-JP" b="0" i="1" smtClean="0">
                                  <a:latin typeface="Cambria Math"/>
                                </a:rPr>
                                <m:t>→</m:t>
                              </m:r>
                              <m:r>
                                <a:rPr kumimoji="1" lang="en-US" altLang="ja-JP" b="0" i="1" smtClean="0">
                                  <a:latin typeface="Cambria Math"/>
                                </a:rPr>
                                <m:t>𝑙</m:t>
                              </m:r>
                              <m:r>
                                <a:rPr kumimoji="1" lang="en-US" altLang="ja-JP" b="0" i="1" smtClean="0">
                                  <a:latin typeface="Cambria Math"/>
                                </a:rPr>
                                <m:t>𝜈𝜏𝜏</m:t>
                              </m:r>
                            </m:oMath>
                          </a14:m>
                          <a:r>
                            <a:rPr kumimoji="1" lang="en-US" altLang="ja-JP" b="0" i="1" dirty="0" smtClean="0">
                              <a:latin typeface="Cambria Math"/>
                            </a:rPr>
                            <a:t> / </a:t>
                          </a:r>
                          <a14:m>
                            <m:oMath xmlns:m="http://schemas.openxmlformats.org/officeDocument/2006/math">
                              <m:r>
                                <a:rPr kumimoji="1" lang="en-US" altLang="ja-JP" b="0" i="1" smtClean="0">
                                  <a:latin typeface="Cambria Math"/>
                                </a:rPr>
                                <m:t>𝑍𝐻</m:t>
                              </m:r>
                              <m:r>
                                <a:rPr kumimoji="1" lang="en-US" altLang="ja-JP" b="0" i="1" smtClean="0">
                                  <a:latin typeface="Cambria Math"/>
                                </a:rPr>
                                <m:t>→</m:t>
                              </m:r>
                              <m:r>
                                <a:rPr kumimoji="1" lang="en-US" altLang="ja-JP" b="0" i="1" smtClean="0">
                                  <a:latin typeface="Cambria Math"/>
                                </a:rPr>
                                <m:t>𝑙𝑙</m:t>
                              </m:r>
                              <m:r>
                                <a:rPr kumimoji="1" lang="en-US" altLang="ja-JP" b="0" i="1" smtClean="0">
                                  <a:latin typeface="Cambria Math"/>
                                </a:rPr>
                                <m:t>𝜏𝜏</m:t>
                              </m:r>
                            </m:oMath>
                          </a14:m>
                          <a:endParaRPr kumimoji="1" lang="en-US" altLang="ja-JP" b="0" i="1" dirty="0" smtClean="0">
                            <a:latin typeface="Cambria Math"/>
                          </a:endParaRPr>
                        </a:p>
                      </a:txBody>
                      <a:tcPr>
                        <a:solidFill>
                          <a:schemeClr val="tx2">
                            <a:lumMod val="20000"/>
                            <a:lumOff val="80000"/>
                          </a:schemeClr>
                        </a:solidFill>
                      </a:tcPr>
                    </a:tc>
                    <a:tc>
                      <a:txBody>
                        <a:bodyPr/>
                        <a:lstStyle/>
                        <a:p>
                          <a:pPr algn="ctr"/>
                          <a:r>
                            <a:rPr kumimoji="1" lang="en-US" altLang="ja-JP" b="0" dirty="0" smtClean="0"/>
                            <a:t>6.2</a:t>
                          </a:r>
                          <a:endParaRPr kumimoji="1" lang="ja-JP" altLang="en-US" b="0" dirty="0"/>
                        </a:p>
                      </a:txBody>
                      <a:tcPr>
                        <a:solidFill>
                          <a:schemeClr val="tx2">
                            <a:lumMod val="20000"/>
                            <a:lumOff val="80000"/>
                          </a:schemeClr>
                        </a:solidFill>
                      </a:tcPr>
                    </a:tc>
                    <a:tc>
                      <a:txBody>
                        <a:bodyPr/>
                        <a:lstStyle/>
                        <a:p>
                          <a:pPr algn="ctr"/>
                          <a:r>
                            <a:rPr kumimoji="1" lang="en-US" altLang="ja-JP" b="0" dirty="0" smtClean="0"/>
                            <a:t>7.0</a:t>
                          </a:r>
                          <a:endParaRPr kumimoji="1" lang="ja-JP" altLang="en-US" b="0" dirty="0"/>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𝛾𝛾</m:t>
                                </m:r>
                              </m:oMath>
                            </m:oMathPara>
                          </a14:m>
                          <a:endParaRPr kumimoji="1" lang="ja-JP" altLang="en-US" b="1" dirty="0"/>
                        </a:p>
                      </a:txBody>
                      <a:tcPr>
                        <a:solidFill>
                          <a:schemeClr val="tx2">
                            <a:lumMod val="20000"/>
                            <a:lumOff val="80000"/>
                          </a:schemeClr>
                        </a:solidFill>
                      </a:tcPr>
                    </a:tc>
                    <a:tc>
                      <a:txBody>
                        <a:bodyPr/>
                        <a:lstStyle/>
                        <a:p>
                          <a:pPr algn="ctr"/>
                          <a:r>
                            <a:rPr kumimoji="1" lang="en-US" altLang="ja-JP" b="0" dirty="0" smtClean="0"/>
                            <a:t>10.0</a:t>
                          </a:r>
                          <a:endParaRPr kumimoji="1" lang="ja-JP" altLang="en-US" b="0"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𝑉𝐻</m:t>
                                </m:r>
                                <m:r>
                                  <a:rPr kumimoji="1" lang="en-US" altLang="ja-JP" b="0" i="1" smtClean="0">
                                    <a:latin typeface="Cambria Math"/>
                                  </a:rPr>
                                  <m:t>→</m:t>
                                </m:r>
                                <m:r>
                                  <a:rPr kumimoji="1" lang="en-US" altLang="ja-JP" b="0" i="1" smtClean="0">
                                    <a:latin typeface="Cambria Math"/>
                                  </a:rPr>
                                  <m:t>𝑗𝑗𝑏𝑏</m:t>
                                </m:r>
                              </m:oMath>
                            </m:oMathPara>
                          </a14:m>
                          <a:endParaRPr kumimoji="1" lang="ja-JP" altLang="en-US" dirty="0"/>
                        </a:p>
                      </a:txBody>
                      <a:tcPr>
                        <a:solidFill>
                          <a:schemeClr val="tx2">
                            <a:lumMod val="20000"/>
                            <a:lumOff val="80000"/>
                          </a:schemeClr>
                        </a:solidFill>
                      </a:tcPr>
                    </a:tc>
                    <a:tc>
                      <a:txBody>
                        <a:bodyPr/>
                        <a:lstStyle/>
                        <a:p>
                          <a:pPr algn="ctr"/>
                          <a:r>
                            <a:rPr kumimoji="1" lang="en-US" altLang="ja-JP" b="0" smtClean="0"/>
                            <a:t>9.45</a:t>
                          </a:r>
                          <a:endParaRPr kumimoji="1" lang="ja-JP" altLang="en-US" b="0" dirty="0"/>
                        </a:p>
                      </a:txBody>
                      <a:tcPr>
                        <a:solidFill>
                          <a:schemeClr val="tx2">
                            <a:lumMod val="20000"/>
                            <a:lumOff val="80000"/>
                          </a:schemeClr>
                        </a:solidFill>
                      </a:tcPr>
                    </a:tc>
                    <a:tc>
                      <a:txBody>
                        <a:bodyPr/>
                        <a:lstStyle/>
                        <a:p>
                          <a:pPr algn="ctr"/>
                          <a:endParaRPr kumimoji="1" lang="ja-JP" altLang="en-US" b="0" dirty="0"/>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𝑡𝑡𝐻</m:t>
                                </m:r>
                                <m:r>
                                  <a:rPr kumimoji="1" lang="en-US" altLang="ja-JP" b="0" i="1" smtClean="0">
                                    <a:latin typeface="Cambria Math"/>
                                  </a:rPr>
                                  <m:t>→</m:t>
                                </m:r>
                                <m:r>
                                  <a:rPr kumimoji="1" lang="en-US" altLang="ja-JP" b="0" i="1" smtClean="0">
                                    <a:latin typeface="Cambria Math"/>
                                  </a:rPr>
                                  <m:t>𝑊𝑊𝑏𝑏𝑏𝑏</m:t>
                                </m:r>
                              </m:oMath>
                            </m:oMathPara>
                          </a14:m>
                          <a:endParaRPr kumimoji="1" lang="ja-JP" altLang="en-US" dirty="0"/>
                        </a:p>
                      </a:txBody>
                      <a:tcPr>
                        <a:solidFill>
                          <a:schemeClr val="tx2">
                            <a:lumMod val="20000"/>
                            <a:lumOff val="80000"/>
                          </a:schemeClr>
                        </a:solidFill>
                      </a:tcPr>
                    </a:tc>
                    <a:tc>
                      <a:txBody>
                        <a:bodyPr/>
                        <a:lstStyle/>
                        <a:p>
                          <a:pPr algn="ctr"/>
                          <a:r>
                            <a:rPr kumimoji="1" lang="en-US" altLang="ja-JP" b="0" dirty="0" smtClean="0"/>
                            <a:t>9.45</a:t>
                          </a:r>
                          <a:endParaRPr kumimoji="1" lang="ja-JP" altLang="en-US" b="0" dirty="0"/>
                        </a:p>
                      </a:txBody>
                      <a:tcPr>
                        <a:solidFill>
                          <a:schemeClr val="tx2">
                            <a:lumMod val="20000"/>
                            <a:lumOff val="80000"/>
                          </a:schemeClr>
                        </a:solidFill>
                      </a:tcPr>
                    </a:tc>
                    <a:tc>
                      <a:txBody>
                        <a:bodyPr/>
                        <a:lstStyle/>
                        <a:p>
                          <a:pPr algn="ctr"/>
                          <a:endParaRPr kumimoji="1" lang="ja-JP" altLang="en-US" b="0" dirty="0"/>
                        </a:p>
                      </a:txBody>
                      <a:tcPr>
                        <a:solidFill>
                          <a:schemeClr val="tx2">
                            <a:lumMod val="20000"/>
                            <a:lumOff val="80000"/>
                          </a:schemeClr>
                        </a:solidFill>
                      </a:tcPr>
                    </a:tc>
                  </a:tr>
                  <a:tr h="370840">
                    <a:tc>
                      <a:txBody>
                        <a:bodyPr/>
                        <a:lstStyle/>
                        <a:p>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𝑊𝑊</m:t>
                                </m:r>
                                <m:r>
                                  <a:rPr kumimoji="1" lang="en-US" altLang="ja-JP" b="0" i="1" smtClean="0">
                                    <a:latin typeface="Cambria Math"/>
                                  </a:rPr>
                                  <m:t>→</m:t>
                                </m:r>
                                <m:r>
                                  <a:rPr kumimoji="1" lang="en-US" altLang="ja-JP" b="0" i="1" smtClean="0">
                                    <a:latin typeface="Cambria Math"/>
                                  </a:rPr>
                                  <m:t>𝑙</m:t>
                                </m:r>
                                <m:r>
                                  <a:rPr kumimoji="1" lang="en-US" altLang="ja-JP" b="0" i="1" smtClean="0">
                                    <a:latin typeface="Cambria Math"/>
                                  </a:rPr>
                                  <m:t>𝜈</m:t>
                                </m:r>
                                <m:r>
                                  <a:rPr kumimoji="1" lang="en-US" altLang="ja-JP" b="0" i="1" smtClean="0">
                                    <a:latin typeface="Cambria Math"/>
                                  </a:rPr>
                                  <m:t>𝑙</m:t>
                                </m:r>
                                <m:r>
                                  <a:rPr kumimoji="1" lang="en-US" altLang="ja-JP" b="0" i="1" smtClean="0">
                                    <a:latin typeface="Cambria Math"/>
                                  </a:rPr>
                                  <m:t>𝜈</m:t>
                                </m:r>
                              </m:oMath>
                            </m:oMathPara>
                          </a14:m>
                          <a:endParaRPr kumimoji="1" lang="ja-JP" altLang="en-US" dirty="0"/>
                        </a:p>
                      </a:txBody>
                      <a:tcPr>
                        <a:solidFill>
                          <a:srgbClr val="FFFF00"/>
                        </a:solidFill>
                      </a:tcPr>
                    </a:tc>
                    <a:tc>
                      <a:txBody>
                        <a:bodyPr/>
                        <a:lstStyle/>
                        <a:p>
                          <a:pPr algn="ctr"/>
                          <a:r>
                            <a:rPr kumimoji="1" lang="en-US" altLang="ja-JP" b="0" dirty="0" smtClean="0"/>
                            <a:t>9.7</a:t>
                          </a:r>
                          <a:endParaRPr kumimoji="1" lang="ja-JP" altLang="en-US" b="0" dirty="0"/>
                        </a:p>
                      </a:txBody>
                      <a:tcPr>
                        <a:solidFill>
                          <a:srgbClr val="FFFF00"/>
                        </a:solidFill>
                      </a:tcPr>
                    </a:tc>
                    <a:tc>
                      <a:txBody>
                        <a:bodyPr/>
                        <a:lstStyle/>
                        <a:p>
                          <a:pPr algn="ctr"/>
                          <a:r>
                            <a:rPr kumimoji="1" lang="en-US" altLang="ja-JP" b="0" dirty="0" smtClean="0"/>
                            <a:t>8.6-9.7</a:t>
                          </a:r>
                          <a:endParaRPr kumimoji="1" lang="ja-JP" altLang="en-US" b="0" dirty="0"/>
                        </a:p>
                      </a:txBody>
                      <a:tcPr>
                        <a:solidFill>
                          <a:srgbClr val="FF0000"/>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𝑊𝑊</m:t>
                                </m:r>
                                <m:r>
                                  <a:rPr kumimoji="1" lang="en-US" altLang="ja-JP" b="0" i="1" smtClean="0">
                                    <a:latin typeface="Cambria Math"/>
                                  </a:rPr>
                                  <m:t>→</m:t>
                                </m:r>
                                <m:r>
                                  <a:rPr kumimoji="1" lang="en-US" altLang="ja-JP" b="0" i="1" smtClean="0">
                                    <a:latin typeface="Cambria Math"/>
                                  </a:rPr>
                                  <m:t>𝑙</m:t>
                                </m:r>
                                <m:r>
                                  <a:rPr kumimoji="1" lang="en-US" altLang="ja-JP" b="0" i="1" smtClean="0">
                                    <a:latin typeface="Cambria Math"/>
                                  </a:rPr>
                                  <m:t>𝜈𝜏𝜈</m:t>
                                </m:r>
                              </m:oMath>
                            </m:oMathPara>
                          </a14:m>
                          <a:endParaRPr kumimoji="1" lang="ja-JP" altLang="en-US"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c>
                      <a:txBody>
                        <a:bodyPr/>
                        <a:lstStyle/>
                        <a:p>
                          <a:pPr algn="ctr"/>
                          <a:r>
                            <a:rPr kumimoji="1" lang="en-US" altLang="ja-JP" b="0" dirty="0" smtClean="0"/>
                            <a:t>7.3</a:t>
                          </a:r>
                          <a:endParaRPr kumimoji="1" lang="ja-JP" altLang="en-US" b="0" dirty="0"/>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𝑉𝐻</m:t>
                                </m:r>
                                <m:r>
                                  <a:rPr kumimoji="1" lang="en-US" altLang="ja-JP" b="0" i="1" smtClean="0">
                                    <a:latin typeface="Cambria Math"/>
                                  </a:rPr>
                                  <m:t>→</m:t>
                                </m:r>
                                <m:r>
                                  <a:rPr kumimoji="1" lang="en-US" altLang="ja-JP" b="0" i="1" smtClean="0">
                                    <a:latin typeface="Cambria Math"/>
                                  </a:rPr>
                                  <m:t>𝑉𝑊𝑊</m:t>
                                </m:r>
                                <m:r>
                                  <a:rPr kumimoji="1" lang="en-US" altLang="ja-JP" b="0" i="1" smtClean="0">
                                    <a:latin typeface="Cambria Math"/>
                                  </a:rPr>
                                  <m:t>→</m:t>
                                </m:r>
                                <m:r>
                                  <a:rPr kumimoji="1" lang="en-US" altLang="ja-JP" b="0" i="1" smtClean="0">
                                    <a:latin typeface="Cambria Math"/>
                                  </a:rPr>
                                  <m:t>𝑙𝑙𝑙</m:t>
                                </m:r>
                                <m:r>
                                  <a:rPr kumimoji="1" lang="en-US" altLang="ja-JP" b="0" i="1" smtClean="0">
                                    <a:latin typeface="Cambria Math"/>
                                  </a:rPr>
                                  <m:t>+</m:t>
                                </m:r>
                                <m:r>
                                  <a:rPr kumimoji="1" lang="en-US" altLang="ja-JP" b="0" i="1" smtClean="0">
                                    <a:latin typeface="Cambria Math"/>
                                  </a:rPr>
                                  <m:t>𝑋</m:t>
                                </m:r>
                              </m:oMath>
                            </m:oMathPara>
                          </a14:m>
                          <a:endParaRPr kumimoji="1" lang="ja-JP" altLang="en-US"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𝑉𝐻</m:t>
                                </m:r>
                                <m:r>
                                  <a:rPr kumimoji="1" lang="en-US" altLang="ja-JP" b="0" i="1" smtClean="0">
                                    <a:latin typeface="Cambria Math"/>
                                  </a:rPr>
                                  <m:t>→</m:t>
                                </m:r>
                                <m:r>
                                  <a:rPr kumimoji="1" lang="en-US" altLang="ja-JP" b="0" i="1" smtClean="0">
                                    <a:latin typeface="Cambria Math"/>
                                  </a:rPr>
                                  <m:t>𝑉𝑊𝑊</m:t>
                                </m:r>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𝑙</m:t>
                                    </m:r>
                                  </m:e>
                                  <m:sup>
                                    <m:r>
                                      <a:rPr kumimoji="1" lang="en-US" altLang="ja-JP" b="0" i="1" smtClean="0">
                                        <a:latin typeface="Cambria Math"/>
                                      </a:rPr>
                                      <m:t>±</m:t>
                                    </m:r>
                                  </m:sup>
                                </m:sSup>
                                <m:sSup>
                                  <m:sSupPr>
                                    <m:ctrlPr>
                                      <a:rPr kumimoji="1" lang="en-US" altLang="ja-JP" b="0" i="1" smtClean="0">
                                        <a:latin typeface="Cambria Math"/>
                                      </a:rPr>
                                    </m:ctrlPr>
                                  </m:sSupPr>
                                  <m:e>
                                    <m:r>
                                      <a:rPr kumimoji="1" lang="en-US" altLang="ja-JP" b="0" i="1" smtClean="0">
                                        <a:latin typeface="Cambria Math"/>
                                      </a:rPr>
                                      <m:t>𝑙</m:t>
                                    </m:r>
                                  </m:e>
                                  <m:sup>
                                    <m:r>
                                      <a:rPr kumimoji="1" lang="en-US" altLang="ja-JP" b="0" i="1" smtClean="0">
                                        <a:latin typeface="Cambria Math"/>
                                      </a:rPr>
                                      <m:t>±</m:t>
                                    </m:r>
                                  </m:sup>
                                </m:sSup>
                                <m:r>
                                  <a:rPr kumimoji="1" lang="en-US" altLang="ja-JP" b="0" i="1" smtClean="0">
                                    <a:latin typeface="Cambria Math"/>
                                  </a:rPr>
                                  <m:t>+</m:t>
                                </m:r>
                                <m:r>
                                  <a:rPr kumimoji="1" lang="en-US" altLang="ja-JP" b="0" i="1" smtClean="0">
                                    <a:latin typeface="Cambria Math"/>
                                  </a:rPr>
                                  <m:t>𝑋</m:t>
                                </m:r>
                              </m:oMath>
                            </m:oMathPara>
                          </a14:m>
                          <a:endParaRPr kumimoji="1" lang="ja-JP" altLang="en-US"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𝑍𝑍</m:t>
                                </m:r>
                                <m:r>
                                  <a:rPr kumimoji="1" lang="en-US" altLang="ja-JP" b="0" i="1" smtClean="0">
                                    <a:latin typeface="Cambria Math"/>
                                  </a:rPr>
                                  <m:t>→</m:t>
                                </m:r>
                                <m:r>
                                  <a:rPr kumimoji="1" lang="en-US" altLang="ja-JP" b="0" i="1" smtClean="0">
                                    <a:latin typeface="Cambria Math"/>
                                  </a:rPr>
                                  <m:t>𝑙𝑙𝑙𝑙</m:t>
                                </m:r>
                              </m:oMath>
                            </m:oMathPara>
                          </a14:m>
                          <a:endParaRPr kumimoji="1" lang="ja-JP" altLang="en-US"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c>
                      <a:txBody>
                        <a:bodyPr/>
                        <a:lstStyle/>
                        <a:p>
                          <a:pPr algn="ctr"/>
                          <a:endParaRPr kumimoji="1" lang="ja-JP" altLang="en-US" b="0" dirty="0"/>
                        </a:p>
                      </a:txBody>
                      <a:tcPr>
                        <a:solidFill>
                          <a:schemeClr val="tx2">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b="0" i="1" smtClean="0">
                                    <a:latin typeface="Cambria Math"/>
                                  </a:rPr>
                                  <m:t>𝐻</m:t>
                                </m:r>
                                <m:r>
                                  <a:rPr kumimoji="1" lang="en-US" altLang="ja-JP" b="0" i="1" smtClean="0">
                                    <a:latin typeface="Cambria Math"/>
                                  </a:rPr>
                                  <m:t>→</m:t>
                                </m:r>
                                <m:r>
                                  <a:rPr kumimoji="1" lang="en-US" altLang="ja-JP" b="0" i="1" smtClean="0">
                                    <a:latin typeface="Cambria Math"/>
                                  </a:rPr>
                                  <m:t>𝑊𝑊</m:t>
                                </m:r>
                                <m:r>
                                  <a:rPr kumimoji="1" lang="en-US" altLang="ja-JP" b="0" i="1" smtClean="0">
                                    <a:latin typeface="Cambria Math"/>
                                  </a:rPr>
                                  <m:t>→</m:t>
                                </m:r>
                                <m:r>
                                  <a:rPr kumimoji="1" lang="en-US" altLang="ja-JP" b="0" i="1" smtClean="0">
                                    <a:latin typeface="Cambria Math"/>
                                  </a:rPr>
                                  <m:t>𝑙</m:t>
                                </m:r>
                                <m:r>
                                  <a:rPr kumimoji="1" lang="en-US" altLang="ja-JP" b="0" i="1" smtClean="0">
                                    <a:latin typeface="Cambria Math"/>
                                  </a:rPr>
                                  <m:t>𝜈</m:t>
                                </m:r>
                                <m:r>
                                  <a:rPr kumimoji="1" lang="en-US" altLang="ja-JP" b="0" i="1" smtClean="0">
                                    <a:latin typeface="Cambria Math"/>
                                  </a:rPr>
                                  <m:t>𝑗𝑗</m:t>
                                </m:r>
                              </m:oMath>
                            </m:oMathPara>
                          </a14:m>
                          <a:endParaRPr kumimoji="1" lang="en-US" altLang="ja-JP" b="0" i="1" dirty="0" smtClean="0"/>
                        </a:p>
                      </a:txBody>
                      <a:tcPr>
                        <a:solidFill>
                          <a:schemeClr val="tx2">
                            <a:lumMod val="20000"/>
                            <a:lumOff val="80000"/>
                          </a:schemeClr>
                        </a:solidFill>
                      </a:tcPr>
                    </a:tc>
                    <a:tc>
                      <a:txBody>
                        <a:bodyPr/>
                        <a:lstStyle/>
                        <a:p>
                          <a:pPr algn="ctr"/>
                          <a:endParaRPr kumimoji="1" lang="ja-JP" altLang="en-US" b="0" dirty="0"/>
                        </a:p>
                      </a:txBody>
                      <a:tcPr>
                        <a:solidFill>
                          <a:schemeClr val="tx2">
                            <a:lumMod val="20000"/>
                            <a:lumOff val="80000"/>
                          </a:schemeClr>
                        </a:solidFill>
                      </a:tcPr>
                    </a:tc>
                    <a:tc>
                      <a:txBody>
                        <a:bodyPr/>
                        <a:lstStyle/>
                        <a:p>
                          <a:pPr algn="ctr"/>
                          <a:r>
                            <a:rPr kumimoji="1" lang="en-US" altLang="ja-JP" b="0" smtClean="0"/>
                            <a:t>5.4</a:t>
                          </a:r>
                          <a:endParaRPr kumimoji="1" lang="ja-JP" altLang="en-US" b="0" dirty="0"/>
                        </a:p>
                      </a:txBody>
                      <a:tcPr>
                        <a:solidFill>
                          <a:schemeClr val="tx2">
                            <a:lumMod val="20000"/>
                            <a:lumOff val="80000"/>
                          </a:schemeClr>
                        </a:solidFill>
                      </a:tcPr>
                    </a:tc>
                  </a:tr>
                </a:tbl>
              </a:graphicData>
            </a:graphic>
          </p:graphicFrame>
        </mc:Choice>
        <mc:Fallback xmlns="">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1622680581"/>
                  </p:ext>
                </p:extLst>
              </p:nvPr>
            </p:nvGraphicFramePr>
            <p:xfrm>
              <a:off x="457200" y="980728"/>
              <a:ext cx="8229600" cy="5831840"/>
            </p:xfrm>
            <a:graphic>
              <a:graphicData uri="http://schemas.openxmlformats.org/drawingml/2006/table">
                <a:tbl>
                  <a:tblPr firstRow="1" bandRow="1">
                    <a:tableStyleId>{5C22544A-7EE6-4342-B048-85BDC9FD1C3A}</a:tableStyleId>
                  </a:tblPr>
                  <a:tblGrid>
                    <a:gridCol w="3970784"/>
                    <a:gridCol w="2088232"/>
                    <a:gridCol w="2170584"/>
                  </a:tblGrid>
                  <a:tr h="640080">
                    <a:tc>
                      <a:txBody>
                        <a:bodyPr/>
                        <a:lstStyle/>
                        <a:p>
                          <a:pPr algn="ctr"/>
                          <a:r>
                            <a:rPr kumimoji="1" lang="en-US" altLang="ja-JP" dirty="0" smtClean="0"/>
                            <a:t>Channel</a:t>
                          </a:r>
                          <a:endParaRPr kumimoji="1" lang="ja-JP" altLang="en-US" dirty="0"/>
                        </a:p>
                      </a:txBody>
                      <a:tcPr/>
                    </a:tc>
                    <a:tc>
                      <a:txBody>
                        <a:bodyPr/>
                        <a:lstStyle/>
                        <a:p>
                          <a:pPr algn="ctr"/>
                          <a:r>
                            <a:rPr kumimoji="1" lang="en-US" altLang="ja-JP" dirty="0" smtClean="0"/>
                            <a:t>CDF Luminosity</a:t>
                          </a:r>
                        </a:p>
                        <a:p>
                          <a:pPr algn="ctr"/>
                          <a:r>
                            <a:rPr kumimoji="1" lang="en-US" altLang="ja-JP" dirty="0" smtClean="0"/>
                            <a:t>fb</a:t>
                          </a:r>
                          <a:r>
                            <a:rPr kumimoji="1" lang="en-US" altLang="ja-JP" baseline="30000" dirty="0" smtClean="0"/>
                            <a:t>-1</a:t>
                          </a:r>
                          <a:endParaRPr kumimoji="1" lang="ja-JP" altLang="en-US" baseline="30000" dirty="0"/>
                        </a:p>
                      </a:txBody>
                      <a:tcPr/>
                    </a:tc>
                    <a:tc>
                      <a:txBody>
                        <a:bodyPr/>
                        <a:lstStyle/>
                        <a:p>
                          <a:pPr algn="ctr"/>
                          <a:r>
                            <a:rPr kumimoji="1" lang="en-US" altLang="ja-JP" dirty="0" smtClean="0"/>
                            <a:t>D0 </a:t>
                          </a:r>
                          <a:r>
                            <a:rPr kumimoji="1" lang="en-US" altLang="ja-JP" dirty="0" err="1" smtClean="0"/>
                            <a:t>Lumiosity</a:t>
                          </a:r>
                          <a:endParaRPr kumimoji="1" lang="en-US" altLang="ja-JP" dirty="0" smtClean="0"/>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dirty="0" smtClean="0"/>
                            <a:t>fb</a:t>
                          </a:r>
                          <a:r>
                            <a:rPr kumimoji="1" lang="en-US" altLang="ja-JP" baseline="30000" dirty="0" smtClean="0"/>
                            <a:t>-1</a:t>
                          </a:r>
                          <a:endParaRPr kumimoji="1" lang="ja-JP" altLang="en-US" baseline="30000" dirty="0" smtClean="0"/>
                        </a:p>
                      </a:txBody>
                      <a:tcPr/>
                    </a:tc>
                  </a:tr>
                  <a:tr h="370840">
                    <a:tc>
                      <a:txBody>
                        <a:bodyPr/>
                        <a:lstStyle/>
                        <a:p>
                          <a:endParaRPr lang="ja-JP"/>
                        </a:p>
                      </a:txBody>
                      <a:tcPr>
                        <a:blipFill rotWithShape="1">
                          <a:blip r:embed="rId2"/>
                          <a:stretch>
                            <a:fillRect t="-180328" r="-107373" b="-1321311"/>
                          </a:stretch>
                        </a:blipFill>
                      </a:tcPr>
                    </a:tc>
                    <a:tc>
                      <a:txBody>
                        <a:bodyPr/>
                        <a:lstStyle/>
                        <a:p>
                          <a:pPr algn="ctr"/>
                          <a:r>
                            <a:rPr kumimoji="1" lang="en-US" altLang="ja-JP" dirty="0" smtClean="0"/>
                            <a:t>9.45</a:t>
                          </a:r>
                          <a:endParaRPr kumimoji="1" lang="ja-JP" altLang="en-US" dirty="0"/>
                        </a:p>
                      </a:txBody>
                      <a:tcPr>
                        <a:solidFill>
                          <a:srgbClr val="FFFF00"/>
                        </a:solidFill>
                      </a:tcPr>
                    </a:tc>
                    <a:tc>
                      <a:txBody>
                        <a:bodyPr/>
                        <a:lstStyle/>
                        <a:p>
                          <a:pPr algn="ctr"/>
                          <a:r>
                            <a:rPr kumimoji="1" lang="en-US" altLang="ja-JP" dirty="0" smtClean="0"/>
                            <a:t>9.7</a:t>
                          </a:r>
                          <a:endParaRPr kumimoji="1" lang="ja-JP" altLang="en-US" dirty="0"/>
                        </a:p>
                      </a:txBody>
                      <a:tcPr>
                        <a:solidFill>
                          <a:srgbClr val="FFFF00"/>
                        </a:solidFill>
                      </a:tcPr>
                    </a:tc>
                  </a:tr>
                  <a:tr h="370840">
                    <a:tc>
                      <a:txBody>
                        <a:bodyPr/>
                        <a:lstStyle/>
                        <a:p>
                          <a:endParaRPr lang="ja-JP"/>
                        </a:p>
                      </a:txBody>
                      <a:tcPr>
                        <a:blipFill rotWithShape="1">
                          <a:blip r:embed="rId2"/>
                          <a:stretch>
                            <a:fillRect t="-280328" r="-107373" b="-1221311"/>
                          </a:stretch>
                        </a:blipFill>
                      </a:tcPr>
                    </a:tc>
                    <a:tc>
                      <a:txBody>
                        <a:bodyPr/>
                        <a:lstStyle/>
                        <a:p>
                          <a:pPr algn="ctr"/>
                          <a:r>
                            <a:rPr kumimoji="1" lang="en-US" altLang="ja-JP" dirty="0" smtClean="0"/>
                            <a:t>9.45</a:t>
                          </a:r>
                          <a:endParaRPr kumimoji="1" lang="ja-JP" altLang="en-US" dirty="0"/>
                        </a:p>
                      </a:txBody>
                      <a:tcPr>
                        <a:solidFill>
                          <a:srgbClr val="FF0000"/>
                        </a:solidFill>
                      </a:tcPr>
                    </a:tc>
                    <a:tc>
                      <a:txBody>
                        <a:bodyPr/>
                        <a:lstStyle/>
                        <a:p>
                          <a:pPr algn="ctr"/>
                          <a:r>
                            <a:rPr kumimoji="1" lang="en-US" altLang="ja-JP" dirty="0" smtClean="0"/>
                            <a:t>9.7</a:t>
                          </a:r>
                          <a:endParaRPr kumimoji="1" lang="ja-JP" altLang="en-US" dirty="0"/>
                        </a:p>
                      </a:txBody>
                      <a:tcPr>
                        <a:solidFill>
                          <a:srgbClr val="FFFF00"/>
                        </a:solidFill>
                      </a:tcPr>
                    </a:tc>
                  </a:tr>
                  <a:tr h="370840">
                    <a:tc>
                      <a:txBody>
                        <a:bodyPr/>
                        <a:lstStyle/>
                        <a:p>
                          <a:endParaRPr lang="ja-JP"/>
                        </a:p>
                      </a:txBody>
                      <a:tcPr>
                        <a:blipFill rotWithShape="1">
                          <a:blip r:embed="rId2"/>
                          <a:stretch>
                            <a:fillRect t="-380328" r="-107373" b="-1121311"/>
                          </a:stretch>
                        </a:blipFill>
                      </a:tcPr>
                    </a:tc>
                    <a:tc>
                      <a:txBody>
                        <a:bodyPr/>
                        <a:lstStyle/>
                        <a:p>
                          <a:pPr algn="ctr"/>
                          <a:r>
                            <a:rPr kumimoji="1" lang="en-US" altLang="ja-JP" b="0" dirty="0" smtClean="0"/>
                            <a:t>9.45</a:t>
                          </a:r>
                          <a:endParaRPr kumimoji="1" lang="ja-JP" altLang="en-US" b="0" dirty="0"/>
                        </a:p>
                      </a:txBody>
                      <a:tcPr>
                        <a:solidFill>
                          <a:srgbClr val="FFFF00"/>
                        </a:solidFill>
                      </a:tcPr>
                    </a:tc>
                    <a:tc>
                      <a:txBody>
                        <a:bodyPr/>
                        <a:lstStyle/>
                        <a:p>
                          <a:pPr algn="ctr"/>
                          <a:r>
                            <a:rPr kumimoji="1" lang="en-US" altLang="ja-JP" b="0" dirty="0" smtClean="0"/>
                            <a:t>9.5</a:t>
                          </a:r>
                          <a:endParaRPr kumimoji="1" lang="ja-JP" altLang="en-US" b="0" dirty="0"/>
                        </a:p>
                      </a:txBody>
                      <a:tcPr>
                        <a:solidFill>
                          <a:srgbClr val="FFFF00"/>
                        </a:solidFill>
                      </a:tcPr>
                    </a:tc>
                  </a:tr>
                  <a:tr h="370840">
                    <a:tc>
                      <a:txBody>
                        <a:bodyPr/>
                        <a:lstStyle/>
                        <a:p>
                          <a:endParaRPr lang="ja-JP"/>
                        </a:p>
                      </a:txBody>
                      <a:tcPr>
                        <a:blipFill rotWithShape="1">
                          <a:blip r:embed="rId2"/>
                          <a:stretch>
                            <a:fillRect t="-488333" r="-107373" b="-1040000"/>
                          </a:stretch>
                        </a:blipFill>
                      </a:tcPr>
                    </a:tc>
                    <a:tc>
                      <a:txBody>
                        <a:bodyPr/>
                        <a:lstStyle/>
                        <a:p>
                          <a:pPr algn="ctr"/>
                          <a:r>
                            <a:rPr lang="en-US" altLang="ja-JP" b="0" dirty="0" smtClean="0"/>
                            <a:t>8.3</a:t>
                          </a:r>
                          <a:endParaRPr lang="ja-JP" altLang="en-US" b="0" dirty="0"/>
                        </a:p>
                      </a:txBody>
                      <a:tcPr>
                        <a:solidFill>
                          <a:schemeClr val="tx2">
                            <a:lumMod val="20000"/>
                            <a:lumOff val="80000"/>
                          </a:schemeClr>
                        </a:solidFill>
                      </a:tcPr>
                    </a:tc>
                    <a:tc>
                      <a:txBody>
                        <a:bodyPr/>
                        <a:lstStyle/>
                        <a:p>
                          <a:pPr algn="ctr"/>
                          <a:r>
                            <a:rPr lang="en-US" altLang="ja-JP" b="0" dirty="0" smtClean="0"/>
                            <a:t>4.3-6.2</a:t>
                          </a:r>
                          <a:endParaRPr lang="ja-JP" altLang="en-US" b="0" dirty="0"/>
                        </a:p>
                      </a:txBody>
                      <a:tcPr>
                        <a:solidFill>
                          <a:schemeClr val="tx2">
                            <a:lumMod val="20000"/>
                            <a:lumOff val="80000"/>
                          </a:schemeClr>
                        </a:solidFill>
                      </a:tcPr>
                    </a:tc>
                  </a:tr>
                  <a:tr h="370840">
                    <a:tc>
                      <a:txBody>
                        <a:bodyPr/>
                        <a:lstStyle/>
                        <a:p>
                          <a:endParaRPr lang="ja-JP"/>
                        </a:p>
                      </a:txBody>
                      <a:tcPr>
                        <a:blipFill rotWithShape="1">
                          <a:blip r:embed="rId2"/>
                          <a:stretch>
                            <a:fillRect t="-578689" r="-107373" b="-922951"/>
                          </a:stretch>
                        </a:blipFill>
                      </a:tcPr>
                    </a:tc>
                    <a:tc>
                      <a:txBody>
                        <a:bodyPr/>
                        <a:lstStyle/>
                        <a:p>
                          <a:pPr algn="ctr"/>
                          <a:r>
                            <a:rPr kumimoji="1" lang="en-US" altLang="ja-JP" b="0" dirty="0" smtClean="0"/>
                            <a:t>6.2</a:t>
                          </a:r>
                          <a:endParaRPr kumimoji="1" lang="ja-JP" altLang="en-US" b="0" dirty="0"/>
                        </a:p>
                      </a:txBody>
                      <a:tcPr>
                        <a:solidFill>
                          <a:schemeClr val="tx2">
                            <a:lumMod val="20000"/>
                            <a:lumOff val="80000"/>
                          </a:schemeClr>
                        </a:solidFill>
                      </a:tcPr>
                    </a:tc>
                    <a:tc>
                      <a:txBody>
                        <a:bodyPr/>
                        <a:lstStyle/>
                        <a:p>
                          <a:pPr algn="ctr"/>
                          <a:r>
                            <a:rPr kumimoji="1" lang="en-US" altLang="ja-JP" b="0" dirty="0" smtClean="0"/>
                            <a:t>7.0</a:t>
                          </a:r>
                          <a:endParaRPr kumimoji="1" lang="ja-JP" altLang="en-US" b="0" dirty="0"/>
                        </a:p>
                      </a:txBody>
                      <a:tcPr>
                        <a:solidFill>
                          <a:schemeClr val="tx2">
                            <a:lumMod val="20000"/>
                            <a:lumOff val="80000"/>
                          </a:schemeClr>
                        </a:solidFill>
                      </a:tcPr>
                    </a:tc>
                  </a:tr>
                  <a:tr h="370840">
                    <a:tc>
                      <a:txBody>
                        <a:bodyPr/>
                        <a:lstStyle/>
                        <a:p>
                          <a:endParaRPr lang="ja-JP"/>
                        </a:p>
                      </a:txBody>
                      <a:tcPr>
                        <a:blipFill rotWithShape="1">
                          <a:blip r:embed="rId2"/>
                          <a:stretch>
                            <a:fillRect t="-678689" r="-107373" b="-822951"/>
                          </a:stretch>
                        </a:blipFill>
                      </a:tcPr>
                    </a:tc>
                    <a:tc>
                      <a:txBody>
                        <a:bodyPr/>
                        <a:lstStyle/>
                        <a:p>
                          <a:pPr algn="ctr"/>
                          <a:r>
                            <a:rPr kumimoji="1" lang="en-US" altLang="ja-JP" b="0" dirty="0" smtClean="0"/>
                            <a:t>10.0</a:t>
                          </a:r>
                          <a:endParaRPr kumimoji="1" lang="ja-JP" altLang="en-US" b="0"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r>
                  <a:tr h="370840">
                    <a:tc>
                      <a:txBody>
                        <a:bodyPr/>
                        <a:lstStyle/>
                        <a:p>
                          <a:endParaRPr lang="ja-JP"/>
                        </a:p>
                      </a:txBody>
                      <a:tcPr>
                        <a:blipFill rotWithShape="1">
                          <a:blip r:embed="rId2"/>
                          <a:stretch>
                            <a:fillRect t="-778689" r="-107373" b="-722951"/>
                          </a:stretch>
                        </a:blipFill>
                      </a:tcPr>
                    </a:tc>
                    <a:tc>
                      <a:txBody>
                        <a:bodyPr/>
                        <a:lstStyle/>
                        <a:p>
                          <a:pPr algn="ctr"/>
                          <a:r>
                            <a:rPr kumimoji="1" lang="en-US" altLang="ja-JP" b="0" smtClean="0"/>
                            <a:t>9.45</a:t>
                          </a:r>
                          <a:endParaRPr kumimoji="1" lang="ja-JP" altLang="en-US" b="0" dirty="0"/>
                        </a:p>
                      </a:txBody>
                      <a:tcPr>
                        <a:solidFill>
                          <a:schemeClr val="tx2">
                            <a:lumMod val="20000"/>
                            <a:lumOff val="80000"/>
                          </a:schemeClr>
                        </a:solidFill>
                      </a:tcPr>
                    </a:tc>
                    <a:tc>
                      <a:txBody>
                        <a:bodyPr/>
                        <a:lstStyle/>
                        <a:p>
                          <a:pPr algn="ctr"/>
                          <a:endParaRPr kumimoji="1" lang="ja-JP" altLang="en-US" b="0" dirty="0"/>
                        </a:p>
                      </a:txBody>
                      <a:tcPr>
                        <a:solidFill>
                          <a:schemeClr val="tx2">
                            <a:lumMod val="20000"/>
                            <a:lumOff val="80000"/>
                          </a:schemeClr>
                        </a:solidFill>
                      </a:tcPr>
                    </a:tc>
                  </a:tr>
                  <a:tr h="370840">
                    <a:tc>
                      <a:txBody>
                        <a:bodyPr/>
                        <a:lstStyle/>
                        <a:p>
                          <a:endParaRPr lang="ja-JP"/>
                        </a:p>
                      </a:txBody>
                      <a:tcPr>
                        <a:blipFill rotWithShape="1">
                          <a:blip r:embed="rId2"/>
                          <a:stretch>
                            <a:fillRect t="-878689" r="-107373" b="-622951"/>
                          </a:stretch>
                        </a:blipFill>
                      </a:tcPr>
                    </a:tc>
                    <a:tc>
                      <a:txBody>
                        <a:bodyPr/>
                        <a:lstStyle/>
                        <a:p>
                          <a:pPr algn="ctr"/>
                          <a:r>
                            <a:rPr kumimoji="1" lang="en-US" altLang="ja-JP" b="0" dirty="0" smtClean="0"/>
                            <a:t>9.45</a:t>
                          </a:r>
                          <a:endParaRPr kumimoji="1" lang="ja-JP" altLang="en-US" b="0" dirty="0"/>
                        </a:p>
                      </a:txBody>
                      <a:tcPr>
                        <a:solidFill>
                          <a:schemeClr val="tx2">
                            <a:lumMod val="20000"/>
                            <a:lumOff val="80000"/>
                          </a:schemeClr>
                        </a:solidFill>
                      </a:tcPr>
                    </a:tc>
                    <a:tc>
                      <a:txBody>
                        <a:bodyPr/>
                        <a:lstStyle/>
                        <a:p>
                          <a:pPr algn="ctr"/>
                          <a:endParaRPr kumimoji="1" lang="ja-JP" altLang="en-US" b="0" dirty="0"/>
                        </a:p>
                      </a:txBody>
                      <a:tcPr>
                        <a:solidFill>
                          <a:schemeClr val="tx2">
                            <a:lumMod val="20000"/>
                            <a:lumOff val="80000"/>
                          </a:schemeClr>
                        </a:solidFill>
                      </a:tcPr>
                    </a:tc>
                  </a:tr>
                  <a:tr h="370840">
                    <a:tc>
                      <a:txBody>
                        <a:bodyPr/>
                        <a:lstStyle/>
                        <a:p>
                          <a:endParaRPr lang="ja-JP"/>
                        </a:p>
                      </a:txBody>
                      <a:tcPr>
                        <a:blipFill rotWithShape="1">
                          <a:blip r:embed="rId2"/>
                          <a:stretch>
                            <a:fillRect t="-978689" r="-107373" b="-522951"/>
                          </a:stretch>
                        </a:blipFill>
                      </a:tcPr>
                    </a:tc>
                    <a:tc>
                      <a:txBody>
                        <a:bodyPr/>
                        <a:lstStyle/>
                        <a:p>
                          <a:pPr algn="ctr"/>
                          <a:r>
                            <a:rPr kumimoji="1" lang="en-US" altLang="ja-JP" b="0" dirty="0" smtClean="0"/>
                            <a:t>9.7</a:t>
                          </a:r>
                          <a:endParaRPr kumimoji="1" lang="ja-JP" altLang="en-US" b="0" dirty="0"/>
                        </a:p>
                      </a:txBody>
                      <a:tcPr>
                        <a:solidFill>
                          <a:srgbClr val="FFFF00"/>
                        </a:solidFill>
                      </a:tcPr>
                    </a:tc>
                    <a:tc>
                      <a:txBody>
                        <a:bodyPr/>
                        <a:lstStyle/>
                        <a:p>
                          <a:pPr algn="ctr"/>
                          <a:r>
                            <a:rPr kumimoji="1" lang="en-US" altLang="ja-JP" b="0" dirty="0" smtClean="0"/>
                            <a:t>8.6-9.7</a:t>
                          </a:r>
                          <a:endParaRPr kumimoji="1" lang="ja-JP" altLang="en-US" b="0" dirty="0"/>
                        </a:p>
                      </a:txBody>
                      <a:tcPr>
                        <a:solidFill>
                          <a:srgbClr val="FF0000"/>
                        </a:solidFill>
                      </a:tcPr>
                    </a:tc>
                  </a:tr>
                  <a:tr h="370840">
                    <a:tc>
                      <a:txBody>
                        <a:bodyPr/>
                        <a:lstStyle/>
                        <a:p>
                          <a:endParaRPr lang="ja-JP"/>
                        </a:p>
                      </a:txBody>
                      <a:tcPr>
                        <a:blipFill rotWithShape="1">
                          <a:blip r:embed="rId2"/>
                          <a:stretch>
                            <a:fillRect t="-1078689" r="-107373" b="-422951"/>
                          </a:stretch>
                        </a:blip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c>
                      <a:txBody>
                        <a:bodyPr/>
                        <a:lstStyle/>
                        <a:p>
                          <a:pPr algn="ctr"/>
                          <a:r>
                            <a:rPr kumimoji="1" lang="en-US" altLang="ja-JP" b="0" dirty="0" smtClean="0"/>
                            <a:t>7.3</a:t>
                          </a:r>
                          <a:endParaRPr kumimoji="1" lang="ja-JP" altLang="en-US" b="0" dirty="0"/>
                        </a:p>
                      </a:txBody>
                      <a:tcPr>
                        <a:solidFill>
                          <a:schemeClr val="tx2">
                            <a:lumMod val="20000"/>
                            <a:lumOff val="80000"/>
                          </a:schemeClr>
                        </a:solidFill>
                      </a:tcPr>
                    </a:tc>
                  </a:tr>
                  <a:tr h="370840">
                    <a:tc>
                      <a:txBody>
                        <a:bodyPr/>
                        <a:lstStyle/>
                        <a:p>
                          <a:endParaRPr lang="ja-JP"/>
                        </a:p>
                      </a:txBody>
                      <a:tcPr>
                        <a:blipFill rotWithShape="1">
                          <a:blip r:embed="rId2"/>
                          <a:stretch>
                            <a:fillRect t="-1198333" r="-107373" b="-330000"/>
                          </a:stretch>
                        </a:blip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r>
                  <a:tr h="370840">
                    <a:tc>
                      <a:txBody>
                        <a:bodyPr/>
                        <a:lstStyle/>
                        <a:p>
                          <a:endParaRPr lang="ja-JP"/>
                        </a:p>
                      </a:txBody>
                      <a:tcPr>
                        <a:blipFill rotWithShape="1">
                          <a:blip r:embed="rId2"/>
                          <a:stretch>
                            <a:fillRect t="-1277049" r="-107373" b="-224590"/>
                          </a:stretch>
                        </a:blip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r>
                  <a:tr h="370840">
                    <a:tc>
                      <a:txBody>
                        <a:bodyPr/>
                        <a:lstStyle/>
                        <a:p>
                          <a:endParaRPr lang="ja-JP"/>
                        </a:p>
                      </a:txBody>
                      <a:tcPr>
                        <a:blipFill rotWithShape="1">
                          <a:blip r:embed="rId2"/>
                          <a:stretch>
                            <a:fillRect t="-1377049" r="-107373" b="-124590"/>
                          </a:stretch>
                        </a:blipFill>
                      </a:tcPr>
                    </a:tc>
                    <a:tc>
                      <a:txBody>
                        <a:bodyPr/>
                        <a:lstStyle/>
                        <a:p>
                          <a:pPr algn="ctr"/>
                          <a:r>
                            <a:rPr kumimoji="1" lang="en-US" altLang="ja-JP" b="0" dirty="0" smtClean="0"/>
                            <a:t>9.7</a:t>
                          </a:r>
                          <a:endParaRPr kumimoji="1" lang="ja-JP" altLang="en-US" b="0" dirty="0"/>
                        </a:p>
                      </a:txBody>
                      <a:tcPr>
                        <a:solidFill>
                          <a:schemeClr val="tx2">
                            <a:lumMod val="20000"/>
                            <a:lumOff val="80000"/>
                          </a:schemeClr>
                        </a:solidFill>
                      </a:tcPr>
                    </a:tc>
                    <a:tc>
                      <a:txBody>
                        <a:bodyPr/>
                        <a:lstStyle/>
                        <a:p>
                          <a:pPr algn="ctr"/>
                          <a:endParaRPr kumimoji="1" lang="ja-JP" altLang="en-US" b="0" dirty="0"/>
                        </a:p>
                      </a:txBody>
                      <a:tcPr>
                        <a:solidFill>
                          <a:schemeClr val="tx2">
                            <a:lumMod val="20000"/>
                            <a:lumOff val="80000"/>
                          </a:schemeClr>
                        </a:solidFill>
                      </a:tcPr>
                    </a:tc>
                  </a:tr>
                  <a:tr h="370840">
                    <a:tc>
                      <a:txBody>
                        <a:bodyPr/>
                        <a:lstStyle/>
                        <a:p>
                          <a:endParaRPr lang="ja-JP"/>
                        </a:p>
                      </a:txBody>
                      <a:tcPr>
                        <a:blipFill rotWithShape="1">
                          <a:blip r:embed="rId2"/>
                          <a:stretch>
                            <a:fillRect t="-1477049" r="-107373" b="-24590"/>
                          </a:stretch>
                        </a:blipFill>
                      </a:tcPr>
                    </a:tc>
                    <a:tc>
                      <a:txBody>
                        <a:bodyPr/>
                        <a:lstStyle/>
                        <a:p>
                          <a:pPr algn="ctr"/>
                          <a:endParaRPr kumimoji="1" lang="ja-JP" altLang="en-US" b="0" dirty="0"/>
                        </a:p>
                      </a:txBody>
                      <a:tcPr>
                        <a:solidFill>
                          <a:schemeClr val="tx2">
                            <a:lumMod val="20000"/>
                            <a:lumOff val="80000"/>
                          </a:schemeClr>
                        </a:solidFill>
                      </a:tcPr>
                    </a:tc>
                    <a:tc>
                      <a:txBody>
                        <a:bodyPr/>
                        <a:lstStyle/>
                        <a:p>
                          <a:pPr algn="ctr"/>
                          <a:r>
                            <a:rPr kumimoji="1" lang="en-US" altLang="ja-JP" b="0" smtClean="0"/>
                            <a:t>5.4</a:t>
                          </a:r>
                          <a:endParaRPr kumimoji="1" lang="ja-JP" altLang="en-US" b="0" dirty="0"/>
                        </a:p>
                      </a:txBody>
                      <a:tcPr>
                        <a:solidFill>
                          <a:schemeClr val="tx2">
                            <a:lumMod val="20000"/>
                            <a:lumOff val="80000"/>
                          </a:schemeClr>
                        </a:solidFill>
                      </a:tcPr>
                    </a:tc>
                  </a:tr>
                </a:tbl>
              </a:graphicData>
            </a:graphic>
          </p:graphicFrame>
        </mc:Fallback>
      </mc:AlternateContent>
      <p:sp>
        <p:nvSpPr>
          <p:cNvPr id="3" name="スライド番号プレースホルダー 2"/>
          <p:cNvSpPr>
            <a:spLocks noGrp="1"/>
          </p:cNvSpPr>
          <p:nvPr>
            <p:ph type="sldNum" sz="quarter" idx="12"/>
          </p:nvPr>
        </p:nvSpPr>
        <p:spPr/>
        <p:txBody>
          <a:bodyPr/>
          <a:lstStyle/>
          <a:p>
            <a:fld id="{D2D8002D-B5B0-4BAC-B1F6-782DDCCE6D9C}" type="slidenum">
              <a:rPr kumimoji="1" lang="ja-JP" altLang="en-US" smtClean="0"/>
              <a:t>6</a:t>
            </a:fld>
            <a:endParaRPr kumimoji="1" lang="ja-JP" altLang="en-US"/>
          </a:p>
        </p:txBody>
      </p:sp>
    </p:spTree>
    <p:extLst>
      <p:ext uri="{BB962C8B-B14F-4D97-AF65-F5344CB8AC3E}">
        <p14:creationId xmlns:p14="http://schemas.microsoft.com/office/powerpoint/2010/main" val="3882486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kumimoji="1" lang="en-US" altLang="ja-JP" dirty="0" smtClean="0"/>
              <a:t>General Strategy</a:t>
            </a:r>
            <a:endParaRPr kumimoji="1" lang="ja-JP" altLang="en-US" dirty="0"/>
          </a:p>
        </p:txBody>
      </p:sp>
      <p:sp>
        <p:nvSpPr>
          <p:cNvPr id="3" name="コンテンツ プレースホルダー 2"/>
          <p:cNvSpPr>
            <a:spLocks noGrp="1"/>
          </p:cNvSpPr>
          <p:nvPr>
            <p:ph idx="1"/>
          </p:nvPr>
        </p:nvSpPr>
        <p:spPr>
          <a:xfrm>
            <a:off x="457200" y="1124744"/>
            <a:ext cx="8507288" cy="5400600"/>
          </a:xfrm>
        </p:spPr>
        <p:txBody>
          <a:bodyPr>
            <a:normAutofit/>
          </a:bodyPr>
          <a:lstStyle/>
          <a:p>
            <a:r>
              <a:rPr kumimoji="1" lang="en-US" altLang="ja-JP" b="1" dirty="0" smtClean="0"/>
              <a:t>Utilize Multivariate Algorithms (MVA) for better </a:t>
            </a:r>
            <a:r>
              <a:rPr kumimoji="1" lang="en-US" altLang="ja-JP" b="1" dirty="0" smtClean="0"/>
              <a:t>S/B </a:t>
            </a:r>
            <a:r>
              <a:rPr kumimoji="1" lang="en-US" altLang="ja-JP" b="1" dirty="0" smtClean="0"/>
              <a:t>separation.</a:t>
            </a:r>
          </a:p>
          <a:p>
            <a:pPr lvl="1"/>
            <a:r>
              <a:rPr kumimoji="1" lang="en-US" altLang="ja-JP" dirty="0" smtClean="0"/>
              <a:t>Neural Net, Boosted Decision Tree, Matrix Element, etc.</a:t>
            </a:r>
          </a:p>
          <a:p>
            <a:pPr lvl="1"/>
            <a:r>
              <a:rPr lang="en-US" altLang="ja-JP" dirty="0" smtClean="0"/>
              <a:t>Some analyses use MVA output into another MVA.</a:t>
            </a:r>
            <a:endParaRPr lang="en-US" altLang="ja-JP" dirty="0"/>
          </a:p>
          <a:p>
            <a:r>
              <a:rPr lang="en-US" altLang="ja-JP" b="1" dirty="0" smtClean="0"/>
              <a:t>The main channels analyzed the full dataset in Winter 2012.</a:t>
            </a:r>
          </a:p>
          <a:p>
            <a:pPr lvl="1"/>
            <a:r>
              <a:rPr kumimoji="1" lang="en-US" altLang="ja-JP" dirty="0" smtClean="0"/>
              <a:t>Analysis of events through different triggers.</a:t>
            </a:r>
            <a:endParaRPr kumimoji="1" lang="en-US" altLang="ja-JP" dirty="0"/>
          </a:p>
          <a:p>
            <a:r>
              <a:rPr kumimoji="1" lang="en-US" altLang="ja-JP" b="1" dirty="0" smtClean="0"/>
              <a:t>Improved </a:t>
            </a:r>
            <a:r>
              <a:rPr kumimoji="1" lang="en-US" altLang="ja-JP" b="1" i="1" dirty="0" smtClean="0"/>
              <a:t>b</a:t>
            </a:r>
            <a:r>
              <a:rPr kumimoji="1" lang="en-US" altLang="ja-JP" b="1" dirty="0" smtClean="0"/>
              <a:t>-jet energy scale measurement </a:t>
            </a:r>
            <a:r>
              <a:rPr lang="en-US" altLang="ja-JP" sz="2000" dirty="0"/>
              <a:t>(low mass analyses</a:t>
            </a:r>
            <a:r>
              <a:rPr lang="en-US" altLang="ja-JP" sz="2000" dirty="0" smtClean="0"/>
              <a:t>)</a:t>
            </a:r>
            <a:endParaRPr kumimoji="1" lang="en-US" altLang="ja-JP" dirty="0" smtClean="0"/>
          </a:p>
          <a:p>
            <a:pPr lvl="1"/>
            <a:r>
              <a:rPr lang="en-US" altLang="ja-JP" i="1" dirty="0"/>
              <a:t>b</a:t>
            </a:r>
            <a:r>
              <a:rPr lang="en-US" altLang="ja-JP" dirty="0" smtClean="0"/>
              <a:t>-jet energy correction based on NN at CDF.</a:t>
            </a:r>
            <a:endParaRPr kumimoji="1" lang="en-US" altLang="ja-JP" dirty="0" smtClean="0"/>
          </a:p>
          <a:p>
            <a:r>
              <a:rPr kumimoji="1" lang="en-US" altLang="ja-JP" b="1" dirty="0" smtClean="0"/>
              <a:t>Improved b-tagging </a:t>
            </a:r>
            <a:r>
              <a:rPr kumimoji="1" lang="en-US" altLang="ja-JP" sz="2000" dirty="0" smtClean="0"/>
              <a:t>(low mass analyses)</a:t>
            </a:r>
          </a:p>
          <a:p>
            <a:pPr lvl="1"/>
            <a:r>
              <a:rPr kumimoji="1" lang="en-US" altLang="ja-JP" dirty="0" smtClean="0"/>
              <a:t>Algorithms based on </a:t>
            </a:r>
            <a:r>
              <a:rPr lang="en-US" altLang="ja-JP" dirty="0" smtClean="0"/>
              <a:t>MVA.</a:t>
            </a:r>
            <a:endParaRPr kumimoji="1" lang="en-US" altLang="ja-JP" dirty="0" smtClean="0"/>
          </a:p>
          <a:p>
            <a:r>
              <a:rPr lang="en-US" altLang="ja-JP" b="1" dirty="0" smtClean="0"/>
              <a:t>Divide analysis sample into high/low purity </a:t>
            </a:r>
            <a:r>
              <a:rPr lang="en-US" altLang="ja-JP" b="1" dirty="0" smtClean="0"/>
              <a:t>subsamples.</a:t>
            </a:r>
            <a:endParaRPr lang="en-US" altLang="ja-JP" b="1" dirty="0" smtClean="0"/>
          </a:p>
          <a:p>
            <a:pPr lvl="1"/>
            <a:r>
              <a:rPr kumimoji="1" lang="en-US" altLang="ja-JP" dirty="0" smtClean="0"/>
              <a:t>Subdivision due to lepton and </a:t>
            </a:r>
            <a:r>
              <a:rPr kumimoji="1" lang="en-US" altLang="ja-JP" i="1" dirty="0" smtClean="0"/>
              <a:t>b</a:t>
            </a:r>
            <a:r>
              <a:rPr kumimoji="1" lang="en-US" altLang="ja-JP" dirty="0" smtClean="0"/>
              <a:t>-tag quality.</a:t>
            </a:r>
            <a:endParaRPr kumimoji="1" lang="ja-JP" altLang="en-US" dirty="0"/>
          </a:p>
        </p:txBody>
      </p:sp>
      <p:sp>
        <p:nvSpPr>
          <p:cNvPr id="4" name="スライド番号プレースホルダー 3"/>
          <p:cNvSpPr>
            <a:spLocks noGrp="1"/>
          </p:cNvSpPr>
          <p:nvPr>
            <p:ph type="sldNum" sz="quarter" idx="12"/>
          </p:nvPr>
        </p:nvSpPr>
        <p:spPr/>
        <p:txBody>
          <a:bodyPr/>
          <a:lstStyle/>
          <a:p>
            <a:fld id="{D2D8002D-B5B0-4BAC-B1F6-782DDCCE6D9C}" type="slidenum">
              <a:rPr kumimoji="1" lang="ja-JP" altLang="en-US" smtClean="0"/>
              <a:t>7</a:t>
            </a:fld>
            <a:endParaRPr kumimoji="1" lang="ja-JP" altLang="en-US"/>
          </a:p>
        </p:txBody>
      </p:sp>
    </p:spTree>
    <p:extLst>
      <p:ext uri="{BB962C8B-B14F-4D97-AF65-F5344CB8AC3E}">
        <p14:creationId xmlns:p14="http://schemas.microsoft.com/office/powerpoint/2010/main" val="15924251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6059016" cy="706090"/>
          </a:xfrm>
        </p:spPr>
        <p:txBody>
          <a:bodyPr>
            <a:normAutofit fontScale="90000"/>
          </a:bodyPr>
          <a:lstStyle/>
          <a:p>
            <a:r>
              <a:rPr kumimoji="1" lang="en-US" altLang="ja-JP" dirty="0" smtClean="0"/>
              <a:t>Improved </a:t>
            </a:r>
            <a:r>
              <a:rPr kumimoji="1" lang="en-US" altLang="ja-JP" i="1" dirty="0" smtClean="0"/>
              <a:t>b</a:t>
            </a:r>
            <a:r>
              <a:rPr kumimoji="1" lang="en-US" altLang="ja-JP" dirty="0" smtClean="0"/>
              <a:t>-tagging</a:t>
            </a:r>
            <a:endParaRPr kumimoji="1" lang="ja-JP" altLang="en-US" dirty="0"/>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392791925"/>
              </p:ext>
            </p:extLst>
          </p:nvPr>
        </p:nvGraphicFramePr>
        <p:xfrm>
          <a:off x="-12260" y="5436273"/>
          <a:ext cx="4114800" cy="1381760"/>
        </p:xfrm>
        <a:graphic>
          <a:graphicData uri="http://schemas.openxmlformats.org/drawingml/2006/table">
            <a:tbl>
              <a:tblPr firstRow="1" bandRow="1">
                <a:tableStyleId>{5C22544A-7EE6-4342-B048-85BDC9FD1C3A}</a:tableStyleId>
              </a:tblPr>
              <a:tblGrid>
                <a:gridCol w="1371600"/>
                <a:gridCol w="1371600"/>
                <a:gridCol w="1371600"/>
              </a:tblGrid>
              <a:tr h="370840">
                <a:tc>
                  <a:txBody>
                    <a:bodyPr/>
                    <a:lstStyle/>
                    <a:p>
                      <a:r>
                        <a:rPr kumimoji="1" lang="en-US" altLang="ja-JP" dirty="0" smtClean="0"/>
                        <a:t>Ligh</a:t>
                      </a:r>
                      <a:r>
                        <a:rPr kumimoji="1" lang="en-US" altLang="ja-JP" baseline="0" dirty="0" smtClean="0"/>
                        <a:t>t Flavor Eff.</a:t>
                      </a:r>
                      <a:endParaRPr kumimoji="1" lang="ja-JP" altLang="en-US" dirty="0"/>
                    </a:p>
                  </a:txBody>
                  <a:tcPr/>
                </a:tc>
                <a:tc>
                  <a:txBody>
                    <a:bodyPr/>
                    <a:lstStyle/>
                    <a:p>
                      <a:r>
                        <a:rPr kumimoji="1" lang="en-US" altLang="ja-JP" dirty="0" smtClean="0"/>
                        <a:t>HOBIT Eff.</a:t>
                      </a:r>
                      <a:endParaRPr kumimoji="1" lang="ja-JP" altLang="en-US" dirty="0"/>
                    </a:p>
                  </a:txBody>
                  <a:tcPr/>
                </a:tc>
                <a:tc>
                  <a:txBody>
                    <a:bodyPr/>
                    <a:lstStyle/>
                    <a:p>
                      <a:r>
                        <a:rPr kumimoji="1" lang="en-US" altLang="ja-JP" dirty="0" err="1" smtClean="0"/>
                        <a:t>SecVtx</a:t>
                      </a:r>
                      <a:r>
                        <a:rPr kumimoji="1" lang="en-US" altLang="ja-JP" baseline="0" dirty="0" smtClean="0"/>
                        <a:t> Eff.</a:t>
                      </a:r>
                    </a:p>
                    <a:p>
                      <a:r>
                        <a:rPr kumimoji="1" lang="en-US" altLang="ja-JP" baseline="0" dirty="0" smtClean="0"/>
                        <a:t>(old tagger)</a:t>
                      </a:r>
                      <a:endParaRPr kumimoji="1" lang="ja-JP" altLang="en-US" dirty="0"/>
                    </a:p>
                  </a:txBody>
                  <a:tcPr/>
                </a:tc>
              </a:tr>
              <a:tr h="370840">
                <a:tc>
                  <a:txBody>
                    <a:bodyPr/>
                    <a:lstStyle/>
                    <a:p>
                      <a:pPr algn="ctr"/>
                      <a:r>
                        <a:rPr kumimoji="1" lang="en-US" altLang="ja-JP" dirty="0" smtClean="0"/>
                        <a:t>1%</a:t>
                      </a:r>
                      <a:endParaRPr kumimoji="1" lang="ja-JP" altLang="en-US" dirty="0"/>
                    </a:p>
                  </a:txBody>
                  <a:tcPr/>
                </a:tc>
                <a:tc>
                  <a:txBody>
                    <a:bodyPr/>
                    <a:lstStyle/>
                    <a:p>
                      <a:pPr algn="ctr"/>
                      <a:r>
                        <a:rPr kumimoji="1" lang="en-US" altLang="ja-JP" dirty="0" smtClean="0"/>
                        <a:t>54%</a:t>
                      </a:r>
                      <a:endParaRPr kumimoji="1" lang="ja-JP" altLang="en-US" dirty="0"/>
                    </a:p>
                  </a:txBody>
                  <a:tcPr/>
                </a:tc>
                <a:tc>
                  <a:txBody>
                    <a:bodyPr/>
                    <a:lstStyle/>
                    <a:p>
                      <a:pPr algn="ctr"/>
                      <a:r>
                        <a:rPr kumimoji="1" lang="en-US" altLang="ja-JP" dirty="0" smtClean="0"/>
                        <a:t>39%</a:t>
                      </a:r>
                      <a:endParaRPr kumimoji="1" lang="ja-JP" altLang="en-US" dirty="0"/>
                    </a:p>
                  </a:txBody>
                  <a:tcPr/>
                </a:tc>
              </a:tr>
              <a:tr h="370840">
                <a:tc>
                  <a:txBody>
                    <a:bodyPr/>
                    <a:lstStyle/>
                    <a:p>
                      <a:pPr algn="ctr"/>
                      <a:r>
                        <a:rPr kumimoji="1" lang="en-US" altLang="ja-JP" dirty="0" smtClean="0"/>
                        <a:t>2%</a:t>
                      </a:r>
                      <a:endParaRPr kumimoji="1" lang="ja-JP" altLang="en-US" dirty="0"/>
                    </a:p>
                  </a:txBody>
                  <a:tcPr/>
                </a:tc>
                <a:tc>
                  <a:txBody>
                    <a:bodyPr/>
                    <a:lstStyle/>
                    <a:p>
                      <a:pPr algn="ctr"/>
                      <a:r>
                        <a:rPr kumimoji="1" lang="en-US" altLang="ja-JP" dirty="0" smtClean="0"/>
                        <a:t>59%</a:t>
                      </a:r>
                      <a:endParaRPr kumimoji="1" lang="ja-JP" altLang="en-US" dirty="0"/>
                    </a:p>
                  </a:txBody>
                  <a:tcPr/>
                </a:tc>
                <a:tc>
                  <a:txBody>
                    <a:bodyPr/>
                    <a:lstStyle/>
                    <a:p>
                      <a:pPr algn="ctr"/>
                      <a:r>
                        <a:rPr kumimoji="1" lang="en-US" altLang="ja-JP" dirty="0" smtClean="0"/>
                        <a:t>47%</a:t>
                      </a:r>
                      <a:endParaRPr kumimoji="1" lang="ja-JP" altLang="en-US" dirty="0"/>
                    </a:p>
                  </a:txBody>
                  <a:tcPr/>
                </a:tc>
              </a:tr>
            </a:tbl>
          </a:graphicData>
        </a:graphic>
      </p:graphicFrame>
      <p:pic>
        <p:nvPicPr>
          <p:cNvPr id="4" name="Picture 6" descr="HOBIToutput.png"/>
          <p:cNvPicPr>
            <a:picLocks noChangeAspect="1"/>
          </p:cNvPicPr>
          <p:nvPr/>
        </p:nvPicPr>
        <p:blipFill>
          <a:blip r:embed="rId3"/>
          <a:stretch>
            <a:fillRect/>
          </a:stretch>
        </p:blipFill>
        <p:spPr>
          <a:xfrm>
            <a:off x="0" y="2636912"/>
            <a:ext cx="4280327" cy="2846469"/>
          </a:xfrm>
          <a:prstGeom prst="rect">
            <a:avLst/>
          </a:prstGeom>
        </p:spPr>
      </p:pic>
      <p:pic>
        <p:nvPicPr>
          <p:cNvPr id="92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6584" y="2715153"/>
            <a:ext cx="4369960" cy="2802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6137" y="-16995"/>
            <a:ext cx="3347864" cy="269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表 6"/>
          <p:cNvGraphicFramePr>
            <a:graphicFrameLocks noGrp="1"/>
          </p:cNvGraphicFramePr>
          <p:nvPr>
            <p:extLst>
              <p:ext uri="{D42A27DB-BD31-4B8C-83A1-F6EECF244321}">
                <p14:modId xmlns:p14="http://schemas.microsoft.com/office/powerpoint/2010/main" val="3939104643"/>
              </p:ext>
            </p:extLst>
          </p:nvPr>
        </p:nvGraphicFramePr>
        <p:xfrm>
          <a:off x="5276389" y="5500452"/>
          <a:ext cx="3840088" cy="1112520"/>
        </p:xfrm>
        <a:graphic>
          <a:graphicData uri="http://schemas.openxmlformats.org/drawingml/2006/table">
            <a:tbl>
              <a:tblPr firstRow="1" bandRow="1">
                <a:tableStyleId>{5C22544A-7EE6-4342-B048-85BDC9FD1C3A}</a:tableStyleId>
              </a:tblPr>
              <a:tblGrid>
                <a:gridCol w="1920044"/>
                <a:gridCol w="1920044"/>
              </a:tblGrid>
              <a:tr h="370840">
                <a:tc>
                  <a:txBody>
                    <a:bodyPr/>
                    <a:lstStyle/>
                    <a:p>
                      <a:r>
                        <a:rPr kumimoji="1" lang="en-US" altLang="ja-JP" dirty="0" smtClean="0"/>
                        <a:t>Light Flavor Eff.</a:t>
                      </a:r>
                      <a:endParaRPr kumimoji="1" lang="ja-JP" altLang="en-US" dirty="0"/>
                    </a:p>
                  </a:txBody>
                  <a:tcPr/>
                </a:tc>
                <a:tc>
                  <a:txBody>
                    <a:bodyPr/>
                    <a:lstStyle/>
                    <a:p>
                      <a:r>
                        <a:rPr kumimoji="1" lang="en-US" altLang="ja-JP" dirty="0" err="1" smtClean="0"/>
                        <a:t>Lb</a:t>
                      </a:r>
                      <a:r>
                        <a:rPr kumimoji="1" lang="en-US" altLang="ja-JP" dirty="0" smtClean="0"/>
                        <a:t> Eff.</a:t>
                      </a:r>
                      <a:endParaRPr kumimoji="1" lang="ja-JP" altLang="en-US" dirty="0"/>
                    </a:p>
                  </a:txBody>
                  <a:tcPr/>
                </a:tc>
              </a:tr>
              <a:tr h="370840">
                <a:tc>
                  <a:txBody>
                    <a:bodyPr/>
                    <a:lstStyle/>
                    <a:p>
                      <a:pPr algn="ctr"/>
                      <a:r>
                        <a:rPr kumimoji="1" lang="en-US" altLang="ja-JP" dirty="0" smtClean="0"/>
                        <a:t>0.5%</a:t>
                      </a:r>
                      <a:endParaRPr kumimoji="1" lang="ja-JP" altLang="en-US" dirty="0"/>
                    </a:p>
                  </a:txBody>
                  <a:tcPr/>
                </a:tc>
                <a:tc>
                  <a:txBody>
                    <a:bodyPr/>
                    <a:lstStyle/>
                    <a:p>
                      <a:pPr algn="ctr"/>
                      <a:r>
                        <a:rPr kumimoji="1" lang="en-US" altLang="ja-JP" dirty="0" smtClean="0"/>
                        <a:t>50%</a:t>
                      </a:r>
                      <a:endParaRPr kumimoji="1" lang="ja-JP" altLang="en-US" dirty="0"/>
                    </a:p>
                  </a:txBody>
                  <a:tcPr/>
                </a:tc>
              </a:tr>
              <a:tr h="370840">
                <a:tc>
                  <a:txBody>
                    <a:bodyPr/>
                    <a:lstStyle/>
                    <a:p>
                      <a:pPr algn="ctr"/>
                      <a:r>
                        <a:rPr kumimoji="1" lang="en-US" altLang="ja-JP" dirty="0" smtClean="0"/>
                        <a:t>4.5%</a:t>
                      </a:r>
                      <a:endParaRPr kumimoji="1" lang="ja-JP" altLang="en-US" dirty="0"/>
                    </a:p>
                  </a:txBody>
                  <a:tcPr/>
                </a:tc>
                <a:tc>
                  <a:txBody>
                    <a:bodyPr/>
                    <a:lstStyle/>
                    <a:p>
                      <a:pPr algn="ctr"/>
                      <a:r>
                        <a:rPr kumimoji="1" lang="en-US" altLang="ja-JP" dirty="0" smtClean="0"/>
                        <a:t>70%</a:t>
                      </a:r>
                      <a:endParaRPr kumimoji="1" lang="ja-JP" altLang="en-US" dirty="0"/>
                    </a:p>
                  </a:txBody>
                  <a:tcPr/>
                </a:tc>
              </a:tr>
            </a:tbl>
          </a:graphicData>
        </a:graphic>
      </p:graphicFrame>
      <p:sp>
        <p:nvSpPr>
          <p:cNvPr id="11" name="コンテンツ プレースホルダー 2"/>
          <p:cNvSpPr txBox="1">
            <a:spLocks/>
          </p:cNvSpPr>
          <p:nvPr/>
        </p:nvSpPr>
        <p:spPr>
          <a:xfrm>
            <a:off x="179512" y="1124744"/>
            <a:ext cx="4680520" cy="14401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en-US" altLang="ja-JP" dirty="0" smtClean="0"/>
              <a:t>CDF and D0 combine information of secondary vertex and tracks within jet cone by MVA (NN and BDT).</a:t>
            </a:r>
            <a:endParaRPr lang="ja-JP" altLang="en-US" dirty="0"/>
          </a:p>
        </p:txBody>
      </p:sp>
      <p:sp>
        <p:nvSpPr>
          <p:cNvPr id="8" name="テキスト ボックス 7"/>
          <p:cNvSpPr txBox="1"/>
          <p:nvPr/>
        </p:nvSpPr>
        <p:spPr>
          <a:xfrm>
            <a:off x="5582953" y="1268760"/>
            <a:ext cx="1293303" cy="307777"/>
          </a:xfrm>
          <a:prstGeom prst="rect">
            <a:avLst/>
          </a:prstGeom>
          <a:solidFill>
            <a:schemeClr val="bg1"/>
          </a:solidFill>
        </p:spPr>
        <p:txBody>
          <a:bodyPr wrap="none" rtlCol="0">
            <a:spAutoFit/>
          </a:bodyPr>
          <a:lstStyle/>
          <a:p>
            <a:r>
              <a:rPr kumimoji="1" lang="en-US" altLang="ja-JP" sz="1400" b="1" dirty="0" smtClean="0">
                <a:solidFill>
                  <a:srgbClr val="0000FF"/>
                </a:solidFill>
              </a:rPr>
              <a:t>Primary Vertex</a:t>
            </a:r>
            <a:endParaRPr kumimoji="1" lang="ja-JP" altLang="en-US" sz="1400" b="1" dirty="0">
              <a:solidFill>
                <a:srgbClr val="0000FF"/>
              </a:solidFill>
            </a:endParaRPr>
          </a:p>
        </p:txBody>
      </p:sp>
      <p:sp>
        <p:nvSpPr>
          <p:cNvPr id="13" name="テキスト ボックス 12"/>
          <p:cNvSpPr txBox="1"/>
          <p:nvPr/>
        </p:nvSpPr>
        <p:spPr>
          <a:xfrm>
            <a:off x="7717294" y="1202496"/>
            <a:ext cx="1479957" cy="307777"/>
          </a:xfrm>
          <a:prstGeom prst="rect">
            <a:avLst/>
          </a:prstGeom>
          <a:solidFill>
            <a:schemeClr val="bg1"/>
          </a:solidFill>
        </p:spPr>
        <p:txBody>
          <a:bodyPr wrap="none" rtlCol="0">
            <a:spAutoFit/>
          </a:bodyPr>
          <a:lstStyle/>
          <a:p>
            <a:r>
              <a:rPr lang="en-US" altLang="ja-JP" sz="1400" b="1" dirty="0" smtClean="0">
                <a:solidFill>
                  <a:srgbClr val="FF0000"/>
                </a:solidFill>
              </a:rPr>
              <a:t>Secondary </a:t>
            </a:r>
            <a:r>
              <a:rPr kumimoji="1" lang="en-US" altLang="ja-JP" sz="1400" b="1" dirty="0" smtClean="0">
                <a:solidFill>
                  <a:srgbClr val="FF0000"/>
                </a:solidFill>
              </a:rPr>
              <a:t>Vertex</a:t>
            </a:r>
            <a:endParaRPr kumimoji="1" lang="ja-JP" altLang="en-US" sz="1400" b="1" dirty="0">
              <a:solidFill>
                <a:srgbClr val="FF0000"/>
              </a:solidFill>
            </a:endParaRPr>
          </a:p>
        </p:txBody>
      </p:sp>
      <p:sp>
        <p:nvSpPr>
          <p:cNvPr id="14" name="テキスト ボックス 13"/>
          <p:cNvSpPr txBox="1"/>
          <p:nvPr/>
        </p:nvSpPr>
        <p:spPr>
          <a:xfrm>
            <a:off x="6334454" y="476672"/>
            <a:ext cx="1405898" cy="307777"/>
          </a:xfrm>
          <a:prstGeom prst="rect">
            <a:avLst/>
          </a:prstGeom>
          <a:solidFill>
            <a:schemeClr val="bg1"/>
          </a:solidFill>
        </p:spPr>
        <p:txBody>
          <a:bodyPr wrap="none" rtlCol="0">
            <a:spAutoFit/>
          </a:bodyPr>
          <a:lstStyle/>
          <a:p>
            <a:r>
              <a:rPr lang="en-US" altLang="ja-JP" sz="1400" b="1" dirty="0" smtClean="0">
                <a:solidFill>
                  <a:srgbClr val="00B050"/>
                </a:solidFill>
              </a:rPr>
              <a:t>Displaced Tracks</a:t>
            </a:r>
            <a:endParaRPr kumimoji="1" lang="ja-JP" altLang="en-US" sz="1400" b="1" dirty="0">
              <a:solidFill>
                <a:srgbClr val="00B050"/>
              </a:solidFill>
            </a:endParaRPr>
          </a:p>
        </p:txBody>
      </p:sp>
      <p:sp>
        <p:nvSpPr>
          <p:cNvPr id="9" name="円/楕円 8"/>
          <p:cNvSpPr/>
          <p:nvPr/>
        </p:nvSpPr>
        <p:spPr>
          <a:xfrm>
            <a:off x="7571952" y="1100360"/>
            <a:ext cx="144016" cy="14401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p:nvSpPr>
        <p:spPr>
          <a:xfrm>
            <a:off x="6767672" y="1604416"/>
            <a:ext cx="144016" cy="144016"/>
          </a:xfrm>
          <a:prstGeom prst="ellipse">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8748891" y="174128"/>
            <a:ext cx="395045" cy="307777"/>
          </a:xfrm>
          <a:prstGeom prst="rect">
            <a:avLst/>
          </a:prstGeom>
          <a:solidFill>
            <a:schemeClr val="bg1"/>
          </a:solidFill>
        </p:spPr>
        <p:txBody>
          <a:bodyPr wrap="none" rtlCol="0">
            <a:spAutoFit/>
          </a:bodyPr>
          <a:lstStyle/>
          <a:p>
            <a:r>
              <a:rPr lang="en-US" altLang="ja-JP" sz="1400" b="1" dirty="0" smtClean="0"/>
              <a:t>Jet</a:t>
            </a:r>
            <a:endParaRPr kumimoji="1" lang="ja-JP" altLang="en-US" sz="1400" b="1" dirty="0"/>
          </a:p>
        </p:txBody>
      </p:sp>
      <p:sp>
        <p:nvSpPr>
          <p:cNvPr id="3" name="スライド番号プレースホルダー 2"/>
          <p:cNvSpPr>
            <a:spLocks noGrp="1"/>
          </p:cNvSpPr>
          <p:nvPr>
            <p:ph type="sldNum" sz="quarter" idx="12"/>
          </p:nvPr>
        </p:nvSpPr>
        <p:spPr/>
        <p:txBody>
          <a:bodyPr/>
          <a:lstStyle/>
          <a:p>
            <a:fld id="{D2D8002D-B5B0-4BAC-B1F6-782DDCCE6D9C}" type="slidenum">
              <a:rPr kumimoji="1" lang="ja-JP" altLang="en-US" smtClean="0"/>
              <a:t>8</a:t>
            </a:fld>
            <a:endParaRPr kumimoji="1" lang="ja-JP" altLang="en-US"/>
          </a:p>
        </p:txBody>
      </p:sp>
    </p:spTree>
    <p:extLst>
      <p:ext uri="{BB962C8B-B14F-4D97-AF65-F5344CB8AC3E}">
        <p14:creationId xmlns:p14="http://schemas.microsoft.com/office/powerpoint/2010/main" val="1350759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p:cNvSpPr>
                <a:spLocks noGrp="1"/>
              </p:cNvSpPr>
              <p:nvPr>
                <p:ph type="title"/>
              </p:nvPr>
            </p:nvSpPr>
            <p:spPr/>
            <p:txBody>
              <a:bodyPr>
                <a:normAutofit fontScale="90000"/>
              </a:bodyPr>
              <a:lstStyle/>
              <a:p>
                <a:r>
                  <a:rPr kumimoji="1" lang="en-US" altLang="ja-JP" dirty="0" smtClean="0"/>
                  <a:t>CDF: </a:t>
                </a:r>
                <a14:m>
                  <m:oMath xmlns:m="http://schemas.openxmlformats.org/officeDocument/2006/math">
                    <m:r>
                      <a:rPr kumimoji="1" lang="en-US" altLang="ja-JP" b="0" i="1" smtClean="0">
                        <a:latin typeface="Cambria Math"/>
                      </a:rPr>
                      <m:t>𝑍𝐻</m:t>
                    </m:r>
                    <m:r>
                      <a:rPr kumimoji="1" lang="en-US" altLang="ja-JP" b="0" i="1" smtClean="0">
                        <a:latin typeface="Cambria Math"/>
                      </a:rPr>
                      <m:t>→</m:t>
                    </m:r>
                    <m:sSup>
                      <m:sSupPr>
                        <m:ctrlPr>
                          <a:rPr kumimoji="1" lang="en-US" altLang="ja-JP" b="0" i="1" smtClean="0">
                            <a:latin typeface="Cambria Math"/>
                          </a:rPr>
                        </m:ctrlPr>
                      </m:sSupPr>
                      <m:e>
                        <m:r>
                          <a:rPr kumimoji="1" lang="en-US" altLang="ja-JP" b="0" i="1" smtClean="0">
                            <a:latin typeface="Cambria Math"/>
                          </a:rPr>
                          <m:t>𝑙</m:t>
                        </m:r>
                      </m:e>
                      <m:sup>
                        <m:r>
                          <a:rPr kumimoji="1" lang="en-US" altLang="ja-JP" b="0" i="1" smtClean="0">
                            <a:latin typeface="Cambria Math"/>
                          </a:rPr>
                          <m:t>+</m:t>
                        </m:r>
                      </m:sup>
                    </m:sSup>
                    <m:sSup>
                      <m:sSupPr>
                        <m:ctrlPr>
                          <a:rPr kumimoji="1" lang="en-US" altLang="ja-JP" b="0" i="1" smtClean="0">
                            <a:latin typeface="Cambria Math"/>
                          </a:rPr>
                        </m:ctrlPr>
                      </m:sSupPr>
                      <m:e>
                        <m:r>
                          <a:rPr kumimoji="1" lang="en-US" altLang="ja-JP" b="0" i="1" smtClean="0">
                            <a:latin typeface="Cambria Math"/>
                          </a:rPr>
                          <m:t>𝑙</m:t>
                        </m:r>
                      </m:e>
                      <m:sup>
                        <m:r>
                          <a:rPr kumimoji="1" lang="en-US" altLang="ja-JP" b="0" i="1" smtClean="0">
                            <a:latin typeface="Cambria Math"/>
                          </a:rPr>
                          <m:t>−</m:t>
                        </m:r>
                      </m:sup>
                    </m:sSup>
                    <m:r>
                      <a:rPr kumimoji="1" lang="en-US" altLang="ja-JP" b="0" i="1" smtClean="0">
                        <a:latin typeface="Cambria Math"/>
                      </a:rPr>
                      <m:t>𝑏</m:t>
                    </m:r>
                    <m:acc>
                      <m:accPr>
                        <m:chr m:val="̅"/>
                        <m:ctrlPr>
                          <a:rPr kumimoji="1" lang="en-US" altLang="ja-JP" b="0" i="1" smtClean="0">
                            <a:latin typeface="Cambria Math"/>
                          </a:rPr>
                        </m:ctrlPr>
                      </m:accPr>
                      <m:e>
                        <m:r>
                          <a:rPr kumimoji="1" lang="en-US" altLang="ja-JP" b="0" i="1" smtClean="0">
                            <a:latin typeface="Cambria Math"/>
                          </a:rPr>
                          <m:t>𝑏</m:t>
                        </m:r>
                      </m:e>
                    </m:acc>
                  </m:oMath>
                </a14:m>
                <a:r>
                  <a:rPr kumimoji="1" lang="en-US" altLang="ja-JP" dirty="0" smtClean="0"/>
                  <a:t> Channel (1)</a:t>
                </a:r>
                <a:endParaRPr kumimoji="1" lang="ja-JP" altLang="en-US" dirty="0"/>
              </a:p>
            </p:txBody>
          </p:sp>
        </mc:Choice>
        <mc:Fallback xmlns="">
          <p:sp>
            <p:nvSpPr>
              <p:cNvPr id="2" name="タイトル 1"/>
              <p:cNvSpPr>
                <a:spLocks noGrp="1" noRot="1" noChangeAspect="1" noMove="1" noResize="1" noEditPoints="1" noAdjustHandles="1" noChangeArrowheads="1" noChangeShapeType="1" noTextEdit="1"/>
              </p:cNvSpPr>
              <p:nvPr>
                <p:ph type="title"/>
              </p:nvPr>
            </p:nvSpPr>
            <p:spPr>
              <a:blipFill rotWithShape="1">
                <a:blip r:embed="rId2"/>
                <a:stretch>
                  <a:fillRect t="-13793" b="-3793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コンテンツ プレースホルダー 2"/>
              <p:cNvSpPr>
                <a:spLocks noGrp="1"/>
              </p:cNvSpPr>
              <p:nvPr>
                <p:ph idx="1"/>
              </p:nvPr>
            </p:nvSpPr>
            <p:spPr>
              <a:xfrm>
                <a:off x="457200" y="1124744"/>
                <a:ext cx="5594350" cy="5400600"/>
              </a:xfrm>
            </p:spPr>
            <p:txBody>
              <a:bodyPr>
                <a:normAutofit/>
              </a:bodyPr>
              <a:lstStyle/>
              <a:p>
                <a:r>
                  <a:rPr kumimoji="1" lang="en-US" altLang="ja-JP" dirty="0" smtClean="0"/>
                  <a:t>Event Selection:</a:t>
                </a:r>
              </a:p>
              <a:p>
                <a:pPr lvl="1"/>
                <a14:m>
                  <m:oMath xmlns:m="http://schemas.openxmlformats.org/officeDocument/2006/math">
                    <m:sSup>
                      <m:sSupPr>
                        <m:ctrlPr>
                          <a:rPr lang="en-US" altLang="ja-JP" i="1">
                            <a:latin typeface="Cambria Math"/>
                          </a:rPr>
                        </m:ctrlPr>
                      </m:sSupPr>
                      <m:e>
                        <m:r>
                          <a:rPr lang="en-US" altLang="ja-JP" b="0" i="1" smtClean="0">
                            <a:latin typeface="Cambria Math"/>
                          </a:rPr>
                          <m:t>𝑒</m:t>
                        </m:r>
                      </m:e>
                      <m:sup>
                        <m:r>
                          <a:rPr lang="en-US" altLang="ja-JP" i="1">
                            <a:latin typeface="Cambria Math"/>
                          </a:rPr>
                          <m:t>+</m:t>
                        </m:r>
                      </m:sup>
                    </m:sSup>
                    <m:sSup>
                      <m:sSupPr>
                        <m:ctrlPr>
                          <a:rPr lang="en-US" altLang="ja-JP" i="1">
                            <a:latin typeface="Cambria Math"/>
                          </a:rPr>
                        </m:ctrlPr>
                      </m:sSupPr>
                      <m:e>
                        <m:r>
                          <a:rPr lang="en-US" altLang="ja-JP" b="0" i="1" smtClean="0">
                            <a:latin typeface="Cambria Math"/>
                          </a:rPr>
                          <m:t>𝑒</m:t>
                        </m:r>
                      </m:e>
                      <m:sup>
                        <m:r>
                          <a:rPr lang="en-US" altLang="ja-JP" i="1">
                            <a:latin typeface="Cambria Math"/>
                          </a:rPr>
                          <m:t>−</m:t>
                        </m:r>
                      </m:sup>
                    </m:sSup>
                  </m:oMath>
                </a14:m>
                <a:r>
                  <a:rPr kumimoji="1" lang="ja-JP" altLang="en-US" dirty="0" smtClean="0"/>
                  <a:t> </a:t>
                </a:r>
                <a:r>
                  <a:rPr kumimoji="1" lang="en-US" altLang="ja-JP" dirty="0" smtClean="0"/>
                  <a:t>or </a:t>
                </a:r>
                <a14:m>
                  <m:oMath xmlns:m="http://schemas.openxmlformats.org/officeDocument/2006/math">
                    <m:sSup>
                      <m:sSupPr>
                        <m:ctrlPr>
                          <a:rPr lang="en-US" altLang="ja-JP" i="1">
                            <a:latin typeface="Cambria Math"/>
                          </a:rPr>
                        </m:ctrlPr>
                      </m:sSupPr>
                      <m:e>
                        <m:r>
                          <a:rPr lang="en-US" altLang="ja-JP" b="0" i="1" smtClean="0">
                            <a:latin typeface="Cambria Math"/>
                          </a:rPr>
                          <m:t>𝜇</m:t>
                        </m:r>
                      </m:e>
                      <m:sup>
                        <m:r>
                          <a:rPr lang="en-US" altLang="ja-JP" i="1">
                            <a:latin typeface="Cambria Math"/>
                          </a:rPr>
                          <m:t>+</m:t>
                        </m:r>
                      </m:sup>
                    </m:sSup>
                    <m:sSup>
                      <m:sSupPr>
                        <m:ctrlPr>
                          <a:rPr lang="en-US" altLang="ja-JP" i="1">
                            <a:latin typeface="Cambria Math"/>
                          </a:rPr>
                        </m:ctrlPr>
                      </m:sSupPr>
                      <m:e>
                        <m:r>
                          <a:rPr lang="en-US" altLang="ja-JP" b="0" i="1" smtClean="0">
                            <a:latin typeface="Cambria Math"/>
                          </a:rPr>
                          <m:t>𝜇</m:t>
                        </m:r>
                      </m:e>
                      <m:sup>
                        <m:r>
                          <a:rPr lang="en-US" altLang="ja-JP" i="1">
                            <a:latin typeface="Cambria Math"/>
                          </a:rPr>
                          <m:t>−</m:t>
                        </m:r>
                      </m:sup>
                    </m:sSup>
                  </m:oMath>
                </a14:m>
                <a:r>
                  <a:rPr lang="ja-JP" altLang="en-US" dirty="0"/>
                  <a:t> </a:t>
                </a:r>
                <a:r>
                  <a:rPr lang="en-US" altLang="ja-JP" dirty="0" smtClean="0"/>
                  <a:t>pair within Z mass window.</a:t>
                </a:r>
              </a:p>
              <a:p>
                <a:pPr lvl="1"/>
                <a:r>
                  <a:rPr lang="en-US" altLang="ja-JP" dirty="0" smtClean="0"/>
                  <a:t>2 or 3 jets with 1</a:t>
                </a:r>
                <a:r>
                  <a:rPr kumimoji="1" lang="en-US" altLang="ja-JP" dirty="0" smtClean="0"/>
                  <a:t> or 2 </a:t>
                </a:r>
                <a:r>
                  <a:rPr kumimoji="1" lang="en-US" altLang="ja-JP" i="1" dirty="0" smtClean="0"/>
                  <a:t>b</a:t>
                </a:r>
                <a:r>
                  <a:rPr kumimoji="1" lang="en-US" altLang="ja-JP" dirty="0" smtClean="0"/>
                  <a:t>-tagged (4 tag categories).</a:t>
                </a:r>
              </a:p>
              <a:p>
                <a:pPr lvl="1"/>
                <a:endParaRPr kumimoji="1" lang="en-US" altLang="ja-JP" dirty="0" smtClean="0"/>
              </a:p>
              <a:p>
                <a:r>
                  <a:rPr kumimoji="1" lang="en-US" altLang="ja-JP" dirty="0" smtClean="0"/>
                  <a:t>Train NN for different background.</a:t>
                </a:r>
              </a:p>
              <a:p>
                <a:pPr lvl="1"/>
                <a:endParaRPr kumimoji="1" lang="ja-JP" altLang="en-US" dirty="0"/>
              </a:p>
            </p:txBody>
          </p:sp>
        </mc:Choice>
        <mc:Fallback xmlns="">
          <p:sp>
            <p:nvSpPr>
              <p:cNvPr id="3" name="コンテンツ プレースホルダー 2"/>
              <p:cNvSpPr>
                <a:spLocks noGrp="1" noRot="1" noChangeAspect="1" noMove="1" noResize="1" noEditPoints="1" noAdjustHandles="1" noChangeArrowheads="1" noChangeShapeType="1" noTextEdit="1"/>
              </p:cNvSpPr>
              <p:nvPr>
                <p:ph idx="1"/>
              </p:nvPr>
            </p:nvSpPr>
            <p:spPr>
              <a:xfrm>
                <a:off x="457200" y="1124744"/>
                <a:ext cx="5594350" cy="5400600"/>
              </a:xfrm>
              <a:blipFill rotWithShape="1">
                <a:blip r:embed="rId3"/>
                <a:stretch>
                  <a:fillRect l="-1416" t="-904" r="-763"/>
                </a:stretch>
              </a:blipFill>
            </p:spPr>
            <p:txBody>
              <a:bodyPr/>
              <a:lstStyle/>
              <a:p>
                <a:r>
                  <a:rPr lang="ja-JP" altLang="en-US">
                    <a:noFill/>
                  </a:rPr>
                  <a:t> </a:t>
                </a:r>
              </a:p>
            </p:txBody>
          </p:sp>
        </mc:Fallback>
      </mc:AlternateContent>
      <p:grpSp>
        <p:nvGrpSpPr>
          <p:cNvPr id="4" name="Group 21"/>
          <p:cNvGrpSpPr/>
          <p:nvPr/>
        </p:nvGrpSpPr>
        <p:grpSpPr>
          <a:xfrm>
            <a:off x="6051550" y="1052736"/>
            <a:ext cx="2959099" cy="2056524"/>
            <a:chOff x="504496" y="867103"/>
            <a:chExt cx="2947977" cy="2065285"/>
          </a:xfrm>
          <a:noFill/>
        </p:grpSpPr>
        <p:sp>
          <p:nvSpPr>
            <p:cNvPr id="5" name="Rectangle 22"/>
            <p:cNvSpPr/>
            <p:nvPr/>
          </p:nvSpPr>
          <p:spPr>
            <a:xfrm>
              <a:off x="504496" y="867103"/>
              <a:ext cx="2947977" cy="206528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pic>
          <p:nvPicPr>
            <p:cNvPr id="6" name="Picture 23" descr="WHfeynmann.bmp"/>
            <p:cNvPicPr>
              <a:picLocks noChangeAspect="1"/>
            </p:cNvPicPr>
            <p:nvPr/>
          </p:nvPicPr>
          <p:blipFill>
            <a:blip r:embed="rId4"/>
            <a:stretch>
              <a:fillRect/>
            </a:stretch>
          </p:blipFill>
          <p:spPr>
            <a:xfrm>
              <a:off x="567551" y="982714"/>
              <a:ext cx="2654866" cy="1823545"/>
            </a:xfrm>
            <a:prstGeom prst="rect">
              <a:avLst/>
            </a:prstGeom>
            <a:grpFill/>
            <a:ln>
              <a:noFill/>
            </a:ln>
          </p:spPr>
        </p:pic>
      </p:grpSp>
      <p:pic>
        <p:nvPicPr>
          <p:cNvPr id="18" name="Picture 46" descr="tt_expert_net_TT_ELECTRONS_TwoJet.gif"/>
          <p:cNvPicPr>
            <a:picLocks noChangeAspect="1"/>
          </p:cNvPicPr>
          <p:nvPr/>
        </p:nvPicPr>
        <p:blipFill>
          <a:blip r:embed="rId5"/>
          <a:stretch>
            <a:fillRect/>
          </a:stretch>
        </p:blipFill>
        <p:spPr>
          <a:xfrm>
            <a:off x="-12128" y="4111351"/>
            <a:ext cx="3524098" cy="2274752"/>
          </a:xfrm>
          <a:prstGeom prst="rect">
            <a:avLst/>
          </a:prstGeom>
        </p:spPr>
      </p:pic>
      <p:grpSp>
        <p:nvGrpSpPr>
          <p:cNvPr id="40" name="グループ化 39"/>
          <p:cNvGrpSpPr/>
          <p:nvPr/>
        </p:nvGrpSpPr>
        <p:grpSpPr>
          <a:xfrm>
            <a:off x="827583" y="4395550"/>
            <a:ext cx="1512168" cy="1727249"/>
            <a:chOff x="1239377" y="4869160"/>
            <a:chExt cx="1880497" cy="1512168"/>
          </a:xfrm>
        </p:grpSpPr>
        <p:cxnSp>
          <p:nvCxnSpPr>
            <p:cNvPr id="20" name="Straight Connector 55"/>
            <p:cNvCxnSpPr/>
            <p:nvPr/>
          </p:nvCxnSpPr>
          <p:spPr>
            <a:xfrm>
              <a:off x="2165147" y="4869160"/>
              <a:ext cx="6403" cy="1512168"/>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1" name="TextBox 58"/>
            <p:cNvSpPr txBox="1"/>
            <p:nvPr/>
          </p:nvSpPr>
          <p:spPr>
            <a:xfrm>
              <a:off x="1239377" y="4931376"/>
              <a:ext cx="718130" cy="242506"/>
            </a:xfrm>
            <a:prstGeom prst="rect">
              <a:avLst/>
            </a:prstGeom>
            <a:solidFill>
              <a:srgbClr val="C00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err="1" smtClean="0">
                  <a:solidFill>
                    <a:schemeClr val="bg1"/>
                  </a:solidFill>
                </a:rPr>
                <a:t>tt</a:t>
              </a:r>
              <a:r>
                <a:rPr lang="en-US" sz="1200" dirty="0" smtClean="0">
                  <a:solidFill>
                    <a:schemeClr val="bg1"/>
                  </a:solidFill>
                </a:rPr>
                <a:t>-like</a:t>
              </a:r>
              <a:endParaRPr lang="en-US" sz="1200" dirty="0">
                <a:solidFill>
                  <a:schemeClr val="bg1"/>
                </a:solidFill>
              </a:endParaRPr>
            </a:p>
          </p:txBody>
        </p:sp>
        <p:sp>
          <p:nvSpPr>
            <p:cNvPr id="22" name="TextBox 59"/>
            <p:cNvSpPr txBox="1"/>
            <p:nvPr/>
          </p:nvSpPr>
          <p:spPr>
            <a:xfrm>
              <a:off x="2421254" y="4935939"/>
              <a:ext cx="698620" cy="242506"/>
            </a:xfrm>
            <a:prstGeom prst="rect">
              <a:avLst/>
            </a:prstGeom>
            <a:solidFill>
              <a:srgbClr val="C00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smtClean="0">
                  <a:solidFill>
                    <a:schemeClr val="bg1"/>
                  </a:solidFill>
                </a:rPr>
                <a:t>other</a:t>
              </a:r>
              <a:endParaRPr lang="en-US" sz="1200" dirty="0">
                <a:solidFill>
                  <a:schemeClr val="bg1"/>
                </a:solidFill>
              </a:endParaRPr>
            </a:p>
          </p:txBody>
        </p:sp>
        <p:cxnSp>
          <p:nvCxnSpPr>
            <p:cNvPr id="23" name="Straight Arrow Connector 61"/>
            <p:cNvCxnSpPr/>
            <p:nvPr/>
          </p:nvCxnSpPr>
          <p:spPr>
            <a:xfrm rot="10800000">
              <a:off x="1953856" y="5097284"/>
              <a:ext cx="185680" cy="57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62"/>
            <p:cNvCxnSpPr/>
            <p:nvPr/>
          </p:nvCxnSpPr>
          <p:spPr>
            <a:xfrm rot="10800000" flipH="1">
              <a:off x="2216368" y="5101847"/>
              <a:ext cx="185680" cy="57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pic>
        <p:nvPicPr>
          <p:cNvPr id="25" name="Picture 46" descr="tt_expert_net_TT_ELECTRONS_TwoJet.gif"/>
          <p:cNvPicPr>
            <a:picLocks noChangeAspect="1"/>
          </p:cNvPicPr>
          <p:nvPr/>
        </p:nvPicPr>
        <p:blipFill>
          <a:blip r:embed="rId6"/>
          <a:stretch>
            <a:fillRect/>
          </a:stretch>
        </p:blipFill>
        <p:spPr>
          <a:xfrm>
            <a:off x="2771800" y="4167183"/>
            <a:ext cx="3524098" cy="2274752"/>
          </a:xfrm>
          <a:prstGeom prst="rect">
            <a:avLst/>
          </a:prstGeom>
        </p:spPr>
      </p:pic>
      <p:cxnSp>
        <p:nvCxnSpPr>
          <p:cNvPr id="27" name="Straight Connector 36"/>
          <p:cNvCxnSpPr/>
          <p:nvPr/>
        </p:nvCxnSpPr>
        <p:spPr>
          <a:xfrm flipH="1">
            <a:off x="4381858" y="4148800"/>
            <a:ext cx="5015" cy="1973999"/>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8" name="TextBox 39"/>
          <p:cNvSpPr txBox="1"/>
          <p:nvPr/>
        </p:nvSpPr>
        <p:spPr>
          <a:xfrm>
            <a:off x="3203848" y="4394607"/>
            <a:ext cx="987323" cy="276999"/>
          </a:xfrm>
          <a:prstGeom prst="rect">
            <a:avLst/>
          </a:prstGeom>
          <a:solidFill>
            <a:srgbClr val="C00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err="1" smtClean="0">
                <a:solidFill>
                  <a:schemeClr val="bg1"/>
                </a:solidFill>
              </a:rPr>
              <a:t>Z+qq</a:t>
            </a:r>
            <a:r>
              <a:rPr lang="en-US" sz="1200" dirty="0" smtClean="0">
                <a:solidFill>
                  <a:schemeClr val="bg1"/>
                </a:solidFill>
              </a:rPr>
              <a:t> - like</a:t>
            </a:r>
            <a:endParaRPr lang="en-US" sz="1200" dirty="0">
              <a:solidFill>
                <a:schemeClr val="bg1"/>
              </a:solidFill>
            </a:endParaRPr>
          </a:p>
        </p:txBody>
      </p:sp>
      <p:sp>
        <p:nvSpPr>
          <p:cNvPr id="29" name="TextBox 40"/>
          <p:cNvSpPr txBox="1"/>
          <p:nvPr/>
        </p:nvSpPr>
        <p:spPr>
          <a:xfrm>
            <a:off x="4694930" y="4399245"/>
            <a:ext cx="597150" cy="276999"/>
          </a:xfrm>
          <a:prstGeom prst="rect">
            <a:avLst/>
          </a:prstGeom>
          <a:solidFill>
            <a:srgbClr val="C00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smtClean="0">
                <a:solidFill>
                  <a:schemeClr val="bg1"/>
                </a:solidFill>
              </a:rPr>
              <a:t>other</a:t>
            </a:r>
            <a:endParaRPr lang="en-US" sz="1200" dirty="0">
              <a:solidFill>
                <a:schemeClr val="bg1"/>
              </a:solidFill>
            </a:endParaRPr>
          </a:p>
        </p:txBody>
      </p:sp>
      <p:cxnSp>
        <p:nvCxnSpPr>
          <p:cNvPr id="30" name="Straight Arrow Connector 41"/>
          <p:cNvCxnSpPr/>
          <p:nvPr/>
        </p:nvCxnSpPr>
        <p:spPr>
          <a:xfrm flipH="1">
            <a:off x="4196179" y="4622650"/>
            <a:ext cx="36367" cy="8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47"/>
          <p:cNvCxnSpPr/>
          <p:nvPr/>
        </p:nvCxnSpPr>
        <p:spPr>
          <a:xfrm>
            <a:off x="4495058" y="4627213"/>
            <a:ext cx="149311" cy="81"/>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32" name="Picture 46" descr="tt_expert_net_TT_ELECTRONS_TwoJet.gif"/>
          <p:cNvPicPr>
            <a:picLocks noChangeAspect="1"/>
          </p:cNvPicPr>
          <p:nvPr/>
        </p:nvPicPr>
        <p:blipFill>
          <a:blip r:embed="rId7"/>
          <a:stretch>
            <a:fillRect/>
          </a:stretch>
        </p:blipFill>
        <p:spPr>
          <a:xfrm>
            <a:off x="5569862" y="4178584"/>
            <a:ext cx="3524098" cy="2274752"/>
          </a:xfrm>
          <a:prstGeom prst="rect">
            <a:avLst/>
          </a:prstGeom>
        </p:spPr>
      </p:pic>
      <p:cxnSp>
        <p:nvCxnSpPr>
          <p:cNvPr id="34" name="Straight Connector 50"/>
          <p:cNvCxnSpPr/>
          <p:nvPr/>
        </p:nvCxnSpPr>
        <p:spPr>
          <a:xfrm rot="16200000" flipH="1">
            <a:off x="6310689" y="5254585"/>
            <a:ext cx="1727248" cy="9181"/>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35" name="TextBox 51"/>
          <p:cNvSpPr txBox="1"/>
          <p:nvPr/>
        </p:nvSpPr>
        <p:spPr>
          <a:xfrm>
            <a:off x="5935101" y="4394607"/>
            <a:ext cx="941155" cy="276999"/>
          </a:xfrm>
          <a:prstGeom prst="rect">
            <a:avLst/>
          </a:prstGeom>
          <a:solidFill>
            <a:srgbClr val="C00000"/>
          </a:solid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smtClean="0">
                <a:solidFill>
                  <a:schemeClr val="bg1"/>
                </a:solidFill>
              </a:rPr>
              <a:t>WZ, ZZ - like</a:t>
            </a:r>
            <a:endParaRPr lang="en-US" sz="1200" dirty="0">
              <a:solidFill>
                <a:schemeClr val="bg1"/>
              </a:solidFill>
            </a:endParaRPr>
          </a:p>
        </p:txBody>
      </p:sp>
      <p:sp>
        <p:nvSpPr>
          <p:cNvPr id="36" name="TextBox 52"/>
          <p:cNvSpPr txBox="1"/>
          <p:nvPr/>
        </p:nvSpPr>
        <p:spPr>
          <a:xfrm>
            <a:off x="7536952" y="4402249"/>
            <a:ext cx="683072" cy="276999"/>
          </a:xfrm>
          <a:prstGeom prst="rect">
            <a:avLst/>
          </a:prstGeom>
          <a:solidFill>
            <a:srgbClr val="C00000"/>
          </a:solid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smtClean="0">
                <a:solidFill>
                  <a:schemeClr val="bg1"/>
                </a:solidFill>
              </a:rPr>
              <a:t>ZH - like</a:t>
            </a:r>
            <a:endParaRPr lang="en-US" sz="1200" dirty="0">
              <a:solidFill>
                <a:schemeClr val="bg1"/>
              </a:solidFill>
            </a:endParaRPr>
          </a:p>
        </p:txBody>
      </p:sp>
      <p:cxnSp>
        <p:nvCxnSpPr>
          <p:cNvPr id="37" name="Straight Arrow Connector 53"/>
          <p:cNvCxnSpPr/>
          <p:nvPr/>
        </p:nvCxnSpPr>
        <p:spPr>
          <a:xfrm rot="10800000">
            <a:off x="6866759" y="4516889"/>
            <a:ext cx="266241" cy="956"/>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54"/>
          <p:cNvCxnSpPr/>
          <p:nvPr/>
        </p:nvCxnSpPr>
        <p:spPr>
          <a:xfrm rot="10800000" flipH="1">
            <a:off x="7243168" y="4524532"/>
            <a:ext cx="266241" cy="956"/>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スライド番号プレースホルダー 6"/>
          <p:cNvSpPr>
            <a:spLocks noGrp="1"/>
          </p:cNvSpPr>
          <p:nvPr>
            <p:ph type="sldNum" sz="quarter" idx="12"/>
          </p:nvPr>
        </p:nvSpPr>
        <p:spPr/>
        <p:txBody>
          <a:bodyPr/>
          <a:lstStyle/>
          <a:p>
            <a:fld id="{D2D8002D-B5B0-4BAC-B1F6-782DDCCE6D9C}" type="slidenum">
              <a:rPr kumimoji="1" lang="ja-JP" altLang="en-US" smtClean="0"/>
              <a:t>9</a:t>
            </a:fld>
            <a:endParaRPr kumimoji="1" lang="ja-JP" altLang="en-US"/>
          </a:p>
        </p:txBody>
      </p:sp>
    </p:spTree>
    <p:extLst>
      <p:ext uri="{BB962C8B-B14F-4D97-AF65-F5344CB8AC3E}">
        <p14:creationId xmlns:p14="http://schemas.microsoft.com/office/powerpoint/2010/main" val="34440106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19235</TotalTime>
  <Words>1844</Words>
  <Application>Microsoft Office PowerPoint</Application>
  <PresentationFormat>画面に合わせる (4:3)</PresentationFormat>
  <Paragraphs>345</Paragraphs>
  <Slides>43</Slides>
  <Notes>3</Notes>
  <HiddenSlides>0</HiddenSlides>
  <MMClips>0</MMClips>
  <ScaleCrop>false</ScaleCrop>
  <HeadingPairs>
    <vt:vector size="4" baseType="variant">
      <vt:variant>
        <vt:lpstr>テーマ</vt:lpstr>
      </vt:variant>
      <vt:variant>
        <vt:i4>1</vt:i4>
      </vt:variant>
      <vt:variant>
        <vt:lpstr>スライド タイトル</vt:lpstr>
      </vt:variant>
      <vt:variant>
        <vt:i4>43</vt:i4>
      </vt:variant>
    </vt:vector>
  </HeadingPairs>
  <TitlesOfParts>
    <vt:vector size="44" baseType="lpstr">
      <vt:lpstr>Office テーマ</vt:lpstr>
      <vt:lpstr>Higgs Searches at the Tevatron</vt:lpstr>
      <vt:lpstr>Tevatron Run II</vt:lpstr>
      <vt:lpstr>CDF and D0 Detectors</vt:lpstr>
      <vt:lpstr>Constraint on Higgs Mass</vt:lpstr>
      <vt:lpstr>SM Higgs Properties at Tevatron</vt:lpstr>
      <vt:lpstr>CDF and D0 analyses</vt:lpstr>
      <vt:lpstr>General Strategy</vt:lpstr>
      <vt:lpstr>Improved b-tagging</vt:lpstr>
      <vt:lpstr>CDF: ZH→l^+ l^- bb ̅ Channel (1)</vt:lpstr>
      <vt:lpstr>CDF: ZH→l^+ l^- bb ̅ Channel (2)</vt:lpstr>
      <vt:lpstr>CDF: ZH→l^+ l^- bb ̅ Channel (3)</vt:lpstr>
      <vt:lpstr>CDF: ZH→l^+ l^- bb ̅ Channel (4)</vt:lpstr>
      <vt:lpstr>D0: H→W^+ W^-→l^+ l^-+MET Channel (1)</vt:lpstr>
      <vt:lpstr>D0: H→W^+ W^-→l^+ l^-+MET Channel (2)</vt:lpstr>
      <vt:lpstr>D0: H→W^+ W^-→l^+ l^-+MET Channel (3)</vt:lpstr>
      <vt:lpstr>CDF and D0:  Combined Limit</vt:lpstr>
      <vt:lpstr>CDF+D0 Combined Limit</vt:lpstr>
      <vt:lpstr>History of Analysis Improvement</vt:lpstr>
      <vt:lpstr>Distribution of the Candidate Events</vt:lpstr>
      <vt:lpstr>P-value of the Tevatron Combination</vt:lpstr>
      <vt:lpstr>Signal Cross Section Best Fit</vt:lpstr>
      <vt:lpstr>Summary of Significance</vt:lpstr>
      <vt:lpstr>Summary</vt:lpstr>
      <vt:lpstr>Backup</vt:lpstr>
      <vt:lpstr>Constraints on Higgs Mass (1)</vt:lpstr>
      <vt:lpstr>Constraint on Higgs Mass (2)</vt:lpstr>
      <vt:lpstr>CDF and D0 analyses</vt:lpstr>
      <vt:lpstr>Sensitivity of Analysis Channels (CDF)</vt:lpstr>
      <vt:lpstr>Neural Net b-jet energy correction (CDF)</vt:lpstr>
      <vt:lpstr> CDF: ZHllbb</vt:lpstr>
      <vt:lpstr>  CDF: ZHllbb</vt:lpstr>
      <vt:lpstr> CDF: ZHllbb</vt:lpstr>
      <vt:lpstr>D0: H→l^+ l^-+MET Channel</vt:lpstr>
      <vt:lpstr>LLR of Tevatron Combination</vt:lpstr>
      <vt:lpstr>Tevatron: Signal Injection Study</vt:lpstr>
      <vt:lpstr>H→bb Channel by Channel (CDF,D0)</vt:lpstr>
      <vt:lpstr>By Decay Mode (CDF, D0)</vt:lpstr>
      <vt:lpstr>CDF H-&gt;WW OS channels</vt:lpstr>
      <vt:lpstr>H→bb (CDF+D0)</vt:lpstr>
      <vt:lpstr>CDF H→bb  Signal Injection study</vt:lpstr>
      <vt:lpstr>H→WW (CDF+D0)</vt:lpstr>
      <vt:lpstr>CDF combination plots</vt:lpstr>
      <vt:lpstr>D0 combination plots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Physics with W+jets at CDF</dc:title>
  <dc:creator>ksato</dc:creator>
  <cp:lastModifiedBy>ksato</cp:lastModifiedBy>
  <cp:revision>374</cp:revision>
  <cp:lastPrinted>2012-02-28T20:04:42Z</cp:lastPrinted>
  <dcterms:created xsi:type="dcterms:W3CDTF">2012-02-24T06:29:53Z</dcterms:created>
  <dcterms:modified xsi:type="dcterms:W3CDTF">2012-04-12T10:00:32Z</dcterms:modified>
</cp:coreProperties>
</file>