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embeddings/oleObject1.bin" ContentType="application/vnd.openxmlformats-officedocument.oleObject"/>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embeddings/oleObject5.bin" ContentType="application/vnd.openxmlformats-officedocument.oleObject"/>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embeddings/oleObject6.bin" ContentType="application/vnd.openxmlformats-officedocument.oleObject"/>
  <Override PartName="/ppt/notesSlides/notesSlide25.xml" ContentType="application/vnd.openxmlformats-officedocument.presentationml.notesSlide+xml"/>
  <Override PartName="/ppt/embeddings/oleObject7.bin" ContentType="application/vnd.openxmlformats-officedocument.oleObject"/>
  <Override PartName="/ppt/embeddings/oleObject8.bin" ContentType="application/vnd.openxmlformats-officedocument.oleObject"/>
  <Override PartName="/ppt/notesSlides/notesSlide26.xml" ContentType="application/vnd.openxmlformats-officedocument.presentationml.notesSlide+xml"/>
  <Override PartName="/ppt/embeddings/oleObject9.bin" ContentType="application/vnd.openxmlformats-officedocument.oleObject"/>
  <Override PartName="/ppt/notesSlides/notesSlide27.xml" ContentType="application/vnd.openxmlformats-officedocument.presentationml.notesSlide+xml"/>
  <Override PartName="/ppt/notesSlides/notesSlide28.xml" ContentType="application/vnd.openxmlformats-officedocument.presentationml.notesSlide+xml"/>
  <Override PartName="/ppt/embeddings/oleObject10.bin" ContentType="application/vnd.openxmlformats-officedocument.oleObject"/>
  <Override PartName="/ppt/notesSlides/notesSlide29.xml" ContentType="application/vnd.openxmlformats-officedocument.presentationml.notesSlide+xml"/>
  <Override PartName="/ppt/embeddings/oleObject11.bin" ContentType="application/vnd.openxmlformats-officedocument.oleObject"/>
  <Override PartName="/ppt/notesSlides/notesSlide30.xml" ContentType="application/vnd.openxmlformats-officedocument.presentationml.notesSlide+xml"/>
  <Override PartName="/ppt/embeddings/oleObject12.bin" ContentType="application/vnd.openxmlformats-officedocument.oleObject"/>
  <Override PartName="/ppt/notesSlides/notesSlide31.xml" ContentType="application/vnd.openxmlformats-officedocument.presentationml.notesSlide+xml"/>
  <Override PartName="/ppt/notesSlides/notesSlide32.xml" ContentType="application/vnd.openxmlformats-officedocument.presentationml.notesSlide+xml"/>
  <Override PartName="/ppt/embeddings/oleObject13.bin" ContentType="application/vnd.openxmlformats-officedocument.oleObject"/>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embeddings/oleObject14.bin" ContentType="application/vnd.openxmlformats-officedocument.oleObject"/>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embeddings/oleObject15.bin" ContentType="application/vnd.openxmlformats-officedocument.oleObject"/>
  <Override PartName="/ppt/embeddings/oleObject16.bin" ContentType="application/vnd.openxmlformats-officedocument.oleObject"/>
  <Override PartName="/ppt/embeddings/oleObject17.bin" ContentType="application/vnd.openxmlformats-officedocument.oleObject"/>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5020" r:id="rId1"/>
  </p:sldMasterIdLst>
  <p:notesMasterIdLst>
    <p:notesMasterId r:id="rId52"/>
  </p:notesMasterIdLst>
  <p:handoutMasterIdLst>
    <p:handoutMasterId r:id="rId53"/>
  </p:handoutMasterIdLst>
  <p:sldIdLst>
    <p:sldId id="256" r:id="rId2"/>
    <p:sldId id="257" r:id="rId3"/>
    <p:sldId id="258" r:id="rId4"/>
    <p:sldId id="274" r:id="rId5"/>
    <p:sldId id="259" r:id="rId6"/>
    <p:sldId id="268" r:id="rId7"/>
    <p:sldId id="260" r:id="rId8"/>
    <p:sldId id="269" r:id="rId9"/>
    <p:sldId id="307" r:id="rId10"/>
    <p:sldId id="308" r:id="rId11"/>
    <p:sldId id="309" r:id="rId12"/>
    <p:sldId id="275" r:id="rId13"/>
    <p:sldId id="276" r:id="rId14"/>
    <p:sldId id="270" r:id="rId15"/>
    <p:sldId id="262" r:id="rId16"/>
    <p:sldId id="271" r:id="rId17"/>
    <p:sldId id="278" r:id="rId18"/>
    <p:sldId id="280" r:id="rId19"/>
    <p:sldId id="281" r:id="rId20"/>
    <p:sldId id="272" r:id="rId21"/>
    <p:sldId id="264" r:id="rId22"/>
    <p:sldId id="283" r:id="rId23"/>
    <p:sldId id="284" r:id="rId24"/>
    <p:sldId id="285" r:id="rId25"/>
    <p:sldId id="286" r:id="rId26"/>
    <p:sldId id="291" r:id="rId27"/>
    <p:sldId id="287" r:id="rId28"/>
    <p:sldId id="292" r:id="rId29"/>
    <p:sldId id="288" r:id="rId30"/>
    <p:sldId id="293" r:id="rId31"/>
    <p:sldId id="296" r:id="rId32"/>
    <p:sldId id="297" r:id="rId33"/>
    <p:sldId id="298" r:id="rId34"/>
    <p:sldId id="300" r:id="rId35"/>
    <p:sldId id="299" r:id="rId36"/>
    <p:sldId id="295" r:id="rId37"/>
    <p:sldId id="273" r:id="rId38"/>
    <p:sldId id="265" r:id="rId39"/>
    <p:sldId id="302" r:id="rId40"/>
    <p:sldId id="303" r:id="rId41"/>
    <p:sldId id="304" r:id="rId42"/>
    <p:sldId id="305" r:id="rId43"/>
    <p:sldId id="301" r:id="rId44"/>
    <p:sldId id="267" r:id="rId45"/>
    <p:sldId id="263" r:id="rId46"/>
    <p:sldId id="306" r:id="rId47"/>
    <p:sldId id="289" r:id="rId48"/>
    <p:sldId id="279" r:id="rId49"/>
    <p:sldId id="282" r:id="rId50"/>
    <p:sldId id="294" r:id="rId5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4" autoAdjust="0"/>
    <p:restoredTop sz="74541" autoAdjust="0"/>
  </p:normalViewPr>
  <p:slideViewPr>
    <p:cSldViewPr snapToGrid="0" snapToObjects="1">
      <p:cViewPr varScale="1">
        <p:scale>
          <a:sx n="103" d="100"/>
          <a:sy n="103" d="100"/>
        </p:scale>
        <p:origin x="-864" y="-112"/>
      </p:cViewPr>
      <p:guideLst>
        <p:guide orient="horz" pos="2160"/>
        <p:guide pos="2880"/>
      </p:guideLst>
    </p:cSldViewPr>
  </p:slideViewPr>
  <p:outlineViewPr>
    <p:cViewPr>
      <p:scale>
        <a:sx n="33" d="100"/>
        <a:sy n="33" d="100"/>
      </p:scale>
      <p:origin x="0" y="1408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notesMaster" Target="notesMasters/notesMaster1.xml"/><Relationship Id="rId53" Type="http://schemas.openxmlformats.org/officeDocument/2006/relationships/handoutMaster" Target="handoutMasters/handoutMaster1.xml"/><Relationship Id="rId54" Type="http://schemas.openxmlformats.org/officeDocument/2006/relationships/printerSettings" Target="printerSettings/printerSettings1.bin"/><Relationship Id="rId55" Type="http://schemas.openxmlformats.org/officeDocument/2006/relationships/presProps" Target="presProps.xml"/><Relationship Id="rId56" Type="http://schemas.openxmlformats.org/officeDocument/2006/relationships/viewProps" Target="viewProps.xml"/><Relationship Id="rId57" Type="http://schemas.openxmlformats.org/officeDocument/2006/relationships/theme" Target="theme/theme1.xml"/><Relationship Id="rId58"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_rels/data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1" Type="http://schemas.openxmlformats.org/officeDocument/2006/relationships/image" Target="../media/image11.png"/><Relationship Id="rId2"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35A3A73-CD90-F94F-82E3-E5B3773646A2}" type="doc">
      <dgm:prSet loTypeId="urn:microsoft.com/office/officeart/2008/layout/TitlePictureLineup" loCatId="" qsTypeId="urn:microsoft.com/office/officeart/2005/8/quickstyle/simple4" qsCatId="simple" csTypeId="urn:microsoft.com/office/officeart/2005/8/colors/accent1_2" csCatId="accent1" phldr="1"/>
      <dgm:spPr/>
      <dgm:t>
        <a:bodyPr/>
        <a:lstStyle/>
        <a:p>
          <a:endParaRPr lang="en-US"/>
        </a:p>
      </dgm:t>
    </dgm:pt>
    <dgm:pt modelId="{B08D46B1-F15B-BA4F-B966-5C37907319CB}">
      <dgm:prSet phldrT="[Text]"/>
      <dgm:spPr/>
      <dgm:t>
        <a:bodyPr/>
        <a:lstStyle/>
        <a:p>
          <a:r>
            <a:rPr lang="en-US" dirty="0" smtClean="0"/>
            <a:t>Total Inclusive Jet Cross Section</a:t>
          </a:r>
          <a:endParaRPr lang="en-US" dirty="0"/>
        </a:p>
      </dgm:t>
    </dgm:pt>
    <dgm:pt modelId="{2A779912-1F9D-3E45-9C1E-B446BFBA9604}" type="parTrans" cxnId="{49E9202E-333F-7E4D-8319-854EC40D526D}">
      <dgm:prSet/>
      <dgm:spPr/>
      <dgm:t>
        <a:bodyPr/>
        <a:lstStyle/>
        <a:p>
          <a:endParaRPr lang="en-US"/>
        </a:p>
      </dgm:t>
    </dgm:pt>
    <dgm:pt modelId="{464BA591-482A-3344-B714-13C13D5E958F}" type="sibTrans" cxnId="{49E9202E-333F-7E4D-8319-854EC40D526D}">
      <dgm:prSet/>
      <dgm:spPr/>
      <dgm:t>
        <a:bodyPr/>
        <a:lstStyle/>
        <a:p>
          <a:endParaRPr lang="en-US"/>
        </a:p>
      </dgm:t>
    </dgm:pt>
    <dgm:pt modelId="{5D25EF72-02CA-BD4C-AC4A-244CA5D6D0FE}">
      <dgm:prSet phldrT="[Text]"/>
      <dgm:spPr/>
      <dgm:t>
        <a:bodyPr/>
        <a:lstStyle/>
        <a:p>
          <a:pPr algn="l"/>
          <a:r>
            <a:rPr lang="en-US" dirty="0" smtClean="0"/>
            <a:t>The MC simulation predictions agree with the measured results across the full inclusive multiplicity spectrum.  The systematics are dominated by the JES uncertainty and range from 10-20% at low multiplicities and 30-40% at high ones. </a:t>
          </a:r>
          <a:endParaRPr lang="en-US" dirty="0"/>
        </a:p>
      </dgm:t>
    </dgm:pt>
    <dgm:pt modelId="{AD5EAF2B-E5A1-E24A-9B28-06E16E4ACCD0}" type="parTrans" cxnId="{217E7E5D-8767-6A44-9543-A356E758A4ED}">
      <dgm:prSet/>
      <dgm:spPr/>
      <dgm:t>
        <a:bodyPr/>
        <a:lstStyle/>
        <a:p>
          <a:endParaRPr lang="en-US"/>
        </a:p>
      </dgm:t>
    </dgm:pt>
    <dgm:pt modelId="{3FAB9388-5BD8-8741-8635-D99FD5E9D524}" type="sibTrans" cxnId="{217E7E5D-8767-6A44-9543-A356E758A4ED}">
      <dgm:prSet/>
      <dgm:spPr/>
      <dgm:t>
        <a:bodyPr/>
        <a:lstStyle/>
        <a:p>
          <a:endParaRPr lang="en-US"/>
        </a:p>
      </dgm:t>
    </dgm:pt>
    <dgm:pt modelId="{B58A8C56-40ED-A34E-BFD4-1977D73AF84F}">
      <dgm:prSet phldrT="[Text]"/>
      <dgm:spPr/>
      <dgm:t>
        <a:bodyPr/>
        <a:lstStyle/>
        <a:p>
          <a:r>
            <a:rPr lang="en-US" dirty="0" smtClean="0"/>
            <a:t>Ratio </a:t>
          </a:r>
          <a:r>
            <a:rPr lang="en-US" dirty="0" err="1" smtClean="0"/>
            <a:t>σ</a:t>
          </a:r>
          <a:r>
            <a:rPr lang="en-US" dirty="0" smtClean="0"/>
            <a:t>(n)/</a:t>
          </a:r>
          <a:r>
            <a:rPr lang="en-US" dirty="0" err="1" smtClean="0"/>
            <a:t>σ</a:t>
          </a:r>
          <a:r>
            <a:rPr lang="en-US" dirty="0" smtClean="0"/>
            <a:t>(n-1)</a:t>
          </a:r>
          <a:endParaRPr lang="en-US" dirty="0"/>
        </a:p>
      </dgm:t>
    </dgm:pt>
    <dgm:pt modelId="{B347CC2C-00C7-A744-8108-460267850DE4}" type="parTrans" cxnId="{89D401CB-5599-E340-80BF-3AAD01DEAFD0}">
      <dgm:prSet/>
      <dgm:spPr/>
      <dgm:t>
        <a:bodyPr/>
        <a:lstStyle/>
        <a:p>
          <a:endParaRPr lang="en-US"/>
        </a:p>
      </dgm:t>
    </dgm:pt>
    <dgm:pt modelId="{33630D71-3867-5043-B8EF-BAD4404F3DB4}" type="sibTrans" cxnId="{89D401CB-5599-E340-80BF-3AAD01DEAFD0}">
      <dgm:prSet/>
      <dgm:spPr/>
      <dgm:t>
        <a:bodyPr/>
        <a:lstStyle/>
        <a:p>
          <a:endParaRPr lang="en-US"/>
        </a:p>
      </dgm:t>
    </dgm:pt>
    <dgm:pt modelId="{65C057C5-01D1-9547-95F8-8A5C09348B5F}">
      <dgm:prSet phldrT="[Text]"/>
      <dgm:spPr/>
      <dgm:t>
        <a:bodyPr/>
        <a:lstStyle/>
        <a:p>
          <a:pPr algn="l"/>
          <a:r>
            <a:rPr lang="en-US" dirty="0" smtClean="0"/>
            <a:t>This</a:t>
          </a:r>
          <a:r>
            <a:rPr lang="en-US" baseline="0" dirty="0" smtClean="0"/>
            <a:t> ratio reduces the impact of the systematic uncertainties (jet energy scale) since the uncertainty due to luminosity cancels out.</a:t>
          </a:r>
          <a:endParaRPr lang="en-US" dirty="0"/>
        </a:p>
      </dgm:t>
    </dgm:pt>
    <dgm:pt modelId="{83C4F595-786C-6942-91EF-72AA539197F8}" type="parTrans" cxnId="{CF6D444D-94F6-DE45-B131-1B6BACB8C252}">
      <dgm:prSet/>
      <dgm:spPr/>
      <dgm:t>
        <a:bodyPr/>
        <a:lstStyle/>
        <a:p>
          <a:endParaRPr lang="en-US"/>
        </a:p>
      </dgm:t>
    </dgm:pt>
    <dgm:pt modelId="{76BEA755-4FBB-C24D-ADE1-80F4A9A465E3}" type="sibTrans" cxnId="{CF6D444D-94F6-DE45-B131-1B6BACB8C252}">
      <dgm:prSet/>
      <dgm:spPr/>
      <dgm:t>
        <a:bodyPr/>
        <a:lstStyle/>
        <a:p>
          <a:endParaRPr lang="en-US"/>
        </a:p>
      </dgm:t>
    </dgm:pt>
    <dgm:pt modelId="{B1DB9F92-BD0D-0A47-88A6-8A7060D13906}">
      <dgm:prSet phldrT="[Text]"/>
      <dgm:spPr/>
      <dgm:t>
        <a:bodyPr/>
        <a:lstStyle/>
        <a:p>
          <a:r>
            <a:rPr lang="en-US" dirty="0" smtClean="0"/>
            <a:t>Differential Jet Cross Section</a:t>
          </a:r>
          <a:endParaRPr lang="en-US" dirty="0"/>
        </a:p>
      </dgm:t>
    </dgm:pt>
    <dgm:pt modelId="{11B6680E-C795-E54F-BD07-C222203EB427}" type="parTrans" cxnId="{50CD7D2D-E2DF-8A41-9683-A3C5FC294D11}">
      <dgm:prSet/>
      <dgm:spPr/>
      <dgm:t>
        <a:bodyPr/>
        <a:lstStyle/>
        <a:p>
          <a:endParaRPr lang="en-US"/>
        </a:p>
      </dgm:t>
    </dgm:pt>
    <dgm:pt modelId="{D8BE5669-5447-6947-990B-B6D703A6D91F}" type="sibTrans" cxnId="{50CD7D2D-E2DF-8A41-9683-A3C5FC294D11}">
      <dgm:prSet/>
      <dgm:spPr/>
      <dgm:t>
        <a:bodyPr/>
        <a:lstStyle/>
        <a:p>
          <a:endParaRPr lang="en-US"/>
        </a:p>
      </dgm:t>
    </dgm:pt>
    <dgm:pt modelId="{0AC2B4ED-C939-BA41-8C3F-A32176647B49}">
      <dgm:prSet phldrT="[Text]"/>
      <dgm:spPr/>
      <dgm:t>
        <a:bodyPr/>
        <a:lstStyle/>
        <a:p>
          <a:pPr algn="l"/>
          <a:r>
            <a:rPr lang="en-US" dirty="0" smtClean="0"/>
            <a:t>This measurement as a function of jet </a:t>
          </a:r>
          <a:r>
            <a:rPr lang="en-US" dirty="0" err="1" smtClean="0"/>
            <a:t>p</a:t>
          </a:r>
          <a:r>
            <a:rPr lang="en-US" baseline="-25000" dirty="0" err="1" smtClean="0"/>
            <a:t>T</a:t>
          </a:r>
          <a:r>
            <a:rPr lang="en-US" dirty="0" smtClean="0"/>
            <a:t> serves as a characterization  of the kinematic features.  The comparison reveals significant differences between the LO calculations and the measurements.</a:t>
          </a:r>
          <a:endParaRPr lang="en-US" dirty="0"/>
        </a:p>
      </dgm:t>
    </dgm:pt>
    <dgm:pt modelId="{E35986AE-E809-5144-9604-6A3745AD330E}" type="parTrans" cxnId="{33699389-9511-A34C-86B9-C6EE111F6083}">
      <dgm:prSet/>
      <dgm:spPr/>
      <dgm:t>
        <a:bodyPr/>
        <a:lstStyle/>
        <a:p>
          <a:endParaRPr lang="en-US"/>
        </a:p>
      </dgm:t>
    </dgm:pt>
    <dgm:pt modelId="{8EB72E1B-1BC4-1541-9266-C3B0DE6CF6A1}" type="sibTrans" cxnId="{33699389-9511-A34C-86B9-C6EE111F6083}">
      <dgm:prSet/>
      <dgm:spPr/>
      <dgm:t>
        <a:bodyPr/>
        <a:lstStyle/>
        <a:p>
          <a:endParaRPr lang="en-US"/>
        </a:p>
      </dgm:t>
    </dgm:pt>
    <dgm:pt modelId="{E60954BB-02AA-7F42-9B36-764FEB68223E}" type="pres">
      <dgm:prSet presAssocID="{E35A3A73-CD90-F94F-82E3-E5B3773646A2}" presName="Name0" presStyleCnt="0">
        <dgm:presLayoutVars>
          <dgm:dir/>
        </dgm:presLayoutVars>
      </dgm:prSet>
      <dgm:spPr/>
      <dgm:t>
        <a:bodyPr/>
        <a:lstStyle/>
        <a:p>
          <a:endParaRPr lang="en-US"/>
        </a:p>
      </dgm:t>
    </dgm:pt>
    <dgm:pt modelId="{70136D15-484B-1D4D-BB6C-B67FF8137D2F}" type="pres">
      <dgm:prSet presAssocID="{B08D46B1-F15B-BA4F-B966-5C37907319CB}" presName="composite" presStyleCnt="0"/>
      <dgm:spPr/>
    </dgm:pt>
    <dgm:pt modelId="{CC0ABD85-9FE1-4442-959F-B10A828C010A}" type="pres">
      <dgm:prSet presAssocID="{B08D46B1-F15B-BA4F-B966-5C37907319CB}" presName="Accent" presStyleLbl="alignAcc1" presStyleIdx="0" presStyleCnt="3"/>
      <dgm:spPr/>
    </dgm:pt>
    <dgm:pt modelId="{C32015D2-2786-B541-BC93-8F0FD3080047}" type="pres">
      <dgm:prSet presAssocID="{B08D46B1-F15B-BA4F-B966-5C37907319CB}" presName="Imag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6000" b="-6000"/>
          </a:stretch>
        </a:blipFill>
      </dgm:spPr>
      <dgm:t>
        <a:bodyPr/>
        <a:lstStyle/>
        <a:p>
          <a:endParaRPr lang="en-US"/>
        </a:p>
      </dgm:t>
    </dgm:pt>
    <dgm:pt modelId="{EE5F82EA-3802-1144-B69F-DAE3BE893CE0}" type="pres">
      <dgm:prSet presAssocID="{B08D46B1-F15B-BA4F-B966-5C37907319CB}" presName="Child" presStyleLbl="revTx" presStyleIdx="0" presStyleCnt="3">
        <dgm:presLayoutVars>
          <dgm:bulletEnabled val="1"/>
        </dgm:presLayoutVars>
      </dgm:prSet>
      <dgm:spPr/>
      <dgm:t>
        <a:bodyPr/>
        <a:lstStyle/>
        <a:p>
          <a:endParaRPr lang="en-US"/>
        </a:p>
      </dgm:t>
    </dgm:pt>
    <dgm:pt modelId="{C41223FA-D7D7-464E-AD7B-98AE5F00FA8C}" type="pres">
      <dgm:prSet presAssocID="{B08D46B1-F15B-BA4F-B966-5C37907319CB}" presName="Parent" presStyleLbl="alignNode1" presStyleIdx="0" presStyleCnt="3">
        <dgm:presLayoutVars>
          <dgm:bulletEnabled val="1"/>
        </dgm:presLayoutVars>
      </dgm:prSet>
      <dgm:spPr/>
      <dgm:t>
        <a:bodyPr/>
        <a:lstStyle/>
        <a:p>
          <a:endParaRPr lang="en-US"/>
        </a:p>
      </dgm:t>
    </dgm:pt>
    <dgm:pt modelId="{8F0E9A73-CCFC-3B41-8175-36BCDED2A1AA}" type="pres">
      <dgm:prSet presAssocID="{464BA591-482A-3344-B714-13C13D5E958F}" presName="sibTrans" presStyleCnt="0"/>
      <dgm:spPr/>
    </dgm:pt>
    <dgm:pt modelId="{60D2A9C6-C83E-ED47-8A62-D370B60F8821}" type="pres">
      <dgm:prSet presAssocID="{B58A8C56-40ED-A34E-BFD4-1977D73AF84F}" presName="composite" presStyleCnt="0"/>
      <dgm:spPr/>
    </dgm:pt>
    <dgm:pt modelId="{2032057C-B1FD-584C-A34A-08BD96DBA0CE}" type="pres">
      <dgm:prSet presAssocID="{B58A8C56-40ED-A34E-BFD4-1977D73AF84F}" presName="Accent" presStyleLbl="alignAcc1" presStyleIdx="1" presStyleCnt="3"/>
      <dgm:spPr/>
    </dgm:pt>
    <dgm:pt modelId="{B4E37851-FF17-E34B-AE0E-959391DAC53F}" type="pres">
      <dgm:prSet presAssocID="{B58A8C56-40ED-A34E-BFD4-1977D73AF84F}" presName="Imag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6000" b="-6000"/>
          </a:stretch>
        </a:blipFill>
      </dgm:spPr>
    </dgm:pt>
    <dgm:pt modelId="{E32C1C4E-5A5E-AB47-9C56-D12B9AA6C954}" type="pres">
      <dgm:prSet presAssocID="{B58A8C56-40ED-A34E-BFD4-1977D73AF84F}" presName="Child" presStyleLbl="revTx" presStyleIdx="1" presStyleCnt="3">
        <dgm:presLayoutVars>
          <dgm:bulletEnabled val="1"/>
        </dgm:presLayoutVars>
      </dgm:prSet>
      <dgm:spPr/>
      <dgm:t>
        <a:bodyPr/>
        <a:lstStyle/>
        <a:p>
          <a:endParaRPr lang="en-US"/>
        </a:p>
      </dgm:t>
    </dgm:pt>
    <dgm:pt modelId="{8CD86F67-4683-7642-BE2C-11C48A5BCDF1}" type="pres">
      <dgm:prSet presAssocID="{B58A8C56-40ED-A34E-BFD4-1977D73AF84F}" presName="Parent" presStyleLbl="alignNode1" presStyleIdx="1" presStyleCnt="3">
        <dgm:presLayoutVars>
          <dgm:bulletEnabled val="1"/>
        </dgm:presLayoutVars>
      </dgm:prSet>
      <dgm:spPr/>
      <dgm:t>
        <a:bodyPr/>
        <a:lstStyle/>
        <a:p>
          <a:endParaRPr lang="en-US"/>
        </a:p>
      </dgm:t>
    </dgm:pt>
    <dgm:pt modelId="{0D7F4D96-786F-E24C-A134-C3E1889F13F6}" type="pres">
      <dgm:prSet presAssocID="{33630D71-3867-5043-B8EF-BAD4404F3DB4}" presName="sibTrans" presStyleCnt="0"/>
      <dgm:spPr/>
    </dgm:pt>
    <dgm:pt modelId="{78D05019-FE31-C34F-B566-BB12996E31DF}" type="pres">
      <dgm:prSet presAssocID="{B1DB9F92-BD0D-0A47-88A6-8A7060D13906}" presName="composite" presStyleCnt="0"/>
      <dgm:spPr/>
    </dgm:pt>
    <dgm:pt modelId="{C74F7E33-C4AE-2648-8CCA-A140544E664C}" type="pres">
      <dgm:prSet presAssocID="{B1DB9F92-BD0D-0A47-88A6-8A7060D13906}" presName="Accent" presStyleLbl="alignAcc1" presStyleIdx="2" presStyleCnt="3"/>
      <dgm:spPr/>
    </dgm:pt>
    <dgm:pt modelId="{1946E48D-6902-4041-B55D-F4F0E48BEC85}" type="pres">
      <dgm:prSet presAssocID="{B1DB9F92-BD0D-0A47-88A6-8A7060D13906}" presName="Imag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6000" b="-6000"/>
          </a:stretch>
        </a:blipFill>
      </dgm:spPr>
      <dgm:t>
        <a:bodyPr/>
        <a:lstStyle/>
        <a:p>
          <a:endParaRPr lang="en-US"/>
        </a:p>
      </dgm:t>
    </dgm:pt>
    <dgm:pt modelId="{F0E8E04B-2121-C64C-966D-0C505294829B}" type="pres">
      <dgm:prSet presAssocID="{B1DB9F92-BD0D-0A47-88A6-8A7060D13906}" presName="Child" presStyleLbl="revTx" presStyleIdx="2" presStyleCnt="3">
        <dgm:presLayoutVars>
          <dgm:bulletEnabled val="1"/>
        </dgm:presLayoutVars>
      </dgm:prSet>
      <dgm:spPr/>
      <dgm:t>
        <a:bodyPr/>
        <a:lstStyle/>
        <a:p>
          <a:endParaRPr lang="en-US"/>
        </a:p>
      </dgm:t>
    </dgm:pt>
    <dgm:pt modelId="{D3EF68E3-533D-8B48-ACFA-4E5CCB636A47}" type="pres">
      <dgm:prSet presAssocID="{B1DB9F92-BD0D-0A47-88A6-8A7060D13906}" presName="Parent" presStyleLbl="alignNode1" presStyleIdx="2" presStyleCnt="3">
        <dgm:presLayoutVars>
          <dgm:bulletEnabled val="1"/>
        </dgm:presLayoutVars>
      </dgm:prSet>
      <dgm:spPr/>
      <dgm:t>
        <a:bodyPr/>
        <a:lstStyle/>
        <a:p>
          <a:endParaRPr lang="en-US"/>
        </a:p>
      </dgm:t>
    </dgm:pt>
  </dgm:ptLst>
  <dgm:cxnLst>
    <dgm:cxn modelId="{7A48B30E-24A3-8D44-98F3-C2E3688B9B16}" type="presOf" srcId="{E35A3A73-CD90-F94F-82E3-E5B3773646A2}" destId="{E60954BB-02AA-7F42-9B36-764FEB68223E}" srcOrd="0" destOrd="0" presId="urn:microsoft.com/office/officeart/2008/layout/TitlePictureLineup"/>
    <dgm:cxn modelId="{CF6D444D-94F6-DE45-B131-1B6BACB8C252}" srcId="{B58A8C56-40ED-A34E-BFD4-1977D73AF84F}" destId="{65C057C5-01D1-9547-95F8-8A5C09348B5F}" srcOrd="0" destOrd="0" parTransId="{83C4F595-786C-6942-91EF-72AA539197F8}" sibTransId="{76BEA755-4FBB-C24D-ADE1-80F4A9A465E3}"/>
    <dgm:cxn modelId="{50CD7D2D-E2DF-8A41-9683-A3C5FC294D11}" srcId="{E35A3A73-CD90-F94F-82E3-E5B3773646A2}" destId="{B1DB9F92-BD0D-0A47-88A6-8A7060D13906}" srcOrd="2" destOrd="0" parTransId="{11B6680E-C795-E54F-BD07-C222203EB427}" sibTransId="{D8BE5669-5447-6947-990B-B6D703A6D91F}"/>
    <dgm:cxn modelId="{468B2309-FA72-A84D-A116-6ED3E7CD3648}" type="presOf" srcId="{65C057C5-01D1-9547-95F8-8A5C09348B5F}" destId="{E32C1C4E-5A5E-AB47-9C56-D12B9AA6C954}" srcOrd="0" destOrd="0" presId="urn:microsoft.com/office/officeart/2008/layout/TitlePictureLineup"/>
    <dgm:cxn modelId="{20C6EF08-7692-0545-A48F-1E1D46F5DE8D}" type="presOf" srcId="{B08D46B1-F15B-BA4F-B966-5C37907319CB}" destId="{C41223FA-D7D7-464E-AD7B-98AE5F00FA8C}" srcOrd="0" destOrd="0" presId="urn:microsoft.com/office/officeart/2008/layout/TitlePictureLineup"/>
    <dgm:cxn modelId="{33699389-9511-A34C-86B9-C6EE111F6083}" srcId="{B1DB9F92-BD0D-0A47-88A6-8A7060D13906}" destId="{0AC2B4ED-C939-BA41-8C3F-A32176647B49}" srcOrd="0" destOrd="0" parTransId="{E35986AE-E809-5144-9604-6A3745AD330E}" sibTransId="{8EB72E1B-1BC4-1541-9266-C3B0DE6CF6A1}"/>
    <dgm:cxn modelId="{5979AE2E-8F76-EE4E-B781-031FE98B2B22}" type="presOf" srcId="{5D25EF72-02CA-BD4C-AC4A-244CA5D6D0FE}" destId="{EE5F82EA-3802-1144-B69F-DAE3BE893CE0}" srcOrd="0" destOrd="0" presId="urn:microsoft.com/office/officeart/2008/layout/TitlePictureLineup"/>
    <dgm:cxn modelId="{49E9202E-333F-7E4D-8319-854EC40D526D}" srcId="{E35A3A73-CD90-F94F-82E3-E5B3773646A2}" destId="{B08D46B1-F15B-BA4F-B966-5C37907319CB}" srcOrd="0" destOrd="0" parTransId="{2A779912-1F9D-3E45-9C1E-B446BFBA9604}" sibTransId="{464BA591-482A-3344-B714-13C13D5E958F}"/>
    <dgm:cxn modelId="{80AF876D-F040-7D42-9D52-BD33D492E006}" type="presOf" srcId="{0AC2B4ED-C939-BA41-8C3F-A32176647B49}" destId="{F0E8E04B-2121-C64C-966D-0C505294829B}" srcOrd="0" destOrd="0" presId="urn:microsoft.com/office/officeart/2008/layout/TitlePictureLineup"/>
    <dgm:cxn modelId="{029470C8-1C94-8141-B4CA-71680D49AF74}" type="presOf" srcId="{B58A8C56-40ED-A34E-BFD4-1977D73AF84F}" destId="{8CD86F67-4683-7642-BE2C-11C48A5BCDF1}" srcOrd="0" destOrd="0" presId="urn:microsoft.com/office/officeart/2008/layout/TitlePictureLineup"/>
    <dgm:cxn modelId="{217E7E5D-8767-6A44-9543-A356E758A4ED}" srcId="{B08D46B1-F15B-BA4F-B966-5C37907319CB}" destId="{5D25EF72-02CA-BD4C-AC4A-244CA5D6D0FE}" srcOrd="0" destOrd="0" parTransId="{AD5EAF2B-E5A1-E24A-9B28-06E16E4ACCD0}" sibTransId="{3FAB9388-5BD8-8741-8635-D99FD5E9D524}"/>
    <dgm:cxn modelId="{89D401CB-5599-E340-80BF-3AAD01DEAFD0}" srcId="{E35A3A73-CD90-F94F-82E3-E5B3773646A2}" destId="{B58A8C56-40ED-A34E-BFD4-1977D73AF84F}" srcOrd="1" destOrd="0" parTransId="{B347CC2C-00C7-A744-8108-460267850DE4}" sibTransId="{33630D71-3867-5043-B8EF-BAD4404F3DB4}"/>
    <dgm:cxn modelId="{319D61D5-F8C4-864B-BCC8-7579BDD450A7}" type="presOf" srcId="{B1DB9F92-BD0D-0A47-88A6-8A7060D13906}" destId="{D3EF68E3-533D-8B48-ACFA-4E5CCB636A47}" srcOrd="0" destOrd="0" presId="urn:microsoft.com/office/officeart/2008/layout/TitlePictureLineup"/>
    <dgm:cxn modelId="{D7C2B8BF-C9A7-224D-A05C-CE4717A994B6}" type="presParOf" srcId="{E60954BB-02AA-7F42-9B36-764FEB68223E}" destId="{70136D15-484B-1D4D-BB6C-B67FF8137D2F}" srcOrd="0" destOrd="0" presId="urn:microsoft.com/office/officeart/2008/layout/TitlePictureLineup"/>
    <dgm:cxn modelId="{580872B6-9F79-944E-8306-364060FFD6A6}" type="presParOf" srcId="{70136D15-484B-1D4D-BB6C-B67FF8137D2F}" destId="{CC0ABD85-9FE1-4442-959F-B10A828C010A}" srcOrd="0" destOrd="0" presId="urn:microsoft.com/office/officeart/2008/layout/TitlePictureLineup"/>
    <dgm:cxn modelId="{49782BC6-79EB-EF45-907D-AA8197D10114}" type="presParOf" srcId="{70136D15-484B-1D4D-BB6C-B67FF8137D2F}" destId="{C32015D2-2786-B541-BC93-8F0FD3080047}" srcOrd="1" destOrd="0" presId="urn:microsoft.com/office/officeart/2008/layout/TitlePictureLineup"/>
    <dgm:cxn modelId="{114070EE-4876-CF45-B24F-1F50AF376B0D}" type="presParOf" srcId="{70136D15-484B-1D4D-BB6C-B67FF8137D2F}" destId="{EE5F82EA-3802-1144-B69F-DAE3BE893CE0}" srcOrd="2" destOrd="0" presId="urn:microsoft.com/office/officeart/2008/layout/TitlePictureLineup"/>
    <dgm:cxn modelId="{5217C3CB-757B-894C-B498-3CE3A6710AD5}" type="presParOf" srcId="{70136D15-484B-1D4D-BB6C-B67FF8137D2F}" destId="{C41223FA-D7D7-464E-AD7B-98AE5F00FA8C}" srcOrd="3" destOrd="0" presId="urn:microsoft.com/office/officeart/2008/layout/TitlePictureLineup"/>
    <dgm:cxn modelId="{E94E1842-2DF8-F34B-BA3F-2E52C139A2DE}" type="presParOf" srcId="{E60954BB-02AA-7F42-9B36-764FEB68223E}" destId="{8F0E9A73-CCFC-3B41-8175-36BCDED2A1AA}" srcOrd="1" destOrd="0" presId="urn:microsoft.com/office/officeart/2008/layout/TitlePictureLineup"/>
    <dgm:cxn modelId="{F5AB09F2-891A-E449-91D3-E187A0A1A4E4}" type="presParOf" srcId="{E60954BB-02AA-7F42-9B36-764FEB68223E}" destId="{60D2A9C6-C83E-ED47-8A62-D370B60F8821}" srcOrd="2" destOrd="0" presId="urn:microsoft.com/office/officeart/2008/layout/TitlePictureLineup"/>
    <dgm:cxn modelId="{C0F12864-EDED-1F4E-9CB3-27B79209384B}" type="presParOf" srcId="{60D2A9C6-C83E-ED47-8A62-D370B60F8821}" destId="{2032057C-B1FD-584C-A34A-08BD96DBA0CE}" srcOrd="0" destOrd="0" presId="urn:microsoft.com/office/officeart/2008/layout/TitlePictureLineup"/>
    <dgm:cxn modelId="{9C7F709E-E6BE-E042-8328-842069AE7115}" type="presParOf" srcId="{60D2A9C6-C83E-ED47-8A62-D370B60F8821}" destId="{B4E37851-FF17-E34B-AE0E-959391DAC53F}" srcOrd="1" destOrd="0" presId="urn:microsoft.com/office/officeart/2008/layout/TitlePictureLineup"/>
    <dgm:cxn modelId="{CBCE1C30-D674-2544-9E19-C29DB21072DC}" type="presParOf" srcId="{60D2A9C6-C83E-ED47-8A62-D370B60F8821}" destId="{E32C1C4E-5A5E-AB47-9C56-D12B9AA6C954}" srcOrd="2" destOrd="0" presId="urn:microsoft.com/office/officeart/2008/layout/TitlePictureLineup"/>
    <dgm:cxn modelId="{4D72E573-AECF-5B4D-B225-0B4218923562}" type="presParOf" srcId="{60D2A9C6-C83E-ED47-8A62-D370B60F8821}" destId="{8CD86F67-4683-7642-BE2C-11C48A5BCDF1}" srcOrd="3" destOrd="0" presId="urn:microsoft.com/office/officeart/2008/layout/TitlePictureLineup"/>
    <dgm:cxn modelId="{2E51A718-2243-3543-9072-0A1511A2590D}" type="presParOf" srcId="{E60954BB-02AA-7F42-9B36-764FEB68223E}" destId="{0D7F4D96-786F-E24C-A134-C3E1889F13F6}" srcOrd="3" destOrd="0" presId="urn:microsoft.com/office/officeart/2008/layout/TitlePictureLineup"/>
    <dgm:cxn modelId="{27BB24C6-4D27-C445-9DDB-7D0CED0E5CEA}" type="presParOf" srcId="{E60954BB-02AA-7F42-9B36-764FEB68223E}" destId="{78D05019-FE31-C34F-B566-BB12996E31DF}" srcOrd="4" destOrd="0" presId="urn:microsoft.com/office/officeart/2008/layout/TitlePictureLineup"/>
    <dgm:cxn modelId="{57E9B8DF-7DF3-6848-904B-080B7BBDD4F1}" type="presParOf" srcId="{78D05019-FE31-C34F-B566-BB12996E31DF}" destId="{C74F7E33-C4AE-2648-8CCA-A140544E664C}" srcOrd="0" destOrd="0" presId="urn:microsoft.com/office/officeart/2008/layout/TitlePictureLineup"/>
    <dgm:cxn modelId="{C444BE4F-669E-944A-8797-AE811F1BFFC6}" type="presParOf" srcId="{78D05019-FE31-C34F-B566-BB12996E31DF}" destId="{1946E48D-6902-4041-B55D-F4F0E48BEC85}" srcOrd="1" destOrd="0" presId="urn:microsoft.com/office/officeart/2008/layout/TitlePictureLineup"/>
    <dgm:cxn modelId="{363D4586-B7B5-6042-BF71-1D9DB00565FC}" type="presParOf" srcId="{78D05019-FE31-C34F-B566-BB12996E31DF}" destId="{F0E8E04B-2121-C64C-966D-0C505294829B}" srcOrd="2" destOrd="0" presId="urn:microsoft.com/office/officeart/2008/layout/TitlePictureLineup"/>
    <dgm:cxn modelId="{DE4B8283-AE82-EC45-A656-573569B21498}" type="presParOf" srcId="{78D05019-FE31-C34F-B566-BB12996E31DF}" destId="{D3EF68E3-533D-8B48-ACFA-4E5CCB636A47}" srcOrd="3" destOrd="0" presId="urn:microsoft.com/office/officeart/2008/layout/TitlePictureLineup"/>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0ABD85-9FE1-4442-959F-B10A828C010A}">
      <dsp:nvSpPr>
        <dsp:cNvPr id="0" name=""/>
        <dsp:cNvSpPr/>
      </dsp:nvSpPr>
      <dsp:spPr>
        <a:xfrm>
          <a:off x="3814" y="519354"/>
          <a:ext cx="0" cy="4606512"/>
        </a:xfrm>
        <a:prstGeom prst="line">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miter/>
        </a:ln>
        <a:effectLst/>
      </dsp:spPr>
      <dsp:style>
        <a:lnRef idx="1">
          <a:scrgbClr r="0" g="0" b="0"/>
        </a:lnRef>
        <a:fillRef idx="1">
          <a:scrgbClr r="0" g="0" b="0"/>
        </a:fillRef>
        <a:effectRef idx="0">
          <a:scrgbClr r="0" g="0" b="0"/>
        </a:effectRef>
        <a:fontRef idx="minor"/>
      </dsp:style>
    </dsp:sp>
    <dsp:sp modelId="{C32015D2-2786-B541-BC93-8F0FD3080047}">
      <dsp:nvSpPr>
        <dsp:cNvPr id="0" name=""/>
        <dsp:cNvSpPr/>
      </dsp:nvSpPr>
      <dsp:spPr>
        <a:xfrm>
          <a:off x="131773" y="672904"/>
          <a:ext cx="2422769" cy="2072930"/>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6000" b="-6000"/>
          </a:stretch>
        </a:blipFill>
        <a:ln>
          <a:noFill/>
        </a:ln>
        <a:effectLst>
          <a:outerShdw blurRad="38100" dist="25400" dir="54000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sp>
    <dsp:sp modelId="{EE5F82EA-3802-1144-B69F-DAE3BE893CE0}">
      <dsp:nvSpPr>
        <dsp:cNvPr id="0" name=""/>
        <dsp:cNvSpPr/>
      </dsp:nvSpPr>
      <dsp:spPr>
        <a:xfrm>
          <a:off x="131773" y="2745835"/>
          <a:ext cx="2422769" cy="238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t" anchorCtr="0">
          <a:noAutofit/>
        </a:bodyPr>
        <a:lstStyle/>
        <a:p>
          <a:pPr lvl="0" algn="l" defTabSz="711200">
            <a:lnSpc>
              <a:spcPct val="90000"/>
            </a:lnSpc>
            <a:spcBef>
              <a:spcPct val="0"/>
            </a:spcBef>
            <a:spcAft>
              <a:spcPct val="35000"/>
            </a:spcAft>
          </a:pPr>
          <a:r>
            <a:rPr lang="en-US" sz="1600" kern="1200" dirty="0" smtClean="0"/>
            <a:t>The MC simulation predictions agree with the measured results across the full inclusive multiplicity spectrum.  The systematics are dominated by the JES uncertainty and range from 10-20% at low multiplicities and 30-40% at high ones. </a:t>
          </a:r>
          <a:endParaRPr lang="en-US" sz="1600" kern="1200" dirty="0"/>
        </a:p>
      </dsp:txBody>
      <dsp:txXfrm>
        <a:off x="131773" y="2745835"/>
        <a:ext cx="2422769" cy="2380031"/>
      </dsp:txXfrm>
    </dsp:sp>
    <dsp:sp modelId="{C41223FA-D7D7-464E-AD7B-98AE5F00FA8C}">
      <dsp:nvSpPr>
        <dsp:cNvPr id="0" name=""/>
        <dsp:cNvSpPr/>
      </dsp:nvSpPr>
      <dsp:spPr>
        <a:xfrm>
          <a:off x="3814" y="7519"/>
          <a:ext cx="2559173" cy="511834"/>
        </a:xfrm>
        <a:prstGeom prst="rect">
          <a:avLst/>
        </a:prstGeom>
        <a:blipFill rotWithShape="0">
          <a:blip xmlns:r="http://schemas.openxmlformats.org/officeDocument/2006/relationships" r:embed="rId2">
            <a:duotone>
              <a:schemeClr val="accent1">
                <a:hueOff val="0"/>
                <a:satOff val="0"/>
                <a:lumOff val="0"/>
                <a:alphaOff val="0"/>
                <a:shade val="70000"/>
                <a:satMod val="120000"/>
              </a:schemeClr>
              <a:schemeClr val="accent1">
                <a:hueOff val="0"/>
                <a:satOff val="0"/>
                <a:lumOff val="0"/>
                <a:alphaOff val="0"/>
                <a:tint val="70000"/>
                <a:satMod val="135000"/>
              </a:schemeClr>
            </a:duotone>
          </a:blip>
          <a:tile tx="0" ty="0" sx="40000" sy="40000" flip="none" algn="tl"/>
        </a:blipFill>
        <a:ln w="38100" cap="flat" cmpd="sng" algn="ctr">
          <a:solidFill>
            <a:schemeClr val="accent1">
              <a:hueOff val="0"/>
              <a:satOff val="0"/>
              <a:lumOff val="0"/>
              <a:alphaOff val="0"/>
            </a:schemeClr>
          </a:solidFill>
          <a:prstDash val="solid"/>
          <a:miter/>
        </a:ln>
        <a:effectLst>
          <a:outerShdw blurRad="38100" dist="25400" dir="5400000" rotWithShape="0">
            <a:srgbClr val="000000">
              <a:alpha val="5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US" sz="1500" kern="1200" dirty="0" smtClean="0"/>
            <a:t>Total Inclusive Jet Cross Section</a:t>
          </a:r>
          <a:endParaRPr lang="en-US" sz="1500" kern="1200" dirty="0"/>
        </a:p>
      </dsp:txBody>
      <dsp:txXfrm>
        <a:off x="3814" y="7519"/>
        <a:ext cx="2559173" cy="511834"/>
      </dsp:txXfrm>
    </dsp:sp>
    <dsp:sp modelId="{2032057C-B1FD-584C-A34A-08BD96DBA0CE}">
      <dsp:nvSpPr>
        <dsp:cNvPr id="0" name=""/>
        <dsp:cNvSpPr/>
      </dsp:nvSpPr>
      <dsp:spPr>
        <a:xfrm>
          <a:off x="2988551" y="519354"/>
          <a:ext cx="0" cy="4606512"/>
        </a:xfrm>
        <a:prstGeom prst="line">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miter/>
        </a:ln>
        <a:effectLst/>
      </dsp:spPr>
      <dsp:style>
        <a:lnRef idx="1">
          <a:scrgbClr r="0" g="0" b="0"/>
        </a:lnRef>
        <a:fillRef idx="1">
          <a:scrgbClr r="0" g="0" b="0"/>
        </a:fillRef>
        <a:effectRef idx="0">
          <a:scrgbClr r="0" g="0" b="0"/>
        </a:effectRef>
        <a:fontRef idx="minor"/>
      </dsp:style>
    </dsp:sp>
    <dsp:sp modelId="{B4E37851-FF17-E34B-AE0E-959391DAC53F}">
      <dsp:nvSpPr>
        <dsp:cNvPr id="0" name=""/>
        <dsp:cNvSpPr/>
      </dsp:nvSpPr>
      <dsp:spPr>
        <a:xfrm>
          <a:off x="3116509" y="672904"/>
          <a:ext cx="2422769" cy="2072930"/>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Lst>
          </a:blip>
          <a:srcRect/>
          <a:stretch>
            <a:fillRect t="-6000" b="-6000"/>
          </a:stretch>
        </a:blipFill>
        <a:ln>
          <a:noFill/>
        </a:ln>
        <a:effectLst>
          <a:outerShdw blurRad="38100" dist="25400" dir="54000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sp>
    <dsp:sp modelId="{E32C1C4E-5A5E-AB47-9C56-D12B9AA6C954}">
      <dsp:nvSpPr>
        <dsp:cNvPr id="0" name=""/>
        <dsp:cNvSpPr/>
      </dsp:nvSpPr>
      <dsp:spPr>
        <a:xfrm>
          <a:off x="3116509" y="2745835"/>
          <a:ext cx="2422769" cy="238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t" anchorCtr="0">
          <a:noAutofit/>
        </a:bodyPr>
        <a:lstStyle/>
        <a:p>
          <a:pPr lvl="0" algn="l" defTabSz="711200">
            <a:lnSpc>
              <a:spcPct val="90000"/>
            </a:lnSpc>
            <a:spcBef>
              <a:spcPct val="0"/>
            </a:spcBef>
            <a:spcAft>
              <a:spcPct val="35000"/>
            </a:spcAft>
          </a:pPr>
          <a:r>
            <a:rPr lang="en-US" sz="1600" kern="1200" dirty="0" smtClean="0"/>
            <a:t>This</a:t>
          </a:r>
          <a:r>
            <a:rPr lang="en-US" sz="1600" kern="1200" baseline="0" dirty="0" smtClean="0"/>
            <a:t> ratio reduces the impact of the systematic uncertainties (jet energy scale) since the uncertainty due to luminosity cancels out.</a:t>
          </a:r>
          <a:endParaRPr lang="en-US" sz="1600" kern="1200" dirty="0"/>
        </a:p>
      </dsp:txBody>
      <dsp:txXfrm>
        <a:off x="3116509" y="2745835"/>
        <a:ext cx="2422769" cy="2380031"/>
      </dsp:txXfrm>
    </dsp:sp>
    <dsp:sp modelId="{8CD86F67-4683-7642-BE2C-11C48A5BCDF1}">
      <dsp:nvSpPr>
        <dsp:cNvPr id="0" name=""/>
        <dsp:cNvSpPr/>
      </dsp:nvSpPr>
      <dsp:spPr>
        <a:xfrm>
          <a:off x="2988551" y="7519"/>
          <a:ext cx="2559173" cy="511834"/>
        </a:xfrm>
        <a:prstGeom prst="rect">
          <a:avLst/>
        </a:prstGeom>
        <a:blipFill rotWithShape="0">
          <a:blip xmlns:r="http://schemas.openxmlformats.org/officeDocument/2006/relationships" r:embed="rId2">
            <a:duotone>
              <a:schemeClr val="accent1">
                <a:hueOff val="0"/>
                <a:satOff val="0"/>
                <a:lumOff val="0"/>
                <a:alphaOff val="0"/>
                <a:shade val="70000"/>
                <a:satMod val="120000"/>
              </a:schemeClr>
              <a:schemeClr val="accent1">
                <a:hueOff val="0"/>
                <a:satOff val="0"/>
                <a:lumOff val="0"/>
                <a:alphaOff val="0"/>
                <a:tint val="70000"/>
                <a:satMod val="135000"/>
              </a:schemeClr>
            </a:duotone>
          </a:blip>
          <a:tile tx="0" ty="0" sx="40000" sy="40000" flip="none" algn="tl"/>
        </a:blipFill>
        <a:ln w="38100" cap="flat" cmpd="sng" algn="ctr">
          <a:solidFill>
            <a:schemeClr val="accent1">
              <a:hueOff val="0"/>
              <a:satOff val="0"/>
              <a:lumOff val="0"/>
              <a:alphaOff val="0"/>
            </a:schemeClr>
          </a:solidFill>
          <a:prstDash val="solid"/>
          <a:miter/>
        </a:ln>
        <a:effectLst>
          <a:outerShdw blurRad="38100" dist="25400" dir="5400000" rotWithShape="0">
            <a:srgbClr val="000000">
              <a:alpha val="5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US" sz="1500" kern="1200" dirty="0" smtClean="0"/>
            <a:t>Ratio </a:t>
          </a:r>
          <a:r>
            <a:rPr lang="en-US" sz="1500" kern="1200" dirty="0" err="1" smtClean="0"/>
            <a:t>σ</a:t>
          </a:r>
          <a:r>
            <a:rPr lang="en-US" sz="1500" kern="1200" dirty="0" smtClean="0"/>
            <a:t>(n)/</a:t>
          </a:r>
          <a:r>
            <a:rPr lang="en-US" sz="1500" kern="1200" dirty="0" err="1" smtClean="0"/>
            <a:t>σ</a:t>
          </a:r>
          <a:r>
            <a:rPr lang="en-US" sz="1500" kern="1200" dirty="0" smtClean="0"/>
            <a:t>(n-1)</a:t>
          </a:r>
          <a:endParaRPr lang="en-US" sz="1500" kern="1200" dirty="0"/>
        </a:p>
      </dsp:txBody>
      <dsp:txXfrm>
        <a:off x="2988551" y="7519"/>
        <a:ext cx="2559173" cy="511834"/>
      </dsp:txXfrm>
    </dsp:sp>
    <dsp:sp modelId="{C74F7E33-C4AE-2648-8CCA-A140544E664C}">
      <dsp:nvSpPr>
        <dsp:cNvPr id="0" name=""/>
        <dsp:cNvSpPr/>
      </dsp:nvSpPr>
      <dsp:spPr>
        <a:xfrm>
          <a:off x="5973288" y="519354"/>
          <a:ext cx="0" cy="4606512"/>
        </a:xfrm>
        <a:prstGeom prst="line">
          <a:avLst/>
        </a:prstGeom>
        <a:solidFill>
          <a:schemeClr val="lt1">
            <a:alpha val="90000"/>
            <a:hueOff val="0"/>
            <a:satOff val="0"/>
            <a:lumOff val="0"/>
            <a:alphaOff val="0"/>
          </a:schemeClr>
        </a:solidFill>
        <a:ln w="38100" cap="flat" cmpd="sng" algn="ctr">
          <a:solidFill>
            <a:schemeClr val="accent1">
              <a:hueOff val="0"/>
              <a:satOff val="0"/>
              <a:lumOff val="0"/>
              <a:alphaOff val="0"/>
            </a:schemeClr>
          </a:solidFill>
          <a:prstDash val="solid"/>
          <a:miter/>
        </a:ln>
        <a:effectLst/>
      </dsp:spPr>
      <dsp:style>
        <a:lnRef idx="1">
          <a:scrgbClr r="0" g="0" b="0"/>
        </a:lnRef>
        <a:fillRef idx="1">
          <a:scrgbClr r="0" g="0" b="0"/>
        </a:fillRef>
        <a:effectRef idx="0">
          <a:scrgbClr r="0" g="0" b="0"/>
        </a:effectRef>
        <a:fontRef idx="minor"/>
      </dsp:style>
    </dsp:sp>
    <dsp:sp modelId="{1946E48D-6902-4041-B55D-F4F0E48BEC85}">
      <dsp:nvSpPr>
        <dsp:cNvPr id="0" name=""/>
        <dsp:cNvSpPr/>
      </dsp:nvSpPr>
      <dsp:spPr>
        <a:xfrm>
          <a:off x="6101246" y="672904"/>
          <a:ext cx="2422769" cy="2072930"/>
        </a:xfrm>
        <a:prstGeom prst="rect">
          <a:avLst/>
        </a:prstGeom>
        <a:blipFill rotWithShape="1">
          <a:blip xmlns:r="http://schemas.openxmlformats.org/officeDocument/2006/relationships" r:embed="rId4">
            <a:extLst>
              <a:ext uri="{28A0092B-C50C-407E-A947-70E740481C1C}">
                <a14:useLocalDpi xmlns:a14="http://schemas.microsoft.com/office/drawing/2010/main" val="0"/>
              </a:ext>
            </a:extLst>
          </a:blip>
          <a:srcRect/>
          <a:stretch>
            <a:fillRect t="-6000" b="-6000"/>
          </a:stretch>
        </a:blipFill>
        <a:ln>
          <a:noFill/>
        </a:ln>
        <a:effectLst>
          <a:outerShdw blurRad="38100" dist="25400" dir="5400000"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sp>
    <dsp:sp modelId="{F0E8E04B-2121-C64C-966D-0C505294829B}">
      <dsp:nvSpPr>
        <dsp:cNvPr id="0" name=""/>
        <dsp:cNvSpPr/>
      </dsp:nvSpPr>
      <dsp:spPr>
        <a:xfrm>
          <a:off x="6101246" y="2745835"/>
          <a:ext cx="2422769" cy="238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0640" tIns="40640" rIns="40640" bIns="40640" numCol="1" spcCol="1270" anchor="t" anchorCtr="0">
          <a:noAutofit/>
        </a:bodyPr>
        <a:lstStyle/>
        <a:p>
          <a:pPr lvl="0" algn="l" defTabSz="711200">
            <a:lnSpc>
              <a:spcPct val="90000"/>
            </a:lnSpc>
            <a:spcBef>
              <a:spcPct val="0"/>
            </a:spcBef>
            <a:spcAft>
              <a:spcPct val="35000"/>
            </a:spcAft>
          </a:pPr>
          <a:r>
            <a:rPr lang="en-US" sz="1600" kern="1200" dirty="0" smtClean="0"/>
            <a:t>This measurement as a function of jet </a:t>
          </a:r>
          <a:r>
            <a:rPr lang="en-US" sz="1600" kern="1200" dirty="0" err="1" smtClean="0"/>
            <a:t>p</a:t>
          </a:r>
          <a:r>
            <a:rPr lang="en-US" sz="1600" kern="1200" baseline="-25000" dirty="0" err="1" smtClean="0"/>
            <a:t>T</a:t>
          </a:r>
          <a:r>
            <a:rPr lang="en-US" sz="1600" kern="1200" dirty="0" smtClean="0"/>
            <a:t> serves as a characterization  of the kinematic features.  The comparison reveals significant differences between the LO calculations and the measurements.</a:t>
          </a:r>
          <a:endParaRPr lang="en-US" sz="1600" kern="1200" dirty="0"/>
        </a:p>
      </dsp:txBody>
      <dsp:txXfrm>
        <a:off x="6101246" y="2745835"/>
        <a:ext cx="2422769" cy="2380031"/>
      </dsp:txXfrm>
    </dsp:sp>
    <dsp:sp modelId="{D3EF68E3-533D-8B48-ACFA-4E5CCB636A47}">
      <dsp:nvSpPr>
        <dsp:cNvPr id="0" name=""/>
        <dsp:cNvSpPr/>
      </dsp:nvSpPr>
      <dsp:spPr>
        <a:xfrm>
          <a:off x="5973288" y="7519"/>
          <a:ext cx="2559173" cy="511834"/>
        </a:xfrm>
        <a:prstGeom prst="rect">
          <a:avLst/>
        </a:prstGeom>
        <a:blipFill rotWithShape="0">
          <a:blip xmlns:r="http://schemas.openxmlformats.org/officeDocument/2006/relationships" r:embed="rId2">
            <a:duotone>
              <a:schemeClr val="accent1">
                <a:hueOff val="0"/>
                <a:satOff val="0"/>
                <a:lumOff val="0"/>
                <a:alphaOff val="0"/>
                <a:shade val="70000"/>
                <a:satMod val="120000"/>
              </a:schemeClr>
              <a:schemeClr val="accent1">
                <a:hueOff val="0"/>
                <a:satOff val="0"/>
                <a:lumOff val="0"/>
                <a:alphaOff val="0"/>
                <a:tint val="70000"/>
                <a:satMod val="135000"/>
              </a:schemeClr>
            </a:duotone>
          </a:blip>
          <a:tile tx="0" ty="0" sx="40000" sy="40000" flip="none" algn="tl"/>
        </a:blipFill>
        <a:ln w="38100" cap="flat" cmpd="sng" algn="ctr">
          <a:solidFill>
            <a:schemeClr val="accent1">
              <a:hueOff val="0"/>
              <a:satOff val="0"/>
              <a:lumOff val="0"/>
              <a:alphaOff val="0"/>
            </a:schemeClr>
          </a:solidFill>
          <a:prstDash val="solid"/>
          <a:miter/>
        </a:ln>
        <a:effectLst>
          <a:outerShdw blurRad="38100" dist="25400" dir="5400000" rotWithShape="0">
            <a:srgbClr val="000000">
              <a:alpha val="50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666750">
            <a:lnSpc>
              <a:spcPct val="90000"/>
            </a:lnSpc>
            <a:spcBef>
              <a:spcPct val="0"/>
            </a:spcBef>
            <a:spcAft>
              <a:spcPct val="35000"/>
            </a:spcAft>
          </a:pPr>
          <a:r>
            <a:rPr lang="en-US" sz="1500" kern="1200" dirty="0" smtClean="0"/>
            <a:t>Differential Jet Cross Section</a:t>
          </a:r>
          <a:endParaRPr lang="en-US" sz="1500" kern="1200" dirty="0"/>
        </a:p>
      </dsp:txBody>
      <dsp:txXfrm>
        <a:off x="5973288" y="7519"/>
        <a:ext cx="2559173" cy="511834"/>
      </dsp:txXfrm>
    </dsp:sp>
  </dsp:spTree>
</dsp:drawing>
</file>

<file path=ppt/diagrams/layout1.xml><?xml version="1.0" encoding="utf-8"?>
<dgm:layoutDef xmlns:dgm="http://schemas.openxmlformats.org/drawingml/2006/diagram" xmlns:a="http://schemas.openxmlformats.org/drawingml/2006/main" uniqueId="urn:microsoft.com/office/officeart/2008/layout/TitlePictureLineup">
  <dgm:title val=""/>
  <dgm:desc val=""/>
  <dgm:catLst>
    <dgm:cat type="picture" pri="18000"/>
    <dgm:cat type="pictureconvert" pri="18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dir/>
    </dgm:varLst>
    <dgm:choose name="Name1">
      <dgm:if name="Name2" func="var" arg="dir" op="equ" val="norm">
        <dgm:alg type="lin">
          <dgm:param type="linDir" val="fromL"/>
          <dgm:param type="fallback" val="1D"/>
          <dgm:param type="horzAlign" val="ctr"/>
          <dgm:param type="vertAlign" val="mid"/>
          <dgm:param type="nodeVertAlign" val="t"/>
        </dgm:alg>
      </dgm:if>
      <dgm:else name="Name3">
        <dgm:alg type="lin">
          <dgm:param type="linDir" val="fromR"/>
          <dgm:param type="fallback" val="1D"/>
          <dgm:param type="horzAlign" val="ctr"/>
          <dgm:param type="vertAlign" val="mid"/>
          <dgm:param type="nodeVertAlign" val="t"/>
        </dgm:alg>
      </dgm:else>
    </dgm:choose>
    <dgm:shape xmlns:r="http://schemas.openxmlformats.org/officeDocument/2006/relationships" r:blip="">
      <dgm:adjLst/>
    </dgm:shape>
    <dgm:constrLst>
      <dgm:constr type="h" for="des" forName="Child" op="equ"/>
      <dgm:constr type="w" for="des" forName="Child" op="equ"/>
      <dgm:constr type="h" for="des" forName="Accent" op="equ"/>
      <dgm:constr type="w" for="des" forName="Accent" op="equ"/>
      <dgm:constr type="primFontSz" for="des" forName="Parent" op="equ"/>
      <dgm:constr type="primFontSz" for="des" forName="Child" op="equ"/>
      <dgm:constr type="w" for="ch" forName="composite" refType="w"/>
      <dgm:constr type="h" for="ch" forName="composite" refType="h"/>
      <dgm:constr type="sp" refType="w" refFor="ch" refForName="composite" op="equ" fact="0.1"/>
      <dgm:constr type="w" for="ch" forName="sibTrans" refType="w" refFor="ch" refForName="composite" op="equ" fact="0.05"/>
      <dgm:constr type="h" for="ch" forName="sibTrans" refType="w" refFor="ch" refForName="sibTrans" op="equ"/>
    </dgm:constrLst>
    <dgm:forEach name="nodesForEach" axis="ch" ptType="node">
      <dgm:layoutNode name="composite">
        <dgm:alg type="composite">
          <dgm:param type="ar" val="0.5"/>
        </dgm:alg>
        <dgm:shape xmlns:r="http://schemas.openxmlformats.org/officeDocument/2006/relationships" r:blip="">
          <dgm:adjLst/>
        </dgm:shape>
        <dgm:choose name="Name4">
          <dgm:if name="Name5" func="var" arg="dir" op="equ" val="norm">
            <dgm:constrLst>
              <dgm:constr type="l" for="ch" forName="Parent" refType="w" fact="0"/>
              <dgm:constr type="t" for="ch" forName="Parent" refType="h" fact="0"/>
              <dgm:constr type="w" for="ch" forName="Parent" refType="w"/>
              <dgm:constr type="h" for="ch" forName="Parent" refType="h" fact="0.1"/>
              <dgm:constr type="l" for="ch" forName="Accent" refType="w" fact="0"/>
              <dgm:constr type="b" for="ch" forName="Accent" refType="h"/>
              <dgm:constr type="w" for="ch" forName="Accent" refType="w" fact="0"/>
              <dgm:constr type="h" for="ch" forName="Accent" refType="h" fact="0.9"/>
              <dgm:constr type="l" for="ch" forName="Image" refType="w" fact="0.05"/>
              <dgm:constr type="t" for="ch" forName="Image" refType="h" fact="0.13"/>
              <dgm:constr type="w" for="ch" forName="Image" refType="w" fact="0.9467"/>
              <dgm:constr type="h" for="ch" forName="Image" refType="h" fact="0.405"/>
              <dgm:constr type="l" for="ch" forName="Child" refType="w" fact="0.05"/>
              <dgm:constr type="t" for="ch" forName="Child" refType="h" fact="0.535"/>
              <dgm:constr type="w" for="ch" forName="Child" refType="w" fact="0.9467"/>
              <dgm:constr type="h" for="ch" forName="Child" refType="h" fact="0.465"/>
            </dgm:constrLst>
          </dgm:if>
          <dgm:else name="Name6">
            <dgm:constrLst>
              <dgm:constr type="l" for="ch" forName="Parent" refType="w" fact="0"/>
              <dgm:constr type="t" for="ch" forName="Parent" refType="h" fact="0"/>
              <dgm:constr type="w" for="ch" forName="Parent" refType="w"/>
              <dgm:constr type="h" for="ch" forName="Parent" refType="h" fact="0.1"/>
              <dgm:constr type="l" for="ch" forName="Accent" refType="w"/>
              <dgm:constr type="b" for="ch" forName="Accent" refType="h"/>
              <dgm:constr type="h" for="ch" forName="Accent" refType="h" fact="0.9"/>
              <dgm:constr type="l" for="ch" forName="Image" refType="w" fact="0"/>
              <dgm:constr type="t" for="ch" forName="Image" refType="h" fact="0.13"/>
              <dgm:constr type="w" for="ch" forName="Image" refType="w" fact="0.9467"/>
              <dgm:constr type="h" for="ch" forName="Image" refType="h" fact="0.405"/>
              <dgm:constr type="l" for="ch" forName="Child" refType="w" fact="0"/>
              <dgm:constr type="t" for="ch" forName="Child" refType="h" fact="0.535"/>
              <dgm:constr type="w" for="ch" forName="Child" refType="w" fact="0.9467"/>
              <dgm:constr type="h" for="ch" forName="Child" refType="h" fact="0.465"/>
            </dgm:constrLst>
          </dgm:else>
        </dgm:choose>
        <dgm:forEach name="Name7" axis="self" ptType="node">
          <dgm:layoutNode name="Accent" styleLbl="alignAcc1">
            <dgm:alg type="sp"/>
            <dgm:shape xmlns:r="http://schemas.openxmlformats.org/officeDocument/2006/relationships" type="line" r:blip="">
              <dgm:adjLst/>
            </dgm:shape>
            <dgm:presOf/>
          </dgm:layoutNode>
          <dgm:layoutNode name="Image">
            <dgm:alg type="sp"/>
            <dgm:shape xmlns:r="http://schemas.openxmlformats.org/officeDocument/2006/relationships" type="rect" r:blip="" blipPhldr="1">
              <dgm:adjLst/>
            </dgm:shape>
            <dgm:presOf/>
          </dgm:layoutNode>
          <dgm:layoutNode name="Child" styleLbl="revTx">
            <dgm:varLst>
              <dgm:bulletEnabled val="1"/>
            </dgm:varLst>
            <dgm:choose name="Name8">
              <dgm:if name="Name9" axis="ch" ptType="node" func="cnt" op="gt" val="1">
                <dgm:choose name="Name10">
                  <dgm:if name="Name11" func="var" arg="dir" op="equ" val="norm">
                    <dgm:alg type="tx">
                      <dgm:param type="shpTxLTRAlignCh" val="l"/>
                      <dgm:param type="shpTxRTLAlignCh" val="r"/>
                      <dgm:param type="txAnchorVert" val="t"/>
                      <dgm:param type="stBulletLvl" val="1"/>
                    </dgm:alg>
                  </dgm:if>
                  <dgm:else name="Name12">
                    <dgm:alg type="tx">
                      <dgm:param type="shpTxLTRAlignCh" val="l"/>
                      <dgm:param type="shpTxRTLAlignCh" val="r"/>
                      <dgm:param type="txAnchorVert" val="t"/>
                      <dgm:param type="stBulletLvl" val="1"/>
                    </dgm:alg>
                  </dgm:else>
                </dgm:choose>
              </dgm:if>
              <dgm:else name="Name13">
                <dgm:choose name="Name14">
                  <dgm:if name="Name15" func="var" arg="dir" op="equ" val="norm">
                    <dgm:alg type="tx">
                      <dgm:param type="shpTxLTRAlignCh" val="l"/>
                      <dgm:param type="shpTxRTLAlignCh" val="r"/>
                      <dgm:param type="txAnchorVert" val="t"/>
                      <dgm:param type="stBulletLvl" val="2"/>
                    </dgm:alg>
                  </dgm:if>
                  <dgm:else name="Name16">
                    <dgm:alg type="tx">
                      <dgm:param type="shpTxLTRAlignCh" val="l"/>
                      <dgm:param type="shpTxRTLAlignCh" val="r"/>
                      <dgm:param type="txAnchorVert" val="t"/>
                      <dgm:param type="stBulletLvl" val="2"/>
                    </dgm:alg>
                  </dgm:else>
                </dgm:choose>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Parent" styleLbl="alignNode1">
            <dgm:varLst>
              <dgm:bulletEnabled val="1"/>
            </dgm:varLst>
            <dgm:alg type="tx">
              <dgm:param type="shpTxLTRAlignCh" val="ctr"/>
              <dgm:param type="txAnchorVertCh" val="mid"/>
            </dgm:alg>
            <dgm:shape xmlns:r="http://schemas.openxmlformats.org/officeDocument/2006/relationships" type="rect" r:blip="">
              <dgm:adjLst/>
            </dgm:shape>
            <dgm:presOf axis="self"/>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21.emf"/><Relationship Id="rId4" Type="http://schemas.openxmlformats.org/officeDocument/2006/relationships/image" Target="../media/image22.emf"/><Relationship Id="rId5" Type="http://schemas.openxmlformats.org/officeDocument/2006/relationships/image" Target="../media/image23.emf"/><Relationship Id="rId1" Type="http://schemas.openxmlformats.org/officeDocument/2006/relationships/image" Target="../media/image19.emf"/><Relationship Id="rId2" Type="http://schemas.openxmlformats.org/officeDocument/2006/relationships/image" Target="../media/image20.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7.emf"/><Relationship Id="rId2" Type="http://schemas.openxmlformats.org/officeDocument/2006/relationships/image" Target="../media/image68.emf"/><Relationship Id="rId3" Type="http://schemas.openxmlformats.org/officeDocument/2006/relationships/image" Target="../media/image6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4.emf"/><Relationship Id="rId2" Type="http://schemas.openxmlformats.org/officeDocument/2006/relationships/image" Target="../media/image3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EC143F6-7727-5940-8833-82BB3A81AB44}" type="datetimeFigureOut">
              <a:rPr lang="en-US" smtClean="0"/>
              <a:t>4/9/12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73CE96-DDB1-D44D-943F-A23F0AEF90B9}" type="slidenum">
              <a:rPr lang="en-US" smtClean="0"/>
              <a:t>‹#›</a:t>
            </a:fld>
            <a:endParaRPr lang="en-US"/>
          </a:p>
        </p:txBody>
      </p:sp>
    </p:spTree>
    <p:extLst>
      <p:ext uri="{BB962C8B-B14F-4D97-AF65-F5344CB8AC3E}">
        <p14:creationId xmlns:p14="http://schemas.microsoft.com/office/powerpoint/2010/main" val="200427131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52624A-7D1B-9E4B-863C-B320BAADDBDC}" type="datetimeFigureOut">
              <a:rPr lang="en-US" smtClean="0"/>
              <a:t>4/9/12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C3EAE7-5636-D041-9F1E-1765EDBA7F7E}" type="slidenum">
              <a:rPr lang="en-US" smtClean="0"/>
              <a:t>‹#›</a:t>
            </a:fld>
            <a:endParaRPr lang="en-US"/>
          </a:p>
        </p:txBody>
      </p:sp>
    </p:spTree>
    <p:extLst>
      <p:ext uri="{BB962C8B-B14F-4D97-AF65-F5344CB8AC3E}">
        <p14:creationId xmlns:p14="http://schemas.microsoft.com/office/powerpoint/2010/main" val="321968867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1</a:t>
            </a:fld>
            <a:endParaRPr lang="en-US"/>
          </a:p>
        </p:txBody>
      </p:sp>
    </p:spTree>
    <p:extLst>
      <p:ext uri="{BB962C8B-B14F-4D97-AF65-F5344CB8AC3E}">
        <p14:creationId xmlns:p14="http://schemas.microsoft.com/office/powerpoint/2010/main" val="39740121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13</a:t>
            </a:fld>
            <a:endParaRPr lang="en-US"/>
          </a:p>
        </p:txBody>
      </p:sp>
    </p:spTree>
    <p:extLst>
      <p:ext uri="{BB962C8B-B14F-4D97-AF65-F5344CB8AC3E}">
        <p14:creationId xmlns:p14="http://schemas.microsoft.com/office/powerpoint/2010/main" val="2906934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14</a:t>
            </a:fld>
            <a:endParaRPr lang="en-US"/>
          </a:p>
        </p:txBody>
      </p:sp>
    </p:spTree>
    <p:extLst>
      <p:ext uri="{BB962C8B-B14F-4D97-AF65-F5344CB8AC3E}">
        <p14:creationId xmlns:p14="http://schemas.microsoft.com/office/powerpoint/2010/main" val="4282648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15</a:t>
            </a:fld>
            <a:endParaRPr lang="en-US"/>
          </a:p>
        </p:txBody>
      </p:sp>
    </p:spTree>
    <p:extLst>
      <p:ext uri="{BB962C8B-B14F-4D97-AF65-F5344CB8AC3E}">
        <p14:creationId xmlns:p14="http://schemas.microsoft.com/office/powerpoint/2010/main" val="335735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same definitions apply to simulated calorimeter</a:t>
            </a:r>
            <a:r>
              <a:rPr lang="en-US" baseline="0" dirty="0" smtClean="0"/>
              <a:t> clusters and final-state particles in the MC generated events to define the differential and integrated jet shapes.  The measurements are preformed in different regions of jet </a:t>
            </a:r>
            <a:r>
              <a:rPr lang="en-US" baseline="0" dirty="0" err="1" smtClean="0"/>
              <a:t>pt</a:t>
            </a:r>
            <a:r>
              <a:rPr lang="en-US" baseline="0" dirty="0" smtClean="0"/>
              <a:t> and rapidity and a minimum of 100 jets in data are required in each region to limit the statistical fluctuations of the measured values.</a:t>
            </a:r>
          </a:p>
          <a:p>
            <a:endParaRPr lang="en-US" baseline="0" dirty="0" smtClean="0"/>
          </a:p>
          <a:p>
            <a:r>
              <a:rPr lang="en-US" baseline="0" dirty="0" smtClean="0"/>
              <a:t>The points from the differential jet </a:t>
            </a:r>
            <a:r>
              <a:rPr lang="en-US" baseline="0" dirty="0" err="1" smtClean="0"/>
              <a:t>shap</a:t>
            </a:r>
            <a:r>
              <a:rPr lang="en-US" baseline="0" dirty="0" smtClean="0"/>
              <a:t> at different r values are correlated since by definition Sum (0,R) rho(r) </a:t>
            </a:r>
            <a:r>
              <a:rPr lang="en-US" baseline="0" dirty="0" err="1" smtClean="0"/>
              <a:t>DeltaR</a:t>
            </a:r>
            <a:r>
              <a:rPr lang="en-US" baseline="0" dirty="0" smtClean="0"/>
              <a:t> = </a:t>
            </a:r>
            <a:r>
              <a:rPr lang="en-US" baseline="0" dirty="0" smtClean="0"/>
              <a:t>1</a:t>
            </a:r>
          </a:p>
          <a:p>
            <a:endParaRPr lang="en-US" baseline="0" dirty="0" smtClean="0"/>
          </a:p>
          <a:p>
            <a:r>
              <a:rPr lang="en-US" baseline="0" dirty="0" smtClean="0"/>
              <a:t>The study uses uncorrected energy clusters in the calorimeter associated with the jet!!!!</a:t>
            </a:r>
          </a:p>
          <a:p>
            <a:endParaRPr lang="en-US" baseline="0" dirty="0" smtClean="0"/>
          </a:p>
          <a:p>
            <a:endParaRPr lang="en-US" baseline="0" dirty="0" smtClean="0"/>
          </a:p>
          <a:p>
            <a:endParaRPr lang="en-US" baseline="0" dirty="0" smtClean="0"/>
          </a:p>
          <a:p>
            <a:r>
              <a:rPr lang="en-US" baseline="0" dirty="0" smtClean="0"/>
              <a:t>Average fraction of jet </a:t>
            </a:r>
            <a:r>
              <a:rPr lang="en-US" baseline="0" dirty="0" err="1" smtClean="0"/>
              <a:t>pt</a:t>
            </a:r>
            <a:r>
              <a:rPr lang="en-US" baseline="0" dirty="0" smtClean="0"/>
              <a:t> that lies within the annulus or the integrated surface!!!!</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16</a:t>
            </a:fld>
            <a:endParaRPr lang="en-US"/>
          </a:p>
        </p:txBody>
      </p:sp>
    </p:spTree>
    <p:extLst>
      <p:ext uri="{BB962C8B-B14F-4D97-AF65-F5344CB8AC3E}">
        <p14:creationId xmlns:p14="http://schemas.microsoft.com/office/powerpoint/2010/main" val="9378421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dominant peak at small r indicates that the majority</a:t>
            </a:r>
            <a:r>
              <a:rPr lang="en-US" baseline="0" dirty="0" smtClean="0"/>
              <a:t> of jet momentum is concentrated close to the jet axis.  At low </a:t>
            </a:r>
            <a:r>
              <a:rPr lang="en-US" baseline="0" dirty="0" err="1" smtClean="0"/>
              <a:t>pT</a:t>
            </a:r>
            <a:r>
              <a:rPr lang="en-US" baseline="0" dirty="0" smtClean="0"/>
              <a:t>, more than 80% of the transverse momentum is contained within a cone of radius r = 0.3 around the jet direction.  This fraction increases up to 95% at very high </a:t>
            </a:r>
            <a:r>
              <a:rPr lang="en-US" baseline="0" dirty="0" err="1" smtClean="0"/>
              <a:t>pT</a:t>
            </a:r>
            <a:r>
              <a:rPr lang="en-US" baseline="0" dirty="0" smtClean="0"/>
              <a:t>, showing that jets become narrower as </a:t>
            </a:r>
            <a:r>
              <a:rPr lang="en-US" baseline="0" dirty="0" err="1" smtClean="0"/>
              <a:t>pT</a:t>
            </a:r>
            <a:r>
              <a:rPr lang="en-US" baseline="0" dirty="0" smtClean="0"/>
              <a:t> increases.</a:t>
            </a:r>
          </a:p>
          <a:p>
            <a:endParaRPr lang="en-US" baseline="0" dirty="0" smtClean="0"/>
          </a:p>
          <a:p>
            <a:r>
              <a:rPr lang="en-US" baseline="0" dirty="0" smtClean="0"/>
              <a:t>This can also be seen on the next page, where the measured 1 – Psi(r=0.3) , the fraction of the jet transverse momentum outside a fixed radius r=0.3 decreases as a function of </a:t>
            </a:r>
            <a:r>
              <a:rPr lang="en-US" baseline="0" dirty="0" err="1" smtClean="0"/>
              <a:t>pT.</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17</a:t>
            </a:fld>
            <a:endParaRPr lang="en-US"/>
          </a:p>
        </p:txBody>
      </p:sp>
    </p:spTree>
    <p:extLst>
      <p:ext uri="{BB962C8B-B14F-4D97-AF65-F5344CB8AC3E}">
        <p14:creationId xmlns:p14="http://schemas.microsoft.com/office/powerpoint/2010/main" val="37072740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18</a:t>
            </a:fld>
            <a:endParaRPr lang="en-US"/>
          </a:p>
        </p:txBody>
      </p:sp>
    </p:spTree>
    <p:extLst>
      <p:ext uri="{BB962C8B-B14F-4D97-AF65-F5344CB8AC3E}">
        <p14:creationId xmlns:p14="http://schemas.microsoft.com/office/powerpoint/2010/main" val="2897980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19</a:t>
            </a:fld>
            <a:endParaRPr lang="en-US"/>
          </a:p>
        </p:txBody>
      </p:sp>
    </p:spTree>
    <p:extLst>
      <p:ext uri="{BB962C8B-B14F-4D97-AF65-F5344CB8AC3E}">
        <p14:creationId xmlns:p14="http://schemas.microsoft.com/office/powerpoint/2010/main" val="6988664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20</a:t>
            </a:fld>
            <a:endParaRPr lang="en-US"/>
          </a:p>
        </p:txBody>
      </p:sp>
    </p:spTree>
    <p:extLst>
      <p:ext uri="{BB962C8B-B14F-4D97-AF65-F5344CB8AC3E}">
        <p14:creationId xmlns:p14="http://schemas.microsoft.com/office/powerpoint/2010/main" val="2086377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21</a:t>
            </a:fld>
            <a:endParaRPr lang="en-US"/>
          </a:p>
        </p:txBody>
      </p:sp>
    </p:spTree>
    <p:extLst>
      <p:ext uri="{BB962C8B-B14F-4D97-AF65-F5344CB8AC3E}">
        <p14:creationId xmlns:p14="http://schemas.microsoft.com/office/powerpoint/2010/main" val="14008158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More detail</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22</a:t>
            </a:fld>
            <a:endParaRPr lang="en-US"/>
          </a:p>
        </p:txBody>
      </p:sp>
    </p:spTree>
    <p:extLst>
      <p:ext uri="{BB962C8B-B14F-4D97-AF65-F5344CB8AC3E}">
        <p14:creationId xmlns:p14="http://schemas.microsoft.com/office/powerpoint/2010/main" val="2115621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2</a:t>
            </a:fld>
            <a:endParaRPr lang="en-US"/>
          </a:p>
        </p:txBody>
      </p:sp>
    </p:spTree>
    <p:extLst>
      <p:ext uri="{BB962C8B-B14F-4D97-AF65-F5344CB8AC3E}">
        <p14:creationId xmlns:p14="http://schemas.microsoft.com/office/powerpoint/2010/main" val="2459338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composition of jets is a recombination of constituents using four-vector addition.  Jets in the real or simulated detector are constructed from clusters of energy deposited in the calorimeter.  Jets in the “true” final state, or “hadron” level are defined as jets made from all particles with a proper lifetime longer than 10ps, including neutrinos.</a:t>
            </a:r>
          </a:p>
          <a:p>
            <a:endParaRPr lang="en-US" baseline="0" dirty="0" smtClean="0"/>
          </a:p>
          <a:p>
            <a:endParaRPr lang="en-US" baseline="0" dirty="0" smtClean="0"/>
          </a:p>
          <a:p>
            <a:r>
              <a:rPr lang="en-US" baseline="0" dirty="0" smtClean="0"/>
              <a:t>Back up slide on algorithms</a:t>
            </a:r>
          </a:p>
          <a:p>
            <a:endParaRPr lang="en-US" baseline="0" dirty="0" smtClean="0"/>
          </a:p>
          <a:p>
            <a:r>
              <a:rPr lang="en-US" dirty="0" smtClean="0"/>
              <a:t>Before splitting and filtering!!!</a:t>
            </a:r>
            <a:r>
              <a:rPr lang="en-US" baseline="0" dirty="0" smtClean="0"/>
              <a:t> Differences in the high </a:t>
            </a:r>
            <a:r>
              <a:rPr lang="en-US" baseline="0" dirty="0" err="1" smtClean="0"/>
              <a:t>pt</a:t>
            </a:r>
            <a:r>
              <a:rPr lang="en-US" baseline="0" dirty="0" smtClean="0"/>
              <a:t> bins, but that is expected</a:t>
            </a:r>
          </a:p>
          <a:p>
            <a:r>
              <a:rPr lang="en-US" baseline="0" dirty="0" smtClean="0"/>
              <a:t>Shape wise, ok</a:t>
            </a:r>
            <a:endParaRPr lang="en-US"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23</a:t>
            </a:fld>
            <a:endParaRPr lang="en-US"/>
          </a:p>
        </p:txBody>
      </p:sp>
    </p:spTree>
    <p:extLst>
      <p:ext uri="{BB962C8B-B14F-4D97-AF65-F5344CB8AC3E}">
        <p14:creationId xmlns:p14="http://schemas.microsoft.com/office/powerpoint/2010/main" val="9879315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parameters of the procedure</a:t>
            </a:r>
            <a:r>
              <a:rPr lang="en-US" baseline="0" dirty="0" smtClean="0"/>
              <a:t> are tuned to maximize sensitivity to an SM Higgs boson decaying to </a:t>
            </a:r>
            <a:r>
              <a:rPr lang="en-US" baseline="0" dirty="0" err="1" smtClean="0"/>
              <a:t>bbbar</a:t>
            </a:r>
            <a:r>
              <a:rPr lang="en-US" baseline="0" dirty="0" smtClean="0"/>
              <a:t>, but it is suitable generally for two-body decay processes.</a:t>
            </a:r>
          </a:p>
          <a:p>
            <a:endParaRPr lang="en-US" baseline="0" dirty="0" smtClean="0"/>
          </a:p>
          <a:p>
            <a:r>
              <a:rPr lang="en-US" baseline="0" dirty="0" smtClean="0"/>
              <a:t>The mu cut attempts to identify a hard substructure in the distribution of energy in the jet, which would imply the decay of a heavy particle.  The cut on nu further helps by suppressing very asymmetric decays of the type </a:t>
            </a:r>
            <a:r>
              <a:rPr lang="en-US" baseline="0" dirty="0" err="1" smtClean="0"/>
              <a:t>favoured</a:t>
            </a:r>
            <a:r>
              <a:rPr lang="en-US" baseline="0" dirty="0" smtClean="0"/>
              <a:t> by splittings of quarks and gluons.</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24</a:t>
            </a:fld>
            <a:endParaRPr lang="en-US"/>
          </a:p>
        </p:txBody>
      </p:sp>
    </p:spTree>
    <p:extLst>
      <p:ext uri="{BB962C8B-B14F-4D97-AF65-F5344CB8AC3E}">
        <p14:creationId xmlns:p14="http://schemas.microsoft.com/office/powerpoint/2010/main" val="42388690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 a modification of the procedure where δRj1j2 cut is added, this cut is added because with current techniques the correction for detector resolution at angular scales below 0.3 is not well controlled.</a:t>
            </a:r>
          </a:p>
          <a:p>
            <a:r>
              <a:rPr lang="en-US" baseline="0" dirty="0" smtClean="0"/>
              <a:t>Steps 3 and 4 filter out some of the particles in the candidate jet, the aim being to retain particles relevant to the hard process reducing the contributions from underlying event and pile-up. </a:t>
            </a:r>
          </a:p>
          <a:p>
            <a:r>
              <a:rPr lang="en-US" baseline="0" dirty="0" smtClean="0"/>
              <a:t>The new jet from step 4 has a </a:t>
            </a:r>
            <a:r>
              <a:rPr lang="en-US" baseline="0" dirty="0" err="1" smtClean="0"/>
              <a:t>pt</a:t>
            </a:r>
            <a:r>
              <a:rPr lang="en-US" baseline="0" dirty="0" smtClean="0"/>
              <a:t> and mass less than or equal to those of the original jet.</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25</a:t>
            </a:fld>
            <a:endParaRPr lang="en-US"/>
          </a:p>
        </p:txBody>
      </p:sp>
    </p:spTree>
    <p:extLst>
      <p:ext uri="{BB962C8B-B14F-4D97-AF65-F5344CB8AC3E}">
        <p14:creationId xmlns:p14="http://schemas.microsoft.com/office/powerpoint/2010/main" val="16365761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Even</a:t>
            </a:r>
            <a:r>
              <a:rPr lang="en-US" baseline="0" dirty="0" smtClean="0"/>
              <a:t> though there is a significant reduction on the statistics, the agreement is quite promising</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26</a:t>
            </a:fld>
            <a:endParaRPr lang="en-US"/>
          </a:p>
        </p:txBody>
      </p:sp>
    </p:spTree>
    <p:extLst>
      <p:ext uri="{BB962C8B-B14F-4D97-AF65-F5344CB8AC3E}">
        <p14:creationId xmlns:p14="http://schemas.microsoft.com/office/powerpoint/2010/main" val="34876723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27</a:t>
            </a:fld>
            <a:endParaRPr lang="en-US"/>
          </a:p>
        </p:txBody>
      </p:sp>
    </p:spTree>
    <p:extLst>
      <p:ext uri="{BB962C8B-B14F-4D97-AF65-F5344CB8AC3E}">
        <p14:creationId xmlns:p14="http://schemas.microsoft.com/office/powerpoint/2010/main" val="40708257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28</a:t>
            </a:fld>
            <a:endParaRPr lang="en-US"/>
          </a:p>
        </p:txBody>
      </p:sp>
    </p:spTree>
    <p:extLst>
      <p:ext uri="{BB962C8B-B14F-4D97-AF65-F5344CB8AC3E}">
        <p14:creationId xmlns:p14="http://schemas.microsoft.com/office/powerpoint/2010/main" val="19501370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calculated by clustering the constituents for the jet with the </a:t>
            </a:r>
            <a:r>
              <a:rPr lang="en-US" dirty="0" err="1" smtClean="0"/>
              <a:t>kt</a:t>
            </a:r>
            <a:r>
              <a:rPr lang="en-US" dirty="0" smtClean="0"/>
              <a:t> algorithm an requiring</a:t>
            </a:r>
            <a:r>
              <a:rPr lang="en-US" baseline="0" dirty="0" smtClean="0"/>
              <a:t> that N </a:t>
            </a:r>
            <a:r>
              <a:rPr lang="en-US" baseline="0" dirty="0" err="1" smtClean="0"/>
              <a:t>subjets</a:t>
            </a:r>
            <a:r>
              <a:rPr lang="en-US" baseline="0" dirty="0" smtClean="0"/>
              <a:t> be found.  The N </a:t>
            </a:r>
            <a:r>
              <a:rPr lang="en-US" baseline="0" dirty="0" err="1" smtClean="0"/>
              <a:t>subjets</a:t>
            </a:r>
            <a:r>
              <a:rPr lang="en-US" baseline="0" dirty="0" smtClean="0"/>
              <a:t> define axes within the jet around which the jet constituents are concentrated. For two to three body decays, the ratios τ2/τ1 and τ3/τ2 have been </a:t>
            </a:r>
            <a:r>
              <a:rPr lang="en-US" baseline="0" dirty="0" err="1" smtClean="0"/>
              <a:t>shownto</a:t>
            </a:r>
            <a:r>
              <a:rPr lang="en-US" baseline="0" dirty="0" smtClean="0"/>
              <a:t> provide excellent discrimination for </a:t>
            </a:r>
            <a:r>
              <a:rPr lang="en-US" baseline="0" dirty="0" err="1" smtClean="0"/>
              <a:t>hadronic</a:t>
            </a:r>
            <a:r>
              <a:rPr lang="en-US" baseline="0" dirty="0" smtClean="0"/>
              <a:t> decays of W-bosons and boosted top quarks.</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29</a:t>
            </a:fld>
            <a:endParaRPr lang="en-US"/>
          </a:p>
        </p:txBody>
      </p:sp>
    </p:spTree>
    <p:extLst>
      <p:ext uri="{BB962C8B-B14F-4D97-AF65-F5344CB8AC3E}">
        <p14:creationId xmlns:p14="http://schemas.microsoft.com/office/powerpoint/2010/main" val="28475472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30</a:t>
            </a:fld>
            <a:endParaRPr lang="en-US"/>
          </a:p>
        </p:txBody>
      </p:sp>
    </p:spTree>
    <p:extLst>
      <p:ext uri="{BB962C8B-B14F-4D97-AF65-F5344CB8AC3E}">
        <p14:creationId xmlns:p14="http://schemas.microsoft.com/office/powerpoint/2010/main" val="35376156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τ-2 observable can be used as a discriminator in distinguishing QCD jets from boosted particle decays by virtue of the broader tail expected in the QCD distribution.</a:t>
            </a:r>
          </a:p>
          <a:p>
            <a:r>
              <a:rPr lang="en-US" baseline="0" dirty="0" smtClean="0"/>
              <a:t>At a given high mass, the angularity of jets with two-body kinematics should peak around a minimum value of (M/2 </a:t>
            </a:r>
            <a:r>
              <a:rPr lang="en-US" baseline="0" dirty="0" err="1" smtClean="0"/>
              <a:t>p</a:t>
            </a:r>
            <a:r>
              <a:rPr lang="en-US" baseline="-25000" dirty="0" err="1" smtClean="0"/>
              <a:t>T</a:t>
            </a:r>
            <a:r>
              <a:rPr lang="en-US" baseline="0" dirty="0" smtClean="0"/>
              <a:t>)</a:t>
            </a:r>
            <a:r>
              <a:rPr lang="en-US" baseline="30000" dirty="0" smtClean="0"/>
              <a:t>1-a</a:t>
            </a:r>
            <a:r>
              <a:rPr lang="en-US" baseline="0" dirty="0" smtClean="0"/>
              <a:t>    this corresponds to two hard constituents being in a symmetric </a:t>
            </a:r>
            <a:r>
              <a:rPr lang="en-US" baseline="0" dirty="0" err="1" smtClean="0"/>
              <a:t>pt</a:t>
            </a:r>
            <a:r>
              <a:rPr lang="en-US" baseline="0" dirty="0" smtClean="0"/>
              <a:t> configuration around the jet axis.  </a:t>
            </a:r>
            <a:endParaRPr lang="en-US" baseline="30000" dirty="0"/>
          </a:p>
        </p:txBody>
      </p:sp>
      <p:sp>
        <p:nvSpPr>
          <p:cNvPr id="4" name="Slide Number Placeholder 3"/>
          <p:cNvSpPr>
            <a:spLocks noGrp="1"/>
          </p:cNvSpPr>
          <p:nvPr>
            <p:ph type="sldNum" sz="quarter" idx="10"/>
          </p:nvPr>
        </p:nvSpPr>
        <p:spPr/>
        <p:txBody>
          <a:bodyPr/>
          <a:lstStyle/>
          <a:p>
            <a:fld id="{31C3EAE7-5636-D041-9F1E-1765EDBA7F7E}" type="slidenum">
              <a:rPr lang="en-US" smtClean="0"/>
              <a:t>31</a:t>
            </a:fld>
            <a:endParaRPr lang="en-US"/>
          </a:p>
        </p:txBody>
      </p:sp>
    </p:spTree>
    <p:extLst>
      <p:ext uri="{BB962C8B-B14F-4D97-AF65-F5344CB8AC3E}">
        <p14:creationId xmlns:p14="http://schemas.microsoft.com/office/powerpoint/2010/main" val="13007375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large jet</a:t>
            </a:r>
            <a:r>
              <a:rPr lang="en-US" baseline="0" dirty="0" smtClean="0"/>
              <a:t> masses (&gt;= 100 </a:t>
            </a:r>
            <a:r>
              <a:rPr lang="en-US" baseline="0" dirty="0" err="1" smtClean="0"/>
              <a:t>GeV</a:t>
            </a:r>
            <a:r>
              <a:rPr lang="en-US" baseline="0" dirty="0" smtClean="0"/>
              <a:t>) is </a:t>
            </a:r>
            <a:r>
              <a:rPr lang="en-US" baseline="0" dirty="0" err="1" smtClean="0"/>
              <a:t>largerly</a:t>
            </a:r>
            <a:r>
              <a:rPr lang="en-US" baseline="0" dirty="0" smtClean="0"/>
              <a:t> independent of the jet mass</a:t>
            </a:r>
          </a:p>
          <a:p>
            <a:r>
              <a:rPr lang="en-US" baseline="0" dirty="0" smtClean="0"/>
              <a:t>In this analysis the planar flow distributions are measured in the context of boosted particle searches by applying a mass cut (130 &lt; M &lt; 210 </a:t>
            </a:r>
            <a:r>
              <a:rPr lang="en-US" baseline="0" dirty="0" err="1" smtClean="0"/>
              <a:t>GeV</a:t>
            </a:r>
            <a:r>
              <a:rPr lang="en-US" baseline="0" dirty="0" smtClean="0"/>
              <a:t>) consistent with the window in which one would expect to observed a boosted top quark decay collimated within a single jet</a:t>
            </a:r>
          </a:p>
          <a:p>
            <a:endParaRPr lang="en-US" baseline="0" dirty="0" smtClean="0"/>
          </a:p>
          <a:p>
            <a:r>
              <a:rPr lang="en-US" baseline="0" dirty="0" smtClean="0"/>
              <a:t>Data are well described by PYTHIA AMBT1 tune, while HERWIG++ predicts more isotropic energy flow</a:t>
            </a:r>
          </a:p>
          <a:p>
            <a:endParaRPr lang="en-US" baseline="0" dirty="0" smtClean="0"/>
          </a:p>
        </p:txBody>
      </p:sp>
      <p:sp>
        <p:nvSpPr>
          <p:cNvPr id="4" name="Slide Number Placeholder 3"/>
          <p:cNvSpPr>
            <a:spLocks noGrp="1"/>
          </p:cNvSpPr>
          <p:nvPr>
            <p:ph type="sldNum" sz="quarter" idx="10"/>
          </p:nvPr>
        </p:nvSpPr>
        <p:spPr/>
        <p:txBody>
          <a:bodyPr/>
          <a:lstStyle/>
          <a:p>
            <a:fld id="{31C3EAE7-5636-D041-9F1E-1765EDBA7F7E}" type="slidenum">
              <a:rPr lang="en-US" smtClean="0"/>
              <a:t>32</a:t>
            </a:fld>
            <a:endParaRPr lang="en-US"/>
          </a:p>
        </p:txBody>
      </p:sp>
    </p:spTree>
    <p:extLst>
      <p:ext uri="{BB962C8B-B14F-4D97-AF65-F5344CB8AC3E}">
        <p14:creationId xmlns:p14="http://schemas.microsoft.com/office/powerpoint/2010/main" val="2187599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3</a:t>
            </a:fld>
            <a:endParaRPr lang="en-US"/>
          </a:p>
        </p:txBody>
      </p:sp>
    </p:spTree>
    <p:extLst>
      <p:ext uri="{BB962C8B-B14F-4D97-AF65-F5344CB8AC3E}">
        <p14:creationId xmlns:p14="http://schemas.microsoft.com/office/powerpoint/2010/main" val="3214465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analysis</a:t>
            </a:r>
            <a:r>
              <a:rPr lang="en-US" baseline="0" dirty="0" smtClean="0"/>
              <a:t> the eccentricity for jets in the mass range M &gt; 100 </a:t>
            </a:r>
            <a:r>
              <a:rPr lang="en-US" baseline="0" dirty="0" err="1" smtClean="0"/>
              <a:t>GeV</a:t>
            </a:r>
            <a:r>
              <a:rPr lang="en-US" baseline="0" dirty="0" smtClean="0"/>
              <a:t> is measured since this is the region of interest for Higgs boson and other massive, </a:t>
            </a:r>
            <a:r>
              <a:rPr lang="en-US" baseline="0" dirty="0" err="1" smtClean="0"/>
              <a:t>hadronically</a:t>
            </a:r>
            <a:r>
              <a:rPr lang="en-US" baseline="0" dirty="0" smtClean="0"/>
              <a:t> decaying particles</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33</a:t>
            </a:fld>
            <a:endParaRPr lang="en-US"/>
          </a:p>
        </p:txBody>
      </p:sp>
    </p:spTree>
    <p:extLst>
      <p:ext uri="{BB962C8B-B14F-4D97-AF65-F5344CB8AC3E}">
        <p14:creationId xmlns:p14="http://schemas.microsoft.com/office/powerpoint/2010/main" val="3253359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34</a:t>
            </a:fld>
            <a:endParaRPr lang="en-US"/>
          </a:p>
        </p:txBody>
      </p:sp>
    </p:spTree>
    <p:extLst>
      <p:ext uri="{BB962C8B-B14F-4D97-AF65-F5344CB8AC3E}">
        <p14:creationId xmlns:p14="http://schemas.microsoft.com/office/powerpoint/2010/main" val="42931590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a:t>
            </a:r>
            <a:r>
              <a:rPr lang="en-US" baseline="-25000" dirty="0" err="1" smtClean="0"/>
              <a:t>T</a:t>
            </a:r>
            <a:r>
              <a:rPr lang="en-US" dirty="0" smtClean="0"/>
              <a:t> is </a:t>
            </a:r>
            <a:r>
              <a:rPr lang="en-US" dirty="0" err="1" smtClean="0"/>
              <a:t>w.r.t</a:t>
            </a:r>
            <a:r>
              <a:rPr lang="en-US" dirty="0" smtClean="0"/>
              <a:t>. the beam axis</a:t>
            </a:r>
          </a:p>
          <a:p>
            <a:r>
              <a:rPr lang="en-US" dirty="0" err="1" smtClean="0"/>
              <a:t>DeltaR</a:t>
            </a:r>
            <a:r>
              <a:rPr lang="en-US" baseline="30000" dirty="0" err="1" smtClean="0"/>
              <a:t>i</a:t>
            </a:r>
            <a:r>
              <a:rPr lang="en-US" baseline="0" dirty="0" smtClean="0"/>
              <a:t> is the radial distance between the jet axis and the </a:t>
            </a:r>
            <a:r>
              <a:rPr lang="en-US" baseline="0" dirty="0" err="1" smtClean="0"/>
              <a:t>i</a:t>
            </a:r>
            <a:r>
              <a:rPr lang="en-US" baseline="30000" dirty="0" err="1" smtClean="0"/>
              <a:t>th</a:t>
            </a:r>
            <a:r>
              <a:rPr lang="en-US" baseline="0" dirty="0" smtClean="0"/>
              <a:t> jet constituent</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35</a:t>
            </a:fld>
            <a:endParaRPr lang="en-US"/>
          </a:p>
        </p:txBody>
      </p:sp>
    </p:spTree>
    <p:extLst>
      <p:ext uri="{BB962C8B-B14F-4D97-AF65-F5344CB8AC3E}">
        <p14:creationId xmlns:p14="http://schemas.microsoft.com/office/powerpoint/2010/main" val="12060041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36</a:t>
            </a:fld>
            <a:endParaRPr lang="en-US"/>
          </a:p>
        </p:txBody>
      </p:sp>
    </p:spTree>
    <p:extLst>
      <p:ext uri="{BB962C8B-B14F-4D97-AF65-F5344CB8AC3E}">
        <p14:creationId xmlns:p14="http://schemas.microsoft.com/office/powerpoint/2010/main" val="26016917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37</a:t>
            </a:fld>
            <a:endParaRPr lang="en-US"/>
          </a:p>
        </p:txBody>
      </p:sp>
    </p:spTree>
    <p:extLst>
      <p:ext uri="{BB962C8B-B14F-4D97-AF65-F5344CB8AC3E}">
        <p14:creationId xmlns:p14="http://schemas.microsoft.com/office/powerpoint/2010/main" val="32194546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gap fraction is the faction of events that do not have an additional jet with a transverse momentum greater than a given veto scale,</a:t>
            </a:r>
            <a:r>
              <a:rPr lang="en-US" baseline="0" dirty="0" smtClean="0"/>
              <a:t> Q0, in the rapidity interval bounded by the </a:t>
            </a:r>
            <a:r>
              <a:rPr lang="en-US" baseline="0" dirty="0" err="1" smtClean="0"/>
              <a:t>dijet</a:t>
            </a:r>
            <a:r>
              <a:rPr lang="en-US" baseline="0" dirty="0" smtClean="0"/>
              <a:t> system.  The Default veto scale is Q0 = 20 </a:t>
            </a:r>
            <a:r>
              <a:rPr lang="en-US" baseline="0" dirty="0" err="1" smtClean="0"/>
              <a:t>GeV</a:t>
            </a:r>
            <a:r>
              <a:rPr lang="en-US" baseline="0" dirty="0" smtClean="0"/>
              <a:t>.</a:t>
            </a:r>
          </a:p>
          <a:p>
            <a:endParaRPr lang="en-US" baseline="0" dirty="0" smtClean="0"/>
          </a:p>
          <a:p>
            <a:r>
              <a:rPr lang="en-US" baseline="0" dirty="0" smtClean="0"/>
              <a:t>The </a:t>
            </a:r>
            <a:r>
              <a:rPr lang="en-US" baseline="0" dirty="0" err="1" smtClean="0"/>
              <a:t>dijet</a:t>
            </a:r>
            <a:r>
              <a:rPr lang="en-US" baseline="0" dirty="0" smtClean="0"/>
              <a:t> system is identified using two different selection criteria: 1) the two highest transverse momentum jets in the event are used, this probes wide-angle soft gluon radiation in </a:t>
            </a:r>
            <a:r>
              <a:rPr lang="en-US" baseline="0" dirty="0" err="1" smtClean="0"/>
              <a:t>pt</a:t>
            </a:r>
            <a:r>
              <a:rPr lang="en-US" baseline="0" dirty="0" smtClean="0"/>
              <a:t>-ordered jet configurations. 2) the most forward and backward jets in the event are used – largest rapidity separation </a:t>
            </a:r>
            <a:r>
              <a:rPr lang="en-US" baseline="0" dirty="0" err="1" smtClean="0"/>
              <a:t>Deltay</a:t>
            </a:r>
            <a:r>
              <a:rPr lang="en-US" baseline="0" dirty="0" smtClean="0"/>
              <a:t>.  The second one </a:t>
            </a:r>
            <a:r>
              <a:rPr lang="en-US" baseline="0" dirty="0" err="1" smtClean="0"/>
              <a:t>favours</a:t>
            </a:r>
            <a:r>
              <a:rPr lang="en-US" baseline="0" dirty="0" smtClean="0"/>
              <a:t> BFKL-like dynamics because the </a:t>
            </a:r>
            <a:r>
              <a:rPr lang="en-US" baseline="0" dirty="0" err="1" smtClean="0"/>
              <a:t>dijet</a:t>
            </a:r>
            <a:r>
              <a:rPr lang="en-US" baseline="0" dirty="0" smtClean="0"/>
              <a:t> invariant mass is much larger than the transverse momentum of the jets. </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38</a:t>
            </a:fld>
            <a:endParaRPr lang="en-US"/>
          </a:p>
        </p:txBody>
      </p:sp>
    </p:spTree>
    <p:extLst>
      <p:ext uri="{BB962C8B-B14F-4D97-AF65-F5344CB8AC3E}">
        <p14:creationId xmlns:p14="http://schemas.microsoft.com/office/powerpoint/2010/main" val="29520943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the </a:t>
            </a:r>
            <a:r>
              <a:rPr lang="en-US" dirty="0" err="1" smtClean="0"/>
              <a:t>dijet</a:t>
            </a:r>
            <a:r>
              <a:rPr lang="en-US" dirty="0" smtClean="0"/>
              <a:t> system is defined</a:t>
            </a:r>
            <a:r>
              <a:rPr lang="en-US" baseline="0" dirty="0" smtClean="0"/>
              <a:t> as the two leading jets in the event</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39</a:t>
            </a:fld>
            <a:endParaRPr lang="en-US"/>
          </a:p>
        </p:txBody>
      </p:sp>
    </p:spTree>
    <p:extLst>
      <p:ext uri="{BB962C8B-B14F-4D97-AF65-F5344CB8AC3E}">
        <p14:creationId xmlns:p14="http://schemas.microsoft.com/office/powerpoint/2010/main" val="32348704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40</a:t>
            </a:fld>
            <a:endParaRPr lang="en-US"/>
          </a:p>
        </p:txBody>
      </p:sp>
    </p:spTree>
    <p:extLst>
      <p:ext uri="{BB962C8B-B14F-4D97-AF65-F5344CB8AC3E}">
        <p14:creationId xmlns:p14="http://schemas.microsoft.com/office/powerpoint/2010/main" val="24799366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Anti </a:t>
            </a:r>
            <a:r>
              <a:rPr lang="en-US" dirty="0" err="1" smtClean="0"/>
              <a:t>kt</a:t>
            </a:r>
            <a:r>
              <a:rPr lang="en-US" dirty="0" smtClean="0"/>
              <a:t> R=0.4</a:t>
            </a:r>
          </a:p>
          <a:p>
            <a:r>
              <a:rPr lang="en-US" dirty="0" smtClean="0"/>
              <a:t>JVF cut</a:t>
            </a:r>
          </a:p>
          <a:p>
            <a:r>
              <a:rPr lang="en-US" dirty="0" smtClean="0"/>
              <a:t>Correction</a:t>
            </a:r>
            <a:r>
              <a:rPr lang="en-US" baseline="0" dirty="0" smtClean="0"/>
              <a:t> to particle level to account for detector effects</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41</a:t>
            </a:fld>
            <a:endParaRPr lang="en-US"/>
          </a:p>
        </p:txBody>
      </p:sp>
    </p:spTree>
    <p:extLst>
      <p:ext uri="{BB962C8B-B14F-4D97-AF65-F5344CB8AC3E}">
        <p14:creationId xmlns:p14="http://schemas.microsoft.com/office/powerpoint/2010/main" val="33249704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Theoretical predictions are solid color lines, the gap fraction</a:t>
            </a:r>
            <a:r>
              <a:rPr lang="en-US" baseline="0" dirty="0" smtClean="0"/>
              <a:t> is shown until it reaches 1 or any of the limits either Q0= 300 </a:t>
            </a:r>
            <a:r>
              <a:rPr lang="en-US" baseline="0" dirty="0" err="1" smtClean="0"/>
              <a:t>GeV</a:t>
            </a:r>
            <a:r>
              <a:rPr lang="en-US" baseline="0" dirty="0" smtClean="0"/>
              <a:t> or </a:t>
            </a:r>
            <a:r>
              <a:rPr lang="en-US" baseline="0" dirty="0" err="1" smtClean="0"/>
              <a:t>Qsum</a:t>
            </a:r>
            <a:r>
              <a:rPr lang="en-US" baseline="0" dirty="0" smtClean="0"/>
              <a:t> = 450 </a:t>
            </a:r>
            <a:r>
              <a:rPr lang="en-US" baseline="0" dirty="0" err="1" smtClean="0"/>
              <a:t>GeV</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42</a:t>
            </a:fld>
            <a:endParaRPr lang="en-US"/>
          </a:p>
        </p:txBody>
      </p:sp>
    </p:spTree>
    <p:extLst>
      <p:ext uri="{BB962C8B-B14F-4D97-AF65-F5344CB8AC3E}">
        <p14:creationId xmlns:p14="http://schemas.microsoft.com/office/powerpoint/2010/main" val="1570659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4</a:t>
            </a:fld>
            <a:endParaRPr lang="en-US"/>
          </a:p>
        </p:txBody>
      </p:sp>
    </p:spTree>
    <p:extLst>
      <p:ext uri="{BB962C8B-B14F-4D97-AF65-F5344CB8AC3E}">
        <p14:creationId xmlns:p14="http://schemas.microsoft.com/office/powerpoint/2010/main" val="37823864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43</a:t>
            </a:fld>
            <a:endParaRPr lang="en-US"/>
          </a:p>
        </p:txBody>
      </p:sp>
    </p:spTree>
    <p:extLst>
      <p:ext uri="{BB962C8B-B14F-4D97-AF65-F5344CB8AC3E}">
        <p14:creationId xmlns:p14="http://schemas.microsoft.com/office/powerpoint/2010/main" val="38826537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44</a:t>
            </a:fld>
            <a:endParaRPr lang="en-US"/>
          </a:p>
        </p:txBody>
      </p:sp>
    </p:spTree>
    <p:extLst>
      <p:ext uri="{BB962C8B-B14F-4D97-AF65-F5344CB8AC3E}">
        <p14:creationId xmlns:p14="http://schemas.microsoft.com/office/powerpoint/2010/main" val="25571950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45</a:t>
            </a:fld>
            <a:endParaRPr lang="en-US"/>
          </a:p>
        </p:txBody>
      </p:sp>
    </p:spTree>
    <p:extLst>
      <p:ext uri="{BB962C8B-B14F-4D97-AF65-F5344CB8AC3E}">
        <p14:creationId xmlns:p14="http://schemas.microsoft.com/office/powerpoint/2010/main" val="193670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the CA smaller</a:t>
            </a:r>
            <a:r>
              <a:rPr lang="en-US" baseline="0" dirty="0" smtClean="0"/>
              <a:t> angle pairs are combined first with the freezing of soft resolved jets has beneficiary effects while reducing non-</a:t>
            </a:r>
            <a:r>
              <a:rPr lang="en-US" baseline="0" dirty="0" err="1" smtClean="0"/>
              <a:t>perturbative</a:t>
            </a:r>
            <a:r>
              <a:rPr lang="en-US" baseline="0" dirty="0" smtClean="0"/>
              <a:t> corrections and providing better jet resolution of the substructure</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46</a:t>
            </a:fld>
            <a:endParaRPr lang="en-US"/>
          </a:p>
        </p:txBody>
      </p:sp>
    </p:spTree>
    <p:extLst>
      <p:ext uri="{BB962C8B-B14F-4D97-AF65-F5344CB8AC3E}">
        <p14:creationId xmlns:p14="http://schemas.microsoft.com/office/powerpoint/2010/main" val="34093935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splitting and filtering!!!</a:t>
            </a:r>
            <a:r>
              <a:rPr lang="en-US" baseline="0" dirty="0" smtClean="0"/>
              <a:t> Differences in the high </a:t>
            </a:r>
            <a:r>
              <a:rPr lang="en-US" baseline="0" dirty="0" err="1" smtClean="0"/>
              <a:t>pt</a:t>
            </a:r>
            <a:r>
              <a:rPr lang="en-US" baseline="0" dirty="0" smtClean="0"/>
              <a:t> bins, but that is expected</a:t>
            </a:r>
          </a:p>
          <a:p>
            <a:r>
              <a:rPr lang="en-US" baseline="0" dirty="0" smtClean="0"/>
              <a:t>Shape wise, ok</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47</a:t>
            </a:fld>
            <a:endParaRPr lang="en-US"/>
          </a:p>
        </p:txBody>
      </p:sp>
    </p:spTree>
    <p:extLst>
      <p:ext uri="{BB962C8B-B14F-4D97-AF65-F5344CB8AC3E}">
        <p14:creationId xmlns:p14="http://schemas.microsoft.com/office/powerpoint/2010/main" val="5360508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At high </a:t>
            </a:r>
            <a:r>
              <a:rPr lang="en-US" dirty="0" err="1" smtClean="0"/>
              <a:t>pT</a:t>
            </a:r>
            <a:r>
              <a:rPr lang="en-US" baseline="0" dirty="0" smtClean="0"/>
              <a:t> </a:t>
            </a:r>
            <a:r>
              <a:rPr lang="en-US" dirty="0" smtClean="0"/>
              <a:t>In the forward regions</a:t>
            </a:r>
            <a:r>
              <a:rPr lang="en-US" baseline="0" dirty="0" smtClean="0"/>
              <a:t> there is</a:t>
            </a:r>
            <a:r>
              <a:rPr lang="en-US" dirty="0" smtClean="0"/>
              <a:t> a mild |y| dependence</a:t>
            </a:r>
            <a:r>
              <a:rPr lang="en-US" baseline="0" dirty="0" smtClean="0"/>
              <a:t> that indicates that jets become narrower. </a:t>
            </a:r>
            <a:endParaRPr lang="en-US" dirty="0" smtClean="0"/>
          </a:p>
          <a:p>
            <a:endParaRPr lang="en-US" dirty="0" smtClean="0"/>
          </a:p>
          <a:p>
            <a:r>
              <a:rPr lang="en-US" dirty="0" smtClean="0"/>
              <a:t>We can observe</a:t>
            </a:r>
            <a:r>
              <a:rPr lang="en-US" baseline="0" dirty="0" smtClean="0"/>
              <a:t> that the fraction of the jet transverse momentum as a function of </a:t>
            </a:r>
            <a:r>
              <a:rPr lang="en-US" baseline="0" dirty="0" err="1" smtClean="0"/>
              <a:t>pT</a:t>
            </a:r>
            <a:r>
              <a:rPr lang="en-US" baseline="0" dirty="0" smtClean="0"/>
              <a:t> decreases as a function of </a:t>
            </a:r>
            <a:r>
              <a:rPr lang="en-US" baseline="0" dirty="0" err="1" smtClean="0"/>
              <a:t>pT.</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48</a:t>
            </a:fld>
            <a:endParaRPr lang="en-US"/>
          </a:p>
        </p:txBody>
      </p:sp>
    </p:spTree>
    <p:extLst>
      <p:ext uri="{BB962C8B-B14F-4D97-AF65-F5344CB8AC3E}">
        <p14:creationId xmlns:p14="http://schemas.microsoft.com/office/powerpoint/2010/main" val="18616782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different systematic uncertainties are added in quadrature to the statistical uncertainty to obtain the final result.</a:t>
            </a:r>
          </a:p>
          <a:p>
            <a:r>
              <a:rPr lang="en-US" baseline="0" dirty="0" smtClean="0"/>
              <a:t>The total uncertainty for differential jet shapes decreases for increasing </a:t>
            </a:r>
            <a:r>
              <a:rPr lang="en-US" baseline="0" dirty="0" err="1" smtClean="0"/>
              <a:t>pT</a:t>
            </a:r>
            <a:r>
              <a:rPr lang="en-US" baseline="0" dirty="0" smtClean="0"/>
              <a:t> and varies typically between 3% and 10% (10% and 20%) at r= 0.05 (r=0.55).</a:t>
            </a:r>
          </a:p>
          <a:p>
            <a:r>
              <a:rPr lang="en-US" baseline="0" dirty="0" smtClean="0"/>
              <a:t>The total uncertainty is dominated by the systematic uncertainty except at very large </a:t>
            </a:r>
            <a:r>
              <a:rPr lang="en-US" baseline="0" dirty="0" err="1" smtClean="0"/>
              <a:t>pt</a:t>
            </a:r>
            <a:r>
              <a:rPr lang="en-US" baseline="0" dirty="0" smtClean="0"/>
              <a:t> where the measurements are still statistically limited.</a:t>
            </a:r>
          </a:p>
          <a:p>
            <a:endParaRPr lang="en-US" baseline="0" dirty="0" smtClean="0"/>
          </a:p>
          <a:p>
            <a:r>
              <a:rPr lang="en-US" baseline="0" dirty="0" smtClean="0"/>
              <a:t>In the case of the integrated jet shapes, the total systematic uncertainty varies between 10% and 2%(4% and 1%) at r = 0.1 (r=0.3) as </a:t>
            </a:r>
            <a:r>
              <a:rPr lang="en-US" baseline="0" dirty="0" err="1" smtClean="0"/>
              <a:t>pT</a:t>
            </a:r>
            <a:r>
              <a:rPr lang="en-US" baseline="0" dirty="0" smtClean="0"/>
              <a:t> increases and vanishes as r approaches the edge of the jet cone.</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49</a:t>
            </a:fld>
            <a:endParaRPr lang="en-US"/>
          </a:p>
        </p:txBody>
      </p:sp>
    </p:spTree>
    <p:extLst>
      <p:ext uri="{BB962C8B-B14F-4D97-AF65-F5344CB8AC3E}">
        <p14:creationId xmlns:p14="http://schemas.microsoft.com/office/powerpoint/2010/main" val="19173563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50</a:t>
            </a:fld>
            <a:endParaRPr lang="en-US"/>
          </a:p>
        </p:txBody>
      </p:sp>
    </p:spTree>
    <p:extLst>
      <p:ext uri="{BB962C8B-B14F-4D97-AF65-F5344CB8AC3E}">
        <p14:creationId xmlns:p14="http://schemas.microsoft.com/office/powerpoint/2010/main" val="641813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Unfortunately we cannot go</a:t>
            </a:r>
            <a:r>
              <a:rPr lang="en-US" baseline="0" dirty="0" smtClean="0"/>
              <a:t> back to the </a:t>
            </a:r>
            <a:r>
              <a:rPr lang="en-US" baseline="0" dirty="0" err="1" smtClean="0"/>
              <a:t>parton</a:t>
            </a:r>
            <a:r>
              <a:rPr lang="en-US" baseline="0" dirty="0" smtClean="0"/>
              <a:t> level, it is not THERE experimentally so we need to devise ways of being able to peer into the structure of our final </a:t>
            </a:r>
            <a:r>
              <a:rPr lang="en-US" baseline="0" dirty="0" err="1" smtClean="0"/>
              <a:t>hadronic</a:t>
            </a:r>
            <a:r>
              <a:rPr lang="en-US" baseline="0" dirty="0" smtClean="0"/>
              <a:t> objects</a:t>
            </a:r>
          </a:p>
          <a:p>
            <a:endParaRPr lang="en-US" baseline="0" dirty="0" smtClean="0"/>
          </a:p>
          <a:p>
            <a:r>
              <a:rPr lang="en-US" baseline="0" dirty="0" smtClean="0"/>
              <a:t>We see clusters of energy in </a:t>
            </a:r>
            <a:r>
              <a:rPr lang="en-US" baseline="0" dirty="0" err="1" smtClean="0"/>
              <a:t>calo</a:t>
            </a:r>
            <a:r>
              <a:rPr lang="en-US" baseline="0" dirty="0" smtClean="0"/>
              <a:t> and tracks in ID </a:t>
            </a:r>
          </a:p>
          <a:p>
            <a:endParaRPr lang="en-US" baseline="0" dirty="0" smtClean="0"/>
          </a:p>
          <a:p>
            <a:r>
              <a:rPr lang="en-US" dirty="0" smtClean="0"/>
              <a:t>slide 5 bullet 2 &amp; 3 I would say the point is that in the theory you need </a:t>
            </a:r>
            <a:r>
              <a:rPr lang="en-US" dirty="0" err="1" smtClean="0"/>
              <a:t>npQCD</a:t>
            </a:r>
            <a:r>
              <a:rPr lang="en-US" dirty="0" smtClean="0"/>
              <a:t>, but the reason we stop here is that this is the actual final state in nature, so it will always be what we can physically measure. The disappointment is that theory has trouble calculating it.</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5</a:t>
            </a:fld>
            <a:endParaRPr lang="en-US"/>
          </a:p>
        </p:txBody>
      </p:sp>
    </p:spTree>
    <p:extLst>
      <p:ext uri="{BB962C8B-B14F-4D97-AF65-F5344CB8AC3E}">
        <p14:creationId xmlns:p14="http://schemas.microsoft.com/office/powerpoint/2010/main" val="1779055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1C3EAE7-5636-D041-9F1E-1765EDBA7F7E}" type="slidenum">
              <a:rPr lang="en-US" smtClean="0"/>
              <a:t>6</a:t>
            </a:fld>
            <a:endParaRPr lang="en-US"/>
          </a:p>
        </p:txBody>
      </p:sp>
    </p:spTree>
    <p:extLst>
      <p:ext uri="{BB962C8B-B14F-4D97-AF65-F5344CB8AC3E}">
        <p14:creationId xmlns:p14="http://schemas.microsoft.com/office/powerpoint/2010/main" val="554839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a:t>
            </a:r>
            <a:r>
              <a:rPr lang="en-US" baseline="0" dirty="0" smtClean="0"/>
              <a:t> </a:t>
            </a:r>
            <a:r>
              <a:rPr lang="en-US" baseline="0" dirty="0" err="1" smtClean="0"/>
              <a:t>pQCD</a:t>
            </a:r>
            <a:r>
              <a:rPr lang="en-US" baseline="0" dirty="0" smtClean="0"/>
              <a:t>:  how robust are these calculations in representing the high jet multiplicity events.  (events with up to 6 jets in the final state are studied)</a:t>
            </a:r>
          </a:p>
          <a:p>
            <a:r>
              <a:rPr lang="en-US" baseline="0" dirty="0" smtClean="0"/>
              <a:t>NLO </a:t>
            </a:r>
            <a:r>
              <a:rPr lang="en-US" baseline="0" dirty="0" err="1" smtClean="0"/>
              <a:t>pQCD</a:t>
            </a:r>
            <a:r>
              <a:rPr lang="en-US" baseline="0" dirty="0" smtClean="0"/>
              <a:t>: comparison between three-jet events </a:t>
            </a:r>
            <a:r>
              <a:rPr lang="en-US" baseline="0" dirty="0" err="1" smtClean="0"/>
              <a:t>w.r.t</a:t>
            </a:r>
            <a:r>
              <a:rPr lang="en-US" baseline="0" dirty="0" smtClean="0"/>
              <a:t>. two-jet events, because there is no 4 jet NLO </a:t>
            </a:r>
            <a:r>
              <a:rPr lang="en-US" baseline="0" dirty="0" err="1" smtClean="0"/>
              <a:t>pQCD</a:t>
            </a:r>
            <a:r>
              <a:rPr lang="en-US" baseline="0" dirty="0" smtClean="0"/>
              <a:t> prediction at this moment available!!!!</a:t>
            </a:r>
          </a:p>
          <a:p>
            <a:endParaRPr lang="en-US" baseline="0" dirty="0" smtClean="0"/>
          </a:p>
          <a:p>
            <a:r>
              <a:rPr lang="en-US" baseline="0" dirty="0" smtClean="0"/>
              <a:t>2010 data but not enough</a:t>
            </a:r>
          </a:p>
          <a:p>
            <a:endParaRPr lang="en-US" baseline="0" dirty="0" smtClean="0"/>
          </a:p>
          <a:p>
            <a:endParaRPr lang="en-US" baseline="0" dirty="0" smtClean="0"/>
          </a:p>
          <a:p>
            <a:endParaRPr lang="en-US" baseline="0" dirty="0" smtClean="0"/>
          </a:p>
        </p:txBody>
      </p:sp>
      <p:sp>
        <p:nvSpPr>
          <p:cNvPr id="4" name="Slide Number Placeholder 3"/>
          <p:cNvSpPr>
            <a:spLocks noGrp="1"/>
          </p:cNvSpPr>
          <p:nvPr>
            <p:ph type="sldNum" sz="quarter" idx="10"/>
          </p:nvPr>
        </p:nvSpPr>
        <p:spPr/>
        <p:txBody>
          <a:bodyPr/>
          <a:lstStyle/>
          <a:p>
            <a:fld id="{31C3EAE7-5636-D041-9F1E-1765EDBA7F7E}" type="slidenum">
              <a:rPr lang="en-US" smtClean="0"/>
              <a:t>7</a:t>
            </a:fld>
            <a:endParaRPr lang="en-US"/>
          </a:p>
        </p:txBody>
      </p:sp>
    </p:spTree>
    <p:extLst>
      <p:ext uri="{BB962C8B-B14F-4D97-AF65-F5344CB8AC3E}">
        <p14:creationId xmlns:p14="http://schemas.microsoft.com/office/powerpoint/2010/main" val="4050382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 of the study: test the performance</a:t>
            </a:r>
            <a:r>
              <a:rPr lang="en-US" baseline="0" dirty="0" smtClean="0"/>
              <a:t> of the different LO MC simulations so that they can be used to estimate multi-jet backgrounds for new particle searches.  </a:t>
            </a:r>
          </a:p>
          <a:p>
            <a:r>
              <a:rPr lang="en-US" baseline="0" dirty="0" smtClean="0"/>
              <a:t>For these reason, the leading MC predictions are ALL normalized to the measured inclusive two-jet cross section and then used for shape comparisons.</a:t>
            </a:r>
          </a:p>
          <a:p>
            <a:endParaRPr lang="en-US" baseline="0" dirty="0" smtClean="0"/>
          </a:p>
          <a:p>
            <a:endParaRPr lang="en-US" baseline="0" dirty="0" smtClean="0"/>
          </a:p>
          <a:p>
            <a:r>
              <a:rPr lang="en-US" baseline="0" dirty="0" smtClean="0"/>
              <a:t>Zoom version of the plots!!!</a:t>
            </a:r>
          </a:p>
          <a:p>
            <a:r>
              <a:rPr lang="en-US" baseline="0" dirty="0" smtClean="0"/>
              <a:t>Out of all of the normalization factors used to match the MC to the inclusive two-jet cross section, SHERPA is the one closest to unity!!! (Page 10 of Eur. Phys. J.C (2011) 71:1763</a:t>
            </a:r>
          </a:p>
          <a:p>
            <a:endParaRPr lang="en-US" baseline="0" dirty="0" smtClean="0"/>
          </a:p>
          <a:p>
            <a:endParaRPr lang="en-US" baseline="0" dirty="0" smtClean="0"/>
          </a:p>
          <a:p>
            <a:endParaRPr lang="en-US" baseline="0" dirty="0" smtClean="0"/>
          </a:p>
          <a:p>
            <a:r>
              <a:rPr lang="en-US" baseline="0" dirty="0" smtClean="0"/>
              <a:t>Ratio: both the uncertainties in the data correction for efficiencies and resolutions and the jet energy scale contribute comparably to the total systematic uncertainty, whereas the statistical uncertainties are smaller than the systematic ones and negligible in most bins.</a:t>
            </a:r>
          </a:p>
          <a:p>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8</a:t>
            </a:fld>
            <a:endParaRPr lang="en-US"/>
          </a:p>
        </p:txBody>
      </p:sp>
    </p:spTree>
    <p:extLst>
      <p:ext uri="{BB962C8B-B14F-4D97-AF65-F5344CB8AC3E}">
        <p14:creationId xmlns:p14="http://schemas.microsoft.com/office/powerpoint/2010/main" val="11090589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Monte Carlo derived…:  the correction accounts</a:t>
            </a:r>
            <a:r>
              <a:rPr lang="en-US" baseline="0" dirty="0" smtClean="0"/>
              <a:t> for trigger inefficiencies, detector resolution and other detector effects that affect jet counting.  It is performed in a single step using a bin-by-bin multiplicative factor calculated from the MC simulations.  For each measured distribution, the corresponding MC simulation cross-section using truth jets is evaluated in the relevant bins, along with the same distributions obtained after detector simulation and cuts.  The ratio of the true to the simulated distribution provides the multiplicative correction factor that is applied to the measured distributions.  There is also an uncertainty in the correction factors and it is added in quadrature.</a:t>
            </a:r>
          </a:p>
          <a:p>
            <a:endParaRPr lang="en-US" baseline="0" dirty="0" smtClean="0"/>
          </a:p>
          <a:p>
            <a:r>
              <a:rPr lang="en-US" baseline="0" dirty="0" smtClean="0"/>
              <a:t>JES:  it has been determined for jets within a </a:t>
            </a:r>
            <a:r>
              <a:rPr lang="en-US" baseline="0" dirty="0" err="1" smtClean="0"/>
              <a:t>dijet</a:t>
            </a:r>
            <a:r>
              <a:rPr lang="en-US" baseline="0" dirty="0" smtClean="0"/>
              <a:t> sample without nearby activity in the calorimeter.  For a multi-jet analysis, additional systematic uncertainties on the scale need to be considered.    These uncertainties arise from the difference in the calorimeter response to jets of different flavors as well as the impact of the presence of nearby activity in the calorimeter.    CHECK JES FLAVOR – STEPHANIE ADOMEIT ???</a:t>
            </a:r>
            <a:endParaRPr lang="en-US" dirty="0"/>
          </a:p>
        </p:txBody>
      </p:sp>
      <p:sp>
        <p:nvSpPr>
          <p:cNvPr id="4" name="Slide Number Placeholder 3"/>
          <p:cNvSpPr>
            <a:spLocks noGrp="1"/>
          </p:cNvSpPr>
          <p:nvPr>
            <p:ph type="sldNum" sz="quarter" idx="10"/>
          </p:nvPr>
        </p:nvSpPr>
        <p:spPr/>
        <p:txBody>
          <a:bodyPr/>
          <a:lstStyle/>
          <a:p>
            <a:fld id="{31C3EAE7-5636-D041-9F1E-1765EDBA7F7E}" type="slidenum">
              <a:rPr lang="en-US" smtClean="0"/>
              <a:t>12</a:t>
            </a:fld>
            <a:endParaRPr lang="en-US"/>
          </a:p>
        </p:txBody>
      </p:sp>
    </p:spTree>
    <p:extLst>
      <p:ext uri="{BB962C8B-B14F-4D97-AF65-F5344CB8AC3E}">
        <p14:creationId xmlns:p14="http://schemas.microsoft.com/office/powerpoint/2010/main" val="27838039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 Id="rId3"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grpSp>
        <p:nvGrpSpPr>
          <p:cNvPr id="6" name="Group 15"/>
          <p:cNvGrpSpPr/>
          <p:nvPr/>
        </p:nvGrpSpPr>
        <p:grpSpPr>
          <a:xfrm>
            <a:off x="0" y="0"/>
            <a:ext cx="1581220" cy="6858000"/>
            <a:chOff x="134471" y="0"/>
            <a:chExt cx="1581220" cy="6858000"/>
          </a:xfrm>
        </p:grpSpPr>
        <p:pic>
          <p:nvPicPr>
            <p:cNvPr id="7" name="Picture 6" descr="Overlay-Blank.jpg"/>
            <p:cNvPicPr>
              <a:picLocks noChangeAspect="1"/>
            </p:cNvPicPr>
            <p:nvPr userDrawn="1"/>
          </p:nvPicPr>
          <p:blipFill>
            <a:blip r:embed="rId2"/>
            <a:srcRect l="1471" r="83676"/>
            <a:stretch>
              <a:fillRect/>
            </a:stretch>
          </p:blipFill>
          <p:spPr>
            <a:xfrm>
              <a:off x="134471" y="0"/>
              <a:ext cx="1358153" cy="6858000"/>
            </a:xfrm>
            <a:prstGeom prst="rect">
              <a:avLst/>
            </a:prstGeom>
          </p:spPr>
        </p:pic>
        <p:pic>
          <p:nvPicPr>
            <p:cNvPr id="9" name="Picture 8" descr="Overlay-VerticalBridge.jpg"/>
            <p:cNvPicPr>
              <a:picLocks noChangeAspect="1"/>
            </p:cNvPicPr>
            <p:nvPr userDrawn="1"/>
          </p:nvPicPr>
          <p:blipFill>
            <a:blip r:embed="rId3"/>
            <a:stretch>
              <a:fillRect/>
            </a:stretch>
          </p:blipFill>
          <p:spPr>
            <a:xfrm>
              <a:off x="1447800" y="0"/>
              <a:ext cx="267891" cy="6858000"/>
            </a:xfrm>
            <a:prstGeom prst="rect">
              <a:avLst/>
            </a:prstGeom>
          </p:spPr>
        </p:pic>
      </p:grpSp>
      <p:grpSp>
        <p:nvGrpSpPr>
          <p:cNvPr id="11" name="Group 16"/>
          <p:cNvGrpSpPr/>
          <p:nvPr/>
        </p:nvGrpSpPr>
        <p:grpSpPr>
          <a:xfrm>
            <a:off x="7546266" y="0"/>
            <a:ext cx="1597734" cy="6858000"/>
            <a:chOff x="7413812" y="0"/>
            <a:chExt cx="1597734" cy="6858000"/>
          </a:xfrm>
        </p:grpSpPr>
        <p:pic>
          <p:nvPicPr>
            <p:cNvPr id="8" name="Picture 7" descr="Overlay-Blank.jpg"/>
            <p:cNvPicPr>
              <a:picLocks noChangeAspect="1"/>
            </p:cNvPicPr>
            <p:nvPr userDrawn="1"/>
          </p:nvPicPr>
          <p:blipFill>
            <a:blip r:embed="rId2"/>
            <a:srcRect r="85125"/>
            <a:stretch>
              <a:fillRect/>
            </a:stretch>
          </p:blipFill>
          <p:spPr>
            <a:xfrm>
              <a:off x="7651376" y="0"/>
              <a:ext cx="1360170" cy="6858000"/>
            </a:xfrm>
            <a:prstGeom prst="rect">
              <a:avLst/>
            </a:prstGeom>
          </p:spPr>
        </p:pic>
        <p:pic>
          <p:nvPicPr>
            <p:cNvPr id="10" name="Picture 9" descr="Overlay-VerticalBridge.jpg"/>
            <p:cNvPicPr>
              <a:picLocks noChangeAspect="1"/>
            </p:cNvPicPr>
            <p:nvPr userDrawn="1"/>
          </p:nvPicPr>
          <p:blipFill>
            <a:blip r:embed="rId3"/>
            <a:stretch>
              <a:fillRect/>
            </a:stretch>
          </p:blipFill>
          <p:spPr>
            <a:xfrm flipH="1">
              <a:off x="7413812" y="0"/>
              <a:ext cx="267891" cy="6858000"/>
            </a:xfrm>
            <a:prstGeom prst="rect">
              <a:avLst/>
            </a:prstGeom>
          </p:spPr>
        </p:pic>
      </p:grpSp>
      <p:sp>
        <p:nvSpPr>
          <p:cNvPr id="2" name="Title 1"/>
          <p:cNvSpPr>
            <a:spLocks noGrp="1"/>
          </p:cNvSpPr>
          <p:nvPr>
            <p:ph type="ctrTitle"/>
          </p:nvPr>
        </p:nvSpPr>
        <p:spPr>
          <a:xfrm>
            <a:off x="1854200" y="3693645"/>
            <a:ext cx="5446713" cy="1470025"/>
          </a:xfrm>
        </p:spPr>
        <p:txBody>
          <a:bodyPr anchor="b" anchorCtr="0"/>
          <a:lstStyle>
            <a:lvl1pPr>
              <a:lnSpc>
                <a:spcPts val="6800"/>
              </a:lnSpc>
              <a:defRPr sz="6500">
                <a:latin typeface="+mj-lt"/>
              </a:defRPr>
            </a:lvl1pPr>
          </a:lstStyle>
          <a:p>
            <a:r>
              <a:rPr lang="en-US" smtClean="0"/>
              <a:t>Click to edit Master title style</a:t>
            </a:r>
            <a:endParaRPr dirty="0"/>
          </a:p>
        </p:txBody>
      </p:sp>
      <p:sp>
        <p:nvSpPr>
          <p:cNvPr id="3" name="Subtitle 2"/>
          <p:cNvSpPr>
            <a:spLocks noGrp="1"/>
          </p:cNvSpPr>
          <p:nvPr>
            <p:ph type="subTitle" idx="1"/>
          </p:nvPr>
        </p:nvSpPr>
        <p:spPr>
          <a:xfrm>
            <a:off x="1854200" y="5204011"/>
            <a:ext cx="5446713" cy="851647"/>
          </a:xfrm>
        </p:spPr>
        <p:txBody>
          <a:bodyPr>
            <a:normAutofit/>
          </a:bodyPr>
          <a:lstStyle>
            <a:lvl1pPr marL="0" indent="0" algn="ctr">
              <a:spcBef>
                <a:spcPts val="300"/>
              </a:spcBef>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257800" y="6356350"/>
            <a:ext cx="2133600" cy="365125"/>
          </a:xfrm>
        </p:spPr>
        <p:txBody>
          <a:bodyPr/>
          <a:lstStyle>
            <a:lvl1pPr>
              <a:defRPr>
                <a:solidFill>
                  <a:schemeClr val="tx2"/>
                </a:solidFill>
              </a:defRPr>
            </a:lvl1pPr>
          </a:lstStyle>
          <a:p>
            <a:fld id="{B0D43CFD-677D-3C42-80FC-C78D7AC55411}" type="datetime1">
              <a:rPr lang="en-US" smtClean="0"/>
              <a:t>4/9/12</a:t>
            </a:fld>
            <a:endParaRPr lang="en-US" dirty="0"/>
          </a:p>
        </p:txBody>
      </p:sp>
      <p:sp>
        <p:nvSpPr>
          <p:cNvPr id="5" name="Footer Placeholder 4"/>
          <p:cNvSpPr>
            <a:spLocks noGrp="1"/>
          </p:cNvSpPr>
          <p:nvPr>
            <p:ph type="ftr" sz="quarter" idx="11"/>
          </p:nvPr>
        </p:nvSpPr>
        <p:spPr>
          <a:xfrm>
            <a:off x="1752600" y="6356350"/>
            <a:ext cx="2895600" cy="365125"/>
          </a:xfrm>
        </p:spPr>
        <p:txBody>
          <a:bodyPr/>
          <a:lstStyle>
            <a:lvl1pPr>
              <a:defRPr>
                <a:solidFill>
                  <a:schemeClr val="tx2"/>
                </a:solidFill>
              </a:defRPr>
            </a:lvl1pPr>
          </a:lstStyle>
          <a:p>
            <a:r>
              <a:rPr lang="en-US" smtClean="0"/>
              <a:t>K. F. Loureiro - SM@LHC2012</a:t>
            </a:r>
            <a:endParaRPr lang="en-US" dirty="0"/>
          </a:p>
        </p:txBody>
      </p:sp>
      <p:pic>
        <p:nvPicPr>
          <p:cNvPr id="15" name="Picture 14" descr="HR-Color.png"/>
          <p:cNvPicPr>
            <a:picLocks noChangeAspect="1"/>
          </p:cNvPicPr>
          <p:nvPr/>
        </p:nvPicPr>
        <p:blipFill>
          <a:blip r:embed="rId4"/>
          <a:stretch>
            <a:fillRect/>
          </a:stretch>
        </p:blipFill>
        <p:spPr>
          <a:xfrm>
            <a:off x="1554480" y="4841209"/>
            <a:ext cx="6035040" cy="340391"/>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Overlay-Blank.jp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381000" y="609600"/>
            <a:ext cx="3612822" cy="1536192"/>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0" kern="1200">
                <a:solidFill>
                  <a:schemeClr val="tx2"/>
                </a:solidFill>
                <a:latin typeface="+mn-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4873625" y="381000"/>
            <a:ext cx="3813175" cy="5697538"/>
          </a:xfrm>
          <a:solidFill>
            <a:schemeClr val="bg1">
              <a:lumMod val="85000"/>
            </a:schemeClr>
          </a:solidFill>
          <a:ln w="101600">
            <a:solidFill>
              <a:schemeClr val="accent1">
                <a:lumMod val="40000"/>
                <a:lumOff val="60000"/>
                <a:alpha val="40000"/>
              </a:schemeClr>
            </a:solidFill>
            <a:miter lim="800000"/>
          </a:ln>
          <a:effectLst>
            <a:innerShdw blurRad="457200">
              <a:schemeClr val="accent1">
                <a:alpha val="80000"/>
              </a:schemeClr>
            </a:innerShdw>
            <a:softEdge rad="3175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379984" y="2209799"/>
            <a:ext cx="3613792" cy="3222625"/>
          </a:xfrm>
        </p:spPr>
        <p:txBody>
          <a:bodyPr vert="horz" lIns="91440" tIns="45720" rIns="91440" bIns="45720" rtlCol="0">
            <a:normAutofit/>
          </a:bodyPr>
          <a:lstStyle>
            <a:lvl1pPr marL="0" indent="0" algn="ctr">
              <a:spcBef>
                <a:spcPts val="600"/>
              </a:spcBef>
              <a:buNone/>
              <a:defRPr sz="1800" b="0" kern="1200">
                <a:solidFill>
                  <a:schemeClr val="tx2"/>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400"/>
              </a:spcBef>
              <a:buClr>
                <a:schemeClr val="accent1">
                  <a:lumMod val="60000"/>
                  <a:lumOff val="40000"/>
                </a:schemeClr>
              </a:buClr>
              <a:buFont typeface="Candara"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CEC57FE7-91C8-634F-82A9-4F377CD44F7B}" type="datetime1">
              <a:rPr lang="en-US" smtClean="0"/>
              <a:t>4/9/12</a:t>
            </a:fld>
            <a:endParaRPr lang="en-US"/>
          </a:p>
        </p:txBody>
      </p:sp>
      <p:sp>
        <p:nvSpPr>
          <p:cNvPr id="6" name="Footer Placeholder 5"/>
          <p:cNvSpPr>
            <a:spLocks noGrp="1"/>
          </p:cNvSpPr>
          <p:nvPr>
            <p:ph type="ftr" sz="quarter" idx="11"/>
          </p:nvPr>
        </p:nvSpPr>
        <p:spPr/>
        <p:txBody>
          <a:bodyPr/>
          <a:lstStyle/>
          <a:p>
            <a:r>
              <a:rPr lang="en-US" smtClean="0"/>
              <a:t>K. F. Loureiro - SM@LHC2012</a:t>
            </a:r>
            <a:endParaRPr lang="en-US"/>
          </a:p>
        </p:txBody>
      </p:sp>
      <p:sp>
        <p:nvSpPr>
          <p:cNvPr id="7" name="Slide Number Placeholder 6"/>
          <p:cNvSpPr>
            <a:spLocks noGrp="1"/>
          </p:cNvSpPr>
          <p:nvPr>
            <p:ph type="sldNum" sz="quarter" idx="12"/>
          </p:nvPr>
        </p:nvSpPr>
        <p:spPr/>
        <p:txBody>
          <a:bodyPr/>
          <a:lstStyle/>
          <a:p>
            <a:fld id="{F6B9D224-A30D-144D-AEDF-F4A64F6D383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Alt.">
    <p:spTree>
      <p:nvGrpSpPr>
        <p:cNvPr id="1" name=""/>
        <p:cNvGrpSpPr/>
        <p:nvPr/>
      </p:nvGrpSpPr>
      <p:grpSpPr>
        <a:xfrm>
          <a:off x="0" y="0"/>
          <a:ext cx="0" cy="0"/>
          <a:chOff x="0" y="0"/>
          <a:chExt cx="0" cy="0"/>
        </a:xfrm>
      </p:grpSpPr>
      <p:grpSp>
        <p:nvGrpSpPr>
          <p:cNvPr id="8" name="Group 8"/>
          <p:cNvGrpSpPr/>
          <p:nvPr/>
        </p:nvGrpSpPr>
        <p:grpSpPr>
          <a:xfrm>
            <a:off x="4267200" y="0"/>
            <a:ext cx="4876800" cy="6858000"/>
            <a:chOff x="4267200" y="0"/>
            <a:chExt cx="4876800" cy="6858000"/>
          </a:xfrm>
        </p:grpSpPr>
        <p:pic>
          <p:nvPicPr>
            <p:cNvPr id="10" name="Picture 9" descr="Overlay-Blank.jpg"/>
            <p:cNvPicPr>
              <a:picLocks noChangeAspect="1"/>
            </p:cNvPicPr>
            <p:nvPr userDrawn="1"/>
          </p:nvPicPr>
          <p:blipFill>
            <a:blip r:embed="rId2"/>
            <a:srcRect l="4302" r="46875"/>
            <a:stretch>
              <a:fillRect/>
            </a:stretch>
          </p:blipFill>
          <p:spPr>
            <a:xfrm>
              <a:off x="4495800" y="0"/>
              <a:ext cx="4648200" cy="6858000"/>
            </a:xfrm>
            <a:prstGeom prst="rect">
              <a:avLst/>
            </a:prstGeom>
          </p:spPr>
        </p:pic>
        <p:pic>
          <p:nvPicPr>
            <p:cNvPr id="11" name="Picture 10" descr="Overlay-VerticalBridge.jpg"/>
            <p:cNvPicPr>
              <a:picLocks noChangeAspect="1"/>
            </p:cNvPicPr>
            <p:nvPr userDrawn="1"/>
          </p:nvPicPr>
          <p:blipFill>
            <a:blip r:embed="rId3"/>
            <a:stretch>
              <a:fillRect/>
            </a:stretch>
          </p:blipFill>
          <p:spPr>
            <a:xfrm flipH="1">
              <a:off x="4267200" y="0"/>
              <a:ext cx="267891" cy="6858000"/>
            </a:xfrm>
            <a:prstGeom prst="rect">
              <a:avLst/>
            </a:prstGeom>
          </p:spPr>
        </p:pic>
      </p:grpSp>
      <p:sp>
        <p:nvSpPr>
          <p:cNvPr id="2" name="Title 1"/>
          <p:cNvSpPr>
            <a:spLocks noGrp="1"/>
          </p:cNvSpPr>
          <p:nvPr>
            <p:ph type="title"/>
          </p:nvPr>
        </p:nvSpPr>
        <p:spPr>
          <a:xfrm>
            <a:off x="381000" y="609600"/>
            <a:ext cx="3612822" cy="1536192"/>
          </a:xfrm>
        </p:spPr>
        <p:txBody>
          <a:bodyPr vert="horz" lIns="91440" tIns="45720" rIns="91440" bIns="45720" rtlCol="0" anchor="b">
            <a:noAutofit/>
          </a:bodyPr>
          <a:lstStyle>
            <a:lvl1pPr algn="ctr" defTabSz="914400" rtl="0" eaLnBrk="1" latinLnBrk="0" hangingPunct="1">
              <a:lnSpc>
                <a:spcPct val="100000"/>
              </a:lnSpc>
              <a:spcBef>
                <a:spcPct val="0"/>
              </a:spcBef>
              <a:buNone/>
              <a:defRPr sz="3600" b="0" kern="1200">
                <a:solidFill>
                  <a:schemeClr val="tx2"/>
                </a:solidFill>
                <a:latin typeface="+mn-lt"/>
                <a:ea typeface="+mj-ea"/>
                <a:cs typeface="+mj-cs"/>
              </a:defRPr>
            </a:lvl1pPr>
          </a:lstStyle>
          <a:p>
            <a:r>
              <a:rPr lang="en-US" smtClean="0"/>
              <a:t>Click to edit Master title style</a:t>
            </a:r>
            <a:endParaRPr/>
          </a:p>
        </p:txBody>
      </p:sp>
      <p:sp>
        <p:nvSpPr>
          <p:cNvPr id="3" name="Picture Placeholder 2"/>
          <p:cNvSpPr>
            <a:spLocks noGrp="1"/>
          </p:cNvSpPr>
          <p:nvPr>
            <p:ph type="pic" idx="1"/>
          </p:nvPr>
        </p:nvSpPr>
        <p:spPr>
          <a:xfrm>
            <a:off x="4873625" y="381000"/>
            <a:ext cx="3813175" cy="5697538"/>
          </a:xfrm>
          <a:solidFill>
            <a:schemeClr val="bg1">
              <a:lumMod val="85000"/>
            </a:schemeClr>
          </a:solidFill>
          <a:ln w="101600">
            <a:noFill/>
            <a:miter lim="800000"/>
          </a:ln>
          <a:effectLst>
            <a:innerShdw blurRad="457200">
              <a:schemeClr val="tx1">
                <a:lumMod val="50000"/>
                <a:lumOff val="50000"/>
                <a:alpha val="80000"/>
              </a:schemeClr>
            </a:innerShdw>
            <a:softEdge rad="1270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379984" y="2209799"/>
            <a:ext cx="3613792" cy="3222625"/>
          </a:xfrm>
        </p:spPr>
        <p:txBody>
          <a:bodyPr vert="horz" lIns="91440" tIns="45720" rIns="91440" bIns="45720" rtlCol="0">
            <a:normAutofit/>
          </a:bodyPr>
          <a:lstStyle>
            <a:lvl1pPr marL="0" indent="0" algn="ctr">
              <a:spcBef>
                <a:spcPts val="600"/>
              </a:spcBef>
              <a:buNone/>
              <a:defRPr sz="1800" b="0" kern="1200">
                <a:solidFill>
                  <a:schemeClr val="tx2"/>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2400"/>
              </a:spcBef>
              <a:buClr>
                <a:schemeClr val="accent1">
                  <a:lumMod val="60000"/>
                  <a:lumOff val="40000"/>
                </a:schemeClr>
              </a:buClr>
              <a:buFont typeface="Candara" pitchFamily="34" charset="0"/>
              <a:buNone/>
            </a:pPr>
            <a:r>
              <a:rPr lang="en-US" smtClean="0"/>
              <a:t>Click to edit Master text styles</a:t>
            </a:r>
          </a:p>
        </p:txBody>
      </p:sp>
      <p:sp>
        <p:nvSpPr>
          <p:cNvPr id="5" name="Date Placeholder 4"/>
          <p:cNvSpPr>
            <a:spLocks noGrp="1"/>
          </p:cNvSpPr>
          <p:nvPr>
            <p:ph type="dt" sz="half" idx="10"/>
          </p:nvPr>
        </p:nvSpPr>
        <p:spPr/>
        <p:txBody>
          <a:bodyPr/>
          <a:lstStyle/>
          <a:p>
            <a:fld id="{3EA44535-595C-AB46-9695-6AF039570C58}" type="datetime1">
              <a:rPr lang="en-US" smtClean="0"/>
              <a:t>4/9/12</a:t>
            </a:fld>
            <a:endParaRPr lang="en-US"/>
          </a:p>
        </p:txBody>
      </p:sp>
      <p:sp>
        <p:nvSpPr>
          <p:cNvPr id="6" name="Footer Placeholder 5"/>
          <p:cNvSpPr>
            <a:spLocks noGrp="1"/>
          </p:cNvSpPr>
          <p:nvPr>
            <p:ph type="ftr" sz="quarter" idx="11"/>
          </p:nvPr>
        </p:nvSpPr>
        <p:spPr/>
        <p:txBody>
          <a:bodyPr/>
          <a:lstStyle/>
          <a:p>
            <a:r>
              <a:rPr lang="en-US" smtClean="0"/>
              <a:t>K. F. Loureiro - SM@LHC2012</a:t>
            </a:r>
            <a:endParaRPr lang="en-US" dirty="0"/>
          </a:p>
        </p:txBody>
      </p:sp>
      <p:sp>
        <p:nvSpPr>
          <p:cNvPr id="7" name="Slide Number Placeholder 6"/>
          <p:cNvSpPr>
            <a:spLocks noGrp="1"/>
          </p:cNvSpPr>
          <p:nvPr>
            <p:ph type="sldNum" sz="quarter" idx="12"/>
          </p:nvPr>
        </p:nvSpPr>
        <p:spPr/>
        <p:txBody>
          <a:bodyPr/>
          <a:lstStyle/>
          <a:p>
            <a:r>
              <a:rPr lang="en-US" smtClean="0"/>
              <a:t>Page </a:t>
            </a:r>
            <a:fld id="{F6B9D224-A30D-144D-AEDF-F4A64F6D3833}" type="slidenum">
              <a:rPr lang="en-US" smtClean="0"/>
              <a:t>‹#›</a:t>
            </a:fld>
            <a:endParaRPr lang="en-US" dirty="0"/>
          </a:p>
        </p:txBody>
      </p:sp>
    </p:spTree>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 name="Group 6"/>
          <p:cNvGrpSpPr/>
          <p:nvPr/>
        </p:nvGrpSpPr>
        <p:grpSpPr>
          <a:xfrm>
            <a:off x="0" y="1372650"/>
            <a:ext cx="9144000" cy="5485350"/>
            <a:chOff x="0" y="1372650"/>
            <a:chExt cx="9144000" cy="5485350"/>
          </a:xfrm>
        </p:grpSpPr>
        <p:pic>
          <p:nvPicPr>
            <p:cNvPr id="8" name="Picture 7"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9" name="Picture 8"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FAB2A4B8-A400-2F44-A075-6C3AB1DD69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 name="Group 10"/>
          <p:cNvGrpSpPr/>
          <p:nvPr/>
        </p:nvGrpSpPr>
        <p:grpSpPr>
          <a:xfrm>
            <a:off x="0" y="0"/>
            <a:ext cx="7696200" cy="6858000"/>
            <a:chOff x="0" y="0"/>
            <a:chExt cx="7696200" cy="6858000"/>
          </a:xfrm>
        </p:grpSpPr>
        <p:pic>
          <p:nvPicPr>
            <p:cNvPr id="8" name="Picture 7" descr="Overlay-Blank.jpg"/>
            <p:cNvPicPr>
              <a:picLocks noChangeAspect="1"/>
            </p:cNvPicPr>
            <p:nvPr userDrawn="1"/>
          </p:nvPicPr>
          <p:blipFill>
            <a:blip r:embed="rId2"/>
            <a:srcRect l="1471" r="16862"/>
            <a:stretch>
              <a:fillRect/>
            </a:stretch>
          </p:blipFill>
          <p:spPr>
            <a:xfrm>
              <a:off x="0" y="0"/>
              <a:ext cx="7467600" cy="6858000"/>
            </a:xfrm>
            <a:prstGeom prst="rect">
              <a:avLst/>
            </a:prstGeom>
          </p:spPr>
        </p:pic>
        <p:pic>
          <p:nvPicPr>
            <p:cNvPr id="9" name="Picture 8" descr="Overlay-VerticalBridge.jpg"/>
            <p:cNvPicPr>
              <a:picLocks noChangeAspect="1"/>
            </p:cNvPicPr>
            <p:nvPr userDrawn="1"/>
          </p:nvPicPr>
          <p:blipFill>
            <a:blip r:embed="rId3"/>
            <a:stretch>
              <a:fillRect/>
            </a:stretch>
          </p:blipFill>
          <p:spPr>
            <a:xfrm>
              <a:off x="7428309" y="0"/>
              <a:ext cx="267891" cy="6858000"/>
            </a:xfrm>
            <a:prstGeom prst="rect">
              <a:avLst/>
            </a:prstGeom>
          </p:spPr>
        </p:pic>
      </p:grpSp>
      <p:sp>
        <p:nvSpPr>
          <p:cNvPr id="2" name="Vertical Title 1"/>
          <p:cNvSpPr>
            <a:spLocks noGrp="1"/>
          </p:cNvSpPr>
          <p:nvPr>
            <p:ph type="title" orient="vert"/>
          </p:nvPr>
        </p:nvSpPr>
        <p:spPr>
          <a:xfrm>
            <a:off x="7620000" y="381001"/>
            <a:ext cx="1447800" cy="5697538"/>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381000" y="381001"/>
            <a:ext cx="6705600" cy="5697537"/>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D05870E2-F979-3C44-8EF9-F78242584B68}"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7" name="Group 6"/>
          <p:cNvGrpSpPr/>
          <p:nvPr/>
        </p:nvGrpSpPr>
        <p:grpSpPr>
          <a:xfrm>
            <a:off x="0" y="1372650"/>
            <a:ext cx="9144000" cy="5485350"/>
            <a:chOff x="0" y="1372650"/>
            <a:chExt cx="9144000" cy="5485350"/>
          </a:xfrm>
        </p:grpSpPr>
        <p:pic>
          <p:nvPicPr>
            <p:cNvPr id="8" name="Picture 7"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9" name="Picture 8"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bg>
      <p:bgRef idx="1002">
        <a:schemeClr val="bg2"/>
      </p:bgRef>
    </p:bg>
    <p:spTree>
      <p:nvGrpSpPr>
        <p:cNvPr id="1" name=""/>
        <p:cNvGrpSpPr/>
        <p:nvPr/>
      </p:nvGrpSpPr>
      <p:grpSpPr>
        <a:xfrm>
          <a:off x="0" y="0"/>
          <a:ext cx="0" cy="0"/>
          <a:chOff x="0" y="0"/>
          <a:chExt cx="0" cy="0"/>
        </a:xfrm>
      </p:grpSpPr>
      <p:grpSp>
        <p:nvGrpSpPr>
          <p:cNvPr id="6" name="Group 15"/>
          <p:cNvGrpSpPr/>
          <p:nvPr/>
        </p:nvGrpSpPr>
        <p:grpSpPr>
          <a:xfrm>
            <a:off x="0" y="0"/>
            <a:ext cx="1581220" cy="6858000"/>
            <a:chOff x="134471" y="0"/>
            <a:chExt cx="1581220" cy="6858000"/>
          </a:xfrm>
        </p:grpSpPr>
        <p:pic>
          <p:nvPicPr>
            <p:cNvPr id="7" name="Picture 6" descr="Overlay-Blank.jpg"/>
            <p:cNvPicPr>
              <a:picLocks noChangeAspect="1"/>
            </p:cNvPicPr>
            <p:nvPr userDrawn="1"/>
          </p:nvPicPr>
          <p:blipFill>
            <a:blip r:embed="rId2"/>
            <a:srcRect l="1471" r="83676"/>
            <a:stretch>
              <a:fillRect/>
            </a:stretch>
          </p:blipFill>
          <p:spPr>
            <a:xfrm>
              <a:off x="134471" y="0"/>
              <a:ext cx="1358153" cy="6858000"/>
            </a:xfrm>
            <a:prstGeom prst="rect">
              <a:avLst/>
            </a:prstGeom>
          </p:spPr>
        </p:pic>
        <p:pic>
          <p:nvPicPr>
            <p:cNvPr id="9" name="Picture 8" descr="Overlay-VerticalBridge.jpg"/>
            <p:cNvPicPr>
              <a:picLocks noChangeAspect="1"/>
            </p:cNvPicPr>
            <p:nvPr userDrawn="1"/>
          </p:nvPicPr>
          <p:blipFill>
            <a:blip r:embed="rId3"/>
            <a:stretch>
              <a:fillRect/>
            </a:stretch>
          </p:blipFill>
          <p:spPr>
            <a:xfrm>
              <a:off x="1447800" y="0"/>
              <a:ext cx="267891" cy="6858000"/>
            </a:xfrm>
            <a:prstGeom prst="rect">
              <a:avLst/>
            </a:prstGeom>
          </p:spPr>
        </p:pic>
      </p:grpSp>
      <p:grpSp>
        <p:nvGrpSpPr>
          <p:cNvPr id="11" name="Group 16"/>
          <p:cNvGrpSpPr/>
          <p:nvPr/>
        </p:nvGrpSpPr>
        <p:grpSpPr>
          <a:xfrm>
            <a:off x="7546266" y="0"/>
            <a:ext cx="1597734" cy="6858000"/>
            <a:chOff x="7413812" y="0"/>
            <a:chExt cx="1597734" cy="6858000"/>
          </a:xfrm>
        </p:grpSpPr>
        <p:pic>
          <p:nvPicPr>
            <p:cNvPr id="8" name="Picture 7" descr="Overlay-Blank.jpg"/>
            <p:cNvPicPr>
              <a:picLocks noChangeAspect="1"/>
            </p:cNvPicPr>
            <p:nvPr userDrawn="1"/>
          </p:nvPicPr>
          <p:blipFill>
            <a:blip r:embed="rId2"/>
            <a:srcRect r="85125"/>
            <a:stretch>
              <a:fillRect/>
            </a:stretch>
          </p:blipFill>
          <p:spPr>
            <a:xfrm>
              <a:off x="7651376" y="0"/>
              <a:ext cx="1360170" cy="6858000"/>
            </a:xfrm>
            <a:prstGeom prst="rect">
              <a:avLst/>
            </a:prstGeom>
          </p:spPr>
        </p:pic>
        <p:pic>
          <p:nvPicPr>
            <p:cNvPr id="10" name="Picture 9" descr="Overlay-VerticalBridge.jpg"/>
            <p:cNvPicPr>
              <a:picLocks noChangeAspect="1"/>
            </p:cNvPicPr>
            <p:nvPr userDrawn="1"/>
          </p:nvPicPr>
          <p:blipFill>
            <a:blip r:embed="rId3"/>
            <a:stretch>
              <a:fillRect/>
            </a:stretch>
          </p:blipFill>
          <p:spPr>
            <a:xfrm flipH="1">
              <a:off x="7413812" y="0"/>
              <a:ext cx="267891" cy="6858000"/>
            </a:xfrm>
            <a:prstGeom prst="rect">
              <a:avLst/>
            </a:prstGeom>
          </p:spPr>
        </p:pic>
      </p:grpSp>
      <p:sp>
        <p:nvSpPr>
          <p:cNvPr id="2" name="Title 1"/>
          <p:cNvSpPr>
            <a:spLocks noGrp="1"/>
          </p:cNvSpPr>
          <p:nvPr>
            <p:ph type="ctrTitle"/>
          </p:nvPr>
        </p:nvSpPr>
        <p:spPr>
          <a:xfrm>
            <a:off x="1854200" y="3693645"/>
            <a:ext cx="5446713" cy="1470025"/>
          </a:xfrm>
        </p:spPr>
        <p:txBody>
          <a:bodyPr anchor="b" anchorCtr="0"/>
          <a:lstStyle>
            <a:lvl1pPr>
              <a:lnSpc>
                <a:spcPts val="6800"/>
              </a:lnSpc>
              <a:defRPr sz="6500">
                <a:latin typeface="+mj-lt"/>
              </a:defRPr>
            </a:lvl1pPr>
          </a:lstStyle>
          <a:p>
            <a:r>
              <a:rPr lang="en-US" smtClean="0"/>
              <a:t>Click to edit Master title style</a:t>
            </a:r>
            <a:endParaRPr/>
          </a:p>
        </p:txBody>
      </p:sp>
      <p:sp>
        <p:nvSpPr>
          <p:cNvPr id="3" name="Subtitle 2"/>
          <p:cNvSpPr>
            <a:spLocks noGrp="1"/>
          </p:cNvSpPr>
          <p:nvPr>
            <p:ph type="subTitle" idx="1"/>
          </p:nvPr>
        </p:nvSpPr>
        <p:spPr>
          <a:xfrm>
            <a:off x="1854200" y="5204011"/>
            <a:ext cx="5446713" cy="851647"/>
          </a:xfrm>
        </p:spPr>
        <p:txBody>
          <a:bodyPr>
            <a:normAutofit/>
          </a:bodyPr>
          <a:lstStyle>
            <a:lvl1pPr marL="0" indent="0" algn="ctr">
              <a:spcBef>
                <a:spcPts val="300"/>
              </a:spcBef>
              <a:buNone/>
              <a:defRPr sz="1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5257800" y="6356350"/>
            <a:ext cx="2133600" cy="365125"/>
          </a:xfrm>
        </p:spPr>
        <p:txBody>
          <a:bodyPr/>
          <a:lstStyle>
            <a:lvl1pPr>
              <a:defRPr>
                <a:solidFill>
                  <a:schemeClr val="tx2"/>
                </a:solidFill>
              </a:defRPr>
            </a:lvl1pPr>
          </a:lstStyle>
          <a:p>
            <a:fld id="{3EA44535-595C-AB46-9695-6AF039570C58}" type="datetime1">
              <a:rPr lang="en-US" smtClean="0"/>
              <a:t>4/9/12</a:t>
            </a:fld>
            <a:endParaRPr lang="en-US"/>
          </a:p>
        </p:txBody>
      </p:sp>
      <p:sp>
        <p:nvSpPr>
          <p:cNvPr id="5" name="Footer Placeholder 4"/>
          <p:cNvSpPr>
            <a:spLocks noGrp="1"/>
          </p:cNvSpPr>
          <p:nvPr>
            <p:ph type="ftr" sz="quarter" idx="11"/>
          </p:nvPr>
        </p:nvSpPr>
        <p:spPr>
          <a:xfrm>
            <a:off x="1752600" y="6356350"/>
            <a:ext cx="2895600" cy="365125"/>
          </a:xfrm>
        </p:spPr>
        <p:txBody>
          <a:bodyPr/>
          <a:lstStyle>
            <a:lvl1pPr>
              <a:defRPr>
                <a:solidFill>
                  <a:schemeClr val="tx2"/>
                </a:solidFill>
              </a:defRPr>
            </a:lvl1pPr>
          </a:lstStyle>
          <a:p>
            <a:r>
              <a:rPr lang="en-US" smtClean="0"/>
              <a:t>K. F. Loureiro - SM@LHC2012</a:t>
            </a:r>
            <a:endParaRPr lang="en-US" dirty="0"/>
          </a:p>
        </p:txBody>
      </p:sp>
      <p:pic>
        <p:nvPicPr>
          <p:cNvPr id="15" name="Picture 14" descr="HR-Color.png"/>
          <p:cNvPicPr>
            <a:picLocks noChangeAspect="1"/>
          </p:cNvPicPr>
          <p:nvPr/>
        </p:nvPicPr>
        <p:blipFill>
          <a:blip r:embed="rId4"/>
          <a:stretch>
            <a:fillRect/>
          </a:stretch>
        </p:blipFill>
        <p:spPr>
          <a:xfrm>
            <a:off x="1554480" y="4841209"/>
            <a:ext cx="6035040" cy="340391"/>
          </a:xfrm>
          <a:prstGeom prst="rect">
            <a:avLst/>
          </a:prstGeom>
        </p:spPr>
      </p:pic>
      <p:sp>
        <p:nvSpPr>
          <p:cNvPr id="14" name="Picture Placeholder 13"/>
          <p:cNvSpPr>
            <a:spLocks noGrp="1"/>
          </p:cNvSpPr>
          <p:nvPr>
            <p:ph type="pic" sz="quarter" idx="12"/>
          </p:nvPr>
        </p:nvSpPr>
        <p:spPr>
          <a:xfrm>
            <a:off x="3307977" y="950260"/>
            <a:ext cx="2528046" cy="2528046"/>
          </a:xfrm>
          <a:prstGeom prst="ellipse">
            <a:avLst/>
          </a:prstGeom>
          <a:solidFill>
            <a:schemeClr val="bg1">
              <a:lumMod val="85000"/>
            </a:schemeClr>
          </a:solidFill>
          <a:ln w="101600">
            <a:noFill/>
            <a:miter lim="800000"/>
          </a:ln>
          <a:effectLst>
            <a:innerShdw blurRad="762000">
              <a:schemeClr val="accent1">
                <a:alpha val="80000"/>
              </a:schemeClr>
            </a:innerShdw>
            <a:softEdge rad="317500"/>
          </a:effectLst>
        </p:spPr>
        <p:txBody>
          <a:bodyPr vert="horz" lIns="91440" tIns="45720" rIns="91440" bIns="45720" rtlCol="0">
            <a:normAutofit/>
          </a:bodyPr>
          <a:lstStyle>
            <a:lvl1pPr marL="0" indent="0" algn="ctr" defTabSz="914400" rtl="0" eaLnBrk="1" latinLnBrk="0" hangingPunct="1">
              <a:spcBef>
                <a:spcPts val="2400"/>
              </a:spcBef>
              <a:buClr>
                <a:schemeClr val="accent1">
                  <a:lumMod val="60000"/>
                  <a:lumOff val="40000"/>
                </a:schemeClr>
              </a:buClr>
              <a:buFont typeface="Candara" pitchFamily="34" charset="0"/>
              <a:buNone/>
              <a:defRPr sz="2400" kern="1200">
                <a:solidFill>
                  <a:schemeClr val="tx2"/>
                </a:solidFill>
                <a:latin typeface="+mn-lt"/>
                <a:ea typeface="+mn-ea"/>
                <a:cs typeface="+mn-cs"/>
              </a:defRPr>
            </a:lvl1pPr>
          </a:lstStyle>
          <a:p>
            <a:r>
              <a:rPr lang="en-US" smtClean="0"/>
              <a:t>Drag picture to placeholder or click icon to add</a:t>
            </a:r>
            <a:endParaRPr/>
          </a:p>
        </p:txBody>
      </p:sp>
    </p:spTree>
  </p:cSld>
  <p:clrMapOvr>
    <a:overrideClrMapping bg1="lt1" tx1="dk1" bg2="lt2" tx2="dk2" accent1="accent1" accent2="accent2" accent3="accent3" accent4="accent4" accent5="accent5" accent6="accent6" hlink="hlink" folHlink="folHlink"/>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854200" y="1851212"/>
            <a:ext cx="5446714" cy="1730375"/>
          </a:xfrm>
        </p:spPr>
        <p:txBody>
          <a:bodyPr anchor="b" anchorCtr="0"/>
          <a:lstStyle>
            <a:lvl1pPr algn="ctr">
              <a:lnSpc>
                <a:spcPts val="6800"/>
              </a:lnSpc>
              <a:defRPr sz="6500" b="0" cap="none" baseline="0">
                <a:latin typeface="+mj-lt"/>
              </a:defRPr>
            </a:lvl1pPr>
          </a:lstStyle>
          <a:p>
            <a:r>
              <a:rPr lang="en-US" smtClean="0"/>
              <a:t>Click to edit Master title style</a:t>
            </a:r>
            <a:endParaRPr/>
          </a:p>
        </p:txBody>
      </p:sp>
      <p:sp>
        <p:nvSpPr>
          <p:cNvPr id="3" name="Text Placeholder 2"/>
          <p:cNvSpPr>
            <a:spLocks noGrp="1"/>
          </p:cNvSpPr>
          <p:nvPr>
            <p:ph type="body" idx="1"/>
          </p:nvPr>
        </p:nvSpPr>
        <p:spPr>
          <a:xfrm>
            <a:off x="1854200" y="3576918"/>
            <a:ext cx="5446714" cy="829982"/>
          </a:xfrm>
        </p:spPr>
        <p:txBody>
          <a:bodyPr anchor="t" anchorCtr="0">
            <a:normAutofit/>
          </a:bodyPr>
          <a:lstStyle>
            <a:lvl1pPr marL="0" indent="0" algn="ctr">
              <a:spcBef>
                <a:spcPts val="300"/>
              </a:spcBef>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6626AF-C307-3246-8AFD-CC5E36780118}"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a:t>
            </a:fld>
            <a:endParaRPr lang="en-US"/>
          </a:p>
        </p:txBody>
      </p:sp>
      <p:grpSp>
        <p:nvGrpSpPr>
          <p:cNvPr id="7" name="Group 9"/>
          <p:cNvGrpSpPr/>
          <p:nvPr/>
        </p:nvGrpSpPr>
        <p:grpSpPr>
          <a:xfrm>
            <a:off x="0" y="0"/>
            <a:ext cx="9144000" cy="1191256"/>
            <a:chOff x="0" y="0"/>
            <a:chExt cx="9144000" cy="1191256"/>
          </a:xfrm>
        </p:grpSpPr>
        <p:pic>
          <p:nvPicPr>
            <p:cNvPr id="8" name="Picture 7" descr="Overlay-Blank.jpg"/>
            <p:cNvPicPr>
              <a:picLocks noChangeAspect="1"/>
            </p:cNvPicPr>
            <p:nvPr userDrawn="1"/>
          </p:nvPicPr>
          <p:blipFill>
            <a:blip r:embed="rId2"/>
            <a:srcRect b="85555"/>
            <a:stretch>
              <a:fillRect/>
            </a:stretch>
          </p:blipFill>
          <p:spPr>
            <a:xfrm>
              <a:off x="0" y="0"/>
              <a:ext cx="9144000" cy="990600"/>
            </a:xfrm>
            <a:prstGeom prst="rect">
              <a:avLst/>
            </a:prstGeom>
          </p:spPr>
        </p:pic>
        <p:pic>
          <p:nvPicPr>
            <p:cNvPr id="9" name="Picture 8" descr="Overlay-HorizontalBridge.jpg"/>
            <p:cNvPicPr>
              <a:picLocks noChangeAspect="1"/>
            </p:cNvPicPr>
            <p:nvPr userDrawn="1"/>
          </p:nvPicPr>
          <p:blipFill>
            <a:blip r:embed="rId3"/>
            <a:stretch>
              <a:fillRect/>
            </a:stretch>
          </p:blipFill>
          <p:spPr>
            <a:xfrm flipV="1">
              <a:off x="0" y="923365"/>
              <a:ext cx="9144000" cy="267891"/>
            </a:xfrm>
            <a:prstGeom prst="rect">
              <a:avLst/>
            </a:prstGeom>
          </p:spPr>
        </p:pic>
      </p:grpSp>
      <p:grpSp>
        <p:nvGrpSpPr>
          <p:cNvPr id="10" name="Group 10"/>
          <p:cNvGrpSpPr/>
          <p:nvPr/>
        </p:nvGrpSpPr>
        <p:grpSpPr>
          <a:xfrm flipV="1">
            <a:off x="0" y="5666744"/>
            <a:ext cx="9144000" cy="1191256"/>
            <a:chOff x="0" y="0"/>
            <a:chExt cx="9144000" cy="1191256"/>
          </a:xfrm>
        </p:grpSpPr>
        <p:pic>
          <p:nvPicPr>
            <p:cNvPr id="12" name="Picture 11" descr="Overlay-Blank.jpg"/>
            <p:cNvPicPr>
              <a:picLocks noChangeAspect="1"/>
            </p:cNvPicPr>
            <p:nvPr userDrawn="1"/>
          </p:nvPicPr>
          <p:blipFill>
            <a:blip r:embed="rId2"/>
            <a:srcRect b="85555"/>
            <a:stretch>
              <a:fillRect/>
            </a:stretch>
          </p:blipFill>
          <p:spPr>
            <a:xfrm>
              <a:off x="0" y="0"/>
              <a:ext cx="9144000" cy="990600"/>
            </a:xfrm>
            <a:prstGeom prst="rect">
              <a:avLst/>
            </a:prstGeom>
          </p:spPr>
        </p:pic>
        <p:pic>
          <p:nvPicPr>
            <p:cNvPr id="13" name="Picture 12" descr="Overlay-HorizontalBridge.jpg"/>
            <p:cNvPicPr>
              <a:picLocks noChangeAspect="1"/>
            </p:cNvPicPr>
            <p:nvPr userDrawn="1"/>
          </p:nvPicPr>
          <p:blipFill>
            <a:blip r:embed="rId3"/>
            <a:stretch>
              <a:fillRect/>
            </a:stretch>
          </p:blipFill>
          <p:spPr>
            <a:xfrm flipV="1">
              <a:off x="0" y="923365"/>
              <a:ext cx="9144000" cy="267891"/>
            </a:xfrm>
            <a:prstGeom prst="rect">
              <a:avLst/>
            </a:prstGeom>
          </p:spPr>
        </p:pic>
      </p:grpSp>
      <p:pic>
        <p:nvPicPr>
          <p:cNvPr id="14" name="Picture 13" descr="HR-Color.png"/>
          <p:cNvPicPr>
            <a:picLocks noChangeAspect="1"/>
          </p:cNvPicPr>
          <p:nvPr/>
        </p:nvPicPr>
        <p:blipFill>
          <a:blip r:embed="rId4"/>
          <a:stretch>
            <a:fillRect/>
          </a:stretch>
        </p:blipFill>
        <p:spPr>
          <a:xfrm>
            <a:off x="1554480" y="3258805"/>
            <a:ext cx="6035040" cy="340391"/>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7"/>
          <p:cNvGrpSpPr/>
          <p:nvPr/>
        </p:nvGrpSpPr>
        <p:grpSpPr>
          <a:xfrm>
            <a:off x="0" y="1372650"/>
            <a:ext cx="9144000" cy="5485350"/>
            <a:chOff x="0" y="1372650"/>
            <a:chExt cx="9144000" cy="5485350"/>
          </a:xfrm>
        </p:grpSpPr>
        <p:pic>
          <p:nvPicPr>
            <p:cNvPr id="9" name="Picture 8"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10" name="Picture 9"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792162" y="1774825"/>
            <a:ext cx="3566160" cy="4303713"/>
          </a:xfrm>
        </p:spPr>
        <p:txBody>
          <a:bodyPr>
            <a:normAutofit/>
          </a:bodyPr>
          <a:lstStyle>
            <a:lvl1pPr>
              <a:defRPr sz="2400"/>
            </a:lvl1pPr>
            <a:lvl2pPr>
              <a:defRPr sz="2200"/>
            </a:lvl2pPr>
            <a:lvl3pPr>
              <a:defRPr sz="2000"/>
            </a:lvl3pPr>
            <a:lvl4pPr>
              <a:defRPr sz="1800"/>
            </a:lvl4pPr>
            <a:lvl5pPr>
              <a:defRPr sz="1800"/>
            </a:lvl5pPr>
            <a:lvl6pPr>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766534" y="1774825"/>
            <a:ext cx="3566160" cy="4303713"/>
          </a:xfrm>
        </p:spPr>
        <p:txBody>
          <a:bodyPr>
            <a:normAutofit/>
          </a:bodyPr>
          <a:lstStyle>
            <a:lvl1pPr>
              <a:defRPr sz="2400"/>
            </a:lvl1pPr>
            <a:lvl2pPr>
              <a:defRPr sz="2200"/>
            </a:lvl2pPr>
            <a:lvl3pPr>
              <a:defRPr sz="2000"/>
            </a:lvl3pPr>
            <a:lvl4pPr>
              <a:defRPr sz="1800"/>
            </a:lvl4pPr>
            <a:lvl5pPr>
              <a:defRPr sz="1800"/>
            </a:lvl5pPr>
            <a:lvl6pPr>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3A440735-8F1A-8F43-9A82-AA8283D03D36}" type="datetime1">
              <a:rPr lang="en-US" smtClean="0"/>
              <a:t>4/9/12</a:t>
            </a:fld>
            <a:endParaRPr lang="en-US"/>
          </a:p>
        </p:txBody>
      </p:sp>
      <p:sp>
        <p:nvSpPr>
          <p:cNvPr id="6" name="Footer Placeholder 5"/>
          <p:cNvSpPr>
            <a:spLocks noGrp="1"/>
          </p:cNvSpPr>
          <p:nvPr>
            <p:ph type="ftr" sz="quarter" idx="11"/>
          </p:nvPr>
        </p:nvSpPr>
        <p:spPr/>
        <p:txBody>
          <a:bodyPr/>
          <a:lstStyle/>
          <a:p>
            <a:r>
              <a:rPr lang="en-US" smtClean="0"/>
              <a:t>K. F. Loureiro - SM@LHC2012</a:t>
            </a:r>
            <a:endParaRPr lang="en-US"/>
          </a:p>
        </p:txBody>
      </p:sp>
      <p:sp>
        <p:nvSpPr>
          <p:cNvPr id="7" name="Slide Number Placeholder 6"/>
          <p:cNvSpPr>
            <a:spLocks noGrp="1"/>
          </p:cNvSpPr>
          <p:nvPr>
            <p:ph type="sldNum" sz="quarter" idx="12"/>
          </p:nvPr>
        </p:nvSpPr>
        <p:spPr/>
        <p:txBody>
          <a:bodyPr/>
          <a:lstStyle/>
          <a:p>
            <a:fld id="{F6B9D224-A30D-144D-AEDF-F4A64F6D3833}"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9"/>
          <p:cNvGrpSpPr/>
          <p:nvPr/>
        </p:nvGrpSpPr>
        <p:grpSpPr>
          <a:xfrm>
            <a:off x="0" y="1372650"/>
            <a:ext cx="9144000" cy="5485350"/>
            <a:chOff x="0" y="1372650"/>
            <a:chExt cx="9144000" cy="5485350"/>
          </a:xfrm>
        </p:grpSpPr>
        <p:pic>
          <p:nvPicPr>
            <p:cNvPr id="11" name="Picture 10"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12" name="Picture 11"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777240" y="1879320"/>
            <a:ext cx="3566160" cy="639762"/>
          </a:xfrm>
        </p:spPr>
        <p:txBody>
          <a:bodyPr anchor="b" anchorCtr="0">
            <a:noAutofit/>
          </a:bodyPr>
          <a:lstStyle>
            <a:lvl1pPr marL="0" indent="0" algn="ctr">
              <a:spcBef>
                <a:spcPts val="0"/>
              </a:spcBef>
              <a:buNone/>
              <a:defRPr sz="2800" b="0">
                <a:solidFill>
                  <a:schemeClr val="tx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77240" y="2590799"/>
            <a:ext cx="3566160" cy="3487739"/>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766048" y="1879320"/>
            <a:ext cx="3566160" cy="639762"/>
          </a:xfrm>
        </p:spPr>
        <p:txBody>
          <a:bodyPr anchor="b" anchorCtr="0">
            <a:noAutofit/>
          </a:bodyPr>
          <a:lstStyle>
            <a:lvl1pPr marL="0" indent="0" algn="ctr">
              <a:spcBef>
                <a:spcPts val="0"/>
              </a:spcBef>
              <a:buNone/>
              <a:defRPr sz="2800" b="0">
                <a:solidFill>
                  <a:schemeClr val="tx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66048" y="2590799"/>
            <a:ext cx="3566160" cy="3487739"/>
          </a:xfrm>
        </p:spPr>
        <p:txBody>
          <a:bodyPr>
            <a:normAutofit/>
          </a:bodyPr>
          <a:lstStyle>
            <a:lvl1pPr>
              <a:defRPr sz="2200"/>
            </a:lvl1pPr>
            <a:lvl2pPr>
              <a:defRPr sz="20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6AAEF4ED-08A1-0342-B786-A457CEC27B17}" type="datetime1">
              <a:rPr lang="en-US" smtClean="0"/>
              <a:t>4/9/12</a:t>
            </a:fld>
            <a:endParaRPr lang="en-US"/>
          </a:p>
        </p:txBody>
      </p:sp>
      <p:sp>
        <p:nvSpPr>
          <p:cNvPr id="8" name="Footer Placeholder 7"/>
          <p:cNvSpPr>
            <a:spLocks noGrp="1"/>
          </p:cNvSpPr>
          <p:nvPr>
            <p:ph type="ftr" sz="quarter" idx="11"/>
          </p:nvPr>
        </p:nvSpPr>
        <p:spPr/>
        <p:txBody>
          <a:bodyPr/>
          <a:lstStyle/>
          <a:p>
            <a:r>
              <a:rPr lang="en-US" smtClean="0"/>
              <a:t>K. F. Loureiro - SM@LHC2012</a:t>
            </a:r>
            <a:endParaRPr lang="en-US"/>
          </a:p>
        </p:txBody>
      </p:sp>
      <p:sp>
        <p:nvSpPr>
          <p:cNvPr id="9" name="Slide Number Placeholder 8"/>
          <p:cNvSpPr>
            <a:spLocks noGrp="1"/>
          </p:cNvSpPr>
          <p:nvPr>
            <p:ph type="sldNum" sz="quarter" idx="12"/>
          </p:nvPr>
        </p:nvSpPr>
        <p:spPr/>
        <p:txBody>
          <a:bodyPr/>
          <a:lstStyle/>
          <a:p>
            <a:fld id="{F6B9D224-A30D-144D-AEDF-F4A64F6D3833}" type="slidenum">
              <a:rPr lang="en-US" smtClean="0"/>
              <a:t>‹#›</a:t>
            </a:fld>
            <a:endParaRPr lang="en-US"/>
          </a:p>
        </p:txBody>
      </p:sp>
      <p:pic>
        <p:nvPicPr>
          <p:cNvPr id="14" name="Picture 13" descr="Overlay-HorizontalBridge.jpg"/>
          <p:cNvPicPr>
            <a:picLocks noChangeAspect="1"/>
          </p:cNvPicPr>
          <p:nvPr/>
        </p:nvPicPr>
        <p:blipFill>
          <a:blip r:embed="rId3"/>
          <a:srcRect t="23425" r="61031" b="39764"/>
          <a:stretch>
            <a:fillRect/>
          </a:stretch>
        </p:blipFill>
        <p:spPr>
          <a:xfrm>
            <a:off x="4766048" y="2460812"/>
            <a:ext cx="3563348" cy="98613"/>
          </a:xfrm>
          <a:prstGeom prst="rect">
            <a:avLst/>
          </a:prstGeom>
          <a:solidFill>
            <a:schemeClr val="bg2">
              <a:lumMod val="40000"/>
              <a:lumOff val="60000"/>
            </a:schemeClr>
          </a:solidFill>
        </p:spPr>
      </p:pic>
      <p:pic>
        <p:nvPicPr>
          <p:cNvPr id="15" name="Picture 14" descr="Overlay-HorizontalBridge.jpg"/>
          <p:cNvPicPr>
            <a:picLocks noChangeAspect="1"/>
          </p:cNvPicPr>
          <p:nvPr/>
        </p:nvPicPr>
        <p:blipFill>
          <a:blip r:embed="rId3"/>
          <a:srcRect t="23425" r="61031" b="39764"/>
          <a:stretch>
            <a:fillRect/>
          </a:stretch>
        </p:blipFill>
        <p:spPr>
          <a:xfrm>
            <a:off x="780052" y="2460812"/>
            <a:ext cx="3563348" cy="98613"/>
          </a:xfrm>
          <a:prstGeom prst="rect">
            <a:avLst/>
          </a:prstGeom>
          <a:solidFill>
            <a:schemeClr val="bg2">
              <a:lumMod val="40000"/>
              <a:lumOff val="60000"/>
            </a:schemeClr>
          </a:solidFill>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6" name="Group 5"/>
          <p:cNvGrpSpPr/>
          <p:nvPr/>
        </p:nvGrpSpPr>
        <p:grpSpPr>
          <a:xfrm>
            <a:off x="0" y="1372650"/>
            <a:ext cx="9144000" cy="5485350"/>
            <a:chOff x="0" y="1372650"/>
            <a:chExt cx="9144000" cy="5485350"/>
          </a:xfrm>
        </p:grpSpPr>
        <p:pic>
          <p:nvPicPr>
            <p:cNvPr id="7" name="Picture 6" descr="Overlay-Blank.jpg"/>
            <p:cNvPicPr>
              <a:picLocks noChangeAspect="1"/>
            </p:cNvPicPr>
            <p:nvPr userDrawn="1"/>
          </p:nvPicPr>
          <p:blipFill>
            <a:blip r:embed="rId2"/>
            <a:srcRect t="23333"/>
            <a:stretch>
              <a:fillRect/>
            </a:stretch>
          </p:blipFill>
          <p:spPr>
            <a:xfrm>
              <a:off x="0" y="1600200"/>
              <a:ext cx="9144000" cy="5257800"/>
            </a:xfrm>
            <a:prstGeom prst="rect">
              <a:avLst/>
            </a:prstGeom>
          </p:spPr>
        </p:pic>
        <p:pic>
          <p:nvPicPr>
            <p:cNvPr id="8" name="Picture 7" descr="Overlay-HorizontalBridge.jpg"/>
            <p:cNvPicPr>
              <a:picLocks noChangeAspect="1"/>
            </p:cNvPicPr>
            <p:nvPr userDrawn="1"/>
          </p:nvPicPr>
          <p:blipFill>
            <a:blip r:embed="rId3"/>
            <a:stretch>
              <a:fillRect/>
            </a:stretch>
          </p:blipFill>
          <p:spPr>
            <a:xfrm>
              <a:off x="0" y="1372650"/>
              <a:ext cx="9144000" cy="267891"/>
            </a:xfrm>
            <a:prstGeom prst="rect">
              <a:avLst/>
            </a:prstGeom>
          </p:spPr>
        </p:pic>
      </p:gr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FF9EC12F-62AD-864F-946D-687A584EEB8D}" type="datetime1">
              <a:rPr lang="en-US" smtClean="0"/>
              <a:t>4/9/12</a:t>
            </a:fld>
            <a:endParaRPr lang="en-US"/>
          </a:p>
        </p:txBody>
      </p:sp>
      <p:sp>
        <p:nvSpPr>
          <p:cNvPr id="4" name="Footer Placeholder 3"/>
          <p:cNvSpPr>
            <a:spLocks noGrp="1"/>
          </p:cNvSpPr>
          <p:nvPr>
            <p:ph type="ftr" sz="quarter" idx="11"/>
          </p:nvPr>
        </p:nvSpPr>
        <p:spPr/>
        <p:txBody>
          <a:bodyPr/>
          <a:lstStyle/>
          <a:p>
            <a:r>
              <a:rPr lang="en-US" smtClean="0"/>
              <a:t>K. F. Loureiro - SM@LHC2012</a:t>
            </a:r>
            <a:endParaRPr lang="en-US"/>
          </a:p>
        </p:txBody>
      </p:sp>
      <p:sp>
        <p:nvSpPr>
          <p:cNvPr id="5" name="Slide Number Placeholder 4"/>
          <p:cNvSpPr>
            <a:spLocks noGrp="1"/>
          </p:cNvSpPr>
          <p:nvPr>
            <p:ph type="sldNum" sz="quarter" idx="12"/>
          </p:nvPr>
        </p:nvSpPr>
        <p:spPr/>
        <p:txBody>
          <a:bodyPr/>
          <a:lstStyle/>
          <a:p>
            <a:fld id="{F6B9D224-A30D-144D-AEDF-F4A64F6D383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Overlay-Blank.jpg"/>
          <p:cNvPicPr>
            <a:picLocks noChangeAspect="1"/>
          </p:cNvPicPr>
          <p:nvPr/>
        </p:nvPicPr>
        <p:blipFill>
          <a:blip r:embed="rId2"/>
          <a:stretch>
            <a:fillRect/>
          </a:stretch>
        </p:blipFill>
        <p:spPr>
          <a:xfrm>
            <a:off x="0" y="0"/>
            <a:ext cx="9144000" cy="6858000"/>
          </a:xfrm>
          <a:prstGeom prst="rect">
            <a:avLst/>
          </a:prstGeom>
        </p:spPr>
      </p:pic>
      <p:sp>
        <p:nvSpPr>
          <p:cNvPr id="2" name="Date Placeholder 1"/>
          <p:cNvSpPr>
            <a:spLocks noGrp="1"/>
          </p:cNvSpPr>
          <p:nvPr>
            <p:ph type="dt" sz="half" idx="10"/>
          </p:nvPr>
        </p:nvSpPr>
        <p:spPr/>
        <p:txBody>
          <a:bodyPr/>
          <a:lstStyle/>
          <a:p>
            <a:fld id="{FF05C0D3-6220-7B4C-87E5-B065003785C4}" type="datetime1">
              <a:rPr lang="en-US" smtClean="0"/>
              <a:t>4/9/12</a:t>
            </a:fld>
            <a:endParaRPr lang="en-US"/>
          </a:p>
        </p:txBody>
      </p:sp>
      <p:sp>
        <p:nvSpPr>
          <p:cNvPr id="3" name="Footer Placeholder 2"/>
          <p:cNvSpPr>
            <a:spLocks noGrp="1"/>
          </p:cNvSpPr>
          <p:nvPr>
            <p:ph type="ftr" sz="quarter" idx="11"/>
          </p:nvPr>
        </p:nvSpPr>
        <p:spPr/>
        <p:txBody>
          <a:bodyPr/>
          <a:lstStyle/>
          <a:p>
            <a:r>
              <a:rPr lang="en-US" smtClean="0"/>
              <a:t>K. F. Loureiro - SM@LHC2012</a:t>
            </a:r>
            <a:endParaRPr lang="en-US"/>
          </a:p>
        </p:txBody>
      </p:sp>
      <p:sp>
        <p:nvSpPr>
          <p:cNvPr id="4" name="Slide Number Placeholder 3"/>
          <p:cNvSpPr>
            <a:spLocks noGrp="1"/>
          </p:cNvSpPr>
          <p:nvPr>
            <p:ph type="sldNum" sz="quarter" idx="12"/>
          </p:nvPr>
        </p:nvSpPr>
        <p:spPr/>
        <p:txBody>
          <a:bodyPr/>
          <a:lstStyle/>
          <a:p>
            <a:fld id="{F6B9D224-A30D-144D-AEDF-F4A64F6D3833}"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8" name="Group 11"/>
          <p:cNvGrpSpPr/>
          <p:nvPr/>
        </p:nvGrpSpPr>
        <p:grpSpPr>
          <a:xfrm>
            <a:off x="4267200" y="0"/>
            <a:ext cx="4876800" cy="6858000"/>
            <a:chOff x="4267200" y="0"/>
            <a:chExt cx="4876800" cy="6858000"/>
          </a:xfrm>
        </p:grpSpPr>
        <p:pic>
          <p:nvPicPr>
            <p:cNvPr id="9" name="Picture 8" descr="Overlay-Blank.jpg"/>
            <p:cNvPicPr>
              <a:picLocks noChangeAspect="1"/>
            </p:cNvPicPr>
            <p:nvPr userDrawn="1"/>
          </p:nvPicPr>
          <p:blipFill>
            <a:blip r:embed="rId2"/>
            <a:srcRect l="4302" r="46875"/>
            <a:stretch>
              <a:fillRect/>
            </a:stretch>
          </p:blipFill>
          <p:spPr>
            <a:xfrm>
              <a:off x="4495800" y="0"/>
              <a:ext cx="4648200" cy="6858000"/>
            </a:xfrm>
            <a:prstGeom prst="rect">
              <a:avLst/>
            </a:prstGeom>
          </p:spPr>
        </p:pic>
        <p:pic>
          <p:nvPicPr>
            <p:cNvPr id="10" name="Picture 9" descr="Overlay-VerticalBridge.jpg"/>
            <p:cNvPicPr>
              <a:picLocks noChangeAspect="1"/>
            </p:cNvPicPr>
            <p:nvPr userDrawn="1"/>
          </p:nvPicPr>
          <p:blipFill>
            <a:blip r:embed="rId3"/>
            <a:stretch>
              <a:fillRect/>
            </a:stretch>
          </p:blipFill>
          <p:spPr>
            <a:xfrm flipH="1">
              <a:off x="4267200" y="0"/>
              <a:ext cx="267891" cy="6858000"/>
            </a:xfrm>
            <a:prstGeom prst="rect">
              <a:avLst/>
            </a:prstGeom>
          </p:spPr>
        </p:pic>
      </p:grpSp>
      <p:sp>
        <p:nvSpPr>
          <p:cNvPr id="2" name="Title 1"/>
          <p:cNvSpPr>
            <a:spLocks noGrp="1"/>
          </p:cNvSpPr>
          <p:nvPr>
            <p:ph type="title"/>
          </p:nvPr>
        </p:nvSpPr>
        <p:spPr>
          <a:xfrm>
            <a:off x="381000" y="609600"/>
            <a:ext cx="3612776" cy="1537447"/>
          </a:xfrm>
        </p:spPr>
        <p:txBody>
          <a:bodyPr anchor="b"/>
          <a:lstStyle>
            <a:lvl1pPr algn="ctr">
              <a:lnSpc>
                <a:spcPct val="100000"/>
              </a:lnSpc>
              <a:defRPr sz="3600" b="0"/>
            </a:lvl1pPr>
          </a:lstStyle>
          <a:p>
            <a:r>
              <a:rPr lang="en-US" smtClean="0"/>
              <a:t>Click to edit Master title style</a:t>
            </a:r>
            <a:endParaRPr/>
          </a:p>
        </p:txBody>
      </p:sp>
      <p:sp>
        <p:nvSpPr>
          <p:cNvPr id="3" name="Content Placeholder 2"/>
          <p:cNvSpPr>
            <a:spLocks noGrp="1"/>
          </p:cNvSpPr>
          <p:nvPr>
            <p:ph idx="1"/>
          </p:nvPr>
        </p:nvSpPr>
        <p:spPr>
          <a:xfrm>
            <a:off x="4885859" y="381001"/>
            <a:ext cx="3813174" cy="5697537"/>
          </a:xfrm>
        </p:spPr>
        <p:txBody>
          <a:bodyPr>
            <a:normAutofit/>
          </a:bodyPr>
          <a:lstStyle>
            <a:lvl1pPr>
              <a:defRPr sz="2400" b="0"/>
            </a:lvl1pPr>
            <a:lvl2pPr>
              <a:defRPr sz="2200" b="0"/>
            </a:lvl2pPr>
            <a:lvl3pPr>
              <a:defRPr sz="2000" b="0"/>
            </a:lvl3pPr>
            <a:lvl4pPr>
              <a:defRPr sz="1800" b="0"/>
            </a:lvl4pPr>
            <a:lvl5pPr>
              <a:defRPr sz="1800" b="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381000" y="2209801"/>
            <a:ext cx="3612776" cy="3200400"/>
          </a:xfrm>
        </p:spPr>
        <p:txBody>
          <a:bodyPr>
            <a:normAutofit/>
          </a:bodyPr>
          <a:lstStyle>
            <a:lvl1pPr marL="0" indent="0" algn="ctr">
              <a:spcBef>
                <a:spcPts val="600"/>
              </a:spcBef>
              <a:buNone/>
              <a:defRPr sz="18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C4C349-9925-2A48-BB37-91D9D143A622}" type="datetime1">
              <a:rPr lang="en-US" smtClean="0"/>
              <a:t>4/9/12</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r>
              <a:rPr lang="en-US" smtClean="0"/>
              <a:t>K. F. Loureiro - SM@LHC2012</a:t>
            </a:r>
            <a:endParaRPr lang="en-US"/>
          </a:p>
        </p:txBody>
      </p:sp>
      <p:sp>
        <p:nvSpPr>
          <p:cNvPr id="7" name="Slide Number Placeholder 6"/>
          <p:cNvSpPr>
            <a:spLocks noGrp="1"/>
          </p:cNvSpPr>
          <p:nvPr>
            <p:ph type="sldNum" sz="quarter" idx="12"/>
          </p:nvPr>
        </p:nvSpPr>
        <p:spPr>
          <a:xfrm>
            <a:off x="4267200" y="6356350"/>
            <a:ext cx="609600" cy="365125"/>
          </a:xfrm>
        </p:spPr>
        <p:txBody>
          <a:bodyPr/>
          <a:lstStyle>
            <a:lvl1pPr algn="ctr">
              <a:defRPr>
                <a:solidFill>
                  <a:schemeClr val="tx2">
                    <a:lumMod val="40000"/>
                    <a:lumOff val="60000"/>
                  </a:schemeClr>
                </a:solidFill>
              </a:defRPr>
            </a:lvl1pPr>
          </a:lstStyle>
          <a:p>
            <a:fld id="{2754ED01-E2A0-4C1E-8E21-014B99041579}"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2162" y="40341"/>
            <a:ext cx="7570787" cy="1411941"/>
          </a:xfrm>
          <a:prstGeom prst="rect">
            <a:avLst/>
          </a:prstGeom>
        </p:spPr>
        <p:txBody>
          <a:bodyPr vert="horz" lIns="91440" tIns="45720" rIns="91440" bIns="45720" rtlCol="0" anchor="ctr">
            <a:noAutofit/>
          </a:bodyPr>
          <a:lstStyle/>
          <a:p>
            <a:r>
              <a:rPr lang="en-US" smtClean="0"/>
              <a:t>Click to edit Master title style</a:t>
            </a:r>
            <a:endParaRPr/>
          </a:p>
        </p:txBody>
      </p:sp>
      <p:sp>
        <p:nvSpPr>
          <p:cNvPr id="3" name="Text Placeholder 2"/>
          <p:cNvSpPr>
            <a:spLocks noGrp="1"/>
          </p:cNvSpPr>
          <p:nvPr>
            <p:ph type="body" idx="1"/>
          </p:nvPr>
        </p:nvSpPr>
        <p:spPr>
          <a:xfrm>
            <a:off x="792162" y="1761565"/>
            <a:ext cx="7570787" cy="428961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651812" y="6356350"/>
            <a:ext cx="2133600" cy="365125"/>
          </a:xfrm>
          <a:prstGeom prst="rect">
            <a:avLst/>
          </a:prstGeom>
        </p:spPr>
        <p:txBody>
          <a:bodyPr vert="horz" lIns="91440" tIns="45720" rIns="91440" bIns="45720" rtlCol="0" anchor="ctr"/>
          <a:lstStyle>
            <a:lvl1pPr algn="r">
              <a:defRPr sz="1200" b="1">
                <a:solidFill>
                  <a:schemeClr val="tx2">
                    <a:lumMod val="40000"/>
                    <a:lumOff val="60000"/>
                  </a:schemeClr>
                </a:solidFill>
              </a:defRPr>
            </a:lvl1pPr>
          </a:lstStyle>
          <a:p>
            <a:fld id="{3EA44535-595C-AB46-9695-6AF039570C58}" type="datetime1">
              <a:rPr lang="en-US" smtClean="0"/>
              <a:t>4/9/12</a:t>
            </a:fld>
            <a:endParaRPr lang="en-US"/>
          </a:p>
        </p:txBody>
      </p:sp>
      <p:sp>
        <p:nvSpPr>
          <p:cNvPr id="6" name="Slide Number Placeholder 5"/>
          <p:cNvSpPr>
            <a:spLocks noGrp="1"/>
          </p:cNvSpPr>
          <p:nvPr>
            <p:ph type="sldNum" sz="quarter" idx="4"/>
          </p:nvPr>
        </p:nvSpPr>
        <p:spPr>
          <a:xfrm>
            <a:off x="4267200" y="6356350"/>
            <a:ext cx="609600" cy="365125"/>
          </a:xfrm>
          <a:prstGeom prst="rect">
            <a:avLst/>
          </a:prstGeom>
        </p:spPr>
        <p:txBody>
          <a:bodyPr vert="horz" lIns="91440" tIns="45720" rIns="91440" bIns="45720" rtlCol="0" anchor="ctr"/>
          <a:lstStyle>
            <a:lvl1pPr algn="ctr">
              <a:defRPr sz="1200" b="1">
                <a:solidFill>
                  <a:schemeClr val="tx2">
                    <a:lumMod val="40000"/>
                    <a:lumOff val="60000"/>
                  </a:schemeClr>
                </a:solidFill>
              </a:defRPr>
            </a:lvl1pPr>
          </a:lstStyle>
          <a:p>
            <a:r>
              <a:rPr lang="en-US" smtClean="0"/>
              <a:t>Page </a:t>
            </a:r>
            <a:fld id="{F6B9D224-A30D-144D-AEDF-F4A64F6D3833}" type="slidenum">
              <a:rPr lang="en-US" smtClean="0"/>
              <a:t>‹#›</a:t>
            </a:fld>
            <a:endParaRPr lang="en-US" dirty="0"/>
          </a:p>
        </p:txBody>
      </p:sp>
      <p:sp>
        <p:nvSpPr>
          <p:cNvPr id="5" name="Footer Placeholder 4"/>
          <p:cNvSpPr>
            <a:spLocks noGrp="1"/>
          </p:cNvSpPr>
          <p:nvPr>
            <p:ph type="ftr" sz="quarter" idx="3"/>
          </p:nvPr>
        </p:nvSpPr>
        <p:spPr>
          <a:xfrm>
            <a:off x="372035" y="6356350"/>
            <a:ext cx="2895600" cy="365125"/>
          </a:xfrm>
          <a:prstGeom prst="rect">
            <a:avLst/>
          </a:prstGeom>
        </p:spPr>
        <p:txBody>
          <a:bodyPr vert="horz" lIns="91440" tIns="45720" rIns="91440" bIns="45720" rtlCol="0" anchor="ctr"/>
          <a:lstStyle>
            <a:lvl1pPr algn="l">
              <a:defRPr sz="1200" b="1">
                <a:solidFill>
                  <a:schemeClr val="tx2">
                    <a:lumMod val="40000"/>
                    <a:lumOff val="60000"/>
                  </a:schemeClr>
                </a:solidFill>
              </a:defRPr>
            </a:lvl1pPr>
          </a:lstStyle>
          <a:p>
            <a:r>
              <a:rPr lang="en-US" smtClean="0"/>
              <a:t>K. F. Loureiro - SM@LHC2012</a:t>
            </a:r>
            <a:endParaRPr lang="en-US" dirty="0"/>
          </a:p>
        </p:txBody>
      </p:sp>
    </p:spTree>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 id="2147485029" r:id="rId9"/>
    <p:sldLayoutId id="2147485030" r:id="rId10"/>
    <p:sldLayoutId id="2147485031" r:id="rId11"/>
    <p:sldLayoutId id="2147485032" r:id="rId12"/>
    <p:sldLayoutId id="2147485033" r:id="rId13"/>
  </p:sldLayoutIdLst>
  <p:hf hdr="0"/>
  <p:txStyles>
    <p:titleStyle>
      <a:lvl1pPr algn="ctr" defTabSz="914400" rtl="0" eaLnBrk="1" latinLnBrk="0" hangingPunct="1">
        <a:lnSpc>
          <a:spcPts val="6000"/>
        </a:lnSpc>
        <a:spcBef>
          <a:spcPct val="0"/>
        </a:spcBef>
        <a:buNone/>
        <a:defRPr sz="5400" kern="1200">
          <a:solidFill>
            <a:schemeClr val="tx2"/>
          </a:solidFill>
          <a:latin typeface="+mn-lt"/>
          <a:ea typeface="+mj-ea"/>
          <a:cs typeface="+mj-cs"/>
        </a:defRPr>
      </a:lvl1pPr>
    </p:titleStyle>
    <p:bodyStyle>
      <a:lvl1pPr marL="342900" indent="-342900" algn="l" defTabSz="914400" rtl="0" eaLnBrk="1" latinLnBrk="0" hangingPunct="1">
        <a:spcBef>
          <a:spcPts val="2400"/>
        </a:spcBef>
        <a:buClr>
          <a:schemeClr val="accent1">
            <a:lumMod val="60000"/>
            <a:lumOff val="40000"/>
          </a:schemeClr>
        </a:buClr>
        <a:buFont typeface="Candara" pitchFamily="34" charset="0"/>
        <a:buChar char="•"/>
        <a:defRPr sz="2800" kern="1200">
          <a:solidFill>
            <a:schemeClr val="tx2"/>
          </a:solidFill>
          <a:latin typeface="+mn-lt"/>
          <a:ea typeface="+mn-ea"/>
          <a:cs typeface="+mn-cs"/>
        </a:defRPr>
      </a:lvl1pPr>
      <a:lvl2pPr marL="685800" indent="-336550" algn="l" defTabSz="914400" rtl="0" eaLnBrk="1" latinLnBrk="0" hangingPunct="1">
        <a:spcBef>
          <a:spcPts val="600"/>
        </a:spcBef>
        <a:buClr>
          <a:schemeClr val="tx2"/>
        </a:buClr>
        <a:buFont typeface="Candara" pitchFamily="34" charset="0"/>
        <a:buChar char="•"/>
        <a:defRPr sz="2600" kern="1200">
          <a:solidFill>
            <a:schemeClr val="tx2"/>
          </a:solidFill>
          <a:latin typeface="+mn-lt"/>
          <a:ea typeface="+mn-ea"/>
          <a:cs typeface="+mn-cs"/>
        </a:defRPr>
      </a:lvl2pPr>
      <a:lvl3pPr marL="1035050" indent="-349250" algn="l" defTabSz="914400" rtl="0" eaLnBrk="1" latinLnBrk="0" hangingPunct="1">
        <a:spcBef>
          <a:spcPts val="600"/>
        </a:spcBef>
        <a:buClr>
          <a:schemeClr val="accent1">
            <a:lumMod val="60000"/>
            <a:lumOff val="40000"/>
          </a:schemeClr>
        </a:buClr>
        <a:buFont typeface="Candara" pitchFamily="34" charset="0"/>
        <a:buChar char="•"/>
        <a:defRPr sz="2400" kern="1200">
          <a:solidFill>
            <a:schemeClr val="tx2"/>
          </a:solidFill>
          <a:latin typeface="+mn-lt"/>
          <a:ea typeface="+mn-ea"/>
          <a:cs typeface="+mn-cs"/>
        </a:defRPr>
      </a:lvl3pPr>
      <a:lvl4pPr marL="1371600" indent="-336550" algn="l" defTabSz="914400" rtl="0" eaLnBrk="1" latinLnBrk="0" hangingPunct="1">
        <a:spcBef>
          <a:spcPts val="600"/>
        </a:spcBef>
        <a:buClr>
          <a:schemeClr val="tx2"/>
        </a:buClr>
        <a:buFont typeface="Candara" pitchFamily="34" charset="0"/>
        <a:buChar char="•"/>
        <a:defRPr sz="2200" kern="1200">
          <a:solidFill>
            <a:schemeClr val="tx2"/>
          </a:solidFill>
          <a:latin typeface="+mn-lt"/>
          <a:ea typeface="+mn-ea"/>
          <a:cs typeface="+mn-cs"/>
        </a:defRPr>
      </a:lvl4pPr>
      <a:lvl5pPr marL="1720850" indent="-349250" algn="l" defTabSz="914400" rtl="0" eaLnBrk="1" latinLnBrk="0" hangingPunct="1">
        <a:spcBef>
          <a:spcPts val="600"/>
        </a:spcBef>
        <a:buClr>
          <a:schemeClr val="accent1">
            <a:lumMod val="60000"/>
            <a:lumOff val="40000"/>
          </a:schemeClr>
        </a:buClr>
        <a:buFont typeface="Candara" pitchFamily="34" charset="0"/>
        <a:buChar char="•"/>
        <a:defRPr sz="2000" kern="1200">
          <a:solidFill>
            <a:schemeClr val="tx2"/>
          </a:solidFill>
          <a:latin typeface="+mn-lt"/>
          <a:ea typeface="+mn-ea"/>
          <a:cs typeface="+mn-cs"/>
        </a:defRPr>
      </a:lvl5pPr>
      <a:lvl6pPr marL="2055813" indent="-344488" algn="l" defTabSz="914400" rtl="0" eaLnBrk="1" latinLnBrk="0" hangingPunct="1">
        <a:spcBef>
          <a:spcPct val="20000"/>
        </a:spcBef>
        <a:buFont typeface="Arial" pitchFamily="34" charset="0"/>
        <a:buChar char="•"/>
        <a:defRPr lang="en-US" sz="2000" kern="1200" dirty="0" smtClean="0">
          <a:solidFill>
            <a:schemeClr val="tx2"/>
          </a:solidFill>
          <a:latin typeface="+mn-lt"/>
          <a:ea typeface="+mn-ea"/>
          <a:cs typeface="+mn-cs"/>
        </a:defRPr>
      </a:lvl6pPr>
      <a:lvl7pPr marL="2398713" indent="-344488" algn="l" defTabSz="914400" rtl="0" eaLnBrk="1" latinLnBrk="0" hangingPunct="1">
        <a:spcBef>
          <a:spcPct val="20000"/>
        </a:spcBef>
        <a:buClr>
          <a:schemeClr val="accent1">
            <a:lumMod val="60000"/>
            <a:lumOff val="40000"/>
          </a:schemeClr>
        </a:buClr>
        <a:buFont typeface="Arial" pitchFamily="34" charset="0"/>
        <a:buChar char="•"/>
        <a:defRPr lang="en-US" sz="2000" kern="1200" dirty="0" smtClean="0">
          <a:solidFill>
            <a:schemeClr val="tx2"/>
          </a:solidFill>
          <a:latin typeface="+mn-lt"/>
          <a:ea typeface="+mn-ea"/>
          <a:cs typeface="+mn-cs"/>
        </a:defRPr>
      </a:lvl7pPr>
      <a:lvl8pPr marL="2743200" indent="-344488" algn="l" defTabSz="914400" rtl="0" eaLnBrk="1" latinLnBrk="0" hangingPunct="1">
        <a:spcBef>
          <a:spcPct val="20000"/>
        </a:spcBef>
        <a:buFont typeface="Arial" pitchFamily="34" charset="0"/>
        <a:buChar char="•"/>
        <a:defRPr lang="en-US" sz="2000" kern="1200" dirty="0" smtClean="0">
          <a:solidFill>
            <a:schemeClr val="tx2"/>
          </a:solidFill>
          <a:latin typeface="+mn-lt"/>
          <a:ea typeface="+mn-ea"/>
          <a:cs typeface="+mn-cs"/>
        </a:defRPr>
      </a:lvl8pPr>
      <a:lvl9pPr marL="3087688" indent="-344488" algn="l" defTabSz="914400" rtl="0" eaLnBrk="1" latinLnBrk="0" hangingPunct="1">
        <a:spcBef>
          <a:spcPct val="20000"/>
        </a:spcBef>
        <a:buClr>
          <a:schemeClr val="accent1">
            <a:lumMod val="60000"/>
            <a:lumOff val="40000"/>
          </a:schemeClr>
        </a:buClr>
        <a:buFont typeface="Arial" pitchFamily="34" charset="0"/>
        <a:buChar char="•"/>
        <a:defRPr lang="en-US" sz="2000" kern="1200" dirty="0" smtClean="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5" Type="http://schemas.openxmlformats.org/officeDocument/2006/relationships/image" Target="../media/image16.png"/><Relationship Id="rId6" Type="http://schemas.openxmlformats.org/officeDocument/2006/relationships/image" Target="../media/image17.png"/><Relationship Id="rId7"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1" Type="http://schemas.openxmlformats.org/officeDocument/2006/relationships/image" Target="../media/image22.emf"/><Relationship Id="rId12" Type="http://schemas.openxmlformats.org/officeDocument/2006/relationships/oleObject" Target="../embeddings/oleObject5.bin"/><Relationship Id="rId13" Type="http://schemas.openxmlformats.org/officeDocument/2006/relationships/image" Target="../media/image23.emf"/><Relationship Id="rId1" Type="http://schemas.openxmlformats.org/officeDocument/2006/relationships/vmlDrawing" Target="../drawings/vmlDrawing1.vml"/><Relationship Id="rId2" Type="http://schemas.openxmlformats.org/officeDocument/2006/relationships/slideLayout" Target="../slideLayouts/slideLayout2.xml"/><Relationship Id="rId3" Type="http://schemas.openxmlformats.org/officeDocument/2006/relationships/notesSlide" Target="../notesSlides/notesSlide13.xml"/><Relationship Id="rId4" Type="http://schemas.openxmlformats.org/officeDocument/2006/relationships/oleObject" Target="../embeddings/oleObject1.bin"/><Relationship Id="rId5" Type="http://schemas.openxmlformats.org/officeDocument/2006/relationships/image" Target="../media/image19.emf"/><Relationship Id="rId6" Type="http://schemas.openxmlformats.org/officeDocument/2006/relationships/oleObject" Target="../embeddings/oleObject2.bin"/><Relationship Id="rId7" Type="http://schemas.openxmlformats.org/officeDocument/2006/relationships/image" Target="../media/image20.emf"/><Relationship Id="rId8" Type="http://schemas.openxmlformats.org/officeDocument/2006/relationships/oleObject" Target="../embeddings/oleObject3.bin"/><Relationship Id="rId9" Type="http://schemas.openxmlformats.org/officeDocument/2006/relationships/image" Target="../media/image21.emf"/><Relationship Id="rId10" Type="http://schemas.openxmlformats.org/officeDocument/2006/relationships/oleObject" Target="../embeddings/oleObject4.bin"/></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4" Type="http://schemas.openxmlformats.org/officeDocument/2006/relationships/oleObject" Target="../embeddings/oleObject6.bin"/><Relationship Id="rId5" Type="http://schemas.openxmlformats.org/officeDocument/2006/relationships/image" Target="../media/image33.emf"/><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4" Type="http://schemas.openxmlformats.org/officeDocument/2006/relationships/image" Target="../media/image36.png"/><Relationship Id="rId5" Type="http://schemas.openxmlformats.org/officeDocument/2006/relationships/image" Target="../media/image37.png"/><Relationship Id="rId6" Type="http://schemas.openxmlformats.org/officeDocument/2006/relationships/oleObject" Target="../embeddings/oleObject7.bin"/><Relationship Id="rId7" Type="http://schemas.openxmlformats.org/officeDocument/2006/relationships/image" Target="../media/image34.emf"/><Relationship Id="rId8" Type="http://schemas.openxmlformats.org/officeDocument/2006/relationships/oleObject" Target="../embeddings/oleObject8.bin"/><Relationship Id="rId9" Type="http://schemas.openxmlformats.org/officeDocument/2006/relationships/image" Target="../media/image35.emf"/><Relationship Id="rId1" Type="http://schemas.openxmlformats.org/officeDocument/2006/relationships/vmlDrawing" Target="../drawings/vmlDrawing3.vml"/><Relationship Id="rId2"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6.xml"/><Relationship Id="rId4" Type="http://schemas.openxmlformats.org/officeDocument/2006/relationships/oleObject" Target="../embeddings/oleObject9.bin"/><Relationship Id="rId5" Type="http://schemas.openxmlformats.org/officeDocument/2006/relationships/image" Target="../media/image38.emf"/><Relationship Id="rId1" Type="http://schemas.openxmlformats.org/officeDocument/2006/relationships/vmlDrawing" Target="../drawings/vmlDrawing4.vml"/><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4" Type="http://schemas.openxmlformats.org/officeDocument/2006/relationships/image" Target="../media/image40.png"/><Relationship Id="rId5" Type="http://schemas.openxmlformats.org/officeDocument/2006/relationships/image" Target="../media/image41.png"/><Relationship Id="rId6"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8.xml"/><Relationship Id="rId4" Type="http://schemas.openxmlformats.org/officeDocument/2006/relationships/oleObject" Target="../embeddings/oleObject10.bin"/><Relationship Id="rId5" Type="http://schemas.openxmlformats.org/officeDocument/2006/relationships/image" Target="../media/image43.emf"/><Relationship Id="rId6" Type="http://schemas.openxmlformats.org/officeDocument/2006/relationships/image" Target="../media/image44.png"/><Relationship Id="rId7" Type="http://schemas.openxmlformats.org/officeDocument/2006/relationships/image" Target="../media/image45.png"/><Relationship Id="rId8" Type="http://schemas.openxmlformats.org/officeDocument/2006/relationships/image" Target="../media/image46.png"/><Relationship Id="rId1" Type="http://schemas.openxmlformats.org/officeDocument/2006/relationships/vmlDrawing" Target="../drawings/vmlDrawing5.vml"/><Relationship Id="rId2"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9.xml"/><Relationship Id="rId4" Type="http://schemas.openxmlformats.org/officeDocument/2006/relationships/oleObject" Target="../embeddings/oleObject11.bin"/><Relationship Id="rId5" Type="http://schemas.openxmlformats.org/officeDocument/2006/relationships/image" Target="../media/image47.emf"/><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50.png"/><Relationship Id="rId1" Type="http://schemas.openxmlformats.org/officeDocument/2006/relationships/vmlDrawing" Target="../drawings/vmlDrawing6.vml"/><Relationship Id="rId2"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0.xml"/><Relationship Id="rId4" Type="http://schemas.openxmlformats.org/officeDocument/2006/relationships/oleObject" Target="../embeddings/oleObject12.bin"/><Relationship Id="rId5" Type="http://schemas.openxmlformats.org/officeDocument/2006/relationships/image" Target="../media/image51.emf"/><Relationship Id="rId6" Type="http://schemas.openxmlformats.org/officeDocument/2006/relationships/image" Target="../media/image52.png"/><Relationship Id="rId7" Type="http://schemas.openxmlformats.org/officeDocument/2006/relationships/image" Target="../media/image53.png"/><Relationship Id="rId8" Type="http://schemas.openxmlformats.org/officeDocument/2006/relationships/image" Target="../media/image54.png"/><Relationship Id="rId1" Type="http://schemas.openxmlformats.org/officeDocument/2006/relationships/vmlDrawing" Target="../drawings/vmlDrawing7.vml"/><Relationship Id="rId2"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4" Type="http://schemas.openxmlformats.org/officeDocument/2006/relationships/image" Target="../media/image56.png"/><Relationship Id="rId5" Type="http://schemas.openxmlformats.org/officeDocument/2006/relationships/image" Target="../media/image57.pn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4" Type="http://schemas.openxmlformats.org/officeDocument/2006/relationships/oleObject" Target="../embeddings/oleObject13.bin"/><Relationship Id="rId5" Type="http://schemas.openxmlformats.org/officeDocument/2006/relationships/image" Target="../media/image58.emf"/><Relationship Id="rId6" Type="http://schemas.openxmlformats.org/officeDocument/2006/relationships/image" Target="../media/image59.png"/><Relationship Id="rId7" Type="http://schemas.openxmlformats.org/officeDocument/2006/relationships/image" Target="../media/image60.png"/><Relationship Id="rId8" Type="http://schemas.openxmlformats.org/officeDocument/2006/relationships/image" Target="../media/image61.png"/><Relationship Id="rId1" Type="http://schemas.openxmlformats.org/officeDocument/2006/relationships/vmlDrawing" Target="../drawings/vmlDrawing8.vml"/><Relationship Id="rId2"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9.xml.rels><?xml version="1.0" encoding="UTF-8" standalone="yes"?>
<Relationships xmlns="http://schemas.openxmlformats.org/package/2006/relationships"><Relationship Id="rId3" Type="http://schemas.openxmlformats.org/officeDocument/2006/relationships/image" Target="../media/image62.png"/><Relationship Id="rId4" Type="http://schemas.openxmlformats.org/officeDocument/2006/relationships/image" Target="../media/image63.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8.xml"/><Relationship Id="rId4" Type="http://schemas.openxmlformats.org/officeDocument/2006/relationships/oleObject" Target="../embeddings/oleObject14.bin"/><Relationship Id="rId5" Type="http://schemas.openxmlformats.org/officeDocument/2006/relationships/image" Target="../media/image64.emf"/><Relationship Id="rId1" Type="http://schemas.openxmlformats.org/officeDocument/2006/relationships/vmlDrawing" Target="../drawings/vmlDrawing9.vml"/><Relationship Id="rId2"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6.png"/><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3.xml"/><Relationship Id="rId4" Type="http://schemas.openxmlformats.org/officeDocument/2006/relationships/oleObject" Target="../embeddings/oleObject15.bin"/><Relationship Id="rId5" Type="http://schemas.openxmlformats.org/officeDocument/2006/relationships/image" Target="../media/image67.emf"/><Relationship Id="rId6" Type="http://schemas.openxmlformats.org/officeDocument/2006/relationships/oleObject" Target="../embeddings/oleObject16.bin"/><Relationship Id="rId7" Type="http://schemas.openxmlformats.org/officeDocument/2006/relationships/image" Target="../media/image68.emf"/><Relationship Id="rId8" Type="http://schemas.openxmlformats.org/officeDocument/2006/relationships/oleObject" Target="../embeddings/oleObject17.bin"/><Relationship Id="rId9" Type="http://schemas.openxmlformats.org/officeDocument/2006/relationships/image" Target="../media/image69.emf"/><Relationship Id="rId1" Type="http://schemas.openxmlformats.org/officeDocument/2006/relationships/vmlDrawing" Target="../drawings/vmlDrawing10.vml"/><Relationship Id="rId2"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70.png"/><Relationship Id="rId4" Type="http://schemas.openxmlformats.org/officeDocument/2006/relationships/image" Target="../media/image71.png"/><Relationship Id="rId5" Type="http://schemas.openxmlformats.org/officeDocument/2006/relationships/image" Target="../media/image28.png"/><Relationship Id="rId6" Type="http://schemas.openxmlformats.org/officeDocument/2006/relationships/image" Target="../media/image29.png"/><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8.xml.rels><?xml version="1.0" encoding="UTF-8" standalone="yes"?>
<Relationships xmlns="http://schemas.openxmlformats.org/package/2006/relationships"><Relationship Id="rId3" Type="http://schemas.openxmlformats.org/officeDocument/2006/relationships/image" Target="../media/image72.png"/><Relationship Id="rId4" Type="http://schemas.openxmlformats.org/officeDocument/2006/relationships/image" Target="../media/image73.png"/><Relationship Id="rId5" Type="http://schemas.openxmlformats.org/officeDocument/2006/relationships/image" Target="../media/image74.png"/><Relationship Id="rId6" Type="http://schemas.openxmlformats.org/officeDocument/2006/relationships/image" Target="../media/image75.pn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png"/></Relationships>
</file>

<file path=ppt/slides/_rels/slide50.xml.rels><?xml version="1.0" encoding="UTF-8" standalone="yes"?>
<Relationships xmlns="http://schemas.openxmlformats.org/package/2006/relationships"><Relationship Id="rId3" Type="http://schemas.openxmlformats.org/officeDocument/2006/relationships/image" Target="../media/image76.png"/><Relationship Id="rId4" Type="http://schemas.openxmlformats.org/officeDocument/2006/relationships/image" Target="../media/image77.png"/><Relationship Id="rId5" Type="http://schemas.openxmlformats.org/officeDocument/2006/relationships/image" Target="../media/image78.png"/><Relationship Id="rId6" Type="http://schemas.openxmlformats.org/officeDocument/2006/relationships/image" Target="../media/image79.png"/><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slide" Target="slide9.xml"/><Relationship Id="rId9" Type="http://schemas.openxmlformats.org/officeDocument/2006/relationships/slide" Target="slide10.xml"/><Relationship Id="rId10" Type="http://schemas.openxmlformats.org/officeDocument/2006/relationships/slide" Target="slide11.xml"/><Relationship Id="rId11" Type="http://schemas.openxmlformats.org/officeDocument/2006/relationships/slide" Target="slide12.xml"/><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Multi-jets, jet shapes, substructure and radiation between jets in ATLAS</a:t>
            </a:r>
            <a:endParaRPr lang="en-US" dirty="0"/>
          </a:p>
        </p:txBody>
      </p:sp>
      <p:sp>
        <p:nvSpPr>
          <p:cNvPr id="3" name="Subtitle 2"/>
          <p:cNvSpPr>
            <a:spLocks noGrp="1"/>
          </p:cNvSpPr>
          <p:nvPr>
            <p:ph type="subTitle" idx="1"/>
          </p:nvPr>
        </p:nvSpPr>
        <p:spPr/>
        <p:txBody>
          <a:bodyPr>
            <a:normAutofit fontScale="92500"/>
          </a:bodyPr>
          <a:lstStyle/>
          <a:p>
            <a:r>
              <a:rPr lang="en-US" dirty="0" smtClean="0"/>
              <a:t>Karina F. Loureiro</a:t>
            </a:r>
            <a:r>
              <a:rPr lang="en-US" dirty="0"/>
              <a:t> </a:t>
            </a:r>
            <a:r>
              <a:rPr lang="en-US" dirty="0" smtClean="0"/>
              <a:t>on behalf of the ATLAS Collaboration</a:t>
            </a:r>
          </a:p>
          <a:p>
            <a:r>
              <a:rPr lang="en-US" dirty="0" smtClean="0"/>
              <a:t>SM@LHC2012 - Copenhagen</a:t>
            </a:r>
          </a:p>
        </p:txBody>
      </p:sp>
    </p:spTree>
    <p:extLst>
      <p:ext uri="{BB962C8B-B14F-4D97-AF65-F5344CB8AC3E}">
        <p14:creationId xmlns:p14="http://schemas.microsoft.com/office/powerpoint/2010/main" val="3800913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Title 1"/>
          <p:cNvSpPr>
            <a:spLocks noGrp="1"/>
          </p:cNvSpPr>
          <p:nvPr>
            <p:ph type="title" orient="vert"/>
          </p:nvPr>
        </p:nvSpPr>
        <p:spPr/>
        <p:txBody>
          <a:bodyPr/>
          <a:lstStyle/>
          <a:p>
            <a:pPr lvl="0"/>
            <a:r>
              <a:rPr lang="en-US" dirty="0"/>
              <a:t>Ratio </a:t>
            </a:r>
            <a:r>
              <a:rPr lang="en-US" dirty="0" err="1"/>
              <a:t>σ</a:t>
            </a:r>
            <a:r>
              <a:rPr lang="en-US" dirty="0"/>
              <a:t>(n)/</a:t>
            </a:r>
            <a:r>
              <a:rPr lang="en-US" dirty="0" err="1"/>
              <a:t>σ</a:t>
            </a:r>
            <a:r>
              <a:rPr lang="en-US" dirty="0"/>
              <a:t>(n-1</a:t>
            </a:r>
            <a:r>
              <a:rPr lang="en-US" dirty="0" smtClean="0"/>
              <a:t>)</a:t>
            </a:r>
            <a:endParaRPr lang="en-US" dirty="0"/>
          </a:p>
        </p:txBody>
      </p:sp>
      <p:sp>
        <p:nvSpPr>
          <p:cNvPr id="4" name="Date Placeholder 3"/>
          <p:cNvSpPr>
            <a:spLocks noGrp="1"/>
          </p:cNvSpPr>
          <p:nvPr>
            <p:ph type="dt" sz="half" idx="10"/>
          </p:nvPr>
        </p:nvSpPr>
        <p:spPr/>
        <p:txBody>
          <a:bodyPr/>
          <a:lstStyle/>
          <a:p>
            <a:fld id="{D05870E2-F979-3C44-8EF9-F78242584B68}"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10</a:t>
            </a:fld>
            <a:endParaRPr lang="en-US"/>
          </a:p>
        </p:txBody>
      </p:sp>
      <p:sp>
        <p:nvSpPr>
          <p:cNvPr id="7" name="Rectangle 6"/>
          <p:cNvSpPr/>
          <p:nvPr/>
        </p:nvSpPr>
        <p:spPr>
          <a:xfrm>
            <a:off x="372035" y="381001"/>
            <a:ext cx="6992392" cy="5811257"/>
          </a:xfrm>
          <a:prstGeom prst="rect">
            <a:avLst/>
          </a:prstGeom>
          <a:blipFill>
            <a:blip r:embed="rId2">
              <a:extLst>
                <a:ext uri="{28A0092B-C50C-407E-A947-70E740481C1C}">
                  <a14:useLocalDpi xmlns:a14="http://schemas.microsoft.com/office/drawing/2010/main" val="0"/>
                </a:ext>
              </a:extLst>
            </a:blip>
            <a:srcRect/>
            <a:stretch>
              <a:fillRect t="-6000" b="-6000"/>
            </a:stretch>
          </a:blip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10" name="Action Button: Return 9">
            <a:hlinkClick r:id="" action="ppaction://hlinkshowjump?jump=lastslideviewed" highlightClick="1"/>
          </p:cNvPr>
          <p:cNvSpPr/>
          <p:nvPr/>
        </p:nvSpPr>
        <p:spPr>
          <a:xfrm>
            <a:off x="6399569" y="6356350"/>
            <a:ext cx="334747" cy="365125"/>
          </a:xfrm>
          <a:prstGeom prst="actionButtonRetur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367442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ertical Title 1"/>
          <p:cNvSpPr>
            <a:spLocks noGrp="1"/>
          </p:cNvSpPr>
          <p:nvPr>
            <p:ph type="title" orient="vert"/>
          </p:nvPr>
        </p:nvSpPr>
        <p:spPr/>
        <p:txBody>
          <a:bodyPr/>
          <a:lstStyle/>
          <a:p>
            <a:r>
              <a:rPr lang="en-US" dirty="0" smtClean="0"/>
              <a:t>Differential Jet Cross -Section</a:t>
            </a:r>
            <a:endParaRPr lang="en-US" dirty="0"/>
          </a:p>
        </p:txBody>
      </p:sp>
      <p:sp>
        <p:nvSpPr>
          <p:cNvPr id="4" name="Date Placeholder 3"/>
          <p:cNvSpPr>
            <a:spLocks noGrp="1"/>
          </p:cNvSpPr>
          <p:nvPr>
            <p:ph type="dt" sz="half" idx="10"/>
          </p:nvPr>
        </p:nvSpPr>
        <p:spPr/>
        <p:txBody>
          <a:bodyPr/>
          <a:lstStyle/>
          <a:p>
            <a:fld id="{D05870E2-F979-3C44-8EF9-F78242584B68}"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11</a:t>
            </a:fld>
            <a:endParaRPr lang="en-US"/>
          </a:p>
        </p:txBody>
      </p:sp>
      <p:sp>
        <p:nvSpPr>
          <p:cNvPr id="8" name="Rectangle 7"/>
          <p:cNvSpPr/>
          <p:nvPr/>
        </p:nvSpPr>
        <p:spPr>
          <a:xfrm>
            <a:off x="372035" y="452852"/>
            <a:ext cx="6815173" cy="5903498"/>
          </a:xfrm>
          <a:prstGeom prst="rect">
            <a:avLst/>
          </a:prstGeom>
          <a:blipFill>
            <a:blip r:embed="rId2">
              <a:extLst>
                <a:ext uri="{28A0092B-C50C-407E-A947-70E740481C1C}">
                  <a14:useLocalDpi xmlns:a14="http://schemas.microsoft.com/office/drawing/2010/main" val="0"/>
                </a:ext>
              </a:extLst>
            </a:blip>
            <a:srcRect/>
            <a:stretch>
              <a:fillRect t="-6000" b="-6000"/>
            </a:stretch>
          </a:blip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9" name="Action Button: Return 8">
            <a:hlinkClick r:id="" action="ppaction://hlinkshowjump?jump=lastslideviewed" highlightClick="1"/>
          </p:cNvPr>
          <p:cNvSpPr/>
          <p:nvPr/>
        </p:nvSpPr>
        <p:spPr>
          <a:xfrm>
            <a:off x="6724471" y="6428529"/>
            <a:ext cx="364283" cy="292946"/>
          </a:xfrm>
          <a:prstGeom prst="actionButtonRetur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655185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Multi-jets: Uncertainties of the Measurement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chemeClr val="tx1"/>
                </a:solidFill>
              </a:rPr>
              <a:t>Monte Carlo derived correction factors for efficiencies and resolution</a:t>
            </a:r>
          </a:p>
          <a:p>
            <a:r>
              <a:rPr lang="en-US" dirty="0" smtClean="0">
                <a:solidFill>
                  <a:schemeClr val="tx1"/>
                </a:solidFill>
              </a:rPr>
              <a:t>Luminosity calculation</a:t>
            </a:r>
          </a:p>
          <a:p>
            <a:r>
              <a:rPr lang="en-US" dirty="0" smtClean="0">
                <a:solidFill>
                  <a:schemeClr val="tx1"/>
                </a:solidFill>
              </a:rPr>
              <a:t>Jet energy scale - </a:t>
            </a:r>
            <a:r>
              <a:rPr lang="en-US" b="1" spc="300" dirty="0" smtClean="0">
                <a:ln w="11430" cmpd="sng">
                  <a:solidFill>
                    <a:schemeClr val="accent1">
                      <a:tint val="10000"/>
                    </a:schemeClr>
                  </a:solidFill>
                  <a:prstDash val="solid"/>
                  <a:miter lim="800000"/>
                </a:ln>
                <a:solidFill>
                  <a:schemeClr val="tx1"/>
                </a:solidFill>
                <a:effectLst>
                  <a:glow rad="45500">
                    <a:schemeClr val="accent1">
                      <a:satMod val="220000"/>
                      <a:alpha val="35000"/>
                    </a:schemeClr>
                  </a:glow>
                </a:effectLst>
              </a:rPr>
              <a:t>Dominant</a:t>
            </a:r>
          </a:p>
          <a:p>
            <a:pPr lvl="1"/>
            <a:r>
              <a:rPr lang="en-US" dirty="0" smtClean="0">
                <a:solidFill>
                  <a:schemeClr val="tx1"/>
                </a:solidFill>
              </a:rPr>
              <a:t>Evaluated on isolated jets – Largest component (between 5% at 60GeV and 2.5% at 1 </a:t>
            </a:r>
            <a:r>
              <a:rPr lang="en-US" dirty="0" err="1" smtClean="0">
                <a:solidFill>
                  <a:schemeClr val="tx1"/>
                </a:solidFill>
              </a:rPr>
              <a:t>TeV</a:t>
            </a:r>
            <a:r>
              <a:rPr lang="en-US" dirty="0" smtClean="0">
                <a:solidFill>
                  <a:schemeClr val="tx1"/>
                </a:solidFill>
              </a:rPr>
              <a:t>)</a:t>
            </a:r>
          </a:p>
          <a:p>
            <a:pPr lvl="1"/>
            <a:r>
              <a:rPr lang="en-US" dirty="0" smtClean="0">
                <a:solidFill>
                  <a:schemeClr val="tx1"/>
                </a:solidFill>
              </a:rPr>
              <a:t>Due to “Flavor response”  – At most 3.5%</a:t>
            </a:r>
          </a:p>
          <a:p>
            <a:pPr lvl="1"/>
            <a:r>
              <a:rPr lang="en-US" dirty="0" smtClean="0">
                <a:solidFill>
                  <a:schemeClr val="tx1"/>
                </a:solidFill>
              </a:rPr>
              <a:t>Due to jets with nearby activity – At most 1.0%</a:t>
            </a:r>
          </a:p>
          <a:p>
            <a:r>
              <a:rPr lang="en-US" dirty="0" smtClean="0">
                <a:solidFill>
                  <a:schemeClr val="tx1"/>
                </a:solidFill>
              </a:rPr>
              <a:t>Due to contamination from a nearby soft jet accounted within the offset correction.</a:t>
            </a:r>
            <a:endParaRPr lang="en-US" dirty="0">
              <a:solidFill>
                <a:schemeClr val="tx1"/>
              </a:solidFill>
            </a:endParaRPr>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dirty="0"/>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12</a:t>
            </a:fld>
            <a:endParaRPr lang="en-US" dirty="0"/>
          </a:p>
        </p:txBody>
      </p:sp>
    </p:spTree>
    <p:extLst>
      <p:ext uri="{BB962C8B-B14F-4D97-AF65-F5344CB8AC3E}">
        <p14:creationId xmlns:p14="http://schemas.microsoft.com/office/powerpoint/2010/main" val="3218714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Multi-jets: Interim </a:t>
            </a:r>
            <a:r>
              <a:rPr lang="en-US" dirty="0"/>
              <a:t>S</a:t>
            </a:r>
            <a:r>
              <a:rPr lang="en-US" dirty="0" smtClean="0"/>
              <a:t>ummary</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A</a:t>
            </a:r>
            <a:r>
              <a:rPr lang="en-US" dirty="0" smtClean="0">
                <a:solidFill>
                  <a:schemeClr val="tx1"/>
                </a:solidFill>
              </a:rPr>
              <a:t>ll MC simulations agree reasonable well with the data.</a:t>
            </a:r>
          </a:p>
          <a:p>
            <a:r>
              <a:rPr lang="en-US" dirty="0" smtClean="0">
                <a:solidFill>
                  <a:schemeClr val="tx1"/>
                </a:solidFill>
              </a:rPr>
              <a:t>Most ALPGEN MC simulations predict an inclusive multi-jet cross section similar to the measured one</a:t>
            </a:r>
          </a:p>
          <a:p>
            <a:r>
              <a:rPr lang="en-US" dirty="0" smtClean="0">
                <a:solidFill>
                  <a:schemeClr val="tx1"/>
                </a:solidFill>
              </a:rPr>
              <a:t>The normalization factor for SHERPA is the closest to unity</a:t>
            </a:r>
          </a:p>
          <a:p>
            <a:r>
              <a:rPr lang="en-US" dirty="0" smtClean="0">
                <a:solidFill>
                  <a:schemeClr val="tx1"/>
                </a:solidFill>
              </a:rPr>
              <a:t>The n to n-1 cross section ratio as a function of the jet multiplicity reduces significantly the impact of the jet energy scale uncertainty </a:t>
            </a:r>
          </a:p>
          <a:p>
            <a:r>
              <a:rPr lang="en-US" dirty="0" smtClean="0">
                <a:solidFill>
                  <a:schemeClr val="tx1"/>
                </a:solidFill>
              </a:rPr>
              <a:t>The three-to-two jet differential cross-section as a function of a well chosen variable (i.e. leading jet </a:t>
            </a:r>
            <a:r>
              <a:rPr lang="en-US" dirty="0" err="1" smtClean="0">
                <a:solidFill>
                  <a:schemeClr val="tx1"/>
                </a:solidFill>
              </a:rPr>
              <a:t>p</a:t>
            </a:r>
            <a:r>
              <a:rPr lang="en-US" baseline="-25000" dirty="0" err="1" smtClean="0">
                <a:solidFill>
                  <a:schemeClr val="tx1"/>
                </a:solidFill>
              </a:rPr>
              <a:t>T</a:t>
            </a:r>
            <a:r>
              <a:rPr lang="en-US" dirty="0" smtClean="0">
                <a:solidFill>
                  <a:schemeClr val="tx1"/>
                </a:solidFill>
              </a:rPr>
              <a:t>) can be used since the systematic uncertainties on the measurement are small</a:t>
            </a:r>
          </a:p>
          <a:p>
            <a:r>
              <a:rPr lang="en-US" dirty="0" smtClean="0">
                <a:solidFill>
                  <a:schemeClr val="tx1"/>
                </a:solidFill>
              </a:rPr>
              <a:t>To update the study manpower is needed </a:t>
            </a:r>
            <a:endParaRPr lang="en-US" dirty="0">
              <a:solidFill>
                <a:schemeClr val="tx1"/>
              </a:solidFill>
            </a:endParaRPr>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dirty="0"/>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13</a:t>
            </a:fld>
            <a:endParaRPr lang="en-US"/>
          </a:p>
        </p:txBody>
      </p:sp>
      <p:pic>
        <p:nvPicPr>
          <p:cNvPr id="9" name="Picture 8"/>
          <p:cNvPicPr>
            <a:picLocks noChangeAspect="1"/>
          </p:cNvPicPr>
          <p:nvPr/>
        </p:nvPicPr>
        <p:blipFill>
          <a:blip r:embed="rId3"/>
          <a:stretch>
            <a:fillRect/>
          </a:stretch>
        </p:blipFill>
        <p:spPr>
          <a:xfrm>
            <a:off x="5329742" y="4964401"/>
            <a:ext cx="905454" cy="949985"/>
          </a:xfrm>
          <a:prstGeom prst="rect">
            <a:avLst/>
          </a:prstGeom>
        </p:spPr>
      </p:pic>
      <p:pic>
        <p:nvPicPr>
          <p:cNvPr id="10" name="Picture 9"/>
          <p:cNvPicPr>
            <a:picLocks noChangeAspect="1"/>
          </p:cNvPicPr>
          <p:nvPr/>
        </p:nvPicPr>
        <p:blipFill>
          <a:blip r:embed="rId4"/>
          <a:stretch>
            <a:fillRect/>
          </a:stretch>
        </p:blipFill>
        <p:spPr>
          <a:xfrm>
            <a:off x="6143670" y="5434910"/>
            <a:ext cx="392851" cy="479475"/>
          </a:xfrm>
          <a:prstGeom prst="rect">
            <a:avLst/>
          </a:prstGeom>
        </p:spPr>
      </p:pic>
      <p:pic>
        <p:nvPicPr>
          <p:cNvPr id="11" name="Picture 10"/>
          <p:cNvPicPr>
            <a:picLocks noChangeAspect="1"/>
          </p:cNvPicPr>
          <p:nvPr/>
        </p:nvPicPr>
        <p:blipFill>
          <a:blip r:embed="rId5"/>
          <a:stretch>
            <a:fillRect/>
          </a:stretch>
        </p:blipFill>
        <p:spPr>
          <a:xfrm>
            <a:off x="6365605" y="5132146"/>
            <a:ext cx="572413" cy="605528"/>
          </a:xfrm>
          <a:prstGeom prst="rect">
            <a:avLst/>
          </a:prstGeom>
        </p:spPr>
      </p:pic>
      <p:pic>
        <p:nvPicPr>
          <p:cNvPr id="12" name="Picture 11"/>
          <p:cNvPicPr>
            <a:picLocks noChangeAspect="1"/>
          </p:cNvPicPr>
          <p:nvPr/>
        </p:nvPicPr>
        <p:blipFill>
          <a:blip r:embed="rId6"/>
          <a:stretch>
            <a:fillRect/>
          </a:stretch>
        </p:blipFill>
        <p:spPr>
          <a:xfrm>
            <a:off x="6849992" y="5363642"/>
            <a:ext cx="483514" cy="550743"/>
          </a:xfrm>
          <a:prstGeom prst="rect">
            <a:avLst/>
          </a:prstGeom>
        </p:spPr>
      </p:pic>
      <p:pic>
        <p:nvPicPr>
          <p:cNvPr id="13" name="Picture 12"/>
          <p:cNvPicPr>
            <a:picLocks noChangeAspect="1"/>
          </p:cNvPicPr>
          <p:nvPr/>
        </p:nvPicPr>
        <p:blipFill>
          <a:blip r:embed="rId7"/>
          <a:stretch>
            <a:fillRect/>
          </a:stretch>
        </p:blipFill>
        <p:spPr>
          <a:xfrm>
            <a:off x="7496646" y="5215087"/>
            <a:ext cx="337761" cy="550744"/>
          </a:xfrm>
          <a:prstGeom prst="rect">
            <a:avLst/>
          </a:prstGeom>
        </p:spPr>
      </p:pic>
    </p:spTree>
    <p:extLst>
      <p:ext uri="{BB962C8B-B14F-4D97-AF65-F5344CB8AC3E}">
        <p14:creationId xmlns:p14="http://schemas.microsoft.com/office/powerpoint/2010/main" val="1431201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Shapes</a:t>
            </a:r>
            <a:endParaRPr lang="en-US" dirty="0"/>
          </a:p>
        </p:txBody>
      </p:sp>
      <p:sp>
        <p:nvSpPr>
          <p:cNvPr id="3" name="Text Placeholder 2"/>
          <p:cNvSpPr>
            <a:spLocks noGrp="1"/>
          </p:cNvSpPr>
          <p:nvPr>
            <p:ph type="body" idx="1"/>
          </p:nvPr>
        </p:nvSpPr>
        <p:spPr/>
        <p:txBody>
          <a:bodyPr>
            <a:normAutofit/>
          </a:bodyPr>
          <a:lstStyle/>
          <a:p>
            <a:r>
              <a:rPr lang="en-US" dirty="0" smtClean="0"/>
              <a:t>Measurement: differential and integrated jet shapes</a:t>
            </a:r>
            <a:endParaRPr lang="en-US" dirty="0"/>
          </a:p>
        </p:txBody>
      </p:sp>
      <p:sp>
        <p:nvSpPr>
          <p:cNvPr id="4" name="Date Placeholder 3"/>
          <p:cNvSpPr>
            <a:spLocks noGrp="1"/>
          </p:cNvSpPr>
          <p:nvPr>
            <p:ph type="dt" sz="half" idx="10"/>
          </p:nvPr>
        </p:nvSpPr>
        <p:spPr/>
        <p:txBody>
          <a:bodyPr/>
          <a:lstStyle/>
          <a:p>
            <a:fld id="{416626AF-C307-3246-8AFD-CC5E36780118}"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normAutofit/>
          </a:bodyPr>
          <a:lstStyle/>
          <a:p>
            <a:fld id="{CE8079A4-7AA8-4A4F-87E2-7781EC5097DD}" type="slidenum">
              <a:rPr lang="en-US" smtClean="0"/>
              <a:pPr/>
              <a:t>14</a:t>
            </a:fld>
            <a:endParaRPr lang="en-US"/>
          </a:p>
        </p:txBody>
      </p:sp>
    </p:spTree>
    <p:extLst>
      <p:ext uri="{BB962C8B-B14F-4D97-AF65-F5344CB8AC3E}">
        <p14:creationId xmlns:p14="http://schemas.microsoft.com/office/powerpoint/2010/main" val="1798393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Shapes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Provide information about the details of the </a:t>
            </a:r>
            <a:r>
              <a:rPr lang="en-US" dirty="0" err="1" smtClean="0"/>
              <a:t>parton</a:t>
            </a:r>
            <a:r>
              <a:rPr lang="en-US" dirty="0" smtClean="0"/>
              <a:t>-to-jet fragmentation process by studying the internal structure of the jet</a:t>
            </a:r>
          </a:p>
          <a:p>
            <a:pPr lvl="1"/>
            <a:r>
              <a:rPr lang="en-US" dirty="0"/>
              <a:t>T</a:t>
            </a:r>
            <a:r>
              <a:rPr lang="en-US" dirty="0" smtClean="0"/>
              <a:t>he internal structure of sufficiently energetic jets is mainly dictated by the emission of multiple gluons from the primary </a:t>
            </a:r>
            <a:r>
              <a:rPr lang="en-US" dirty="0" err="1" smtClean="0"/>
              <a:t>parton</a:t>
            </a:r>
            <a:endParaRPr lang="en-US" dirty="0" smtClean="0"/>
          </a:p>
          <a:p>
            <a:pPr lvl="1"/>
            <a:r>
              <a:rPr lang="en-US" dirty="0" smtClean="0"/>
              <a:t>The shape of the jet depends on the type of </a:t>
            </a:r>
            <a:r>
              <a:rPr lang="en-US" dirty="0" err="1" smtClean="0"/>
              <a:t>partons</a:t>
            </a:r>
            <a:r>
              <a:rPr lang="en-US" dirty="0" smtClean="0"/>
              <a:t> (quark or gluon) that give rise to jets in the final state</a:t>
            </a:r>
          </a:p>
          <a:p>
            <a:pPr lvl="1"/>
            <a:r>
              <a:rPr lang="en-US" dirty="0" smtClean="0"/>
              <a:t>The shape is sensitive to non </a:t>
            </a:r>
            <a:r>
              <a:rPr lang="en-US" dirty="0" err="1" smtClean="0"/>
              <a:t>perturbative</a:t>
            </a:r>
            <a:r>
              <a:rPr lang="en-US" dirty="0" smtClean="0"/>
              <a:t> fragmentation effects and underlying event contributions</a:t>
            </a:r>
          </a:p>
          <a:p>
            <a:r>
              <a:rPr lang="en-US" dirty="0" smtClean="0"/>
              <a:t>Are useful tools for new physics searches with highly boosted particles in the final state decaying to multiple jets</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normAutofit/>
          </a:bodyPr>
          <a:lstStyle/>
          <a:p>
            <a:fld id="{F6B9D224-A30D-144D-AEDF-F4A64F6D3833}" type="slidenum">
              <a:rPr lang="en-US" smtClean="0"/>
              <a:t>15</a:t>
            </a:fld>
            <a:endParaRPr lang="en-US"/>
          </a:p>
        </p:txBody>
      </p:sp>
    </p:spTree>
    <p:extLst>
      <p:ext uri="{BB962C8B-B14F-4D97-AF65-F5344CB8AC3E}">
        <p14:creationId xmlns:p14="http://schemas.microsoft.com/office/powerpoint/2010/main" val="1545766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ounded Rectangle 20"/>
          <p:cNvSpPr/>
          <p:nvPr/>
        </p:nvSpPr>
        <p:spPr>
          <a:xfrm>
            <a:off x="822206" y="4801840"/>
            <a:ext cx="7896579" cy="1438568"/>
          </a:xfrm>
          <a:prstGeom prst="roundRect">
            <a:avLst/>
          </a:prstGeom>
          <a:ln>
            <a:no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n-US"/>
          </a:p>
        </p:txBody>
      </p:sp>
      <p:sp>
        <p:nvSpPr>
          <p:cNvPr id="20" name="Rounded Rectangle 19"/>
          <p:cNvSpPr/>
          <p:nvPr/>
        </p:nvSpPr>
        <p:spPr>
          <a:xfrm>
            <a:off x="803392" y="3262529"/>
            <a:ext cx="7915393" cy="1263791"/>
          </a:xfrm>
          <a:prstGeom prst="roundRect">
            <a:avLst/>
          </a:prstGeom>
          <a:gradFill flip="none" rotWithShape="1">
            <a:gsLst>
              <a:gs pos="0">
                <a:schemeClr val="accent1">
                  <a:tint val="100000"/>
                  <a:shade val="100000"/>
                  <a:satMod val="130000"/>
                  <a:alpha val="45000"/>
                </a:schemeClr>
              </a:gs>
              <a:gs pos="100000">
                <a:schemeClr val="accent1">
                  <a:tint val="50000"/>
                  <a:shade val="100000"/>
                  <a:satMod val="350000"/>
                  <a:alpha val="45000"/>
                </a:scheme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ounded Rectangle 18"/>
          <p:cNvSpPr/>
          <p:nvPr/>
        </p:nvSpPr>
        <p:spPr>
          <a:xfrm>
            <a:off x="803392" y="1712173"/>
            <a:ext cx="7915393" cy="1263791"/>
          </a:xfrm>
          <a:prstGeom prst="roundRect">
            <a:avLst/>
          </a:prstGeom>
          <a:gradFill flip="none" rotWithShape="1">
            <a:gsLst>
              <a:gs pos="0">
                <a:schemeClr val="accent1">
                  <a:tint val="100000"/>
                  <a:shade val="100000"/>
                  <a:satMod val="130000"/>
                  <a:alpha val="48000"/>
                </a:schemeClr>
              </a:gs>
              <a:gs pos="100000">
                <a:schemeClr val="accent1">
                  <a:tint val="50000"/>
                  <a:shade val="100000"/>
                  <a:satMod val="350000"/>
                  <a:alpha val="48000"/>
                </a:schemeClr>
              </a:gs>
            </a:gsLst>
            <a:lin ang="16200000" scaled="0"/>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US" dirty="0" smtClean="0"/>
              <a:t>Jet Shapes: Definition</a:t>
            </a:r>
            <a:endParaRPr lang="en-US" dirty="0"/>
          </a:p>
        </p:txBody>
      </p:sp>
      <p:graphicFrame>
        <p:nvGraphicFramePr>
          <p:cNvPr id="7" name="Content Placeholder 6"/>
          <p:cNvGraphicFramePr>
            <a:graphicFrameLocks noGrp="1" noChangeAspect="1"/>
          </p:cNvGraphicFramePr>
          <p:nvPr>
            <p:ph idx="1"/>
            <p:extLst>
              <p:ext uri="{D42A27DB-BD31-4B8C-83A1-F6EECF244321}">
                <p14:modId xmlns:p14="http://schemas.microsoft.com/office/powerpoint/2010/main" val="2201460187"/>
              </p:ext>
            </p:extLst>
          </p:nvPr>
        </p:nvGraphicFramePr>
        <p:xfrm>
          <a:off x="1166813" y="1984375"/>
          <a:ext cx="4554537" cy="836613"/>
        </p:xfrm>
        <a:graphic>
          <a:graphicData uri="http://schemas.openxmlformats.org/presentationml/2006/ole">
            <mc:AlternateContent xmlns:mc="http://schemas.openxmlformats.org/markup-compatibility/2006">
              <mc:Choice xmlns:v="urn:schemas-microsoft-com:vml" Requires="v">
                <p:oleObj spid="_x0000_s14620" name="Equation" r:id="rId4" imgW="2489200" imgH="457200" progId="Equation.3">
                  <p:embed/>
                </p:oleObj>
              </mc:Choice>
              <mc:Fallback>
                <p:oleObj name="Equation" r:id="rId4" imgW="2489200" imgH="457200" progId="Equation.3">
                  <p:embed/>
                  <p:pic>
                    <p:nvPicPr>
                      <p:cNvPr id="0" name=""/>
                      <p:cNvPicPr/>
                      <p:nvPr/>
                    </p:nvPicPr>
                    <p:blipFill>
                      <a:blip r:embed="rId5"/>
                      <a:stretch>
                        <a:fillRect/>
                      </a:stretch>
                    </p:blipFill>
                    <p:spPr>
                      <a:xfrm>
                        <a:off x="1166813" y="1984375"/>
                        <a:ext cx="4554537" cy="836613"/>
                      </a:xfrm>
                      <a:prstGeom prst="rect">
                        <a:avLst/>
                      </a:prstGeom>
                    </p:spPr>
                  </p:pic>
                </p:oleObj>
              </mc:Fallback>
            </mc:AlternateContent>
          </a:graphicData>
        </a:graphic>
      </p:graphicFrame>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dirty="0" smtClean="0"/>
              <a:t>K. F. Loureiro - SM@LHC2012</a:t>
            </a:r>
            <a:endParaRPr lang="en-US" dirty="0"/>
          </a:p>
        </p:txBody>
      </p:sp>
      <p:sp>
        <p:nvSpPr>
          <p:cNvPr id="6" name="Slide Number Placeholder 5"/>
          <p:cNvSpPr>
            <a:spLocks noGrp="1"/>
          </p:cNvSpPr>
          <p:nvPr>
            <p:ph type="sldNum" sz="quarter" idx="12"/>
          </p:nvPr>
        </p:nvSpPr>
        <p:spPr/>
        <p:txBody>
          <a:bodyPr>
            <a:normAutofit/>
          </a:bodyPr>
          <a:lstStyle/>
          <a:p>
            <a:fld id="{F6B9D224-A30D-144D-AEDF-F4A64F6D3833}" type="slidenum">
              <a:rPr lang="en-US" smtClean="0"/>
              <a:t>16</a:t>
            </a:fld>
            <a:endParaRPr lang="en-US" dirty="0"/>
          </a:p>
        </p:txBody>
      </p:sp>
      <p:graphicFrame>
        <p:nvGraphicFramePr>
          <p:cNvPr id="8" name="Object 7"/>
          <p:cNvGraphicFramePr>
            <a:graphicFrameLocks noChangeAspect="1"/>
          </p:cNvGraphicFramePr>
          <p:nvPr>
            <p:extLst>
              <p:ext uri="{D42A27DB-BD31-4B8C-83A1-F6EECF244321}">
                <p14:modId xmlns:p14="http://schemas.microsoft.com/office/powerpoint/2010/main" val="3906749335"/>
              </p:ext>
            </p:extLst>
          </p:nvPr>
        </p:nvGraphicFramePr>
        <p:xfrm>
          <a:off x="6338456" y="2460259"/>
          <a:ext cx="2001983" cy="274782"/>
        </p:xfrm>
        <a:graphic>
          <a:graphicData uri="http://schemas.openxmlformats.org/presentationml/2006/ole">
            <mc:AlternateContent xmlns:mc="http://schemas.openxmlformats.org/markup-compatibility/2006">
              <mc:Choice xmlns:v="urn:schemas-microsoft-com:vml" Requires="v">
                <p:oleObj spid="_x0000_s14621" name="Equation" r:id="rId6" imgW="1295400" imgH="177800" progId="Equation.3">
                  <p:embed/>
                </p:oleObj>
              </mc:Choice>
              <mc:Fallback>
                <p:oleObj name="Equation" r:id="rId6" imgW="1295400" imgH="177800" progId="Equation.3">
                  <p:embed/>
                  <p:pic>
                    <p:nvPicPr>
                      <p:cNvPr id="0" name=""/>
                      <p:cNvPicPr/>
                      <p:nvPr/>
                    </p:nvPicPr>
                    <p:blipFill>
                      <a:blip r:embed="rId7"/>
                      <a:stretch>
                        <a:fillRect/>
                      </a:stretch>
                    </p:blipFill>
                    <p:spPr>
                      <a:xfrm>
                        <a:off x="6338456" y="2460259"/>
                        <a:ext cx="2001983" cy="274782"/>
                      </a:xfrm>
                      <a:prstGeom prst="rect">
                        <a:avLst/>
                      </a:prstGeom>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087937866"/>
              </p:ext>
            </p:extLst>
          </p:nvPr>
        </p:nvGraphicFramePr>
        <p:xfrm>
          <a:off x="2233736" y="3546932"/>
          <a:ext cx="2497548" cy="781841"/>
        </p:xfrm>
        <a:graphic>
          <a:graphicData uri="http://schemas.openxmlformats.org/presentationml/2006/ole">
            <mc:AlternateContent xmlns:mc="http://schemas.openxmlformats.org/markup-compatibility/2006">
              <mc:Choice xmlns:v="urn:schemas-microsoft-com:vml" Requires="v">
                <p:oleObj spid="_x0000_s14622" name="Equation" r:id="rId8" imgW="1460500" imgH="457200" progId="Equation.3">
                  <p:embed/>
                </p:oleObj>
              </mc:Choice>
              <mc:Fallback>
                <p:oleObj name="Equation" r:id="rId8" imgW="1460500" imgH="457200" progId="Equation.3">
                  <p:embed/>
                  <p:pic>
                    <p:nvPicPr>
                      <p:cNvPr id="0" name=""/>
                      <p:cNvPicPr/>
                      <p:nvPr/>
                    </p:nvPicPr>
                    <p:blipFill>
                      <a:blip r:embed="rId9"/>
                      <a:stretch>
                        <a:fillRect/>
                      </a:stretch>
                    </p:blipFill>
                    <p:spPr>
                      <a:xfrm>
                        <a:off x="2233736" y="3546932"/>
                        <a:ext cx="2497548" cy="781841"/>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500489901"/>
              </p:ext>
            </p:extLst>
          </p:nvPr>
        </p:nvGraphicFramePr>
        <p:xfrm>
          <a:off x="6795077" y="3924378"/>
          <a:ext cx="902856" cy="255155"/>
        </p:xfrm>
        <a:graphic>
          <a:graphicData uri="http://schemas.openxmlformats.org/presentationml/2006/ole">
            <mc:AlternateContent xmlns:mc="http://schemas.openxmlformats.org/markup-compatibility/2006">
              <mc:Choice xmlns:v="urn:schemas-microsoft-com:vml" Requires="v">
                <p:oleObj spid="_x0000_s14623" name="Equation" r:id="rId10" imgW="584200" imgH="165100" progId="Equation.3">
                  <p:embed/>
                </p:oleObj>
              </mc:Choice>
              <mc:Fallback>
                <p:oleObj name="Equation" r:id="rId10" imgW="584200" imgH="165100" progId="Equation.3">
                  <p:embed/>
                  <p:pic>
                    <p:nvPicPr>
                      <p:cNvPr id="0" name=""/>
                      <p:cNvPicPr/>
                      <p:nvPr/>
                    </p:nvPicPr>
                    <p:blipFill>
                      <a:blip r:embed="rId11"/>
                      <a:stretch>
                        <a:fillRect/>
                      </a:stretch>
                    </p:blipFill>
                    <p:spPr>
                      <a:xfrm>
                        <a:off x="6795077" y="3924378"/>
                        <a:ext cx="902856" cy="255155"/>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840667876"/>
              </p:ext>
            </p:extLst>
          </p:nvPr>
        </p:nvGraphicFramePr>
        <p:xfrm>
          <a:off x="3428406" y="5752062"/>
          <a:ext cx="1550555" cy="431800"/>
        </p:xfrm>
        <a:graphic>
          <a:graphicData uri="http://schemas.openxmlformats.org/presentationml/2006/ole">
            <mc:AlternateContent xmlns:mc="http://schemas.openxmlformats.org/markup-compatibility/2006">
              <mc:Choice xmlns:v="urn:schemas-microsoft-com:vml" Requires="v">
                <p:oleObj spid="_x0000_s14624" name="Equation" r:id="rId12" imgW="1003300" imgH="279400" progId="Equation.3">
                  <p:embed/>
                </p:oleObj>
              </mc:Choice>
              <mc:Fallback>
                <p:oleObj name="Equation" r:id="rId12" imgW="1003300" imgH="279400" progId="Equation.3">
                  <p:embed/>
                  <p:pic>
                    <p:nvPicPr>
                      <p:cNvPr id="0" name=""/>
                      <p:cNvPicPr/>
                      <p:nvPr/>
                    </p:nvPicPr>
                    <p:blipFill>
                      <a:blip r:embed="rId13"/>
                      <a:stretch>
                        <a:fillRect/>
                      </a:stretch>
                    </p:blipFill>
                    <p:spPr>
                      <a:xfrm>
                        <a:off x="3428406" y="5752062"/>
                        <a:ext cx="1550555" cy="431800"/>
                      </a:xfrm>
                      <a:prstGeom prst="rect">
                        <a:avLst/>
                      </a:prstGeom>
                    </p:spPr>
                  </p:pic>
                </p:oleObj>
              </mc:Fallback>
            </mc:AlternateContent>
          </a:graphicData>
        </a:graphic>
      </p:graphicFrame>
      <p:sp>
        <p:nvSpPr>
          <p:cNvPr id="16" name="TextBox 15"/>
          <p:cNvSpPr txBox="1"/>
          <p:nvPr/>
        </p:nvSpPr>
        <p:spPr>
          <a:xfrm>
            <a:off x="6413715" y="3375147"/>
            <a:ext cx="2079453" cy="369332"/>
          </a:xfrm>
          <a:prstGeom prst="rect">
            <a:avLst/>
          </a:prstGeom>
          <a:ln>
            <a:noFill/>
            <a:round/>
          </a:ln>
        </p:spPr>
        <p:style>
          <a:lnRef idx="1">
            <a:schemeClr val="accent1"/>
          </a:lnRef>
          <a:fillRef idx="3">
            <a:schemeClr val="accent1"/>
          </a:fillRef>
          <a:effectRef idx="2">
            <a:schemeClr val="accent1"/>
          </a:effectRef>
          <a:fontRef idx="minor">
            <a:schemeClr val="lt1"/>
          </a:fontRef>
        </p:style>
        <p:txBody>
          <a:bodyPr wrap="none" rtlCol="0">
            <a:spAutoFit/>
          </a:bodyPr>
          <a:lstStyle/>
          <a:p>
            <a:r>
              <a:rPr lang="en-US" dirty="0" smtClean="0"/>
              <a:t>Integrated jet shape</a:t>
            </a:r>
            <a:endParaRPr lang="en-US" dirty="0"/>
          </a:p>
        </p:txBody>
      </p:sp>
      <p:sp>
        <p:nvSpPr>
          <p:cNvPr id="22" name="TextBox 21"/>
          <p:cNvSpPr txBox="1"/>
          <p:nvPr/>
        </p:nvSpPr>
        <p:spPr>
          <a:xfrm>
            <a:off x="1744518" y="4993454"/>
            <a:ext cx="6291983" cy="1200329"/>
          </a:xfrm>
          <a:prstGeom prst="rect">
            <a:avLst/>
          </a:prstGeom>
          <a:noFill/>
        </p:spPr>
        <p:txBody>
          <a:bodyPr wrap="square" rtlCol="0">
            <a:spAutoFit/>
          </a:bodyPr>
          <a:lstStyle/>
          <a:p>
            <a:pPr marL="893763" indent="-893763"/>
            <a:r>
              <a:rPr lang="en-US" i="1" dirty="0" err="1" smtClean="0">
                <a:latin typeface="Cambria"/>
                <a:cs typeface="Cambria"/>
              </a:rPr>
              <a:t>p</a:t>
            </a:r>
            <a:r>
              <a:rPr lang="en-US" i="1" baseline="-25000" dirty="0" err="1" smtClean="0">
                <a:latin typeface="Cambria"/>
                <a:cs typeface="Cambria"/>
              </a:rPr>
              <a:t>T</a:t>
            </a:r>
            <a:r>
              <a:rPr lang="en-US" i="1" dirty="0" smtClean="0">
                <a:latin typeface="Cambria"/>
                <a:cs typeface="Cambria"/>
              </a:rPr>
              <a:t>(r</a:t>
            </a:r>
            <a:r>
              <a:rPr lang="en-US" i="1" baseline="-25000" dirty="0" smtClean="0">
                <a:latin typeface="Cambria"/>
                <a:cs typeface="Cambria"/>
              </a:rPr>
              <a:t>1</a:t>
            </a:r>
            <a:r>
              <a:rPr lang="en-US" i="1" dirty="0" smtClean="0">
                <a:latin typeface="Cambria"/>
                <a:cs typeface="Cambria"/>
              </a:rPr>
              <a:t>,r</a:t>
            </a:r>
            <a:r>
              <a:rPr lang="en-US" i="1" baseline="-25000" dirty="0" smtClean="0">
                <a:latin typeface="Cambria"/>
                <a:cs typeface="Cambria"/>
              </a:rPr>
              <a:t>2</a:t>
            </a:r>
            <a:r>
              <a:rPr lang="en-US" i="1" dirty="0" smtClean="0">
                <a:latin typeface="Cambria"/>
                <a:cs typeface="Cambria"/>
              </a:rPr>
              <a:t>) : summed </a:t>
            </a:r>
            <a:r>
              <a:rPr lang="en-US" i="1" dirty="0" err="1" smtClean="0">
                <a:latin typeface="Cambria"/>
                <a:cs typeface="Cambria"/>
              </a:rPr>
              <a:t>p</a:t>
            </a:r>
            <a:r>
              <a:rPr lang="en-US" i="1" baseline="-25000" dirty="0" err="1" smtClean="0">
                <a:latin typeface="Cambria"/>
                <a:cs typeface="Cambria"/>
              </a:rPr>
              <a:t>T</a:t>
            </a:r>
            <a:r>
              <a:rPr lang="en-US" i="1" dirty="0" smtClean="0">
                <a:latin typeface="Cambria"/>
                <a:cs typeface="Cambria"/>
              </a:rPr>
              <a:t> of the clusters in the annulus between radii r</a:t>
            </a:r>
            <a:r>
              <a:rPr lang="en-US" i="1" baseline="-25000" dirty="0" smtClean="0">
                <a:latin typeface="Cambria"/>
                <a:cs typeface="Cambria"/>
              </a:rPr>
              <a:t>1</a:t>
            </a:r>
            <a:r>
              <a:rPr lang="en-US" i="1" dirty="0" smtClean="0">
                <a:latin typeface="Cambria"/>
                <a:cs typeface="Cambria"/>
              </a:rPr>
              <a:t> and r</a:t>
            </a:r>
            <a:r>
              <a:rPr lang="en-US" i="1" baseline="-25000" dirty="0" smtClean="0">
                <a:latin typeface="Cambria"/>
                <a:cs typeface="Cambria"/>
              </a:rPr>
              <a:t>2</a:t>
            </a:r>
          </a:p>
          <a:p>
            <a:r>
              <a:rPr lang="en-US" i="1" dirty="0" err="1" smtClean="0">
                <a:latin typeface="Cambria"/>
                <a:cs typeface="Cambria"/>
              </a:rPr>
              <a:t>N</a:t>
            </a:r>
            <a:r>
              <a:rPr lang="en-US" i="1" baseline="30000" dirty="0" err="1" smtClean="0">
                <a:latin typeface="Cambria"/>
                <a:cs typeface="Cambria"/>
              </a:rPr>
              <a:t>jet</a:t>
            </a:r>
            <a:r>
              <a:rPr lang="en-US" i="1" dirty="0" smtClean="0">
                <a:latin typeface="Cambria"/>
                <a:cs typeface="Cambria"/>
              </a:rPr>
              <a:t>         : number of jets</a:t>
            </a:r>
          </a:p>
          <a:p>
            <a:r>
              <a:rPr lang="en-US" i="1" dirty="0" smtClean="0">
                <a:latin typeface="Cambria"/>
                <a:cs typeface="Cambria"/>
              </a:rPr>
              <a:t>R = 0.6, </a:t>
            </a:r>
            <a:r>
              <a:rPr lang="en-US" i="1" dirty="0" err="1" smtClean="0">
                <a:latin typeface="Cambria"/>
                <a:cs typeface="Cambria"/>
              </a:rPr>
              <a:t>Δr</a:t>
            </a:r>
            <a:r>
              <a:rPr lang="en-US" i="1" dirty="0" smtClean="0">
                <a:latin typeface="Cambria"/>
                <a:cs typeface="Cambria"/>
              </a:rPr>
              <a:t> = 0.1,</a:t>
            </a:r>
            <a:endParaRPr lang="en-US" i="1" dirty="0">
              <a:latin typeface="Cambria"/>
              <a:cs typeface="Cambria"/>
            </a:endParaRPr>
          </a:p>
        </p:txBody>
      </p:sp>
      <p:sp>
        <p:nvSpPr>
          <p:cNvPr id="18" name="TextBox 17"/>
          <p:cNvSpPr txBox="1"/>
          <p:nvPr/>
        </p:nvSpPr>
        <p:spPr>
          <a:xfrm>
            <a:off x="6413715" y="1864146"/>
            <a:ext cx="2147981" cy="369332"/>
          </a:xfrm>
          <a:prstGeom prst="rect">
            <a:avLst/>
          </a:prstGeom>
          <a:ln>
            <a:noFill/>
          </a:ln>
        </p:spPr>
        <p:style>
          <a:lnRef idx="1">
            <a:schemeClr val="accent1"/>
          </a:lnRef>
          <a:fillRef idx="3">
            <a:schemeClr val="accent1"/>
          </a:fillRef>
          <a:effectRef idx="2">
            <a:schemeClr val="accent1"/>
          </a:effectRef>
          <a:fontRef idx="minor">
            <a:schemeClr val="lt1"/>
          </a:fontRef>
        </p:style>
        <p:txBody>
          <a:bodyPr wrap="none" rtlCol="0">
            <a:spAutoFit/>
          </a:bodyPr>
          <a:lstStyle/>
          <a:p>
            <a:r>
              <a:rPr lang="en-US" dirty="0" smtClean="0"/>
              <a:t>Differential jet shape</a:t>
            </a:r>
            <a:endParaRPr lang="en-US" dirty="0"/>
          </a:p>
        </p:txBody>
      </p:sp>
      <p:sp>
        <p:nvSpPr>
          <p:cNvPr id="23" name="TextBox 22"/>
          <p:cNvSpPr txBox="1"/>
          <p:nvPr/>
        </p:nvSpPr>
        <p:spPr>
          <a:xfrm>
            <a:off x="5993765" y="1053888"/>
            <a:ext cx="3042908" cy="369332"/>
          </a:xfrm>
          <a:prstGeom prst="rect">
            <a:avLst/>
          </a:prstGeom>
          <a:noFill/>
        </p:spPr>
        <p:txBody>
          <a:bodyPr wrap="none" rtlCol="0">
            <a:spAutoFit/>
          </a:bodyPr>
          <a:lstStyle/>
          <a:p>
            <a:r>
              <a:rPr lang="en-US" dirty="0" smtClean="0"/>
              <a:t>Phys. Rev. D83, 052003 (2011)</a:t>
            </a:r>
            <a:endParaRPr lang="en-US" dirty="0"/>
          </a:p>
        </p:txBody>
      </p:sp>
    </p:spTree>
    <p:extLst>
      <p:ext uri="{BB962C8B-B14F-4D97-AF65-F5344CB8AC3E}">
        <p14:creationId xmlns:p14="http://schemas.microsoft.com/office/powerpoint/2010/main" val="2118929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JetShape_Rho_05.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8699" y="1935498"/>
            <a:ext cx="3989750" cy="2863895"/>
          </a:xfrm>
          <a:prstGeom prst="rect">
            <a:avLst/>
          </a:prstGeom>
        </p:spPr>
      </p:pic>
      <p:sp>
        <p:nvSpPr>
          <p:cNvPr id="2" name="Title 1"/>
          <p:cNvSpPr>
            <a:spLocks noGrp="1"/>
          </p:cNvSpPr>
          <p:nvPr>
            <p:ph type="title"/>
          </p:nvPr>
        </p:nvSpPr>
        <p:spPr>
          <a:xfrm>
            <a:off x="372036" y="40341"/>
            <a:ext cx="8577252" cy="922011"/>
          </a:xfrm>
        </p:spPr>
        <p:txBody>
          <a:bodyPr/>
          <a:lstStyle/>
          <a:p>
            <a:r>
              <a:rPr lang="en-US" sz="4800" dirty="0" smtClean="0"/>
              <a:t>Jet Shapes Measurements : </a:t>
            </a:r>
            <a:r>
              <a:rPr lang="en-US" sz="4800" dirty="0" err="1" smtClean="0"/>
              <a:t>ρ</a:t>
            </a:r>
            <a:r>
              <a:rPr lang="en-US" sz="4800" dirty="0" smtClean="0"/>
              <a:t>(r)</a:t>
            </a:r>
            <a:endParaRPr lang="en-US" sz="4800"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normAutofit/>
          </a:bodyPr>
          <a:lstStyle/>
          <a:p>
            <a:fld id="{F6B9D224-A30D-144D-AEDF-F4A64F6D3833}" type="slidenum">
              <a:rPr lang="en-US" smtClean="0"/>
              <a:t>17</a:t>
            </a:fld>
            <a:endParaRPr lang="en-US"/>
          </a:p>
        </p:txBody>
      </p:sp>
      <p:pic>
        <p:nvPicPr>
          <p:cNvPr id="13" name="Picture 12" descr="JetShape_Rho_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927327"/>
            <a:ext cx="3989750" cy="2863895"/>
          </a:xfrm>
          <a:prstGeom prst="rect">
            <a:avLst/>
          </a:prstGeom>
        </p:spPr>
      </p:pic>
      <p:sp>
        <p:nvSpPr>
          <p:cNvPr id="9" name="Rectangle 8"/>
          <p:cNvSpPr/>
          <p:nvPr/>
        </p:nvSpPr>
        <p:spPr>
          <a:xfrm rot="16200000">
            <a:off x="-1071496" y="3132125"/>
            <a:ext cx="2748154" cy="338554"/>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lvl="0" algn="ctr"/>
            <a:r>
              <a:rPr lang="en-US" sz="1600" dirty="0" err="1" smtClean="0"/>
              <a:t>ρ</a:t>
            </a:r>
            <a:r>
              <a:rPr lang="en-US" sz="1600" dirty="0" smtClean="0"/>
              <a:t>(r), 30 </a:t>
            </a:r>
            <a:r>
              <a:rPr lang="en-US" sz="1600" dirty="0" err="1" smtClean="0"/>
              <a:t>GeV</a:t>
            </a:r>
            <a:r>
              <a:rPr lang="en-US" sz="1600" dirty="0" smtClean="0"/>
              <a:t> &lt; </a:t>
            </a:r>
            <a:r>
              <a:rPr lang="en-US" sz="1600" dirty="0" err="1" smtClean="0"/>
              <a:t>p</a:t>
            </a:r>
            <a:r>
              <a:rPr lang="en-US" sz="1600" baseline="-25000" dirty="0" err="1" smtClean="0"/>
              <a:t>T</a:t>
            </a:r>
            <a:r>
              <a:rPr lang="en-US" sz="1600" dirty="0" smtClean="0"/>
              <a:t> &lt; 40 </a:t>
            </a:r>
            <a:r>
              <a:rPr lang="en-US" sz="1600" dirty="0" err="1" smtClean="0"/>
              <a:t>GeV</a:t>
            </a:r>
            <a:endParaRPr lang="en-US" sz="1600" dirty="0"/>
          </a:p>
        </p:txBody>
      </p:sp>
      <p:sp>
        <p:nvSpPr>
          <p:cNvPr id="19" name="Rectangle 18"/>
          <p:cNvSpPr/>
          <p:nvPr/>
        </p:nvSpPr>
        <p:spPr>
          <a:xfrm rot="16200000">
            <a:off x="3442086" y="3189997"/>
            <a:ext cx="2863895" cy="338554"/>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lvl="0" algn="ctr"/>
            <a:r>
              <a:rPr lang="en-US" sz="1600" dirty="0" err="1" smtClean="0"/>
              <a:t>ρ</a:t>
            </a:r>
            <a:r>
              <a:rPr lang="en-US" sz="1600" dirty="0" smtClean="0"/>
              <a:t>(r), 400 </a:t>
            </a:r>
            <a:r>
              <a:rPr lang="en-US" sz="1600" dirty="0" err="1" smtClean="0"/>
              <a:t>GeV</a:t>
            </a:r>
            <a:r>
              <a:rPr lang="en-US" sz="1600" dirty="0" smtClean="0"/>
              <a:t> &lt; </a:t>
            </a:r>
            <a:r>
              <a:rPr lang="en-US" sz="1600" dirty="0" err="1" smtClean="0"/>
              <a:t>p</a:t>
            </a:r>
            <a:r>
              <a:rPr lang="en-US" sz="1600" baseline="-25000" dirty="0" err="1" smtClean="0"/>
              <a:t>T</a:t>
            </a:r>
            <a:r>
              <a:rPr lang="en-US" sz="1600" dirty="0" smtClean="0"/>
              <a:t> &lt; 500 </a:t>
            </a:r>
            <a:r>
              <a:rPr lang="en-US" sz="1600" dirty="0" err="1" smtClean="0"/>
              <a:t>GeV</a:t>
            </a:r>
            <a:endParaRPr lang="en-US" sz="1600" dirty="0"/>
          </a:p>
        </p:txBody>
      </p:sp>
      <p:sp>
        <p:nvSpPr>
          <p:cNvPr id="20" name="TextBox 19"/>
          <p:cNvSpPr txBox="1"/>
          <p:nvPr/>
        </p:nvSpPr>
        <p:spPr>
          <a:xfrm>
            <a:off x="471858" y="5085396"/>
            <a:ext cx="8313554" cy="1200329"/>
          </a:xfrm>
          <a:prstGeom prst="rect">
            <a:avLst/>
          </a:prstGeom>
          <a:noFill/>
        </p:spPr>
        <p:txBody>
          <a:bodyPr wrap="square" rtlCol="0">
            <a:spAutoFit/>
          </a:bodyPr>
          <a:lstStyle/>
          <a:p>
            <a:pPr marL="285750" indent="-285750">
              <a:buFont typeface="Arial"/>
              <a:buChar char="•"/>
            </a:pPr>
            <a:r>
              <a:rPr lang="en-US" dirty="0" smtClean="0"/>
              <a:t>Differential anti-</a:t>
            </a:r>
            <a:r>
              <a:rPr lang="en-US" dirty="0" err="1" smtClean="0"/>
              <a:t>k</a:t>
            </a:r>
            <a:r>
              <a:rPr lang="en-US" baseline="-25000" dirty="0" err="1" smtClean="0"/>
              <a:t>t</a:t>
            </a:r>
            <a:r>
              <a:rPr lang="en-US" dirty="0" smtClean="0"/>
              <a:t> R=0.6 jet shape densities – per annulus – demonstrate clear jet-like structure (dense core and diffuse periphery)</a:t>
            </a:r>
          </a:p>
          <a:p>
            <a:pPr marL="285750" indent="-285750">
              <a:buFont typeface="Arial"/>
              <a:buChar char="•"/>
            </a:pPr>
            <a:r>
              <a:rPr lang="en-US" dirty="0" smtClean="0"/>
              <a:t>Different Monte Carlo generators show varying levels of agreement</a:t>
            </a:r>
          </a:p>
          <a:p>
            <a:pPr marL="285750" indent="-285750">
              <a:buFont typeface="Arial"/>
              <a:buChar char="•"/>
            </a:pPr>
            <a:r>
              <a:rPr lang="en-US" dirty="0" smtClean="0"/>
              <a:t>PYTHIA Perugia2010 tune describes the data very well</a:t>
            </a:r>
            <a:endParaRPr lang="en-US" dirty="0"/>
          </a:p>
        </p:txBody>
      </p:sp>
      <p:sp>
        <p:nvSpPr>
          <p:cNvPr id="21" name="TextBox 20"/>
          <p:cNvSpPr txBox="1"/>
          <p:nvPr/>
        </p:nvSpPr>
        <p:spPr>
          <a:xfrm>
            <a:off x="5959442" y="996678"/>
            <a:ext cx="3042908" cy="369332"/>
          </a:xfrm>
          <a:prstGeom prst="rect">
            <a:avLst/>
          </a:prstGeom>
          <a:noFill/>
        </p:spPr>
        <p:txBody>
          <a:bodyPr wrap="none" rtlCol="0">
            <a:spAutoFit/>
          </a:bodyPr>
          <a:lstStyle/>
          <a:p>
            <a:r>
              <a:rPr lang="en-US" dirty="0" smtClean="0"/>
              <a:t>Phys. Rev. D83, 052003 (2011)</a:t>
            </a:r>
            <a:endParaRPr lang="en-US" dirty="0"/>
          </a:p>
        </p:txBody>
      </p:sp>
    </p:spTree>
    <p:extLst>
      <p:ext uri="{BB962C8B-B14F-4D97-AF65-F5344CB8AC3E}">
        <p14:creationId xmlns:p14="http://schemas.microsoft.com/office/powerpoint/2010/main" val="38111797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162" y="40341"/>
            <a:ext cx="7570787" cy="1080967"/>
          </a:xfrm>
        </p:spPr>
        <p:txBody>
          <a:bodyPr/>
          <a:lstStyle/>
          <a:p>
            <a:r>
              <a:rPr lang="en-US" dirty="0" smtClean="0"/>
              <a:t>Jet Shapes: 1 - </a:t>
            </a:r>
            <a:r>
              <a:rPr lang="en-US" dirty="0" err="1" smtClean="0"/>
              <a:t>Ψ</a:t>
            </a:r>
            <a:r>
              <a:rPr lang="en-US" dirty="0" smtClean="0"/>
              <a:t>(r=0.3) </a:t>
            </a:r>
            <a:endParaRPr lang="en-US" dirty="0"/>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normAutofit/>
          </a:bodyPr>
          <a:lstStyle/>
          <a:p>
            <a:fld id="{F6B9D224-A30D-144D-AEDF-F4A64F6D3833}" type="slidenum">
              <a:rPr lang="en-US" smtClean="0"/>
              <a:t>18</a:t>
            </a:fld>
            <a:endParaRPr lang="en-US"/>
          </a:p>
        </p:txBody>
      </p:sp>
      <p:pic>
        <p:nvPicPr>
          <p:cNvPr id="9" name="Picture 8" descr="JetShapes_Psi_04.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91" y="1851706"/>
            <a:ext cx="4012187" cy="2880000"/>
          </a:xfrm>
          <a:prstGeom prst="rect">
            <a:avLst/>
          </a:prstGeom>
        </p:spPr>
      </p:pic>
      <p:pic>
        <p:nvPicPr>
          <p:cNvPr id="10" name="Picture 9" descr="JetShape_Psi_0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3226" y="1909477"/>
            <a:ext cx="4012186" cy="2880000"/>
          </a:xfrm>
          <a:prstGeom prst="rect">
            <a:avLst/>
          </a:prstGeom>
        </p:spPr>
      </p:pic>
      <p:sp>
        <p:nvSpPr>
          <p:cNvPr id="11" name="TextBox 10"/>
          <p:cNvSpPr txBox="1"/>
          <p:nvPr/>
        </p:nvSpPr>
        <p:spPr>
          <a:xfrm>
            <a:off x="496092" y="1482374"/>
            <a:ext cx="4012186"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dirty="0" smtClean="0"/>
              <a:t>Data &amp; MC comparisons with UE</a:t>
            </a:r>
            <a:endParaRPr lang="en-US" dirty="0"/>
          </a:p>
        </p:txBody>
      </p:sp>
      <p:sp>
        <p:nvSpPr>
          <p:cNvPr id="12" name="TextBox 11"/>
          <p:cNvSpPr txBox="1"/>
          <p:nvPr/>
        </p:nvSpPr>
        <p:spPr>
          <a:xfrm>
            <a:off x="4773226" y="1482374"/>
            <a:ext cx="4012186" cy="369332"/>
          </a:xfrm>
          <a:prstGeom prst="rect">
            <a:avLst/>
          </a:prstGeom>
        </p:spPr>
        <p:style>
          <a:lnRef idx="0">
            <a:schemeClr val="accent1"/>
          </a:lnRef>
          <a:fillRef idx="3">
            <a:schemeClr val="accent1"/>
          </a:fillRef>
          <a:effectRef idx="3">
            <a:schemeClr val="accent1"/>
          </a:effectRef>
          <a:fontRef idx="minor">
            <a:schemeClr val="lt1"/>
          </a:fontRef>
        </p:style>
        <p:txBody>
          <a:bodyPr wrap="square" rtlCol="0">
            <a:spAutoFit/>
          </a:bodyPr>
          <a:lstStyle/>
          <a:p>
            <a:pPr algn="ctr"/>
            <a:r>
              <a:rPr lang="en-US" dirty="0" smtClean="0"/>
              <a:t>Data &amp; MC comparisons without UE</a:t>
            </a:r>
            <a:endParaRPr lang="en-US" dirty="0"/>
          </a:p>
        </p:txBody>
      </p:sp>
      <p:sp>
        <p:nvSpPr>
          <p:cNvPr id="13" name="TextBox 12"/>
          <p:cNvSpPr txBox="1"/>
          <p:nvPr/>
        </p:nvSpPr>
        <p:spPr>
          <a:xfrm>
            <a:off x="496091" y="4743709"/>
            <a:ext cx="8289320" cy="1754327"/>
          </a:xfrm>
          <a:prstGeom prst="rect">
            <a:avLst/>
          </a:prstGeom>
          <a:noFill/>
        </p:spPr>
        <p:txBody>
          <a:bodyPr wrap="square" rtlCol="0">
            <a:spAutoFit/>
          </a:bodyPr>
          <a:lstStyle/>
          <a:p>
            <a:pPr marL="285750" indent="-285750">
              <a:buFont typeface="Arial"/>
              <a:buChar char="•"/>
            </a:pPr>
            <a:r>
              <a:rPr lang="en-US" dirty="0" err="1" smtClean="0"/>
              <a:t>Ψ</a:t>
            </a:r>
            <a:r>
              <a:rPr lang="en-US" dirty="0" smtClean="0"/>
              <a:t>(r=r</a:t>
            </a:r>
            <a:r>
              <a:rPr lang="en-US" baseline="-25000" dirty="0" smtClean="0"/>
              <a:t>0</a:t>
            </a:r>
            <a:r>
              <a:rPr lang="en-US" dirty="0" smtClean="0"/>
              <a:t>) represents the integrated energy within a given cone</a:t>
            </a:r>
          </a:p>
          <a:p>
            <a:pPr marL="285750" indent="-285750">
              <a:buFont typeface="Arial"/>
              <a:buChar char="•"/>
            </a:pPr>
            <a:r>
              <a:rPr lang="en-US" dirty="0" smtClean="0"/>
              <a:t>1-Ψ(r=0.3) represents the energy outside the core of the jet</a:t>
            </a:r>
          </a:p>
          <a:p>
            <a:pPr marL="285750" indent="-285750">
              <a:buFont typeface="Arial"/>
              <a:buChar char="•"/>
            </a:pPr>
            <a:r>
              <a:rPr lang="en-US" dirty="0" smtClean="0"/>
              <a:t>Consistently see that most standard MC tunes (ALPGEN, PYTHIA) underestimate the amount of soft, wide-angle contributions to the jet</a:t>
            </a:r>
          </a:p>
          <a:p>
            <a:pPr marL="285750" indent="-285750">
              <a:buFont typeface="Arial"/>
              <a:buChar char="•"/>
            </a:pPr>
            <a:r>
              <a:rPr lang="en-US" dirty="0" smtClean="0"/>
              <a:t>The </a:t>
            </a:r>
            <a:r>
              <a:rPr lang="en-US" dirty="0" smtClean="0">
                <a:solidFill>
                  <a:srgbClr val="7152C2"/>
                </a:solidFill>
              </a:rPr>
              <a:t>dominant uncertainty</a:t>
            </a:r>
            <a:r>
              <a:rPr lang="en-US" dirty="0" smtClean="0"/>
              <a:t> of the measurement is the absolute energy scale of the individual clusters belonging to the jet – 3% to 5% as r increases</a:t>
            </a:r>
          </a:p>
        </p:txBody>
      </p:sp>
      <p:sp>
        <p:nvSpPr>
          <p:cNvPr id="14" name="Date Placeholder 3"/>
          <p:cNvSpPr>
            <a:spLocks noGrp="1"/>
          </p:cNvSpPr>
          <p:nvPr>
            <p:ph type="dt" sz="half" idx="10"/>
          </p:nvPr>
        </p:nvSpPr>
        <p:spPr>
          <a:xfrm>
            <a:off x="6651812" y="6356350"/>
            <a:ext cx="2133600" cy="365125"/>
          </a:xfrm>
        </p:spPr>
        <p:txBody>
          <a:bodyPr/>
          <a:lstStyle/>
          <a:p>
            <a:fld id="{54624E2F-D138-4649-909A-3E756F579083}" type="datetime1">
              <a:rPr lang="en-US" smtClean="0"/>
              <a:t>4/9/12</a:t>
            </a:fld>
            <a:endParaRPr lang="en-US" dirty="0"/>
          </a:p>
        </p:txBody>
      </p:sp>
      <p:sp>
        <p:nvSpPr>
          <p:cNvPr id="15" name="TextBox 14"/>
          <p:cNvSpPr txBox="1"/>
          <p:nvPr/>
        </p:nvSpPr>
        <p:spPr>
          <a:xfrm>
            <a:off x="6050970" y="1031004"/>
            <a:ext cx="3042908" cy="369332"/>
          </a:xfrm>
          <a:prstGeom prst="rect">
            <a:avLst/>
          </a:prstGeom>
          <a:noFill/>
        </p:spPr>
        <p:txBody>
          <a:bodyPr wrap="none" rtlCol="0">
            <a:spAutoFit/>
          </a:bodyPr>
          <a:lstStyle/>
          <a:p>
            <a:r>
              <a:rPr lang="en-US" dirty="0" smtClean="0"/>
              <a:t>Phys. Rev. D83, 052003 (2011)</a:t>
            </a:r>
            <a:endParaRPr lang="en-US" dirty="0"/>
          </a:p>
        </p:txBody>
      </p:sp>
    </p:spTree>
    <p:extLst>
      <p:ext uri="{BB962C8B-B14F-4D97-AF65-F5344CB8AC3E}">
        <p14:creationId xmlns:p14="http://schemas.microsoft.com/office/powerpoint/2010/main" val="1696897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Shapes: Interim Summary</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Measured jets become narrower as the jet transverse momentum and rapidity increase, showing a mild |y| dependence</a:t>
            </a:r>
          </a:p>
          <a:p>
            <a:r>
              <a:rPr lang="en-US" dirty="0" smtClean="0"/>
              <a:t>PYTHIA-Perugia2010 describes de data reasonably well</a:t>
            </a:r>
          </a:p>
          <a:p>
            <a:r>
              <a:rPr lang="en-US" dirty="0" smtClean="0"/>
              <a:t>PYTHIA-Perugia2010 with UE contribution and ALPGEN show largest discrepancies </a:t>
            </a:r>
            <a:r>
              <a:rPr lang="en-US" dirty="0" err="1" smtClean="0"/>
              <a:t>w.r.t</a:t>
            </a:r>
            <a:r>
              <a:rPr lang="en-US" dirty="0" smtClean="0"/>
              <a:t>. the </a:t>
            </a:r>
            <a:r>
              <a:rPr lang="en-US" dirty="0" smtClean="0"/>
              <a:t>data in the low </a:t>
            </a:r>
            <a:r>
              <a:rPr lang="en-US" dirty="0" err="1" smtClean="0"/>
              <a:t>p</a:t>
            </a:r>
            <a:r>
              <a:rPr lang="en-US" baseline="-25000" dirty="0" err="1" smtClean="0"/>
              <a:t>T</a:t>
            </a:r>
            <a:r>
              <a:rPr lang="en-US" dirty="0" smtClean="0"/>
              <a:t> region (</a:t>
            </a:r>
            <a:r>
              <a:rPr lang="en-US" dirty="0" err="1" smtClean="0"/>
              <a:t>p</a:t>
            </a:r>
            <a:r>
              <a:rPr lang="en-US" baseline="-25000" dirty="0" err="1" smtClean="0"/>
              <a:t>T</a:t>
            </a:r>
            <a:r>
              <a:rPr lang="en-US" dirty="0" smtClean="0"/>
              <a:t> &lt; 160 </a:t>
            </a:r>
            <a:r>
              <a:rPr lang="en-US" dirty="0" err="1" smtClean="0"/>
              <a:t>GeV</a:t>
            </a:r>
            <a:r>
              <a:rPr lang="en-US" dirty="0" smtClean="0"/>
              <a:t>)</a:t>
            </a:r>
            <a:endParaRPr lang="en-US" dirty="0" smtClean="0"/>
          </a:p>
          <a:p>
            <a:r>
              <a:rPr lang="en-US" dirty="0" smtClean="0"/>
              <a:t>HERWIG++ predicts jets slightly broader than the data, while ALPGEN interfaced with HERWIG and JIMMY, PYTHIA-DW and PYTHIA-MC09 all predict jets narrower than the data</a:t>
            </a:r>
          </a:p>
          <a:p>
            <a:r>
              <a:rPr lang="en-US" dirty="0" smtClean="0"/>
              <a:t>Jet shape measurements show the potential to constrain the current phenomenological models for soft gluon radiation, UE activity, and non-</a:t>
            </a:r>
            <a:r>
              <a:rPr lang="en-US" dirty="0" err="1" smtClean="0"/>
              <a:t>perturbative</a:t>
            </a:r>
            <a:r>
              <a:rPr lang="en-US" dirty="0" smtClean="0"/>
              <a:t> fragmentation processes in the final state</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19</a:t>
            </a:fld>
            <a:endParaRPr lang="en-US"/>
          </a:p>
        </p:txBody>
      </p:sp>
    </p:spTree>
    <p:extLst>
      <p:ext uri="{BB962C8B-B14F-4D97-AF65-F5344CB8AC3E}">
        <p14:creationId xmlns:p14="http://schemas.microsoft.com/office/powerpoint/2010/main" val="316204991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fontScale="55000" lnSpcReduction="20000"/>
          </a:bodyPr>
          <a:lstStyle/>
          <a:p>
            <a:r>
              <a:rPr lang="en-US" dirty="0" smtClean="0"/>
              <a:t>Motivation</a:t>
            </a:r>
          </a:p>
          <a:p>
            <a:r>
              <a:rPr lang="en-US" dirty="0" smtClean="0"/>
              <a:t>QCD jets</a:t>
            </a:r>
          </a:p>
          <a:p>
            <a:r>
              <a:rPr lang="en-US" dirty="0" smtClean="0"/>
              <a:t>Multi-jets</a:t>
            </a:r>
          </a:p>
          <a:p>
            <a:r>
              <a:rPr lang="en-US" dirty="0" smtClean="0"/>
              <a:t>Jet shapes</a:t>
            </a:r>
          </a:p>
          <a:p>
            <a:r>
              <a:rPr lang="en-US" dirty="0" smtClean="0"/>
              <a:t>Jet substructure</a:t>
            </a:r>
          </a:p>
          <a:p>
            <a:r>
              <a:rPr lang="en-US" dirty="0" smtClean="0"/>
              <a:t>Jet radiation</a:t>
            </a:r>
          </a:p>
          <a:p>
            <a:r>
              <a:rPr lang="en-US" dirty="0" smtClean="0"/>
              <a:t>What has been achieved and what’s next…  (application to physics analyses)</a:t>
            </a:r>
          </a:p>
          <a:p>
            <a:r>
              <a:rPr lang="en-US" dirty="0" smtClean="0"/>
              <a:t>Conclusions</a:t>
            </a:r>
          </a:p>
          <a:p>
            <a:r>
              <a:rPr lang="en-US" dirty="0" smtClean="0"/>
              <a:t>Ample room for discussion</a:t>
            </a:r>
            <a:endParaRPr lang="en-US" dirty="0"/>
          </a:p>
        </p:txBody>
      </p:sp>
      <p:sp>
        <p:nvSpPr>
          <p:cNvPr id="4" name="Date Placeholder 3"/>
          <p:cNvSpPr>
            <a:spLocks noGrp="1"/>
          </p:cNvSpPr>
          <p:nvPr>
            <p:ph type="dt" sz="half" idx="10"/>
          </p:nvPr>
        </p:nvSpPr>
        <p:spPr/>
        <p:txBody>
          <a:bodyPr/>
          <a:lstStyle/>
          <a:p>
            <a:fld id="{1761CEC0-0694-564B-AC49-108714B12895}"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2</a:t>
            </a:fld>
            <a:endParaRPr lang="en-US"/>
          </a:p>
        </p:txBody>
      </p:sp>
    </p:spTree>
    <p:extLst>
      <p:ext uri="{BB962C8B-B14F-4D97-AF65-F5344CB8AC3E}">
        <p14:creationId xmlns:p14="http://schemas.microsoft.com/office/powerpoint/2010/main" val="26757917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Mass and Substructure</a:t>
            </a:r>
            <a:endParaRPr lang="en-US" dirty="0"/>
          </a:p>
        </p:txBody>
      </p:sp>
      <p:sp>
        <p:nvSpPr>
          <p:cNvPr id="3" name="Text Placeholder 2"/>
          <p:cNvSpPr>
            <a:spLocks noGrp="1"/>
          </p:cNvSpPr>
          <p:nvPr>
            <p:ph type="body" idx="1"/>
          </p:nvPr>
        </p:nvSpPr>
        <p:spPr/>
        <p:txBody>
          <a:bodyPr>
            <a:normAutofit fontScale="92500" lnSpcReduction="10000"/>
          </a:bodyPr>
          <a:lstStyle/>
          <a:p>
            <a:r>
              <a:rPr lang="en-US" dirty="0" smtClean="0"/>
              <a:t>Measurement: jet mass, splitting scale, N-subjettiness, width, eccentricity, planar flow and angularity, cross section as function of observables</a:t>
            </a:r>
            <a:endParaRPr lang="en-US" dirty="0"/>
          </a:p>
        </p:txBody>
      </p:sp>
      <p:sp>
        <p:nvSpPr>
          <p:cNvPr id="4" name="Date Placeholder 3"/>
          <p:cNvSpPr>
            <a:spLocks noGrp="1"/>
          </p:cNvSpPr>
          <p:nvPr>
            <p:ph type="dt" sz="half" idx="10"/>
          </p:nvPr>
        </p:nvSpPr>
        <p:spPr/>
        <p:txBody>
          <a:bodyPr/>
          <a:lstStyle/>
          <a:p>
            <a:fld id="{416626AF-C307-3246-8AFD-CC5E36780118}"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normAutofit/>
          </a:bodyPr>
          <a:lstStyle/>
          <a:p>
            <a:fld id="{CE8079A4-7AA8-4A4F-87E2-7781EC5097DD}" type="slidenum">
              <a:rPr lang="en-US" smtClean="0"/>
              <a:pPr/>
              <a:t>20</a:t>
            </a:fld>
            <a:endParaRPr lang="en-US"/>
          </a:p>
        </p:txBody>
      </p:sp>
    </p:spTree>
    <p:extLst>
      <p:ext uri="{BB962C8B-B14F-4D97-AF65-F5344CB8AC3E}">
        <p14:creationId xmlns:p14="http://schemas.microsoft.com/office/powerpoint/2010/main" val="3463893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Substructure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In addition to the jet mass, these variables allow for the exploration of the internal substructure of jets as composite objects</a:t>
            </a:r>
          </a:p>
          <a:p>
            <a:r>
              <a:rPr lang="en-US" dirty="0" smtClean="0"/>
              <a:t>Given a sufficiently large boost, the resulting hadrons can be clustered into a single collimated jet</a:t>
            </a:r>
          </a:p>
          <a:p>
            <a:pPr lvl="1"/>
            <a:r>
              <a:rPr lang="en-US" dirty="0" smtClean="0"/>
              <a:t>Substructure studies offer a technique to disentangle these particular jets from the overall jet background (i.e. boosted object vs. quark- or gluon-initiated jet)</a:t>
            </a:r>
          </a:p>
          <a:p>
            <a:r>
              <a:rPr lang="en-US" dirty="0" smtClean="0"/>
              <a:t>The largest systematic uncertainty is the modeling of the calorimeter response since the analysis uses jet algorithms with larger R-parameters</a:t>
            </a:r>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normAutofit/>
          </a:bodyPr>
          <a:lstStyle/>
          <a:p>
            <a:fld id="{F6B9D224-A30D-144D-AEDF-F4A64F6D3833}" type="slidenum">
              <a:rPr lang="en-US" smtClean="0"/>
              <a:t>21</a:t>
            </a:fld>
            <a:endParaRPr lang="en-US"/>
          </a:p>
        </p:txBody>
      </p:sp>
    </p:spTree>
    <p:extLst>
      <p:ext uri="{BB962C8B-B14F-4D97-AF65-F5344CB8AC3E}">
        <p14:creationId xmlns:p14="http://schemas.microsoft.com/office/powerpoint/2010/main" val="40657784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Substructure: Elements</a:t>
            </a:r>
            <a:endParaRPr lang="en-US" dirty="0"/>
          </a:p>
        </p:txBody>
      </p:sp>
      <p:sp>
        <p:nvSpPr>
          <p:cNvPr id="3" name="Content Placeholder 2"/>
          <p:cNvSpPr>
            <a:spLocks noGrp="1"/>
          </p:cNvSpPr>
          <p:nvPr>
            <p:ph idx="1"/>
          </p:nvPr>
        </p:nvSpPr>
        <p:spPr/>
        <p:txBody>
          <a:bodyPr/>
          <a:lstStyle/>
          <a:p>
            <a:r>
              <a:rPr lang="en-US" dirty="0" smtClean="0"/>
              <a:t>Jet algorithms</a:t>
            </a:r>
          </a:p>
          <a:p>
            <a:r>
              <a:rPr lang="en-US" dirty="0" smtClean="0"/>
              <a:t>Jet splitting and filtering</a:t>
            </a:r>
          </a:p>
          <a:p>
            <a:r>
              <a:rPr lang="en-US" dirty="0" smtClean="0"/>
              <a:t>Splitting scales</a:t>
            </a:r>
          </a:p>
          <a:p>
            <a:r>
              <a:rPr lang="en-US" dirty="0" smtClean="0"/>
              <a:t>N-subjettiness</a:t>
            </a:r>
          </a:p>
          <a:p>
            <a:r>
              <a:rPr lang="en-US" dirty="0" smtClean="0"/>
              <a:t>Jet mass, with, eccentricity, angularity, planar flow.</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dirty="0" smtClean="0"/>
              <a:t>K. F. Loureiro - SM@LHC2012</a:t>
            </a:r>
            <a:endParaRPr lang="en-US" dirty="0"/>
          </a:p>
        </p:txBody>
      </p:sp>
      <p:sp>
        <p:nvSpPr>
          <p:cNvPr id="6" name="Slide Number Placeholder 5"/>
          <p:cNvSpPr>
            <a:spLocks noGrp="1"/>
          </p:cNvSpPr>
          <p:nvPr>
            <p:ph type="sldNum" sz="quarter" idx="12"/>
          </p:nvPr>
        </p:nvSpPr>
        <p:spPr/>
        <p:txBody>
          <a:bodyPr/>
          <a:lstStyle/>
          <a:p>
            <a:fld id="{F6B9D224-A30D-144D-AEDF-F4A64F6D3833}" type="slidenum">
              <a:rPr lang="en-US" smtClean="0"/>
              <a:t>22</a:t>
            </a:fld>
            <a:endParaRPr lang="en-US"/>
          </a:p>
        </p:txBody>
      </p:sp>
    </p:spTree>
    <p:extLst>
      <p:ext uri="{BB962C8B-B14F-4D97-AF65-F5344CB8AC3E}">
        <p14:creationId xmlns:p14="http://schemas.microsoft.com/office/powerpoint/2010/main" val="93903461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Substructure: Jet Algorithms</a:t>
            </a:r>
            <a:endParaRPr lang="en-US" dirty="0"/>
          </a:p>
        </p:txBody>
      </p:sp>
      <p:sp>
        <p:nvSpPr>
          <p:cNvPr id="3" name="Content Placeholder 2"/>
          <p:cNvSpPr>
            <a:spLocks noGrp="1"/>
          </p:cNvSpPr>
          <p:nvPr>
            <p:ph idx="1"/>
          </p:nvPr>
        </p:nvSpPr>
        <p:spPr>
          <a:xfrm>
            <a:off x="792162" y="1681471"/>
            <a:ext cx="7570787" cy="4289611"/>
          </a:xfrm>
        </p:spPr>
        <p:txBody>
          <a:bodyPr/>
          <a:lstStyle/>
          <a:p>
            <a:r>
              <a:rPr lang="en-US" dirty="0" smtClean="0"/>
              <a:t>Anti-</a:t>
            </a:r>
            <a:r>
              <a:rPr lang="en-US" dirty="0" err="1" smtClean="0"/>
              <a:t>k</a:t>
            </a:r>
            <a:r>
              <a:rPr lang="en-US" baseline="-25000" dirty="0" err="1" smtClean="0"/>
              <a:t>t</a:t>
            </a:r>
            <a:r>
              <a:rPr lang="en-US" dirty="0" smtClean="0"/>
              <a:t> (R= 1.0) and Cambridge-Aachen (R=1.2)  are infrared and collinear safe</a:t>
            </a:r>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23</a:t>
            </a:fld>
            <a:endParaRPr lang="en-US"/>
          </a:p>
        </p:txBody>
      </p:sp>
      <p:pic>
        <p:nvPicPr>
          <p:cNvPr id="7" name="Picture 6" descr="kt_pt_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024" y="3132999"/>
            <a:ext cx="3447587" cy="3198290"/>
          </a:xfrm>
          <a:prstGeom prst="rect">
            <a:avLst/>
          </a:prstGeom>
        </p:spPr>
      </p:pic>
      <p:pic>
        <p:nvPicPr>
          <p:cNvPr id="8" name="Picture 7" descr="kt_eta_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5861" y="3132999"/>
            <a:ext cx="3447587" cy="3198290"/>
          </a:xfrm>
          <a:prstGeom prst="rect">
            <a:avLst/>
          </a:prstGeom>
        </p:spPr>
      </p:pic>
      <p:sp>
        <p:nvSpPr>
          <p:cNvPr id="9" name="TextBox 8"/>
          <p:cNvSpPr txBox="1"/>
          <p:nvPr/>
        </p:nvSpPr>
        <p:spPr>
          <a:xfrm>
            <a:off x="553024" y="2763667"/>
            <a:ext cx="3447587"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dirty="0" smtClean="0"/>
              <a:t>Anti </a:t>
            </a:r>
            <a:r>
              <a:rPr lang="en-US" dirty="0" err="1" smtClean="0"/>
              <a:t>k</a:t>
            </a:r>
            <a:r>
              <a:rPr lang="en-US" baseline="-25000" dirty="0" err="1" smtClean="0"/>
              <a:t>t</a:t>
            </a:r>
            <a:r>
              <a:rPr lang="en-US" dirty="0" smtClean="0"/>
              <a:t> jet </a:t>
            </a:r>
            <a:r>
              <a:rPr lang="en-US" dirty="0" err="1" smtClean="0"/>
              <a:t>p</a:t>
            </a:r>
            <a:r>
              <a:rPr lang="en-US" baseline="-25000" dirty="0" err="1" smtClean="0"/>
              <a:t>T</a:t>
            </a:r>
            <a:endParaRPr lang="en-US" baseline="-25000" dirty="0"/>
          </a:p>
        </p:txBody>
      </p:sp>
      <p:sp>
        <p:nvSpPr>
          <p:cNvPr id="10" name="TextBox 9"/>
          <p:cNvSpPr txBox="1"/>
          <p:nvPr/>
        </p:nvSpPr>
        <p:spPr>
          <a:xfrm>
            <a:off x="4845862" y="2763667"/>
            <a:ext cx="344758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dirty="0" smtClean="0"/>
              <a:t>Anti </a:t>
            </a:r>
            <a:r>
              <a:rPr lang="en-US" dirty="0" err="1" smtClean="0"/>
              <a:t>k</a:t>
            </a:r>
            <a:r>
              <a:rPr lang="en-US" baseline="-25000" dirty="0" err="1" smtClean="0"/>
              <a:t>t</a:t>
            </a:r>
            <a:r>
              <a:rPr lang="en-US" dirty="0" smtClean="0"/>
              <a:t> jet </a:t>
            </a:r>
            <a:r>
              <a:rPr lang="en-US" dirty="0" err="1" smtClean="0"/>
              <a:t>η</a:t>
            </a:r>
            <a:endParaRPr lang="en-US" baseline="-25000" dirty="0"/>
          </a:p>
        </p:txBody>
      </p:sp>
      <p:sp>
        <p:nvSpPr>
          <p:cNvPr id="11" name="TextBox 10"/>
          <p:cNvSpPr txBox="1"/>
          <p:nvPr/>
        </p:nvSpPr>
        <p:spPr>
          <a:xfrm>
            <a:off x="6817498" y="1023984"/>
            <a:ext cx="2225752" cy="369332"/>
          </a:xfrm>
          <a:prstGeom prst="rect">
            <a:avLst/>
          </a:prstGeom>
          <a:noFill/>
        </p:spPr>
        <p:txBody>
          <a:bodyPr wrap="none" rtlCol="0">
            <a:spAutoFit/>
          </a:bodyPr>
          <a:lstStyle/>
          <a:p>
            <a:r>
              <a:rPr lang="en-US" dirty="0" smtClean="0"/>
              <a:t>CERN-PH-EP-2012-031</a:t>
            </a:r>
            <a:endParaRPr lang="en-US" dirty="0"/>
          </a:p>
        </p:txBody>
      </p:sp>
    </p:spTree>
    <p:extLst>
      <p:ext uri="{BB962C8B-B14F-4D97-AF65-F5344CB8AC3E}">
        <p14:creationId xmlns:p14="http://schemas.microsoft.com/office/powerpoint/2010/main" val="1044612799"/>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Substructure: Splitting &amp; Filtering</a:t>
            </a:r>
            <a:endParaRPr lang="en-US" dirty="0"/>
          </a:p>
        </p:txBody>
      </p:sp>
      <p:sp>
        <p:nvSpPr>
          <p:cNvPr id="3" name="Content Placeholder 2"/>
          <p:cNvSpPr>
            <a:spLocks noGrp="1"/>
          </p:cNvSpPr>
          <p:nvPr>
            <p:ph idx="1"/>
          </p:nvPr>
        </p:nvSpPr>
        <p:spPr/>
        <p:txBody>
          <a:bodyPr>
            <a:normAutofit lnSpcReduction="10000"/>
          </a:bodyPr>
          <a:lstStyle/>
          <a:p>
            <a:r>
              <a:rPr lang="en-US" dirty="0" smtClean="0"/>
              <a:t>To identify relatively hard, symmetric splittings in a jet that contribute significantly to the jet’s invariant mass</a:t>
            </a:r>
          </a:p>
          <a:p>
            <a:r>
              <a:rPr lang="en-US" dirty="0" smtClean="0"/>
              <a:t>To search for jets (j</a:t>
            </a:r>
            <a:r>
              <a:rPr lang="en-US" baseline="-25000" dirty="0" smtClean="0"/>
              <a:t>1</a:t>
            </a:r>
            <a:r>
              <a:rPr lang="en-US" dirty="0" smtClean="0"/>
              <a:t> and j</a:t>
            </a:r>
            <a:r>
              <a:rPr lang="en-US" baseline="-25000" dirty="0" smtClean="0"/>
              <a:t>2</a:t>
            </a:r>
            <a:r>
              <a:rPr lang="en-US" dirty="0" smtClean="0"/>
              <a:t>: low mass objects) within a jet (j: more massive object) via an iterative process that splits the original jet into sub-jets whose four-momenta are added to redefine the new jet</a:t>
            </a:r>
          </a:p>
          <a:p>
            <a:pPr lvl="1"/>
            <a:r>
              <a:rPr lang="en-US" dirty="0" smtClean="0"/>
              <a:t>The splitting is controlled by two parameters of the iterative algorithm (μ= 0.67 and </a:t>
            </a:r>
            <a:r>
              <a:rPr lang="en-US" dirty="0" err="1" smtClean="0"/>
              <a:t>υ</a:t>
            </a:r>
            <a:r>
              <a:rPr lang="en-US" dirty="0" smtClean="0"/>
              <a:t>=0.09)</a:t>
            </a:r>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24</a:t>
            </a:fld>
            <a:endParaRPr lang="en-US"/>
          </a:p>
        </p:txBody>
      </p:sp>
    </p:spTree>
    <p:extLst>
      <p:ext uri="{BB962C8B-B14F-4D97-AF65-F5344CB8AC3E}">
        <p14:creationId xmlns:p14="http://schemas.microsoft.com/office/powerpoint/2010/main" val="1433595875"/>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162" y="59527"/>
            <a:ext cx="7570787" cy="1170040"/>
          </a:xfrm>
        </p:spPr>
        <p:txBody>
          <a:bodyPr/>
          <a:lstStyle/>
          <a:p>
            <a:pPr>
              <a:lnSpc>
                <a:spcPct val="90000"/>
              </a:lnSpc>
            </a:pPr>
            <a:r>
              <a:rPr lang="en-US" dirty="0" smtClean="0"/>
              <a:t>Jet Substructure: Splitting &amp; Filtering (2)</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25</a:t>
            </a:fld>
            <a:endParaRPr lang="en-US"/>
          </a:p>
        </p:txBody>
      </p:sp>
      <p:pic>
        <p:nvPicPr>
          <p:cNvPr id="7" name="Picture 6" descr="Screen Shot 2012-04-02 at 3.11.41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079" y="1472124"/>
            <a:ext cx="8140653" cy="4981374"/>
          </a:xfrm>
          <a:prstGeom prst="rect">
            <a:avLst/>
          </a:prstGeom>
        </p:spPr>
      </p:pic>
      <p:sp>
        <p:nvSpPr>
          <p:cNvPr id="8" name="TextBox 7"/>
          <p:cNvSpPr txBox="1"/>
          <p:nvPr/>
        </p:nvSpPr>
        <p:spPr>
          <a:xfrm>
            <a:off x="6632002" y="6116184"/>
            <a:ext cx="1998965"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1600" dirty="0" smtClean="0"/>
              <a:t>CERN-PH-EP-2012-031</a:t>
            </a:r>
            <a:endParaRPr lang="en-US" sz="1600" dirty="0"/>
          </a:p>
        </p:txBody>
      </p:sp>
    </p:spTree>
    <p:extLst>
      <p:ext uri="{BB962C8B-B14F-4D97-AF65-F5344CB8AC3E}">
        <p14:creationId xmlns:p14="http://schemas.microsoft.com/office/powerpoint/2010/main" val="109906271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341"/>
            <a:ext cx="9144000" cy="1411941"/>
          </a:xfrm>
        </p:spPr>
        <p:txBody>
          <a:bodyPr/>
          <a:lstStyle/>
          <a:p>
            <a:pPr>
              <a:lnSpc>
                <a:spcPct val="100000"/>
              </a:lnSpc>
            </a:pPr>
            <a:r>
              <a:rPr lang="en-US" sz="4000" dirty="0" smtClean="0"/>
              <a:t>Jet Substructure: Differential Cross section after Splitting &amp; Filtering</a:t>
            </a:r>
            <a:endParaRPr lang="en-US" sz="4000"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dirty="0"/>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26</a:t>
            </a:fld>
            <a:endParaRPr lang="en-US"/>
          </a:p>
        </p:txBody>
      </p:sp>
      <p:sp>
        <p:nvSpPr>
          <p:cNvPr id="9" name="TextBox 8"/>
          <p:cNvSpPr txBox="1"/>
          <p:nvPr/>
        </p:nvSpPr>
        <p:spPr>
          <a:xfrm>
            <a:off x="477472" y="1823725"/>
            <a:ext cx="3789728" cy="36933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dirty="0" smtClean="0"/>
              <a:t>Before Splitting &amp; Filtering</a:t>
            </a:r>
            <a:endParaRPr lang="en-US" dirty="0"/>
          </a:p>
        </p:txBody>
      </p:sp>
      <p:sp>
        <p:nvSpPr>
          <p:cNvPr id="10" name="TextBox 9"/>
          <p:cNvSpPr txBox="1"/>
          <p:nvPr/>
        </p:nvSpPr>
        <p:spPr>
          <a:xfrm>
            <a:off x="4770626" y="1830918"/>
            <a:ext cx="3763282" cy="369332"/>
          </a:xfrm>
          <a:prstGeom prst="rect">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dirty="0" smtClean="0"/>
              <a:t>After Splitting &amp; Filtering</a:t>
            </a:r>
            <a:endParaRPr lang="en-US" dirty="0"/>
          </a:p>
        </p:txBody>
      </p:sp>
      <p:pic>
        <p:nvPicPr>
          <p:cNvPr id="11" name="Picture 10" descr="CA_sigma_mass_spli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9184" y="2200248"/>
            <a:ext cx="3774723" cy="3621603"/>
          </a:xfrm>
          <a:prstGeom prst="rect">
            <a:avLst/>
          </a:prstGeom>
        </p:spPr>
      </p:pic>
      <p:pic>
        <p:nvPicPr>
          <p:cNvPr id="12" name="Picture 11" descr="CA_sigma_mass_BeforeSplit.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472" y="2200250"/>
            <a:ext cx="3789728" cy="3636000"/>
          </a:xfrm>
          <a:prstGeom prst="rect">
            <a:avLst/>
          </a:prstGeom>
        </p:spPr>
      </p:pic>
    </p:spTree>
    <p:extLst>
      <p:ext uri="{BB962C8B-B14F-4D97-AF65-F5344CB8AC3E}">
        <p14:creationId xmlns:p14="http://schemas.microsoft.com/office/powerpoint/2010/main" val="302282996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The splitting scale represents the kinematic threshold at which a jet can be broken into sub-components.  It is the level at which structure begins to form</a:t>
            </a:r>
          </a:p>
          <a:p>
            <a:r>
              <a:rPr lang="en-US" dirty="0" smtClean="0"/>
              <a:t>The </a:t>
            </a:r>
            <a:r>
              <a:rPr lang="en-US" dirty="0" err="1" smtClean="0"/>
              <a:t>k</a:t>
            </a:r>
            <a:r>
              <a:rPr lang="en-US" baseline="-25000" dirty="0" err="1" smtClean="0"/>
              <a:t>t</a:t>
            </a:r>
            <a:r>
              <a:rPr lang="en-US" dirty="0" smtClean="0"/>
              <a:t>-distance of the final clustering step is used to define the splitting scale variable: </a:t>
            </a:r>
          </a:p>
          <a:p>
            <a:endParaRPr lang="en-US" dirty="0" smtClean="0"/>
          </a:p>
          <a:p>
            <a:r>
              <a:rPr lang="en-US" dirty="0" smtClean="0"/>
              <a:t>Can be used to distinguish heavy particle decays (more symmetric ~ m/2) from asymmetric splittings of quarks and gluons (~ </a:t>
            </a:r>
            <a:r>
              <a:rPr lang="en-US" dirty="0" err="1" smtClean="0"/>
              <a:t>p</a:t>
            </a:r>
            <a:r>
              <a:rPr lang="en-US" baseline="-25000" dirty="0" err="1" smtClean="0"/>
              <a:t>T</a:t>
            </a:r>
            <a:r>
              <a:rPr lang="en-US" dirty="0" smtClean="0"/>
              <a:t>/10)</a:t>
            </a:r>
            <a:endParaRPr lang="en-US" dirty="0"/>
          </a:p>
        </p:txBody>
      </p:sp>
      <p:sp>
        <p:nvSpPr>
          <p:cNvPr id="8" name="Rounded Rectangle 7"/>
          <p:cNvSpPr/>
          <p:nvPr/>
        </p:nvSpPr>
        <p:spPr>
          <a:xfrm>
            <a:off x="2526069" y="4070863"/>
            <a:ext cx="3780132" cy="85322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pPr>
              <a:lnSpc>
                <a:spcPct val="80000"/>
              </a:lnSpc>
            </a:pPr>
            <a:r>
              <a:rPr lang="en-US" dirty="0" smtClean="0"/>
              <a:t>Jet Substructure: </a:t>
            </a:r>
            <a:r>
              <a:rPr lang="en-US" dirty="0" err="1" smtClean="0"/>
              <a:t>k</a:t>
            </a:r>
            <a:r>
              <a:rPr lang="en-US" baseline="-25000" dirty="0" err="1" smtClean="0"/>
              <a:t>t</a:t>
            </a:r>
            <a:r>
              <a:rPr lang="en-US" dirty="0" smtClean="0"/>
              <a:t> Splitting scales (</a:t>
            </a:r>
            <a:r>
              <a:rPr lang="en-US" dirty="0" err="1"/>
              <a:t>S</a:t>
            </a:r>
            <a:r>
              <a:rPr lang="en-US" dirty="0" err="1" smtClean="0"/>
              <a:t>qrt</a:t>
            </a:r>
            <a:r>
              <a:rPr lang="en-US" dirty="0"/>
              <a:t>[</a:t>
            </a:r>
            <a:r>
              <a:rPr lang="en-US" dirty="0" err="1" smtClean="0"/>
              <a:t>d</a:t>
            </a:r>
            <a:r>
              <a:rPr lang="en-US" baseline="-25000" dirty="0" err="1" smtClean="0"/>
              <a:t>ij</a:t>
            </a:r>
            <a:r>
              <a:rPr lang="en-US" dirty="0"/>
              <a:t>]</a:t>
            </a:r>
            <a:r>
              <a:rPr lang="en-US" dirty="0" smtClean="0"/>
              <a:t>)</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27</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914258585"/>
              </p:ext>
            </p:extLst>
          </p:nvPr>
        </p:nvGraphicFramePr>
        <p:xfrm>
          <a:off x="2831759" y="4265240"/>
          <a:ext cx="3299553" cy="487962"/>
        </p:xfrm>
        <a:graphic>
          <a:graphicData uri="http://schemas.openxmlformats.org/presentationml/2006/ole">
            <mc:AlternateContent xmlns:mc="http://schemas.openxmlformats.org/markup-compatibility/2006">
              <mc:Choice xmlns:v="urn:schemas-microsoft-com:vml" Requires="v">
                <p:oleObj spid="_x0000_s3279" name="Equation" r:id="rId4" imgW="1803400" imgH="266700" progId="Equation.3">
                  <p:embed/>
                </p:oleObj>
              </mc:Choice>
              <mc:Fallback>
                <p:oleObj name="Equation" r:id="rId4" imgW="1803400" imgH="266700" progId="Equation.3">
                  <p:embed/>
                  <p:pic>
                    <p:nvPicPr>
                      <p:cNvPr id="0" name=""/>
                      <p:cNvPicPr/>
                      <p:nvPr/>
                    </p:nvPicPr>
                    <p:blipFill>
                      <a:blip r:embed="rId5"/>
                      <a:stretch>
                        <a:fillRect/>
                      </a:stretch>
                    </p:blipFill>
                    <p:spPr>
                      <a:xfrm>
                        <a:off x="2831759" y="4265240"/>
                        <a:ext cx="3299553" cy="487962"/>
                      </a:xfrm>
                      <a:prstGeom prst="rect">
                        <a:avLst/>
                      </a:prstGeom>
                    </p:spPr>
                  </p:pic>
                </p:oleObj>
              </mc:Fallback>
            </mc:AlternateContent>
          </a:graphicData>
        </a:graphic>
      </p:graphicFrame>
    </p:spTree>
    <p:extLst>
      <p:ext uri="{BB962C8B-B14F-4D97-AF65-F5344CB8AC3E}">
        <p14:creationId xmlns:p14="http://schemas.microsoft.com/office/powerpoint/2010/main" val="3679671192"/>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80000"/>
              </a:lnSpc>
            </a:pPr>
            <a:r>
              <a:rPr lang="en-US" dirty="0" smtClean="0"/>
              <a:t>Jet Substructure: </a:t>
            </a:r>
            <a:r>
              <a:rPr lang="en-US" dirty="0" err="1" smtClean="0"/>
              <a:t>k</a:t>
            </a:r>
            <a:r>
              <a:rPr lang="en-US" baseline="-25000" dirty="0" err="1" smtClean="0"/>
              <a:t>t</a:t>
            </a:r>
            <a:r>
              <a:rPr lang="en-US" dirty="0" smtClean="0"/>
              <a:t> Splitting Scale (2)</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28</a:t>
            </a:fld>
            <a:endParaRPr lang="en-US"/>
          </a:p>
        </p:txBody>
      </p:sp>
      <p:pic>
        <p:nvPicPr>
          <p:cNvPr id="7" name="Picture 6" descr="d1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2162" y="1680907"/>
            <a:ext cx="3710260" cy="3441970"/>
          </a:xfrm>
          <a:prstGeom prst="rect">
            <a:avLst/>
          </a:prstGeom>
        </p:spPr>
      </p:pic>
      <p:pic>
        <p:nvPicPr>
          <p:cNvPr id="8" name="Picture 7" descr="d23.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1042" y="1687679"/>
            <a:ext cx="3725384" cy="3456000"/>
          </a:xfrm>
          <a:prstGeom prst="rect">
            <a:avLst/>
          </a:prstGeom>
        </p:spPr>
      </p:pic>
      <p:graphicFrame>
        <p:nvGraphicFramePr>
          <p:cNvPr id="9" name="Object 8"/>
          <p:cNvGraphicFramePr>
            <a:graphicFrameLocks noChangeAspect="1"/>
          </p:cNvGraphicFramePr>
          <p:nvPr>
            <p:extLst>
              <p:ext uri="{D42A27DB-BD31-4B8C-83A1-F6EECF244321}">
                <p14:modId xmlns:p14="http://schemas.microsoft.com/office/powerpoint/2010/main" val="3725612992"/>
              </p:ext>
            </p:extLst>
          </p:nvPr>
        </p:nvGraphicFramePr>
        <p:xfrm>
          <a:off x="3267635" y="2688485"/>
          <a:ext cx="774807" cy="573931"/>
        </p:xfrm>
        <a:graphic>
          <a:graphicData uri="http://schemas.openxmlformats.org/presentationml/2006/ole">
            <mc:AlternateContent xmlns:mc="http://schemas.openxmlformats.org/markup-compatibility/2006">
              <mc:Choice xmlns:v="urn:schemas-microsoft-com:vml" Requires="v">
                <p:oleObj spid="_x0000_s5482" name="Equation" r:id="rId6" imgW="342900" imgH="254000" progId="Equation.3">
                  <p:embed/>
                </p:oleObj>
              </mc:Choice>
              <mc:Fallback>
                <p:oleObj name="Equation" r:id="rId6" imgW="342900" imgH="254000" progId="Equation.3">
                  <p:embed/>
                  <p:pic>
                    <p:nvPicPr>
                      <p:cNvPr id="0" name=""/>
                      <p:cNvPicPr/>
                      <p:nvPr/>
                    </p:nvPicPr>
                    <p:blipFill>
                      <a:blip r:embed="rId7"/>
                      <a:stretch>
                        <a:fillRect/>
                      </a:stretch>
                    </p:blipFill>
                    <p:spPr>
                      <a:xfrm>
                        <a:off x="3267635" y="2688485"/>
                        <a:ext cx="774807" cy="573931"/>
                      </a:xfrm>
                      <a:prstGeom prst="rect">
                        <a:avLst/>
                      </a:prstGeom>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745110918"/>
              </p:ext>
            </p:extLst>
          </p:nvPr>
        </p:nvGraphicFramePr>
        <p:xfrm>
          <a:off x="7432722" y="2688485"/>
          <a:ext cx="774807" cy="573931"/>
        </p:xfrm>
        <a:graphic>
          <a:graphicData uri="http://schemas.openxmlformats.org/presentationml/2006/ole">
            <mc:AlternateContent xmlns:mc="http://schemas.openxmlformats.org/markup-compatibility/2006">
              <mc:Choice xmlns:v="urn:schemas-microsoft-com:vml" Requires="v">
                <p:oleObj spid="_x0000_s5483" name="Equation" r:id="rId8" imgW="342900" imgH="254000" progId="Equation.3">
                  <p:embed/>
                </p:oleObj>
              </mc:Choice>
              <mc:Fallback>
                <p:oleObj name="Equation" r:id="rId8" imgW="342900" imgH="254000" progId="Equation.3">
                  <p:embed/>
                  <p:pic>
                    <p:nvPicPr>
                      <p:cNvPr id="0" name=""/>
                      <p:cNvPicPr/>
                      <p:nvPr/>
                    </p:nvPicPr>
                    <p:blipFill>
                      <a:blip r:embed="rId9"/>
                      <a:stretch>
                        <a:fillRect/>
                      </a:stretch>
                    </p:blipFill>
                    <p:spPr>
                      <a:xfrm>
                        <a:off x="7432722" y="2688485"/>
                        <a:ext cx="774807" cy="573931"/>
                      </a:xfrm>
                      <a:prstGeom prst="rect">
                        <a:avLst/>
                      </a:prstGeom>
                    </p:spPr>
                  </p:pic>
                </p:oleObj>
              </mc:Fallback>
            </mc:AlternateContent>
          </a:graphicData>
        </a:graphic>
      </p:graphicFrame>
      <p:sp>
        <p:nvSpPr>
          <p:cNvPr id="11" name="TextBox 10"/>
          <p:cNvSpPr txBox="1"/>
          <p:nvPr/>
        </p:nvSpPr>
        <p:spPr>
          <a:xfrm>
            <a:off x="926467" y="5156021"/>
            <a:ext cx="7505126" cy="1200329"/>
          </a:xfrm>
          <a:prstGeom prst="rect">
            <a:avLst/>
          </a:prstGeom>
          <a:noFill/>
        </p:spPr>
        <p:txBody>
          <a:bodyPr wrap="square" rtlCol="0">
            <a:spAutoFit/>
          </a:bodyPr>
          <a:lstStyle/>
          <a:p>
            <a:pPr marL="285750" indent="-285750">
              <a:buFont typeface="Arial"/>
              <a:buChar char="•"/>
            </a:pPr>
            <a:r>
              <a:rPr lang="en-US" dirty="0" smtClean="0"/>
              <a:t>Corrected to the particle level for detector effects</a:t>
            </a:r>
          </a:p>
          <a:p>
            <a:pPr marL="285750" indent="-285750">
              <a:buFont typeface="Arial"/>
              <a:buChar char="•"/>
            </a:pPr>
            <a:r>
              <a:rPr lang="en-US" dirty="0" smtClean="0"/>
              <a:t>Expected to be significantly different between signal and background for boosted objects</a:t>
            </a:r>
          </a:p>
          <a:p>
            <a:pPr marL="285750" indent="-285750">
              <a:buFont typeface="Arial"/>
              <a:buChar char="•"/>
            </a:pPr>
            <a:r>
              <a:rPr lang="en-US" dirty="0" smtClean="0"/>
              <a:t>Fairly well described by MC and detector simulation</a:t>
            </a:r>
            <a:endParaRPr lang="en-US" dirty="0"/>
          </a:p>
        </p:txBody>
      </p:sp>
    </p:spTree>
    <p:extLst>
      <p:ext uri="{BB962C8B-B14F-4D97-AF65-F5344CB8AC3E}">
        <p14:creationId xmlns:p14="http://schemas.microsoft.com/office/powerpoint/2010/main" val="419881661"/>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smtClean="0"/>
              <a:t>Measures the degree to which radiation within a jet is aligned along the N candidate </a:t>
            </a:r>
            <a:r>
              <a:rPr lang="en-US" dirty="0" err="1" smtClean="0"/>
              <a:t>subjet</a:t>
            </a:r>
            <a:r>
              <a:rPr lang="en-US" dirty="0" smtClean="0"/>
              <a:t> axes</a:t>
            </a:r>
          </a:p>
          <a:p>
            <a:r>
              <a:rPr lang="en-US" dirty="0" smtClean="0"/>
              <a:t>Estimates number of N different </a:t>
            </a:r>
            <a:r>
              <a:rPr lang="en-US" dirty="0" err="1" smtClean="0"/>
              <a:t>subjets</a:t>
            </a:r>
            <a:r>
              <a:rPr lang="en-US" dirty="0" smtClean="0"/>
              <a:t> within a given jet</a:t>
            </a:r>
          </a:p>
          <a:p>
            <a:endParaRPr lang="en-US" dirty="0"/>
          </a:p>
          <a:p>
            <a:endParaRPr lang="en-US" dirty="0" smtClean="0"/>
          </a:p>
          <a:p>
            <a:r>
              <a:rPr lang="en-US" dirty="0" smtClean="0"/>
              <a:t>The ratios τ</a:t>
            </a:r>
            <a:r>
              <a:rPr lang="en-US" baseline="-25000" dirty="0" smtClean="0"/>
              <a:t>21</a:t>
            </a:r>
            <a:r>
              <a:rPr lang="en-US" dirty="0" smtClean="0"/>
              <a:t> = τ</a:t>
            </a:r>
            <a:r>
              <a:rPr lang="en-US" baseline="-25000" dirty="0" smtClean="0"/>
              <a:t>2</a:t>
            </a:r>
            <a:r>
              <a:rPr lang="en-US" dirty="0" smtClean="0"/>
              <a:t>/τ</a:t>
            </a:r>
            <a:r>
              <a:rPr lang="en-US" baseline="-25000" dirty="0" smtClean="0"/>
              <a:t>1</a:t>
            </a:r>
            <a:r>
              <a:rPr lang="en-US" dirty="0" smtClean="0"/>
              <a:t> and τ</a:t>
            </a:r>
            <a:r>
              <a:rPr lang="en-US" baseline="-25000" dirty="0" smtClean="0"/>
              <a:t>32</a:t>
            </a:r>
            <a:r>
              <a:rPr lang="en-US" dirty="0" smtClean="0"/>
              <a:t> = τ</a:t>
            </a:r>
            <a:r>
              <a:rPr lang="en-US" baseline="-25000" dirty="0" smtClean="0"/>
              <a:t>3</a:t>
            </a:r>
            <a:r>
              <a:rPr lang="en-US" dirty="0" smtClean="0"/>
              <a:t>/τ</a:t>
            </a:r>
            <a:r>
              <a:rPr lang="en-US" baseline="-25000" dirty="0" smtClean="0"/>
              <a:t>2</a:t>
            </a:r>
            <a:r>
              <a:rPr lang="en-US" dirty="0" smtClean="0"/>
              <a:t> provide excellent discrimination for </a:t>
            </a:r>
            <a:r>
              <a:rPr lang="en-US" dirty="0" err="1" smtClean="0"/>
              <a:t>hadronic</a:t>
            </a:r>
            <a:r>
              <a:rPr lang="en-US" dirty="0" smtClean="0"/>
              <a:t> decays of W-bosons and boosted top quarks</a:t>
            </a:r>
            <a:endParaRPr lang="en-US" dirty="0"/>
          </a:p>
        </p:txBody>
      </p:sp>
      <p:sp>
        <p:nvSpPr>
          <p:cNvPr id="8" name="Rounded Rectangle 7"/>
          <p:cNvSpPr/>
          <p:nvPr/>
        </p:nvSpPr>
        <p:spPr>
          <a:xfrm>
            <a:off x="2520088" y="3415795"/>
            <a:ext cx="4038093" cy="114676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en-US"/>
          </a:p>
        </p:txBody>
      </p:sp>
      <p:sp>
        <p:nvSpPr>
          <p:cNvPr id="2" name="Title 1"/>
          <p:cNvSpPr>
            <a:spLocks noGrp="1"/>
          </p:cNvSpPr>
          <p:nvPr>
            <p:ph type="title"/>
          </p:nvPr>
        </p:nvSpPr>
        <p:spPr/>
        <p:txBody>
          <a:bodyPr/>
          <a:lstStyle/>
          <a:p>
            <a:pPr>
              <a:lnSpc>
                <a:spcPct val="80000"/>
              </a:lnSpc>
            </a:pPr>
            <a:r>
              <a:rPr lang="en-US" dirty="0" smtClean="0"/>
              <a:t>Jet Substructure: N-subjettiness</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29</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1062488344"/>
              </p:ext>
            </p:extLst>
          </p:nvPr>
        </p:nvGraphicFramePr>
        <p:xfrm>
          <a:off x="2911370" y="3415795"/>
          <a:ext cx="3383452" cy="1077318"/>
        </p:xfrm>
        <a:graphic>
          <a:graphicData uri="http://schemas.openxmlformats.org/presentationml/2006/ole">
            <mc:AlternateContent xmlns:mc="http://schemas.openxmlformats.org/markup-compatibility/2006">
              <mc:Choice xmlns:v="urn:schemas-microsoft-com:vml" Requires="v">
                <p:oleObj spid="_x0000_s4297" name="Equation" r:id="rId4" imgW="2552700" imgH="812800" progId="Equation.3">
                  <p:embed/>
                </p:oleObj>
              </mc:Choice>
              <mc:Fallback>
                <p:oleObj name="Equation" r:id="rId4" imgW="2552700" imgH="812800" progId="Equation.3">
                  <p:embed/>
                  <p:pic>
                    <p:nvPicPr>
                      <p:cNvPr id="0" name=""/>
                      <p:cNvPicPr/>
                      <p:nvPr/>
                    </p:nvPicPr>
                    <p:blipFill>
                      <a:blip r:embed="rId5"/>
                      <a:stretch>
                        <a:fillRect/>
                      </a:stretch>
                    </p:blipFill>
                    <p:spPr>
                      <a:xfrm>
                        <a:off x="2911370" y="3415795"/>
                        <a:ext cx="3383452" cy="1077318"/>
                      </a:xfrm>
                      <a:prstGeom prst="rect">
                        <a:avLst/>
                      </a:prstGeom>
                    </p:spPr>
                  </p:pic>
                </p:oleObj>
              </mc:Fallback>
            </mc:AlternateContent>
          </a:graphicData>
        </a:graphic>
      </p:graphicFrame>
    </p:spTree>
    <p:extLst>
      <p:ext uri="{BB962C8B-B14F-4D97-AF65-F5344CB8AC3E}">
        <p14:creationId xmlns:p14="http://schemas.microsoft.com/office/powerpoint/2010/main" val="156894606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To ascertain how close LO and NLO </a:t>
            </a:r>
            <a:r>
              <a:rPr lang="en-US" dirty="0" err="1" smtClean="0"/>
              <a:t>pQCD</a:t>
            </a:r>
            <a:r>
              <a:rPr lang="en-US" dirty="0" smtClean="0"/>
              <a:t> calculations are to the real measurements</a:t>
            </a:r>
          </a:p>
          <a:p>
            <a:r>
              <a:rPr lang="en-US" dirty="0" smtClean="0"/>
              <a:t>To find out how MC generators fare when compared to data</a:t>
            </a:r>
          </a:p>
          <a:p>
            <a:r>
              <a:rPr lang="en-US" dirty="0" smtClean="0"/>
              <a:t>To explore jet properties to be able to:</a:t>
            </a:r>
          </a:p>
          <a:p>
            <a:pPr lvl="1"/>
            <a:r>
              <a:rPr lang="en-US" dirty="0" smtClean="0"/>
              <a:t>distinguish between two- and three- body particle decay from quark- and gluon- initiated jets</a:t>
            </a:r>
          </a:p>
          <a:p>
            <a:pPr lvl="1"/>
            <a:r>
              <a:rPr lang="en-US" dirty="0">
                <a:solidFill>
                  <a:schemeClr val="tx2">
                    <a:lumMod val="60000"/>
                    <a:lumOff val="40000"/>
                  </a:schemeClr>
                </a:solidFill>
              </a:rPr>
              <a:t>t</a:t>
            </a:r>
            <a:r>
              <a:rPr lang="en-US" dirty="0" smtClean="0">
                <a:solidFill>
                  <a:schemeClr val="tx2">
                    <a:lumMod val="60000"/>
                    <a:lumOff val="40000"/>
                  </a:schemeClr>
                </a:solidFill>
              </a:rPr>
              <a:t>ake advantage of the fact that jets coming from boosted particles exhibit different properties than quark- and gluon- initiated jets</a:t>
            </a:r>
            <a:endParaRPr lang="en-US" dirty="0">
              <a:solidFill>
                <a:schemeClr val="tx2">
                  <a:lumMod val="60000"/>
                  <a:lumOff val="40000"/>
                </a:schemeClr>
              </a:solidFill>
            </a:endParaRPr>
          </a:p>
        </p:txBody>
      </p:sp>
      <p:sp>
        <p:nvSpPr>
          <p:cNvPr id="4" name="Date Placeholder 3"/>
          <p:cNvSpPr>
            <a:spLocks noGrp="1"/>
          </p:cNvSpPr>
          <p:nvPr>
            <p:ph type="dt" sz="half" idx="10"/>
          </p:nvPr>
        </p:nvSpPr>
        <p:spPr/>
        <p:txBody>
          <a:bodyPr/>
          <a:lstStyle/>
          <a:p>
            <a:fld id="{F9A14DE8-AF1C-AA44-9D4A-DA64B2DC1DBF}"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3</a:t>
            </a:fld>
            <a:endParaRPr lang="en-US"/>
          </a:p>
        </p:txBody>
      </p:sp>
    </p:spTree>
    <p:extLst>
      <p:ext uri="{BB962C8B-B14F-4D97-AF65-F5344CB8AC3E}">
        <p14:creationId xmlns:p14="http://schemas.microsoft.com/office/powerpoint/2010/main" val="2134568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30</a:t>
            </a:fld>
            <a:endParaRPr lang="en-US"/>
          </a:p>
        </p:txBody>
      </p:sp>
      <p:sp>
        <p:nvSpPr>
          <p:cNvPr id="7" name="Title 1"/>
          <p:cNvSpPr>
            <a:spLocks noGrp="1"/>
          </p:cNvSpPr>
          <p:nvPr>
            <p:ph type="title"/>
          </p:nvPr>
        </p:nvSpPr>
        <p:spPr>
          <a:xfrm>
            <a:off x="0" y="40341"/>
            <a:ext cx="9144000" cy="991459"/>
          </a:xfrm>
        </p:spPr>
        <p:txBody>
          <a:bodyPr/>
          <a:lstStyle/>
          <a:p>
            <a:pPr>
              <a:lnSpc>
                <a:spcPct val="80000"/>
              </a:lnSpc>
            </a:pPr>
            <a:r>
              <a:rPr lang="en-US" sz="4400" dirty="0" smtClean="0"/>
              <a:t>Jet Substructure: N-subjettiness (2)</a:t>
            </a:r>
            <a:endParaRPr lang="en-US" sz="4400" dirty="0"/>
          </a:p>
        </p:txBody>
      </p:sp>
      <p:pic>
        <p:nvPicPr>
          <p:cNvPr id="8" name="Picture 7" descr="CA_tau2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8580" y="863141"/>
            <a:ext cx="3076809" cy="2952000"/>
          </a:xfrm>
          <a:prstGeom prst="rect">
            <a:avLst/>
          </a:prstGeom>
        </p:spPr>
      </p:pic>
      <p:pic>
        <p:nvPicPr>
          <p:cNvPr id="9" name="Picture 8" descr="CA_tau3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77549" y="863141"/>
            <a:ext cx="3076809" cy="2952000"/>
          </a:xfrm>
          <a:prstGeom prst="rect">
            <a:avLst/>
          </a:prstGeom>
        </p:spPr>
      </p:pic>
      <p:pic>
        <p:nvPicPr>
          <p:cNvPr id="10" name="Picture 9" descr="kt_tau2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48580" y="3821032"/>
            <a:ext cx="3076809" cy="2952000"/>
          </a:xfrm>
          <a:prstGeom prst="rect">
            <a:avLst/>
          </a:prstGeom>
        </p:spPr>
      </p:pic>
      <p:pic>
        <p:nvPicPr>
          <p:cNvPr id="11" name="Picture 10" descr="kt_tau32.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77549" y="3821032"/>
            <a:ext cx="3076809" cy="2952000"/>
          </a:xfrm>
          <a:prstGeom prst="rect">
            <a:avLst/>
          </a:prstGeom>
        </p:spPr>
      </p:pic>
      <p:sp>
        <p:nvSpPr>
          <p:cNvPr id="12" name="TextBox 11"/>
          <p:cNvSpPr txBox="1"/>
          <p:nvPr/>
        </p:nvSpPr>
        <p:spPr>
          <a:xfrm rot="16200000">
            <a:off x="-419308" y="2170385"/>
            <a:ext cx="293629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dirty="0" smtClean="0"/>
              <a:t>Cambridge-Aachen τ</a:t>
            </a:r>
            <a:r>
              <a:rPr lang="en-US" baseline="-25000" dirty="0" smtClean="0"/>
              <a:t>21</a:t>
            </a:r>
            <a:endParaRPr lang="en-US" baseline="-25000" dirty="0"/>
          </a:p>
        </p:txBody>
      </p:sp>
      <p:sp>
        <p:nvSpPr>
          <p:cNvPr id="13" name="TextBox 12"/>
          <p:cNvSpPr txBox="1"/>
          <p:nvPr/>
        </p:nvSpPr>
        <p:spPr>
          <a:xfrm rot="16200000">
            <a:off x="3546104" y="2160463"/>
            <a:ext cx="2936294"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dirty="0" smtClean="0"/>
              <a:t>Cambridge-Aachen τ</a:t>
            </a:r>
            <a:r>
              <a:rPr lang="en-US" baseline="-25000" dirty="0" smtClean="0"/>
              <a:t>32</a:t>
            </a:r>
            <a:endParaRPr lang="en-US" baseline="-25000" dirty="0"/>
          </a:p>
        </p:txBody>
      </p:sp>
      <p:sp>
        <p:nvSpPr>
          <p:cNvPr id="14" name="TextBox 13"/>
          <p:cNvSpPr txBox="1"/>
          <p:nvPr/>
        </p:nvSpPr>
        <p:spPr>
          <a:xfrm rot="16200000">
            <a:off x="-415963" y="5118411"/>
            <a:ext cx="2959755"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dirty="0" smtClean="0"/>
              <a:t>Anti </a:t>
            </a:r>
            <a:r>
              <a:rPr lang="en-US" dirty="0" err="1" smtClean="0"/>
              <a:t>k</a:t>
            </a:r>
            <a:r>
              <a:rPr lang="en-US" baseline="-25000" dirty="0" err="1" smtClean="0"/>
              <a:t>t</a:t>
            </a:r>
            <a:r>
              <a:rPr lang="en-US" dirty="0" smtClean="0"/>
              <a:t> τ</a:t>
            </a:r>
            <a:r>
              <a:rPr lang="en-US" baseline="-25000" dirty="0" smtClean="0"/>
              <a:t>21</a:t>
            </a:r>
            <a:endParaRPr lang="en-US" baseline="-25000" dirty="0"/>
          </a:p>
        </p:txBody>
      </p:sp>
      <p:sp>
        <p:nvSpPr>
          <p:cNvPr id="15" name="TextBox 14"/>
          <p:cNvSpPr txBox="1"/>
          <p:nvPr/>
        </p:nvSpPr>
        <p:spPr>
          <a:xfrm rot="16200000">
            <a:off x="3539667" y="5108488"/>
            <a:ext cx="2959754"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dirty="0" smtClean="0"/>
              <a:t>Anti </a:t>
            </a:r>
            <a:r>
              <a:rPr lang="en-US" dirty="0" err="1" smtClean="0"/>
              <a:t>k</a:t>
            </a:r>
            <a:r>
              <a:rPr lang="en-US" baseline="-25000" dirty="0" err="1" smtClean="0"/>
              <a:t>t</a:t>
            </a:r>
            <a:r>
              <a:rPr lang="en-US" dirty="0" smtClean="0"/>
              <a:t> τ</a:t>
            </a:r>
            <a:r>
              <a:rPr lang="en-US" baseline="-25000" dirty="0" smtClean="0"/>
              <a:t>32</a:t>
            </a:r>
            <a:endParaRPr lang="en-US" baseline="-25000" dirty="0"/>
          </a:p>
        </p:txBody>
      </p:sp>
    </p:spTree>
    <p:extLst>
      <p:ext uri="{BB962C8B-B14F-4D97-AF65-F5344CB8AC3E}">
        <p14:creationId xmlns:p14="http://schemas.microsoft.com/office/powerpoint/2010/main" val="2218804282"/>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Substructure: Angularity</a:t>
            </a:r>
            <a:endParaRPr lang="en-US" dirty="0"/>
          </a:p>
        </p:txBody>
      </p:sp>
      <p:sp>
        <p:nvSpPr>
          <p:cNvPr id="3" name="Content Placeholder 2"/>
          <p:cNvSpPr>
            <a:spLocks noGrp="1"/>
          </p:cNvSpPr>
          <p:nvPr>
            <p:ph idx="1"/>
          </p:nvPr>
        </p:nvSpPr>
        <p:spPr>
          <a:xfrm>
            <a:off x="372036" y="1761565"/>
            <a:ext cx="3517234" cy="4289611"/>
          </a:xfrm>
        </p:spPr>
        <p:txBody>
          <a:bodyPr>
            <a:normAutofit lnSpcReduction="10000"/>
          </a:bodyPr>
          <a:lstStyle/>
          <a:p>
            <a:r>
              <a:rPr lang="en-US" sz="2400" dirty="0" smtClean="0"/>
              <a:t>Sensitive to degree of symmetry in the energy flow inside the  jet</a:t>
            </a:r>
          </a:p>
          <a:p>
            <a:r>
              <a:rPr lang="en-US" sz="2400" dirty="0" smtClean="0"/>
              <a:t>It presents characteristic distributions for two-body decays</a:t>
            </a:r>
          </a:p>
          <a:p>
            <a:r>
              <a:rPr lang="en-US" sz="2400" dirty="0" smtClean="0"/>
              <a:t>IR safe for a ≤ 2, the analysis uses a = -2</a:t>
            </a:r>
            <a:endParaRPr lang="en-US" sz="2400"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31</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551139462"/>
              </p:ext>
            </p:extLst>
          </p:nvPr>
        </p:nvGraphicFramePr>
        <p:xfrm>
          <a:off x="4395572" y="1718166"/>
          <a:ext cx="3439823" cy="1575661"/>
        </p:xfrm>
        <a:graphic>
          <a:graphicData uri="http://schemas.openxmlformats.org/presentationml/2006/ole">
            <mc:AlternateContent xmlns:mc="http://schemas.openxmlformats.org/markup-compatibility/2006">
              <mc:Choice xmlns:v="urn:schemas-microsoft-com:vml" Requires="v">
                <p:oleObj spid="_x0000_s7332" name="Equation" r:id="rId4" imgW="1968500" imgH="901700" progId="Equation.3">
                  <p:embed/>
                </p:oleObj>
              </mc:Choice>
              <mc:Fallback>
                <p:oleObj name="Equation" r:id="rId4" imgW="1968500" imgH="901700" progId="Equation.3">
                  <p:embed/>
                  <p:pic>
                    <p:nvPicPr>
                      <p:cNvPr id="0" name=""/>
                      <p:cNvPicPr/>
                      <p:nvPr/>
                    </p:nvPicPr>
                    <p:blipFill>
                      <a:blip r:embed="rId5"/>
                      <a:stretch>
                        <a:fillRect/>
                      </a:stretch>
                    </p:blipFill>
                    <p:spPr>
                      <a:xfrm>
                        <a:off x="4395572" y="1718166"/>
                        <a:ext cx="3439823" cy="1575661"/>
                      </a:xfrm>
                      <a:prstGeom prst="rect">
                        <a:avLst/>
                      </a:prstGeom>
                    </p:spPr>
                  </p:pic>
                </p:oleObj>
              </mc:Fallback>
            </mc:AlternateContent>
          </a:graphicData>
        </a:graphic>
      </p:graphicFrame>
      <p:sp>
        <p:nvSpPr>
          <p:cNvPr id="8" name="TextBox 7"/>
          <p:cNvSpPr txBox="1"/>
          <p:nvPr/>
        </p:nvSpPr>
        <p:spPr>
          <a:xfrm>
            <a:off x="6648798" y="2528443"/>
            <a:ext cx="2351421" cy="646331"/>
          </a:xfrm>
          <a:prstGeom prst="rect">
            <a:avLst/>
          </a:prstGeom>
          <a:noFill/>
        </p:spPr>
        <p:txBody>
          <a:bodyPr wrap="square" rtlCol="0">
            <a:spAutoFit/>
          </a:bodyPr>
          <a:lstStyle/>
          <a:p>
            <a:r>
              <a:rPr lang="en-US" dirty="0" smtClean="0"/>
              <a:t>Small angle approximation</a:t>
            </a:r>
            <a:endParaRPr lang="en-US" dirty="0"/>
          </a:p>
        </p:txBody>
      </p:sp>
      <p:pic>
        <p:nvPicPr>
          <p:cNvPr id="9" name="Picture 8" descr="Screen Shot 2012-04-02 at 8.14.05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90373" y="3273833"/>
            <a:ext cx="3904431" cy="3088341"/>
          </a:xfrm>
          <a:prstGeom prst="rect">
            <a:avLst/>
          </a:prstGeom>
        </p:spPr>
      </p:pic>
      <p:sp>
        <p:nvSpPr>
          <p:cNvPr id="11" name="Rectangle 10"/>
          <p:cNvSpPr/>
          <p:nvPr/>
        </p:nvSpPr>
        <p:spPr>
          <a:xfrm>
            <a:off x="6975843" y="563690"/>
            <a:ext cx="2168157" cy="923330"/>
          </a:xfrm>
          <a:prstGeom prst="rect">
            <a:avLst/>
          </a:prstGeom>
          <a:noFill/>
        </p:spPr>
        <p:txBody>
          <a:bodyPr wrap="none" lIns="91440" tIns="45720" rIns="91440" bIns="45720">
            <a:spAutoFit/>
          </a:bodyPr>
          <a:lstStyle/>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NEW!!!</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13" name="TextBox 12"/>
          <p:cNvSpPr txBox="1"/>
          <p:nvPr/>
        </p:nvSpPr>
        <p:spPr>
          <a:xfrm>
            <a:off x="968677" y="5881899"/>
            <a:ext cx="2108269"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1600" dirty="0" smtClean="0"/>
              <a:t>ATLAS-CONF-2012-044</a:t>
            </a:r>
            <a:endParaRPr lang="en-US" sz="1600" dirty="0"/>
          </a:p>
        </p:txBody>
      </p:sp>
      <p:pic>
        <p:nvPicPr>
          <p:cNvPr id="14" name="Picture 13" descr="LowAngCartoon.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00608" y="3973912"/>
            <a:ext cx="1029606" cy="1345130"/>
          </a:xfrm>
          <a:prstGeom prst="rect">
            <a:avLst/>
          </a:prstGeom>
        </p:spPr>
      </p:pic>
      <p:pic>
        <p:nvPicPr>
          <p:cNvPr id="15" name="Picture 14" descr="HighAngCartoon.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30991" y="3923026"/>
            <a:ext cx="967678" cy="1327101"/>
          </a:xfrm>
          <a:prstGeom prst="rect">
            <a:avLst/>
          </a:prstGeom>
        </p:spPr>
      </p:pic>
    </p:spTree>
    <p:extLst>
      <p:ext uri="{BB962C8B-B14F-4D97-AF65-F5344CB8AC3E}">
        <p14:creationId xmlns:p14="http://schemas.microsoft.com/office/powerpoint/2010/main" val="400990054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6868" y="0"/>
            <a:ext cx="6342895" cy="1487020"/>
          </a:xfrm>
        </p:spPr>
        <p:txBody>
          <a:bodyPr/>
          <a:lstStyle/>
          <a:p>
            <a:r>
              <a:rPr lang="en-US" dirty="0" smtClean="0"/>
              <a:t>Jet Substructure: Planar Flow</a:t>
            </a:r>
            <a:endParaRPr lang="en-US" dirty="0"/>
          </a:p>
        </p:txBody>
      </p:sp>
      <p:sp>
        <p:nvSpPr>
          <p:cNvPr id="3" name="Content Placeholder 2"/>
          <p:cNvSpPr>
            <a:spLocks noGrp="1"/>
          </p:cNvSpPr>
          <p:nvPr>
            <p:ph idx="1"/>
          </p:nvPr>
        </p:nvSpPr>
        <p:spPr>
          <a:xfrm>
            <a:off x="139486" y="1620962"/>
            <a:ext cx="3513191" cy="4472850"/>
          </a:xfrm>
        </p:spPr>
        <p:txBody>
          <a:bodyPr>
            <a:normAutofit fontScale="55000" lnSpcReduction="20000"/>
          </a:bodyPr>
          <a:lstStyle/>
          <a:p>
            <a:r>
              <a:rPr lang="en-US" dirty="0" smtClean="0"/>
              <a:t>Measures the degree with which the jet’s energy is evenly spread over the plane across the face of the jet (high planar flow) versus spread linearly across the face of the jet (small planar flow)</a:t>
            </a:r>
          </a:p>
          <a:p>
            <a:r>
              <a:rPr lang="en-US" dirty="0" smtClean="0"/>
              <a:t>Discriminates between two-body and many-body decays</a:t>
            </a:r>
          </a:p>
          <a:p>
            <a:r>
              <a:rPr lang="en-US" dirty="0" smtClean="0"/>
              <a:t>Complementary to eccentricity</a:t>
            </a:r>
            <a:endParaRPr lang="en-US" dirty="0"/>
          </a:p>
          <a:p>
            <a:r>
              <a:rPr lang="en-US" dirty="0" smtClean="0"/>
              <a:t>Vanishing or low planar flow </a:t>
            </a:r>
            <a:r>
              <a:rPr lang="en-US" dirty="0" smtClean="0">
                <a:latin typeface="Wingdings"/>
                <a:ea typeface="Wingdings"/>
                <a:cs typeface="Wingdings"/>
                <a:sym typeface="Wingdings"/>
              </a:rPr>
              <a:t> </a:t>
            </a:r>
            <a:r>
              <a:rPr lang="en-US" dirty="0" smtClean="0">
                <a:sym typeface="Wingdings"/>
              </a:rPr>
              <a:t>linear energy deposition (i.e. two-pronged decay)</a:t>
            </a:r>
          </a:p>
          <a:p>
            <a:r>
              <a:rPr lang="en-US" dirty="0" smtClean="0">
                <a:sym typeface="Wingdings"/>
              </a:rPr>
              <a:t>Unit planar flow </a:t>
            </a:r>
            <a:r>
              <a:rPr lang="en-US" dirty="0" smtClean="0">
                <a:latin typeface="Wingdings"/>
                <a:ea typeface="Wingdings"/>
                <a:cs typeface="Wingdings"/>
                <a:sym typeface="Wingdings"/>
              </a:rPr>
              <a:t> </a:t>
            </a:r>
            <a:r>
              <a:rPr lang="en-US" dirty="0" smtClean="0">
                <a:sym typeface="Wingdings"/>
              </a:rPr>
              <a:t>isotropic distribution (characteristic of QCD jets)</a:t>
            </a:r>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32</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1518478013"/>
              </p:ext>
            </p:extLst>
          </p:nvPr>
        </p:nvGraphicFramePr>
        <p:xfrm>
          <a:off x="5058898" y="1631426"/>
          <a:ext cx="2286600" cy="1562133"/>
        </p:xfrm>
        <a:graphic>
          <a:graphicData uri="http://schemas.openxmlformats.org/presentationml/2006/ole">
            <mc:AlternateContent xmlns:mc="http://schemas.openxmlformats.org/markup-compatibility/2006">
              <mc:Choice xmlns:v="urn:schemas-microsoft-com:vml" Requires="v">
                <p:oleObj spid="_x0000_s8353" name="Equation" r:id="rId4" imgW="1282700" imgH="876300" progId="Equation.3">
                  <p:embed/>
                </p:oleObj>
              </mc:Choice>
              <mc:Fallback>
                <p:oleObj name="Equation" r:id="rId4" imgW="1282700" imgH="876300" progId="Equation.3">
                  <p:embed/>
                  <p:pic>
                    <p:nvPicPr>
                      <p:cNvPr id="0" name=""/>
                      <p:cNvPicPr/>
                      <p:nvPr/>
                    </p:nvPicPr>
                    <p:blipFill>
                      <a:blip r:embed="rId5"/>
                      <a:stretch>
                        <a:fillRect/>
                      </a:stretch>
                    </p:blipFill>
                    <p:spPr>
                      <a:xfrm>
                        <a:off x="5058898" y="1631426"/>
                        <a:ext cx="2286600" cy="1562133"/>
                      </a:xfrm>
                      <a:prstGeom prst="rect">
                        <a:avLst/>
                      </a:prstGeom>
                    </p:spPr>
                  </p:pic>
                </p:oleObj>
              </mc:Fallback>
            </mc:AlternateContent>
          </a:graphicData>
        </a:graphic>
      </p:graphicFrame>
      <p:pic>
        <p:nvPicPr>
          <p:cNvPr id="8" name="Picture 7" descr="Screen Shot 2012-04-02 at 8.26.48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11353" y="3193559"/>
            <a:ext cx="3696590" cy="3029223"/>
          </a:xfrm>
          <a:prstGeom prst="rect">
            <a:avLst/>
          </a:prstGeom>
        </p:spPr>
      </p:pic>
      <p:sp>
        <p:nvSpPr>
          <p:cNvPr id="9" name="Rectangle 8"/>
          <p:cNvSpPr/>
          <p:nvPr/>
        </p:nvSpPr>
        <p:spPr>
          <a:xfrm>
            <a:off x="6975843" y="563690"/>
            <a:ext cx="2168157" cy="923330"/>
          </a:xfrm>
          <a:prstGeom prst="rect">
            <a:avLst/>
          </a:prstGeom>
          <a:noFill/>
        </p:spPr>
        <p:txBody>
          <a:bodyPr wrap="none" lIns="91440" tIns="45720" rIns="91440" bIns="45720">
            <a:spAutoFit/>
          </a:bodyPr>
          <a:lstStyle/>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NEW!!!</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0" name="Picture 9" descr="HighPFCartoon.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64650" y="4123548"/>
            <a:ext cx="1130125" cy="1290806"/>
          </a:xfrm>
          <a:prstGeom prst="rect">
            <a:avLst/>
          </a:prstGeom>
        </p:spPr>
      </p:pic>
      <p:pic>
        <p:nvPicPr>
          <p:cNvPr id="11" name="Picture 10" descr="LowPFCartoon.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09574" y="4080334"/>
            <a:ext cx="1232323" cy="1334020"/>
          </a:xfrm>
          <a:prstGeom prst="rect">
            <a:avLst/>
          </a:prstGeom>
        </p:spPr>
      </p:pic>
      <p:sp>
        <p:nvSpPr>
          <p:cNvPr id="12" name="TextBox 11"/>
          <p:cNvSpPr txBox="1"/>
          <p:nvPr/>
        </p:nvSpPr>
        <p:spPr>
          <a:xfrm>
            <a:off x="5428685" y="6306764"/>
            <a:ext cx="2108269"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1600" dirty="0" smtClean="0"/>
              <a:t>ATLAS-CONF-2012-044</a:t>
            </a:r>
            <a:endParaRPr lang="en-US" sz="1600" dirty="0"/>
          </a:p>
        </p:txBody>
      </p:sp>
    </p:spTree>
    <p:extLst>
      <p:ext uri="{BB962C8B-B14F-4D97-AF65-F5344CB8AC3E}">
        <p14:creationId xmlns:p14="http://schemas.microsoft.com/office/powerpoint/2010/main" val="87320081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Substructure: Eccentricity</a:t>
            </a:r>
            <a:endParaRPr lang="en-US" dirty="0"/>
          </a:p>
        </p:txBody>
      </p:sp>
      <p:sp>
        <p:nvSpPr>
          <p:cNvPr id="3" name="Content Placeholder 2"/>
          <p:cNvSpPr>
            <a:spLocks noGrp="1"/>
          </p:cNvSpPr>
          <p:nvPr>
            <p:ph idx="1"/>
          </p:nvPr>
        </p:nvSpPr>
        <p:spPr>
          <a:xfrm>
            <a:off x="372034" y="1677796"/>
            <a:ext cx="3795039" cy="1730779"/>
          </a:xfrm>
        </p:spPr>
        <p:txBody>
          <a:bodyPr>
            <a:normAutofit fontScale="92500"/>
          </a:bodyPr>
          <a:lstStyle/>
          <a:p>
            <a:r>
              <a:rPr lang="en-US" dirty="0" smtClean="0"/>
              <a:t>Characterizes the deviation of the jet profile from a perfect circle in the (</a:t>
            </a:r>
            <a:r>
              <a:rPr lang="en-US" dirty="0" err="1" smtClean="0"/>
              <a:t>η,Φ</a:t>
            </a:r>
            <a:r>
              <a:rPr lang="en-US" dirty="0" smtClean="0"/>
              <a:t>) plane</a:t>
            </a:r>
          </a:p>
          <a:p>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33</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1851562532"/>
              </p:ext>
            </p:extLst>
          </p:nvPr>
        </p:nvGraphicFramePr>
        <p:xfrm>
          <a:off x="5709732" y="1553222"/>
          <a:ext cx="1586520" cy="946345"/>
        </p:xfrm>
        <a:graphic>
          <a:graphicData uri="http://schemas.openxmlformats.org/presentationml/2006/ole">
            <mc:AlternateContent xmlns:mc="http://schemas.openxmlformats.org/markup-compatibility/2006">
              <mc:Choice xmlns:v="urn:schemas-microsoft-com:vml" Requires="v">
                <p:oleObj spid="_x0000_s9373" name="Equation" r:id="rId4" imgW="723900" imgH="431800" progId="Equation.3">
                  <p:embed/>
                </p:oleObj>
              </mc:Choice>
              <mc:Fallback>
                <p:oleObj name="Equation" r:id="rId4" imgW="723900" imgH="431800" progId="Equation.3">
                  <p:embed/>
                  <p:pic>
                    <p:nvPicPr>
                      <p:cNvPr id="0" name=""/>
                      <p:cNvPicPr/>
                      <p:nvPr/>
                    </p:nvPicPr>
                    <p:blipFill>
                      <a:blip r:embed="rId5"/>
                      <a:stretch>
                        <a:fillRect/>
                      </a:stretch>
                    </p:blipFill>
                    <p:spPr>
                      <a:xfrm>
                        <a:off x="5709732" y="1553222"/>
                        <a:ext cx="1586520" cy="946345"/>
                      </a:xfrm>
                      <a:prstGeom prst="rect">
                        <a:avLst/>
                      </a:prstGeom>
                    </p:spPr>
                  </p:pic>
                </p:oleObj>
              </mc:Fallback>
            </mc:AlternateContent>
          </a:graphicData>
        </a:graphic>
      </p:graphicFrame>
      <p:sp>
        <p:nvSpPr>
          <p:cNvPr id="8" name="TextBox 7"/>
          <p:cNvSpPr txBox="1"/>
          <p:nvPr/>
        </p:nvSpPr>
        <p:spPr>
          <a:xfrm>
            <a:off x="4529956" y="2499567"/>
            <a:ext cx="4344754" cy="923330"/>
          </a:xfrm>
          <a:prstGeom prst="rect">
            <a:avLst/>
          </a:prstGeom>
          <a:noFill/>
        </p:spPr>
        <p:txBody>
          <a:bodyPr wrap="square" rtlCol="0">
            <a:spAutoFit/>
          </a:bodyPr>
          <a:lstStyle/>
          <a:p>
            <a:r>
              <a:rPr lang="en-US" dirty="0" err="1" smtClean="0"/>
              <a:t>ν</a:t>
            </a:r>
            <a:r>
              <a:rPr lang="en-US" baseline="-25000" dirty="0" err="1" smtClean="0"/>
              <a:t>max</a:t>
            </a:r>
            <a:r>
              <a:rPr lang="en-US" dirty="0" smtClean="0"/>
              <a:t>(</a:t>
            </a:r>
            <a:r>
              <a:rPr lang="en-US" dirty="0" err="1" smtClean="0"/>
              <a:t>ν</a:t>
            </a:r>
            <a:r>
              <a:rPr lang="en-US" baseline="-25000" dirty="0" err="1" smtClean="0"/>
              <a:t>min</a:t>
            </a:r>
            <a:r>
              <a:rPr lang="en-US" dirty="0" smtClean="0"/>
              <a:t>) are the maximum and minimum values of variance of the jet constituents’ positions along the principal or minor axis</a:t>
            </a:r>
            <a:endParaRPr lang="en-US" dirty="0"/>
          </a:p>
        </p:txBody>
      </p:sp>
      <p:pic>
        <p:nvPicPr>
          <p:cNvPr id="9" name="Picture 8" descr="Screen Shot 2012-04-02 at 8.40.32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6436" y="3492344"/>
            <a:ext cx="3800764" cy="2968012"/>
          </a:xfrm>
          <a:prstGeom prst="rect">
            <a:avLst/>
          </a:prstGeom>
        </p:spPr>
      </p:pic>
      <p:pic>
        <p:nvPicPr>
          <p:cNvPr id="10" name="Picture 9" descr="Screen Shot 2012-04-02 at 8.41.52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76799" y="3497518"/>
            <a:ext cx="3785510" cy="2988000"/>
          </a:xfrm>
          <a:prstGeom prst="rect">
            <a:avLst/>
          </a:prstGeom>
        </p:spPr>
      </p:pic>
      <p:sp>
        <p:nvSpPr>
          <p:cNvPr id="11" name="TextBox 10"/>
          <p:cNvSpPr txBox="1"/>
          <p:nvPr/>
        </p:nvSpPr>
        <p:spPr>
          <a:xfrm>
            <a:off x="2514454" y="4027990"/>
            <a:ext cx="753181"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en-US" dirty="0" smtClean="0"/>
              <a:t>R=0.6</a:t>
            </a:r>
            <a:endParaRPr lang="en-US" dirty="0"/>
          </a:p>
        </p:txBody>
      </p:sp>
      <p:sp>
        <p:nvSpPr>
          <p:cNvPr id="12" name="TextBox 11"/>
          <p:cNvSpPr txBox="1"/>
          <p:nvPr/>
        </p:nvSpPr>
        <p:spPr>
          <a:xfrm>
            <a:off x="6275221" y="4331457"/>
            <a:ext cx="706519"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en-US" dirty="0" smtClean="0"/>
              <a:t>R=1.0</a:t>
            </a:r>
            <a:endParaRPr lang="en-US" dirty="0"/>
          </a:p>
        </p:txBody>
      </p:sp>
      <p:sp>
        <p:nvSpPr>
          <p:cNvPr id="13" name="Rectangle 12"/>
          <p:cNvSpPr/>
          <p:nvPr/>
        </p:nvSpPr>
        <p:spPr>
          <a:xfrm>
            <a:off x="6975843" y="563690"/>
            <a:ext cx="2168157" cy="923330"/>
          </a:xfrm>
          <a:prstGeom prst="rect">
            <a:avLst/>
          </a:prstGeom>
          <a:noFill/>
        </p:spPr>
        <p:txBody>
          <a:bodyPr wrap="none" lIns="91440" tIns="45720" rIns="91440" bIns="45720">
            <a:spAutoFit/>
          </a:bodyPr>
          <a:lstStyle/>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NEW!!!</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4" name="Picture 13" descr="EccCartoon.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644" y="147669"/>
            <a:ext cx="1969675" cy="1081000"/>
          </a:xfrm>
          <a:prstGeom prst="rect">
            <a:avLst/>
          </a:prstGeom>
        </p:spPr>
      </p:pic>
      <p:sp>
        <p:nvSpPr>
          <p:cNvPr id="15" name="TextBox 14"/>
          <p:cNvSpPr txBox="1"/>
          <p:nvPr/>
        </p:nvSpPr>
        <p:spPr>
          <a:xfrm>
            <a:off x="11574" y="1250417"/>
            <a:ext cx="2108269"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1600" dirty="0" smtClean="0"/>
              <a:t>ATLAS-CONF-2012-044</a:t>
            </a:r>
            <a:endParaRPr lang="en-US" sz="1600" dirty="0"/>
          </a:p>
        </p:txBody>
      </p:sp>
    </p:spTree>
    <p:extLst>
      <p:ext uri="{BB962C8B-B14F-4D97-AF65-F5344CB8AC3E}">
        <p14:creationId xmlns:p14="http://schemas.microsoft.com/office/powerpoint/2010/main" val="816906474"/>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0767" y="256923"/>
            <a:ext cx="7570787" cy="932222"/>
          </a:xfrm>
        </p:spPr>
        <p:txBody>
          <a:bodyPr/>
          <a:lstStyle/>
          <a:p>
            <a:r>
              <a:rPr lang="en-US" dirty="0" smtClean="0"/>
              <a:t>Jet Substructure: </a:t>
            </a:r>
            <a:br>
              <a:rPr lang="en-US" dirty="0" smtClean="0"/>
            </a:br>
            <a:r>
              <a:rPr lang="en-US" dirty="0" smtClean="0"/>
              <a:t>Mass</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34</a:t>
            </a:fld>
            <a:endParaRPr lang="en-US"/>
          </a:p>
        </p:txBody>
      </p:sp>
      <p:pic>
        <p:nvPicPr>
          <p:cNvPr id="7" name="Picture 6" descr="Screen Shot 2012-04-02 at 9.01.37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035" y="1842628"/>
            <a:ext cx="4231045" cy="3304018"/>
          </a:xfrm>
          <a:prstGeom prst="rect">
            <a:avLst/>
          </a:prstGeom>
        </p:spPr>
      </p:pic>
      <p:pic>
        <p:nvPicPr>
          <p:cNvPr id="8" name="Picture 7" descr="Screen Shot 2012-04-02 at 9.02.21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87717" y="1841973"/>
            <a:ext cx="4226064" cy="3312000"/>
          </a:xfrm>
          <a:prstGeom prst="rect">
            <a:avLst/>
          </a:prstGeom>
        </p:spPr>
      </p:pic>
      <p:sp>
        <p:nvSpPr>
          <p:cNvPr id="9" name="TextBox 8"/>
          <p:cNvSpPr txBox="1"/>
          <p:nvPr/>
        </p:nvSpPr>
        <p:spPr>
          <a:xfrm>
            <a:off x="3849899" y="1485956"/>
            <a:ext cx="753181"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en-US" dirty="0" smtClean="0"/>
              <a:t>R=0.6</a:t>
            </a:r>
            <a:endParaRPr lang="en-US" dirty="0"/>
          </a:p>
        </p:txBody>
      </p:sp>
      <p:sp>
        <p:nvSpPr>
          <p:cNvPr id="10" name="TextBox 9"/>
          <p:cNvSpPr txBox="1"/>
          <p:nvPr/>
        </p:nvSpPr>
        <p:spPr>
          <a:xfrm>
            <a:off x="8207262" y="1473296"/>
            <a:ext cx="706519"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en-US" dirty="0" smtClean="0"/>
              <a:t>R=1.0</a:t>
            </a:r>
            <a:endParaRPr lang="en-US" dirty="0"/>
          </a:p>
        </p:txBody>
      </p:sp>
      <p:sp>
        <p:nvSpPr>
          <p:cNvPr id="11" name="TextBox 10"/>
          <p:cNvSpPr txBox="1"/>
          <p:nvPr/>
        </p:nvSpPr>
        <p:spPr>
          <a:xfrm>
            <a:off x="4876800" y="5332250"/>
            <a:ext cx="3908612" cy="1200329"/>
          </a:xfrm>
          <a:prstGeom prst="rect">
            <a:avLst/>
          </a:prstGeom>
          <a:noFill/>
        </p:spPr>
        <p:txBody>
          <a:bodyPr wrap="square" rtlCol="0">
            <a:spAutoFit/>
          </a:bodyPr>
          <a:lstStyle/>
          <a:p>
            <a:r>
              <a:rPr lang="en-US" dirty="0" smtClean="0"/>
              <a:t>For R= 1.0 data are compared to the calculations for jet masses using the </a:t>
            </a:r>
            <a:r>
              <a:rPr lang="en-US" dirty="0" err="1" smtClean="0"/>
              <a:t>eikonal</a:t>
            </a:r>
            <a:r>
              <a:rPr lang="en-US" dirty="0" smtClean="0"/>
              <a:t> approximation in the region mass &gt; 90 </a:t>
            </a:r>
            <a:r>
              <a:rPr lang="en-US" dirty="0" err="1" smtClean="0"/>
              <a:t>GeV</a:t>
            </a:r>
            <a:endParaRPr lang="en-US" dirty="0"/>
          </a:p>
        </p:txBody>
      </p:sp>
      <p:sp>
        <p:nvSpPr>
          <p:cNvPr id="12" name="TextBox 11"/>
          <p:cNvSpPr txBox="1"/>
          <p:nvPr/>
        </p:nvSpPr>
        <p:spPr>
          <a:xfrm>
            <a:off x="494402" y="5371030"/>
            <a:ext cx="3955210" cy="923330"/>
          </a:xfrm>
          <a:prstGeom prst="rect">
            <a:avLst/>
          </a:prstGeom>
          <a:noFill/>
        </p:spPr>
        <p:txBody>
          <a:bodyPr wrap="square" rtlCol="0">
            <a:spAutoFit/>
          </a:bodyPr>
          <a:lstStyle/>
          <a:p>
            <a:r>
              <a:rPr lang="en-US" dirty="0" smtClean="0"/>
              <a:t>MC predictions are valid down to the low mass region due to the inclusion of soft radiation and </a:t>
            </a:r>
            <a:r>
              <a:rPr lang="en-US" dirty="0" err="1" smtClean="0"/>
              <a:t>hadronization</a:t>
            </a:r>
            <a:endParaRPr lang="en-US" dirty="0"/>
          </a:p>
        </p:txBody>
      </p:sp>
      <p:sp>
        <p:nvSpPr>
          <p:cNvPr id="13" name="Rectangle 12"/>
          <p:cNvSpPr/>
          <p:nvPr/>
        </p:nvSpPr>
        <p:spPr>
          <a:xfrm>
            <a:off x="6975843" y="563690"/>
            <a:ext cx="2168157" cy="923330"/>
          </a:xfrm>
          <a:prstGeom prst="rect">
            <a:avLst/>
          </a:prstGeom>
          <a:noFill/>
        </p:spPr>
        <p:txBody>
          <a:bodyPr wrap="none" lIns="91440" tIns="45720" rIns="91440" bIns="45720">
            <a:spAutoFit/>
          </a:bodyPr>
          <a:lstStyle/>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NEW!!!</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4" name="Picture 13" descr="MassCartoon.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760" y="256923"/>
            <a:ext cx="1949450" cy="927100"/>
          </a:xfrm>
          <a:prstGeom prst="rect">
            <a:avLst/>
          </a:prstGeom>
        </p:spPr>
      </p:pic>
      <p:sp>
        <p:nvSpPr>
          <p:cNvPr id="15" name="TextBox 14"/>
          <p:cNvSpPr txBox="1"/>
          <p:nvPr/>
        </p:nvSpPr>
        <p:spPr>
          <a:xfrm>
            <a:off x="-2075" y="1208835"/>
            <a:ext cx="2108269"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1600" dirty="0" smtClean="0"/>
              <a:t>ATLAS-CONF-2012-044</a:t>
            </a:r>
            <a:endParaRPr lang="en-US" sz="1600" dirty="0"/>
          </a:p>
        </p:txBody>
      </p:sp>
    </p:spTree>
    <p:extLst>
      <p:ext uri="{BB962C8B-B14F-4D97-AF65-F5344CB8AC3E}">
        <p14:creationId xmlns:p14="http://schemas.microsoft.com/office/powerpoint/2010/main" val="193633131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1406" y="171628"/>
            <a:ext cx="7570787" cy="949679"/>
          </a:xfrm>
        </p:spPr>
        <p:txBody>
          <a:bodyPr/>
          <a:lstStyle/>
          <a:p>
            <a:r>
              <a:rPr lang="en-US" dirty="0" smtClean="0"/>
              <a:t>Jet Substructure: </a:t>
            </a:r>
            <a:br>
              <a:rPr lang="en-US" dirty="0" smtClean="0"/>
            </a:br>
            <a:r>
              <a:rPr lang="en-US" dirty="0" smtClean="0"/>
              <a:t>Width</a:t>
            </a:r>
            <a:endParaRPr lang="en-US" dirty="0"/>
          </a:p>
        </p:txBody>
      </p:sp>
      <p:sp>
        <p:nvSpPr>
          <p:cNvPr id="3" name="Content Placeholder 2"/>
          <p:cNvSpPr>
            <a:spLocks noGrp="1"/>
          </p:cNvSpPr>
          <p:nvPr>
            <p:ph idx="1"/>
          </p:nvPr>
        </p:nvSpPr>
        <p:spPr>
          <a:xfrm>
            <a:off x="372035" y="1531651"/>
            <a:ext cx="3771775" cy="1950675"/>
          </a:xfrm>
        </p:spPr>
        <p:txBody>
          <a:bodyPr>
            <a:normAutofit fontScale="77500" lnSpcReduction="20000"/>
          </a:bodyPr>
          <a:lstStyle/>
          <a:p>
            <a:r>
              <a:rPr lang="en-US" dirty="0" smtClean="0"/>
              <a:t>Width can be considered a dimensionless relative of the jet mass which is not very sensitive to detector effects on jet energy scale and resolution</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35</a:t>
            </a:fld>
            <a:endParaRPr lang="en-US"/>
          </a:p>
        </p:txBody>
      </p:sp>
      <p:graphicFrame>
        <p:nvGraphicFramePr>
          <p:cNvPr id="7" name="Object 6"/>
          <p:cNvGraphicFramePr>
            <a:graphicFrameLocks noChangeAspect="1"/>
          </p:cNvGraphicFramePr>
          <p:nvPr>
            <p:extLst>
              <p:ext uri="{D42A27DB-BD31-4B8C-83A1-F6EECF244321}">
                <p14:modId xmlns:p14="http://schemas.microsoft.com/office/powerpoint/2010/main" val="3155879386"/>
              </p:ext>
            </p:extLst>
          </p:nvPr>
        </p:nvGraphicFramePr>
        <p:xfrm>
          <a:off x="5585178" y="1761566"/>
          <a:ext cx="1935399" cy="1367401"/>
        </p:xfrm>
        <a:graphic>
          <a:graphicData uri="http://schemas.openxmlformats.org/presentationml/2006/ole">
            <mc:AlternateContent xmlns:mc="http://schemas.openxmlformats.org/markup-compatibility/2006">
              <mc:Choice xmlns:v="urn:schemas-microsoft-com:vml" Requires="v">
                <p:oleObj spid="_x0000_s10393" name="Equation" r:id="rId4" imgW="1168400" imgH="825500" progId="Equation.3">
                  <p:embed/>
                </p:oleObj>
              </mc:Choice>
              <mc:Fallback>
                <p:oleObj name="Equation" r:id="rId4" imgW="1168400" imgH="825500" progId="Equation.3">
                  <p:embed/>
                  <p:pic>
                    <p:nvPicPr>
                      <p:cNvPr id="0" name=""/>
                      <p:cNvPicPr/>
                      <p:nvPr/>
                    </p:nvPicPr>
                    <p:blipFill>
                      <a:blip r:embed="rId5"/>
                      <a:stretch>
                        <a:fillRect/>
                      </a:stretch>
                    </p:blipFill>
                    <p:spPr>
                      <a:xfrm>
                        <a:off x="5585178" y="1761566"/>
                        <a:ext cx="1935399" cy="1367401"/>
                      </a:xfrm>
                      <a:prstGeom prst="rect">
                        <a:avLst/>
                      </a:prstGeom>
                    </p:spPr>
                  </p:pic>
                </p:oleObj>
              </mc:Fallback>
            </mc:AlternateContent>
          </a:graphicData>
        </a:graphic>
      </p:graphicFrame>
      <p:pic>
        <p:nvPicPr>
          <p:cNvPr id="8" name="Picture 7" descr="Screen Shot 2012-04-02 at 8.51.22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7158" y="3345805"/>
            <a:ext cx="3713470" cy="2952000"/>
          </a:xfrm>
          <a:prstGeom prst="rect">
            <a:avLst/>
          </a:prstGeom>
        </p:spPr>
      </p:pic>
      <p:pic>
        <p:nvPicPr>
          <p:cNvPr id="9" name="Picture 8" descr="Screen Shot 2012-04-02 at 8.52.45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88493" y="3345805"/>
            <a:ext cx="3726638" cy="2952000"/>
          </a:xfrm>
          <a:prstGeom prst="rect">
            <a:avLst/>
          </a:prstGeom>
        </p:spPr>
      </p:pic>
      <p:sp>
        <p:nvSpPr>
          <p:cNvPr id="10" name="TextBox 9"/>
          <p:cNvSpPr txBox="1"/>
          <p:nvPr/>
        </p:nvSpPr>
        <p:spPr>
          <a:xfrm>
            <a:off x="1700883" y="3628895"/>
            <a:ext cx="753181"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en-US" dirty="0" smtClean="0"/>
              <a:t>R=0.6</a:t>
            </a:r>
            <a:endParaRPr lang="en-US" dirty="0"/>
          </a:p>
        </p:txBody>
      </p:sp>
      <p:sp>
        <p:nvSpPr>
          <p:cNvPr id="11" name="TextBox 10"/>
          <p:cNvSpPr txBox="1"/>
          <p:nvPr/>
        </p:nvSpPr>
        <p:spPr>
          <a:xfrm>
            <a:off x="5674476" y="4619170"/>
            <a:ext cx="706519"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en-US" dirty="0" smtClean="0"/>
              <a:t>R=1.0</a:t>
            </a:r>
            <a:endParaRPr lang="en-US" dirty="0"/>
          </a:p>
        </p:txBody>
      </p:sp>
      <p:sp>
        <p:nvSpPr>
          <p:cNvPr id="12" name="Rectangle 11"/>
          <p:cNvSpPr/>
          <p:nvPr/>
        </p:nvSpPr>
        <p:spPr>
          <a:xfrm>
            <a:off x="6975843" y="559096"/>
            <a:ext cx="2168157" cy="923330"/>
          </a:xfrm>
          <a:prstGeom prst="rect">
            <a:avLst/>
          </a:prstGeom>
          <a:noFill/>
        </p:spPr>
        <p:txBody>
          <a:bodyPr wrap="none" lIns="91440" tIns="45720" rIns="91440" bIns="45720">
            <a:spAutoFit/>
          </a:bodyPr>
          <a:lstStyle/>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NEW!!!</a:t>
            </a:r>
            <a:endParaRPr lang="en-US" sz="5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pic>
        <p:nvPicPr>
          <p:cNvPr id="13" name="Picture 12" descr="WidthCartoon.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070" y="91507"/>
            <a:ext cx="2187168" cy="1268557"/>
          </a:xfrm>
          <a:prstGeom prst="rect">
            <a:avLst/>
          </a:prstGeom>
        </p:spPr>
      </p:pic>
      <p:sp>
        <p:nvSpPr>
          <p:cNvPr id="14" name="TextBox 13"/>
          <p:cNvSpPr txBox="1"/>
          <p:nvPr/>
        </p:nvSpPr>
        <p:spPr>
          <a:xfrm>
            <a:off x="7035731" y="1423012"/>
            <a:ext cx="2108269" cy="338554"/>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sz="1600" dirty="0" smtClean="0"/>
              <a:t>ATLAS-CONF-2012-044</a:t>
            </a:r>
            <a:endParaRPr lang="en-US" sz="1600" dirty="0"/>
          </a:p>
        </p:txBody>
      </p:sp>
    </p:spTree>
    <p:extLst>
      <p:ext uri="{BB962C8B-B14F-4D97-AF65-F5344CB8AC3E}">
        <p14:creationId xmlns:p14="http://schemas.microsoft.com/office/powerpoint/2010/main" val="373156763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80000"/>
              </a:lnSpc>
            </a:pPr>
            <a:r>
              <a:rPr lang="en-US" sz="4400" dirty="0" smtClean="0"/>
              <a:t>Jet Substructure:  Interim Summary</a:t>
            </a:r>
            <a:endParaRPr lang="en-US" sz="4400" dirty="0"/>
          </a:p>
        </p:txBody>
      </p:sp>
      <p:sp>
        <p:nvSpPr>
          <p:cNvPr id="3" name="Content Placeholder 2"/>
          <p:cNvSpPr>
            <a:spLocks noGrp="1"/>
          </p:cNvSpPr>
          <p:nvPr>
            <p:ph idx="1"/>
          </p:nvPr>
        </p:nvSpPr>
        <p:spPr/>
        <p:txBody>
          <a:bodyPr>
            <a:normAutofit lnSpcReduction="10000"/>
          </a:bodyPr>
          <a:lstStyle/>
          <a:p>
            <a:r>
              <a:rPr lang="en-US" dirty="0" smtClean="0"/>
              <a:t>First measurement of substructure variables at LHC </a:t>
            </a:r>
          </a:p>
          <a:p>
            <a:r>
              <a:rPr lang="en-US" dirty="0" smtClean="0"/>
              <a:t>Large potential for future use in analyses</a:t>
            </a:r>
            <a:endParaRPr lang="en-US" dirty="0"/>
          </a:p>
          <a:p>
            <a:r>
              <a:rPr lang="en-US" dirty="0" smtClean="0"/>
              <a:t>Broad agreement between data and LO </a:t>
            </a:r>
            <a:r>
              <a:rPr lang="en-US" dirty="0" err="1" smtClean="0"/>
              <a:t>parton</a:t>
            </a:r>
            <a:r>
              <a:rPr lang="en-US" dirty="0" smtClean="0"/>
              <a:t>-shower MC predictions from PYTHIA and HERWIG++</a:t>
            </a:r>
          </a:p>
          <a:p>
            <a:r>
              <a:rPr lang="en-US" dirty="0" smtClean="0"/>
              <a:t>Significant reduction of pile-up impact with the usage of splitting &amp; filtering techniques</a:t>
            </a:r>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36</a:t>
            </a:fld>
            <a:endParaRPr lang="en-US"/>
          </a:p>
        </p:txBody>
      </p:sp>
    </p:spTree>
    <p:extLst>
      <p:ext uri="{BB962C8B-B14F-4D97-AF65-F5344CB8AC3E}">
        <p14:creationId xmlns:p14="http://schemas.microsoft.com/office/powerpoint/2010/main" val="68267344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radiation</a:t>
            </a:r>
            <a:endParaRPr lang="en-US" dirty="0"/>
          </a:p>
        </p:txBody>
      </p:sp>
      <p:sp>
        <p:nvSpPr>
          <p:cNvPr id="3" name="Text Placeholder 2"/>
          <p:cNvSpPr>
            <a:spLocks noGrp="1"/>
          </p:cNvSpPr>
          <p:nvPr>
            <p:ph type="body" idx="1"/>
          </p:nvPr>
        </p:nvSpPr>
        <p:spPr/>
        <p:txBody>
          <a:bodyPr/>
          <a:lstStyle/>
          <a:p>
            <a:r>
              <a:rPr lang="en-US" dirty="0" smtClean="0"/>
              <a:t>Measurement: di-jet production with veto on central activity</a:t>
            </a:r>
            <a:endParaRPr lang="en-US" dirty="0"/>
          </a:p>
        </p:txBody>
      </p:sp>
      <p:sp>
        <p:nvSpPr>
          <p:cNvPr id="4" name="Date Placeholder 3"/>
          <p:cNvSpPr>
            <a:spLocks noGrp="1"/>
          </p:cNvSpPr>
          <p:nvPr>
            <p:ph type="dt" sz="half" idx="10"/>
          </p:nvPr>
        </p:nvSpPr>
        <p:spPr/>
        <p:txBody>
          <a:bodyPr/>
          <a:lstStyle/>
          <a:p>
            <a:fld id="{416626AF-C307-3246-8AFD-CC5E36780118}"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normAutofit/>
          </a:bodyPr>
          <a:lstStyle/>
          <a:p>
            <a:fld id="{CE8079A4-7AA8-4A4F-87E2-7781EC5097DD}" type="slidenum">
              <a:rPr lang="en-US" smtClean="0"/>
              <a:pPr/>
              <a:t>37</a:t>
            </a:fld>
            <a:endParaRPr lang="en-US"/>
          </a:p>
        </p:txBody>
      </p:sp>
    </p:spTree>
    <p:extLst>
      <p:ext uri="{BB962C8B-B14F-4D97-AF65-F5344CB8AC3E}">
        <p14:creationId xmlns:p14="http://schemas.microsoft.com/office/powerpoint/2010/main" val="674338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Radiation</a:t>
            </a:r>
            <a:endParaRPr lang="en-US" dirty="0"/>
          </a:p>
        </p:txBody>
      </p:sp>
      <p:sp>
        <p:nvSpPr>
          <p:cNvPr id="3" name="Content Placeholder 2"/>
          <p:cNvSpPr>
            <a:spLocks noGrp="1"/>
          </p:cNvSpPr>
          <p:nvPr>
            <p:ph idx="1"/>
          </p:nvPr>
        </p:nvSpPr>
        <p:spPr>
          <a:xfrm>
            <a:off x="792162" y="1908713"/>
            <a:ext cx="7570787" cy="4289611"/>
          </a:xfrm>
        </p:spPr>
        <p:txBody>
          <a:bodyPr>
            <a:normAutofit fontScale="70000" lnSpcReduction="20000"/>
          </a:bodyPr>
          <a:lstStyle/>
          <a:p>
            <a:r>
              <a:rPr lang="en-US" dirty="0" smtClean="0"/>
              <a:t>Probe </a:t>
            </a:r>
            <a:r>
              <a:rPr lang="en-US" dirty="0" err="1" smtClean="0"/>
              <a:t>pQCD</a:t>
            </a:r>
            <a:r>
              <a:rPr lang="en-US" dirty="0" smtClean="0"/>
              <a:t> in the region where the energy scale of the di-jet system is larger than the scale of the additional radiation Q</a:t>
            </a:r>
            <a:r>
              <a:rPr lang="en-US" baseline="-25000" dirty="0" smtClean="0"/>
              <a:t>0</a:t>
            </a:r>
            <a:r>
              <a:rPr lang="en-US" dirty="0" smtClean="0"/>
              <a:t> &gt;&gt;Λ</a:t>
            </a:r>
            <a:r>
              <a:rPr lang="en-US" baseline="-25000" dirty="0" smtClean="0"/>
              <a:t>QCD</a:t>
            </a:r>
            <a:r>
              <a:rPr lang="en-US" dirty="0" smtClean="0"/>
              <a:t> </a:t>
            </a:r>
          </a:p>
          <a:p>
            <a:r>
              <a:rPr lang="en-US" dirty="0" smtClean="0"/>
              <a:t>The observables used to quantify the amount of additional radiation in the rapidity interval bounded by the di-jet system are:</a:t>
            </a:r>
          </a:p>
          <a:p>
            <a:pPr lvl="1"/>
            <a:r>
              <a:rPr lang="en-US" dirty="0" smtClean="0"/>
              <a:t>Gap fraction</a:t>
            </a:r>
          </a:p>
          <a:p>
            <a:pPr lvl="1"/>
            <a:r>
              <a:rPr lang="en-US" dirty="0" smtClean="0"/>
              <a:t>Mean number of jets with </a:t>
            </a:r>
            <a:r>
              <a:rPr lang="en-US" dirty="0" err="1" smtClean="0"/>
              <a:t>p</a:t>
            </a:r>
            <a:r>
              <a:rPr lang="en-US" baseline="-25000" dirty="0" err="1" smtClean="0"/>
              <a:t>T</a:t>
            </a:r>
            <a:r>
              <a:rPr lang="en-US" dirty="0" smtClean="0"/>
              <a:t> &gt; Q</a:t>
            </a:r>
            <a:r>
              <a:rPr lang="en-US" baseline="-25000" dirty="0" smtClean="0"/>
              <a:t>0</a:t>
            </a:r>
          </a:p>
          <a:p>
            <a:r>
              <a:rPr lang="en-US" dirty="0" smtClean="0"/>
              <a:t>The measurement is targeted at :</a:t>
            </a:r>
          </a:p>
          <a:p>
            <a:pPr lvl="1"/>
            <a:r>
              <a:rPr lang="en-US" dirty="0" smtClean="0"/>
              <a:t>studying the effects of QCD radiation in regions of phase space where the standard MC generators do not present an adequate description</a:t>
            </a:r>
          </a:p>
          <a:p>
            <a:pPr lvl="1"/>
            <a:r>
              <a:rPr lang="en-US" dirty="0"/>
              <a:t>s</a:t>
            </a:r>
            <a:r>
              <a:rPr lang="en-US" dirty="0" smtClean="0"/>
              <a:t>earching for Higgs production via vector boson fusion in the Higgs-plus-two-jet channel in order to reject backgrounds.  It will also contribute to the determination of the Higgs boson couplings by studying the cross-section as a function of the veto scale</a:t>
            </a:r>
          </a:p>
          <a:p>
            <a:pPr marL="0" indent="0">
              <a:buNone/>
            </a:pPr>
            <a:endParaRPr lang="en-US" dirty="0" smtClean="0"/>
          </a:p>
          <a:p>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dirty="0"/>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normAutofit/>
          </a:bodyPr>
          <a:lstStyle/>
          <a:p>
            <a:fld id="{F6B9D224-A30D-144D-AEDF-F4A64F6D3833}" type="slidenum">
              <a:rPr lang="en-US" smtClean="0"/>
              <a:t>38</a:t>
            </a:fld>
            <a:endParaRPr lang="en-US" dirty="0"/>
          </a:p>
        </p:txBody>
      </p:sp>
    </p:spTree>
    <p:extLst>
      <p:ext uri="{BB962C8B-B14F-4D97-AF65-F5344CB8AC3E}">
        <p14:creationId xmlns:p14="http://schemas.microsoft.com/office/powerpoint/2010/main" val="26159520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968" y="40342"/>
            <a:ext cx="9041032" cy="1218270"/>
          </a:xfrm>
        </p:spPr>
        <p:txBody>
          <a:bodyPr/>
          <a:lstStyle/>
          <a:p>
            <a:r>
              <a:rPr lang="en-US" dirty="0" smtClean="0"/>
              <a:t>Jet Radiation: Gap Fraction</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dirty="0"/>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39</a:t>
            </a:fld>
            <a:endParaRPr lang="en-US"/>
          </a:p>
        </p:txBody>
      </p:sp>
      <p:sp>
        <p:nvSpPr>
          <p:cNvPr id="7" name="TextBox 6"/>
          <p:cNvSpPr txBox="1"/>
          <p:nvPr/>
        </p:nvSpPr>
        <p:spPr>
          <a:xfrm>
            <a:off x="7255592" y="955494"/>
            <a:ext cx="1888408" cy="369332"/>
          </a:xfrm>
          <a:prstGeom prst="rect">
            <a:avLst/>
          </a:prstGeom>
          <a:noFill/>
        </p:spPr>
        <p:txBody>
          <a:bodyPr wrap="none" rtlCol="0">
            <a:spAutoFit/>
          </a:bodyPr>
          <a:lstStyle/>
          <a:p>
            <a:r>
              <a:rPr lang="en-US" dirty="0" smtClean="0"/>
              <a:t>JHEP09(2001)053</a:t>
            </a:r>
            <a:endParaRPr lang="en-US" dirty="0"/>
          </a:p>
        </p:txBody>
      </p:sp>
      <p:pic>
        <p:nvPicPr>
          <p:cNvPr id="10" name="Picture 9" descr="JetRadiation_GapFraction_Deltay.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593" y="1423398"/>
            <a:ext cx="3807986" cy="3619937"/>
          </a:xfrm>
          <a:prstGeom prst="rect">
            <a:avLst/>
          </a:prstGeom>
        </p:spPr>
      </p:pic>
      <p:pic>
        <p:nvPicPr>
          <p:cNvPr id="11" name="Picture 10" descr="JetRadiation_GapFraction_pTbar.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52429" y="1423398"/>
            <a:ext cx="3807986" cy="3619937"/>
          </a:xfrm>
          <a:prstGeom prst="rect">
            <a:avLst/>
          </a:prstGeom>
        </p:spPr>
      </p:pic>
      <p:sp>
        <p:nvSpPr>
          <p:cNvPr id="12" name="TextBox 11"/>
          <p:cNvSpPr txBox="1"/>
          <p:nvPr/>
        </p:nvSpPr>
        <p:spPr>
          <a:xfrm>
            <a:off x="583477" y="4951800"/>
            <a:ext cx="8201935" cy="1477328"/>
          </a:xfrm>
          <a:prstGeom prst="rect">
            <a:avLst/>
          </a:prstGeom>
          <a:noFill/>
        </p:spPr>
        <p:txBody>
          <a:bodyPr wrap="square" rtlCol="0">
            <a:spAutoFit/>
          </a:bodyPr>
          <a:lstStyle/>
          <a:p>
            <a:pPr marL="285750" indent="-285750">
              <a:buFont typeface="Arial"/>
              <a:buChar char="•"/>
            </a:pPr>
            <a:r>
              <a:rPr lang="en-US" dirty="0" smtClean="0"/>
              <a:t>PYTHIA gives best description of the data as a function of </a:t>
            </a:r>
            <a:r>
              <a:rPr lang="en-US" dirty="0" err="1" smtClean="0"/>
              <a:t>Δy</a:t>
            </a:r>
            <a:r>
              <a:rPr lang="en-US" dirty="0" smtClean="0"/>
              <a:t>, though it underestimates it for </a:t>
            </a:r>
            <a:r>
              <a:rPr lang="en-US" dirty="0" err="1" smtClean="0"/>
              <a:t>Δy</a:t>
            </a:r>
            <a:r>
              <a:rPr lang="en-US" dirty="0" smtClean="0"/>
              <a:t> ~ 3</a:t>
            </a:r>
          </a:p>
          <a:p>
            <a:pPr marL="285750" indent="-285750">
              <a:buFont typeface="Arial"/>
              <a:buChar char="•"/>
            </a:pPr>
            <a:r>
              <a:rPr lang="en-US" dirty="0" smtClean="0"/>
              <a:t>The combination ALPGEN+HERWIG/JIMMY seems to not fare too well</a:t>
            </a:r>
          </a:p>
          <a:p>
            <a:pPr marL="285750" indent="-285750">
              <a:buFont typeface="Arial"/>
              <a:buChar char="•"/>
            </a:pPr>
            <a:r>
              <a:rPr lang="en-US" dirty="0" smtClean="0"/>
              <a:t>The data show the expected </a:t>
            </a:r>
            <a:r>
              <a:rPr lang="en-US" dirty="0" err="1" smtClean="0"/>
              <a:t>behaviour</a:t>
            </a:r>
            <a:r>
              <a:rPr lang="en-US" dirty="0" smtClean="0"/>
              <a:t> of a reduction of gap events, or an increase in jet activity for large values of </a:t>
            </a:r>
            <a:r>
              <a:rPr lang="en-US" dirty="0" err="1" smtClean="0"/>
              <a:t>Δy</a:t>
            </a:r>
            <a:r>
              <a:rPr lang="en-US" dirty="0" smtClean="0"/>
              <a:t> and </a:t>
            </a:r>
            <a:r>
              <a:rPr lang="en-US" dirty="0" err="1" smtClean="0"/>
              <a:t>p</a:t>
            </a:r>
            <a:r>
              <a:rPr lang="en-US" baseline="-25000" dirty="0" err="1" smtClean="0"/>
              <a:t>T</a:t>
            </a:r>
            <a:endParaRPr lang="en-US" baseline="-25000" dirty="0" smtClean="0"/>
          </a:p>
        </p:txBody>
      </p:sp>
    </p:spTree>
    <p:extLst>
      <p:ext uri="{BB962C8B-B14F-4D97-AF65-F5344CB8AC3E}">
        <p14:creationId xmlns:p14="http://schemas.microsoft.com/office/powerpoint/2010/main" val="163568101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QCD Jets</a:t>
            </a:r>
            <a:endParaRPr lang="en-US" dirty="0"/>
          </a:p>
        </p:txBody>
      </p:sp>
      <p:sp>
        <p:nvSpPr>
          <p:cNvPr id="3" name="Text Placeholder 2"/>
          <p:cNvSpPr>
            <a:spLocks noGrp="1"/>
          </p:cNvSpPr>
          <p:nvPr>
            <p:ph type="body" idx="1"/>
          </p:nvPr>
        </p:nvSpPr>
        <p:spPr/>
        <p:txBody>
          <a:bodyPr/>
          <a:lstStyle/>
          <a:p>
            <a:r>
              <a:rPr lang="en-US" dirty="0" smtClean="0"/>
              <a:t>General Issues</a:t>
            </a:r>
            <a:endParaRPr lang="en-US" dirty="0"/>
          </a:p>
        </p:txBody>
      </p:sp>
      <p:sp>
        <p:nvSpPr>
          <p:cNvPr id="4" name="Date Placeholder 3"/>
          <p:cNvSpPr>
            <a:spLocks noGrp="1"/>
          </p:cNvSpPr>
          <p:nvPr>
            <p:ph type="dt" sz="half" idx="10"/>
          </p:nvPr>
        </p:nvSpPr>
        <p:spPr/>
        <p:txBody>
          <a:bodyPr/>
          <a:lstStyle/>
          <a:p>
            <a:fld id="{416626AF-C307-3246-8AFD-CC5E36780118}"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4</a:t>
            </a:fld>
            <a:endParaRPr lang="en-US"/>
          </a:p>
        </p:txBody>
      </p:sp>
    </p:spTree>
    <p:extLst>
      <p:ext uri="{BB962C8B-B14F-4D97-AF65-F5344CB8AC3E}">
        <p14:creationId xmlns:p14="http://schemas.microsoft.com/office/powerpoint/2010/main" val="26312926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Example Analysis</a:t>
            </a:r>
            <a:endParaRPr lang="en-US" dirty="0"/>
          </a:p>
        </p:txBody>
      </p:sp>
      <p:sp>
        <p:nvSpPr>
          <p:cNvPr id="8" name="Text Placeholder 7"/>
          <p:cNvSpPr>
            <a:spLocks noGrp="1"/>
          </p:cNvSpPr>
          <p:nvPr>
            <p:ph type="body" idx="1"/>
          </p:nvPr>
        </p:nvSpPr>
        <p:spPr/>
        <p:txBody>
          <a:bodyPr/>
          <a:lstStyle/>
          <a:p>
            <a:r>
              <a:rPr lang="en-US" dirty="0" smtClean="0"/>
              <a:t>What has been done?</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40</a:t>
            </a:fld>
            <a:endParaRPr lang="en-US"/>
          </a:p>
        </p:txBody>
      </p:sp>
    </p:spTree>
    <p:extLst>
      <p:ext uri="{BB962C8B-B14F-4D97-AF65-F5344CB8AC3E}">
        <p14:creationId xmlns:p14="http://schemas.microsoft.com/office/powerpoint/2010/main" val="3797260632"/>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4622053" y="2116755"/>
            <a:ext cx="2253823" cy="110986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7" name="Title 6"/>
          <p:cNvSpPr>
            <a:spLocks noGrp="1"/>
          </p:cNvSpPr>
          <p:nvPr>
            <p:ph type="title"/>
          </p:nvPr>
        </p:nvSpPr>
        <p:spPr>
          <a:xfrm>
            <a:off x="0" y="40341"/>
            <a:ext cx="9144000" cy="1411941"/>
          </a:xfrm>
        </p:spPr>
        <p:txBody>
          <a:bodyPr/>
          <a:lstStyle/>
          <a:p>
            <a:pPr>
              <a:lnSpc>
                <a:spcPct val="90000"/>
              </a:lnSpc>
            </a:pPr>
            <a:r>
              <a:rPr lang="en-US" sz="4000" dirty="0" err="1"/>
              <a:t>t</a:t>
            </a:r>
            <a:r>
              <a:rPr lang="en-US" sz="4000" dirty="0" err="1" smtClean="0"/>
              <a:t>tbar</a:t>
            </a:r>
            <a:r>
              <a:rPr lang="en-US" sz="4000" dirty="0" smtClean="0"/>
              <a:t> Production with a Veto on Additional </a:t>
            </a:r>
            <a:r>
              <a:rPr lang="en-US" sz="4000" dirty="0"/>
              <a:t>C</a:t>
            </a:r>
            <a:r>
              <a:rPr lang="en-US" sz="4000" dirty="0" smtClean="0"/>
              <a:t>entral </a:t>
            </a:r>
            <a:r>
              <a:rPr lang="en-US" sz="4000" dirty="0"/>
              <a:t>J</a:t>
            </a:r>
            <a:r>
              <a:rPr lang="en-US" sz="4000" dirty="0" smtClean="0"/>
              <a:t>et </a:t>
            </a:r>
            <a:r>
              <a:rPr lang="en-US" sz="4000" dirty="0"/>
              <a:t>A</a:t>
            </a:r>
            <a:r>
              <a:rPr lang="en-US" sz="4000" dirty="0" smtClean="0"/>
              <a:t>ctivity</a:t>
            </a:r>
            <a:endParaRPr lang="en-US" sz="4000" dirty="0"/>
          </a:p>
        </p:txBody>
      </p:sp>
      <p:sp>
        <p:nvSpPr>
          <p:cNvPr id="8" name="Content Placeholder 7"/>
          <p:cNvSpPr>
            <a:spLocks noGrp="1"/>
          </p:cNvSpPr>
          <p:nvPr>
            <p:ph idx="1"/>
          </p:nvPr>
        </p:nvSpPr>
        <p:spPr>
          <a:xfrm>
            <a:off x="372035" y="1761565"/>
            <a:ext cx="3895166" cy="4289611"/>
          </a:xfrm>
        </p:spPr>
        <p:txBody>
          <a:bodyPr>
            <a:normAutofit lnSpcReduction="10000"/>
          </a:bodyPr>
          <a:lstStyle/>
          <a:p>
            <a:r>
              <a:rPr lang="en-US" dirty="0" smtClean="0"/>
              <a:t>Events are selected in the di-lepton decay channel with two identified b-jets from top quark decays</a:t>
            </a:r>
          </a:p>
          <a:p>
            <a:r>
              <a:rPr lang="en-US" dirty="0" smtClean="0"/>
              <a:t>Veto is applied if event contains and additional jet with </a:t>
            </a:r>
            <a:r>
              <a:rPr lang="en-US" dirty="0" err="1" smtClean="0"/>
              <a:t>pT</a:t>
            </a:r>
            <a:r>
              <a:rPr lang="en-US" dirty="0" smtClean="0"/>
              <a:t>  above the threshold (Q</a:t>
            </a:r>
            <a:r>
              <a:rPr lang="en-US" baseline="-25000" dirty="0" smtClean="0"/>
              <a:t>0</a:t>
            </a:r>
            <a:r>
              <a:rPr lang="en-US" dirty="0" smtClean="0"/>
              <a:t>)</a:t>
            </a:r>
          </a:p>
        </p:txBody>
      </p:sp>
      <p:sp>
        <p:nvSpPr>
          <p:cNvPr id="4" name="Date Placeholder 3"/>
          <p:cNvSpPr>
            <a:spLocks noGrp="1"/>
          </p:cNvSpPr>
          <p:nvPr>
            <p:ph type="dt" sz="half" idx="10"/>
          </p:nvPr>
        </p:nvSpPr>
        <p:spPr/>
        <p:txBody>
          <a:bodyPr/>
          <a:lstStyle/>
          <a:p>
            <a:fld id="{416626AF-C307-3246-8AFD-CC5E36780118}" type="datetime1">
              <a:rPr lang="en-US" smtClean="0"/>
              <a:t>4/9/12</a:t>
            </a:fld>
            <a:endParaRPr lang="en-US"/>
          </a:p>
        </p:txBody>
      </p:sp>
      <p:sp>
        <p:nvSpPr>
          <p:cNvPr id="5" name="Footer Placeholder 4"/>
          <p:cNvSpPr>
            <a:spLocks noGrp="1"/>
          </p:cNvSpPr>
          <p:nvPr>
            <p:ph type="ftr" sz="quarter" idx="11"/>
          </p:nvPr>
        </p:nvSpPr>
        <p:spPr/>
        <p:txBody>
          <a:bodyPr/>
          <a:lstStyle/>
          <a:p>
            <a:r>
              <a:rPr lang="en-US" dirty="0" smtClean="0"/>
              <a:t>K. F. Loureiro - SM@LHC2012</a:t>
            </a:r>
            <a:endParaRPr lang="en-US" dirty="0"/>
          </a:p>
        </p:txBody>
      </p:sp>
      <p:sp>
        <p:nvSpPr>
          <p:cNvPr id="6" name="Slide Number Placeholder 5"/>
          <p:cNvSpPr>
            <a:spLocks noGrp="1"/>
          </p:cNvSpPr>
          <p:nvPr>
            <p:ph type="sldNum" sz="quarter" idx="12"/>
          </p:nvPr>
        </p:nvSpPr>
        <p:spPr/>
        <p:txBody>
          <a:bodyPr/>
          <a:lstStyle/>
          <a:p>
            <a:fld id="{CE8079A4-7AA8-4A4F-87E2-7781EC5097DD}" type="slidenum">
              <a:rPr lang="en-US" smtClean="0"/>
              <a:pPr/>
              <a:t>41</a:t>
            </a:fld>
            <a:endParaRPr lang="en-US"/>
          </a:p>
        </p:txBody>
      </p:sp>
      <p:graphicFrame>
        <p:nvGraphicFramePr>
          <p:cNvPr id="9" name="Object 8"/>
          <p:cNvGraphicFramePr>
            <a:graphicFrameLocks noChangeAspect="1"/>
          </p:cNvGraphicFramePr>
          <p:nvPr>
            <p:extLst>
              <p:ext uri="{D42A27DB-BD31-4B8C-83A1-F6EECF244321}">
                <p14:modId xmlns:p14="http://schemas.microsoft.com/office/powerpoint/2010/main" val="4026381072"/>
              </p:ext>
            </p:extLst>
          </p:nvPr>
        </p:nvGraphicFramePr>
        <p:xfrm>
          <a:off x="4772293" y="2218622"/>
          <a:ext cx="2016808" cy="868348"/>
        </p:xfrm>
        <a:graphic>
          <a:graphicData uri="http://schemas.openxmlformats.org/presentationml/2006/ole">
            <mc:AlternateContent xmlns:mc="http://schemas.openxmlformats.org/markup-compatibility/2006">
              <mc:Choice xmlns:v="urn:schemas-microsoft-com:vml" Requires="v">
                <p:oleObj spid="_x0000_s13377" name="Equation" r:id="rId4" imgW="914400" imgH="393700" progId="Equation.3">
                  <p:embed/>
                </p:oleObj>
              </mc:Choice>
              <mc:Fallback>
                <p:oleObj name="Equation" r:id="rId4" imgW="914400" imgH="393700" progId="Equation.3">
                  <p:embed/>
                  <p:pic>
                    <p:nvPicPr>
                      <p:cNvPr id="0" name=""/>
                      <p:cNvPicPr/>
                      <p:nvPr/>
                    </p:nvPicPr>
                    <p:blipFill>
                      <a:blip r:embed="rId5"/>
                      <a:stretch>
                        <a:fillRect/>
                      </a:stretch>
                    </p:blipFill>
                    <p:spPr>
                      <a:xfrm>
                        <a:off x="4772293" y="2218622"/>
                        <a:ext cx="2016808" cy="868348"/>
                      </a:xfrm>
                      <a:prstGeom prst="rect">
                        <a:avLst/>
                      </a:prstGeom>
                    </p:spPr>
                  </p:pic>
                </p:oleObj>
              </mc:Fallback>
            </mc:AlternateContent>
          </a:graphicData>
        </a:graphic>
      </p:graphicFrame>
      <p:sp>
        <p:nvSpPr>
          <p:cNvPr id="10" name="TextBox 9"/>
          <p:cNvSpPr txBox="1"/>
          <p:nvPr/>
        </p:nvSpPr>
        <p:spPr>
          <a:xfrm>
            <a:off x="6976715" y="1897629"/>
            <a:ext cx="2061460" cy="1815882"/>
          </a:xfrm>
          <a:prstGeom prst="rect">
            <a:avLst/>
          </a:prstGeom>
          <a:noFill/>
        </p:spPr>
        <p:txBody>
          <a:bodyPr wrap="square" rtlCol="0">
            <a:spAutoFit/>
          </a:bodyPr>
          <a:lstStyle/>
          <a:p>
            <a:r>
              <a:rPr lang="en-US" sz="1600" b="1" dirty="0" smtClean="0"/>
              <a:t>n(Q0): </a:t>
            </a:r>
            <a:r>
              <a:rPr lang="en-US" sz="1600" dirty="0" smtClean="0"/>
              <a:t>subset of events not containing additional jet in central rapidity interval</a:t>
            </a:r>
          </a:p>
          <a:p>
            <a:r>
              <a:rPr lang="en-US" sz="1600" b="1" dirty="0" smtClean="0"/>
              <a:t>N: </a:t>
            </a:r>
            <a:r>
              <a:rPr lang="en-US" sz="1600" dirty="0" smtClean="0"/>
              <a:t>number of selected </a:t>
            </a:r>
            <a:r>
              <a:rPr lang="en-US" sz="1600" dirty="0" err="1" smtClean="0"/>
              <a:t>ttbar</a:t>
            </a:r>
            <a:r>
              <a:rPr lang="en-US" sz="1600" dirty="0" smtClean="0"/>
              <a:t> events</a:t>
            </a:r>
            <a:endParaRPr lang="en-US" sz="1600" dirty="0"/>
          </a:p>
        </p:txBody>
      </p:sp>
      <p:sp>
        <p:nvSpPr>
          <p:cNvPr id="11" name="Rectangle 10"/>
          <p:cNvSpPr/>
          <p:nvPr/>
        </p:nvSpPr>
        <p:spPr>
          <a:xfrm>
            <a:off x="4285893" y="3958295"/>
            <a:ext cx="4420311" cy="2092881"/>
          </a:xfrm>
          <a:prstGeom prst="rect">
            <a:avLst/>
          </a:prstGeom>
        </p:spPr>
        <p:txBody>
          <a:bodyPr wrap="square">
            <a:spAutoFit/>
          </a:bodyPr>
          <a:lstStyle/>
          <a:p>
            <a:pPr marL="285750" indent="-285750">
              <a:lnSpc>
                <a:spcPct val="90000"/>
              </a:lnSpc>
              <a:buFont typeface="Arial"/>
              <a:buChar char="•"/>
            </a:pPr>
            <a:r>
              <a:rPr lang="en-US" sz="2400" dirty="0" smtClean="0">
                <a:solidFill>
                  <a:schemeClr val="tx2"/>
                </a:solidFill>
              </a:rPr>
              <a:t>The veto criterion can be extended to probe jet activity beyond the leading additional jet by replacing n(Q</a:t>
            </a:r>
            <a:r>
              <a:rPr lang="en-US" sz="2400" baseline="-25000" dirty="0" smtClean="0">
                <a:solidFill>
                  <a:schemeClr val="tx2"/>
                </a:solidFill>
              </a:rPr>
              <a:t>0</a:t>
            </a:r>
            <a:r>
              <a:rPr lang="en-US" sz="2400" dirty="0" smtClean="0">
                <a:solidFill>
                  <a:schemeClr val="tx2"/>
                </a:solidFill>
              </a:rPr>
              <a:t>) with the </a:t>
            </a:r>
            <a:r>
              <a:rPr lang="en-US" sz="2400" dirty="0" err="1" smtClean="0">
                <a:solidFill>
                  <a:schemeClr val="tx2"/>
                </a:solidFill>
              </a:rPr>
              <a:t>fiducial</a:t>
            </a:r>
            <a:r>
              <a:rPr lang="en-US" sz="2400" dirty="0" smtClean="0">
                <a:solidFill>
                  <a:schemeClr val="tx2"/>
                </a:solidFill>
              </a:rPr>
              <a:t> cross section for </a:t>
            </a:r>
            <a:r>
              <a:rPr lang="en-US" sz="2400" dirty="0" err="1" smtClean="0">
                <a:solidFill>
                  <a:schemeClr val="tx2"/>
                </a:solidFill>
              </a:rPr>
              <a:t>ttbar</a:t>
            </a:r>
            <a:r>
              <a:rPr lang="en-US" sz="2400" dirty="0" smtClean="0">
                <a:solidFill>
                  <a:schemeClr val="tx2"/>
                </a:solidFill>
              </a:rPr>
              <a:t> production</a:t>
            </a:r>
            <a:endParaRPr lang="en-US" sz="2400" dirty="0">
              <a:solidFill>
                <a:schemeClr val="tx2"/>
              </a:solidFill>
            </a:endParaRPr>
          </a:p>
        </p:txBody>
      </p:sp>
      <p:sp>
        <p:nvSpPr>
          <p:cNvPr id="13" name="TextBox 12"/>
          <p:cNvSpPr txBox="1"/>
          <p:nvPr/>
        </p:nvSpPr>
        <p:spPr>
          <a:xfrm>
            <a:off x="5537311" y="6178636"/>
            <a:ext cx="2635232"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dirty="0" smtClean="0"/>
              <a:t>arXiv:1203.5015v [</a:t>
            </a:r>
            <a:r>
              <a:rPr lang="en-US" dirty="0" err="1" smtClean="0"/>
              <a:t>hep</a:t>
            </a:r>
            <a:r>
              <a:rPr lang="en-US" dirty="0" smtClean="0"/>
              <a:t>-ex]</a:t>
            </a:r>
            <a:endParaRPr lang="en-US" dirty="0"/>
          </a:p>
        </p:txBody>
      </p:sp>
    </p:spTree>
    <p:extLst>
      <p:ext uri="{BB962C8B-B14F-4D97-AF65-F5344CB8AC3E}">
        <p14:creationId xmlns:p14="http://schemas.microsoft.com/office/powerpoint/2010/main" val="382011356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525" y="11441"/>
            <a:ext cx="9018152" cy="1041215"/>
          </a:xfrm>
        </p:spPr>
        <p:txBody>
          <a:bodyPr/>
          <a:lstStyle/>
          <a:p>
            <a:r>
              <a:rPr lang="en-US" sz="4000" dirty="0" err="1"/>
              <a:t>t</a:t>
            </a:r>
            <a:r>
              <a:rPr lang="en-US" sz="4000" dirty="0" err="1" smtClean="0"/>
              <a:t>tbar</a:t>
            </a:r>
            <a:r>
              <a:rPr lang="en-US" sz="4000" dirty="0" smtClean="0"/>
              <a:t> production with Veto…(cont.)</a:t>
            </a:r>
            <a:endParaRPr lang="en-US" sz="4000"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42</a:t>
            </a:fld>
            <a:endParaRPr lang="en-US"/>
          </a:p>
        </p:txBody>
      </p:sp>
      <p:pic>
        <p:nvPicPr>
          <p:cNvPr id="7" name="Picture 6" descr="ttbar_jetveto_04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500" y="1452844"/>
            <a:ext cx="3568700" cy="3757520"/>
          </a:xfrm>
          <a:prstGeom prst="rect">
            <a:avLst/>
          </a:prstGeom>
        </p:spPr>
      </p:pic>
      <p:pic>
        <p:nvPicPr>
          <p:cNvPr id="8" name="Picture 7" descr="ttbar_jetveto_06d.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0783" y="1452844"/>
            <a:ext cx="3592166" cy="3782228"/>
          </a:xfrm>
          <a:prstGeom prst="rect">
            <a:avLst/>
          </a:prstGeom>
        </p:spPr>
      </p:pic>
      <p:sp>
        <p:nvSpPr>
          <p:cNvPr id="9" name="TextBox 8"/>
          <p:cNvSpPr txBox="1"/>
          <p:nvPr/>
        </p:nvSpPr>
        <p:spPr>
          <a:xfrm>
            <a:off x="532214" y="5215916"/>
            <a:ext cx="7990913" cy="1323439"/>
          </a:xfrm>
          <a:prstGeom prst="rect">
            <a:avLst/>
          </a:prstGeom>
          <a:noFill/>
        </p:spPr>
        <p:txBody>
          <a:bodyPr wrap="square" rtlCol="0">
            <a:spAutoFit/>
          </a:bodyPr>
          <a:lstStyle/>
          <a:p>
            <a:pPr marL="285750" indent="-285750">
              <a:buFont typeface="Arial"/>
              <a:buChar char="•"/>
            </a:pPr>
            <a:r>
              <a:rPr lang="en-US" sz="1600" dirty="0" smtClean="0"/>
              <a:t>Overall agreement within the full |y| &lt; 2.1 coverage is good; however, this is not the case for individual rapidity ranges</a:t>
            </a:r>
          </a:p>
          <a:p>
            <a:pPr marL="285750" indent="-285750">
              <a:buFont typeface="Arial"/>
              <a:buChar char="•"/>
            </a:pPr>
            <a:r>
              <a:rPr lang="en-US" sz="1600" dirty="0" err="1" smtClean="0"/>
              <a:t>f</a:t>
            </a:r>
            <a:r>
              <a:rPr lang="en-US" sz="1600" baseline="-25000" dirty="0" err="1" smtClean="0"/>
              <a:t>gap</a:t>
            </a:r>
            <a:r>
              <a:rPr lang="en-US" sz="1600" dirty="0" smtClean="0"/>
              <a:t> as a function of Q</a:t>
            </a:r>
            <a:r>
              <a:rPr lang="en-US" sz="1600" baseline="-25000" dirty="0" smtClean="0"/>
              <a:t>0</a:t>
            </a:r>
            <a:r>
              <a:rPr lang="en-US" sz="1600" dirty="0" smtClean="0"/>
              <a:t> is sensitive to the leading-</a:t>
            </a:r>
            <a:r>
              <a:rPr lang="en-US" sz="1600" dirty="0" err="1" smtClean="0"/>
              <a:t>p</a:t>
            </a:r>
            <a:r>
              <a:rPr lang="en-US" sz="1600" baseline="-25000" dirty="0" err="1" smtClean="0"/>
              <a:t>T</a:t>
            </a:r>
            <a:r>
              <a:rPr lang="en-US" sz="1600" dirty="0" smtClean="0"/>
              <a:t> emission accompanying the </a:t>
            </a:r>
            <a:r>
              <a:rPr lang="en-US" sz="1600" dirty="0" err="1" smtClean="0"/>
              <a:t>ttbar</a:t>
            </a:r>
            <a:r>
              <a:rPr lang="en-US" sz="1600" dirty="0" smtClean="0"/>
              <a:t> system, whereas as a function of </a:t>
            </a:r>
            <a:r>
              <a:rPr lang="en-US" sz="1600" dirty="0" err="1" smtClean="0"/>
              <a:t>Q</a:t>
            </a:r>
            <a:r>
              <a:rPr lang="en-US" sz="1600" baseline="-25000" dirty="0" err="1" smtClean="0"/>
              <a:t>sum</a:t>
            </a:r>
            <a:r>
              <a:rPr lang="en-US" sz="1600" dirty="0" smtClean="0"/>
              <a:t> it is sensitive to all hard emissions accompanying the </a:t>
            </a:r>
            <a:r>
              <a:rPr lang="en-US" sz="1600" dirty="0" err="1" smtClean="0"/>
              <a:t>ttbar</a:t>
            </a:r>
            <a:r>
              <a:rPr lang="en-US" sz="1600" dirty="0" smtClean="0"/>
              <a:t> system</a:t>
            </a:r>
            <a:endParaRPr lang="en-US" sz="1600" dirty="0"/>
          </a:p>
        </p:txBody>
      </p:sp>
      <p:sp>
        <p:nvSpPr>
          <p:cNvPr id="11" name="TextBox 10"/>
          <p:cNvSpPr txBox="1"/>
          <p:nvPr/>
        </p:nvSpPr>
        <p:spPr>
          <a:xfrm>
            <a:off x="6474445" y="990530"/>
            <a:ext cx="2635232" cy="369332"/>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en-US" dirty="0" smtClean="0"/>
              <a:t>arXiv:1203.5015v [</a:t>
            </a:r>
            <a:r>
              <a:rPr lang="en-US" dirty="0" err="1" smtClean="0"/>
              <a:t>hep</a:t>
            </a:r>
            <a:r>
              <a:rPr lang="en-US" dirty="0" smtClean="0"/>
              <a:t>-ex]</a:t>
            </a:r>
            <a:endParaRPr lang="en-US" dirty="0"/>
          </a:p>
        </p:txBody>
      </p:sp>
    </p:spTree>
    <p:extLst>
      <p:ext uri="{BB962C8B-B14F-4D97-AF65-F5344CB8AC3E}">
        <p14:creationId xmlns:p14="http://schemas.microsoft.com/office/powerpoint/2010/main" val="4012306621"/>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Conclusions</a:t>
            </a:r>
            <a:endParaRPr lang="en-US" dirty="0"/>
          </a:p>
        </p:txBody>
      </p:sp>
      <p:sp>
        <p:nvSpPr>
          <p:cNvPr id="7" name="Content Placeholder 6"/>
          <p:cNvSpPr>
            <a:spLocks noGrp="1"/>
          </p:cNvSpPr>
          <p:nvPr>
            <p:ph idx="1"/>
          </p:nvPr>
        </p:nvSpPr>
        <p:spPr/>
        <p:txBody>
          <a:bodyPr>
            <a:normAutofit lnSpcReduction="10000"/>
          </a:bodyPr>
          <a:lstStyle/>
          <a:p>
            <a:r>
              <a:rPr lang="en-US" dirty="0" smtClean="0"/>
              <a:t>Great progress has been made in understanding jet substructure techniques for physics analyses</a:t>
            </a:r>
          </a:p>
          <a:p>
            <a:r>
              <a:rPr lang="en-US" dirty="0" smtClean="0"/>
              <a:t>These advanced techniques are being applied to searches for new physics in boosted </a:t>
            </a:r>
            <a:r>
              <a:rPr lang="en-US" dirty="0" err="1" smtClean="0"/>
              <a:t>hadronic</a:t>
            </a:r>
            <a:r>
              <a:rPr lang="en-US" dirty="0" smtClean="0"/>
              <a:t> final states</a:t>
            </a:r>
          </a:p>
          <a:p>
            <a:r>
              <a:rPr lang="en-US" dirty="0" smtClean="0"/>
              <a:t>Caveat Emptor: the variable chosen needs to be carefully selected to ensure the effectiveness of the method</a:t>
            </a:r>
          </a:p>
          <a:p>
            <a:endParaRPr lang="en-US" dirty="0" smtClean="0"/>
          </a:p>
          <a:p>
            <a:endParaRPr lang="en-US" dirty="0"/>
          </a:p>
        </p:txBody>
      </p:sp>
      <p:sp>
        <p:nvSpPr>
          <p:cNvPr id="4" name="Date Placeholder 3"/>
          <p:cNvSpPr>
            <a:spLocks noGrp="1"/>
          </p:cNvSpPr>
          <p:nvPr>
            <p:ph type="dt" sz="half" idx="10"/>
          </p:nvPr>
        </p:nvSpPr>
        <p:spPr/>
        <p:txBody>
          <a:bodyPr/>
          <a:lstStyle/>
          <a:p>
            <a:fld id="{416626AF-C307-3246-8AFD-CC5E36780118}"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43</a:t>
            </a:fld>
            <a:endParaRPr lang="en-US"/>
          </a:p>
        </p:txBody>
      </p:sp>
    </p:spTree>
    <p:extLst>
      <p:ext uri="{BB962C8B-B14F-4D97-AF65-F5344CB8AC3E}">
        <p14:creationId xmlns:p14="http://schemas.microsoft.com/office/powerpoint/2010/main" val="2476015838"/>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Room for discussion</a:t>
            </a:r>
            <a:endParaRPr lang="en-US" dirty="0"/>
          </a:p>
        </p:txBody>
      </p:sp>
      <p:sp>
        <p:nvSpPr>
          <p:cNvPr id="3" name="Text Placeholder 2"/>
          <p:cNvSpPr>
            <a:spLocks noGrp="1"/>
          </p:cNvSpPr>
          <p:nvPr>
            <p:ph type="body" idx="1"/>
          </p:nvPr>
        </p:nvSpPr>
        <p:spPr/>
        <p:txBody>
          <a:bodyPr/>
          <a:lstStyle/>
          <a:p>
            <a:endParaRPr lang="en-US" dirty="0"/>
          </a:p>
        </p:txBody>
      </p:sp>
      <p:sp>
        <p:nvSpPr>
          <p:cNvPr id="4" name="Date Placeholder 3"/>
          <p:cNvSpPr>
            <a:spLocks noGrp="1"/>
          </p:cNvSpPr>
          <p:nvPr>
            <p:ph type="dt" sz="half" idx="10"/>
          </p:nvPr>
        </p:nvSpPr>
        <p:spPr/>
        <p:txBody>
          <a:bodyPr/>
          <a:lstStyle/>
          <a:p>
            <a:fld id="{416626AF-C307-3246-8AFD-CC5E36780118}"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normAutofit/>
          </a:bodyPr>
          <a:lstStyle/>
          <a:p>
            <a:fld id="{CE8079A4-7AA8-4A4F-87E2-7781EC5097DD}" type="slidenum">
              <a:rPr lang="en-US" smtClean="0"/>
              <a:pPr/>
              <a:t>44</a:t>
            </a:fld>
            <a:endParaRPr lang="en-US"/>
          </a:p>
        </p:txBody>
      </p:sp>
    </p:spTree>
    <p:extLst>
      <p:ext uri="{BB962C8B-B14F-4D97-AF65-F5344CB8AC3E}">
        <p14:creationId xmlns:p14="http://schemas.microsoft.com/office/powerpoint/2010/main" val="1662206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a:t>
            </a:r>
            <a:endParaRPr lang="en-US" dirty="0"/>
          </a:p>
        </p:txBody>
      </p:sp>
      <p:sp>
        <p:nvSpPr>
          <p:cNvPr id="3" name="Text Placeholder 2"/>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fld id="{416626AF-C307-3246-8AFD-CC5E36780118}"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45</a:t>
            </a:fld>
            <a:endParaRPr lang="en-US"/>
          </a:p>
        </p:txBody>
      </p:sp>
    </p:spTree>
    <p:extLst>
      <p:ext uri="{BB962C8B-B14F-4D97-AF65-F5344CB8AC3E}">
        <p14:creationId xmlns:p14="http://schemas.microsoft.com/office/powerpoint/2010/main" val="18842738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162" y="40342"/>
            <a:ext cx="7570787" cy="1209924"/>
          </a:xfrm>
        </p:spPr>
        <p:txBody>
          <a:bodyPr/>
          <a:lstStyle/>
          <a:p>
            <a:r>
              <a:rPr lang="en-US" sz="4400" dirty="0" err="1"/>
              <a:t>k</a:t>
            </a:r>
            <a:r>
              <a:rPr lang="en-US" sz="4400" baseline="-25000" dirty="0" err="1" smtClean="0"/>
              <a:t>t</a:t>
            </a:r>
            <a:r>
              <a:rPr lang="en-US" sz="4400" dirty="0" smtClean="0"/>
              <a:t>, Anti-</a:t>
            </a:r>
            <a:r>
              <a:rPr lang="en-US" sz="4400" dirty="0" err="1" smtClean="0"/>
              <a:t>k</a:t>
            </a:r>
            <a:r>
              <a:rPr lang="en-US" sz="4400" baseline="-25000" dirty="0" err="1" smtClean="0"/>
              <a:t>t</a:t>
            </a:r>
            <a:r>
              <a:rPr lang="en-US" sz="4400" dirty="0" smtClean="0"/>
              <a:t> &amp; Cambridge-Aachen Jet Algorithms</a:t>
            </a:r>
            <a:endParaRPr lang="en-US" sz="4400"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736037196"/>
              </p:ext>
            </p:extLst>
          </p:nvPr>
        </p:nvGraphicFramePr>
        <p:xfrm>
          <a:off x="372036" y="1511835"/>
          <a:ext cx="8532417" cy="3469639"/>
        </p:xfrm>
        <a:graphic>
          <a:graphicData uri="http://schemas.openxmlformats.org/drawingml/2006/table">
            <a:tbl>
              <a:tblPr firstRow="1" bandRow="1">
                <a:tableStyleId>{5C22544A-7EE6-4342-B048-85BDC9FD1C3A}</a:tableStyleId>
              </a:tblPr>
              <a:tblGrid>
                <a:gridCol w="2844139"/>
                <a:gridCol w="2844139"/>
                <a:gridCol w="2844139"/>
              </a:tblGrid>
              <a:tr h="370840">
                <a:tc>
                  <a:txBody>
                    <a:bodyPr/>
                    <a:lstStyle/>
                    <a:p>
                      <a:pPr algn="ctr"/>
                      <a:r>
                        <a:rPr lang="en-US" baseline="0" dirty="0" err="1" smtClean="0"/>
                        <a:t>k</a:t>
                      </a:r>
                      <a:r>
                        <a:rPr lang="en-US" baseline="-25000" dirty="0" err="1" smtClean="0"/>
                        <a:t>t</a:t>
                      </a:r>
                      <a:endParaRPr lang="en-US" baseline="-25000" dirty="0"/>
                    </a:p>
                  </a:txBody>
                  <a:tcPr/>
                </a:tc>
                <a:tc>
                  <a:txBody>
                    <a:bodyPr/>
                    <a:lstStyle/>
                    <a:p>
                      <a:pPr algn="ctr"/>
                      <a:r>
                        <a:rPr lang="en-US" dirty="0" smtClean="0"/>
                        <a:t>Anti-</a:t>
                      </a:r>
                      <a:r>
                        <a:rPr lang="en-US" dirty="0" err="1" smtClean="0"/>
                        <a:t>k</a:t>
                      </a:r>
                      <a:r>
                        <a:rPr lang="en-US" baseline="-25000" dirty="0" err="1" smtClean="0"/>
                        <a:t>t</a:t>
                      </a:r>
                      <a:endParaRPr lang="en-US" baseline="-25000" dirty="0"/>
                    </a:p>
                  </a:txBody>
                  <a:tcPr/>
                </a:tc>
                <a:tc>
                  <a:txBody>
                    <a:bodyPr/>
                    <a:lstStyle/>
                    <a:p>
                      <a:pPr algn="ctr"/>
                      <a:r>
                        <a:rPr lang="en-US" dirty="0" smtClean="0"/>
                        <a:t>Cambridge-Aachen</a:t>
                      </a:r>
                      <a:endParaRPr lang="en-US" dirty="0"/>
                    </a:p>
                  </a:txBody>
                  <a:tcPr/>
                </a:tc>
              </a:tr>
              <a:tr h="370840">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400" dirty="0" smtClean="0"/>
                        <a:t>Successive recombination of pairs of</a:t>
                      </a:r>
                      <a:r>
                        <a:rPr lang="en-US" sz="1400" baseline="0" dirty="0" smtClean="0"/>
                        <a:t> </a:t>
                      </a:r>
                      <a:r>
                        <a:rPr lang="en-US" sz="1400" dirty="0" smtClean="0"/>
                        <a:t>clusters in an iterative manner starting</a:t>
                      </a:r>
                      <a:r>
                        <a:rPr lang="en-US" sz="1400" baseline="0" dirty="0" smtClean="0"/>
                        <a:t> from the lowest </a:t>
                      </a:r>
                      <a:r>
                        <a:rPr lang="en-US" sz="1400" dirty="0" err="1" smtClean="0"/>
                        <a:t>p</a:t>
                      </a:r>
                      <a:r>
                        <a:rPr lang="en-US" sz="1400" baseline="-25000" dirty="0" err="1" smtClean="0"/>
                        <a:t>T</a:t>
                      </a:r>
                      <a:r>
                        <a:rPr lang="en-US" sz="1400" dirty="0" smtClean="0"/>
                        <a:t> </a:t>
                      </a:r>
                      <a:r>
                        <a:rPr lang="en-US" sz="1400" dirty="0" err="1" smtClean="0"/>
                        <a:t>w.r.t</a:t>
                      </a:r>
                      <a:r>
                        <a:rPr lang="en-US" sz="1400" dirty="0" smtClean="0"/>
                        <a:t>.</a:t>
                      </a:r>
                      <a:r>
                        <a:rPr lang="en-US" sz="1400" baseline="0" dirty="0" smtClean="0"/>
                        <a:t> the nearest neighbors.</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400" baseline="0" dirty="0" smtClean="0"/>
                        <a:t>It selects the furthest </a:t>
                      </a:r>
                      <a:r>
                        <a:rPr lang="en-US" sz="1400" baseline="0" dirty="0" err="1" smtClean="0"/>
                        <a:t>subjets</a:t>
                      </a:r>
                      <a:r>
                        <a:rPr lang="en-US" sz="1400" baseline="0" dirty="0" smtClean="0"/>
                        <a:t> to the hard jets.</a:t>
                      </a:r>
                      <a:endParaRPr lang="en-US" sz="1400" dirty="0" smtClean="0"/>
                    </a:p>
                    <a:p>
                      <a:endParaRPr lang="en-US" sz="1400" dirty="0"/>
                    </a:p>
                  </a:txBody>
                  <a:tcPr/>
                </a:tc>
                <a:tc>
                  <a:txBody>
                    <a:bodyPr/>
                    <a:lstStyle/>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400" dirty="0" smtClean="0"/>
                        <a:t>Successive recombination of pairs of</a:t>
                      </a:r>
                      <a:r>
                        <a:rPr lang="en-US" sz="1400" baseline="0" dirty="0" smtClean="0"/>
                        <a:t> </a:t>
                      </a:r>
                      <a:r>
                        <a:rPr lang="en-US" sz="1400" dirty="0" smtClean="0"/>
                        <a:t>clusters in an iterative manner starting</a:t>
                      </a:r>
                      <a:r>
                        <a:rPr lang="en-US" sz="1400" baseline="0" dirty="0" smtClean="0"/>
                        <a:t> from the hardest </a:t>
                      </a:r>
                      <a:r>
                        <a:rPr lang="en-US" sz="1400" dirty="0" err="1" smtClean="0"/>
                        <a:t>p</a:t>
                      </a:r>
                      <a:r>
                        <a:rPr lang="en-US" sz="1400" baseline="-25000" dirty="0" err="1" smtClean="0"/>
                        <a:t>T.</a:t>
                      </a:r>
                      <a:r>
                        <a:rPr lang="en-US" sz="1400" baseline="-25000" dirty="0" smtClean="0"/>
                        <a:t>.</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400" dirty="0" smtClean="0"/>
                        <a:t>Regular boundary shape – unaffected by soft radiation – Jets are more circular.</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400" dirty="0" smtClean="0"/>
                        <a:t> It selects the second closest </a:t>
                      </a:r>
                      <a:r>
                        <a:rPr lang="en-US" sz="1400" dirty="0" err="1" smtClean="0"/>
                        <a:t>subjets</a:t>
                      </a:r>
                      <a:r>
                        <a:rPr lang="en-US" sz="1400" baseline="0" dirty="0" smtClean="0"/>
                        <a:t> to the hard jets.</a:t>
                      </a:r>
                      <a:endParaRPr lang="en-US" sz="1400" dirty="0" smtClean="0"/>
                    </a:p>
                    <a:p>
                      <a:endParaRPr lang="en-US" sz="1400" baseline="-25000" dirty="0"/>
                    </a:p>
                  </a:txBody>
                  <a:tcPr/>
                </a:tc>
                <a:tc>
                  <a:txBody>
                    <a:bodyPr/>
                    <a:lstStyle/>
                    <a:p>
                      <a:pPr marL="285750" indent="-285750">
                        <a:buFont typeface="Arial"/>
                        <a:buChar char="•"/>
                      </a:pPr>
                      <a:r>
                        <a:rPr lang="en-US" sz="1400" dirty="0" smtClean="0"/>
                        <a:t>It is a </a:t>
                      </a:r>
                      <a:r>
                        <a:rPr lang="en-US" sz="1400" dirty="0" err="1" smtClean="0"/>
                        <a:t>k</a:t>
                      </a:r>
                      <a:r>
                        <a:rPr lang="en-US" sz="1400" baseline="-25000" dirty="0" err="1" smtClean="0"/>
                        <a:t>t</a:t>
                      </a:r>
                      <a:r>
                        <a:rPr lang="en-US" sz="1400" dirty="0" smtClean="0"/>
                        <a:t>-like</a:t>
                      </a:r>
                      <a:r>
                        <a:rPr lang="en-US" sz="1400" baseline="0" dirty="0" smtClean="0"/>
                        <a:t> algorithm. </a:t>
                      </a:r>
                    </a:p>
                    <a:p>
                      <a:pPr marL="285750" indent="-285750">
                        <a:buFont typeface="Arial"/>
                        <a:buChar char="•"/>
                      </a:pPr>
                      <a:r>
                        <a:rPr lang="en-US" sz="1400" baseline="0" dirty="0" smtClean="0"/>
                        <a:t>It relies only on distance weighting with no </a:t>
                      </a:r>
                      <a:r>
                        <a:rPr lang="en-US" sz="1400" baseline="0" dirty="0" err="1" smtClean="0"/>
                        <a:t>k</a:t>
                      </a:r>
                      <a:r>
                        <a:rPr lang="en-US" sz="1400" baseline="-25000" dirty="0" err="1" smtClean="0"/>
                        <a:t>t</a:t>
                      </a:r>
                      <a:r>
                        <a:rPr lang="en-US" sz="1400" baseline="0" dirty="0" smtClean="0"/>
                        <a:t> weighting at all.</a:t>
                      </a:r>
                    </a:p>
                    <a:p>
                      <a:pPr marL="285750" indent="-285750">
                        <a:buFont typeface="Arial"/>
                        <a:buChar char="•"/>
                      </a:pPr>
                      <a:r>
                        <a:rPr lang="en-US" sz="1400" baseline="0" dirty="0" smtClean="0"/>
                        <a:t>It selects the </a:t>
                      </a:r>
                      <a:r>
                        <a:rPr lang="en-US" sz="1400" baseline="0" dirty="0" err="1" smtClean="0"/>
                        <a:t>subjets</a:t>
                      </a:r>
                      <a:r>
                        <a:rPr lang="en-US" sz="1400" baseline="0" dirty="0" smtClean="0"/>
                        <a:t> closest to the hard jets.</a:t>
                      </a:r>
                      <a:endParaRPr lang="en-US" sz="1400" dirty="0"/>
                    </a:p>
                  </a:txBody>
                  <a:tcPr/>
                </a:tc>
              </a:tr>
              <a:tr h="370840">
                <a:tc>
                  <a:txBody>
                    <a:bodyPr/>
                    <a:lstStyle/>
                    <a:p>
                      <a:endParaRPr lang="en-US" sz="1400" dirty="0"/>
                    </a:p>
                  </a:txBody>
                  <a:tcPr/>
                </a:tc>
                <a:tc>
                  <a:txBody>
                    <a:bodyPr/>
                    <a:lstStyle/>
                    <a:p>
                      <a:endParaRPr lang="en-US" sz="1400" dirty="0" smtClean="0"/>
                    </a:p>
                    <a:p>
                      <a:endParaRPr lang="en-US" sz="1400" dirty="0" smtClean="0"/>
                    </a:p>
                    <a:p>
                      <a:endParaRPr lang="en-US" sz="1400" dirty="0"/>
                    </a:p>
                  </a:txBody>
                  <a:tcPr/>
                </a:tc>
                <a:tc>
                  <a:txBody>
                    <a:bodyPr/>
                    <a:lstStyle/>
                    <a:p>
                      <a:endParaRPr lang="en-US" sz="1400" dirty="0" smtClean="0"/>
                    </a:p>
                    <a:p>
                      <a:endParaRPr lang="en-US" sz="1400" dirty="0" smtClean="0"/>
                    </a:p>
                    <a:p>
                      <a:endParaRPr lang="en-US" sz="1400" dirty="0" smtClean="0"/>
                    </a:p>
                    <a:p>
                      <a:endParaRPr lang="en-US" sz="1400" dirty="0"/>
                    </a:p>
                  </a:txBody>
                  <a:tcPr/>
                </a:tc>
              </a:tr>
            </a:tbl>
          </a:graphicData>
        </a:graphic>
      </p:graphicFrame>
      <p:sp>
        <p:nvSpPr>
          <p:cNvPr id="4" name="Date Placeholder 3"/>
          <p:cNvSpPr>
            <a:spLocks noGrp="1"/>
          </p:cNvSpPr>
          <p:nvPr>
            <p:ph type="dt" sz="half" idx="10"/>
          </p:nvPr>
        </p:nvSpPr>
        <p:spPr/>
        <p:txBody>
          <a:bodyPr/>
          <a:lstStyle/>
          <a:p>
            <a:fld id="{54624E2F-D138-4649-909A-3E756F579083}" type="datetime1">
              <a:rPr lang="en-US" smtClean="0"/>
              <a:t>4/9/12</a:t>
            </a:fld>
            <a:endParaRPr lang="en-US" dirty="0"/>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46</a:t>
            </a:fld>
            <a:endParaRPr lang="en-US"/>
          </a:p>
        </p:txBody>
      </p:sp>
      <p:sp>
        <p:nvSpPr>
          <p:cNvPr id="8" name="TextBox 7"/>
          <p:cNvSpPr txBox="1"/>
          <p:nvPr/>
        </p:nvSpPr>
        <p:spPr>
          <a:xfrm>
            <a:off x="372036" y="5032911"/>
            <a:ext cx="8532417" cy="1323439"/>
          </a:xfrm>
          <a:prstGeom prst="rect">
            <a:avLst/>
          </a:prstGeom>
          <a:noFill/>
        </p:spPr>
        <p:txBody>
          <a:bodyPr wrap="square" rtlCol="0">
            <a:spAutoFit/>
          </a:bodyPr>
          <a:lstStyle/>
          <a:p>
            <a:r>
              <a:rPr lang="en-US" sz="1600" dirty="0" smtClean="0"/>
              <a:t>The algorithms examine 4-vector inputs pairwise and construct jets hierarchically by means of different quantities (listed on table).  Physically, the differences amongst the three algorithms are contained in the momentum weighting.</a:t>
            </a:r>
          </a:p>
          <a:p>
            <a:r>
              <a:rPr lang="en-US" sz="1600" dirty="0" err="1" smtClean="0"/>
              <a:t>k</a:t>
            </a:r>
            <a:r>
              <a:rPr lang="en-US" sz="1600" baseline="-25000" dirty="0" err="1" smtClean="0"/>
              <a:t>t</a:t>
            </a:r>
            <a:r>
              <a:rPr lang="en-US" sz="1600" dirty="0" smtClean="0"/>
              <a:t> is the transverse momentum of the </a:t>
            </a:r>
            <a:r>
              <a:rPr lang="en-US" sz="1600" i="1" dirty="0" err="1" smtClean="0"/>
              <a:t>i</a:t>
            </a:r>
            <a:r>
              <a:rPr lang="en-US" sz="1600" dirty="0" err="1" smtClean="0"/>
              <a:t>-th</a:t>
            </a:r>
            <a:r>
              <a:rPr lang="en-US" sz="1600" dirty="0" smtClean="0"/>
              <a:t> particle </a:t>
            </a:r>
            <a:r>
              <a:rPr lang="en-US" sz="1600" dirty="0" err="1" smtClean="0"/>
              <a:t>w.r.t</a:t>
            </a:r>
            <a:r>
              <a:rPr lang="en-US" sz="1600" dirty="0" smtClean="0"/>
              <a:t>. the beam axis,  </a:t>
            </a:r>
            <a:r>
              <a:rPr lang="en-US" sz="1600" dirty="0" err="1" smtClean="0"/>
              <a:t>Δr</a:t>
            </a:r>
            <a:r>
              <a:rPr lang="en-US" sz="1600" baseline="-25000" dirty="0" err="1" smtClean="0"/>
              <a:t>ij</a:t>
            </a:r>
            <a:r>
              <a:rPr lang="en-US" sz="1600" dirty="0" smtClean="0"/>
              <a:t> is the distance between particles </a:t>
            </a:r>
            <a:r>
              <a:rPr lang="en-US" sz="1600" dirty="0" err="1" smtClean="0"/>
              <a:t>i</a:t>
            </a:r>
            <a:r>
              <a:rPr lang="en-US" sz="1600" dirty="0" smtClean="0"/>
              <a:t> and j in (</a:t>
            </a:r>
            <a:r>
              <a:rPr lang="en-US" sz="1600" dirty="0" err="1" smtClean="0"/>
              <a:t>y,Φ</a:t>
            </a:r>
            <a:r>
              <a:rPr lang="en-US" sz="1600" dirty="0" smtClean="0"/>
              <a:t>) space and R is a distance parameter </a:t>
            </a:r>
            <a:r>
              <a:rPr lang="en-US" sz="1600" dirty="0" err="1" smtClean="0"/>
              <a:t>φ</a:t>
            </a:r>
            <a:r>
              <a:rPr lang="en-US" sz="1600" dirty="0" smtClean="0"/>
              <a:t>(1).</a:t>
            </a:r>
            <a:endParaRPr lang="en-US" sz="1600" dirty="0"/>
          </a:p>
        </p:txBody>
      </p:sp>
      <p:graphicFrame>
        <p:nvGraphicFramePr>
          <p:cNvPr id="10" name="Object 9"/>
          <p:cNvGraphicFramePr>
            <a:graphicFrameLocks noChangeAspect="1"/>
          </p:cNvGraphicFramePr>
          <p:nvPr>
            <p:extLst>
              <p:ext uri="{D42A27DB-BD31-4B8C-83A1-F6EECF244321}">
                <p14:modId xmlns:p14="http://schemas.microsoft.com/office/powerpoint/2010/main" val="3165566680"/>
              </p:ext>
            </p:extLst>
          </p:nvPr>
        </p:nvGraphicFramePr>
        <p:xfrm>
          <a:off x="1022313" y="4084995"/>
          <a:ext cx="1684337" cy="760413"/>
        </p:xfrm>
        <a:graphic>
          <a:graphicData uri="http://schemas.openxmlformats.org/presentationml/2006/ole">
            <mc:AlternateContent xmlns:mc="http://schemas.openxmlformats.org/markup-compatibility/2006">
              <mc:Choice xmlns:v="urn:schemas-microsoft-com:vml" Requires="v">
                <p:oleObj spid="_x0000_s16461" name="Equation" r:id="rId4" imgW="1409700" imgH="635000" progId="Equation.3">
                  <p:embed/>
                </p:oleObj>
              </mc:Choice>
              <mc:Fallback>
                <p:oleObj name="Equation" r:id="rId4" imgW="1409700" imgH="635000" progId="Equation.3">
                  <p:embed/>
                  <p:pic>
                    <p:nvPicPr>
                      <p:cNvPr id="0" name=""/>
                      <p:cNvPicPr/>
                      <p:nvPr/>
                    </p:nvPicPr>
                    <p:blipFill>
                      <a:blip r:embed="rId5"/>
                      <a:stretch>
                        <a:fillRect/>
                      </a:stretch>
                    </p:blipFill>
                    <p:spPr>
                      <a:xfrm>
                        <a:off x="1022313" y="4084995"/>
                        <a:ext cx="1684337" cy="760413"/>
                      </a:xfrm>
                      <a:prstGeom prst="rect">
                        <a:avLst/>
                      </a:prstGeom>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1843176846"/>
              </p:ext>
            </p:extLst>
          </p:nvPr>
        </p:nvGraphicFramePr>
        <p:xfrm>
          <a:off x="6628233" y="4054833"/>
          <a:ext cx="1685925" cy="820737"/>
        </p:xfrm>
        <a:graphic>
          <a:graphicData uri="http://schemas.openxmlformats.org/presentationml/2006/ole">
            <mc:AlternateContent xmlns:mc="http://schemas.openxmlformats.org/markup-compatibility/2006">
              <mc:Choice xmlns:v="urn:schemas-microsoft-com:vml" Requires="v">
                <p:oleObj spid="_x0000_s16462" name="Equation" r:id="rId6" imgW="1409700" imgH="685800" progId="Equation.3">
                  <p:embed/>
                </p:oleObj>
              </mc:Choice>
              <mc:Fallback>
                <p:oleObj name="Equation" r:id="rId6" imgW="1409700" imgH="685800" progId="Equation.3">
                  <p:embed/>
                  <p:pic>
                    <p:nvPicPr>
                      <p:cNvPr id="0" name=""/>
                      <p:cNvPicPr/>
                      <p:nvPr/>
                    </p:nvPicPr>
                    <p:blipFill>
                      <a:blip r:embed="rId7"/>
                      <a:stretch>
                        <a:fillRect/>
                      </a:stretch>
                    </p:blipFill>
                    <p:spPr>
                      <a:xfrm>
                        <a:off x="6628233" y="4054833"/>
                        <a:ext cx="1685925" cy="820737"/>
                      </a:xfrm>
                      <a:prstGeom prst="rect">
                        <a:avLst/>
                      </a:prstGeom>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425706308"/>
              </p:ext>
            </p:extLst>
          </p:nvPr>
        </p:nvGraphicFramePr>
        <p:xfrm>
          <a:off x="3706198" y="4091025"/>
          <a:ext cx="1760537" cy="804863"/>
        </p:xfrm>
        <a:graphic>
          <a:graphicData uri="http://schemas.openxmlformats.org/presentationml/2006/ole">
            <mc:AlternateContent xmlns:mc="http://schemas.openxmlformats.org/markup-compatibility/2006">
              <mc:Choice xmlns:v="urn:schemas-microsoft-com:vml" Requires="v">
                <p:oleObj spid="_x0000_s16463" name="Equation" r:id="rId8" imgW="1473200" imgH="673100" progId="Equation.3">
                  <p:embed/>
                </p:oleObj>
              </mc:Choice>
              <mc:Fallback>
                <p:oleObj name="Equation" r:id="rId8" imgW="1473200" imgH="673100" progId="Equation.3">
                  <p:embed/>
                  <p:pic>
                    <p:nvPicPr>
                      <p:cNvPr id="0" name=""/>
                      <p:cNvPicPr/>
                      <p:nvPr/>
                    </p:nvPicPr>
                    <p:blipFill>
                      <a:blip r:embed="rId9"/>
                      <a:stretch>
                        <a:fillRect/>
                      </a:stretch>
                    </p:blipFill>
                    <p:spPr>
                      <a:xfrm>
                        <a:off x="3706198" y="4091025"/>
                        <a:ext cx="1760537" cy="804863"/>
                      </a:xfrm>
                      <a:prstGeom prst="rect">
                        <a:avLst/>
                      </a:prstGeom>
                    </p:spPr>
                  </p:pic>
                </p:oleObj>
              </mc:Fallback>
            </mc:AlternateContent>
          </a:graphicData>
        </a:graphic>
      </p:graphicFrame>
    </p:spTree>
    <p:extLst>
      <p:ext uri="{BB962C8B-B14F-4D97-AF65-F5344CB8AC3E}">
        <p14:creationId xmlns:p14="http://schemas.microsoft.com/office/powerpoint/2010/main" val="2788327905"/>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2036" y="40342"/>
            <a:ext cx="8413376" cy="1011302"/>
          </a:xfrm>
        </p:spPr>
        <p:txBody>
          <a:bodyPr/>
          <a:lstStyle/>
          <a:p>
            <a:pPr>
              <a:lnSpc>
                <a:spcPct val="80000"/>
              </a:lnSpc>
            </a:pPr>
            <a:r>
              <a:rPr lang="en-US" sz="4000" dirty="0" smtClean="0"/>
              <a:t>Jet Substructure: Jet Algorithms</a:t>
            </a:r>
            <a:endParaRPr lang="en-US" sz="4000"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47</a:t>
            </a:fld>
            <a:endParaRPr lang="en-US"/>
          </a:p>
        </p:txBody>
      </p:sp>
      <p:pic>
        <p:nvPicPr>
          <p:cNvPr id="7" name="Picture 6" descr="CA_pt_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004" y="1139146"/>
            <a:ext cx="2920382" cy="2801919"/>
          </a:xfrm>
          <a:prstGeom prst="rect">
            <a:avLst/>
          </a:prstGeom>
        </p:spPr>
      </p:pic>
      <p:pic>
        <p:nvPicPr>
          <p:cNvPr id="8" name="Picture 7" descr="CA_eta_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7551" y="1143718"/>
            <a:ext cx="2915617" cy="2797347"/>
          </a:xfrm>
          <a:prstGeom prst="rect">
            <a:avLst/>
          </a:prstGeom>
        </p:spPr>
      </p:pic>
      <p:pic>
        <p:nvPicPr>
          <p:cNvPr id="9" name="Picture 8" descr="kt_pt_0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4988" y="3911050"/>
            <a:ext cx="2935344" cy="2723088"/>
          </a:xfrm>
          <a:prstGeom prst="rect">
            <a:avLst/>
          </a:prstGeom>
        </p:spPr>
      </p:pic>
      <p:pic>
        <p:nvPicPr>
          <p:cNvPr id="10" name="Picture 9" descr="kt_eta_01.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37825" y="3911050"/>
            <a:ext cx="2935344" cy="2723088"/>
          </a:xfrm>
          <a:prstGeom prst="rect">
            <a:avLst/>
          </a:prstGeom>
        </p:spPr>
      </p:pic>
      <p:sp>
        <p:nvSpPr>
          <p:cNvPr id="11" name="TextBox 10"/>
          <p:cNvSpPr txBox="1"/>
          <p:nvPr/>
        </p:nvSpPr>
        <p:spPr>
          <a:xfrm rot="16200000">
            <a:off x="-449656" y="2269029"/>
            <a:ext cx="2619955"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dirty="0" smtClean="0"/>
              <a:t>Cambridge-Aachen jet </a:t>
            </a:r>
            <a:r>
              <a:rPr lang="en-US" dirty="0" err="1" smtClean="0"/>
              <a:t>p</a:t>
            </a:r>
            <a:r>
              <a:rPr lang="en-US" baseline="-25000" dirty="0" err="1" smtClean="0"/>
              <a:t>T</a:t>
            </a:r>
            <a:endParaRPr lang="en-US" baseline="-25000" dirty="0"/>
          </a:p>
        </p:txBody>
      </p:sp>
      <p:sp>
        <p:nvSpPr>
          <p:cNvPr id="12" name="TextBox 11"/>
          <p:cNvSpPr txBox="1"/>
          <p:nvPr/>
        </p:nvSpPr>
        <p:spPr>
          <a:xfrm rot="16200000">
            <a:off x="3843182" y="2269028"/>
            <a:ext cx="2619953"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dirty="0" smtClean="0"/>
              <a:t>Cambridge-Aachen jet </a:t>
            </a:r>
            <a:r>
              <a:rPr lang="en-US" dirty="0" err="1" smtClean="0"/>
              <a:t>η</a:t>
            </a:r>
            <a:endParaRPr lang="en-US" baseline="-25000" dirty="0"/>
          </a:p>
        </p:txBody>
      </p:sp>
      <p:sp>
        <p:nvSpPr>
          <p:cNvPr id="13" name="TextBox 12"/>
          <p:cNvSpPr txBox="1"/>
          <p:nvPr/>
        </p:nvSpPr>
        <p:spPr>
          <a:xfrm rot="16200000">
            <a:off x="-579887" y="5014239"/>
            <a:ext cx="2870465"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dirty="0" smtClean="0"/>
              <a:t>Anti </a:t>
            </a:r>
            <a:r>
              <a:rPr lang="en-US" dirty="0" err="1" smtClean="0"/>
              <a:t>k</a:t>
            </a:r>
            <a:r>
              <a:rPr lang="en-US" baseline="-25000" dirty="0" err="1" smtClean="0"/>
              <a:t>t</a:t>
            </a:r>
            <a:r>
              <a:rPr lang="en-US" dirty="0" smtClean="0"/>
              <a:t> jet </a:t>
            </a:r>
            <a:r>
              <a:rPr lang="en-US" dirty="0" err="1" smtClean="0"/>
              <a:t>p</a:t>
            </a:r>
            <a:r>
              <a:rPr lang="en-US" baseline="-25000" dirty="0" err="1" smtClean="0"/>
              <a:t>T</a:t>
            </a:r>
            <a:endParaRPr lang="en-US" baseline="-25000" dirty="0"/>
          </a:p>
        </p:txBody>
      </p:sp>
      <p:sp>
        <p:nvSpPr>
          <p:cNvPr id="14" name="TextBox 13"/>
          <p:cNvSpPr txBox="1"/>
          <p:nvPr/>
        </p:nvSpPr>
        <p:spPr>
          <a:xfrm rot="16200000">
            <a:off x="3723219" y="5014239"/>
            <a:ext cx="2870465"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dirty="0" smtClean="0"/>
              <a:t>Anti </a:t>
            </a:r>
            <a:r>
              <a:rPr lang="en-US" dirty="0" err="1" smtClean="0"/>
              <a:t>k</a:t>
            </a:r>
            <a:r>
              <a:rPr lang="en-US" baseline="-25000" dirty="0" err="1" smtClean="0"/>
              <a:t>t</a:t>
            </a:r>
            <a:r>
              <a:rPr lang="en-US" dirty="0" smtClean="0"/>
              <a:t> jet </a:t>
            </a:r>
            <a:r>
              <a:rPr lang="en-US" dirty="0" err="1" smtClean="0"/>
              <a:t>η</a:t>
            </a:r>
            <a:endParaRPr lang="en-US" baseline="-25000" dirty="0"/>
          </a:p>
        </p:txBody>
      </p:sp>
    </p:spTree>
    <p:extLst>
      <p:ext uri="{BB962C8B-B14F-4D97-AF65-F5344CB8AC3E}">
        <p14:creationId xmlns:p14="http://schemas.microsoft.com/office/powerpoint/2010/main" val="1195788477"/>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9845"/>
            <a:ext cx="9143999" cy="1055695"/>
          </a:xfrm>
        </p:spPr>
        <p:txBody>
          <a:bodyPr/>
          <a:lstStyle/>
          <a:p>
            <a:pPr>
              <a:lnSpc>
                <a:spcPct val="80000"/>
              </a:lnSpc>
            </a:pPr>
            <a:r>
              <a:rPr lang="en-US" sz="4000" dirty="0" smtClean="0"/>
              <a:t>Jet Shapes Measurements: 1 – </a:t>
            </a:r>
            <a:r>
              <a:rPr lang="en-US" sz="4000" dirty="0" err="1" smtClean="0"/>
              <a:t>Ψ</a:t>
            </a:r>
            <a:r>
              <a:rPr lang="en-US" sz="4000" dirty="0" smtClean="0"/>
              <a:t>(r=0.3)</a:t>
            </a:r>
            <a:endParaRPr lang="en-US" sz="4000" dirty="0"/>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normAutofit/>
          </a:bodyPr>
          <a:lstStyle/>
          <a:p>
            <a:fld id="{F6B9D224-A30D-144D-AEDF-F4A64F6D3833}" type="slidenum">
              <a:rPr lang="en-US" smtClean="0"/>
              <a:t>48</a:t>
            </a:fld>
            <a:endParaRPr lang="en-US"/>
          </a:p>
        </p:txBody>
      </p:sp>
      <p:pic>
        <p:nvPicPr>
          <p:cNvPr id="9" name="Picture 8" descr="JetShape_Psi_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309" y="1190541"/>
            <a:ext cx="3996000" cy="2868381"/>
          </a:xfrm>
          <a:prstGeom prst="rect">
            <a:avLst/>
          </a:prstGeom>
        </p:spPr>
      </p:pic>
      <p:pic>
        <p:nvPicPr>
          <p:cNvPr id="10" name="Picture 9" descr="JetShape_Psi_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22329" y="1209580"/>
            <a:ext cx="3996000" cy="2868381"/>
          </a:xfrm>
          <a:prstGeom prst="rect">
            <a:avLst/>
          </a:prstGeom>
        </p:spPr>
      </p:pic>
      <p:sp>
        <p:nvSpPr>
          <p:cNvPr id="13" name="Rectangle 12"/>
          <p:cNvSpPr/>
          <p:nvPr/>
        </p:nvSpPr>
        <p:spPr>
          <a:xfrm rot="16200000">
            <a:off x="-1002042" y="2395341"/>
            <a:ext cx="2748154" cy="338554"/>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lvl="0" algn="ctr"/>
            <a:r>
              <a:rPr lang="en-US" sz="1600" dirty="0" smtClean="0"/>
              <a:t>1-Ψ(r), 30 </a:t>
            </a:r>
            <a:r>
              <a:rPr lang="en-US" sz="1600" dirty="0" err="1" smtClean="0"/>
              <a:t>GeV</a:t>
            </a:r>
            <a:r>
              <a:rPr lang="en-US" sz="1600" dirty="0" smtClean="0"/>
              <a:t> &lt; </a:t>
            </a:r>
            <a:r>
              <a:rPr lang="en-US" sz="1600" dirty="0" err="1" smtClean="0"/>
              <a:t>p</a:t>
            </a:r>
            <a:r>
              <a:rPr lang="en-US" sz="1600" baseline="-25000" dirty="0" err="1" smtClean="0"/>
              <a:t>T</a:t>
            </a:r>
            <a:r>
              <a:rPr lang="en-US" sz="1600" dirty="0" smtClean="0"/>
              <a:t> &lt; 40 </a:t>
            </a:r>
            <a:r>
              <a:rPr lang="en-US" sz="1600" dirty="0" err="1" smtClean="0"/>
              <a:t>GeV</a:t>
            </a:r>
            <a:endParaRPr lang="en-US" sz="1600" dirty="0"/>
          </a:p>
        </p:txBody>
      </p:sp>
      <p:pic>
        <p:nvPicPr>
          <p:cNvPr id="11" name="Picture 10" descr="JetShape_Psi_03.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6309" y="3812304"/>
            <a:ext cx="3996000" cy="2868381"/>
          </a:xfrm>
          <a:prstGeom prst="rect">
            <a:avLst/>
          </a:prstGeom>
        </p:spPr>
      </p:pic>
      <p:sp>
        <p:nvSpPr>
          <p:cNvPr id="14" name="Rectangle 13"/>
          <p:cNvSpPr/>
          <p:nvPr/>
        </p:nvSpPr>
        <p:spPr>
          <a:xfrm rot="16200000">
            <a:off x="-1056609" y="5053002"/>
            <a:ext cx="2857285" cy="338554"/>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lvl="0" algn="ctr"/>
            <a:r>
              <a:rPr lang="en-US" sz="1600" dirty="0" smtClean="0"/>
              <a:t>1-Ψ(r), 110 </a:t>
            </a:r>
            <a:r>
              <a:rPr lang="en-US" sz="1600" dirty="0" err="1" smtClean="0"/>
              <a:t>GeV</a:t>
            </a:r>
            <a:r>
              <a:rPr lang="en-US" sz="1600" dirty="0" smtClean="0"/>
              <a:t> &lt; </a:t>
            </a:r>
            <a:r>
              <a:rPr lang="en-US" sz="1600" dirty="0" err="1" smtClean="0"/>
              <a:t>p</a:t>
            </a:r>
            <a:r>
              <a:rPr lang="en-US" sz="1600" baseline="-25000" dirty="0" err="1" smtClean="0"/>
              <a:t>T</a:t>
            </a:r>
            <a:r>
              <a:rPr lang="en-US" sz="1600" dirty="0" smtClean="0"/>
              <a:t> &lt; 160 </a:t>
            </a:r>
            <a:r>
              <a:rPr lang="en-US" sz="1600" dirty="0" err="1" smtClean="0"/>
              <a:t>GeV</a:t>
            </a:r>
            <a:endParaRPr lang="en-US" sz="1600" dirty="0"/>
          </a:p>
        </p:txBody>
      </p:sp>
      <p:sp>
        <p:nvSpPr>
          <p:cNvPr id="15" name="Rectangle 14"/>
          <p:cNvSpPr/>
          <p:nvPr/>
        </p:nvSpPr>
        <p:spPr>
          <a:xfrm rot="16200000">
            <a:off x="3478975" y="2414380"/>
            <a:ext cx="2748154" cy="338554"/>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lvl="0" algn="ctr"/>
            <a:r>
              <a:rPr lang="en-US" sz="1600" dirty="0" smtClean="0"/>
              <a:t>1-Ψ(r), 60 </a:t>
            </a:r>
            <a:r>
              <a:rPr lang="en-US" sz="1600" dirty="0" err="1" smtClean="0"/>
              <a:t>GeV</a:t>
            </a:r>
            <a:r>
              <a:rPr lang="en-US" sz="1600" dirty="0" smtClean="0"/>
              <a:t> &lt; </a:t>
            </a:r>
            <a:r>
              <a:rPr lang="en-US" sz="1600" dirty="0" err="1" smtClean="0"/>
              <a:t>p</a:t>
            </a:r>
            <a:r>
              <a:rPr lang="en-US" sz="1600" baseline="-25000" dirty="0" err="1" smtClean="0"/>
              <a:t>T</a:t>
            </a:r>
            <a:r>
              <a:rPr lang="en-US" sz="1600" dirty="0" smtClean="0"/>
              <a:t> &lt; 80 </a:t>
            </a:r>
            <a:r>
              <a:rPr lang="en-US" sz="1600" dirty="0" err="1" smtClean="0"/>
              <a:t>GeV</a:t>
            </a:r>
            <a:endParaRPr lang="en-US" sz="1600" dirty="0"/>
          </a:p>
        </p:txBody>
      </p:sp>
      <p:sp>
        <p:nvSpPr>
          <p:cNvPr id="16" name="Rectangle 15"/>
          <p:cNvSpPr/>
          <p:nvPr/>
        </p:nvSpPr>
        <p:spPr>
          <a:xfrm rot="16200000">
            <a:off x="3429346" y="5053003"/>
            <a:ext cx="2857285" cy="338554"/>
          </a:xfrm>
          <a:prstGeom prst="rect">
            <a:avLst/>
          </a:prstGeom>
        </p:spPr>
        <p:style>
          <a:lnRef idx="0">
            <a:schemeClr val="accent1"/>
          </a:lnRef>
          <a:fillRef idx="3">
            <a:schemeClr val="accent1"/>
          </a:fillRef>
          <a:effectRef idx="3">
            <a:schemeClr val="accent1"/>
          </a:effectRef>
          <a:fontRef idx="minor">
            <a:schemeClr val="lt1"/>
          </a:fontRef>
        </p:style>
        <p:txBody>
          <a:bodyPr wrap="square">
            <a:spAutoFit/>
          </a:bodyPr>
          <a:lstStyle/>
          <a:p>
            <a:pPr lvl="0" algn="ctr"/>
            <a:r>
              <a:rPr lang="en-US" sz="1600" dirty="0" smtClean="0"/>
              <a:t>1-Ψ(r), 310 </a:t>
            </a:r>
            <a:r>
              <a:rPr lang="en-US" sz="1600" dirty="0" err="1" smtClean="0"/>
              <a:t>GeV</a:t>
            </a:r>
            <a:r>
              <a:rPr lang="en-US" sz="1600" dirty="0" smtClean="0"/>
              <a:t> &lt; </a:t>
            </a:r>
            <a:r>
              <a:rPr lang="en-US" sz="1600" dirty="0" err="1" smtClean="0"/>
              <a:t>p</a:t>
            </a:r>
            <a:r>
              <a:rPr lang="en-US" sz="1600" baseline="-25000" dirty="0" err="1" smtClean="0"/>
              <a:t>T</a:t>
            </a:r>
            <a:r>
              <a:rPr lang="en-US" sz="1600" dirty="0" smtClean="0"/>
              <a:t> &lt; 400 </a:t>
            </a:r>
            <a:r>
              <a:rPr lang="en-US" sz="1600" dirty="0" err="1" smtClean="0"/>
              <a:t>GeV</a:t>
            </a:r>
            <a:endParaRPr lang="en-US" sz="1600" dirty="0"/>
          </a:p>
        </p:txBody>
      </p:sp>
      <p:pic>
        <p:nvPicPr>
          <p:cNvPr id="17" name="Picture 16" descr="JetShape_Psi_06.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16065" y="3801791"/>
            <a:ext cx="4012186" cy="2880000"/>
          </a:xfrm>
          <a:prstGeom prst="rect">
            <a:avLst/>
          </a:prstGeom>
        </p:spPr>
      </p:pic>
      <p:sp>
        <p:nvSpPr>
          <p:cNvPr id="18" name="TextBox 17"/>
          <p:cNvSpPr txBox="1"/>
          <p:nvPr/>
        </p:nvSpPr>
        <p:spPr>
          <a:xfrm>
            <a:off x="5982324" y="847932"/>
            <a:ext cx="3089007" cy="369332"/>
          </a:xfrm>
          <a:prstGeom prst="rect">
            <a:avLst/>
          </a:prstGeom>
          <a:noFill/>
        </p:spPr>
        <p:txBody>
          <a:bodyPr wrap="none" rtlCol="0">
            <a:spAutoFit/>
          </a:bodyPr>
          <a:lstStyle/>
          <a:p>
            <a:r>
              <a:rPr lang="en-US" dirty="0" smtClean="0"/>
              <a:t>Phys. Rev. D83, 052003 (2001)</a:t>
            </a:r>
            <a:endParaRPr lang="en-US" dirty="0"/>
          </a:p>
        </p:txBody>
      </p:sp>
    </p:spTree>
    <p:extLst>
      <p:ext uri="{BB962C8B-B14F-4D97-AF65-F5344CB8AC3E}">
        <p14:creationId xmlns:p14="http://schemas.microsoft.com/office/powerpoint/2010/main" val="276158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Jet Shapes: Uncertainties of the Measurement </a:t>
            </a:r>
            <a:r>
              <a:rPr lang="en-US" dirty="0" err="1" smtClean="0"/>
              <a:t>ρ</a:t>
            </a:r>
            <a:r>
              <a:rPr lang="en-US" dirty="0" smtClean="0"/>
              <a:t>(r)</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Absolute energy scale of the individual clusters belonging to the jet – </a:t>
            </a:r>
            <a:r>
              <a:rPr lang="en-US"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Dominant</a:t>
            </a:r>
            <a:r>
              <a:rPr lang="en-US" dirty="0" smtClean="0"/>
              <a:t> (3% to 5% as r increases)</a:t>
            </a:r>
          </a:p>
          <a:p>
            <a:r>
              <a:rPr lang="en-US" dirty="0" smtClean="0"/>
              <a:t>Modeling of the calorimeter showers in the MC (1% to 4% independent of </a:t>
            </a:r>
            <a:r>
              <a:rPr lang="en-US" dirty="0" err="1" smtClean="0"/>
              <a:t>p</a:t>
            </a:r>
            <a:r>
              <a:rPr lang="en-US" baseline="-25000" dirty="0" err="1" smtClean="0"/>
              <a:t>T</a:t>
            </a:r>
            <a:r>
              <a:rPr lang="en-US" dirty="0" smtClean="0"/>
              <a:t> and |y|)</a:t>
            </a:r>
          </a:p>
          <a:p>
            <a:r>
              <a:rPr lang="en-US" dirty="0" smtClean="0"/>
              <a:t>Variation of measured jet </a:t>
            </a:r>
            <a:r>
              <a:rPr lang="en-US" dirty="0" err="1" smtClean="0"/>
              <a:t>p</a:t>
            </a:r>
            <a:r>
              <a:rPr lang="en-US" baseline="-25000" dirty="0" err="1" smtClean="0"/>
              <a:t>T</a:t>
            </a:r>
            <a:r>
              <a:rPr lang="en-US" dirty="0" smtClean="0"/>
              <a:t> by 2% to 8% to account for remaining uncertainty on the absolute jet energy scale (3% to 5%)</a:t>
            </a:r>
          </a:p>
          <a:p>
            <a:r>
              <a:rPr lang="en-US" dirty="0" smtClean="0"/>
              <a:t>The 14% uncertainty on the jet energy resolution becomes 2% </a:t>
            </a:r>
          </a:p>
          <a:p>
            <a:r>
              <a:rPr lang="en-US" dirty="0" smtClean="0"/>
              <a:t>Correction factors computed with HERWIG++ add and additional 2% to 10% with increasing r</a:t>
            </a:r>
          </a:p>
          <a:p>
            <a:r>
              <a:rPr lang="en-US" dirty="0" smtClean="0"/>
              <a:t>No significance dependence on instantaneous luminosity</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dirty="0"/>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49</a:t>
            </a:fld>
            <a:endParaRPr lang="en-US"/>
          </a:p>
        </p:txBody>
      </p:sp>
    </p:spTree>
    <p:extLst>
      <p:ext uri="{BB962C8B-B14F-4D97-AF65-F5344CB8AC3E}">
        <p14:creationId xmlns:p14="http://schemas.microsoft.com/office/powerpoint/2010/main" val="79455270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QCD Jets</a:t>
            </a:r>
            <a:endParaRPr lang="en-US" dirty="0"/>
          </a:p>
        </p:txBody>
      </p:sp>
      <p:sp>
        <p:nvSpPr>
          <p:cNvPr id="3" name="Content Placeholder 2"/>
          <p:cNvSpPr>
            <a:spLocks noGrp="1"/>
          </p:cNvSpPr>
          <p:nvPr>
            <p:ph idx="1"/>
          </p:nvPr>
        </p:nvSpPr>
        <p:spPr>
          <a:xfrm>
            <a:off x="265890" y="1658587"/>
            <a:ext cx="3875653" cy="4577259"/>
          </a:xfrm>
        </p:spPr>
        <p:txBody>
          <a:bodyPr>
            <a:normAutofit fontScale="62500" lnSpcReduction="20000"/>
          </a:bodyPr>
          <a:lstStyle/>
          <a:p>
            <a:r>
              <a:rPr lang="en-US" dirty="0" smtClean="0"/>
              <a:t>What is a jet?</a:t>
            </a:r>
          </a:p>
          <a:p>
            <a:pPr lvl="1"/>
            <a:r>
              <a:rPr lang="en-US" dirty="0" smtClean="0"/>
              <a:t>As far as the analysis is concerned it is a complex object that represents a collection of final state particles</a:t>
            </a:r>
          </a:p>
          <a:p>
            <a:r>
              <a:rPr lang="en-US" dirty="0" smtClean="0"/>
              <a:t>It is “classified” in 3 levels: </a:t>
            </a:r>
            <a:r>
              <a:rPr lang="en-US" dirty="0" err="1" smtClean="0"/>
              <a:t>partons</a:t>
            </a:r>
            <a:r>
              <a:rPr lang="en-US" dirty="0" smtClean="0"/>
              <a:t> (</a:t>
            </a:r>
            <a:r>
              <a:rPr lang="en-US" dirty="0" err="1" smtClean="0"/>
              <a:t>pQCD</a:t>
            </a:r>
            <a:r>
              <a:rPr lang="en-US" dirty="0" smtClean="0"/>
              <a:t>), hadrons (</a:t>
            </a:r>
            <a:r>
              <a:rPr lang="en-US" dirty="0" err="1" smtClean="0"/>
              <a:t>npQCD</a:t>
            </a:r>
            <a:r>
              <a:rPr lang="en-US" dirty="0" smtClean="0"/>
              <a:t>) and detector jets</a:t>
            </a:r>
          </a:p>
          <a:p>
            <a:r>
              <a:rPr lang="en-US" dirty="0" smtClean="0"/>
              <a:t>In theory, we need </a:t>
            </a:r>
            <a:r>
              <a:rPr lang="en-US" dirty="0" err="1" smtClean="0"/>
              <a:t>npQCD</a:t>
            </a:r>
            <a:r>
              <a:rPr lang="en-US" dirty="0" smtClean="0"/>
              <a:t> but we stop here because it is the actual final state in nature so this will always be what we can measure</a:t>
            </a:r>
          </a:p>
          <a:p>
            <a:r>
              <a:rPr lang="en-US" dirty="0" smtClean="0"/>
              <a:t>To our disappointment theory has trouble calculating it </a:t>
            </a:r>
            <a:r>
              <a:rPr lang="en-US" dirty="0" smtClean="0">
                <a:sym typeface="Wingdings"/>
              </a:rPr>
              <a:t></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5</a:t>
            </a:fld>
            <a:endParaRPr lang="en-US"/>
          </a:p>
        </p:txBody>
      </p:sp>
      <p:pic>
        <p:nvPicPr>
          <p:cNvPr id="7" name="Picture 6" descr="Screen Shot 2012-04-03 at 9.13.22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5896" y="1658587"/>
            <a:ext cx="2877431" cy="4789648"/>
          </a:xfrm>
          <a:prstGeom prst="rect">
            <a:avLst/>
          </a:prstGeom>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39514768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342"/>
            <a:ext cx="9219130" cy="1032026"/>
          </a:xfrm>
        </p:spPr>
        <p:txBody>
          <a:bodyPr/>
          <a:lstStyle/>
          <a:p>
            <a:pPr>
              <a:lnSpc>
                <a:spcPct val="80000"/>
              </a:lnSpc>
            </a:pPr>
            <a:r>
              <a:rPr lang="en-US" sz="3600" dirty="0" smtClean="0"/>
              <a:t>Jet Substructure: Normalized Cross Sections</a:t>
            </a:r>
            <a:endParaRPr lang="en-US" sz="3600"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50</a:t>
            </a:fld>
            <a:endParaRPr lang="en-US"/>
          </a:p>
        </p:txBody>
      </p:sp>
      <p:pic>
        <p:nvPicPr>
          <p:cNvPr id="7" name="Picture 6" descr="CA_sigma_mass_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10503" y="878467"/>
            <a:ext cx="3003384" cy="2881554"/>
          </a:xfrm>
          <a:prstGeom prst="rect">
            <a:avLst/>
          </a:prstGeom>
        </p:spPr>
      </p:pic>
      <p:pic>
        <p:nvPicPr>
          <p:cNvPr id="8" name="Picture 7" descr="CA_sigma_mass_0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0502" y="3753457"/>
            <a:ext cx="3003387" cy="2881557"/>
          </a:xfrm>
          <a:prstGeom prst="rect">
            <a:avLst/>
          </a:prstGeom>
        </p:spPr>
      </p:pic>
      <p:pic>
        <p:nvPicPr>
          <p:cNvPr id="9" name="Picture 8" descr="CA_sigma_mass01_split.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5718" y="883372"/>
            <a:ext cx="3001764" cy="2880000"/>
          </a:xfrm>
          <a:prstGeom prst="rect">
            <a:avLst/>
          </a:prstGeom>
        </p:spPr>
      </p:pic>
      <p:pic>
        <p:nvPicPr>
          <p:cNvPr id="10" name="Picture 9" descr="CA_sigma_mass_02_split.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7904" y="3760021"/>
            <a:ext cx="3001764" cy="2880000"/>
          </a:xfrm>
          <a:prstGeom prst="rect">
            <a:avLst/>
          </a:prstGeom>
        </p:spPr>
      </p:pic>
      <p:sp>
        <p:nvSpPr>
          <p:cNvPr id="11" name="TextBox 10"/>
          <p:cNvSpPr txBox="1"/>
          <p:nvPr/>
        </p:nvSpPr>
        <p:spPr>
          <a:xfrm rot="16200000">
            <a:off x="-1753356" y="3574527"/>
            <a:ext cx="5751642"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dirty="0" smtClean="0"/>
              <a:t>Cambridge-Aachen R = 1.2 before splitting &amp; filtering</a:t>
            </a:r>
            <a:endParaRPr lang="en-US" dirty="0"/>
          </a:p>
        </p:txBody>
      </p:sp>
      <p:sp>
        <p:nvSpPr>
          <p:cNvPr id="14" name="TextBox 13"/>
          <p:cNvSpPr txBox="1"/>
          <p:nvPr/>
        </p:nvSpPr>
        <p:spPr>
          <a:xfrm rot="16200000">
            <a:off x="2171672" y="3568791"/>
            <a:ext cx="5751642"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dirty="0" smtClean="0"/>
              <a:t>Cambridge-Aachen R = 1.2 after splitting &amp; filtering</a:t>
            </a:r>
            <a:endParaRPr lang="en-US" dirty="0"/>
          </a:p>
        </p:txBody>
      </p:sp>
    </p:spTree>
    <p:extLst>
      <p:ext uri="{BB962C8B-B14F-4D97-AF65-F5344CB8AC3E}">
        <p14:creationId xmlns:p14="http://schemas.microsoft.com/office/powerpoint/2010/main" val="365844795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Multi-jets</a:t>
            </a:r>
            <a:endParaRPr lang="en-US" dirty="0"/>
          </a:p>
        </p:txBody>
      </p:sp>
      <p:sp>
        <p:nvSpPr>
          <p:cNvPr id="3" name="Text Placeholder 2"/>
          <p:cNvSpPr>
            <a:spLocks noGrp="1"/>
          </p:cNvSpPr>
          <p:nvPr>
            <p:ph type="body" idx="1"/>
          </p:nvPr>
        </p:nvSpPr>
        <p:spPr/>
        <p:txBody>
          <a:bodyPr/>
          <a:lstStyle/>
          <a:p>
            <a:r>
              <a:rPr lang="en-US" dirty="0" smtClean="0"/>
              <a:t>Measurements: multi-jet cross-section, differential cross-section and </a:t>
            </a:r>
            <a:r>
              <a:rPr lang="en-US" dirty="0" err="1" smtClean="0"/>
              <a:t>σ</a:t>
            </a:r>
            <a:r>
              <a:rPr lang="en-US" dirty="0" smtClean="0"/>
              <a:t>(n)/</a:t>
            </a:r>
            <a:r>
              <a:rPr lang="en-US" dirty="0" err="1" smtClean="0"/>
              <a:t>σ</a:t>
            </a:r>
            <a:r>
              <a:rPr lang="en-US" dirty="0" smtClean="0"/>
              <a:t>(n-1) with 2.4 pb</a:t>
            </a:r>
            <a:r>
              <a:rPr lang="en-US" baseline="30000" dirty="0" smtClean="0"/>
              <a:t>-1</a:t>
            </a:r>
          </a:p>
          <a:p>
            <a:endParaRPr lang="en-US" dirty="0" smtClean="0"/>
          </a:p>
        </p:txBody>
      </p:sp>
      <p:sp>
        <p:nvSpPr>
          <p:cNvPr id="4" name="Date Placeholder 3"/>
          <p:cNvSpPr>
            <a:spLocks noGrp="1"/>
          </p:cNvSpPr>
          <p:nvPr>
            <p:ph type="dt" sz="half" idx="10"/>
          </p:nvPr>
        </p:nvSpPr>
        <p:spPr/>
        <p:txBody>
          <a:bodyPr/>
          <a:lstStyle/>
          <a:p>
            <a:fld id="{416626AF-C307-3246-8AFD-CC5E36780118}"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CE8079A4-7AA8-4A4F-87E2-7781EC5097DD}" type="slidenum">
              <a:rPr lang="en-US" smtClean="0"/>
              <a:pPr/>
              <a:t>6</a:t>
            </a:fld>
            <a:endParaRPr lang="en-US"/>
          </a:p>
        </p:txBody>
      </p:sp>
    </p:spTree>
    <p:extLst>
      <p:ext uri="{BB962C8B-B14F-4D97-AF65-F5344CB8AC3E}">
        <p14:creationId xmlns:p14="http://schemas.microsoft.com/office/powerpoint/2010/main" val="21000825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Multi-jets</a:t>
            </a:r>
            <a:endParaRPr lang="en-US" dirty="0"/>
          </a:p>
        </p:txBody>
      </p:sp>
      <p:sp>
        <p:nvSpPr>
          <p:cNvPr id="3" name="Content Placeholder 2"/>
          <p:cNvSpPr>
            <a:spLocks noGrp="1"/>
          </p:cNvSpPr>
          <p:nvPr>
            <p:ph idx="1"/>
          </p:nvPr>
        </p:nvSpPr>
        <p:spPr/>
        <p:txBody>
          <a:bodyPr/>
          <a:lstStyle/>
          <a:p>
            <a:r>
              <a:rPr lang="en-US" dirty="0" smtClean="0"/>
              <a:t>Provide QCD testing @ hadron colliders</a:t>
            </a:r>
          </a:p>
          <a:p>
            <a:r>
              <a:rPr lang="en-US" dirty="0" smtClean="0"/>
              <a:t>Are Background for many new particles and new interaction searches</a:t>
            </a:r>
          </a:p>
          <a:p>
            <a:pPr lvl="1"/>
            <a:r>
              <a:rPr lang="en-US" dirty="0" smtClean="0"/>
              <a:t>Systematic uncertainties contributing to multi-jet cross sections measurements carry over into searches</a:t>
            </a:r>
          </a:p>
          <a:p>
            <a:r>
              <a:rPr lang="en-US" dirty="0" smtClean="0"/>
              <a:t>Allow us to evaluate robustness and validity of LO and NLO </a:t>
            </a:r>
            <a:r>
              <a:rPr lang="en-US" dirty="0" err="1" smtClean="0"/>
              <a:t>pQCD</a:t>
            </a:r>
            <a:r>
              <a:rPr lang="en-US" dirty="0" smtClean="0"/>
              <a:t> calculations</a:t>
            </a:r>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7</a:t>
            </a:fld>
            <a:endParaRPr lang="en-US"/>
          </a:p>
        </p:txBody>
      </p:sp>
    </p:spTree>
    <p:extLst>
      <p:ext uri="{BB962C8B-B14F-4D97-AF65-F5344CB8AC3E}">
        <p14:creationId xmlns:p14="http://schemas.microsoft.com/office/powerpoint/2010/main" val="979796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162" y="40342"/>
            <a:ext cx="7570787" cy="943664"/>
          </a:xfrm>
        </p:spPr>
        <p:txBody>
          <a:bodyPr/>
          <a:lstStyle/>
          <a:p>
            <a:r>
              <a:rPr lang="en-US" dirty="0" smtClean="0"/>
              <a:t>Multi-jets Measurements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223077785"/>
              </p:ext>
            </p:extLst>
          </p:nvPr>
        </p:nvGraphicFramePr>
        <p:xfrm>
          <a:off x="325502" y="1270002"/>
          <a:ext cx="8536276" cy="51333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fld id="{54624E2F-D138-4649-909A-3E756F579083}" type="datetime1">
              <a:rPr lang="en-US" smtClean="0"/>
              <a:t>4/9/12</a:t>
            </a:fld>
            <a:endParaRPr lang="en-US" dirty="0"/>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8</a:t>
            </a:fld>
            <a:endParaRPr lang="en-US"/>
          </a:p>
        </p:txBody>
      </p:sp>
      <p:sp>
        <p:nvSpPr>
          <p:cNvPr id="8" name="TextBox 7"/>
          <p:cNvSpPr txBox="1"/>
          <p:nvPr/>
        </p:nvSpPr>
        <p:spPr>
          <a:xfrm>
            <a:off x="6394705" y="826661"/>
            <a:ext cx="2749295" cy="369332"/>
          </a:xfrm>
          <a:prstGeom prst="rect">
            <a:avLst/>
          </a:prstGeom>
          <a:noFill/>
        </p:spPr>
        <p:txBody>
          <a:bodyPr wrap="none" rtlCol="0">
            <a:spAutoFit/>
          </a:bodyPr>
          <a:lstStyle/>
          <a:p>
            <a:r>
              <a:rPr lang="en-US" dirty="0" err="1" smtClean="0"/>
              <a:t>Eur.Phys</a:t>
            </a:r>
            <a:r>
              <a:rPr lang="en-US" dirty="0" smtClean="0"/>
              <a:t>. J.C (2011) 71:1763</a:t>
            </a:r>
            <a:endParaRPr lang="en-US" dirty="0"/>
          </a:p>
        </p:txBody>
      </p:sp>
      <p:sp>
        <p:nvSpPr>
          <p:cNvPr id="9" name="Action Button: Custom 8">
            <a:hlinkClick r:id="rId8" action="ppaction://hlinksldjump" highlightClick="1"/>
          </p:cNvPr>
          <p:cNvSpPr/>
          <p:nvPr/>
        </p:nvSpPr>
        <p:spPr>
          <a:xfrm>
            <a:off x="2677974" y="6356350"/>
            <a:ext cx="226446" cy="150936"/>
          </a:xfrm>
          <a:prstGeom prst="actionButtonBlank">
            <a:avLst/>
          </a:prstGeom>
          <a:effectLst>
            <a:glow rad="228600">
              <a:schemeClr val="accent4">
                <a:satMod val="175000"/>
                <a:alpha val="40000"/>
              </a:schemeClr>
            </a:glow>
            <a:outerShdw blurRad="38100" dist="25400" dir="5400000" rotWithShape="0">
              <a:srgbClr val="000000">
                <a:alpha val="50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1</a:t>
            </a:r>
            <a:endParaRPr lang="en-US" sz="1100" dirty="0"/>
          </a:p>
        </p:txBody>
      </p:sp>
      <p:sp>
        <p:nvSpPr>
          <p:cNvPr id="10" name="Action Button: Custom 9">
            <a:hlinkClick r:id="rId9" action="ppaction://hlinksldjump" highlightClick="1"/>
          </p:cNvPr>
          <p:cNvSpPr/>
          <p:nvPr/>
        </p:nvSpPr>
        <p:spPr>
          <a:xfrm>
            <a:off x="5641466" y="6356350"/>
            <a:ext cx="236292" cy="150936"/>
          </a:xfrm>
          <a:prstGeom prst="actionButtonBlank">
            <a:avLst/>
          </a:prstGeom>
          <a:effectLst>
            <a:glow rad="228600">
              <a:schemeClr val="accent1">
                <a:satMod val="175000"/>
                <a:alpha val="40000"/>
              </a:schemeClr>
            </a:glow>
            <a:outerShdw blurRad="38100" dist="25400" dir="5400000" rotWithShape="0">
              <a:srgbClr val="000000">
                <a:alpha val="50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2</a:t>
            </a:r>
            <a:endParaRPr lang="en-US" sz="1100" dirty="0"/>
          </a:p>
        </p:txBody>
      </p:sp>
      <p:sp>
        <p:nvSpPr>
          <p:cNvPr id="11" name="Action Button: Custom 10">
            <a:hlinkClick r:id="rId10" action="ppaction://hlinksldjump" highlightClick="1"/>
          </p:cNvPr>
          <p:cNvSpPr/>
          <p:nvPr/>
        </p:nvSpPr>
        <p:spPr>
          <a:xfrm>
            <a:off x="6499226" y="6346505"/>
            <a:ext cx="305172" cy="160781"/>
          </a:xfrm>
          <a:prstGeom prst="actionButtonBlank">
            <a:avLst/>
          </a:prstGeom>
          <a:effectLst>
            <a:glow rad="228600">
              <a:schemeClr val="accent5">
                <a:satMod val="175000"/>
                <a:alpha val="40000"/>
              </a:schemeClr>
            </a:glow>
            <a:outerShdw blurRad="38100" dist="25400" dir="5400000" rotWithShape="0">
              <a:srgbClr val="000000">
                <a:alpha val="50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3</a:t>
            </a:r>
            <a:endParaRPr lang="en-US" sz="1100" dirty="0"/>
          </a:p>
        </p:txBody>
      </p:sp>
      <p:sp>
        <p:nvSpPr>
          <p:cNvPr id="13" name="Action Button: Custom 12">
            <a:hlinkClick r:id="rId11" action="ppaction://hlinksldjump" highlightClick="1"/>
          </p:cNvPr>
          <p:cNvSpPr/>
          <p:nvPr/>
        </p:nvSpPr>
        <p:spPr>
          <a:xfrm>
            <a:off x="8362950" y="5926454"/>
            <a:ext cx="597618" cy="265804"/>
          </a:xfrm>
          <a:prstGeom prst="actionButtonBlank">
            <a:avLst/>
          </a:prstGeom>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t>Next</a:t>
            </a:r>
            <a:endParaRPr lang="en-US" sz="1100" dirty="0"/>
          </a:p>
        </p:txBody>
      </p:sp>
    </p:spTree>
    <p:extLst>
      <p:ext uri="{BB962C8B-B14F-4D97-AF65-F5344CB8AC3E}">
        <p14:creationId xmlns:p14="http://schemas.microsoft.com/office/powerpoint/2010/main" val="1908405337"/>
      </p:ext>
    </p:extLst>
  </p:cSld>
  <p:clrMapOvr>
    <a:masterClrMapping/>
  </p:clrMapOvr>
  <mc:AlternateContent xmlns:mc="http://schemas.openxmlformats.org/markup-compatibility/2006" xmlns:p14="http://schemas.microsoft.com/office/powerpoint/2010/main">
    <mc:Choice Requires="p14">
      <p:transition spd="slow">
        <p14:prism isContent="1" isInverted="1"/>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Vertical Title 22"/>
          <p:cNvSpPr>
            <a:spLocks noGrp="1"/>
          </p:cNvSpPr>
          <p:nvPr>
            <p:ph type="title" orient="vert"/>
          </p:nvPr>
        </p:nvSpPr>
        <p:spPr/>
        <p:txBody>
          <a:bodyPr/>
          <a:lstStyle/>
          <a:p>
            <a:r>
              <a:rPr lang="en-US" dirty="0" smtClean="0"/>
              <a:t>Total Inclusive Jet Cross-Section</a:t>
            </a:r>
            <a:endParaRPr lang="en-US" dirty="0"/>
          </a:p>
        </p:txBody>
      </p:sp>
      <p:sp>
        <p:nvSpPr>
          <p:cNvPr id="4" name="Date Placeholder 3"/>
          <p:cNvSpPr>
            <a:spLocks noGrp="1"/>
          </p:cNvSpPr>
          <p:nvPr>
            <p:ph type="dt" sz="half" idx="10"/>
          </p:nvPr>
        </p:nvSpPr>
        <p:spPr/>
        <p:txBody>
          <a:bodyPr/>
          <a:lstStyle/>
          <a:p>
            <a:fld id="{54624E2F-D138-4649-909A-3E756F579083}" type="datetime1">
              <a:rPr lang="en-US" smtClean="0"/>
              <a:t>4/9/12</a:t>
            </a:fld>
            <a:endParaRPr lang="en-US"/>
          </a:p>
        </p:txBody>
      </p:sp>
      <p:sp>
        <p:nvSpPr>
          <p:cNvPr id="5" name="Footer Placeholder 4"/>
          <p:cNvSpPr>
            <a:spLocks noGrp="1"/>
          </p:cNvSpPr>
          <p:nvPr>
            <p:ph type="ftr" sz="quarter" idx="11"/>
          </p:nvPr>
        </p:nvSpPr>
        <p:spPr/>
        <p:txBody>
          <a:bodyPr/>
          <a:lstStyle/>
          <a:p>
            <a:r>
              <a:rPr lang="en-US" smtClean="0"/>
              <a:t>K. F. Loureiro - SM@LHC2012</a:t>
            </a:r>
            <a:endParaRPr lang="en-US"/>
          </a:p>
        </p:txBody>
      </p:sp>
      <p:sp>
        <p:nvSpPr>
          <p:cNvPr id="6" name="Slide Number Placeholder 5"/>
          <p:cNvSpPr>
            <a:spLocks noGrp="1"/>
          </p:cNvSpPr>
          <p:nvPr>
            <p:ph type="sldNum" sz="quarter" idx="12"/>
          </p:nvPr>
        </p:nvSpPr>
        <p:spPr/>
        <p:txBody>
          <a:bodyPr/>
          <a:lstStyle/>
          <a:p>
            <a:fld id="{F6B9D224-A30D-144D-AEDF-F4A64F6D3833}" type="slidenum">
              <a:rPr lang="en-US" smtClean="0"/>
              <a:t>9</a:t>
            </a:fld>
            <a:endParaRPr lang="en-US"/>
          </a:p>
        </p:txBody>
      </p:sp>
      <p:sp>
        <p:nvSpPr>
          <p:cNvPr id="15" name="Rectangle 14"/>
          <p:cNvSpPr/>
          <p:nvPr/>
        </p:nvSpPr>
        <p:spPr>
          <a:xfrm>
            <a:off x="3404078" y="3614610"/>
            <a:ext cx="2422769" cy="1144007"/>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5" name="Rectangle 24"/>
          <p:cNvSpPr/>
          <p:nvPr/>
        </p:nvSpPr>
        <p:spPr>
          <a:xfrm>
            <a:off x="443047" y="400692"/>
            <a:ext cx="6763853" cy="5830946"/>
          </a:xfrm>
          <a:prstGeom prst="rect">
            <a:avLst/>
          </a:prstGeom>
          <a:blipFill>
            <a:blip r:embed="rId2">
              <a:extLst>
                <a:ext uri="{28A0092B-C50C-407E-A947-70E740481C1C}">
                  <a14:useLocalDpi xmlns:a14="http://schemas.microsoft.com/office/drawing/2010/main" val="0"/>
                </a:ext>
              </a:extLst>
            </a:blip>
            <a:srcRect/>
            <a:stretch>
              <a:fillRect t="-6000" b="-6000"/>
            </a:stretch>
          </a:blipFill>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26" name="Action Button: Return 25">
            <a:hlinkClick r:id="" action="ppaction://hlinkshowjump?jump=lastslideviewed" highlightClick="1"/>
          </p:cNvPr>
          <p:cNvSpPr/>
          <p:nvPr/>
        </p:nvSpPr>
        <p:spPr>
          <a:xfrm>
            <a:off x="6251887" y="6356350"/>
            <a:ext cx="324901" cy="251286"/>
          </a:xfrm>
          <a:prstGeom prst="actionButtonRetur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39359308"/>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jpeg"/><Relationship Id="rId5" Type="http://schemas.openxmlformats.org/officeDocument/2006/relationships/image" Target="../media/image5.jpeg"/><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Infusion">
  <a:themeElements>
    <a:clrScheme name="Infusion">
      <a:dk1>
        <a:sysClr val="windowText" lastClr="000000"/>
      </a:dk1>
      <a:lt1>
        <a:sysClr val="window" lastClr="FFFFFF"/>
      </a:lt1>
      <a:dk2>
        <a:srgbClr val="2F1F58"/>
      </a:dk2>
      <a:lt2>
        <a:srgbClr val="B7A9E0"/>
      </a:lt2>
      <a:accent1>
        <a:srgbClr val="8C73D0"/>
      </a:accent1>
      <a:accent2>
        <a:srgbClr val="C2E8C4"/>
      </a:accent2>
      <a:accent3>
        <a:srgbClr val="C5A6E8"/>
      </a:accent3>
      <a:accent4>
        <a:srgbClr val="B45EC7"/>
      </a:accent4>
      <a:accent5>
        <a:srgbClr val="9FDAFB"/>
      </a:accent5>
      <a:accent6>
        <a:srgbClr val="95C5B0"/>
      </a:accent6>
      <a:hlink>
        <a:srgbClr val="744AE0"/>
      </a:hlink>
      <a:folHlink>
        <a:srgbClr val="8D8AD1"/>
      </a:folHlink>
    </a:clrScheme>
    <a:fontScheme name="Infusion">
      <a:majorFont>
        <a:latin typeface="Mistral"/>
        <a:ea typeface=""/>
        <a:cs typeface=""/>
        <a:font script="Jpan" typeface="ＤＦＰ行書体"/>
        <a:font script="Hans" typeface="宋体"/>
        <a:font script="Hant" typeface="新細明體"/>
      </a:majorFont>
      <a:minorFont>
        <a:latin typeface="Candara"/>
        <a:ea typeface=""/>
        <a:cs typeface=""/>
        <a:font script="Jpan" typeface="メイリオ"/>
        <a:font script="Hans" typeface="宋体"/>
        <a:font script="Hant" typeface="新細明體"/>
      </a:minorFont>
    </a:fontScheme>
    <a:fmtScheme name="Infusion">
      <a:fillStyleLst>
        <a:solidFill>
          <a:schemeClr val="phClr"/>
        </a:solidFill>
        <a:blipFill rotWithShape="1">
          <a:blip xmlns:r="http://schemas.openxmlformats.org/officeDocument/2006/relationships" r:embed="rId1">
            <a:duotone>
              <a:schemeClr val="phClr">
                <a:shade val="70000"/>
                <a:satMod val="120000"/>
              </a:schemeClr>
              <a:schemeClr val="phClr">
                <a:tint val="70000"/>
                <a:satMod val="300000"/>
                <a:lumMod val="125000"/>
              </a:schemeClr>
            </a:duotone>
          </a:blip>
          <a:tile tx="0" ty="0" sx="50000" sy="50000" flip="none" algn="tl"/>
        </a:blipFill>
        <a:blipFill rotWithShape="1">
          <a:blip xmlns:r="http://schemas.openxmlformats.org/officeDocument/2006/relationships" r:embed="rId2">
            <a:duotone>
              <a:schemeClr val="phClr">
                <a:shade val="70000"/>
                <a:satMod val="120000"/>
              </a:schemeClr>
              <a:schemeClr val="phClr">
                <a:tint val="70000"/>
                <a:satMod val="135000"/>
              </a:schemeClr>
            </a:duotone>
          </a:blip>
          <a:tile tx="0" ty="0" sx="40000" sy="40000" flip="none" algn="tl"/>
        </a:blipFill>
      </a:fillStyleLst>
      <a:lnStyleLst>
        <a:ln w="38100" cap="flat" cmpd="sng" algn="ctr">
          <a:solidFill>
            <a:schemeClr val="phClr">
              <a:alpha val="70000"/>
              <a:satMod val="105000"/>
            </a:schemeClr>
          </a:solidFill>
          <a:prstDash val="solid"/>
          <a:miter/>
        </a:ln>
        <a:ln w="50800" cap="flat" cmpd="sng" algn="ctr">
          <a:solidFill>
            <a:schemeClr val="phClr">
              <a:alpha val="50000"/>
            </a:schemeClr>
          </a:solidFill>
          <a:prstDash val="solid"/>
          <a:miter/>
        </a:ln>
        <a:ln w="88900" cap="flat" cmpd="sng" algn="ctr">
          <a:solidFill>
            <a:schemeClr val="phClr">
              <a:alpha val="40000"/>
            </a:schemeClr>
          </a:solidFill>
          <a:prstDash val="solid"/>
          <a:miter/>
        </a:ln>
      </a:lnStyleLst>
      <a:effectStyleLst>
        <a:effectStyle>
          <a:effectLst/>
        </a:effectStyle>
        <a:effectStyle>
          <a:effectLst>
            <a:outerShdw blurRad="38100" dist="25400" dir="5400000" rotWithShape="0">
              <a:srgbClr val="000000">
                <a:alpha val="50000"/>
              </a:srgbClr>
            </a:outerShdw>
          </a:effectLst>
        </a:effectStyle>
        <a:effectStyle>
          <a:effectLst>
            <a:innerShdw blurRad="190500" dir="13500000">
              <a:srgbClr val="000000">
                <a:alpha val="50000"/>
              </a:srgbClr>
            </a:innerShdw>
            <a:outerShdw blurRad="38100" dist="25400" dir="5400000" rotWithShape="0">
              <a:srgbClr val="000000">
                <a:alpha val="50000"/>
              </a:srgbClr>
            </a:outerShdw>
          </a:effectLst>
        </a:effectStyle>
      </a:effectStyleLst>
      <a:bgFillStyleLst>
        <a:blipFill rotWithShape="1">
          <a:blip xmlns:r="http://schemas.openxmlformats.org/officeDocument/2006/relationships" r:embed="rId3">
            <a:duotone>
              <a:schemeClr val="phClr">
                <a:shade val="70000"/>
                <a:satMod val="500000"/>
                <a:lumMod val="50000"/>
              </a:schemeClr>
              <a:schemeClr val="phClr">
                <a:satMod val="800000"/>
                <a:lumMod val="250000"/>
              </a:schemeClr>
            </a:duotone>
          </a:blip>
          <a:stretch/>
        </a:blipFill>
        <a:blipFill rotWithShape="1">
          <a:blip xmlns:r="http://schemas.openxmlformats.org/officeDocument/2006/relationships" r:embed="rId4">
            <a:duotone>
              <a:schemeClr val="phClr">
                <a:shade val="70000"/>
                <a:satMod val="500000"/>
                <a:lumMod val="50000"/>
              </a:schemeClr>
              <a:schemeClr val="phClr">
                <a:satMod val="800000"/>
                <a:lumMod val="250000"/>
              </a:schemeClr>
            </a:duotone>
          </a:blip>
          <a:stretch/>
        </a:blipFill>
        <a:blipFill rotWithShape="1">
          <a:blip xmlns:r="http://schemas.openxmlformats.org/officeDocument/2006/relationships" r:embed="rId5">
            <a:duotone>
              <a:schemeClr val="phClr">
                <a:shade val="70000"/>
                <a:satMod val="500000"/>
                <a:lumMod val="50000"/>
              </a:schemeClr>
              <a:schemeClr val="phClr">
                <a:satMod val="800000"/>
                <a:lumMod val="2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Infusion.thmx</Template>
  <TotalTime>12116</TotalTime>
  <Words>5312</Words>
  <Application>Microsoft Macintosh PowerPoint</Application>
  <PresentationFormat>On-screen Show (4:3)</PresentationFormat>
  <Paragraphs>532</Paragraphs>
  <Slides>50</Slides>
  <Notes>47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2" baseType="lpstr">
      <vt:lpstr>Infusion</vt:lpstr>
      <vt:lpstr>Equation</vt:lpstr>
      <vt:lpstr>Multi-jets, jet shapes, substructure and radiation between jets in ATLAS</vt:lpstr>
      <vt:lpstr>Outline</vt:lpstr>
      <vt:lpstr>Motivation</vt:lpstr>
      <vt:lpstr>QCD Jets</vt:lpstr>
      <vt:lpstr>QCD Jets</vt:lpstr>
      <vt:lpstr>Multi-jets</vt:lpstr>
      <vt:lpstr>Multi-jets</vt:lpstr>
      <vt:lpstr>Multi-jets Measurements</vt:lpstr>
      <vt:lpstr>Total Inclusive Jet Cross-Section</vt:lpstr>
      <vt:lpstr>Ratio σ(n)/σ(n-1)</vt:lpstr>
      <vt:lpstr>Differential Jet Cross -Section</vt:lpstr>
      <vt:lpstr>Multi-jets: Uncertainties of the Measurement</vt:lpstr>
      <vt:lpstr>Multi-jets: Interim Summary</vt:lpstr>
      <vt:lpstr>Jet Shapes</vt:lpstr>
      <vt:lpstr>Jet Shapes</vt:lpstr>
      <vt:lpstr>Jet Shapes: Definition</vt:lpstr>
      <vt:lpstr>Jet Shapes Measurements : ρ(r)</vt:lpstr>
      <vt:lpstr>Jet Shapes: 1 - Ψ(r=0.3) </vt:lpstr>
      <vt:lpstr>Jet Shapes: Interim Summary</vt:lpstr>
      <vt:lpstr>Jet Mass and Substructure</vt:lpstr>
      <vt:lpstr>Jet Substructure</vt:lpstr>
      <vt:lpstr>Jet Substructure: Elements</vt:lpstr>
      <vt:lpstr>Jet Substructure: Jet Algorithms</vt:lpstr>
      <vt:lpstr>Jet Substructure: Splitting &amp; Filtering</vt:lpstr>
      <vt:lpstr>Jet Substructure: Splitting &amp; Filtering (2)</vt:lpstr>
      <vt:lpstr>Jet Substructure: Differential Cross section after Splitting &amp; Filtering</vt:lpstr>
      <vt:lpstr>Jet Substructure: kt Splitting scales (Sqrt[dij])</vt:lpstr>
      <vt:lpstr>Jet Substructure: kt Splitting Scale (2)</vt:lpstr>
      <vt:lpstr>Jet Substructure: N-subjettiness</vt:lpstr>
      <vt:lpstr>Jet Substructure: N-subjettiness (2)</vt:lpstr>
      <vt:lpstr>Jet Substructure: Angularity</vt:lpstr>
      <vt:lpstr>Jet Substructure: Planar Flow</vt:lpstr>
      <vt:lpstr>Jet Substructure: Eccentricity</vt:lpstr>
      <vt:lpstr>Jet Substructure:  Mass</vt:lpstr>
      <vt:lpstr>Jet Substructure:  Width</vt:lpstr>
      <vt:lpstr>Jet Substructure:  Interim Summary</vt:lpstr>
      <vt:lpstr>Jet radiation</vt:lpstr>
      <vt:lpstr>Jet Radiation</vt:lpstr>
      <vt:lpstr>Jet Radiation: Gap Fraction</vt:lpstr>
      <vt:lpstr>Example Analysis</vt:lpstr>
      <vt:lpstr>ttbar Production with a Veto on Additional Central Jet Activity</vt:lpstr>
      <vt:lpstr>ttbar production with Veto…(cont.)</vt:lpstr>
      <vt:lpstr> Conclusions</vt:lpstr>
      <vt:lpstr>Room for discussion</vt:lpstr>
      <vt:lpstr>Back-up</vt:lpstr>
      <vt:lpstr>kt, Anti-kt &amp; Cambridge-Aachen Jet Algorithms</vt:lpstr>
      <vt:lpstr>Jet Substructure: Jet Algorithms</vt:lpstr>
      <vt:lpstr>Jet Shapes Measurements: 1 – Ψ(r=0.3)</vt:lpstr>
      <vt:lpstr>Jet Shapes: Uncertainties of the Measurement ρ(r)</vt:lpstr>
      <vt:lpstr>Jet Substructure: Normalized Cross Sections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Multijets, jet shapes, substructure and radiation between jets in ATLAS</dc:title>
  <dc:creator>Karina Loureiro</dc:creator>
  <cp:lastModifiedBy>Karina Loureiro</cp:lastModifiedBy>
  <cp:revision>255</cp:revision>
  <cp:lastPrinted>2012-04-03T10:34:09Z</cp:lastPrinted>
  <dcterms:created xsi:type="dcterms:W3CDTF">2012-04-01T10:12:34Z</dcterms:created>
  <dcterms:modified xsi:type="dcterms:W3CDTF">2012-04-10T11:15:38Z</dcterms:modified>
</cp:coreProperties>
</file>