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64" r:id="rId2"/>
    <p:sldId id="368" r:id="rId3"/>
    <p:sldId id="386" r:id="rId4"/>
    <p:sldId id="375" r:id="rId5"/>
    <p:sldId id="376" r:id="rId6"/>
    <p:sldId id="374" r:id="rId7"/>
    <p:sldId id="273" r:id="rId8"/>
    <p:sldId id="278" r:id="rId9"/>
    <p:sldId id="267" r:id="rId10"/>
    <p:sldId id="269" r:id="rId11"/>
    <p:sldId id="270" r:id="rId12"/>
    <p:sldId id="281" r:id="rId13"/>
    <p:sldId id="377" r:id="rId14"/>
    <p:sldId id="346" r:id="rId15"/>
    <p:sldId id="349" r:id="rId16"/>
    <p:sldId id="290" r:id="rId17"/>
    <p:sldId id="291" r:id="rId18"/>
    <p:sldId id="321" r:id="rId19"/>
    <p:sldId id="302" r:id="rId20"/>
    <p:sldId id="371" r:id="rId21"/>
    <p:sldId id="378" r:id="rId22"/>
    <p:sldId id="372" r:id="rId23"/>
    <p:sldId id="347" r:id="rId24"/>
    <p:sldId id="286" r:id="rId25"/>
    <p:sldId id="322" r:id="rId26"/>
    <p:sldId id="327" r:id="rId27"/>
    <p:sldId id="292" r:id="rId28"/>
    <p:sldId id="293" r:id="rId29"/>
    <p:sldId id="380" r:id="rId30"/>
    <p:sldId id="381" r:id="rId31"/>
    <p:sldId id="284" r:id="rId32"/>
    <p:sldId id="332" r:id="rId33"/>
    <p:sldId id="373" r:id="rId34"/>
    <p:sldId id="328" r:id="rId35"/>
    <p:sldId id="329" r:id="rId36"/>
    <p:sldId id="331" r:id="rId37"/>
    <p:sldId id="334" r:id="rId38"/>
    <p:sldId id="333" r:id="rId39"/>
    <p:sldId id="318" r:id="rId40"/>
    <p:sldId id="382" r:id="rId41"/>
    <p:sldId id="363" r:id="rId42"/>
    <p:sldId id="364" r:id="rId43"/>
    <p:sldId id="365" r:id="rId44"/>
    <p:sldId id="366" r:id="rId45"/>
    <p:sldId id="367" r:id="rId46"/>
    <p:sldId id="383" r:id="rId47"/>
    <p:sldId id="370" r:id="rId48"/>
    <p:sldId id="353" r:id="rId49"/>
    <p:sldId id="343" r:id="rId50"/>
    <p:sldId id="341" r:id="rId51"/>
    <p:sldId id="345" r:id="rId52"/>
    <p:sldId id="344" r:id="rId53"/>
    <p:sldId id="342" r:id="rId54"/>
    <p:sldId id="352" r:id="rId55"/>
    <p:sldId id="355" r:id="rId56"/>
    <p:sldId id="357" r:id="rId57"/>
    <p:sldId id="360" r:id="rId58"/>
    <p:sldId id="384" r:id="rId59"/>
    <p:sldId id="385" r:id="rId60"/>
  </p:sldIdLst>
  <p:sldSz cx="9144000" cy="6858000" type="screen4x3"/>
  <p:notesSz cx="6858000" cy="9144000"/>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B721CC-BA22-40AB-B813-0615294F4620}" type="datetimeFigureOut">
              <a:rPr lang="en-US" smtClean="0"/>
              <a:pPr/>
              <a:t>8/23/2012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121AE7-4A61-46EA-A45D-B238C9B7DE5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1A1DB-ACBD-43C2-B77E-AA9DF86466EB}" type="datetimeFigureOut">
              <a:rPr lang="en-US" smtClean="0"/>
              <a:pPr/>
              <a:t>8/23/2012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CE7E9-79C8-4C6D-8674-D0EA476AB68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smtClean="0"/>
              <a:t>Crystal</a:t>
            </a:r>
            <a:r>
              <a:rPr lang="da-DK" dirty="0" smtClean="0"/>
              <a:t> momentum (</a:t>
            </a:r>
            <a:r>
              <a:rPr lang="da-DK" dirty="0" err="1" smtClean="0"/>
              <a:t>only</a:t>
            </a:r>
            <a:r>
              <a:rPr lang="da-DK" dirty="0" smtClean="0"/>
              <a:t> </a:t>
            </a:r>
            <a:r>
              <a:rPr lang="da-DK" dirty="0" err="1" smtClean="0"/>
              <a:t>defined</a:t>
            </a:r>
            <a:r>
              <a:rPr lang="da-DK" dirty="0" smtClean="0"/>
              <a:t> up to </a:t>
            </a:r>
            <a:r>
              <a:rPr lang="da-DK" dirty="0" err="1" smtClean="0"/>
              <a:t>tau</a:t>
            </a:r>
            <a:r>
              <a:rPr lang="da-DK" dirty="0" smtClean="0"/>
              <a:t>)</a:t>
            </a:r>
            <a:endParaRPr lang="en-US" dirty="0"/>
          </a:p>
        </p:txBody>
      </p:sp>
      <p:sp>
        <p:nvSpPr>
          <p:cNvPr id="4" name="Slide Number Placeholder 3"/>
          <p:cNvSpPr>
            <a:spLocks noGrp="1"/>
          </p:cNvSpPr>
          <p:nvPr>
            <p:ph type="sldNum" sz="quarter" idx="10"/>
          </p:nvPr>
        </p:nvSpPr>
        <p:spPr/>
        <p:txBody>
          <a:bodyPr/>
          <a:lstStyle/>
          <a:p>
            <a:fld id="{934686B6-F973-4DA0-80AD-D99D1AF6D76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02C0179-8533-42B9-87B3-5E4BCD8501A2}" type="slidenum">
              <a:rPr lang="en-US"/>
              <a:pPr/>
              <a:t>20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t>Not  simply true that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smtClean="0"/>
              <a:t>Crystal</a:t>
            </a:r>
            <a:r>
              <a:rPr lang="da-DK" dirty="0" smtClean="0"/>
              <a:t> momentum (</a:t>
            </a:r>
            <a:r>
              <a:rPr lang="da-DK" dirty="0" err="1" smtClean="0"/>
              <a:t>only</a:t>
            </a:r>
            <a:r>
              <a:rPr lang="da-DK" dirty="0" smtClean="0"/>
              <a:t> </a:t>
            </a:r>
            <a:r>
              <a:rPr lang="da-DK" dirty="0" err="1" smtClean="0"/>
              <a:t>defined</a:t>
            </a:r>
            <a:r>
              <a:rPr lang="da-DK" dirty="0" smtClean="0"/>
              <a:t> up to </a:t>
            </a:r>
            <a:r>
              <a:rPr lang="da-DK" dirty="0" err="1" smtClean="0"/>
              <a:t>tau</a:t>
            </a:r>
            <a:r>
              <a:rPr lang="da-DK" dirty="0" smtClean="0"/>
              <a:t>)</a:t>
            </a:r>
            <a:endParaRPr lang="en-US" dirty="0"/>
          </a:p>
        </p:txBody>
      </p:sp>
      <p:sp>
        <p:nvSpPr>
          <p:cNvPr id="4" name="Slide Number Placeholder 3"/>
          <p:cNvSpPr>
            <a:spLocks noGrp="1"/>
          </p:cNvSpPr>
          <p:nvPr>
            <p:ph type="sldNum" sz="quarter" idx="10"/>
          </p:nvPr>
        </p:nvSpPr>
        <p:spPr/>
        <p:txBody>
          <a:bodyPr/>
          <a:lstStyle/>
          <a:p>
            <a:fld id="{934686B6-F973-4DA0-80AD-D99D1AF6D763}" type="slidenum">
              <a:rPr lang="en-US" smtClean="0"/>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934DEBD-34DA-4BDD-87A9-B5345FFFDB8B}" type="slidenum">
              <a:rPr lang="en-US"/>
              <a:pPr/>
              <a:t>23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marL="228600" indent="-228600"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C7F53-FD33-410A-A518-6FD6A148E553}" type="slidenum">
              <a:rPr lang="en-US"/>
              <a:pPr/>
              <a:t>27</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A direct time of flight spectrometer works in constant ki mode. Neutrons are created by a spallation process (See Peter Allenspach lecture). </a:t>
            </a:r>
          </a:p>
          <a:p>
            <a:endParaRPr lang="en-US"/>
          </a:p>
          <a:p>
            <a:r>
              <a:rPr lang="en-US"/>
              <a:t>Direct geometry TOF spectrometers have far fewer monochromatic neutrons incident on the sample position. They compensate for this by using </a:t>
            </a:r>
          </a:p>
          <a:p>
            <a:r>
              <a:rPr lang="en-US"/>
              <a:t>large detector arrays, collecting neutrons at many (Q,hw) simultaneously, while TAS spectrometers access (Q,hw) space one point at a time.</a:t>
            </a:r>
          </a:p>
          <a:p>
            <a:endParaRPr lang="en-US"/>
          </a:p>
          <a:p>
            <a:r>
              <a:rPr lang="en-US"/>
              <a:t>Example of MAPS spectrometer, ISIS facility, Oxford, UK</a:t>
            </a:r>
          </a:p>
          <a:p>
            <a:endParaRPr lang="en-US"/>
          </a:p>
          <a:p>
            <a:r>
              <a:rPr lang="en-US"/>
              <a:t>When a burst of neutrons is created, a stop clock is started. neutrons with a distribution of energies are emitted and slowed down by (elastic) scattering in a moderator (typically water or methane, because these are fast equillibrators?) MUST THE STOP CLOCK NOT BE AFTER THE MODERATOR?</a:t>
            </a:r>
          </a:p>
          <a:p>
            <a:endParaRPr lang="en-US"/>
          </a:p>
          <a:p>
            <a:r>
              <a:rPr lang="en-US"/>
              <a:t>Neutrons are emitted with a distribution of different energies. Knowing the path length from the burst position (OR MODERATOR) to the sample position, one can compute the exact time of arrival of neutrons of each energy. A system of spinning discs etc, known as choppers allow only neutrons of one particular energy to actually reach the sample, while not allowing the slowest neutrons in bunch number 1 to be overtaken by the fastest from bunch number 2 (frame overlap). </a:t>
            </a:r>
          </a:p>
          <a:p>
            <a:endParaRPr lang="en-US"/>
          </a:p>
          <a:p>
            <a:r>
              <a:rPr lang="en-US"/>
              <a:t>At the sample position, we therefore have a monochromatic beam (as in the case of triple axis spectrometers) of neutrons. Knowing the distances to any detector from the sample position, and measuring the time of a arrival of a neutrons at the detector, we can work out what energy these neutrons have, and hence the energy transferred to the sample. By knowing the angles to all detectors as well (MAPS potentially has 150000 individually adressable detectors, and the trend goes to higher and higher angular coverage), one can work out the momentum Q transferred to the sample as well.</a:t>
            </a:r>
          </a:p>
          <a:p>
            <a:endParaRPr lang="en-US"/>
          </a:p>
          <a:p>
            <a:endParaRPr lang="en-US"/>
          </a:p>
          <a:p>
            <a:r>
              <a:rPr lang="en-US"/>
              <a:t>A direct geometry TOF allows energies from Ei to –infty to be covered.</a:t>
            </a:r>
          </a:p>
          <a:p>
            <a:endParaRPr lang="en-US"/>
          </a:p>
          <a:p>
            <a:r>
              <a:rPr lang="en-US"/>
              <a:t>For low-dimensional magnetic systems (quantum magnetism in 1D and 2D, high-Tc superconductors, etc), particular sample orientations provide for very efficient data collection.</a:t>
            </a:r>
          </a:p>
          <a:p>
            <a:endParaRPr lang="en-US"/>
          </a:p>
          <a:p>
            <a:r>
              <a:rPr lang="en-US"/>
              <a:t>SHOULD there be a summary slide of TAS versus TOF spectroscopy? Perhaps as a sort of conclusion?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4686B6-F973-4DA0-80AD-D99D1AF6D763}" type="slidenum">
              <a:rPr lang="en-US" smtClean="0"/>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32ECE-E817-4099-BE2C-B35D57B44F97}" type="slidenum">
              <a:rPr lang="en-US"/>
              <a:pPr/>
              <a:t>32</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t>Not a complete list!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472AE2D-16CA-4EA7-A60F-A175660E3338}" type="slidenum">
              <a:rPr lang="en-US"/>
              <a:pPr/>
              <a:t>33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marL="228600" indent="-228600" eaLnBrk="1" hangingPunct="1"/>
            <a:r>
              <a:rPr lang="en-US" smtClean="0"/>
              <a:t>Here is a schematic figure showing how a triple-axis spectrometer looks. </a:t>
            </a:r>
          </a:p>
          <a:p>
            <a:pPr marL="228600" indent="-228600" eaLnBrk="1" hangingPunct="1"/>
            <a:endParaRPr lang="en-US" smtClean="0"/>
          </a:p>
          <a:p>
            <a:pPr marL="228600" indent="-228600" eaLnBrk="1" hangingPunct="1"/>
            <a:r>
              <a:rPr lang="en-US" smtClean="0"/>
              <a:t>Triple axis spectrometers can be used not only for the study of magnetic and nuclear excitations, but also for the study of order. In particular, the visibility of weak signals can sometimes be significantly enhanced by allowing the analyser to select only elastically scattered neutrons, whereas a conventional diffractometer also counts the inelastic processes, which may give a large incoherent “background” signal preventing unambiguous identification of the signal.</a:t>
            </a:r>
          </a:p>
          <a:p>
            <a:pPr marL="228600" indent="-228600" eaLnBrk="1" hangingPunct="1"/>
            <a:endParaRPr lang="en-US" smtClean="0"/>
          </a:p>
          <a:p>
            <a:pPr marL="228600" indent="-228600" eaLnBrk="1" hangingPunct="1"/>
            <a:r>
              <a:rPr lang="en-US" smtClean="0"/>
              <a:t>Two modes of running a TAS</a:t>
            </a:r>
          </a:p>
          <a:p>
            <a:pPr marL="228600" indent="-228600" eaLnBrk="1" hangingPunct="1">
              <a:buFontTx/>
              <a:buAutoNum type="arabicParenR"/>
            </a:pPr>
            <a:r>
              <a:rPr lang="en-US" smtClean="0"/>
              <a:t>Constant ki mode</a:t>
            </a:r>
          </a:p>
          <a:p>
            <a:pPr marL="228600" indent="-228600" eaLnBrk="1" hangingPunct="1">
              <a:buFontTx/>
              <a:buAutoNum type="arabicParenR"/>
            </a:pPr>
            <a:r>
              <a:rPr lang="en-US" smtClean="0"/>
              <a:t>Constant kf mode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Linear</a:t>
            </a:r>
            <a:r>
              <a:rPr lang="da-DK" baseline="0" dirty="0" smtClean="0"/>
              <a:t> and radial </a:t>
            </a:r>
            <a:r>
              <a:rPr lang="da-DK" baseline="0" dirty="0" err="1" smtClean="0"/>
              <a:t>collimators</a:t>
            </a:r>
            <a:r>
              <a:rPr lang="da-DK" baseline="0" dirty="0" smtClean="0"/>
              <a:t>.</a:t>
            </a:r>
          </a:p>
          <a:p>
            <a:endParaRPr lang="da-DK" baseline="0" dirty="0" smtClean="0"/>
          </a:p>
        </p:txBody>
      </p:sp>
      <p:sp>
        <p:nvSpPr>
          <p:cNvPr id="4" name="Slide Number Placeholder 3"/>
          <p:cNvSpPr>
            <a:spLocks noGrp="1"/>
          </p:cNvSpPr>
          <p:nvPr>
            <p:ph type="sldNum" sz="quarter" idx="10"/>
          </p:nvPr>
        </p:nvSpPr>
        <p:spPr/>
        <p:txBody>
          <a:bodyPr/>
          <a:lstStyle/>
          <a:p>
            <a:fld id="{166DA52A-3941-414B-801C-14A19EDE8C5D}" type="slidenum">
              <a:rPr lang="en-US" smtClean="0"/>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32ECE-E817-4099-BE2C-B35D57B44F97}" type="slidenum">
              <a:rPr lang="en-US"/>
              <a:pPr/>
              <a:t>36</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t>Not a complete list!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D9FAC-A750-4E8B-8C61-0E93352EFB4D}" type="slidenum">
              <a:rPr lang="en-US"/>
              <a:pPr/>
              <a:t>37</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a:t>Cosine law.</a:t>
            </a:r>
          </a:p>
          <a:p>
            <a:endParaRPr lang="en-US"/>
          </a:p>
          <a:p>
            <a:r>
              <a:rPr lang="en-US"/>
              <a:t>Work with constant kf, and scan hw at fixed Q, i.e. to measure a phonon (right).</a:t>
            </a:r>
          </a:p>
          <a:p>
            <a:r>
              <a:rPr lang="en-US"/>
              <a:t>Knowing hw, we can find Ei and then isolate the scattering angle phi.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smtClean="0"/>
              <a:t>Compare</a:t>
            </a:r>
            <a:r>
              <a:rPr lang="da-DK" baseline="0" dirty="0" smtClean="0"/>
              <a:t> </a:t>
            </a:r>
            <a:r>
              <a:rPr lang="da-DK" baseline="0" dirty="0" err="1" smtClean="0"/>
              <a:t>dE/E</a:t>
            </a:r>
            <a:r>
              <a:rPr lang="da-DK" baseline="0" dirty="0" smtClean="0"/>
              <a:t> for neutrons and </a:t>
            </a:r>
            <a:r>
              <a:rPr lang="da-DK" baseline="0" dirty="0" err="1" smtClean="0"/>
              <a:t>x-rays</a:t>
            </a:r>
            <a:r>
              <a:rPr lang="da-DK" baseline="0" dirty="0" smtClean="0"/>
              <a:t>.</a:t>
            </a:r>
            <a:endParaRPr lang="en-US" dirty="0"/>
          </a:p>
        </p:txBody>
      </p:sp>
      <p:sp>
        <p:nvSpPr>
          <p:cNvPr id="4" name="Slide Number Placeholder 3"/>
          <p:cNvSpPr>
            <a:spLocks noGrp="1"/>
          </p:cNvSpPr>
          <p:nvPr>
            <p:ph type="sldNum" sz="quarter" idx="10"/>
          </p:nvPr>
        </p:nvSpPr>
        <p:spPr/>
        <p:txBody>
          <a:bodyPr/>
          <a:lstStyle/>
          <a:p>
            <a:fld id="{3C2CE7E9-79C8-4C6D-8674-D0EA476AB686}"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1FE40F7-B1D7-43B4-89ED-EFFDCC2F9E3F}" type="slidenum">
              <a:rPr lang="en-US"/>
              <a:pPr/>
              <a:t>39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228600" indent="-228600" eaLnBrk="1" hangingPunct="1"/>
            <a:r>
              <a:rPr lang="en-US" smtClean="0"/>
              <a:t>And that’s all … more or less.</a:t>
            </a:r>
          </a:p>
          <a:p>
            <a:pPr marL="228600" indent="-228600" eaLnBrk="1" hangingPunct="1"/>
            <a:endParaRPr lang="en-US" smtClean="0"/>
          </a:p>
          <a:p>
            <a:pPr marL="228600" indent="-228600" eaLnBrk="1" hangingPunct="1"/>
            <a:r>
              <a:rPr lang="en-US" smtClean="0"/>
              <a:t>Examples</a:t>
            </a:r>
          </a:p>
          <a:p>
            <a:pPr marL="228600" indent="-228600" eaLnBrk="1" hangingPunct="1">
              <a:buFontTx/>
              <a:buAutoNum type="arabicParenR"/>
            </a:pPr>
            <a:r>
              <a:rPr lang="en-US" smtClean="0"/>
              <a:t>Phonons in perfect Si</a:t>
            </a:r>
          </a:p>
          <a:p>
            <a:pPr marL="228600" indent="-228600" eaLnBrk="1" hangingPunct="1">
              <a:buFontTx/>
              <a:buAutoNum type="arabicParenR"/>
            </a:pPr>
            <a:r>
              <a:rPr lang="en-US" smtClean="0"/>
              <a:t>Spin waves in saturated CSCuCl4</a:t>
            </a:r>
          </a:p>
          <a:p>
            <a:pPr marL="228600" indent="-228600" eaLnBrk="1" hangingPunct="1">
              <a:buFontTx/>
              <a:buAutoNum type="arabicParenR"/>
            </a:pPr>
            <a:r>
              <a:rPr lang="en-US" smtClean="0"/>
              <a:t> Spin gap</a:t>
            </a:r>
          </a:p>
          <a:p>
            <a:pPr marL="228600" indent="-228600" eaLnBrk="1" hangingPunct="1">
              <a:buFontTx/>
              <a:buAutoNum type="arabicParenR"/>
            </a:pPr>
            <a:r>
              <a:rPr lang="en-US" smtClean="0"/>
              <a:t> BE condensation </a:t>
            </a:r>
          </a:p>
          <a:p>
            <a:pPr marL="228600" indent="-228600" eaLnBrk="1" hangingPunct="1"/>
            <a:endParaRPr lang="en-US" smtClean="0"/>
          </a:p>
          <a:p>
            <a:pPr marL="228600" indent="-228600" eaLnBrk="1" hangingPunct="1"/>
            <a:r>
              <a:rPr lang="en-US" smtClean="0"/>
              <a:t>But one can also do diffraction studies (analyser selectivity -&gt; S/N), or e.g. 2 axis measurements where you get correlations lenghts from essential snapshots </a:t>
            </a:r>
          </a:p>
          <a:p>
            <a:pPr marL="228600" indent="-228600" eaLnBrk="1" hangingPunct="1"/>
            <a:r>
              <a:rPr lang="en-US" smtClean="0"/>
              <a:t>Of the system. </a:t>
            </a:r>
            <a:r>
              <a:rPr lang="en-US" smtClean="0">
                <a:sym typeface="Wingdings" pitchFamily="2" charset="2"/>
              </a:rPr>
              <a:t> Critical scattering (HMR)</a:t>
            </a:r>
            <a:endParaRPr lang="en-US" smtClean="0"/>
          </a:p>
          <a:p>
            <a:pPr marL="228600" indent="-228600"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4C661BA-035A-4A2E-8DA7-0A49256E067B}" type="slidenum">
              <a:rPr lang="en-US"/>
              <a:pPr/>
              <a:t>41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Show how the orientation of the resolution function is basically given by the spread in scattering angle </a:t>
            </a:r>
          </a:p>
          <a:p>
            <a:pPr eaLnBrk="1" hangingPunct="1"/>
            <a:endParaRPr lang="en-US" smtClean="0"/>
          </a:p>
          <a:p>
            <a:pPr eaLnBrk="1" hangingPunct="1"/>
            <a:r>
              <a:rPr lang="en-US" smtClean="0"/>
              <a:t>One situation when accurate knowledge of the resolution function is key is the determination of lifetimes, as increased energy widths of the excitations.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6599617-1C77-4CFA-811D-A3B0FE4EE878}" type="slidenum">
              <a:rPr lang="en-US"/>
              <a:pPr/>
              <a:t>42</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spcBef>
                <a:spcPct val="50000"/>
              </a:spcBef>
              <a:buFontTx/>
              <a:buChar char="•"/>
            </a:pPr>
            <a:r>
              <a:rPr lang="en-US" smtClean="0"/>
              <a:t>For low-dimensional systems, this can be turned into an advantage by putting an </a:t>
            </a:r>
            <a:r>
              <a:rPr lang="en-US" i="1" smtClean="0"/>
              <a:t>irrelevant direction</a:t>
            </a:r>
            <a:r>
              <a:rPr lang="en-US" smtClean="0"/>
              <a:t> perpendicular to the scattering plane. The vertical resolution then effectively integrates over equivalent </a:t>
            </a:r>
            <a:r>
              <a:rPr lang="en-US" b="1" smtClean="0"/>
              <a:t>Q</a:t>
            </a:r>
            <a:r>
              <a:rPr lang="en-US" smtClean="0"/>
              <a:t> vectors, thus gaining signal strength. Examples: Cuprates, nickelates, layered quantum magnets, ...  </a:t>
            </a:r>
          </a:p>
          <a:p>
            <a:pPr eaLnBrk="1" hangingPunct="1"/>
            <a:r>
              <a:rPr lang="en-US" smtClean="0"/>
              <a:t>There is a slight approximation involved in measuring the resolution function.</a:t>
            </a:r>
          </a:p>
          <a:p>
            <a:pPr eaLnBrk="1" hangingPunct="1"/>
            <a:endParaRPr lang="en-US" smtClean="0"/>
          </a:p>
          <a:p>
            <a:pPr eaLnBrk="1" hangingPunct="1"/>
            <a:r>
              <a:rPr lang="en-US" smtClean="0"/>
              <a:t>Data analysis. Choose a model for S(q,w) convolute it with R computed by program and fit to data.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F12AE37-3EFE-492C-BF33-FBF9B5F2B84C}" type="slidenum">
              <a:rPr lang="en-US"/>
              <a:pPr/>
              <a:t>43</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mtClean="0"/>
              <a:t>At low energies, the resolution is insufficient to resolve the counter propagating spin wave modes.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70AE4FF4-A26F-4BE0-B78E-10E07220B248}" type="slidenum">
              <a:rPr lang="en-US"/>
              <a:pPr/>
              <a:t>44</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Really not 2*theta as arguments???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0EC46-6E48-4DB1-A2D0-3C8A8FACC18B}" type="slidenum">
              <a:rPr lang="en-US"/>
              <a:pPr/>
              <a:t>59</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sz="1000" dirty="0"/>
              <a:t>Example of an indirect time-of-flight spectrometer</a:t>
            </a:r>
          </a:p>
          <a:p>
            <a:endParaRPr lang="en-US" sz="1000" dirty="0"/>
          </a:p>
          <a:p>
            <a:endParaRPr lang="en-US" sz="1000" dirty="0"/>
          </a:p>
          <a:p>
            <a:r>
              <a:rPr lang="en-US" sz="1000" dirty="0"/>
              <a:t>The beam coming from the moderator (some pulse shaping takes place?) is now allowed to hit the sample, without being </a:t>
            </a:r>
            <a:r>
              <a:rPr lang="en-US" sz="1000" dirty="0" err="1"/>
              <a:t>monochromated</a:t>
            </a:r>
            <a:r>
              <a:rPr lang="en-US" sz="1000" dirty="0"/>
              <a:t>. After scattering from the sample, they are Bragg reflected by a set of </a:t>
            </a:r>
            <a:r>
              <a:rPr lang="en-US" sz="1000" dirty="0" err="1"/>
              <a:t>analyser</a:t>
            </a:r>
            <a:r>
              <a:rPr lang="en-US" sz="1000" dirty="0"/>
              <a:t> crystals towards the detector(s). </a:t>
            </a:r>
          </a:p>
          <a:p>
            <a:endParaRPr lang="en-US" sz="1000" dirty="0"/>
          </a:p>
          <a:p>
            <a:r>
              <a:rPr lang="en-US" sz="1000" dirty="0"/>
              <a:t>We know the distances and angles of the instrument, </a:t>
            </a:r>
            <a:r>
              <a:rPr lang="en-US" sz="1000" dirty="0" err="1"/>
              <a:t>analyseres</a:t>
            </a:r>
            <a:r>
              <a:rPr lang="en-US" sz="1000" dirty="0"/>
              <a:t> and detectors. From the time of burst to the time of detection, the time t has elapsed. We know that the detected neutrons have a particular energy, and we know they have travelled a distance L2 from sample to detector. Hence, we can compute their travelling time t2 by</a:t>
            </a:r>
          </a:p>
          <a:p>
            <a:r>
              <a:rPr lang="en-US" sz="1000" dirty="0"/>
              <a:t>T2=L2/v2 where v2=</a:t>
            </a:r>
            <a:r>
              <a:rPr lang="en-US" sz="1000" dirty="0" err="1"/>
              <a:t>sqrt</a:t>
            </a:r>
            <a:r>
              <a:rPr lang="en-US" sz="1000" dirty="0"/>
              <a:t>(2E/m). We can then find the initial energy of a particular scattering process by finding t1=t-t2 and knowing the initial flight path L1. We then have the energies of the incident and final neutrons of a particular scattering event, and we can use our knowledge of the angles of the instrument to find Q as well.  </a:t>
            </a:r>
          </a:p>
          <a:p>
            <a:endParaRPr lang="en-US" sz="1000" dirty="0"/>
          </a:p>
          <a:p>
            <a:r>
              <a:rPr lang="en-US" sz="1000" dirty="0"/>
              <a:t>The </a:t>
            </a:r>
            <a:r>
              <a:rPr lang="en-US" sz="1000" dirty="0" err="1"/>
              <a:t>analysers</a:t>
            </a:r>
            <a:r>
              <a:rPr lang="en-US" sz="1000" dirty="0"/>
              <a:t> are in near backscattering condition. This leads to very good energy resolution, as can be seen by looking at the equations. </a:t>
            </a:r>
          </a:p>
          <a:p>
            <a:r>
              <a:rPr lang="en-US" sz="1000" dirty="0"/>
              <a:t>A similar trick also applies in triple axis neutron scattering. Good energy resolution is obtained near backscattering, i.e. for low final energies.</a:t>
            </a:r>
          </a:p>
          <a:p>
            <a:endParaRPr lang="en-US" sz="1000" dirty="0"/>
          </a:p>
          <a:p>
            <a:r>
              <a:rPr lang="en-US" sz="1000" dirty="0"/>
              <a:t>Indirect TOF machines are often used to study low-energy magnetic processes in quantum spin systems, and I will give 1-2 examples.</a:t>
            </a:r>
          </a:p>
          <a:p>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Notes: </a:t>
            </a:r>
          </a:p>
          <a:p>
            <a:endParaRPr lang="da-DK" dirty="0" smtClean="0"/>
          </a:p>
          <a:p>
            <a:pPr>
              <a:buFont typeface="Arial" pitchFamily="34" charset="0"/>
              <a:buChar char="•"/>
            </a:pPr>
            <a:r>
              <a:rPr lang="da-DK" dirty="0" smtClean="0"/>
              <a:t> ~40 </a:t>
            </a:r>
            <a:r>
              <a:rPr lang="da-DK" dirty="0" err="1" smtClean="0"/>
              <a:t>years</a:t>
            </a:r>
            <a:r>
              <a:rPr lang="da-DK" dirty="0" smtClean="0"/>
              <a:t> of </a:t>
            </a:r>
            <a:r>
              <a:rPr lang="da-DK" dirty="0" err="1" smtClean="0"/>
              <a:t>delay</a:t>
            </a:r>
            <a:r>
              <a:rPr lang="da-DK" dirty="0" smtClean="0"/>
              <a:t> in </a:t>
            </a:r>
            <a:r>
              <a:rPr lang="da-DK" dirty="0" err="1" smtClean="0"/>
              <a:t>getting</a:t>
            </a:r>
            <a:r>
              <a:rPr lang="da-DK" baseline="0" dirty="0" smtClean="0"/>
              <a:t> the </a:t>
            </a:r>
            <a:r>
              <a:rPr lang="da-DK" baseline="0" dirty="0" err="1" smtClean="0"/>
              <a:t>price</a:t>
            </a:r>
            <a:r>
              <a:rPr lang="da-DK" baseline="0" dirty="0" smtClean="0"/>
              <a:t>, </a:t>
            </a:r>
            <a:r>
              <a:rPr lang="da-DK" baseline="0" dirty="0" err="1" smtClean="0"/>
              <a:t>primarily</a:t>
            </a:r>
            <a:r>
              <a:rPr lang="da-DK" baseline="0" dirty="0" smtClean="0"/>
              <a:t> due to </a:t>
            </a:r>
            <a:r>
              <a:rPr lang="da-DK" baseline="0" dirty="0" err="1" smtClean="0"/>
              <a:t>politics</a:t>
            </a:r>
            <a:r>
              <a:rPr lang="da-DK" baseline="0" dirty="0" smtClean="0"/>
              <a:t>. Neutrons </a:t>
            </a:r>
            <a:r>
              <a:rPr lang="da-DK" baseline="0" dirty="0" err="1" smtClean="0"/>
              <a:t>scattering</a:t>
            </a:r>
            <a:r>
              <a:rPr lang="da-DK" baseline="0" dirty="0" smtClean="0"/>
              <a:t> is </a:t>
            </a:r>
            <a:r>
              <a:rPr lang="da-DK" baseline="0" dirty="0" err="1" smtClean="0"/>
              <a:t>associated</a:t>
            </a:r>
            <a:r>
              <a:rPr lang="da-DK" baseline="0" dirty="0" smtClean="0"/>
              <a:t> </a:t>
            </a:r>
            <a:r>
              <a:rPr lang="da-DK" baseline="0" dirty="0" err="1" smtClean="0"/>
              <a:t>with</a:t>
            </a:r>
            <a:r>
              <a:rPr lang="da-DK" baseline="0" dirty="0" smtClean="0"/>
              <a:t> </a:t>
            </a:r>
            <a:r>
              <a:rPr lang="da-DK" baseline="0" dirty="0" err="1" smtClean="0"/>
              <a:t>atomic</a:t>
            </a:r>
            <a:r>
              <a:rPr lang="da-DK" baseline="0" dirty="0" smtClean="0"/>
              <a:t> </a:t>
            </a:r>
            <a:r>
              <a:rPr lang="da-DK" baseline="0" dirty="0" err="1" smtClean="0"/>
              <a:t>energy</a:t>
            </a:r>
            <a:r>
              <a:rPr lang="da-DK" baseline="0" dirty="0" smtClean="0"/>
              <a:t> </a:t>
            </a:r>
            <a:r>
              <a:rPr lang="da-DK" baseline="0" dirty="0" err="1" smtClean="0"/>
              <a:t>which</a:t>
            </a:r>
            <a:r>
              <a:rPr lang="da-DK" baseline="0" dirty="0" smtClean="0"/>
              <a:t> </a:t>
            </a:r>
            <a:r>
              <a:rPr lang="da-DK" baseline="0" dirty="0" err="1" smtClean="0"/>
              <a:t>does</a:t>
            </a:r>
            <a:r>
              <a:rPr lang="da-DK" baseline="0" dirty="0" smtClean="0"/>
              <a:t> not have a </a:t>
            </a:r>
            <a:r>
              <a:rPr lang="da-DK" baseline="0" dirty="0" err="1" smtClean="0"/>
              <a:t>great</a:t>
            </a:r>
            <a:r>
              <a:rPr lang="da-DK" baseline="0" dirty="0" smtClean="0"/>
              <a:t> reputation in the </a:t>
            </a:r>
            <a:r>
              <a:rPr lang="da-DK" baseline="0" dirty="0" err="1" smtClean="0"/>
              <a:t>broader</a:t>
            </a:r>
            <a:r>
              <a:rPr lang="da-DK" baseline="0" dirty="0" smtClean="0"/>
              <a:t> public. </a:t>
            </a:r>
            <a:r>
              <a:rPr lang="da-DK" baseline="0" dirty="0" err="1" smtClean="0"/>
              <a:t>Actually</a:t>
            </a:r>
            <a:r>
              <a:rPr lang="da-DK" baseline="0" dirty="0" smtClean="0"/>
              <a:t> </a:t>
            </a:r>
            <a:r>
              <a:rPr lang="da-DK" baseline="0" dirty="0" err="1" smtClean="0"/>
              <a:t>this</a:t>
            </a:r>
            <a:r>
              <a:rPr lang="da-DK" baseline="0" dirty="0" smtClean="0"/>
              <a:t> </a:t>
            </a:r>
            <a:r>
              <a:rPr lang="da-DK" baseline="0" dirty="0" err="1" smtClean="0"/>
              <a:t>price</a:t>
            </a:r>
            <a:r>
              <a:rPr lang="da-DK" baseline="0" dirty="0" smtClean="0"/>
              <a:t> is the </a:t>
            </a:r>
            <a:r>
              <a:rPr lang="da-DK" baseline="0" dirty="0" err="1" smtClean="0"/>
              <a:t>record</a:t>
            </a:r>
            <a:r>
              <a:rPr lang="da-DK" baseline="0" dirty="0" smtClean="0"/>
              <a:t> for </a:t>
            </a:r>
            <a:r>
              <a:rPr lang="da-DK" baseline="0" dirty="0" err="1" smtClean="0"/>
              <a:t>delay</a:t>
            </a:r>
            <a:r>
              <a:rPr lang="da-DK" baseline="0" dirty="0" smtClean="0"/>
              <a:t> </a:t>
            </a:r>
            <a:r>
              <a:rPr lang="da-DK" baseline="0" dirty="0" err="1" smtClean="0"/>
              <a:t>between</a:t>
            </a:r>
            <a:r>
              <a:rPr lang="da-DK" baseline="0" dirty="0" smtClean="0"/>
              <a:t> </a:t>
            </a:r>
            <a:r>
              <a:rPr lang="da-DK" baseline="0" dirty="0" err="1" smtClean="0"/>
              <a:t>work</a:t>
            </a:r>
            <a:r>
              <a:rPr lang="da-DK" baseline="0" dirty="0" smtClean="0"/>
              <a:t> done and </a:t>
            </a:r>
            <a:r>
              <a:rPr lang="da-DK" baseline="0" dirty="0" err="1" smtClean="0"/>
              <a:t>price</a:t>
            </a:r>
            <a:r>
              <a:rPr lang="da-DK" baseline="0" dirty="0" smtClean="0"/>
              <a:t> </a:t>
            </a:r>
            <a:r>
              <a:rPr lang="da-DK" baseline="0" dirty="0" err="1" smtClean="0"/>
              <a:t>received</a:t>
            </a:r>
            <a:r>
              <a:rPr lang="da-DK" baseline="0" dirty="0" smtClean="0"/>
              <a:t>. </a:t>
            </a:r>
          </a:p>
          <a:p>
            <a:pPr>
              <a:buFont typeface="Arial" pitchFamily="34" charset="0"/>
              <a:buChar char="•"/>
            </a:pPr>
            <a:r>
              <a:rPr lang="da-DK" baseline="0" dirty="0" smtClean="0"/>
              <a:t> Ernest </a:t>
            </a:r>
            <a:r>
              <a:rPr lang="da-DK" baseline="0" dirty="0" err="1" smtClean="0"/>
              <a:t>Wollan</a:t>
            </a:r>
            <a:r>
              <a:rPr lang="da-DK" baseline="0" dirty="0" smtClean="0"/>
              <a:t>, </a:t>
            </a:r>
            <a:r>
              <a:rPr lang="da-DK" baseline="0" dirty="0" err="1" smtClean="0"/>
              <a:t>who</a:t>
            </a:r>
            <a:r>
              <a:rPr lang="da-DK" baseline="0" dirty="0" smtClean="0"/>
              <a:t> had done a </a:t>
            </a:r>
            <a:r>
              <a:rPr lang="da-DK" baseline="0" dirty="0" err="1" smtClean="0"/>
              <a:t>lot</a:t>
            </a:r>
            <a:r>
              <a:rPr lang="da-DK" baseline="0" dirty="0" smtClean="0"/>
              <a:t> in the </a:t>
            </a:r>
            <a:r>
              <a:rPr lang="da-DK" baseline="0" dirty="0" err="1" smtClean="0"/>
              <a:t>early</a:t>
            </a:r>
            <a:r>
              <a:rPr lang="da-DK" baseline="0" dirty="0" smtClean="0"/>
              <a:t> </a:t>
            </a:r>
            <a:r>
              <a:rPr lang="da-DK" baseline="0" dirty="0" err="1" smtClean="0"/>
              <a:t>years</a:t>
            </a:r>
            <a:r>
              <a:rPr lang="da-DK" baseline="0" dirty="0" smtClean="0"/>
              <a:t> and </a:t>
            </a:r>
            <a:r>
              <a:rPr lang="da-DK" baseline="0" dirty="0" err="1" smtClean="0"/>
              <a:t>should</a:t>
            </a:r>
            <a:r>
              <a:rPr lang="da-DK" baseline="0" dirty="0" smtClean="0"/>
              <a:t> have </a:t>
            </a:r>
            <a:r>
              <a:rPr lang="da-DK" baseline="0" dirty="0" err="1" smtClean="0"/>
              <a:t>been</a:t>
            </a:r>
            <a:r>
              <a:rPr lang="da-DK" baseline="0" dirty="0" smtClean="0"/>
              <a:t> a recipient, </a:t>
            </a:r>
            <a:r>
              <a:rPr lang="da-DK" baseline="0" dirty="0" err="1" smtClean="0"/>
              <a:t>died</a:t>
            </a:r>
            <a:r>
              <a:rPr lang="da-DK" baseline="0" dirty="0" smtClean="0"/>
              <a:t> in 1984.</a:t>
            </a:r>
          </a:p>
          <a:p>
            <a:pPr>
              <a:buFont typeface="Arial" pitchFamily="34" charset="0"/>
              <a:buChar char="•"/>
            </a:pPr>
            <a:endParaRPr lang="da-DK" baseline="0" dirty="0" smtClean="0"/>
          </a:p>
          <a:p>
            <a:pPr>
              <a:buFont typeface="Arial" pitchFamily="34" charset="0"/>
              <a:buChar char="•"/>
            </a:pPr>
            <a:endParaRPr lang="da-DK" baseline="0" dirty="0" smtClean="0"/>
          </a:p>
          <a:p>
            <a:pPr>
              <a:buFont typeface="Arial" pitchFamily="34" charset="0"/>
              <a:buChar char="•"/>
            </a:pPr>
            <a:r>
              <a:rPr lang="da-DK" baseline="0" dirty="0" smtClean="0"/>
              <a:t> </a:t>
            </a:r>
            <a:r>
              <a:rPr lang="da-DK" dirty="0" err="1" smtClean="0"/>
              <a:t>Shull</a:t>
            </a:r>
            <a:r>
              <a:rPr lang="da-DK" baseline="0" dirty="0" smtClean="0"/>
              <a:t> </a:t>
            </a:r>
            <a:r>
              <a:rPr lang="da-DK" baseline="0" dirty="0" err="1" smtClean="0"/>
              <a:t>contributed</a:t>
            </a:r>
            <a:r>
              <a:rPr lang="da-DK" baseline="0" dirty="0" smtClean="0"/>
              <a:t> to </a:t>
            </a:r>
            <a:r>
              <a:rPr lang="da-DK" baseline="0" dirty="0" err="1" smtClean="0"/>
              <a:t>diffraction</a:t>
            </a:r>
            <a:r>
              <a:rPr lang="da-DK" baseline="0" dirty="0" smtClean="0"/>
              <a:t>: The </a:t>
            </a:r>
            <a:r>
              <a:rPr lang="da-DK" baseline="0" dirty="0" err="1" smtClean="0"/>
              <a:t>study</a:t>
            </a:r>
            <a:r>
              <a:rPr lang="da-DK" baseline="0" dirty="0" smtClean="0"/>
              <a:t> of </a:t>
            </a:r>
            <a:r>
              <a:rPr lang="da-DK" baseline="0" dirty="0" err="1" smtClean="0"/>
              <a:t>static</a:t>
            </a:r>
            <a:r>
              <a:rPr lang="da-DK" baseline="0" dirty="0" smtClean="0"/>
              <a:t> </a:t>
            </a:r>
            <a:r>
              <a:rPr lang="da-DK" baseline="0" dirty="0" err="1" smtClean="0"/>
              <a:t>properties</a:t>
            </a:r>
            <a:r>
              <a:rPr lang="da-DK" baseline="0" dirty="0" smtClean="0"/>
              <a:t> of matter, </a:t>
            </a:r>
            <a:r>
              <a:rPr lang="da-DK" baseline="0" dirty="0" err="1" smtClean="0"/>
              <a:t>or</a:t>
            </a:r>
            <a:r>
              <a:rPr lang="da-DK" baseline="0" dirty="0" smtClean="0"/>
              <a:t> ”</a:t>
            </a:r>
            <a:r>
              <a:rPr lang="da-DK" baseline="0" dirty="0" err="1" smtClean="0"/>
              <a:t>where</a:t>
            </a:r>
            <a:r>
              <a:rPr lang="da-DK" baseline="0" dirty="0" smtClean="0"/>
              <a:t> atoms </a:t>
            </a:r>
            <a:r>
              <a:rPr lang="da-DK" baseline="0" dirty="0" err="1" smtClean="0"/>
              <a:t>are</a:t>
            </a:r>
            <a:r>
              <a:rPr lang="da-DK" baseline="0" dirty="0" smtClean="0"/>
              <a:t>”</a:t>
            </a:r>
          </a:p>
          <a:p>
            <a:pPr>
              <a:buFont typeface="Arial" pitchFamily="34" charset="0"/>
              <a:buChar char="•"/>
            </a:pPr>
            <a:r>
              <a:rPr lang="da-DK" baseline="0" dirty="0" smtClean="0"/>
              <a:t> </a:t>
            </a:r>
            <a:r>
              <a:rPr lang="da-DK" baseline="0" dirty="0" err="1" smtClean="0"/>
              <a:t>Brockhouse</a:t>
            </a:r>
            <a:r>
              <a:rPr lang="da-DK" baseline="0" dirty="0" smtClean="0"/>
              <a:t> </a:t>
            </a:r>
            <a:r>
              <a:rPr lang="da-DK" baseline="0" dirty="0" err="1" smtClean="0"/>
              <a:t>received</a:t>
            </a:r>
            <a:r>
              <a:rPr lang="da-DK" baseline="0" dirty="0" smtClean="0"/>
              <a:t> his Nobel </a:t>
            </a:r>
            <a:r>
              <a:rPr lang="da-DK" baseline="0" dirty="0" err="1" smtClean="0"/>
              <a:t>price</a:t>
            </a:r>
            <a:r>
              <a:rPr lang="da-DK" baseline="0" dirty="0" smtClean="0"/>
              <a:t> for the </a:t>
            </a:r>
            <a:r>
              <a:rPr lang="da-DK" baseline="0" dirty="0" err="1" smtClean="0"/>
              <a:t>development</a:t>
            </a:r>
            <a:r>
              <a:rPr lang="da-DK" baseline="0" dirty="0" smtClean="0"/>
              <a:t> of </a:t>
            </a:r>
            <a:r>
              <a:rPr lang="da-DK" baseline="0" dirty="0" err="1" smtClean="0"/>
              <a:t>techniques</a:t>
            </a:r>
            <a:r>
              <a:rPr lang="da-DK" baseline="0" dirty="0" smtClean="0"/>
              <a:t> to </a:t>
            </a:r>
            <a:r>
              <a:rPr lang="da-DK" baseline="0" dirty="0" err="1" smtClean="0"/>
              <a:t>study</a:t>
            </a:r>
            <a:r>
              <a:rPr lang="da-DK" baseline="0" dirty="0" smtClean="0"/>
              <a:t> </a:t>
            </a:r>
            <a:r>
              <a:rPr lang="da-DK" baseline="0" dirty="0" err="1" smtClean="0"/>
              <a:t>dynamics</a:t>
            </a:r>
            <a:r>
              <a:rPr lang="da-DK" baseline="0" dirty="0" smtClean="0"/>
              <a:t> </a:t>
            </a:r>
            <a:r>
              <a:rPr lang="da-DK" baseline="0" dirty="0" err="1" smtClean="0"/>
              <a:t>properties</a:t>
            </a:r>
            <a:r>
              <a:rPr lang="da-DK" baseline="0" dirty="0" smtClean="0"/>
              <a:t>, </a:t>
            </a:r>
            <a:r>
              <a:rPr lang="da-DK" baseline="0" dirty="0" err="1" smtClean="0"/>
              <a:t>or</a:t>
            </a:r>
            <a:r>
              <a:rPr lang="da-DK" baseline="0" dirty="0" smtClean="0"/>
              <a:t> ”</a:t>
            </a:r>
            <a:r>
              <a:rPr lang="da-DK" baseline="0" dirty="0" err="1" smtClean="0"/>
              <a:t>what</a:t>
            </a:r>
            <a:r>
              <a:rPr lang="da-DK" baseline="0" dirty="0" smtClean="0"/>
              <a:t> atoms do” </a:t>
            </a:r>
          </a:p>
          <a:p>
            <a:pPr>
              <a:buFont typeface="Arial" pitchFamily="34" charset="0"/>
              <a:buChar char="•"/>
            </a:pPr>
            <a:r>
              <a:rPr lang="da-DK" baseline="0" dirty="0" smtClean="0"/>
              <a:t> </a:t>
            </a:r>
            <a:r>
              <a:rPr lang="da-DK" dirty="0" smtClean="0"/>
              <a:t>The</a:t>
            </a:r>
            <a:r>
              <a:rPr lang="da-DK" baseline="0" dirty="0" smtClean="0"/>
              <a:t> </a:t>
            </a:r>
            <a:r>
              <a:rPr lang="da-DK" baseline="0" dirty="0" err="1" smtClean="0"/>
              <a:t>quote</a:t>
            </a:r>
            <a:r>
              <a:rPr lang="da-DK" baseline="0" dirty="0" smtClean="0"/>
              <a:t> </a:t>
            </a:r>
            <a:r>
              <a:rPr lang="da-DK" baseline="0" dirty="0" err="1" smtClean="0"/>
              <a:t>specifically</a:t>
            </a:r>
            <a:r>
              <a:rPr lang="da-DK" baseline="0" dirty="0" smtClean="0"/>
              <a:t> </a:t>
            </a:r>
            <a:r>
              <a:rPr lang="da-DK" baseline="0" dirty="0" err="1" smtClean="0"/>
              <a:t>mentions</a:t>
            </a:r>
            <a:r>
              <a:rPr lang="da-DK" baseline="0" dirty="0" smtClean="0"/>
              <a:t> </a:t>
            </a:r>
            <a:r>
              <a:rPr lang="da-DK" baseline="0" dirty="0" err="1" smtClean="0"/>
              <a:t>condensed</a:t>
            </a:r>
            <a:r>
              <a:rPr lang="da-DK" baseline="0" dirty="0" smtClean="0"/>
              <a:t> matter, but neutrons </a:t>
            </a:r>
            <a:r>
              <a:rPr lang="da-DK" baseline="0" dirty="0" err="1" smtClean="0"/>
              <a:t>can</a:t>
            </a:r>
            <a:r>
              <a:rPr lang="da-DK" baseline="0" dirty="0" smtClean="0"/>
              <a:t> </a:t>
            </a:r>
            <a:r>
              <a:rPr lang="da-DK" baseline="0" dirty="0" err="1" smtClean="0"/>
              <a:t>also</a:t>
            </a:r>
            <a:r>
              <a:rPr lang="da-DK" baseline="0" dirty="0" smtClean="0"/>
              <a:t> </a:t>
            </a:r>
            <a:r>
              <a:rPr lang="da-DK" baseline="0" dirty="0" err="1" smtClean="0"/>
              <a:t>be</a:t>
            </a:r>
            <a:r>
              <a:rPr lang="da-DK" baseline="0" dirty="0" smtClean="0"/>
              <a:t> </a:t>
            </a:r>
            <a:r>
              <a:rPr lang="da-DK" baseline="0" dirty="0" err="1" smtClean="0"/>
              <a:t>used</a:t>
            </a:r>
            <a:r>
              <a:rPr lang="da-DK" baseline="0" dirty="0" smtClean="0"/>
              <a:t> to </a:t>
            </a:r>
            <a:r>
              <a:rPr lang="da-DK" baseline="0" dirty="0" err="1" smtClean="0"/>
              <a:t>study</a:t>
            </a:r>
            <a:r>
              <a:rPr lang="da-DK" baseline="0" dirty="0" smtClean="0"/>
              <a:t> </a:t>
            </a:r>
            <a:r>
              <a:rPr lang="da-DK" baseline="0" dirty="0" err="1" smtClean="0"/>
              <a:t>liquids</a:t>
            </a:r>
            <a:r>
              <a:rPr lang="da-DK" baseline="0" dirty="0" smtClean="0"/>
              <a:t> and </a:t>
            </a:r>
            <a:r>
              <a:rPr lang="da-DK" baseline="0" dirty="0" err="1" smtClean="0"/>
              <a:t>biological</a:t>
            </a:r>
            <a:r>
              <a:rPr lang="da-DK" baseline="0" dirty="0" smtClean="0"/>
              <a:t> systems.</a:t>
            </a:r>
          </a:p>
          <a:p>
            <a:endParaRPr lang="da-DK" dirty="0" smtClean="0"/>
          </a:p>
          <a:p>
            <a:endParaRPr lang="da-DK" dirty="0" smtClean="0"/>
          </a:p>
          <a:p>
            <a:endParaRPr lang="en-US" dirty="0"/>
          </a:p>
        </p:txBody>
      </p:sp>
      <p:sp>
        <p:nvSpPr>
          <p:cNvPr id="4" name="Slide Number Placeholder 3"/>
          <p:cNvSpPr>
            <a:spLocks noGrp="1"/>
          </p:cNvSpPr>
          <p:nvPr>
            <p:ph type="sldNum" sz="quarter" idx="10"/>
          </p:nvPr>
        </p:nvSpPr>
        <p:spPr/>
        <p:txBody>
          <a:bodyPr/>
          <a:lstStyle/>
          <a:p>
            <a:fld id="{16E8855B-BEFE-4055-A3D8-EDC7B0D0305F}"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D0D82-EE7A-40A9-8274-11D7EFC15C7A}" type="slidenum">
              <a:rPr lang="en-US"/>
              <a:pPr/>
              <a:t>10</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Although elastic scattering is not the subject of this lecture, it clear that spectroscopy makes little sense if you don’t know what the fluctuations (lattice vibrations, magnetic waves …) are fluctuating away from. </a:t>
            </a:r>
          </a:p>
          <a:p>
            <a:endParaRPr lang="en-US"/>
          </a:p>
          <a:p>
            <a:r>
              <a:rPr lang="en-US"/>
              <a:t>The structure has direct links to functionality in many correlated materials, e.g. ferroelectric materials, and Michel Kenzelmann will probably say something about the link between magnetic order (symmetries) and ferroelectricity in his talk on Friday.</a:t>
            </a:r>
          </a:p>
          <a:p>
            <a:endParaRPr lang="en-US"/>
          </a:p>
          <a:p>
            <a:r>
              <a:rPr lang="en-US"/>
              <a:t>Therefore the natural way to conduct a research program is to first find the structure, and only then look at the excitations. </a:t>
            </a:r>
          </a:p>
          <a:p>
            <a:endParaRPr lang="en-US"/>
          </a:p>
          <a:p>
            <a:r>
              <a:rPr lang="en-US" b="1"/>
              <a:t>Concretely</a:t>
            </a:r>
            <a:r>
              <a:rPr lang="en-US"/>
              <a:t>,</a:t>
            </a:r>
          </a:p>
          <a:p>
            <a:r>
              <a:rPr lang="en-US"/>
              <a:t>1) one typically first has a powder, and aims to determine its nuclear structure (using group theory etc to convert observed peak positions and peak intensities to atomic positions).</a:t>
            </a:r>
          </a:p>
          <a:p>
            <a:r>
              <a:rPr lang="en-US"/>
              <a:t>2) Then, one may want to use single crystal diffraction if the structure in question is highly symmetric (e.g. (200) and (020) occur at the same angle). These initial experiments can of course also be conducted using X-rays instead of neutrons, with well-known advantages/disadvantages having to do with flux, resolution, sensitivity to light elements.</a:t>
            </a:r>
          </a:p>
          <a:p>
            <a:r>
              <a:rPr lang="en-US"/>
              <a:t>3) Neutrons being sensitive to the magnetic moments of the unfilled shells, one would then look for Bragg reflections not explained by the (high temperature) nuclear structure, e.g. at very low scattering angles (AFM) or on top of nuclear Bragg reflections (FM). A study of the positions and relative intensities of magnetic Bragg reflections allows the determination of magnetic structure, spin directions, magnetude of the ordered magnetic moments etc.</a:t>
            </a:r>
          </a:p>
          <a:p>
            <a:endParaRPr lang="en-US"/>
          </a:p>
          <a:p>
            <a:r>
              <a:rPr lang="en-US" b="1"/>
              <a:t>Only</a:t>
            </a:r>
            <a:r>
              <a:rPr lang="en-US"/>
              <a:t> with this information are we in a position to properly interpret the results of spectroscopy experiments.</a:t>
            </a:r>
          </a:p>
          <a:p>
            <a:endParaRPr lang="en-US"/>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5F1F7-34B7-4FF0-B2B5-C778E4881225}" type="slidenum">
              <a:rPr lang="en-US"/>
              <a:pPr/>
              <a:t>11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5F1F7-34B7-4FF0-B2B5-C778E4881225}" type="slidenum">
              <a:rPr lang="en-US"/>
              <a:pPr/>
              <a:t>12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5B18E-B932-49F9-BDD1-AADAF7D836F1}" type="slidenum">
              <a:rPr lang="en-US"/>
              <a:pPr/>
              <a:t>14</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dirty="0"/>
              <a:t>One of the basic concepts when considering scattering techniques is that of a ‘cross-section’. In neutron scattering we distinguish between several such cross-sections, the most general of which is the so-called partial differential scattering cross-section, defined as follows.</a:t>
            </a:r>
          </a:p>
          <a:p>
            <a:endParaRPr lang="en-US" dirty="0"/>
          </a:p>
          <a:p>
            <a:r>
              <a:rPr lang="en-US" dirty="0"/>
              <a:t>Consider the situation in the figure. A beam of flux \phi  (neutrons per second per square meter) is incident on a sample from which it scatters. The number of neutrons with energies between </a:t>
            </a:r>
            <a:r>
              <a:rPr lang="en-US" dirty="0" err="1"/>
              <a:t>between</a:t>
            </a:r>
            <a:r>
              <a:rPr lang="en-US" dirty="0"/>
              <a:t> </a:t>
            </a:r>
            <a:r>
              <a:rPr lang="en-US" dirty="0" err="1"/>
              <a:t>Ef</a:t>
            </a:r>
            <a:r>
              <a:rPr lang="en-US" dirty="0"/>
              <a:t> and </a:t>
            </a:r>
            <a:r>
              <a:rPr lang="en-US" dirty="0" err="1"/>
              <a:t>Ef+dEf</a:t>
            </a:r>
            <a:r>
              <a:rPr lang="en-US" dirty="0"/>
              <a:t> hitting the detector per second is proportional to the flux, to the angle the detector subtends </a:t>
            </a:r>
            <a:r>
              <a:rPr lang="en-US" dirty="0" err="1"/>
              <a:t>dOmega</a:t>
            </a:r>
            <a:r>
              <a:rPr lang="en-US" dirty="0"/>
              <a:t>, and to the energy window </a:t>
            </a:r>
            <a:r>
              <a:rPr lang="en-US" dirty="0" err="1"/>
              <a:t>dEf.</a:t>
            </a:r>
            <a:r>
              <a:rPr lang="en-US" dirty="0"/>
              <a:t> By definition, the partial differential cross section is the constant of proportionality</a:t>
            </a:r>
            <a:r>
              <a:rPr lang="en-US" dirty="0" smtClean="0"/>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smtClean="0"/>
              <a:t>Inserting</a:t>
            </a:r>
            <a:r>
              <a:rPr lang="da-DK" dirty="0" smtClean="0"/>
              <a:t> the </a:t>
            </a:r>
            <a:r>
              <a:rPr lang="da-DK" dirty="0" err="1" smtClean="0"/>
              <a:t>expression</a:t>
            </a:r>
            <a:r>
              <a:rPr lang="da-DK" dirty="0" smtClean="0"/>
              <a:t> for the transition</a:t>
            </a:r>
            <a:r>
              <a:rPr lang="da-DK" baseline="0" dirty="0" smtClean="0"/>
              <a:t> rate in the </a:t>
            </a:r>
            <a:r>
              <a:rPr lang="da-DK" baseline="0" dirty="0" err="1" smtClean="0"/>
              <a:t>equations</a:t>
            </a:r>
            <a:r>
              <a:rPr lang="da-DK" baseline="0" dirty="0" smtClean="0"/>
              <a:t> from the </a:t>
            </a:r>
            <a:r>
              <a:rPr lang="da-DK" baseline="0" dirty="0" err="1" smtClean="0"/>
              <a:t>previous</a:t>
            </a:r>
            <a:r>
              <a:rPr lang="da-DK" baseline="0" dirty="0" smtClean="0"/>
              <a:t> slide </a:t>
            </a:r>
            <a:r>
              <a:rPr lang="da-DK" baseline="0" dirty="0" err="1" smtClean="0"/>
              <a:t>we</a:t>
            </a:r>
            <a:r>
              <a:rPr lang="da-DK" baseline="0" dirty="0" smtClean="0"/>
              <a:t> find.</a:t>
            </a:r>
          </a:p>
          <a:p>
            <a:endParaRPr lang="da-DK" baseline="0" dirty="0" smtClean="0"/>
          </a:p>
          <a:p>
            <a:r>
              <a:rPr lang="da-DK" baseline="0" dirty="0" smtClean="0"/>
              <a:t>Note the </a:t>
            </a:r>
            <a:r>
              <a:rPr lang="da-DK" baseline="0" dirty="0" err="1" smtClean="0"/>
              <a:t>structure</a:t>
            </a:r>
            <a:r>
              <a:rPr lang="da-DK" baseline="0" dirty="0" smtClean="0"/>
              <a:t> of the </a:t>
            </a:r>
            <a:r>
              <a:rPr lang="da-DK" baseline="0" dirty="0" err="1" smtClean="0"/>
              <a:t>equation</a:t>
            </a:r>
            <a:r>
              <a:rPr lang="da-DK" baseline="0" dirty="0" smtClean="0"/>
              <a:t> in the </a:t>
            </a:r>
            <a:r>
              <a:rPr lang="da-DK" baseline="0" dirty="0" err="1" smtClean="0"/>
              <a:t>blue</a:t>
            </a:r>
            <a:r>
              <a:rPr lang="da-DK" baseline="0" dirty="0" smtClean="0"/>
              <a:t> </a:t>
            </a:r>
            <a:r>
              <a:rPr lang="da-DK" baseline="0" dirty="0" err="1" smtClean="0"/>
              <a:t>box</a:t>
            </a:r>
            <a:r>
              <a:rPr lang="da-DK" baseline="0" dirty="0" smtClean="0"/>
              <a:t>. </a:t>
            </a:r>
            <a:r>
              <a:rPr lang="da-DK" baseline="0" dirty="0" err="1" smtClean="0"/>
              <a:t>Apart</a:t>
            </a:r>
            <a:r>
              <a:rPr lang="da-DK" baseline="0" dirty="0" smtClean="0"/>
              <a:t> from </a:t>
            </a:r>
            <a:r>
              <a:rPr lang="da-DK" baseline="0" dirty="0" err="1" smtClean="0"/>
              <a:t>kf/ki</a:t>
            </a:r>
            <a:r>
              <a:rPr lang="da-DK" baseline="0" dirty="0" smtClean="0"/>
              <a:t> and </a:t>
            </a:r>
            <a:r>
              <a:rPr lang="da-DK" baseline="0" dirty="0" err="1" smtClean="0"/>
              <a:t>some</a:t>
            </a:r>
            <a:r>
              <a:rPr lang="da-DK" baseline="0" dirty="0" smtClean="0"/>
              <a:t> </a:t>
            </a:r>
            <a:r>
              <a:rPr lang="da-DK" baseline="0" dirty="0" err="1" smtClean="0"/>
              <a:t>constants</a:t>
            </a:r>
            <a:r>
              <a:rPr lang="da-DK" baseline="0" dirty="0" smtClean="0"/>
              <a:t>, the </a:t>
            </a:r>
            <a:r>
              <a:rPr lang="da-DK" baseline="0" dirty="0" err="1" smtClean="0"/>
              <a:t>partial</a:t>
            </a:r>
            <a:r>
              <a:rPr lang="da-DK" baseline="0" dirty="0" smtClean="0"/>
              <a:t> </a:t>
            </a:r>
            <a:r>
              <a:rPr lang="da-DK" baseline="0" dirty="0" err="1" smtClean="0"/>
              <a:t>differential</a:t>
            </a:r>
            <a:r>
              <a:rPr lang="da-DK" baseline="0" dirty="0" smtClean="0"/>
              <a:t> </a:t>
            </a:r>
            <a:r>
              <a:rPr lang="da-DK" baseline="0" dirty="0" err="1" smtClean="0"/>
              <a:t>scattering</a:t>
            </a:r>
            <a:r>
              <a:rPr lang="da-DK" baseline="0" dirty="0" smtClean="0"/>
              <a:t> </a:t>
            </a:r>
            <a:r>
              <a:rPr lang="da-DK" baseline="0" dirty="0" err="1" smtClean="0"/>
              <a:t>cross-section</a:t>
            </a:r>
            <a:r>
              <a:rPr lang="da-DK" baseline="0" dirty="0" smtClean="0"/>
              <a:t> is </a:t>
            </a:r>
            <a:r>
              <a:rPr lang="da-DK" baseline="0" dirty="0" err="1" smtClean="0"/>
              <a:t>related</a:t>
            </a:r>
            <a:r>
              <a:rPr lang="da-DK" baseline="0" dirty="0" smtClean="0"/>
              <a:t> to the matrix element of the </a:t>
            </a:r>
            <a:r>
              <a:rPr lang="da-DK" baseline="0" dirty="0" err="1" smtClean="0"/>
              <a:t>interaction</a:t>
            </a:r>
            <a:r>
              <a:rPr lang="da-DK" baseline="0" dirty="0" smtClean="0"/>
              <a:t> V. </a:t>
            </a:r>
          </a:p>
          <a:p>
            <a:r>
              <a:rPr lang="da-DK" baseline="0" dirty="0" smtClean="0"/>
              <a:t>Energy </a:t>
            </a:r>
            <a:r>
              <a:rPr lang="da-DK" baseline="0" dirty="0" err="1" smtClean="0"/>
              <a:t>conservation</a:t>
            </a:r>
            <a:r>
              <a:rPr lang="da-DK" baseline="0" dirty="0" smtClean="0"/>
              <a:t> is </a:t>
            </a:r>
            <a:r>
              <a:rPr lang="da-DK" baseline="0" dirty="0" err="1" smtClean="0"/>
              <a:t>ensured</a:t>
            </a:r>
            <a:r>
              <a:rPr lang="da-DK" baseline="0" dirty="0" smtClean="0"/>
              <a:t> by the </a:t>
            </a:r>
            <a:r>
              <a:rPr lang="da-DK" baseline="0" dirty="0" err="1" smtClean="0"/>
              <a:t>delta-function</a:t>
            </a:r>
            <a:r>
              <a:rPr lang="da-DK" baseline="0" dirty="0" smtClean="0"/>
              <a:t>. </a:t>
            </a:r>
            <a:r>
              <a:rPr lang="da-DK" baseline="0" dirty="0" err="1" smtClean="0"/>
              <a:t>This</a:t>
            </a:r>
            <a:r>
              <a:rPr lang="da-DK" baseline="0" dirty="0" smtClean="0"/>
              <a:t> </a:t>
            </a:r>
            <a:r>
              <a:rPr lang="da-DK" baseline="0" dirty="0" err="1" smtClean="0"/>
              <a:t>introduces</a:t>
            </a:r>
            <a:r>
              <a:rPr lang="da-DK" baseline="0" dirty="0" smtClean="0"/>
              <a:t> </a:t>
            </a:r>
            <a:r>
              <a:rPr lang="da-DK" baseline="0" dirty="0" err="1" smtClean="0"/>
              <a:t>hw</a:t>
            </a:r>
            <a:r>
              <a:rPr lang="da-DK" baseline="0" dirty="0" smtClean="0"/>
              <a:t> </a:t>
            </a:r>
            <a:r>
              <a:rPr lang="da-DK" baseline="0" dirty="0" err="1" smtClean="0"/>
              <a:t>into</a:t>
            </a:r>
            <a:r>
              <a:rPr lang="da-DK" baseline="0" dirty="0" smtClean="0"/>
              <a:t> </a:t>
            </a:r>
            <a:r>
              <a:rPr lang="da-DK" baseline="0" dirty="0" err="1" smtClean="0"/>
              <a:t>our</a:t>
            </a:r>
            <a:r>
              <a:rPr lang="da-DK" baseline="0" dirty="0" smtClean="0"/>
              <a:t> </a:t>
            </a:r>
            <a:r>
              <a:rPr lang="da-DK" baseline="0" dirty="0" err="1" smtClean="0"/>
              <a:t>equations</a:t>
            </a:r>
            <a:r>
              <a:rPr lang="da-DK" baseline="0" dirty="0" smtClean="0"/>
              <a:t>.</a:t>
            </a:r>
            <a:endParaRPr lang="en-US" dirty="0"/>
          </a:p>
        </p:txBody>
      </p:sp>
      <p:sp>
        <p:nvSpPr>
          <p:cNvPr id="4" name="Slide Number Placeholder 3"/>
          <p:cNvSpPr>
            <a:spLocks noGrp="1"/>
          </p:cNvSpPr>
          <p:nvPr>
            <p:ph type="sldNum" sz="quarter" idx="10"/>
          </p:nvPr>
        </p:nvSpPr>
        <p:spPr/>
        <p:txBody>
          <a:bodyPr/>
          <a:lstStyle/>
          <a:p>
            <a:fld id="{77A92DA5-3F49-4141-9ED0-4315B181E03C}"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K’s </a:t>
            </a:r>
            <a:r>
              <a:rPr lang="da-DK" dirty="0" err="1" smtClean="0"/>
              <a:t>can</a:t>
            </a:r>
            <a:r>
              <a:rPr lang="da-DK" dirty="0" smtClean="0"/>
              <a:t> </a:t>
            </a:r>
            <a:r>
              <a:rPr lang="da-DK" dirty="0" err="1" smtClean="0"/>
              <a:t>be</a:t>
            </a:r>
            <a:r>
              <a:rPr lang="da-DK" dirty="0" smtClean="0"/>
              <a:t> </a:t>
            </a:r>
            <a:r>
              <a:rPr lang="da-DK" dirty="0" err="1" smtClean="0"/>
              <a:t>calculated</a:t>
            </a:r>
            <a:r>
              <a:rPr lang="da-DK" dirty="0" smtClean="0"/>
              <a:t> in </a:t>
            </a:r>
            <a:r>
              <a:rPr lang="da-DK" dirty="0" err="1" smtClean="0"/>
              <a:t>principle</a:t>
            </a:r>
            <a:r>
              <a:rPr lang="da-DK" dirty="0" smtClean="0"/>
              <a:t>, but</a:t>
            </a:r>
            <a:endParaRPr lang="en-US" dirty="0"/>
          </a:p>
        </p:txBody>
      </p:sp>
      <p:sp>
        <p:nvSpPr>
          <p:cNvPr id="4" name="Slide Number Placeholder 3"/>
          <p:cNvSpPr>
            <a:spLocks noGrp="1"/>
          </p:cNvSpPr>
          <p:nvPr>
            <p:ph type="sldNum" sz="quarter" idx="10"/>
          </p:nvPr>
        </p:nvSpPr>
        <p:spPr/>
        <p:txBody>
          <a:bodyPr/>
          <a:lstStyle/>
          <a:p>
            <a:fld id="{934686B6-F973-4DA0-80AD-D99D1AF6D76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da-DK"/>
          </a:p>
        </p:txBody>
      </p:sp>
      <p:sp>
        <p:nvSpPr>
          <p:cNvPr id="5" name="Footer Placeholder 4"/>
          <p:cNvSpPr>
            <a:spLocks noGrp="1"/>
          </p:cNvSpPr>
          <p:nvPr>
            <p:ph type="ftr" sz="quarter" idx="11"/>
          </p:nvPr>
        </p:nvSpPr>
        <p:spPr/>
        <p:txBody>
          <a:bodyPr/>
          <a:lstStyle>
            <a:lvl1pPr>
              <a:defRPr/>
            </a:lvl1pPr>
          </a:lstStyle>
          <a:p>
            <a:endParaRPr lang="da-DK"/>
          </a:p>
        </p:txBody>
      </p:sp>
      <p:sp>
        <p:nvSpPr>
          <p:cNvPr id="6" name="Slide Number Placeholder 5"/>
          <p:cNvSpPr>
            <a:spLocks noGrp="1"/>
          </p:cNvSpPr>
          <p:nvPr>
            <p:ph type="sldNum" sz="quarter" idx="12"/>
          </p:nvPr>
        </p:nvSpPr>
        <p:spPr/>
        <p:txBody>
          <a:bodyPr/>
          <a:lstStyle>
            <a:lvl1pPr>
              <a:defRPr/>
            </a:lvl1pPr>
          </a:lstStyle>
          <a:p>
            <a:fld id="{F68844C8-46C2-4170-8BF8-AFE255DBE4E6}" type="slidenum">
              <a:rPr lang="da-DK"/>
              <a:pPr/>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a-DK"/>
          </a:p>
        </p:txBody>
      </p:sp>
      <p:sp>
        <p:nvSpPr>
          <p:cNvPr id="5" name="Footer Placeholder 4"/>
          <p:cNvSpPr>
            <a:spLocks noGrp="1"/>
          </p:cNvSpPr>
          <p:nvPr>
            <p:ph type="ftr" sz="quarter" idx="11"/>
          </p:nvPr>
        </p:nvSpPr>
        <p:spPr/>
        <p:txBody>
          <a:bodyPr/>
          <a:lstStyle>
            <a:lvl1pPr>
              <a:defRPr/>
            </a:lvl1pPr>
          </a:lstStyle>
          <a:p>
            <a:endParaRPr lang="da-DK"/>
          </a:p>
        </p:txBody>
      </p:sp>
      <p:sp>
        <p:nvSpPr>
          <p:cNvPr id="6" name="Slide Number Placeholder 5"/>
          <p:cNvSpPr>
            <a:spLocks noGrp="1"/>
          </p:cNvSpPr>
          <p:nvPr>
            <p:ph type="sldNum" sz="quarter" idx="12"/>
          </p:nvPr>
        </p:nvSpPr>
        <p:spPr/>
        <p:txBody>
          <a:bodyPr/>
          <a:lstStyle>
            <a:lvl1pPr>
              <a:defRPr/>
            </a:lvl1pPr>
          </a:lstStyle>
          <a:p>
            <a:fld id="{65B3DB70-3229-4983-8068-E794C1C74D29}" type="slidenum">
              <a:rPr lang="da-DK"/>
              <a:pPr/>
              <a:t>‹#›</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a-DK"/>
          </a:p>
        </p:txBody>
      </p:sp>
      <p:sp>
        <p:nvSpPr>
          <p:cNvPr id="5" name="Footer Placeholder 4"/>
          <p:cNvSpPr>
            <a:spLocks noGrp="1"/>
          </p:cNvSpPr>
          <p:nvPr>
            <p:ph type="ftr" sz="quarter" idx="11"/>
          </p:nvPr>
        </p:nvSpPr>
        <p:spPr/>
        <p:txBody>
          <a:bodyPr/>
          <a:lstStyle>
            <a:lvl1pPr>
              <a:defRPr/>
            </a:lvl1pPr>
          </a:lstStyle>
          <a:p>
            <a:endParaRPr lang="da-DK"/>
          </a:p>
        </p:txBody>
      </p:sp>
      <p:sp>
        <p:nvSpPr>
          <p:cNvPr id="6" name="Slide Number Placeholder 5"/>
          <p:cNvSpPr>
            <a:spLocks noGrp="1"/>
          </p:cNvSpPr>
          <p:nvPr>
            <p:ph type="sldNum" sz="quarter" idx="12"/>
          </p:nvPr>
        </p:nvSpPr>
        <p:spPr/>
        <p:txBody>
          <a:bodyPr/>
          <a:lstStyle>
            <a:lvl1pPr>
              <a:defRPr/>
            </a:lvl1pPr>
          </a:lstStyle>
          <a:p>
            <a:fld id="{4DDE7390-2FC3-422E-B3E6-EF13A4B2DA20}" type="slidenum">
              <a:rPr lang="da-DK"/>
              <a:pPr/>
              <a:t>‹#›</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CF88BF9-B2A0-4FA1-AC7D-76B6AFE60E6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a-DK"/>
          </a:p>
        </p:txBody>
      </p:sp>
      <p:sp>
        <p:nvSpPr>
          <p:cNvPr id="5" name="Footer Placeholder 4"/>
          <p:cNvSpPr>
            <a:spLocks noGrp="1"/>
          </p:cNvSpPr>
          <p:nvPr>
            <p:ph type="ftr" sz="quarter" idx="11"/>
          </p:nvPr>
        </p:nvSpPr>
        <p:spPr/>
        <p:txBody>
          <a:bodyPr/>
          <a:lstStyle>
            <a:lvl1pPr>
              <a:defRPr/>
            </a:lvl1pPr>
          </a:lstStyle>
          <a:p>
            <a:endParaRPr lang="da-DK"/>
          </a:p>
        </p:txBody>
      </p:sp>
      <p:sp>
        <p:nvSpPr>
          <p:cNvPr id="6" name="Slide Number Placeholder 5"/>
          <p:cNvSpPr>
            <a:spLocks noGrp="1"/>
          </p:cNvSpPr>
          <p:nvPr>
            <p:ph type="sldNum" sz="quarter" idx="12"/>
          </p:nvPr>
        </p:nvSpPr>
        <p:spPr/>
        <p:txBody>
          <a:bodyPr/>
          <a:lstStyle>
            <a:lvl1pPr>
              <a:defRPr/>
            </a:lvl1pPr>
          </a:lstStyle>
          <a:p>
            <a:fld id="{395E26F2-F687-4DFF-B917-E7D7F3D6F1F1}" type="slidenum">
              <a:rPr lang="da-DK"/>
              <a:pPr/>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da-DK"/>
          </a:p>
        </p:txBody>
      </p:sp>
      <p:sp>
        <p:nvSpPr>
          <p:cNvPr id="5" name="Footer Placeholder 4"/>
          <p:cNvSpPr>
            <a:spLocks noGrp="1"/>
          </p:cNvSpPr>
          <p:nvPr>
            <p:ph type="ftr" sz="quarter" idx="11"/>
          </p:nvPr>
        </p:nvSpPr>
        <p:spPr/>
        <p:txBody>
          <a:bodyPr/>
          <a:lstStyle>
            <a:lvl1pPr>
              <a:defRPr/>
            </a:lvl1pPr>
          </a:lstStyle>
          <a:p>
            <a:endParaRPr lang="da-DK"/>
          </a:p>
        </p:txBody>
      </p:sp>
      <p:sp>
        <p:nvSpPr>
          <p:cNvPr id="6" name="Slide Number Placeholder 5"/>
          <p:cNvSpPr>
            <a:spLocks noGrp="1"/>
          </p:cNvSpPr>
          <p:nvPr>
            <p:ph type="sldNum" sz="quarter" idx="12"/>
          </p:nvPr>
        </p:nvSpPr>
        <p:spPr/>
        <p:txBody>
          <a:bodyPr/>
          <a:lstStyle>
            <a:lvl1pPr>
              <a:defRPr/>
            </a:lvl1pPr>
          </a:lstStyle>
          <a:p>
            <a:fld id="{5E83A7EB-39B9-4E41-B154-C20962653067}" type="slidenum">
              <a:rPr lang="da-DK"/>
              <a:pPr/>
              <a:t>‹#›</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da-DK"/>
          </a:p>
        </p:txBody>
      </p:sp>
      <p:sp>
        <p:nvSpPr>
          <p:cNvPr id="6" name="Footer Placeholder 5"/>
          <p:cNvSpPr>
            <a:spLocks noGrp="1"/>
          </p:cNvSpPr>
          <p:nvPr>
            <p:ph type="ftr" sz="quarter" idx="11"/>
          </p:nvPr>
        </p:nvSpPr>
        <p:spPr/>
        <p:txBody>
          <a:bodyPr/>
          <a:lstStyle>
            <a:lvl1pPr>
              <a:defRPr/>
            </a:lvl1pPr>
          </a:lstStyle>
          <a:p>
            <a:endParaRPr lang="da-DK"/>
          </a:p>
        </p:txBody>
      </p:sp>
      <p:sp>
        <p:nvSpPr>
          <p:cNvPr id="7" name="Slide Number Placeholder 6"/>
          <p:cNvSpPr>
            <a:spLocks noGrp="1"/>
          </p:cNvSpPr>
          <p:nvPr>
            <p:ph type="sldNum" sz="quarter" idx="12"/>
          </p:nvPr>
        </p:nvSpPr>
        <p:spPr/>
        <p:txBody>
          <a:bodyPr/>
          <a:lstStyle>
            <a:lvl1pPr>
              <a:defRPr/>
            </a:lvl1pPr>
          </a:lstStyle>
          <a:p>
            <a:fld id="{71691ED0-99B2-49D7-AD76-69A1C37412F5}" type="slidenum">
              <a:rPr lang="da-DK"/>
              <a:pPr/>
              <a:t>‹#›</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da-DK"/>
          </a:p>
        </p:txBody>
      </p:sp>
      <p:sp>
        <p:nvSpPr>
          <p:cNvPr id="8" name="Footer Placeholder 7"/>
          <p:cNvSpPr>
            <a:spLocks noGrp="1"/>
          </p:cNvSpPr>
          <p:nvPr>
            <p:ph type="ftr" sz="quarter" idx="11"/>
          </p:nvPr>
        </p:nvSpPr>
        <p:spPr/>
        <p:txBody>
          <a:bodyPr/>
          <a:lstStyle>
            <a:lvl1pPr>
              <a:defRPr/>
            </a:lvl1pPr>
          </a:lstStyle>
          <a:p>
            <a:endParaRPr lang="da-DK"/>
          </a:p>
        </p:txBody>
      </p:sp>
      <p:sp>
        <p:nvSpPr>
          <p:cNvPr id="9" name="Slide Number Placeholder 8"/>
          <p:cNvSpPr>
            <a:spLocks noGrp="1"/>
          </p:cNvSpPr>
          <p:nvPr>
            <p:ph type="sldNum" sz="quarter" idx="12"/>
          </p:nvPr>
        </p:nvSpPr>
        <p:spPr/>
        <p:txBody>
          <a:bodyPr/>
          <a:lstStyle>
            <a:lvl1pPr>
              <a:defRPr/>
            </a:lvl1pPr>
          </a:lstStyle>
          <a:p>
            <a:fld id="{FA780202-5B9F-4CC2-B1A6-5C56859F4C45}" type="slidenum">
              <a:rPr lang="da-DK"/>
              <a:pPr/>
              <a:t>‹#›</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da-DK"/>
          </a:p>
        </p:txBody>
      </p:sp>
      <p:sp>
        <p:nvSpPr>
          <p:cNvPr id="4" name="Footer Placeholder 3"/>
          <p:cNvSpPr>
            <a:spLocks noGrp="1"/>
          </p:cNvSpPr>
          <p:nvPr>
            <p:ph type="ftr" sz="quarter" idx="11"/>
          </p:nvPr>
        </p:nvSpPr>
        <p:spPr/>
        <p:txBody>
          <a:bodyPr/>
          <a:lstStyle>
            <a:lvl1pPr>
              <a:defRPr/>
            </a:lvl1pPr>
          </a:lstStyle>
          <a:p>
            <a:endParaRPr lang="da-DK"/>
          </a:p>
        </p:txBody>
      </p:sp>
      <p:sp>
        <p:nvSpPr>
          <p:cNvPr id="5" name="Slide Number Placeholder 4"/>
          <p:cNvSpPr>
            <a:spLocks noGrp="1"/>
          </p:cNvSpPr>
          <p:nvPr>
            <p:ph type="sldNum" sz="quarter" idx="12"/>
          </p:nvPr>
        </p:nvSpPr>
        <p:spPr/>
        <p:txBody>
          <a:bodyPr/>
          <a:lstStyle>
            <a:lvl1pPr>
              <a:defRPr/>
            </a:lvl1pPr>
          </a:lstStyle>
          <a:p>
            <a:fld id="{58D471F2-D23A-4441-955C-837BDFED60C7}" type="slidenum">
              <a:rPr lang="da-DK"/>
              <a:pPr/>
              <a:t>‹#›</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AD7DCA2D-0DEE-4D02-8124-0AE911B4D1A3}" type="slidenum">
              <a:rPr lang="da-DK"/>
              <a:pPr/>
              <a:t>‹#›</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p>
        </p:txBody>
      </p:sp>
      <p:sp>
        <p:nvSpPr>
          <p:cNvPr id="6" name="Footer Placeholder 5"/>
          <p:cNvSpPr>
            <a:spLocks noGrp="1"/>
          </p:cNvSpPr>
          <p:nvPr>
            <p:ph type="ftr" sz="quarter" idx="11"/>
          </p:nvPr>
        </p:nvSpPr>
        <p:spPr/>
        <p:txBody>
          <a:bodyPr/>
          <a:lstStyle>
            <a:lvl1pPr>
              <a:defRPr/>
            </a:lvl1pPr>
          </a:lstStyle>
          <a:p>
            <a:endParaRPr lang="da-DK"/>
          </a:p>
        </p:txBody>
      </p:sp>
      <p:sp>
        <p:nvSpPr>
          <p:cNvPr id="7" name="Slide Number Placeholder 6"/>
          <p:cNvSpPr>
            <a:spLocks noGrp="1"/>
          </p:cNvSpPr>
          <p:nvPr>
            <p:ph type="sldNum" sz="quarter" idx="12"/>
          </p:nvPr>
        </p:nvSpPr>
        <p:spPr/>
        <p:txBody>
          <a:bodyPr/>
          <a:lstStyle>
            <a:lvl1pPr>
              <a:defRPr/>
            </a:lvl1pPr>
          </a:lstStyle>
          <a:p>
            <a:fld id="{6C2BE7D1-D4A4-4CDB-88E1-57280A41D896}" type="slidenum">
              <a:rPr lang="da-DK"/>
              <a:pPr/>
              <a:t>‹#›</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p>
        </p:txBody>
      </p:sp>
      <p:sp>
        <p:nvSpPr>
          <p:cNvPr id="6" name="Footer Placeholder 5"/>
          <p:cNvSpPr>
            <a:spLocks noGrp="1"/>
          </p:cNvSpPr>
          <p:nvPr>
            <p:ph type="ftr" sz="quarter" idx="11"/>
          </p:nvPr>
        </p:nvSpPr>
        <p:spPr/>
        <p:txBody>
          <a:bodyPr/>
          <a:lstStyle>
            <a:lvl1pPr>
              <a:defRPr/>
            </a:lvl1pPr>
          </a:lstStyle>
          <a:p>
            <a:endParaRPr lang="da-DK"/>
          </a:p>
        </p:txBody>
      </p:sp>
      <p:sp>
        <p:nvSpPr>
          <p:cNvPr id="7" name="Slide Number Placeholder 6"/>
          <p:cNvSpPr>
            <a:spLocks noGrp="1"/>
          </p:cNvSpPr>
          <p:nvPr>
            <p:ph type="sldNum" sz="quarter" idx="12"/>
          </p:nvPr>
        </p:nvSpPr>
        <p:spPr/>
        <p:txBody>
          <a:bodyPr/>
          <a:lstStyle>
            <a:lvl1pPr>
              <a:defRPr/>
            </a:lvl1pPr>
          </a:lstStyle>
          <a:p>
            <a:fld id="{8F65DC77-1DCF-4E1B-9F9B-7CF6825F274C}" type="slidenum">
              <a:rPr lang="da-DK"/>
              <a:pPr/>
              <a:t>‹#›</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da-DK"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3089C48-FDD2-4613-9F1E-0A2BF493FDD1}" type="slidenum">
              <a:rPr lang="da-DK"/>
              <a:pPr/>
              <a:t>‹#›</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20.jpeg"/><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1.jpeg"/><Relationship Id="rId5" Type="http://schemas.openxmlformats.org/officeDocument/2006/relationships/oleObject" Target="../embeddings/oleObject11.bin"/><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png"/><Relationship Id="rId5" Type="http://schemas.openxmlformats.org/officeDocument/2006/relationships/oleObject" Target="../embeddings/oleObject12.bin"/><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png"/><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1.png"/><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4.jpeg"/><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2.xml"/><Relationship Id="rId7" Type="http://schemas.openxmlformats.org/officeDocument/2006/relationships/image" Target="../media/image37.jpeg"/><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36.jpeg"/><Relationship Id="rId5" Type="http://schemas.openxmlformats.org/officeDocument/2006/relationships/oleObject" Target="../embeddings/oleObject20.bin"/><Relationship Id="rId10" Type="http://schemas.openxmlformats.org/officeDocument/2006/relationships/image" Target="../media/image1.png"/><Relationship Id="rId4" Type="http://schemas.openxmlformats.org/officeDocument/2006/relationships/oleObject" Target="../embeddings/oleObject19.bin"/><Relationship Id="rId9"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image" Target="../media/image40.jpe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png"/><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wmf"/><Relationship Id="rId1" Type="http://schemas.openxmlformats.org/officeDocument/2006/relationships/slideLayout" Target="../slideLayouts/slideLayout6.xml"/><Relationship Id="rId5" Type="http://schemas.openxmlformats.org/officeDocument/2006/relationships/image" Target="../media/image51.wmf"/><Relationship Id="rId4" Type="http://schemas.openxmlformats.org/officeDocument/2006/relationships/image" Target="../media/image50.wmf"/></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55.jpeg"/><Relationship Id="rId5" Type="http://schemas.openxmlformats.org/officeDocument/2006/relationships/oleObject" Target="../embeddings/oleObject25.bin"/><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notesSlide" Target="../notesSlides/notesSlide19.xml"/><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1.png"/><Relationship Id="rId2" Type="http://schemas.openxmlformats.org/officeDocument/2006/relationships/slideLayout" Target="../slideLayouts/slideLayout6.xml"/><Relationship Id="rId16" Type="http://schemas.openxmlformats.org/officeDocument/2006/relationships/image" Target="../media/image70.png"/><Relationship Id="rId1" Type="http://schemas.openxmlformats.org/officeDocument/2006/relationships/vmlDrawing" Target="../drawings/vmlDrawing15.v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oleObject" Target="../embeddings/oleObject26.bin"/><Relationship Id="rId9" Type="http://schemas.openxmlformats.org/officeDocument/2006/relationships/image" Target="../media/image63.jpeg"/><Relationship Id="rId1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20.xml"/><Relationship Id="rId7"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w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png"/><Relationship Id="rId4" Type="http://schemas.openxmlformats.org/officeDocument/2006/relationships/oleObject" Target="../embeddings/oleObject28.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2.xml"/><Relationship Id="rId7"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83.jpeg"/><Relationship Id="rId11" Type="http://schemas.openxmlformats.org/officeDocument/2006/relationships/image" Target="../media/image1.png"/><Relationship Id="rId5" Type="http://schemas.openxmlformats.org/officeDocument/2006/relationships/image" Target="../media/image82.jpeg"/><Relationship Id="rId10" Type="http://schemas.openxmlformats.org/officeDocument/2006/relationships/image" Target="../media/image84.wmf"/><Relationship Id="rId4" Type="http://schemas.openxmlformats.org/officeDocument/2006/relationships/image" Target="../media/image81.jpeg"/><Relationship Id="rId9" Type="http://schemas.openxmlformats.org/officeDocument/2006/relationships/oleObject" Target="../embeddings/oleObject31.bin"/></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6.wm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3.vml"/><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44.bin"/><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5.vml"/><Relationship Id="rId4" Type="http://schemas.openxmlformats.org/officeDocument/2006/relationships/oleObject" Target="../embeddings/oleObject45.bin"/></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notesSlide" Target="../notesSlides/notesSlide25.xml"/><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39.png"/><Relationship Id="rId5" Type="http://schemas.openxmlformats.org/officeDocument/2006/relationships/image" Target="../media/image9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772400" cy="1470025"/>
          </a:xfrm>
        </p:spPr>
        <p:txBody>
          <a:bodyPr/>
          <a:lstStyle/>
          <a:p>
            <a:r>
              <a:rPr lang="da-DK" sz="3200" dirty="0" err="1" smtClean="0"/>
              <a:t>Inelastic</a:t>
            </a:r>
            <a:r>
              <a:rPr lang="da-DK" sz="3200" dirty="0" smtClean="0"/>
              <a:t> neutron </a:t>
            </a:r>
            <a:r>
              <a:rPr lang="da-DK" sz="3200" dirty="0" err="1" smtClean="0"/>
              <a:t>scattering</a:t>
            </a:r>
            <a:r>
              <a:rPr lang="da-DK" sz="3200" dirty="0" smtClean="0"/>
              <a:t> </a:t>
            </a:r>
            <a:br>
              <a:rPr lang="da-DK" sz="3200" dirty="0" smtClean="0"/>
            </a:br>
            <a:endParaRPr lang="en-US" sz="3200" dirty="0"/>
          </a:p>
        </p:txBody>
      </p:sp>
      <p:sp>
        <p:nvSpPr>
          <p:cNvPr id="3" name="Subtitle 2"/>
          <p:cNvSpPr>
            <a:spLocks noGrp="1"/>
          </p:cNvSpPr>
          <p:nvPr>
            <p:ph type="subTitle" idx="1"/>
          </p:nvPr>
        </p:nvSpPr>
        <p:spPr>
          <a:xfrm>
            <a:off x="1371600" y="4293096"/>
            <a:ext cx="6400800" cy="1752600"/>
          </a:xfrm>
        </p:spPr>
        <p:txBody>
          <a:bodyPr/>
          <a:lstStyle/>
          <a:p>
            <a:r>
              <a:rPr lang="da-DK" sz="2000" dirty="0" err="1" smtClean="0"/>
              <a:t>Applications</a:t>
            </a:r>
            <a:r>
              <a:rPr lang="da-DK" sz="2000" dirty="0" smtClean="0"/>
              <a:t> of </a:t>
            </a:r>
            <a:r>
              <a:rPr lang="da-DK" sz="2000" dirty="0" err="1" smtClean="0"/>
              <a:t>X-ray</a:t>
            </a:r>
            <a:r>
              <a:rPr lang="da-DK" sz="2000" dirty="0" smtClean="0"/>
              <a:t> and neutron </a:t>
            </a:r>
            <a:r>
              <a:rPr lang="da-DK" sz="2000" dirty="0" err="1" smtClean="0"/>
              <a:t>scattering</a:t>
            </a:r>
            <a:r>
              <a:rPr lang="da-DK" sz="2000" dirty="0" smtClean="0"/>
              <a:t> in </a:t>
            </a:r>
            <a:r>
              <a:rPr lang="da-DK" sz="2000" dirty="0" err="1" smtClean="0"/>
              <a:t>biology</a:t>
            </a:r>
            <a:r>
              <a:rPr lang="da-DK" sz="2000" dirty="0" smtClean="0"/>
              <a:t>, </a:t>
            </a:r>
            <a:r>
              <a:rPr lang="da-DK" sz="2000" dirty="0" err="1" smtClean="0"/>
              <a:t>chemistry</a:t>
            </a:r>
            <a:r>
              <a:rPr lang="da-DK" sz="2000" dirty="0" smtClean="0"/>
              <a:t> and </a:t>
            </a:r>
            <a:r>
              <a:rPr lang="da-DK" sz="2000" dirty="0" err="1" smtClean="0"/>
              <a:t>physics</a:t>
            </a:r>
            <a:r>
              <a:rPr lang="da-DK" sz="2000" dirty="0" smtClean="0"/>
              <a:t> 23/8 2012</a:t>
            </a:r>
          </a:p>
          <a:p>
            <a:r>
              <a:rPr lang="da-DK" sz="2000" dirty="0" smtClean="0"/>
              <a:t>Niels Bech Christensen</a:t>
            </a:r>
          </a:p>
          <a:p>
            <a:r>
              <a:rPr lang="da-DK" sz="2000" dirty="0" smtClean="0"/>
              <a:t>Department of </a:t>
            </a:r>
            <a:r>
              <a:rPr lang="da-DK" sz="2000" dirty="0" err="1" smtClean="0"/>
              <a:t>Physics</a:t>
            </a:r>
            <a:endParaRPr lang="da-DK" sz="2000" dirty="0" smtClean="0"/>
          </a:p>
          <a:p>
            <a:r>
              <a:rPr lang="da-DK" sz="2000" dirty="0" err="1" smtClean="0"/>
              <a:t>Technical</a:t>
            </a:r>
            <a:r>
              <a:rPr lang="da-DK" sz="2000" dirty="0" smtClean="0"/>
              <a:t> </a:t>
            </a:r>
            <a:r>
              <a:rPr lang="da-DK" sz="2000" dirty="0" err="1" smtClean="0"/>
              <a:t>University</a:t>
            </a:r>
            <a:r>
              <a:rPr lang="da-DK" sz="2000" dirty="0" smtClean="0"/>
              <a:t> of Denmark</a:t>
            </a:r>
          </a:p>
          <a:p>
            <a:r>
              <a:rPr lang="da-DK" sz="2000" dirty="0" smtClean="0"/>
              <a:t>nbch@fysik.dtu.dk</a:t>
            </a:r>
            <a:endParaRPr lang="en-US" sz="2000" dirty="0" smtClean="0"/>
          </a:p>
          <a:p>
            <a:endParaRPr lang="da-DK" sz="2000" dirty="0" smtClean="0"/>
          </a:p>
        </p:txBody>
      </p:sp>
      <p:pic>
        <p:nvPicPr>
          <p:cNvPr id="4"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6" name="Rectangle 5"/>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4624"/>
            <a:ext cx="8229600" cy="1143000"/>
          </a:xfrm>
        </p:spPr>
        <p:txBody>
          <a:bodyPr/>
          <a:lstStyle/>
          <a:p>
            <a:r>
              <a:rPr lang="en-US" dirty="0"/>
              <a:t>Elastic </a:t>
            </a:r>
            <a:r>
              <a:rPr lang="en-US" dirty="0" smtClean="0"/>
              <a:t>scattering: Diffraction</a:t>
            </a:r>
            <a:endParaRPr lang="en-US" dirty="0"/>
          </a:p>
        </p:txBody>
      </p:sp>
      <p:pic>
        <p:nvPicPr>
          <p:cNvPr id="21508" name="Picture 4"/>
          <p:cNvPicPr>
            <a:picLocks noChangeAspect="1" noChangeArrowheads="1"/>
          </p:cNvPicPr>
          <p:nvPr/>
        </p:nvPicPr>
        <p:blipFill>
          <a:blip r:embed="rId3" cstate="print"/>
          <a:srcRect/>
          <a:stretch>
            <a:fillRect/>
          </a:stretch>
        </p:blipFill>
        <p:spPr bwMode="auto">
          <a:xfrm>
            <a:off x="468313" y="1340768"/>
            <a:ext cx="1905000" cy="2238375"/>
          </a:xfrm>
          <a:prstGeom prst="rect">
            <a:avLst/>
          </a:prstGeom>
          <a:noFill/>
          <a:ln w="9525">
            <a:noFill/>
            <a:miter lim="800000"/>
            <a:headEnd/>
            <a:tailEnd/>
          </a:ln>
          <a:effectLst/>
        </p:spPr>
      </p:pic>
      <p:sp>
        <p:nvSpPr>
          <p:cNvPr id="21516" name="Text Box 12"/>
          <p:cNvSpPr txBox="1">
            <a:spLocks noChangeArrowheads="1"/>
          </p:cNvSpPr>
          <p:nvPr/>
        </p:nvSpPr>
        <p:spPr bwMode="auto">
          <a:xfrm>
            <a:off x="2987675" y="1340768"/>
            <a:ext cx="5545138" cy="2954655"/>
          </a:xfrm>
          <a:prstGeom prst="rect">
            <a:avLst/>
          </a:prstGeom>
          <a:noFill/>
          <a:ln w="9525">
            <a:noFill/>
            <a:miter lim="800000"/>
            <a:headEnd/>
            <a:tailEnd/>
          </a:ln>
          <a:effectLst/>
        </p:spPr>
        <p:txBody>
          <a:bodyPr>
            <a:spAutoFit/>
          </a:bodyPr>
          <a:lstStyle/>
          <a:p>
            <a:pPr algn="l">
              <a:spcBef>
                <a:spcPct val="50000"/>
              </a:spcBef>
            </a:pPr>
            <a:r>
              <a:rPr lang="en-US" sz="2400" i="1" dirty="0">
                <a:solidFill>
                  <a:srgbClr val="FF0000"/>
                </a:solidFill>
              </a:rPr>
              <a:t>“…where atoms/spins are…”</a:t>
            </a:r>
          </a:p>
          <a:p>
            <a:pPr algn="l">
              <a:spcBef>
                <a:spcPct val="50000"/>
              </a:spcBef>
              <a:buFontTx/>
              <a:buChar char="•"/>
            </a:pPr>
            <a:r>
              <a:rPr lang="en-US" dirty="0"/>
              <a:t> Crystal </a:t>
            </a:r>
            <a:r>
              <a:rPr lang="en-US" dirty="0" smtClean="0"/>
              <a:t>structures, </a:t>
            </a:r>
            <a:r>
              <a:rPr lang="en-US" dirty="0" smtClean="0">
                <a:solidFill>
                  <a:schemeClr val="bg2"/>
                </a:solidFill>
              </a:rPr>
              <a:t>polymers, …</a:t>
            </a:r>
            <a:endParaRPr lang="en-US" dirty="0">
              <a:solidFill>
                <a:schemeClr val="bg2"/>
              </a:solidFill>
            </a:endParaRPr>
          </a:p>
          <a:p>
            <a:pPr algn="l">
              <a:spcBef>
                <a:spcPct val="50000"/>
              </a:spcBef>
              <a:buFontTx/>
              <a:buChar char="•"/>
            </a:pPr>
            <a:r>
              <a:rPr lang="en-US" dirty="0"/>
              <a:t> Magnetic </a:t>
            </a:r>
            <a:r>
              <a:rPr lang="en-US" dirty="0" smtClean="0"/>
              <a:t>structures</a:t>
            </a:r>
            <a:r>
              <a:rPr lang="en-US" dirty="0" smtClean="0">
                <a:solidFill>
                  <a:schemeClr val="bg2"/>
                </a:solidFill>
              </a:rPr>
              <a:t>, flux-line lattices, …</a:t>
            </a:r>
            <a:endParaRPr lang="en-US" dirty="0">
              <a:solidFill>
                <a:schemeClr val="bg2"/>
              </a:solidFill>
            </a:endParaRPr>
          </a:p>
          <a:p>
            <a:pPr algn="l">
              <a:spcBef>
                <a:spcPct val="50000"/>
              </a:spcBef>
              <a:buFontTx/>
              <a:buChar char="•"/>
            </a:pPr>
            <a:r>
              <a:rPr lang="en-US" dirty="0"/>
              <a:t> </a:t>
            </a:r>
            <a:r>
              <a:rPr lang="en-US" dirty="0">
                <a:solidFill>
                  <a:schemeClr val="bg2"/>
                </a:solidFill>
              </a:rPr>
              <a:t>Charge and orbital ordering phenomena (Indirectly, through the associated small distortions of the lattice)</a:t>
            </a:r>
          </a:p>
          <a:p>
            <a:pPr algn="l">
              <a:spcBef>
                <a:spcPct val="50000"/>
              </a:spcBef>
            </a:pPr>
            <a:r>
              <a:rPr lang="en-US" dirty="0"/>
              <a:t>… as a function of pressure, electric/magnetic field and temperature. </a:t>
            </a:r>
          </a:p>
        </p:txBody>
      </p:sp>
      <p:sp>
        <p:nvSpPr>
          <p:cNvPr id="21529" name="Text Box 25"/>
          <p:cNvSpPr txBox="1">
            <a:spLocks noChangeArrowheads="1"/>
          </p:cNvSpPr>
          <p:nvPr/>
        </p:nvSpPr>
        <p:spPr bwMode="auto">
          <a:xfrm>
            <a:off x="3276600" y="4412580"/>
            <a:ext cx="1800225" cy="457200"/>
          </a:xfrm>
          <a:prstGeom prst="rect">
            <a:avLst/>
          </a:prstGeom>
          <a:noFill/>
          <a:ln w="9525">
            <a:noFill/>
            <a:miter lim="800000"/>
            <a:headEnd/>
            <a:tailEnd/>
          </a:ln>
          <a:effectLst/>
        </p:spPr>
        <p:txBody>
          <a:bodyPr>
            <a:spAutoFit/>
          </a:bodyPr>
          <a:lstStyle/>
          <a:p>
            <a:pPr algn="l">
              <a:spcBef>
                <a:spcPct val="50000"/>
              </a:spcBef>
            </a:pPr>
            <a:r>
              <a:rPr lang="en-US" sz="2400"/>
              <a:t>k</a:t>
            </a:r>
            <a:r>
              <a:rPr lang="en-US" sz="2400" baseline="-25000"/>
              <a:t>i</a:t>
            </a:r>
            <a:r>
              <a:rPr lang="en-US" sz="2400"/>
              <a:t>=k</a:t>
            </a:r>
            <a:r>
              <a:rPr lang="en-US" sz="2400" baseline="-25000"/>
              <a:t>f</a:t>
            </a:r>
          </a:p>
        </p:txBody>
      </p:sp>
      <p:sp>
        <p:nvSpPr>
          <p:cNvPr id="21531" name="Rectangle 27"/>
          <p:cNvSpPr>
            <a:spLocks noChangeArrowheads="1"/>
          </p:cNvSpPr>
          <p:nvPr/>
        </p:nvSpPr>
        <p:spPr bwMode="auto">
          <a:xfrm>
            <a:off x="3203575" y="4364955"/>
            <a:ext cx="2592388" cy="2160588"/>
          </a:xfrm>
          <a:prstGeom prst="rect">
            <a:avLst/>
          </a:prstGeom>
          <a:noFill/>
          <a:ln w="38100">
            <a:solidFill>
              <a:schemeClr val="tx1"/>
            </a:solidFill>
            <a:miter lim="800000"/>
            <a:headEnd/>
            <a:tailEnd/>
          </a:ln>
          <a:effectLst/>
        </p:spPr>
        <p:txBody>
          <a:bodyPr wrap="none" anchor="ctr"/>
          <a:lstStyle/>
          <a:p>
            <a:endParaRPr lang="en-US"/>
          </a:p>
        </p:txBody>
      </p:sp>
      <p:sp>
        <p:nvSpPr>
          <p:cNvPr id="21534" name="Line 30"/>
          <p:cNvSpPr>
            <a:spLocks noChangeShapeType="1"/>
          </p:cNvSpPr>
          <p:nvPr/>
        </p:nvSpPr>
        <p:spPr bwMode="auto">
          <a:xfrm flipV="1">
            <a:off x="5221288" y="4942805"/>
            <a:ext cx="0" cy="936625"/>
          </a:xfrm>
          <a:prstGeom prst="line">
            <a:avLst/>
          </a:prstGeom>
          <a:noFill/>
          <a:ln w="38100">
            <a:solidFill>
              <a:srgbClr val="FF0000"/>
            </a:solidFill>
            <a:round/>
            <a:headEnd/>
            <a:tailEnd type="triangle" w="med" len="med"/>
          </a:ln>
          <a:effectLst/>
        </p:spPr>
        <p:txBody>
          <a:bodyPr/>
          <a:lstStyle/>
          <a:p>
            <a:endParaRPr lang="en-US"/>
          </a:p>
        </p:txBody>
      </p:sp>
      <p:sp>
        <p:nvSpPr>
          <p:cNvPr id="21535" name="Text Box 31"/>
          <p:cNvSpPr txBox="1">
            <a:spLocks noChangeArrowheads="1"/>
          </p:cNvSpPr>
          <p:nvPr/>
        </p:nvSpPr>
        <p:spPr bwMode="auto">
          <a:xfrm>
            <a:off x="5221288" y="5163468"/>
            <a:ext cx="433387"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1536" name="Line 32"/>
          <p:cNvSpPr>
            <a:spLocks noChangeShapeType="1"/>
          </p:cNvSpPr>
          <p:nvPr/>
        </p:nvSpPr>
        <p:spPr bwMode="auto">
          <a:xfrm flipH="1">
            <a:off x="4284663" y="4942805"/>
            <a:ext cx="936625" cy="431800"/>
          </a:xfrm>
          <a:prstGeom prst="line">
            <a:avLst/>
          </a:prstGeom>
          <a:noFill/>
          <a:ln w="38100">
            <a:solidFill>
              <a:srgbClr val="008000"/>
            </a:solidFill>
            <a:round/>
            <a:headEnd/>
            <a:tailEnd type="triangle" w="med" len="med"/>
          </a:ln>
          <a:effectLst/>
        </p:spPr>
        <p:txBody>
          <a:bodyPr/>
          <a:lstStyle/>
          <a:p>
            <a:endParaRPr lang="en-US"/>
          </a:p>
        </p:txBody>
      </p:sp>
      <p:sp>
        <p:nvSpPr>
          <p:cNvPr id="21537" name="Line 33"/>
          <p:cNvSpPr>
            <a:spLocks noChangeShapeType="1"/>
          </p:cNvSpPr>
          <p:nvPr/>
        </p:nvSpPr>
        <p:spPr bwMode="auto">
          <a:xfrm flipH="1" flipV="1">
            <a:off x="4284663" y="5374605"/>
            <a:ext cx="936625" cy="503238"/>
          </a:xfrm>
          <a:prstGeom prst="line">
            <a:avLst/>
          </a:prstGeom>
          <a:noFill/>
          <a:ln w="38100">
            <a:solidFill>
              <a:srgbClr val="000080"/>
            </a:solidFill>
            <a:round/>
            <a:headEnd/>
            <a:tailEnd type="triangle" w="med" len="med"/>
          </a:ln>
          <a:effectLst/>
        </p:spPr>
        <p:txBody>
          <a:bodyPr/>
          <a:lstStyle/>
          <a:p>
            <a:endParaRPr lang="en-US"/>
          </a:p>
        </p:txBody>
      </p:sp>
      <p:sp>
        <p:nvSpPr>
          <p:cNvPr id="21538" name="Text Box 34"/>
          <p:cNvSpPr txBox="1">
            <a:spLocks noChangeArrowheads="1"/>
          </p:cNvSpPr>
          <p:nvPr/>
        </p:nvSpPr>
        <p:spPr bwMode="auto">
          <a:xfrm>
            <a:off x="4502150" y="4655468"/>
            <a:ext cx="433388"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21539" name="Text Box 35"/>
          <p:cNvSpPr txBox="1">
            <a:spLocks noChangeArrowheads="1"/>
          </p:cNvSpPr>
          <p:nvPr/>
        </p:nvSpPr>
        <p:spPr bwMode="auto">
          <a:xfrm>
            <a:off x="4500563" y="5565105"/>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i</a:t>
            </a:r>
          </a:p>
        </p:txBody>
      </p:sp>
      <p:sp>
        <p:nvSpPr>
          <p:cNvPr id="21542" name="Text Box 38"/>
          <p:cNvSpPr txBox="1">
            <a:spLocks noChangeArrowheads="1"/>
          </p:cNvSpPr>
          <p:nvPr/>
        </p:nvSpPr>
        <p:spPr bwMode="auto">
          <a:xfrm>
            <a:off x="3276600" y="5996905"/>
            <a:ext cx="1800225" cy="457200"/>
          </a:xfrm>
          <a:prstGeom prst="rect">
            <a:avLst/>
          </a:prstGeom>
          <a:noFill/>
          <a:ln w="9525">
            <a:noFill/>
            <a:miter lim="800000"/>
            <a:headEnd/>
            <a:tailEnd/>
          </a:ln>
          <a:effectLst/>
        </p:spPr>
        <p:txBody>
          <a:bodyPr>
            <a:spAutoFit/>
          </a:bodyPr>
          <a:lstStyle/>
          <a:p>
            <a:pPr algn="l">
              <a:spcBef>
                <a:spcPct val="50000"/>
              </a:spcBef>
            </a:pPr>
            <a:r>
              <a:rPr lang="en-US" sz="2400">
                <a:cs typeface="Arial" charset="0"/>
              </a:rPr>
              <a:t>ħ</a:t>
            </a:r>
            <a:r>
              <a:rPr lang="el-GR" sz="2400">
                <a:cs typeface="Arial" charset="0"/>
              </a:rPr>
              <a:t>ω</a:t>
            </a:r>
            <a:r>
              <a:rPr lang="en-US" sz="2400"/>
              <a:t>=0</a:t>
            </a:r>
            <a:endParaRPr lang="en-US" sz="2400" baseline="-25000"/>
          </a:p>
        </p:txBody>
      </p:sp>
      <p:pic>
        <p:nvPicPr>
          <p:cNvPr id="14" name="Picture 2"/>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16" name="Rectangle 15"/>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Inelastic </a:t>
            </a:r>
            <a:r>
              <a:rPr lang="en-US" dirty="0" smtClean="0"/>
              <a:t>scattering Spectroscopy</a:t>
            </a:r>
            <a:endParaRPr lang="en-US" dirty="0"/>
          </a:p>
        </p:txBody>
      </p:sp>
      <p:pic>
        <p:nvPicPr>
          <p:cNvPr id="22531" name="Picture 3"/>
          <p:cNvPicPr>
            <a:picLocks noChangeAspect="1" noChangeArrowheads="1"/>
          </p:cNvPicPr>
          <p:nvPr/>
        </p:nvPicPr>
        <p:blipFill>
          <a:blip r:embed="rId3" cstate="print"/>
          <a:srcRect/>
          <a:stretch>
            <a:fillRect/>
          </a:stretch>
        </p:blipFill>
        <p:spPr bwMode="auto">
          <a:xfrm>
            <a:off x="466725" y="1482725"/>
            <a:ext cx="1905000" cy="2238375"/>
          </a:xfrm>
          <a:prstGeom prst="rect">
            <a:avLst/>
          </a:prstGeom>
          <a:noFill/>
          <a:ln w="9525">
            <a:noFill/>
            <a:miter lim="800000"/>
            <a:headEnd/>
            <a:tailEnd/>
          </a:ln>
          <a:effectLst/>
        </p:spPr>
      </p:pic>
      <p:sp>
        <p:nvSpPr>
          <p:cNvPr id="22533" name="Text Box 5"/>
          <p:cNvSpPr txBox="1">
            <a:spLocks noChangeArrowheads="1"/>
          </p:cNvSpPr>
          <p:nvPr/>
        </p:nvSpPr>
        <p:spPr bwMode="auto">
          <a:xfrm>
            <a:off x="2700338" y="1601788"/>
            <a:ext cx="5545137" cy="1970087"/>
          </a:xfrm>
          <a:prstGeom prst="rect">
            <a:avLst/>
          </a:prstGeom>
          <a:noFill/>
          <a:ln w="9525">
            <a:noFill/>
            <a:miter lim="800000"/>
            <a:headEnd/>
            <a:tailEnd/>
          </a:ln>
          <a:effectLst/>
        </p:spPr>
        <p:txBody>
          <a:bodyPr>
            <a:spAutoFit/>
          </a:bodyPr>
          <a:lstStyle/>
          <a:p>
            <a:pPr algn="l">
              <a:spcBef>
                <a:spcPct val="50000"/>
              </a:spcBef>
            </a:pPr>
            <a:r>
              <a:rPr lang="en-US" sz="2400" i="1">
                <a:solidFill>
                  <a:srgbClr val="FF0000"/>
                </a:solidFill>
              </a:rPr>
              <a:t>“…what atoms/spins do…”</a:t>
            </a:r>
          </a:p>
          <a:p>
            <a:pPr algn="l">
              <a:spcBef>
                <a:spcPct val="50000"/>
              </a:spcBef>
              <a:buFontTx/>
              <a:buChar char="•"/>
            </a:pPr>
            <a:r>
              <a:rPr lang="en-US"/>
              <a:t> Phonons in crystalline materials</a:t>
            </a:r>
          </a:p>
          <a:p>
            <a:pPr algn="l">
              <a:spcBef>
                <a:spcPct val="50000"/>
              </a:spcBef>
              <a:buFontTx/>
              <a:buChar char="•"/>
            </a:pPr>
            <a:r>
              <a:rPr lang="en-US"/>
              <a:t> Magnetic excitations</a:t>
            </a:r>
          </a:p>
          <a:p>
            <a:pPr algn="l">
              <a:spcBef>
                <a:spcPct val="50000"/>
              </a:spcBef>
            </a:pPr>
            <a:r>
              <a:rPr lang="en-US"/>
              <a:t>… as a function of pressure, electric/magnetic field and temperature. </a:t>
            </a:r>
          </a:p>
        </p:txBody>
      </p:sp>
      <p:sp>
        <p:nvSpPr>
          <p:cNvPr id="22534" name="Line 6"/>
          <p:cNvSpPr>
            <a:spLocks noChangeShapeType="1"/>
          </p:cNvSpPr>
          <p:nvPr/>
        </p:nvSpPr>
        <p:spPr bwMode="auto">
          <a:xfrm flipV="1">
            <a:off x="5078413" y="4554538"/>
            <a:ext cx="0" cy="936625"/>
          </a:xfrm>
          <a:prstGeom prst="line">
            <a:avLst/>
          </a:prstGeom>
          <a:noFill/>
          <a:ln w="38100">
            <a:solidFill>
              <a:srgbClr val="FF0000"/>
            </a:solidFill>
            <a:round/>
            <a:headEnd/>
            <a:tailEnd type="triangle" w="med" len="med"/>
          </a:ln>
          <a:effectLst/>
        </p:spPr>
        <p:txBody>
          <a:bodyPr/>
          <a:lstStyle/>
          <a:p>
            <a:endParaRPr lang="en-US"/>
          </a:p>
        </p:txBody>
      </p:sp>
      <p:sp>
        <p:nvSpPr>
          <p:cNvPr id="22535" name="Text Box 7"/>
          <p:cNvSpPr txBox="1">
            <a:spLocks noChangeArrowheads="1"/>
          </p:cNvSpPr>
          <p:nvPr/>
        </p:nvSpPr>
        <p:spPr bwMode="auto">
          <a:xfrm>
            <a:off x="5076825" y="4775200"/>
            <a:ext cx="433388"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2536" name="Line 8"/>
          <p:cNvSpPr>
            <a:spLocks noChangeShapeType="1"/>
          </p:cNvSpPr>
          <p:nvPr/>
        </p:nvSpPr>
        <p:spPr bwMode="auto">
          <a:xfrm flipH="1">
            <a:off x="4357688" y="4554538"/>
            <a:ext cx="720725" cy="1296987"/>
          </a:xfrm>
          <a:prstGeom prst="line">
            <a:avLst/>
          </a:prstGeom>
          <a:noFill/>
          <a:ln w="38100">
            <a:solidFill>
              <a:srgbClr val="008000"/>
            </a:solidFill>
            <a:round/>
            <a:headEnd/>
            <a:tailEnd type="triangle" w="med" len="med"/>
          </a:ln>
          <a:effectLst/>
        </p:spPr>
        <p:txBody>
          <a:bodyPr/>
          <a:lstStyle/>
          <a:p>
            <a:endParaRPr lang="en-US"/>
          </a:p>
        </p:txBody>
      </p:sp>
      <p:sp>
        <p:nvSpPr>
          <p:cNvPr id="22537" name="Line 9"/>
          <p:cNvSpPr>
            <a:spLocks noChangeShapeType="1"/>
          </p:cNvSpPr>
          <p:nvPr/>
        </p:nvSpPr>
        <p:spPr bwMode="auto">
          <a:xfrm flipH="1">
            <a:off x="4357688" y="5489575"/>
            <a:ext cx="720725" cy="361950"/>
          </a:xfrm>
          <a:prstGeom prst="line">
            <a:avLst/>
          </a:prstGeom>
          <a:noFill/>
          <a:ln w="38100">
            <a:solidFill>
              <a:srgbClr val="000080"/>
            </a:solidFill>
            <a:round/>
            <a:headEnd/>
            <a:tailEnd type="triangle" w="med" len="med"/>
          </a:ln>
          <a:effectLst/>
        </p:spPr>
        <p:txBody>
          <a:bodyPr/>
          <a:lstStyle/>
          <a:p>
            <a:endParaRPr lang="en-US"/>
          </a:p>
        </p:txBody>
      </p:sp>
      <p:sp>
        <p:nvSpPr>
          <p:cNvPr id="22538" name="Text Box 10"/>
          <p:cNvSpPr txBox="1">
            <a:spLocks noChangeArrowheads="1"/>
          </p:cNvSpPr>
          <p:nvPr/>
        </p:nvSpPr>
        <p:spPr bwMode="auto">
          <a:xfrm>
            <a:off x="4357688" y="4746625"/>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22539" name="Text Box 11"/>
          <p:cNvSpPr txBox="1">
            <a:spLocks noChangeArrowheads="1"/>
          </p:cNvSpPr>
          <p:nvPr/>
        </p:nvSpPr>
        <p:spPr bwMode="auto">
          <a:xfrm>
            <a:off x="4645025" y="5635625"/>
            <a:ext cx="433388"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i</a:t>
            </a:r>
          </a:p>
        </p:txBody>
      </p:sp>
      <p:sp>
        <p:nvSpPr>
          <p:cNvPr id="22540" name="Line 12"/>
          <p:cNvSpPr>
            <a:spLocks noChangeShapeType="1"/>
          </p:cNvSpPr>
          <p:nvPr/>
        </p:nvSpPr>
        <p:spPr bwMode="auto">
          <a:xfrm flipV="1">
            <a:off x="2484438" y="4579938"/>
            <a:ext cx="0" cy="936625"/>
          </a:xfrm>
          <a:prstGeom prst="line">
            <a:avLst/>
          </a:prstGeom>
          <a:noFill/>
          <a:ln w="38100">
            <a:solidFill>
              <a:srgbClr val="FF0000"/>
            </a:solidFill>
            <a:round/>
            <a:headEnd/>
            <a:tailEnd type="triangle" w="med" len="med"/>
          </a:ln>
          <a:effectLst/>
        </p:spPr>
        <p:txBody>
          <a:bodyPr/>
          <a:lstStyle/>
          <a:p>
            <a:endParaRPr lang="en-US"/>
          </a:p>
        </p:txBody>
      </p:sp>
      <p:sp>
        <p:nvSpPr>
          <p:cNvPr id="22541" name="Text Box 13"/>
          <p:cNvSpPr txBox="1">
            <a:spLocks noChangeArrowheads="1"/>
          </p:cNvSpPr>
          <p:nvPr/>
        </p:nvSpPr>
        <p:spPr bwMode="auto">
          <a:xfrm>
            <a:off x="2559050" y="4724400"/>
            <a:ext cx="433388"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2542" name="Line 14"/>
          <p:cNvSpPr>
            <a:spLocks noChangeShapeType="1"/>
          </p:cNvSpPr>
          <p:nvPr/>
        </p:nvSpPr>
        <p:spPr bwMode="auto">
          <a:xfrm flipH="1">
            <a:off x="1477963" y="4579938"/>
            <a:ext cx="1006475" cy="1587"/>
          </a:xfrm>
          <a:prstGeom prst="line">
            <a:avLst/>
          </a:prstGeom>
          <a:noFill/>
          <a:ln w="38100">
            <a:solidFill>
              <a:srgbClr val="008000"/>
            </a:solidFill>
            <a:round/>
            <a:headEnd/>
            <a:tailEnd type="triangle" w="med" len="med"/>
          </a:ln>
          <a:effectLst/>
        </p:spPr>
        <p:txBody>
          <a:bodyPr/>
          <a:lstStyle/>
          <a:p>
            <a:endParaRPr lang="en-US"/>
          </a:p>
        </p:txBody>
      </p:sp>
      <p:sp>
        <p:nvSpPr>
          <p:cNvPr id="22543" name="Line 15"/>
          <p:cNvSpPr>
            <a:spLocks noChangeShapeType="1"/>
          </p:cNvSpPr>
          <p:nvPr/>
        </p:nvSpPr>
        <p:spPr bwMode="auto">
          <a:xfrm flipH="1" flipV="1">
            <a:off x="1477963" y="4581525"/>
            <a:ext cx="1006475" cy="933450"/>
          </a:xfrm>
          <a:prstGeom prst="line">
            <a:avLst/>
          </a:prstGeom>
          <a:noFill/>
          <a:ln w="38100">
            <a:solidFill>
              <a:srgbClr val="000080"/>
            </a:solidFill>
            <a:round/>
            <a:headEnd/>
            <a:tailEnd type="triangle" w="med" len="med"/>
          </a:ln>
          <a:effectLst/>
        </p:spPr>
        <p:txBody>
          <a:bodyPr/>
          <a:lstStyle/>
          <a:p>
            <a:endParaRPr lang="en-US"/>
          </a:p>
        </p:txBody>
      </p:sp>
      <p:sp>
        <p:nvSpPr>
          <p:cNvPr id="22544" name="Text Box 16"/>
          <p:cNvSpPr txBox="1">
            <a:spLocks noChangeArrowheads="1"/>
          </p:cNvSpPr>
          <p:nvPr/>
        </p:nvSpPr>
        <p:spPr bwMode="auto">
          <a:xfrm>
            <a:off x="1836738" y="4122738"/>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22545" name="Text Box 17"/>
          <p:cNvSpPr txBox="1">
            <a:spLocks noChangeArrowheads="1"/>
          </p:cNvSpPr>
          <p:nvPr/>
        </p:nvSpPr>
        <p:spPr bwMode="auto">
          <a:xfrm>
            <a:off x="1693863" y="4940300"/>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i</a:t>
            </a:r>
          </a:p>
        </p:txBody>
      </p:sp>
      <p:sp>
        <p:nvSpPr>
          <p:cNvPr id="22547" name="Text Box 19"/>
          <p:cNvSpPr txBox="1">
            <a:spLocks noChangeArrowheads="1"/>
          </p:cNvSpPr>
          <p:nvPr/>
        </p:nvSpPr>
        <p:spPr bwMode="auto">
          <a:xfrm>
            <a:off x="3205163" y="4005263"/>
            <a:ext cx="1800225" cy="457200"/>
          </a:xfrm>
          <a:prstGeom prst="rect">
            <a:avLst/>
          </a:prstGeom>
          <a:noFill/>
          <a:ln w="9525">
            <a:noFill/>
            <a:miter lim="800000"/>
            <a:headEnd/>
            <a:tailEnd/>
          </a:ln>
          <a:effectLst/>
        </p:spPr>
        <p:txBody>
          <a:bodyPr>
            <a:spAutoFit/>
          </a:bodyPr>
          <a:lstStyle/>
          <a:p>
            <a:pPr algn="l">
              <a:spcBef>
                <a:spcPct val="50000"/>
              </a:spcBef>
            </a:pPr>
            <a:r>
              <a:rPr lang="en-US" sz="2400"/>
              <a:t>k</a:t>
            </a:r>
            <a:r>
              <a:rPr lang="en-US" sz="2400" baseline="-25000"/>
              <a:t>i</a:t>
            </a:r>
            <a:r>
              <a:rPr lang="en-US" sz="2400"/>
              <a:t>&lt;k</a:t>
            </a:r>
            <a:r>
              <a:rPr lang="en-US" sz="2400" baseline="-25000"/>
              <a:t>f</a:t>
            </a:r>
          </a:p>
        </p:txBody>
      </p:sp>
      <p:sp>
        <p:nvSpPr>
          <p:cNvPr id="22548" name="Rectangle 20"/>
          <p:cNvSpPr>
            <a:spLocks noChangeArrowheads="1"/>
          </p:cNvSpPr>
          <p:nvPr/>
        </p:nvSpPr>
        <p:spPr bwMode="auto">
          <a:xfrm>
            <a:off x="541338" y="3932238"/>
            <a:ext cx="5256212" cy="2160587"/>
          </a:xfrm>
          <a:prstGeom prst="rect">
            <a:avLst/>
          </a:prstGeom>
          <a:noFill/>
          <a:ln w="38100">
            <a:solidFill>
              <a:schemeClr val="tx1"/>
            </a:solidFill>
            <a:miter lim="800000"/>
            <a:headEnd/>
            <a:tailEnd/>
          </a:ln>
          <a:effectLst/>
        </p:spPr>
        <p:txBody>
          <a:bodyPr wrap="none" anchor="ctr"/>
          <a:lstStyle/>
          <a:p>
            <a:endParaRPr lang="en-US"/>
          </a:p>
        </p:txBody>
      </p:sp>
      <p:sp>
        <p:nvSpPr>
          <p:cNvPr id="22549" name="Line 21"/>
          <p:cNvSpPr>
            <a:spLocks noChangeShapeType="1"/>
          </p:cNvSpPr>
          <p:nvPr/>
        </p:nvSpPr>
        <p:spPr bwMode="auto">
          <a:xfrm>
            <a:off x="3133725" y="3932238"/>
            <a:ext cx="0" cy="2160587"/>
          </a:xfrm>
          <a:prstGeom prst="line">
            <a:avLst/>
          </a:prstGeom>
          <a:noFill/>
          <a:ln w="38100">
            <a:solidFill>
              <a:schemeClr val="tx1"/>
            </a:solidFill>
            <a:round/>
            <a:headEnd/>
            <a:tailEnd/>
          </a:ln>
          <a:effectLst/>
        </p:spPr>
        <p:txBody>
          <a:bodyPr/>
          <a:lstStyle/>
          <a:p>
            <a:endParaRPr lang="en-US"/>
          </a:p>
        </p:txBody>
      </p:sp>
      <p:sp>
        <p:nvSpPr>
          <p:cNvPr id="22557" name="Text Box 29"/>
          <p:cNvSpPr txBox="1">
            <a:spLocks noChangeArrowheads="1"/>
          </p:cNvSpPr>
          <p:nvPr/>
        </p:nvSpPr>
        <p:spPr bwMode="auto">
          <a:xfrm>
            <a:off x="612775" y="4005263"/>
            <a:ext cx="1800225" cy="457200"/>
          </a:xfrm>
          <a:prstGeom prst="rect">
            <a:avLst/>
          </a:prstGeom>
          <a:noFill/>
          <a:ln w="9525">
            <a:noFill/>
            <a:miter lim="800000"/>
            <a:headEnd/>
            <a:tailEnd/>
          </a:ln>
          <a:effectLst/>
        </p:spPr>
        <p:txBody>
          <a:bodyPr>
            <a:spAutoFit/>
          </a:bodyPr>
          <a:lstStyle/>
          <a:p>
            <a:pPr algn="l">
              <a:spcBef>
                <a:spcPct val="50000"/>
              </a:spcBef>
            </a:pPr>
            <a:r>
              <a:rPr lang="en-US" sz="2400"/>
              <a:t>k</a:t>
            </a:r>
            <a:r>
              <a:rPr lang="en-US" sz="2400" baseline="-25000"/>
              <a:t>i</a:t>
            </a:r>
            <a:r>
              <a:rPr lang="en-US" sz="2400"/>
              <a:t>&gt;k</a:t>
            </a:r>
            <a:r>
              <a:rPr lang="en-US" sz="2400" baseline="-25000"/>
              <a:t>f</a:t>
            </a:r>
          </a:p>
        </p:txBody>
      </p:sp>
      <p:sp>
        <p:nvSpPr>
          <p:cNvPr id="22558" name="Text Box 30"/>
          <p:cNvSpPr txBox="1">
            <a:spLocks noChangeArrowheads="1"/>
          </p:cNvSpPr>
          <p:nvPr/>
        </p:nvSpPr>
        <p:spPr bwMode="auto">
          <a:xfrm>
            <a:off x="612775" y="5564188"/>
            <a:ext cx="1800225" cy="457200"/>
          </a:xfrm>
          <a:prstGeom prst="rect">
            <a:avLst/>
          </a:prstGeom>
          <a:noFill/>
          <a:ln w="9525">
            <a:noFill/>
            <a:miter lim="800000"/>
            <a:headEnd/>
            <a:tailEnd/>
          </a:ln>
          <a:effectLst/>
        </p:spPr>
        <p:txBody>
          <a:bodyPr>
            <a:spAutoFit/>
          </a:bodyPr>
          <a:lstStyle/>
          <a:p>
            <a:pPr algn="l">
              <a:spcBef>
                <a:spcPct val="50000"/>
              </a:spcBef>
            </a:pPr>
            <a:r>
              <a:rPr lang="en-US" sz="2400">
                <a:cs typeface="Arial" charset="0"/>
              </a:rPr>
              <a:t>ħ</a:t>
            </a:r>
            <a:r>
              <a:rPr lang="el-GR" sz="2400">
                <a:cs typeface="Arial" charset="0"/>
              </a:rPr>
              <a:t>ω</a:t>
            </a:r>
            <a:r>
              <a:rPr lang="en-US" sz="2400"/>
              <a:t>&gt;0</a:t>
            </a:r>
            <a:endParaRPr lang="en-US" sz="2400" baseline="-25000"/>
          </a:p>
        </p:txBody>
      </p:sp>
      <p:sp>
        <p:nvSpPr>
          <p:cNvPr id="22560" name="Text Box 32"/>
          <p:cNvSpPr txBox="1">
            <a:spLocks noChangeArrowheads="1"/>
          </p:cNvSpPr>
          <p:nvPr/>
        </p:nvSpPr>
        <p:spPr bwMode="auto">
          <a:xfrm>
            <a:off x="3205163" y="5564188"/>
            <a:ext cx="1800225" cy="457200"/>
          </a:xfrm>
          <a:prstGeom prst="rect">
            <a:avLst/>
          </a:prstGeom>
          <a:noFill/>
          <a:ln w="9525">
            <a:noFill/>
            <a:miter lim="800000"/>
            <a:headEnd/>
            <a:tailEnd/>
          </a:ln>
          <a:effectLst/>
        </p:spPr>
        <p:txBody>
          <a:bodyPr>
            <a:spAutoFit/>
          </a:bodyPr>
          <a:lstStyle/>
          <a:p>
            <a:pPr algn="l">
              <a:spcBef>
                <a:spcPct val="50000"/>
              </a:spcBef>
            </a:pPr>
            <a:r>
              <a:rPr lang="en-US" sz="2400">
                <a:cs typeface="Arial" charset="0"/>
              </a:rPr>
              <a:t>ħ</a:t>
            </a:r>
            <a:r>
              <a:rPr lang="el-GR" sz="2400">
                <a:cs typeface="Arial" charset="0"/>
              </a:rPr>
              <a:t>ω</a:t>
            </a:r>
            <a:r>
              <a:rPr lang="en-US" sz="2400"/>
              <a:t>&lt;0</a:t>
            </a:r>
            <a:endParaRPr lang="en-US" sz="2400" baseline="-25000"/>
          </a:p>
        </p:txBody>
      </p:sp>
      <p:sp>
        <p:nvSpPr>
          <p:cNvPr id="22570" name="AutoShape 42"/>
          <p:cNvSpPr>
            <a:spLocks/>
          </p:cNvSpPr>
          <p:nvPr/>
        </p:nvSpPr>
        <p:spPr bwMode="auto">
          <a:xfrm>
            <a:off x="6227763" y="2133600"/>
            <a:ext cx="288925" cy="792163"/>
          </a:xfrm>
          <a:prstGeom prst="rightBrace">
            <a:avLst>
              <a:gd name="adj1" fmla="val 22848"/>
              <a:gd name="adj2" fmla="val 50000"/>
            </a:avLst>
          </a:prstGeom>
          <a:noFill/>
          <a:ln w="9525">
            <a:solidFill>
              <a:schemeClr val="tx1"/>
            </a:solidFill>
            <a:round/>
            <a:headEnd/>
            <a:tailEnd/>
          </a:ln>
          <a:effectLst/>
        </p:spPr>
        <p:txBody>
          <a:bodyPr wrap="none" anchor="ctr"/>
          <a:lstStyle/>
          <a:p>
            <a:endParaRPr lang="en-US"/>
          </a:p>
        </p:txBody>
      </p:sp>
      <p:sp>
        <p:nvSpPr>
          <p:cNvPr id="22571" name="Text Box 43"/>
          <p:cNvSpPr txBox="1">
            <a:spLocks noChangeArrowheads="1"/>
          </p:cNvSpPr>
          <p:nvPr/>
        </p:nvSpPr>
        <p:spPr bwMode="auto">
          <a:xfrm>
            <a:off x="6877050" y="2349500"/>
            <a:ext cx="1439863" cy="366713"/>
          </a:xfrm>
          <a:prstGeom prst="rect">
            <a:avLst/>
          </a:prstGeom>
          <a:noFill/>
          <a:ln w="9525" algn="ctr">
            <a:noFill/>
            <a:miter lim="800000"/>
            <a:headEnd/>
            <a:tailEnd/>
          </a:ln>
          <a:effectLst/>
        </p:spPr>
        <p:txBody>
          <a:bodyPr>
            <a:spAutoFit/>
          </a:bodyPr>
          <a:lstStyle/>
          <a:p>
            <a:pPr>
              <a:spcBef>
                <a:spcPct val="50000"/>
              </a:spcBef>
            </a:pPr>
            <a:endParaRPr lang="en-US"/>
          </a:p>
        </p:txBody>
      </p:sp>
      <p:sp>
        <p:nvSpPr>
          <p:cNvPr id="22572" name="Text Box 44"/>
          <p:cNvSpPr txBox="1">
            <a:spLocks noChangeArrowheads="1"/>
          </p:cNvSpPr>
          <p:nvPr/>
        </p:nvSpPr>
        <p:spPr bwMode="auto">
          <a:xfrm>
            <a:off x="6588125" y="2341563"/>
            <a:ext cx="2376488" cy="366712"/>
          </a:xfrm>
          <a:prstGeom prst="rect">
            <a:avLst/>
          </a:prstGeom>
          <a:noFill/>
          <a:ln w="9525" algn="ctr">
            <a:noFill/>
            <a:miter lim="800000"/>
            <a:headEnd/>
            <a:tailEnd/>
          </a:ln>
          <a:effectLst/>
        </p:spPr>
        <p:txBody>
          <a:bodyPr>
            <a:spAutoFit/>
          </a:bodyPr>
          <a:lstStyle/>
          <a:p>
            <a:pPr>
              <a:spcBef>
                <a:spcPct val="50000"/>
              </a:spcBef>
            </a:pPr>
            <a:r>
              <a:rPr lang="en-US"/>
              <a:t>Energy scale ~ meV</a:t>
            </a:r>
          </a:p>
        </p:txBody>
      </p:sp>
      <p:pic>
        <p:nvPicPr>
          <p:cNvPr id="26" name="Picture 2"/>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27" name="Rectangle 26"/>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Inelastic </a:t>
            </a:r>
            <a:r>
              <a:rPr lang="en-US" dirty="0" smtClean="0"/>
              <a:t>scattering Spectroscopy</a:t>
            </a:r>
            <a:endParaRPr lang="en-US" dirty="0"/>
          </a:p>
        </p:txBody>
      </p:sp>
      <p:pic>
        <p:nvPicPr>
          <p:cNvPr id="22531" name="Picture 3"/>
          <p:cNvPicPr>
            <a:picLocks noChangeAspect="1" noChangeArrowheads="1"/>
          </p:cNvPicPr>
          <p:nvPr/>
        </p:nvPicPr>
        <p:blipFill>
          <a:blip r:embed="rId3" cstate="print"/>
          <a:srcRect/>
          <a:stretch>
            <a:fillRect/>
          </a:stretch>
        </p:blipFill>
        <p:spPr bwMode="auto">
          <a:xfrm>
            <a:off x="466725" y="1482725"/>
            <a:ext cx="1905000" cy="2238375"/>
          </a:xfrm>
          <a:prstGeom prst="rect">
            <a:avLst/>
          </a:prstGeom>
          <a:noFill/>
          <a:ln w="9525">
            <a:noFill/>
            <a:miter lim="800000"/>
            <a:headEnd/>
            <a:tailEnd/>
          </a:ln>
          <a:effectLst/>
        </p:spPr>
      </p:pic>
      <p:sp>
        <p:nvSpPr>
          <p:cNvPr id="22533" name="Text Box 5"/>
          <p:cNvSpPr txBox="1">
            <a:spLocks noChangeArrowheads="1"/>
          </p:cNvSpPr>
          <p:nvPr/>
        </p:nvSpPr>
        <p:spPr bwMode="auto">
          <a:xfrm>
            <a:off x="2700338" y="1601788"/>
            <a:ext cx="5545137" cy="1970087"/>
          </a:xfrm>
          <a:prstGeom prst="rect">
            <a:avLst/>
          </a:prstGeom>
          <a:noFill/>
          <a:ln w="9525">
            <a:noFill/>
            <a:miter lim="800000"/>
            <a:headEnd/>
            <a:tailEnd/>
          </a:ln>
          <a:effectLst/>
        </p:spPr>
        <p:txBody>
          <a:bodyPr>
            <a:spAutoFit/>
          </a:bodyPr>
          <a:lstStyle/>
          <a:p>
            <a:pPr algn="l">
              <a:spcBef>
                <a:spcPct val="50000"/>
              </a:spcBef>
            </a:pPr>
            <a:r>
              <a:rPr lang="en-US" sz="2400" i="1">
                <a:solidFill>
                  <a:srgbClr val="FF0000"/>
                </a:solidFill>
              </a:rPr>
              <a:t>“…what atoms/spins do…”</a:t>
            </a:r>
          </a:p>
          <a:p>
            <a:pPr algn="l">
              <a:spcBef>
                <a:spcPct val="50000"/>
              </a:spcBef>
              <a:buFontTx/>
              <a:buChar char="•"/>
            </a:pPr>
            <a:r>
              <a:rPr lang="en-US"/>
              <a:t> Phonons in crystalline materials</a:t>
            </a:r>
          </a:p>
          <a:p>
            <a:pPr algn="l">
              <a:spcBef>
                <a:spcPct val="50000"/>
              </a:spcBef>
              <a:buFontTx/>
              <a:buChar char="•"/>
            </a:pPr>
            <a:r>
              <a:rPr lang="en-US"/>
              <a:t> Magnetic excitations</a:t>
            </a:r>
          </a:p>
          <a:p>
            <a:pPr algn="l">
              <a:spcBef>
                <a:spcPct val="50000"/>
              </a:spcBef>
            </a:pPr>
            <a:r>
              <a:rPr lang="en-US"/>
              <a:t>… as a function of pressure, electric/magnetic field and temperature. </a:t>
            </a:r>
          </a:p>
        </p:txBody>
      </p:sp>
      <p:sp>
        <p:nvSpPr>
          <p:cNvPr id="22534" name="Line 6"/>
          <p:cNvSpPr>
            <a:spLocks noChangeShapeType="1"/>
          </p:cNvSpPr>
          <p:nvPr/>
        </p:nvSpPr>
        <p:spPr bwMode="auto">
          <a:xfrm flipV="1">
            <a:off x="5078413" y="4554538"/>
            <a:ext cx="0" cy="936625"/>
          </a:xfrm>
          <a:prstGeom prst="line">
            <a:avLst/>
          </a:prstGeom>
          <a:noFill/>
          <a:ln w="38100">
            <a:solidFill>
              <a:srgbClr val="FF0000"/>
            </a:solidFill>
            <a:round/>
            <a:headEnd/>
            <a:tailEnd type="triangle" w="med" len="med"/>
          </a:ln>
          <a:effectLst/>
        </p:spPr>
        <p:txBody>
          <a:bodyPr/>
          <a:lstStyle/>
          <a:p>
            <a:endParaRPr lang="en-US"/>
          </a:p>
        </p:txBody>
      </p:sp>
      <p:sp>
        <p:nvSpPr>
          <p:cNvPr id="22535" name="Text Box 7"/>
          <p:cNvSpPr txBox="1">
            <a:spLocks noChangeArrowheads="1"/>
          </p:cNvSpPr>
          <p:nvPr/>
        </p:nvSpPr>
        <p:spPr bwMode="auto">
          <a:xfrm>
            <a:off x="5076825" y="4775200"/>
            <a:ext cx="433388"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2536" name="Line 8"/>
          <p:cNvSpPr>
            <a:spLocks noChangeShapeType="1"/>
          </p:cNvSpPr>
          <p:nvPr/>
        </p:nvSpPr>
        <p:spPr bwMode="auto">
          <a:xfrm flipH="1">
            <a:off x="4357688" y="4554538"/>
            <a:ext cx="720725" cy="1296987"/>
          </a:xfrm>
          <a:prstGeom prst="line">
            <a:avLst/>
          </a:prstGeom>
          <a:noFill/>
          <a:ln w="38100">
            <a:solidFill>
              <a:srgbClr val="008000"/>
            </a:solidFill>
            <a:round/>
            <a:headEnd/>
            <a:tailEnd type="triangle" w="med" len="med"/>
          </a:ln>
          <a:effectLst/>
        </p:spPr>
        <p:txBody>
          <a:bodyPr/>
          <a:lstStyle/>
          <a:p>
            <a:endParaRPr lang="en-US"/>
          </a:p>
        </p:txBody>
      </p:sp>
      <p:sp>
        <p:nvSpPr>
          <p:cNvPr id="22537" name="Line 9"/>
          <p:cNvSpPr>
            <a:spLocks noChangeShapeType="1"/>
          </p:cNvSpPr>
          <p:nvPr/>
        </p:nvSpPr>
        <p:spPr bwMode="auto">
          <a:xfrm flipH="1">
            <a:off x="4357688" y="5489575"/>
            <a:ext cx="720725" cy="361950"/>
          </a:xfrm>
          <a:prstGeom prst="line">
            <a:avLst/>
          </a:prstGeom>
          <a:noFill/>
          <a:ln w="38100">
            <a:solidFill>
              <a:srgbClr val="000080"/>
            </a:solidFill>
            <a:round/>
            <a:headEnd/>
            <a:tailEnd type="triangle" w="med" len="med"/>
          </a:ln>
          <a:effectLst/>
        </p:spPr>
        <p:txBody>
          <a:bodyPr/>
          <a:lstStyle/>
          <a:p>
            <a:endParaRPr lang="en-US"/>
          </a:p>
        </p:txBody>
      </p:sp>
      <p:sp>
        <p:nvSpPr>
          <p:cNvPr id="22538" name="Text Box 10"/>
          <p:cNvSpPr txBox="1">
            <a:spLocks noChangeArrowheads="1"/>
          </p:cNvSpPr>
          <p:nvPr/>
        </p:nvSpPr>
        <p:spPr bwMode="auto">
          <a:xfrm>
            <a:off x="4357688" y="4746625"/>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22539" name="Text Box 11"/>
          <p:cNvSpPr txBox="1">
            <a:spLocks noChangeArrowheads="1"/>
          </p:cNvSpPr>
          <p:nvPr/>
        </p:nvSpPr>
        <p:spPr bwMode="auto">
          <a:xfrm>
            <a:off x="4645025" y="5635625"/>
            <a:ext cx="433388"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i</a:t>
            </a:r>
          </a:p>
        </p:txBody>
      </p:sp>
      <p:sp>
        <p:nvSpPr>
          <p:cNvPr id="22540" name="Line 12"/>
          <p:cNvSpPr>
            <a:spLocks noChangeShapeType="1"/>
          </p:cNvSpPr>
          <p:nvPr/>
        </p:nvSpPr>
        <p:spPr bwMode="auto">
          <a:xfrm flipV="1">
            <a:off x="2484438" y="4579938"/>
            <a:ext cx="0" cy="936625"/>
          </a:xfrm>
          <a:prstGeom prst="line">
            <a:avLst/>
          </a:prstGeom>
          <a:noFill/>
          <a:ln w="38100">
            <a:solidFill>
              <a:srgbClr val="FF0000"/>
            </a:solidFill>
            <a:round/>
            <a:headEnd/>
            <a:tailEnd type="triangle" w="med" len="med"/>
          </a:ln>
          <a:effectLst/>
        </p:spPr>
        <p:txBody>
          <a:bodyPr/>
          <a:lstStyle/>
          <a:p>
            <a:endParaRPr lang="en-US"/>
          </a:p>
        </p:txBody>
      </p:sp>
      <p:sp>
        <p:nvSpPr>
          <p:cNvPr id="22541" name="Text Box 13"/>
          <p:cNvSpPr txBox="1">
            <a:spLocks noChangeArrowheads="1"/>
          </p:cNvSpPr>
          <p:nvPr/>
        </p:nvSpPr>
        <p:spPr bwMode="auto">
          <a:xfrm>
            <a:off x="2559050" y="4724400"/>
            <a:ext cx="433388"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2542" name="Line 14"/>
          <p:cNvSpPr>
            <a:spLocks noChangeShapeType="1"/>
          </p:cNvSpPr>
          <p:nvPr/>
        </p:nvSpPr>
        <p:spPr bwMode="auto">
          <a:xfrm flipH="1">
            <a:off x="1477963" y="4579938"/>
            <a:ext cx="1006475" cy="1587"/>
          </a:xfrm>
          <a:prstGeom prst="line">
            <a:avLst/>
          </a:prstGeom>
          <a:noFill/>
          <a:ln w="38100">
            <a:solidFill>
              <a:srgbClr val="008000"/>
            </a:solidFill>
            <a:round/>
            <a:headEnd/>
            <a:tailEnd type="triangle" w="med" len="med"/>
          </a:ln>
          <a:effectLst/>
        </p:spPr>
        <p:txBody>
          <a:bodyPr/>
          <a:lstStyle/>
          <a:p>
            <a:endParaRPr lang="en-US"/>
          </a:p>
        </p:txBody>
      </p:sp>
      <p:sp>
        <p:nvSpPr>
          <p:cNvPr id="22543" name="Line 15"/>
          <p:cNvSpPr>
            <a:spLocks noChangeShapeType="1"/>
          </p:cNvSpPr>
          <p:nvPr/>
        </p:nvSpPr>
        <p:spPr bwMode="auto">
          <a:xfrm flipH="1" flipV="1">
            <a:off x="1477963" y="4581525"/>
            <a:ext cx="1006475" cy="933450"/>
          </a:xfrm>
          <a:prstGeom prst="line">
            <a:avLst/>
          </a:prstGeom>
          <a:noFill/>
          <a:ln w="38100">
            <a:solidFill>
              <a:srgbClr val="000080"/>
            </a:solidFill>
            <a:round/>
            <a:headEnd/>
            <a:tailEnd type="triangle" w="med" len="med"/>
          </a:ln>
          <a:effectLst/>
        </p:spPr>
        <p:txBody>
          <a:bodyPr/>
          <a:lstStyle/>
          <a:p>
            <a:endParaRPr lang="en-US"/>
          </a:p>
        </p:txBody>
      </p:sp>
      <p:sp>
        <p:nvSpPr>
          <p:cNvPr id="22544" name="Text Box 16"/>
          <p:cNvSpPr txBox="1">
            <a:spLocks noChangeArrowheads="1"/>
          </p:cNvSpPr>
          <p:nvPr/>
        </p:nvSpPr>
        <p:spPr bwMode="auto">
          <a:xfrm>
            <a:off x="1836738" y="4122738"/>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22545" name="Text Box 17"/>
          <p:cNvSpPr txBox="1">
            <a:spLocks noChangeArrowheads="1"/>
          </p:cNvSpPr>
          <p:nvPr/>
        </p:nvSpPr>
        <p:spPr bwMode="auto">
          <a:xfrm>
            <a:off x="1693863" y="4940300"/>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i</a:t>
            </a:r>
          </a:p>
        </p:txBody>
      </p:sp>
      <p:sp>
        <p:nvSpPr>
          <p:cNvPr id="22547" name="Text Box 19"/>
          <p:cNvSpPr txBox="1">
            <a:spLocks noChangeArrowheads="1"/>
          </p:cNvSpPr>
          <p:nvPr/>
        </p:nvSpPr>
        <p:spPr bwMode="auto">
          <a:xfrm>
            <a:off x="3205163" y="4005263"/>
            <a:ext cx="1800225" cy="457200"/>
          </a:xfrm>
          <a:prstGeom prst="rect">
            <a:avLst/>
          </a:prstGeom>
          <a:noFill/>
          <a:ln w="9525">
            <a:noFill/>
            <a:miter lim="800000"/>
            <a:headEnd/>
            <a:tailEnd/>
          </a:ln>
          <a:effectLst/>
        </p:spPr>
        <p:txBody>
          <a:bodyPr>
            <a:spAutoFit/>
          </a:bodyPr>
          <a:lstStyle/>
          <a:p>
            <a:pPr algn="l">
              <a:spcBef>
                <a:spcPct val="50000"/>
              </a:spcBef>
            </a:pPr>
            <a:r>
              <a:rPr lang="en-US" sz="2400"/>
              <a:t>k</a:t>
            </a:r>
            <a:r>
              <a:rPr lang="en-US" sz="2400" baseline="-25000"/>
              <a:t>i</a:t>
            </a:r>
            <a:r>
              <a:rPr lang="en-US" sz="2400"/>
              <a:t>&lt;k</a:t>
            </a:r>
            <a:r>
              <a:rPr lang="en-US" sz="2400" baseline="-25000"/>
              <a:t>f</a:t>
            </a:r>
          </a:p>
        </p:txBody>
      </p:sp>
      <p:sp>
        <p:nvSpPr>
          <p:cNvPr id="22548" name="Rectangle 20"/>
          <p:cNvSpPr>
            <a:spLocks noChangeArrowheads="1"/>
          </p:cNvSpPr>
          <p:nvPr/>
        </p:nvSpPr>
        <p:spPr bwMode="auto">
          <a:xfrm>
            <a:off x="541338" y="3932238"/>
            <a:ext cx="5256212" cy="2160587"/>
          </a:xfrm>
          <a:prstGeom prst="rect">
            <a:avLst/>
          </a:prstGeom>
          <a:noFill/>
          <a:ln w="38100">
            <a:solidFill>
              <a:schemeClr val="tx1"/>
            </a:solidFill>
            <a:miter lim="800000"/>
            <a:headEnd/>
            <a:tailEnd/>
          </a:ln>
          <a:effectLst/>
        </p:spPr>
        <p:txBody>
          <a:bodyPr wrap="none" anchor="ctr"/>
          <a:lstStyle/>
          <a:p>
            <a:endParaRPr lang="en-US"/>
          </a:p>
        </p:txBody>
      </p:sp>
      <p:sp>
        <p:nvSpPr>
          <p:cNvPr id="22549" name="Line 21"/>
          <p:cNvSpPr>
            <a:spLocks noChangeShapeType="1"/>
          </p:cNvSpPr>
          <p:nvPr/>
        </p:nvSpPr>
        <p:spPr bwMode="auto">
          <a:xfrm>
            <a:off x="3133725" y="3932238"/>
            <a:ext cx="0" cy="2160587"/>
          </a:xfrm>
          <a:prstGeom prst="line">
            <a:avLst/>
          </a:prstGeom>
          <a:noFill/>
          <a:ln w="38100">
            <a:solidFill>
              <a:schemeClr val="tx1"/>
            </a:solidFill>
            <a:round/>
            <a:headEnd/>
            <a:tailEnd/>
          </a:ln>
          <a:effectLst/>
        </p:spPr>
        <p:txBody>
          <a:bodyPr/>
          <a:lstStyle/>
          <a:p>
            <a:endParaRPr lang="en-US"/>
          </a:p>
        </p:txBody>
      </p:sp>
      <p:sp>
        <p:nvSpPr>
          <p:cNvPr id="22557" name="Text Box 29"/>
          <p:cNvSpPr txBox="1">
            <a:spLocks noChangeArrowheads="1"/>
          </p:cNvSpPr>
          <p:nvPr/>
        </p:nvSpPr>
        <p:spPr bwMode="auto">
          <a:xfrm>
            <a:off x="612775" y="4005263"/>
            <a:ext cx="1800225" cy="457200"/>
          </a:xfrm>
          <a:prstGeom prst="rect">
            <a:avLst/>
          </a:prstGeom>
          <a:noFill/>
          <a:ln w="9525">
            <a:noFill/>
            <a:miter lim="800000"/>
            <a:headEnd/>
            <a:tailEnd/>
          </a:ln>
          <a:effectLst/>
        </p:spPr>
        <p:txBody>
          <a:bodyPr>
            <a:spAutoFit/>
          </a:bodyPr>
          <a:lstStyle/>
          <a:p>
            <a:pPr algn="l">
              <a:spcBef>
                <a:spcPct val="50000"/>
              </a:spcBef>
            </a:pPr>
            <a:r>
              <a:rPr lang="en-US" sz="2400"/>
              <a:t>k</a:t>
            </a:r>
            <a:r>
              <a:rPr lang="en-US" sz="2400" baseline="-25000"/>
              <a:t>i</a:t>
            </a:r>
            <a:r>
              <a:rPr lang="en-US" sz="2400"/>
              <a:t>&gt;k</a:t>
            </a:r>
            <a:r>
              <a:rPr lang="en-US" sz="2400" baseline="-25000"/>
              <a:t>f</a:t>
            </a:r>
          </a:p>
        </p:txBody>
      </p:sp>
      <p:sp>
        <p:nvSpPr>
          <p:cNvPr id="22558" name="Text Box 30"/>
          <p:cNvSpPr txBox="1">
            <a:spLocks noChangeArrowheads="1"/>
          </p:cNvSpPr>
          <p:nvPr/>
        </p:nvSpPr>
        <p:spPr bwMode="auto">
          <a:xfrm>
            <a:off x="612775" y="5564188"/>
            <a:ext cx="1800225" cy="457200"/>
          </a:xfrm>
          <a:prstGeom prst="rect">
            <a:avLst/>
          </a:prstGeom>
          <a:noFill/>
          <a:ln w="9525">
            <a:noFill/>
            <a:miter lim="800000"/>
            <a:headEnd/>
            <a:tailEnd/>
          </a:ln>
          <a:effectLst/>
        </p:spPr>
        <p:txBody>
          <a:bodyPr>
            <a:spAutoFit/>
          </a:bodyPr>
          <a:lstStyle/>
          <a:p>
            <a:pPr algn="l">
              <a:spcBef>
                <a:spcPct val="50000"/>
              </a:spcBef>
            </a:pPr>
            <a:r>
              <a:rPr lang="en-US" sz="2400">
                <a:cs typeface="Arial" charset="0"/>
              </a:rPr>
              <a:t>ħ</a:t>
            </a:r>
            <a:r>
              <a:rPr lang="el-GR" sz="2400">
                <a:cs typeface="Arial" charset="0"/>
              </a:rPr>
              <a:t>ω</a:t>
            </a:r>
            <a:r>
              <a:rPr lang="en-US" sz="2400"/>
              <a:t>&gt;0</a:t>
            </a:r>
            <a:endParaRPr lang="en-US" sz="2400" baseline="-25000"/>
          </a:p>
        </p:txBody>
      </p:sp>
      <p:sp>
        <p:nvSpPr>
          <p:cNvPr id="22560" name="Text Box 32"/>
          <p:cNvSpPr txBox="1">
            <a:spLocks noChangeArrowheads="1"/>
          </p:cNvSpPr>
          <p:nvPr/>
        </p:nvSpPr>
        <p:spPr bwMode="auto">
          <a:xfrm>
            <a:off x="3205163" y="5564188"/>
            <a:ext cx="1800225" cy="457200"/>
          </a:xfrm>
          <a:prstGeom prst="rect">
            <a:avLst/>
          </a:prstGeom>
          <a:noFill/>
          <a:ln w="9525">
            <a:noFill/>
            <a:miter lim="800000"/>
            <a:headEnd/>
            <a:tailEnd/>
          </a:ln>
          <a:effectLst/>
        </p:spPr>
        <p:txBody>
          <a:bodyPr>
            <a:spAutoFit/>
          </a:bodyPr>
          <a:lstStyle/>
          <a:p>
            <a:pPr algn="l">
              <a:spcBef>
                <a:spcPct val="50000"/>
              </a:spcBef>
            </a:pPr>
            <a:r>
              <a:rPr lang="en-US" sz="2400">
                <a:cs typeface="Arial" charset="0"/>
              </a:rPr>
              <a:t>ħ</a:t>
            </a:r>
            <a:r>
              <a:rPr lang="el-GR" sz="2400">
                <a:cs typeface="Arial" charset="0"/>
              </a:rPr>
              <a:t>ω</a:t>
            </a:r>
            <a:r>
              <a:rPr lang="en-US" sz="2400"/>
              <a:t>&lt;0</a:t>
            </a:r>
            <a:endParaRPr lang="en-US" sz="2400" baseline="-25000"/>
          </a:p>
        </p:txBody>
      </p:sp>
      <p:sp>
        <p:nvSpPr>
          <p:cNvPr id="22570" name="AutoShape 42"/>
          <p:cNvSpPr>
            <a:spLocks/>
          </p:cNvSpPr>
          <p:nvPr/>
        </p:nvSpPr>
        <p:spPr bwMode="auto">
          <a:xfrm>
            <a:off x="6227763" y="2133600"/>
            <a:ext cx="288925" cy="792163"/>
          </a:xfrm>
          <a:prstGeom prst="rightBrace">
            <a:avLst>
              <a:gd name="adj1" fmla="val 22848"/>
              <a:gd name="adj2" fmla="val 50000"/>
            </a:avLst>
          </a:prstGeom>
          <a:noFill/>
          <a:ln w="9525">
            <a:solidFill>
              <a:schemeClr val="tx1"/>
            </a:solidFill>
            <a:round/>
            <a:headEnd/>
            <a:tailEnd/>
          </a:ln>
          <a:effectLst/>
        </p:spPr>
        <p:txBody>
          <a:bodyPr wrap="none" anchor="ctr"/>
          <a:lstStyle/>
          <a:p>
            <a:endParaRPr lang="en-US"/>
          </a:p>
        </p:txBody>
      </p:sp>
      <p:sp>
        <p:nvSpPr>
          <p:cNvPr id="22571" name="Text Box 43"/>
          <p:cNvSpPr txBox="1">
            <a:spLocks noChangeArrowheads="1"/>
          </p:cNvSpPr>
          <p:nvPr/>
        </p:nvSpPr>
        <p:spPr bwMode="auto">
          <a:xfrm>
            <a:off x="6877050" y="2349500"/>
            <a:ext cx="1439863" cy="366713"/>
          </a:xfrm>
          <a:prstGeom prst="rect">
            <a:avLst/>
          </a:prstGeom>
          <a:noFill/>
          <a:ln w="9525" algn="ctr">
            <a:noFill/>
            <a:miter lim="800000"/>
            <a:headEnd/>
            <a:tailEnd/>
          </a:ln>
          <a:effectLst/>
        </p:spPr>
        <p:txBody>
          <a:bodyPr>
            <a:spAutoFit/>
          </a:bodyPr>
          <a:lstStyle/>
          <a:p>
            <a:pPr>
              <a:spcBef>
                <a:spcPct val="50000"/>
              </a:spcBef>
            </a:pPr>
            <a:endParaRPr lang="en-US"/>
          </a:p>
        </p:txBody>
      </p:sp>
      <p:sp>
        <p:nvSpPr>
          <p:cNvPr id="22572" name="Text Box 44"/>
          <p:cNvSpPr txBox="1">
            <a:spLocks noChangeArrowheads="1"/>
          </p:cNvSpPr>
          <p:nvPr/>
        </p:nvSpPr>
        <p:spPr bwMode="auto">
          <a:xfrm>
            <a:off x="6588125" y="2341563"/>
            <a:ext cx="2376488" cy="366712"/>
          </a:xfrm>
          <a:prstGeom prst="rect">
            <a:avLst/>
          </a:prstGeom>
          <a:noFill/>
          <a:ln w="9525" algn="ctr">
            <a:noFill/>
            <a:miter lim="800000"/>
            <a:headEnd/>
            <a:tailEnd/>
          </a:ln>
          <a:effectLst/>
        </p:spPr>
        <p:txBody>
          <a:bodyPr>
            <a:spAutoFit/>
          </a:bodyPr>
          <a:lstStyle/>
          <a:p>
            <a:pPr>
              <a:spcBef>
                <a:spcPct val="50000"/>
              </a:spcBef>
            </a:pPr>
            <a:r>
              <a:rPr lang="en-US"/>
              <a:t>Energy scale ~ meV</a:t>
            </a:r>
          </a:p>
        </p:txBody>
      </p:sp>
      <p:pic>
        <p:nvPicPr>
          <p:cNvPr id="26" name="Picture 2"/>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27" name="TextBox 26"/>
          <p:cNvSpPr txBox="1"/>
          <p:nvPr/>
        </p:nvSpPr>
        <p:spPr>
          <a:xfrm>
            <a:off x="251520" y="3933056"/>
            <a:ext cx="8712968" cy="1938992"/>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da-DK" sz="2400" dirty="0" err="1" smtClean="0"/>
              <a:t>Diffraction</a:t>
            </a:r>
            <a:r>
              <a:rPr lang="da-DK" sz="2400" dirty="0" smtClean="0"/>
              <a:t> </a:t>
            </a:r>
            <a:r>
              <a:rPr lang="da-DK" sz="2400" dirty="0" err="1" smtClean="0"/>
              <a:t>always</a:t>
            </a:r>
            <a:r>
              <a:rPr lang="da-DK" sz="2400" dirty="0" smtClean="0"/>
              <a:t> </a:t>
            </a:r>
            <a:r>
              <a:rPr lang="da-DK" sz="2400" dirty="0" err="1" smtClean="0"/>
              <a:t>comes</a:t>
            </a:r>
            <a:r>
              <a:rPr lang="da-DK" sz="2400" dirty="0" smtClean="0"/>
              <a:t> </a:t>
            </a:r>
            <a:r>
              <a:rPr lang="da-DK" sz="2400" dirty="0" err="1" smtClean="0"/>
              <a:t>before</a:t>
            </a:r>
            <a:r>
              <a:rPr lang="da-DK" sz="2400" dirty="0" smtClean="0"/>
              <a:t> </a:t>
            </a:r>
            <a:r>
              <a:rPr lang="da-DK" sz="2400" dirty="0" err="1" smtClean="0"/>
              <a:t>spectroscopy</a:t>
            </a:r>
            <a:r>
              <a:rPr lang="da-DK" sz="2400" dirty="0"/>
              <a:t>!</a:t>
            </a:r>
            <a:r>
              <a:rPr lang="da-DK" sz="2400" dirty="0" smtClean="0"/>
              <a:t> </a:t>
            </a:r>
          </a:p>
          <a:p>
            <a:endParaRPr lang="da-DK" sz="2400" dirty="0" smtClean="0"/>
          </a:p>
          <a:p>
            <a:r>
              <a:rPr lang="da-DK" sz="2400" dirty="0" err="1" smtClean="0"/>
              <a:t>Attempts</a:t>
            </a:r>
            <a:r>
              <a:rPr lang="da-DK" sz="2400" dirty="0" smtClean="0"/>
              <a:t> to understand the vibrations of a given </a:t>
            </a:r>
            <a:r>
              <a:rPr lang="da-DK" sz="2400" dirty="0" err="1" smtClean="0"/>
              <a:t>material</a:t>
            </a:r>
            <a:r>
              <a:rPr lang="da-DK" sz="2400" dirty="0" smtClean="0"/>
              <a:t> has </a:t>
            </a:r>
            <a:r>
              <a:rPr lang="da-DK" sz="2400" dirty="0" err="1" smtClean="0"/>
              <a:t>no</a:t>
            </a:r>
            <a:r>
              <a:rPr lang="da-DK" sz="2400" dirty="0" smtClean="0"/>
              <a:t> </a:t>
            </a:r>
            <a:r>
              <a:rPr lang="da-DK" sz="2400" dirty="0" err="1" smtClean="0"/>
              <a:t>logical</a:t>
            </a:r>
            <a:r>
              <a:rPr lang="da-DK" sz="2400" dirty="0" smtClean="0"/>
              <a:t> base </a:t>
            </a:r>
            <a:r>
              <a:rPr lang="da-DK" sz="2400" dirty="0" err="1" smtClean="0"/>
              <a:t>without</a:t>
            </a:r>
            <a:r>
              <a:rPr lang="da-DK" sz="2400" dirty="0" smtClean="0"/>
              <a:t> the </a:t>
            </a:r>
            <a:r>
              <a:rPr lang="da-DK" sz="2400" dirty="0" err="1" smtClean="0"/>
              <a:t>knowledge</a:t>
            </a:r>
            <a:r>
              <a:rPr lang="da-DK" sz="2400" dirty="0" smtClean="0"/>
              <a:t> of </a:t>
            </a:r>
            <a:r>
              <a:rPr lang="da-DK" sz="2400" dirty="0" err="1" smtClean="0"/>
              <a:t>its</a:t>
            </a:r>
            <a:r>
              <a:rPr lang="da-DK" sz="2400" dirty="0" smtClean="0"/>
              <a:t> </a:t>
            </a:r>
            <a:r>
              <a:rPr lang="da-DK" sz="2400" dirty="0" err="1" smtClean="0"/>
              <a:t>structure</a:t>
            </a:r>
            <a:r>
              <a:rPr lang="da-DK" sz="2400" dirty="0" smtClean="0"/>
              <a:t>. </a:t>
            </a:r>
            <a:r>
              <a:rPr lang="da-DK" sz="2400" dirty="0" err="1" smtClean="0"/>
              <a:t>There</a:t>
            </a:r>
            <a:r>
              <a:rPr lang="da-DK" sz="2400" dirty="0" smtClean="0"/>
              <a:t> </a:t>
            </a:r>
            <a:r>
              <a:rPr lang="da-DK" sz="2400" dirty="0" err="1" smtClean="0"/>
              <a:t>would</a:t>
            </a:r>
            <a:r>
              <a:rPr lang="da-DK" sz="2400" dirty="0" smtClean="0"/>
              <a:t> </a:t>
            </a:r>
            <a:r>
              <a:rPr lang="da-DK" sz="2400" dirty="0" err="1" smtClean="0"/>
              <a:t>be</a:t>
            </a:r>
            <a:r>
              <a:rPr lang="da-DK" sz="2400" dirty="0" smtClean="0"/>
              <a:t> </a:t>
            </a:r>
            <a:r>
              <a:rPr lang="da-DK" sz="2400" dirty="0" err="1" smtClean="0"/>
              <a:t>no</a:t>
            </a:r>
            <a:r>
              <a:rPr lang="da-DK" sz="2400" dirty="0" smtClean="0"/>
              <a:t> </a:t>
            </a:r>
            <a:r>
              <a:rPr lang="da-DK" sz="2400" dirty="0" err="1" smtClean="0"/>
              <a:t>way</a:t>
            </a:r>
            <a:r>
              <a:rPr lang="da-DK" sz="2400" dirty="0" smtClean="0"/>
              <a:t> to model the data.</a:t>
            </a:r>
            <a:endParaRPr lang="en-US" sz="2400" dirty="0"/>
          </a:p>
        </p:txBody>
      </p:sp>
      <p:sp>
        <p:nvSpPr>
          <p:cNvPr id="28" name="Rectangle 27"/>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Outline</a:t>
            </a:r>
            <a:endParaRPr lang="en-US" dirty="0"/>
          </a:p>
        </p:txBody>
      </p:sp>
      <p:sp>
        <p:nvSpPr>
          <p:cNvPr id="3" name="Content Placeholder 2"/>
          <p:cNvSpPr>
            <a:spLocks noGrp="1"/>
          </p:cNvSpPr>
          <p:nvPr>
            <p:ph idx="1"/>
          </p:nvPr>
        </p:nvSpPr>
        <p:spPr/>
        <p:txBody>
          <a:bodyPr/>
          <a:lstStyle/>
          <a:p>
            <a:r>
              <a:rPr lang="da-DK" dirty="0" err="1" smtClean="0"/>
              <a:t>Repetion</a:t>
            </a:r>
            <a:r>
              <a:rPr lang="da-DK" dirty="0" smtClean="0"/>
              <a:t> from </a:t>
            </a:r>
            <a:r>
              <a:rPr lang="da-DK" dirty="0" err="1" smtClean="0"/>
              <a:t>spectroscopy</a:t>
            </a:r>
            <a:r>
              <a:rPr lang="da-DK" dirty="0" smtClean="0"/>
              <a:t> talk</a:t>
            </a:r>
          </a:p>
          <a:p>
            <a:r>
              <a:rPr lang="da-DK" dirty="0" err="1" smtClean="0">
                <a:solidFill>
                  <a:srgbClr val="FF0000"/>
                </a:solidFill>
              </a:rPr>
              <a:t>Cross-sections</a:t>
            </a:r>
            <a:r>
              <a:rPr lang="da-DK" dirty="0" smtClean="0">
                <a:solidFill>
                  <a:srgbClr val="FF0000"/>
                </a:solidFill>
              </a:rPr>
              <a:t> for </a:t>
            </a:r>
            <a:r>
              <a:rPr lang="da-DK" dirty="0" err="1" smtClean="0">
                <a:solidFill>
                  <a:srgbClr val="FF0000"/>
                </a:solidFill>
              </a:rPr>
              <a:t>phonons</a:t>
            </a:r>
            <a:r>
              <a:rPr lang="da-DK" dirty="0" smtClean="0">
                <a:solidFill>
                  <a:srgbClr val="FF0000"/>
                </a:solidFill>
              </a:rPr>
              <a:t> and </a:t>
            </a:r>
            <a:r>
              <a:rPr lang="da-DK" dirty="0" err="1" smtClean="0">
                <a:solidFill>
                  <a:srgbClr val="FF0000"/>
                </a:solidFill>
              </a:rPr>
              <a:t>magnons</a:t>
            </a:r>
            <a:r>
              <a:rPr lang="da-DK" dirty="0" smtClean="0">
                <a:solidFill>
                  <a:srgbClr val="FF0000"/>
                </a:solidFill>
              </a:rPr>
              <a:t>, </a:t>
            </a:r>
            <a:r>
              <a:rPr lang="da-DK" dirty="0" err="1" smtClean="0">
                <a:solidFill>
                  <a:srgbClr val="FF0000"/>
                </a:solidFill>
              </a:rPr>
              <a:t>compared</a:t>
            </a:r>
            <a:r>
              <a:rPr lang="da-DK" dirty="0" smtClean="0">
                <a:solidFill>
                  <a:srgbClr val="FF0000"/>
                </a:solidFill>
              </a:rPr>
              <a:t> and </a:t>
            </a:r>
            <a:r>
              <a:rPr lang="da-DK" dirty="0" err="1" smtClean="0">
                <a:solidFill>
                  <a:srgbClr val="FF0000"/>
                </a:solidFill>
              </a:rPr>
              <a:t>explained</a:t>
            </a:r>
            <a:endParaRPr lang="da-DK" dirty="0" smtClean="0">
              <a:solidFill>
                <a:srgbClr val="FF0000"/>
              </a:solidFill>
            </a:endParaRPr>
          </a:p>
          <a:p>
            <a:r>
              <a:rPr lang="da-DK" dirty="0" smtClean="0"/>
              <a:t>Instruments (more </a:t>
            </a:r>
            <a:r>
              <a:rPr lang="da-DK" dirty="0" err="1" smtClean="0"/>
              <a:t>detailed</a:t>
            </a:r>
            <a:r>
              <a:rPr lang="da-DK" dirty="0" smtClean="0"/>
              <a:t>)</a:t>
            </a:r>
            <a:r>
              <a:rPr lang="en-US" dirty="0" smtClean="0"/>
              <a:t> with examples of results</a:t>
            </a:r>
          </a:p>
          <a:p>
            <a:r>
              <a:rPr lang="da-DK" dirty="0" smtClean="0"/>
              <a:t>The resolution </a:t>
            </a:r>
            <a:r>
              <a:rPr lang="da-DK" dirty="0" err="1" smtClean="0"/>
              <a:t>function</a:t>
            </a:r>
            <a:endParaRPr lang="da-DK" dirty="0" smtClean="0"/>
          </a:p>
          <a:p>
            <a:pPr>
              <a:buNone/>
            </a:pPr>
            <a:endParaRPr lang="da-DK" dirty="0" smtClean="0"/>
          </a:p>
        </p:txBody>
      </p:sp>
      <p:pic>
        <p:nvPicPr>
          <p:cNvPr id="4"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5" name="Rectangle 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a:xfrm>
            <a:off x="468313" y="115888"/>
            <a:ext cx="8229600" cy="854075"/>
          </a:xfrm>
        </p:spPr>
        <p:txBody>
          <a:bodyPr/>
          <a:lstStyle/>
          <a:p>
            <a:r>
              <a:rPr lang="en-US" dirty="0" smtClean="0"/>
              <a:t>Cross-sections</a:t>
            </a:r>
            <a:endParaRPr lang="en-US" dirty="0"/>
          </a:p>
        </p:txBody>
      </p:sp>
      <p:grpSp>
        <p:nvGrpSpPr>
          <p:cNvPr id="2" name="Group 5"/>
          <p:cNvGrpSpPr>
            <a:grpSpLocks/>
          </p:cNvGrpSpPr>
          <p:nvPr/>
        </p:nvGrpSpPr>
        <p:grpSpPr bwMode="auto">
          <a:xfrm>
            <a:off x="684213" y="1125538"/>
            <a:ext cx="4219575" cy="1552575"/>
            <a:chOff x="2172" y="1318"/>
            <a:chExt cx="2658" cy="978"/>
          </a:xfrm>
        </p:grpSpPr>
        <p:pic>
          <p:nvPicPr>
            <p:cNvPr id="83974" name="Picture 6" descr="tas"/>
            <p:cNvPicPr>
              <a:picLocks noChangeAspect="1" noChangeArrowheads="1"/>
            </p:cNvPicPr>
            <p:nvPr/>
          </p:nvPicPr>
          <p:blipFill>
            <a:blip r:embed="rId4" cstate="print"/>
            <a:srcRect b="46501"/>
            <a:stretch>
              <a:fillRect/>
            </a:stretch>
          </p:blipFill>
          <p:spPr bwMode="auto">
            <a:xfrm>
              <a:off x="2172" y="1318"/>
              <a:ext cx="2658" cy="887"/>
            </a:xfrm>
            <a:prstGeom prst="rect">
              <a:avLst/>
            </a:prstGeom>
            <a:noFill/>
          </p:spPr>
        </p:pic>
        <p:sp>
          <p:nvSpPr>
            <p:cNvPr id="83975" name="Line 7"/>
            <p:cNvSpPr>
              <a:spLocks noChangeShapeType="1"/>
            </p:cNvSpPr>
            <p:nvPr/>
          </p:nvSpPr>
          <p:spPr bwMode="auto">
            <a:xfrm flipV="1">
              <a:off x="3132" y="1462"/>
              <a:ext cx="0" cy="240"/>
            </a:xfrm>
            <a:prstGeom prst="line">
              <a:avLst/>
            </a:prstGeom>
            <a:noFill/>
            <a:ln w="25400">
              <a:solidFill>
                <a:srgbClr val="000080"/>
              </a:solidFill>
              <a:round/>
              <a:headEnd/>
              <a:tailEnd type="triangle" w="med" len="med"/>
            </a:ln>
            <a:effectLst/>
          </p:spPr>
          <p:txBody>
            <a:bodyPr/>
            <a:lstStyle/>
            <a:p>
              <a:endParaRPr lang="en-US"/>
            </a:p>
          </p:txBody>
        </p:sp>
        <p:sp>
          <p:nvSpPr>
            <p:cNvPr id="83976" name="Line 8"/>
            <p:cNvSpPr>
              <a:spLocks noChangeShapeType="1"/>
            </p:cNvSpPr>
            <p:nvPr/>
          </p:nvSpPr>
          <p:spPr bwMode="auto">
            <a:xfrm flipV="1">
              <a:off x="3756" y="1654"/>
              <a:ext cx="0" cy="240"/>
            </a:xfrm>
            <a:prstGeom prst="line">
              <a:avLst/>
            </a:prstGeom>
            <a:noFill/>
            <a:ln w="25400">
              <a:solidFill>
                <a:srgbClr val="000080"/>
              </a:solidFill>
              <a:round/>
              <a:headEnd/>
              <a:tailEnd type="triangle" w="med" len="med"/>
            </a:ln>
            <a:effectLst/>
          </p:spPr>
          <p:txBody>
            <a:bodyPr/>
            <a:lstStyle/>
            <a:p>
              <a:endParaRPr lang="en-US"/>
            </a:p>
          </p:txBody>
        </p:sp>
        <p:sp>
          <p:nvSpPr>
            <p:cNvPr id="83977" name="Line 9"/>
            <p:cNvSpPr>
              <a:spLocks noChangeShapeType="1"/>
            </p:cNvSpPr>
            <p:nvPr/>
          </p:nvSpPr>
          <p:spPr bwMode="auto">
            <a:xfrm rot="10800000" flipV="1">
              <a:off x="3685" y="1654"/>
              <a:ext cx="0" cy="240"/>
            </a:xfrm>
            <a:prstGeom prst="line">
              <a:avLst/>
            </a:prstGeom>
            <a:noFill/>
            <a:ln w="25400">
              <a:solidFill>
                <a:srgbClr val="FF0000"/>
              </a:solidFill>
              <a:round/>
              <a:headEnd/>
              <a:tailEnd type="triangle" w="med" len="med"/>
            </a:ln>
            <a:effectLst/>
          </p:spPr>
          <p:txBody>
            <a:bodyPr/>
            <a:lstStyle/>
            <a:p>
              <a:endParaRPr lang="en-US"/>
            </a:p>
          </p:txBody>
        </p:sp>
        <p:sp>
          <p:nvSpPr>
            <p:cNvPr id="83978" name="Rectangle 10"/>
            <p:cNvSpPr>
              <a:spLocks noChangeArrowheads="1"/>
            </p:cNvSpPr>
            <p:nvPr/>
          </p:nvSpPr>
          <p:spPr bwMode="auto">
            <a:xfrm>
              <a:off x="3334" y="2069"/>
              <a:ext cx="226" cy="227"/>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sp>
        <p:nvSpPr>
          <p:cNvPr id="83980" name="Text Box 12"/>
          <p:cNvSpPr txBox="1">
            <a:spLocks noChangeArrowheads="1"/>
          </p:cNvSpPr>
          <p:nvPr/>
        </p:nvSpPr>
        <p:spPr bwMode="auto">
          <a:xfrm>
            <a:off x="500034" y="2692400"/>
            <a:ext cx="5461010" cy="461665"/>
          </a:xfrm>
          <a:prstGeom prst="rect">
            <a:avLst/>
          </a:prstGeom>
          <a:noFill/>
          <a:ln w="9525">
            <a:noFill/>
            <a:miter lim="800000"/>
            <a:headEnd/>
            <a:tailEnd/>
          </a:ln>
          <a:effectLst/>
        </p:spPr>
        <p:txBody>
          <a:bodyPr wrap="square">
            <a:spAutoFit/>
          </a:bodyPr>
          <a:lstStyle/>
          <a:p>
            <a:pPr algn="l">
              <a:spcBef>
                <a:spcPct val="50000"/>
              </a:spcBef>
            </a:pPr>
            <a:r>
              <a:rPr lang="da-DK" sz="2400" dirty="0" err="1">
                <a:latin typeface="Times New Roman" pitchFamily="18" charset="0"/>
              </a:rPr>
              <a:t>Partial</a:t>
            </a:r>
            <a:r>
              <a:rPr lang="da-DK" sz="2400" dirty="0">
                <a:latin typeface="Times New Roman" pitchFamily="18" charset="0"/>
              </a:rPr>
              <a:t> </a:t>
            </a:r>
            <a:r>
              <a:rPr lang="da-DK" sz="2400" dirty="0" err="1">
                <a:latin typeface="Times New Roman" pitchFamily="18" charset="0"/>
              </a:rPr>
              <a:t>differential</a:t>
            </a:r>
            <a:r>
              <a:rPr lang="da-DK" sz="2400" dirty="0">
                <a:latin typeface="Times New Roman" pitchFamily="18" charset="0"/>
              </a:rPr>
              <a:t> </a:t>
            </a:r>
            <a:r>
              <a:rPr lang="da-DK" sz="2400" dirty="0" err="1">
                <a:latin typeface="Times New Roman" pitchFamily="18" charset="0"/>
              </a:rPr>
              <a:t>scattering</a:t>
            </a:r>
            <a:r>
              <a:rPr lang="da-DK" sz="2400" dirty="0">
                <a:latin typeface="Times New Roman" pitchFamily="18" charset="0"/>
              </a:rPr>
              <a:t> </a:t>
            </a:r>
            <a:r>
              <a:rPr lang="da-DK" sz="2400" dirty="0" err="1" smtClean="0">
                <a:latin typeface="Times New Roman" pitchFamily="18" charset="0"/>
              </a:rPr>
              <a:t>cross-section</a:t>
            </a:r>
            <a:endParaRPr lang="da-DK" sz="2400" dirty="0" smtClean="0">
              <a:latin typeface="Times New Roman" pitchFamily="18" charset="0"/>
            </a:endParaRPr>
          </a:p>
        </p:txBody>
      </p:sp>
      <p:graphicFrame>
        <p:nvGraphicFramePr>
          <p:cNvPr id="83981" name="Object 13"/>
          <p:cNvGraphicFramePr>
            <a:graphicFrameLocks noChangeAspect="1"/>
          </p:cNvGraphicFramePr>
          <p:nvPr/>
        </p:nvGraphicFramePr>
        <p:xfrm>
          <a:off x="2786050" y="4643446"/>
          <a:ext cx="3670300" cy="1071563"/>
        </p:xfrm>
        <a:graphic>
          <a:graphicData uri="http://schemas.openxmlformats.org/presentationml/2006/ole">
            <p:oleObj spid="_x0000_s95234" name="Ligning" r:id="rId5" imgW="1650960" imgH="482400" progId="Equation.3">
              <p:embed/>
            </p:oleObj>
          </a:graphicData>
        </a:graphic>
      </p:graphicFrame>
      <p:sp>
        <p:nvSpPr>
          <p:cNvPr id="19" name="Rectangle 18"/>
          <p:cNvSpPr/>
          <p:nvPr/>
        </p:nvSpPr>
        <p:spPr>
          <a:xfrm>
            <a:off x="2571736" y="4572008"/>
            <a:ext cx="4143404" cy="1214446"/>
          </a:xfrm>
          <a:prstGeom prst="rect">
            <a:avLst/>
          </a:prstGeom>
          <a:solidFill>
            <a:srgbClr val="4F81BD">
              <a:alpha val="20000"/>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5237" name="Object 5"/>
          <p:cNvGraphicFramePr>
            <a:graphicFrameLocks noChangeAspect="1"/>
          </p:cNvGraphicFramePr>
          <p:nvPr/>
        </p:nvGraphicFramePr>
        <p:xfrm>
          <a:off x="571472" y="3345379"/>
          <a:ext cx="1000132" cy="655125"/>
        </p:xfrm>
        <a:graphic>
          <a:graphicData uri="http://schemas.openxmlformats.org/presentationml/2006/ole">
            <p:oleObj spid="_x0000_s95235" name="Ligning" r:id="rId6" imgW="368280" imgH="241200" progId="Equation.3">
              <p:embed/>
            </p:oleObj>
          </a:graphicData>
        </a:graphic>
      </p:graphicFrame>
      <p:sp>
        <p:nvSpPr>
          <p:cNvPr id="22" name="Text Box 12"/>
          <p:cNvSpPr txBox="1">
            <a:spLocks noChangeArrowheads="1"/>
          </p:cNvSpPr>
          <p:nvPr/>
        </p:nvSpPr>
        <p:spPr bwMode="auto">
          <a:xfrm>
            <a:off x="1571604" y="3429000"/>
            <a:ext cx="6357982" cy="830997"/>
          </a:xfrm>
          <a:prstGeom prst="rect">
            <a:avLst/>
          </a:prstGeom>
          <a:noFill/>
          <a:ln w="9525">
            <a:noFill/>
            <a:miter lim="800000"/>
            <a:headEnd/>
            <a:tailEnd/>
          </a:ln>
          <a:effectLst/>
        </p:spPr>
        <p:txBody>
          <a:bodyPr wrap="square">
            <a:spAutoFit/>
          </a:bodyPr>
          <a:lstStyle/>
          <a:p>
            <a:pPr>
              <a:spcBef>
                <a:spcPct val="50000"/>
              </a:spcBef>
            </a:pPr>
            <a:r>
              <a:rPr lang="da-DK" sz="2400" dirty="0" smtClean="0">
                <a:latin typeface="Times New Roman" pitchFamily="18" charset="0"/>
              </a:rPr>
              <a:t>≡ # neutrons </a:t>
            </a:r>
            <a:r>
              <a:rPr lang="da-DK" sz="2400" dirty="0" err="1" smtClean="0">
                <a:latin typeface="Times New Roman" pitchFamily="18" charset="0"/>
              </a:rPr>
              <a:t>hitting</a:t>
            </a:r>
            <a:r>
              <a:rPr lang="da-DK" sz="2400" dirty="0" smtClean="0">
                <a:latin typeface="Times New Roman" pitchFamily="18" charset="0"/>
              </a:rPr>
              <a:t> the </a:t>
            </a:r>
            <a:r>
              <a:rPr lang="da-DK" sz="2400" dirty="0" err="1" smtClean="0">
                <a:latin typeface="Times New Roman" pitchFamily="18" charset="0"/>
              </a:rPr>
              <a:t>detector</a:t>
            </a:r>
            <a:r>
              <a:rPr lang="da-DK" sz="2400" dirty="0" smtClean="0">
                <a:latin typeface="Times New Roman" pitchFamily="18" charset="0"/>
              </a:rPr>
              <a:t> per </a:t>
            </a:r>
            <a:r>
              <a:rPr lang="da-DK" sz="2400" dirty="0" err="1" smtClean="0">
                <a:latin typeface="Times New Roman" pitchFamily="18" charset="0"/>
              </a:rPr>
              <a:t>second</a:t>
            </a:r>
            <a:r>
              <a:rPr lang="da-DK" sz="2400" dirty="0" smtClean="0">
                <a:latin typeface="Times New Roman" pitchFamily="18" charset="0"/>
              </a:rPr>
              <a:t>, </a:t>
            </a:r>
            <a:r>
              <a:rPr lang="da-DK" sz="2400" dirty="0" err="1" smtClean="0">
                <a:latin typeface="Times New Roman" pitchFamily="18" charset="0"/>
              </a:rPr>
              <a:t>with</a:t>
            </a:r>
            <a:r>
              <a:rPr lang="da-DK" sz="2400" dirty="0" smtClean="0">
                <a:latin typeface="Times New Roman" pitchFamily="18" charset="0"/>
              </a:rPr>
              <a:t> </a:t>
            </a:r>
            <a:r>
              <a:rPr lang="da-DK" sz="2400" dirty="0" err="1" smtClean="0">
                <a:latin typeface="Times New Roman" pitchFamily="18" charset="0"/>
              </a:rPr>
              <a:t>energies</a:t>
            </a:r>
            <a:r>
              <a:rPr lang="da-DK" sz="2400" dirty="0" smtClean="0">
                <a:latin typeface="Times New Roman" pitchFamily="18" charset="0"/>
              </a:rPr>
              <a:t> </a:t>
            </a:r>
            <a:r>
              <a:rPr lang="da-DK" sz="2400" dirty="0" err="1" smtClean="0">
                <a:latin typeface="Times New Roman" pitchFamily="18" charset="0"/>
              </a:rPr>
              <a:t>between</a:t>
            </a:r>
            <a:r>
              <a:rPr lang="da-DK" sz="2400" dirty="0" smtClean="0">
                <a:latin typeface="Times New Roman" pitchFamily="18" charset="0"/>
              </a:rPr>
              <a:t> </a:t>
            </a:r>
            <a:r>
              <a:rPr lang="da-DK" sz="2400" dirty="0" err="1" smtClean="0">
                <a:latin typeface="Times New Roman" pitchFamily="18" charset="0"/>
              </a:rPr>
              <a:t>E</a:t>
            </a:r>
            <a:r>
              <a:rPr lang="da-DK" sz="2400" baseline="-25000" dirty="0" err="1" smtClean="0">
                <a:latin typeface="Times New Roman" pitchFamily="18" charset="0"/>
              </a:rPr>
              <a:t>f</a:t>
            </a:r>
            <a:r>
              <a:rPr lang="da-DK" sz="2400" dirty="0" smtClean="0">
                <a:latin typeface="Times New Roman" pitchFamily="18" charset="0"/>
              </a:rPr>
              <a:t> and </a:t>
            </a:r>
            <a:r>
              <a:rPr lang="da-DK" sz="2400" dirty="0" err="1" smtClean="0">
                <a:latin typeface="Times New Roman" pitchFamily="18" charset="0"/>
              </a:rPr>
              <a:t>E</a:t>
            </a:r>
            <a:r>
              <a:rPr lang="da-DK" sz="2400" baseline="-25000" dirty="0" err="1" smtClean="0">
                <a:latin typeface="Times New Roman" pitchFamily="18" charset="0"/>
              </a:rPr>
              <a:t>f</a:t>
            </a:r>
            <a:r>
              <a:rPr lang="da-DK" sz="2400" dirty="0" err="1" smtClean="0">
                <a:latin typeface="Times New Roman" pitchFamily="18" charset="0"/>
              </a:rPr>
              <a:t>+dE</a:t>
            </a:r>
            <a:r>
              <a:rPr lang="da-DK" sz="2400" baseline="-25000" dirty="0" err="1" smtClean="0">
                <a:latin typeface="Times New Roman" pitchFamily="18" charset="0"/>
              </a:rPr>
              <a:t>f</a:t>
            </a:r>
            <a:endParaRPr lang="da-DK" sz="2400" baseline="-25000" dirty="0" smtClean="0">
              <a:latin typeface="Times New Roman" pitchFamily="18" charset="0"/>
            </a:endParaRPr>
          </a:p>
        </p:txBody>
      </p:sp>
      <p:pic>
        <p:nvPicPr>
          <p:cNvPr id="14" name="Picture 2"/>
          <p:cNvPicPr>
            <a:picLocks noChangeAspect="1" noChangeArrowheads="1"/>
          </p:cNvPicPr>
          <p:nvPr/>
        </p:nvPicPr>
        <p:blipFill>
          <a:blip r:embed="rId7" cstate="print"/>
          <a:srcRect/>
          <a:stretch>
            <a:fillRect/>
          </a:stretch>
        </p:blipFill>
        <p:spPr bwMode="auto">
          <a:xfrm>
            <a:off x="8410575" y="-24"/>
            <a:ext cx="733425" cy="857250"/>
          </a:xfrm>
          <a:prstGeom prst="rect">
            <a:avLst/>
          </a:prstGeom>
          <a:noFill/>
          <a:ln w="9525">
            <a:noFill/>
            <a:miter lim="800000"/>
            <a:headEnd/>
            <a:tailEnd/>
          </a:ln>
        </p:spPr>
      </p:pic>
      <p:sp>
        <p:nvSpPr>
          <p:cNvPr id="15" name="Rectangle 1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p:cNvPicPr>
            <a:picLocks noChangeAspect="1" noChangeArrowheads="1"/>
          </p:cNvPicPr>
          <p:nvPr/>
        </p:nvPicPr>
        <p:blipFill>
          <a:blip r:embed="rId8" cstate="print"/>
          <a:srcRect/>
          <a:stretch>
            <a:fillRect/>
          </a:stretch>
        </p:blipFill>
        <p:spPr bwMode="auto">
          <a:xfrm>
            <a:off x="6196565" y="1052736"/>
            <a:ext cx="1399771" cy="13811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err="1" smtClean="0"/>
              <a:t>Cross-section</a:t>
            </a:r>
            <a:endParaRPr lang="en-US" dirty="0"/>
          </a:p>
        </p:txBody>
      </p:sp>
      <p:sp>
        <p:nvSpPr>
          <p:cNvPr id="17" name="TextBox 16"/>
          <p:cNvSpPr txBox="1"/>
          <p:nvPr/>
        </p:nvSpPr>
        <p:spPr>
          <a:xfrm>
            <a:off x="323528" y="4869160"/>
            <a:ext cx="8501122" cy="1569660"/>
          </a:xfrm>
          <a:prstGeom prst="rect">
            <a:avLst/>
          </a:prstGeom>
          <a:noFill/>
        </p:spPr>
        <p:txBody>
          <a:bodyPr wrap="square" rtlCol="0">
            <a:spAutoFit/>
          </a:bodyPr>
          <a:lstStyle/>
          <a:p>
            <a:pPr>
              <a:buFont typeface="Arial" pitchFamily="34" charset="0"/>
              <a:buChar char="•"/>
            </a:pPr>
            <a:r>
              <a:rPr lang="da-DK" sz="2400" dirty="0" smtClean="0"/>
              <a:t> </a:t>
            </a:r>
            <a:r>
              <a:rPr lang="da-DK" sz="2400" dirty="0" err="1" smtClean="0"/>
              <a:t>Prefactor</a:t>
            </a:r>
            <a:r>
              <a:rPr lang="da-DK" sz="2400" dirty="0" smtClean="0"/>
              <a:t> </a:t>
            </a:r>
            <a:r>
              <a:rPr lang="da-DK" sz="2400" dirty="0" err="1" smtClean="0"/>
              <a:t>k</a:t>
            </a:r>
            <a:r>
              <a:rPr lang="da-DK" sz="2400" baseline="-25000" dirty="0" err="1" smtClean="0"/>
              <a:t>f</a:t>
            </a:r>
            <a:r>
              <a:rPr lang="da-DK" sz="2400" dirty="0" err="1" smtClean="0"/>
              <a:t>/k</a:t>
            </a:r>
            <a:r>
              <a:rPr lang="da-DK" sz="2400" baseline="-25000" dirty="0" err="1" smtClean="0"/>
              <a:t>i</a:t>
            </a:r>
            <a:r>
              <a:rPr lang="da-DK" sz="2400" dirty="0" smtClean="0"/>
              <a:t> </a:t>
            </a:r>
          </a:p>
          <a:p>
            <a:pPr>
              <a:buFont typeface="Arial" pitchFamily="34" charset="0"/>
              <a:buChar char="•"/>
            </a:pPr>
            <a:r>
              <a:rPr lang="da-DK" sz="2400" dirty="0" smtClean="0"/>
              <a:t> </a:t>
            </a:r>
            <a:r>
              <a:rPr lang="da-DK" sz="2400" dirty="0" err="1" smtClean="0"/>
              <a:t>Squared</a:t>
            </a:r>
            <a:r>
              <a:rPr lang="da-DK" sz="2400" dirty="0" smtClean="0"/>
              <a:t> matrix element of the </a:t>
            </a:r>
            <a:r>
              <a:rPr lang="da-DK" sz="2400" dirty="0" err="1" smtClean="0"/>
              <a:t>interaction</a:t>
            </a:r>
            <a:r>
              <a:rPr lang="da-DK" sz="2400" dirty="0" smtClean="0"/>
              <a:t> potential V</a:t>
            </a:r>
          </a:p>
          <a:p>
            <a:pPr>
              <a:buFont typeface="Arial" pitchFamily="34" charset="0"/>
              <a:buChar char="•"/>
            </a:pPr>
            <a:r>
              <a:rPr lang="da-DK" sz="2400" dirty="0" smtClean="0"/>
              <a:t> Energy </a:t>
            </a:r>
            <a:r>
              <a:rPr lang="da-DK" sz="2400" dirty="0" err="1" smtClean="0"/>
              <a:t>conservation</a:t>
            </a:r>
            <a:r>
              <a:rPr lang="da-DK" sz="2400" dirty="0" smtClean="0"/>
              <a:t> </a:t>
            </a:r>
            <a:r>
              <a:rPr lang="da-DK" sz="2400" dirty="0" err="1" smtClean="0"/>
              <a:t>ensured</a:t>
            </a:r>
            <a:r>
              <a:rPr lang="da-DK" sz="2400" dirty="0" smtClean="0"/>
              <a:t> by </a:t>
            </a:r>
            <a:r>
              <a:rPr lang="da-DK" sz="2400" dirty="0" err="1" smtClean="0"/>
              <a:t>delta-function</a:t>
            </a:r>
            <a:r>
              <a:rPr lang="da-DK" sz="2400" dirty="0" smtClean="0"/>
              <a:t> </a:t>
            </a:r>
            <a:r>
              <a:rPr lang="da-DK" sz="2400" dirty="0" err="1" smtClean="0"/>
              <a:t>which</a:t>
            </a:r>
            <a:r>
              <a:rPr lang="da-DK" sz="2400" dirty="0" smtClean="0"/>
              <a:t> </a:t>
            </a:r>
            <a:r>
              <a:rPr lang="da-DK" sz="2400" dirty="0" err="1" smtClean="0"/>
              <a:t>contains</a:t>
            </a:r>
            <a:r>
              <a:rPr lang="da-DK" sz="2400" dirty="0" smtClean="0"/>
              <a:t> the neutron </a:t>
            </a:r>
            <a:r>
              <a:rPr lang="da-DK" sz="2400" dirty="0" err="1" smtClean="0"/>
              <a:t>energy</a:t>
            </a:r>
            <a:r>
              <a:rPr lang="da-DK" sz="2400" dirty="0" smtClean="0"/>
              <a:t> transf</a:t>
            </a:r>
            <a:r>
              <a:rPr lang="da-DK" sz="2400" dirty="0" smtClean="0">
                <a:latin typeface="+mj-lt"/>
              </a:rPr>
              <a:t>e</a:t>
            </a:r>
            <a:r>
              <a:rPr lang="da-DK" sz="2400" dirty="0" smtClean="0">
                <a:latin typeface="Arial" pitchFamily="34" charset="0"/>
                <a:cs typeface="Arial" pitchFamily="34" charset="0"/>
              </a:rPr>
              <a:t>r ħ</a:t>
            </a:r>
            <a:r>
              <a:rPr lang="el-GR" sz="2400" dirty="0" smtClean="0">
                <a:latin typeface="Arial" pitchFamily="34" charset="0"/>
                <a:cs typeface="Arial" pitchFamily="34" charset="0"/>
              </a:rPr>
              <a:t>ω</a:t>
            </a:r>
            <a:endParaRPr lang="da-DK" sz="2400" dirty="0" smtClean="0">
              <a:latin typeface="Arial" pitchFamily="34" charset="0"/>
              <a:cs typeface="Arial" pitchFamily="34" charset="0"/>
            </a:endParaRPr>
          </a:p>
        </p:txBody>
      </p:sp>
      <p:sp>
        <p:nvSpPr>
          <p:cNvPr id="18" name="TextBox 17"/>
          <p:cNvSpPr txBox="1"/>
          <p:nvPr/>
        </p:nvSpPr>
        <p:spPr>
          <a:xfrm>
            <a:off x="285720" y="1412776"/>
            <a:ext cx="8606760" cy="1384995"/>
          </a:xfrm>
          <a:prstGeom prst="rect">
            <a:avLst/>
          </a:prstGeom>
          <a:noFill/>
        </p:spPr>
        <p:txBody>
          <a:bodyPr wrap="square" rtlCol="0">
            <a:spAutoFit/>
          </a:bodyPr>
          <a:lstStyle/>
          <a:p>
            <a:r>
              <a:rPr lang="da-DK" sz="2800" dirty="0" smtClean="0">
                <a:solidFill>
                  <a:srgbClr val="FF0000"/>
                </a:solidFill>
              </a:rPr>
              <a:t>The </a:t>
            </a:r>
            <a:r>
              <a:rPr lang="da-DK" sz="2800" dirty="0" err="1" smtClean="0">
                <a:solidFill>
                  <a:srgbClr val="FF0000"/>
                </a:solidFill>
              </a:rPr>
              <a:t>cross-section</a:t>
            </a:r>
            <a:r>
              <a:rPr lang="da-DK" sz="2800" dirty="0" smtClean="0">
                <a:solidFill>
                  <a:srgbClr val="FF0000"/>
                </a:solidFill>
              </a:rPr>
              <a:t> is </a:t>
            </a:r>
            <a:r>
              <a:rPr lang="da-DK" sz="2800" dirty="0" err="1" smtClean="0">
                <a:solidFill>
                  <a:srgbClr val="FF0000"/>
                </a:solidFill>
              </a:rPr>
              <a:t>related</a:t>
            </a:r>
            <a:r>
              <a:rPr lang="da-DK" sz="2800" dirty="0" smtClean="0">
                <a:solidFill>
                  <a:srgbClr val="FF0000"/>
                </a:solidFill>
              </a:rPr>
              <a:t> to a quantum </a:t>
            </a:r>
            <a:r>
              <a:rPr lang="da-DK" sz="2800" dirty="0" err="1" smtClean="0">
                <a:solidFill>
                  <a:srgbClr val="FF0000"/>
                </a:solidFill>
              </a:rPr>
              <a:t>mechanical</a:t>
            </a:r>
            <a:r>
              <a:rPr lang="da-DK" sz="2800" dirty="0" smtClean="0">
                <a:solidFill>
                  <a:srgbClr val="FF0000"/>
                </a:solidFill>
              </a:rPr>
              <a:t> matrix element </a:t>
            </a:r>
            <a:r>
              <a:rPr lang="da-DK" sz="2800" dirty="0" err="1" smtClean="0">
                <a:solidFill>
                  <a:srgbClr val="FF0000"/>
                </a:solidFill>
              </a:rPr>
              <a:t>squared</a:t>
            </a:r>
            <a:r>
              <a:rPr lang="da-DK" sz="2800" dirty="0" smtClean="0">
                <a:solidFill>
                  <a:srgbClr val="FF0000"/>
                </a:solidFill>
              </a:rPr>
              <a:t>, i.e. a transition </a:t>
            </a:r>
            <a:r>
              <a:rPr lang="da-DK" sz="2800" dirty="0" err="1" smtClean="0">
                <a:solidFill>
                  <a:srgbClr val="FF0000"/>
                </a:solidFill>
              </a:rPr>
              <a:t>probability</a:t>
            </a:r>
            <a:r>
              <a:rPr lang="da-DK" sz="2800" dirty="0" smtClean="0">
                <a:solidFill>
                  <a:srgbClr val="FF0000"/>
                </a:solidFill>
              </a:rPr>
              <a:t> </a:t>
            </a:r>
            <a:endParaRPr lang="en-US" sz="2800" dirty="0">
              <a:solidFill>
                <a:srgbClr val="FF0000"/>
              </a:solidFill>
            </a:endParaRPr>
          </a:p>
        </p:txBody>
      </p:sp>
      <p:sp>
        <p:nvSpPr>
          <p:cNvPr id="15" name="Rectangle 23"/>
          <p:cNvSpPr>
            <a:spLocks noChangeArrowheads="1"/>
          </p:cNvSpPr>
          <p:nvPr/>
        </p:nvSpPr>
        <p:spPr bwMode="auto">
          <a:xfrm>
            <a:off x="391928" y="3212976"/>
            <a:ext cx="8572560" cy="1214446"/>
          </a:xfrm>
          <a:prstGeom prst="rect">
            <a:avLst/>
          </a:prstGeom>
          <a:solidFill>
            <a:srgbClr val="0070C0">
              <a:alpha val="20000"/>
            </a:srgbClr>
          </a:solidFill>
          <a:ln w="9525" algn="ctr">
            <a:solidFill>
              <a:schemeClr val="tx1"/>
            </a:solidFill>
            <a:miter lim="800000"/>
            <a:headEnd/>
            <a:tailEnd/>
          </a:ln>
          <a:effectLst/>
        </p:spPr>
        <p:txBody>
          <a:bodyPr wrap="none" anchor="ctr"/>
          <a:lstStyle/>
          <a:p>
            <a:endParaRPr lang="en-US"/>
          </a:p>
        </p:txBody>
      </p:sp>
      <p:pic>
        <p:nvPicPr>
          <p:cNvPr id="12" name="Picture 2"/>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graphicFrame>
        <p:nvGraphicFramePr>
          <p:cNvPr id="16" name="Object 15"/>
          <p:cNvGraphicFramePr>
            <a:graphicFrameLocks noChangeAspect="1"/>
          </p:cNvGraphicFramePr>
          <p:nvPr/>
        </p:nvGraphicFramePr>
        <p:xfrm>
          <a:off x="762000" y="3264966"/>
          <a:ext cx="7651750" cy="1100138"/>
        </p:xfrm>
        <a:graphic>
          <a:graphicData uri="http://schemas.openxmlformats.org/presentationml/2006/ole">
            <p:oleObj spid="_x0000_s97282" name="Ligning" r:id="rId5" imgW="3441600" imgH="495000" progId="Equation.3">
              <p:embed/>
            </p:oleObj>
          </a:graphicData>
        </a:graphic>
      </p:graphicFrame>
      <p:sp>
        <p:nvSpPr>
          <p:cNvPr id="8" name="Rectangle 7"/>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46" name="Object 7"/>
          <p:cNvGraphicFramePr>
            <a:graphicFrameLocks noChangeAspect="1"/>
          </p:cNvGraphicFramePr>
          <p:nvPr/>
        </p:nvGraphicFramePr>
        <p:xfrm>
          <a:off x="642910" y="3567126"/>
          <a:ext cx="8016295" cy="1719262"/>
        </p:xfrm>
        <a:graphic>
          <a:graphicData uri="http://schemas.openxmlformats.org/presentationml/2006/ole">
            <p:oleObj spid="_x0000_s14338" name="Ligning" r:id="rId4" imgW="4736880" imgH="1015920" progId="Equation.3">
              <p:embed/>
            </p:oleObj>
          </a:graphicData>
        </a:graphic>
      </p:graphicFrame>
      <p:sp>
        <p:nvSpPr>
          <p:cNvPr id="4" name="Rectangle 23"/>
          <p:cNvSpPr>
            <a:spLocks noChangeArrowheads="1"/>
          </p:cNvSpPr>
          <p:nvPr/>
        </p:nvSpPr>
        <p:spPr bwMode="auto">
          <a:xfrm>
            <a:off x="571472" y="3357562"/>
            <a:ext cx="8215370" cy="2000264"/>
          </a:xfrm>
          <a:prstGeom prst="rect">
            <a:avLst/>
          </a:prstGeom>
          <a:solidFill>
            <a:srgbClr val="0070C0">
              <a:alpha val="20000"/>
            </a:srgbClr>
          </a:solidFill>
          <a:ln w="9525" algn="ctr">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pic>
        <p:nvPicPr>
          <p:cNvPr id="73" name="Picture 72" descr="phonon.jpg"/>
          <p:cNvPicPr>
            <a:picLocks noChangeAspect="1"/>
          </p:cNvPicPr>
          <p:nvPr/>
        </p:nvPicPr>
        <p:blipFill>
          <a:blip r:embed="rId5" cstate="print"/>
          <a:stretch>
            <a:fillRect/>
          </a:stretch>
        </p:blipFill>
        <p:spPr>
          <a:xfrm>
            <a:off x="6096855" y="1071546"/>
            <a:ext cx="3047177" cy="2286016"/>
          </a:xfrm>
          <a:prstGeom prst="rect">
            <a:avLst/>
          </a:prstGeom>
        </p:spPr>
      </p:pic>
      <p:sp>
        <p:nvSpPr>
          <p:cNvPr id="2" name="Title 1"/>
          <p:cNvSpPr>
            <a:spLocks noGrp="1"/>
          </p:cNvSpPr>
          <p:nvPr>
            <p:ph type="title"/>
          </p:nvPr>
        </p:nvSpPr>
        <p:spPr>
          <a:xfrm>
            <a:off x="457200" y="-27384"/>
            <a:ext cx="8229600" cy="1143000"/>
          </a:xfrm>
        </p:spPr>
        <p:txBody>
          <a:bodyPr/>
          <a:lstStyle/>
          <a:p>
            <a:r>
              <a:rPr lang="da-DK" dirty="0" err="1" smtClean="0">
                <a:latin typeface="Calibri" pitchFamily="34" charset="0"/>
                <a:cs typeface="Calibri" pitchFamily="34" charset="0"/>
              </a:rPr>
              <a:t>Nuclear</a:t>
            </a:r>
            <a:r>
              <a:rPr lang="da-DK" dirty="0" smtClean="0">
                <a:latin typeface="Calibri" pitchFamily="34" charset="0"/>
                <a:cs typeface="Calibri" pitchFamily="34" charset="0"/>
              </a:rPr>
              <a:t> </a:t>
            </a:r>
            <a:r>
              <a:rPr lang="da-DK" dirty="0" err="1" smtClean="0">
                <a:latin typeface="Calibri" pitchFamily="34" charset="0"/>
                <a:cs typeface="Calibri" pitchFamily="34" charset="0"/>
              </a:rPr>
              <a:t>excitations</a:t>
            </a:r>
            <a:r>
              <a:rPr lang="da-DK" dirty="0" smtClean="0">
                <a:latin typeface="Calibri" pitchFamily="34" charset="0"/>
                <a:cs typeface="Calibri" pitchFamily="34" charset="0"/>
              </a:rPr>
              <a:t>: </a:t>
            </a:r>
            <a:r>
              <a:rPr lang="da-DK" dirty="0" err="1" smtClean="0">
                <a:latin typeface="Calibri" pitchFamily="34" charset="0"/>
                <a:cs typeface="Calibri" pitchFamily="34" charset="0"/>
              </a:rPr>
              <a:t>Phonons</a:t>
            </a:r>
            <a:endParaRPr lang="en-US" dirty="0">
              <a:latin typeface="Calibri" pitchFamily="34" charset="0"/>
              <a:cs typeface="Calibri" pitchFamily="34" charset="0"/>
            </a:endParaRPr>
          </a:p>
        </p:txBody>
      </p:sp>
      <p:sp>
        <p:nvSpPr>
          <p:cNvPr id="5" name="TextBox 4"/>
          <p:cNvSpPr txBox="1"/>
          <p:nvPr/>
        </p:nvSpPr>
        <p:spPr>
          <a:xfrm>
            <a:off x="571472" y="1142984"/>
            <a:ext cx="8215370" cy="461665"/>
          </a:xfrm>
          <a:prstGeom prst="rect">
            <a:avLst/>
          </a:prstGeom>
          <a:noFill/>
        </p:spPr>
        <p:txBody>
          <a:bodyPr wrap="square" rtlCol="0">
            <a:spAutoFit/>
          </a:bodyPr>
          <a:lstStyle/>
          <a:p>
            <a:r>
              <a:rPr lang="da-DK" sz="2400" dirty="0" err="1" smtClean="0">
                <a:latin typeface="Calibri" pitchFamily="34" charset="0"/>
                <a:cs typeface="Calibri" pitchFamily="34" charset="0"/>
              </a:rPr>
              <a:t>Lattice</a:t>
            </a:r>
            <a:r>
              <a:rPr lang="da-DK" sz="2400" dirty="0" smtClean="0">
                <a:latin typeface="Calibri" pitchFamily="34" charset="0"/>
                <a:cs typeface="Calibri" pitchFamily="34" charset="0"/>
              </a:rPr>
              <a:t> vibrations (</a:t>
            </a:r>
            <a:r>
              <a:rPr lang="da-DK" sz="2400" dirty="0" err="1" smtClean="0">
                <a:latin typeface="Calibri" pitchFamily="34" charset="0"/>
                <a:cs typeface="Calibri" pitchFamily="34" charset="0"/>
              </a:rPr>
              <a:t>Phonons</a:t>
            </a:r>
            <a:r>
              <a:rPr lang="da-DK" sz="2400" dirty="0" smtClean="0">
                <a:latin typeface="Calibri" pitchFamily="34" charset="0"/>
                <a:cs typeface="Calibri" pitchFamily="34" charset="0"/>
              </a:rPr>
              <a:t>)</a:t>
            </a:r>
            <a:endParaRPr lang="en-US" sz="2400" dirty="0">
              <a:latin typeface="Calibri" pitchFamily="34" charset="0"/>
              <a:cs typeface="Calibri" pitchFamily="34" charset="0"/>
            </a:endParaRPr>
          </a:p>
        </p:txBody>
      </p:sp>
      <p:sp>
        <p:nvSpPr>
          <p:cNvPr id="6" name="TextBox 5"/>
          <p:cNvSpPr txBox="1"/>
          <p:nvPr/>
        </p:nvSpPr>
        <p:spPr>
          <a:xfrm>
            <a:off x="571472" y="5391709"/>
            <a:ext cx="7072362" cy="1323439"/>
          </a:xfrm>
          <a:prstGeom prst="rect">
            <a:avLst/>
          </a:prstGeom>
          <a:noFill/>
        </p:spPr>
        <p:txBody>
          <a:bodyPr wrap="square" rtlCol="0">
            <a:spAutoFit/>
          </a:bodyPr>
          <a:lstStyle/>
          <a:p>
            <a:pPr>
              <a:buFont typeface="Arial" pitchFamily="34" charset="0"/>
              <a:buChar char="•"/>
            </a:pP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Bose</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occupation</a:t>
            </a:r>
            <a:r>
              <a:rPr lang="da-DK" sz="2000" dirty="0" smtClean="0">
                <a:latin typeface="Calibri" pitchFamily="34" charset="0"/>
                <a:cs typeface="Calibri" pitchFamily="34" charset="0"/>
              </a:rPr>
              <a:t> factor n(</a:t>
            </a:r>
            <a:r>
              <a:rPr lang="el-GR" sz="2000" dirty="0" smtClean="0">
                <a:latin typeface="Calibri" pitchFamily="34" charset="0"/>
                <a:cs typeface="Calibri" pitchFamily="34" charset="0"/>
              </a:rPr>
              <a:t>ω</a:t>
            </a:r>
            <a:r>
              <a:rPr lang="da-DK" sz="2000" baseline="-25000" dirty="0" smtClean="0">
                <a:latin typeface="Calibri" pitchFamily="34" charset="0"/>
                <a:cs typeface="Calibri" pitchFamily="34" charset="0"/>
              </a:rPr>
              <a:t>s</a:t>
            </a:r>
            <a:r>
              <a:rPr lang="da-DK" sz="2000" dirty="0" smtClean="0">
                <a:latin typeface="Calibri" pitchFamily="34" charset="0"/>
                <a:cs typeface="Calibri" pitchFamily="34" charset="0"/>
              </a:rPr>
              <a:t>)</a:t>
            </a:r>
          </a:p>
          <a:p>
            <a:pPr>
              <a:buFont typeface="Arial" pitchFamily="34" charset="0"/>
              <a:buChar char="•"/>
            </a:pPr>
            <a:r>
              <a:rPr lang="da-DK" sz="2000" dirty="0" smtClean="0">
                <a:latin typeface="Calibri" pitchFamily="34" charset="0"/>
                <a:cs typeface="Calibri" pitchFamily="34" charset="0"/>
              </a:rPr>
              <a:t> Sums over </a:t>
            </a:r>
            <a:r>
              <a:rPr lang="da-DK" sz="2000" dirty="0" err="1" smtClean="0">
                <a:latin typeface="Calibri" pitchFamily="34" charset="0"/>
                <a:cs typeface="Calibri" pitchFamily="34" charset="0"/>
              </a:rPr>
              <a:t>nuclear</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Bragg</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peaks</a:t>
            </a:r>
            <a:r>
              <a:rPr lang="da-DK" sz="2000" dirty="0" smtClean="0">
                <a:latin typeface="Calibri" pitchFamily="34" charset="0"/>
                <a:cs typeface="Calibri" pitchFamily="34" charset="0"/>
              </a:rPr>
              <a:t> and mode indices s</a:t>
            </a:r>
          </a:p>
          <a:p>
            <a:pPr>
              <a:buFont typeface="Arial" pitchFamily="34" charset="0"/>
              <a:buChar char="•"/>
            </a:pP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Phonon</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polarization</a:t>
            </a:r>
            <a:r>
              <a:rPr lang="da-DK" sz="2000" dirty="0" smtClean="0">
                <a:latin typeface="Calibri" pitchFamily="34" charset="0"/>
                <a:cs typeface="Calibri" pitchFamily="34" charset="0"/>
              </a:rPr>
              <a:t> e</a:t>
            </a:r>
            <a:r>
              <a:rPr lang="da-DK" sz="2000" baseline="-25000" dirty="0" smtClean="0">
                <a:latin typeface="Calibri" pitchFamily="34" charset="0"/>
                <a:cs typeface="Calibri" pitchFamily="34" charset="0"/>
              </a:rPr>
              <a:t>s</a:t>
            </a:r>
            <a:r>
              <a:rPr lang="da-DK" sz="2000" dirty="0" smtClean="0">
                <a:latin typeface="Calibri" pitchFamily="34" charset="0"/>
                <a:cs typeface="Calibri" pitchFamily="34" charset="0"/>
              </a:rPr>
              <a:t> </a:t>
            </a:r>
          </a:p>
          <a:p>
            <a:pPr>
              <a:buFont typeface="Arial" pitchFamily="34" charset="0"/>
              <a:buChar char="•"/>
            </a:pP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Debye-Waller</a:t>
            </a:r>
            <a:r>
              <a:rPr lang="da-DK" sz="2000" dirty="0" smtClean="0">
                <a:latin typeface="Calibri" pitchFamily="34" charset="0"/>
                <a:cs typeface="Calibri" pitchFamily="34" charset="0"/>
              </a:rPr>
              <a:t> factor (</a:t>
            </a:r>
            <a:r>
              <a:rPr lang="da-DK" sz="2000" dirty="0" err="1" smtClean="0">
                <a:latin typeface="Calibri" pitchFamily="34" charset="0"/>
                <a:cs typeface="Calibri" pitchFamily="34" charset="0"/>
              </a:rPr>
              <a:t>zero-point</a:t>
            </a:r>
            <a:r>
              <a:rPr lang="da-DK" sz="2000" dirty="0" smtClean="0">
                <a:latin typeface="Calibri" pitchFamily="34" charset="0"/>
                <a:cs typeface="Calibri" pitchFamily="34" charset="0"/>
              </a:rPr>
              <a:t> vibrations)</a:t>
            </a:r>
            <a:endParaRPr lang="en-US" sz="2000" dirty="0">
              <a:latin typeface="Calibri" pitchFamily="34" charset="0"/>
              <a:cs typeface="Calibri" pitchFamily="34" charset="0"/>
            </a:endParaRPr>
          </a:p>
        </p:txBody>
      </p:sp>
      <p:sp>
        <p:nvSpPr>
          <p:cNvPr id="10" name="Oval 9"/>
          <p:cNvSpPr/>
          <p:nvPr/>
        </p:nvSpPr>
        <p:spPr>
          <a:xfrm>
            <a:off x="928662"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2" name="Oval 11"/>
          <p:cNvSpPr/>
          <p:nvPr/>
        </p:nvSpPr>
        <p:spPr>
          <a:xfrm>
            <a:off x="1500166"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4" name="Oval 13"/>
          <p:cNvSpPr/>
          <p:nvPr/>
        </p:nvSpPr>
        <p:spPr>
          <a:xfrm>
            <a:off x="2071670"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6" name="Oval 15"/>
          <p:cNvSpPr/>
          <p:nvPr/>
        </p:nvSpPr>
        <p:spPr>
          <a:xfrm>
            <a:off x="2643174"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9" name="Oval 18"/>
          <p:cNvSpPr/>
          <p:nvPr/>
        </p:nvSpPr>
        <p:spPr>
          <a:xfrm>
            <a:off x="3214678"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grpSp>
        <p:nvGrpSpPr>
          <p:cNvPr id="7" name="Group 33"/>
          <p:cNvGrpSpPr/>
          <p:nvPr/>
        </p:nvGrpSpPr>
        <p:grpSpPr>
          <a:xfrm>
            <a:off x="1071538" y="1857364"/>
            <a:ext cx="428628" cy="285752"/>
            <a:chOff x="785786" y="2285992"/>
            <a:chExt cx="642942" cy="285752"/>
          </a:xfrm>
        </p:grpSpPr>
        <p:cxnSp>
          <p:nvCxnSpPr>
            <p:cNvPr id="23" name="Straight Connector 22"/>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34"/>
          <p:cNvGrpSpPr/>
          <p:nvPr/>
        </p:nvGrpSpPr>
        <p:grpSpPr>
          <a:xfrm>
            <a:off x="1643042" y="1857364"/>
            <a:ext cx="428628" cy="285752"/>
            <a:chOff x="785786" y="2285992"/>
            <a:chExt cx="642942" cy="285752"/>
          </a:xfrm>
        </p:grpSpPr>
        <p:cxnSp>
          <p:nvCxnSpPr>
            <p:cNvPr id="36" name="Straight Connector 35"/>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40"/>
          <p:cNvGrpSpPr/>
          <p:nvPr/>
        </p:nvGrpSpPr>
        <p:grpSpPr>
          <a:xfrm>
            <a:off x="2214546" y="1857364"/>
            <a:ext cx="428628" cy="285752"/>
            <a:chOff x="785786" y="2285992"/>
            <a:chExt cx="642942" cy="285752"/>
          </a:xfrm>
        </p:grpSpPr>
        <p:cxnSp>
          <p:nvCxnSpPr>
            <p:cNvPr id="42" name="Straight Connector 41"/>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46"/>
          <p:cNvGrpSpPr/>
          <p:nvPr/>
        </p:nvGrpSpPr>
        <p:grpSpPr>
          <a:xfrm>
            <a:off x="2786050" y="1857364"/>
            <a:ext cx="428628" cy="285752"/>
            <a:chOff x="785786" y="2285992"/>
            <a:chExt cx="642942" cy="285752"/>
          </a:xfrm>
        </p:grpSpPr>
        <p:cxnSp>
          <p:nvCxnSpPr>
            <p:cNvPr id="48" name="Straight Connector 47"/>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a:off x="3357554" y="2000240"/>
            <a:ext cx="21431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4348" y="2000240"/>
            <a:ext cx="21431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5786" y="2000240"/>
            <a:ext cx="357190" cy="461665"/>
          </a:xfrm>
          <a:prstGeom prst="rect">
            <a:avLst/>
          </a:prstGeom>
          <a:noFill/>
        </p:spPr>
        <p:txBody>
          <a:bodyPr wrap="square" rtlCol="0">
            <a:spAutoFit/>
          </a:bodyPr>
          <a:lstStyle/>
          <a:p>
            <a:r>
              <a:rPr lang="da-DK" sz="2400" dirty="0" smtClean="0">
                <a:latin typeface="Calibri" pitchFamily="34" charset="0"/>
                <a:cs typeface="Calibri" pitchFamily="34" charset="0"/>
              </a:rPr>
              <a:t>M</a:t>
            </a:r>
            <a:endParaRPr lang="en-US" sz="2400" dirty="0">
              <a:latin typeface="Calibri" pitchFamily="34" charset="0"/>
              <a:cs typeface="Calibri" pitchFamily="34" charset="0"/>
            </a:endParaRPr>
          </a:p>
        </p:txBody>
      </p:sp>
      <p:sp>
        <p:nvSpPr>
          <p:cNvPr id="72" name="TextBox 71"/>
          <p:cNvSpPr txBox="1"/>
          <p:nvPr/>
        </p:nvSpPr>
        <p:spPr>
          <a:xfrm>
            <a:off x="1691680" y="2060848"/>
            <a:ext cx="357190" cy="461665"/>
          </a:xfrm>
          <a:prstGeom prst="rect">
            <a:avLst/>
          </a:prstGeom>
          <a:noFill/>
        </p:spPr>
        <p:txBody>
          <a:bodyPr wrap="square" rtlCol="0">
            <a:spAutoFit/>
          </a:bodyPr>
          <a:lstStyle/>
          <a:p>
            <a:r>
              <a:rPr lang="da-DK" sz="2400" dirty="0" smtClean="0">
                <a:latin typeface="Calibri" pitchFamily="34" charset="0"/>
                <a:cs typeface="Calibri" pitchFamily="34" charset="0"/>
              </a:rPr>
              <a:t>K</a:t>
            </a:r>
            <a:endParaRPr lang="en-US" sz="2400" dirty="0">
              <a:latin typeface="Calibri" pitchFamily="34" charset="0"/>
              <a:cs typeface="Calibri" pitchFamily="34" charset="0"/>
            </a:endParaRPr>
          </a:p>
        </p:txBody>
      </p:sp>
      <p:graphicFrame>
        <p:nvGraphicFramePr>
          <p:cNvPr id="74" name="Object 73"/>
          <p:cNvGraphicFramePr>
            <a:graphicFrameLocks noChangeAspect="1"/>
          </p:cNvGraphicFramePr>
          <p:nvPr/>
        </p:nvGraphicFramePr>
        <p:xfrm>
          <a:off x="3786182" y="1622414"/>
          <a:ext cx="2310381" cy="806454"/>
        </p:xfrm>
        <a:graphic>
          <a:graphicData uri="http://schemas.openxmlformats.org/presentationml/2006/ole">
            <p:oleObj spid="_x0000_s14339" name="Ligning" r:id="rId6" imgW="1346040" imgH="469800" progId="Equation.3">
              <p:embed/>
            </p:oleObj>
          </a:graphicData>
        </a:graphic>
      </p:graphicFrame>
      <p:sp>
        <p:nvSpPr>
          <p:cNvPr id="53" name="TextBox 52"/>
          <p:cNvSpPr txBox="1"/>
          <p:nvPr/>
        </p:nvSpPr>
        <p:spPr>
          <a:xfrm>
            <a:off x="500034" y="2428868"/>
            <a:ext cx="4143974" cy="646331"/>
          </a:xfrm>
          <a:prstGeom prst="rect">
            <a:avLst/>
          </a:prstGeom>
          <a:noFill/>
        </p:spPr>
        <p:txBody>
          <a:bodyPr wrap="square" rtlCol="0">
            <a:spAutoFit/>
          </a:bodyPr>
          <a:lstStyle/>
          <a:p>
            <a:r>
              <a:rPr lang="da-DK" dirty="0" smtClean="0">
                <a:solidFill>
                  <a:srgbClr val="FF0000"/>
                </a:solidFill>
                <a:latin typeface="Calibri" pitchFamily="34" charset="0"/>
                <a:cs typeface="Calibri" pitchFamily="34" charset="0"/>
              </a:rPr>
              <a:t>K’s and </a:t>
            </a:r>
            <a:r>
              <a:rPr lang="da-DK" dirty="0" err="1" smtClean="0">
                <a:solidFill>
                  <a:srgbClr val="FF0000"/>
                </a:solidFill>
                <a:latin typeface="Calibri" pitchFamily="34" charset="0"/>
                <a:cs typeface="Calibri" pitchFamily="34" charset="0"/>
              </a:rPr>
              <a:t>phonon</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spectra</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can</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be</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calculated</a:t>
            </a:r>
            <a:r>
              <a:rPr lang="da-DK" dirty="0" smtClean="0">
                <a:solidFill>
                  <a:srgbClr val="FF0000"/>
                </a:solidFill>
                <a:latin typeface="Calibri" pitchFamily="34" charset="0"/>
                <a:cs typeface="Calibri" pitchFamily="34" charset="0"/>
              </a:rPr>
              <a:t> in </a:t>
            </a:r>
            <a:r>
              <a:rPr lang="da-DK" dirty="0" err="1" smtClean="0">
                <a:solidFill>
                  <a:srgbClr val="FF0000"/>
                </a:solidFill>
                <a:latin typeface="Calibri" pitchFamily="34" charset="0"/>
                <a:cs typeface="Calibri" pitchFamily="34" charset="0"/>
              </a:rPr>
              <a:t>principle</a:t>
            </a:r>
            <a:r>
              <a:rPr lang="da-DK" dirty="0" smtClean="0">
                <a:solidFill>
                  <a:srgbClr val="FF0000"/>
                </a:solidFill>
                <a:latin typeface="Calibri" pitchFamily="34" charset="0"/>
                <a:cs typeface="Calibri" pitchFamily="34" charset="0"/>
              </a:rPr>
              <a:t>, and </a:t>
            </a:r>
            <a:r>
              <a:rPr lang="da-DK" dirty="0" err="1" smtClean="0">
                <a:solidFill>
                  <a:srgbClr val="FF0000"/>
                </a:solidFill>
                <a:latin typeface="Calibri" pitchFamily="34" charset="0"/>
                <a:cs typeface="Calibri" pitchFamily="34" charset="0"/>
              </a:rPr>
              <a:t>can</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be</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measured</a:t>
            </a:r>
            <a:endParaRPr lang="en-US" dirty="0">
              <a:solidFill>
                <a:srgbClr val="FF0000"/>
              </a:solidFill>
              <a:latin typeface="Calibri" pitchFamily="34" charset="0"/>
              <a:cs typeface="Calibri" pitchFamily="34" charset="0"/>
            </a:endParaRPr>
          </a:p>
        </p:txBody>
      </p:sp>
      <p:pic>
        <p:nvPicPr>
          <p:cNvPr id="47" name="Picture 2"/>
          <p:cNvPicPr>
            <a:picLocks noChangeAspect="1" noChangeArrowheads="1"/>
          </p:cNvPicPr>
          <p:nvPr/>
        </p:nvPicPr>
        <p:blipFill>
          <a:blip r:embed="rId7" cstate="print"/>
          <a:srcRect/>
          <a:stretch>
            <a:fillRect/>
          </a:stretch>
        </p:blipFill>
        <p:spPr bwMode="auto">
          <a:xfrm>
            <a:off x="8410575" y="51470"/>
            <a:ext cx="733425" cy="857250"/>
          </a:xfrm>
          <a:prstGeom prst="rect">
            <a:avLst/>
          </a:prstGeom>
          <a:noFill/>
          <a:ln w="9525">
            <a:noFill/>
            <a:miter lim="800000"/>
            <a:headEnd/>
            <a:tailEnd/>
          </a:ln>
        </p:spPr>
      </p:pic>
      <p:sp>
        <p:nvSpPr>
          <p:cNvPr id="54" name="Rectangle 53"/>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04" name="Object 4"/>
          <p:cNvGraphicFramePr>
            <a:graphicFrameLocks noChangeAspect="1"/>
          </p:cNvGraphicFramePr>
          <p:nvPr/>
        </p:nvGraphicFramePr>
        <p:xfrm>
          <a:off x="3786188" y="1622425"/>
          <a:ext cx="2309812" cy="806450"/>
        </p:xfrm>
        <a:graphic>
          <a:graphicData uri="http://schemas.openxmlformats.org/presentationml/2006/ole">
            <p:oleObj spid="_x0000_s15363" name="Ligning" r:id="rId3" imgW="1346040" imgH="469800" progId="Equation.3">
              <p:embed/>
            </p:oleObj>
          </a:graphicData>
        </a:graphic>
      </p:graphicFrame>
      <p:pic>
        <p:nvPicPr>
          <p:cNvPr id="73" name="Picture 72" descr="phonon.jpg"/>
          <p:cNvPicPr>
            <a:picLocks noChangeAspect="1"/>
          </p:cNvPicPr>
          <p:nvPr/>
        </p:nvPicPr>
        <p:blipFill>
          <a:blip r:embed="rId4" cstate="print"/>
          <a:stretch>
            <a:fillRect/>
          </a:stretch>
        </p:blipFill>
        <p:spPr>
          <a:xfrm>
            <a:off x="6096855" y="1071546"/>
            <a:ext cx="3047177" cy="2286016"/>
          </a:xfrm>
          <a:prstGeom prst="rect">
            <a:avLst/>
          </a:prstGeom>
        </p:spPr>
      </p:pic>
      <p:sp>
        <p:nvSpPr>
          <p:cNvPr id="2" name="Title 1"/>
          <p:cNvSpPr>
            <a:spLocks noGrp="1"/>
          </p:cNvSpPr>
          <p:nvPr>
            <p:ph type="title"/>
          </p:nvPr>
        </p:nvSpPr>
        <p:spPr>
          <a:xfrm>
            <a:off x="457200" y="-27384"/>
            <a:ext cx="8229600" cy="1143000"/>
          </a:xfrm>
        </p:spPr>
        <p:txBody>
          <a:bodyPr/>
          <a:lstStyle/>
          <a:p>
            <a:r>
              <a:rPr lang="da-DK" dirty="0" err="1" smtClean="0">
                <a:latin typeface="Calibri" pitchFamily="34" charset="0"/>
                <a:cs typeface="Calibri" pitchFamily="34" charset="0"/>
              </a:rPr>
              <a:t>Nuclear</a:t>
            </a:r>
            <a:r>
              <a:rPr lang="da-DK" dirty="0" smtClean="0">
                <a:latin typeface="Calibri" pitchFamily="34" charset="0"/>
                <a:cs typeface="Calibri" pitchFamily="34" charset="0"/>
              </a:rPr>
              <a:t> </a:t>
            </a:r>
            <a:r>
              <a:rPr lang="da-DK" dirty="0" err="1" smtClean="0">
                <a:latin typeface="Calibri" pitchFamily="34" charset="0"/>
                <a:cs typeface="Calibri" pitchFamily="34" charset="0"/>
              </a:rPr>
              <a:t>excitations</a:t>
            </a:r>
            <a:r>
              <a:rPr lang="da-DK" dirty="0" smtClean="0">
                <a:latin typeface="Calibri" pitchFamily="34" charset="0"/>
                <a:cs typeface="Calibri" pitchFamily="34" charset="0"/>
              </a:rPr>
              <a:t>: </a:t>
            </a:r>
            <a:r>
              <a:rPr lang="da-DK" dirty="0" err="1" smtClean="0">
                <a:latin typeface="Calibri" pitchFamily="34" charset="0"/>
                <a:cs typeface="Calibri" pitchFamily="34" charset="0"/>
              </a:rPr>
              <a:t>Phonons</a:t>
            </a:r>
            <a:endParaRPr lang="en-US" dirty="0">
              <a:latin typeface="Calibri" pitchFamily="34" charset="0"/>
              <a:cs typeface="Calibri" pitchFamily="34" charset="0"/>
            </a:endParaRPr>
          </a:p>
        </p:txBody>
      </p:sp>
      <p:graphicFrame>
        <p:nvGraphicFramePr>
          <p:cNvPr id="159746" name="Object 7"/>
          <p:cNvGraphicFramePr>
            <a:graphicFrameLocks noChangeAspect="1"/>
          </p:cNvGraphicFramePr>
          <p:nvPr/>
        </p:nvGraphicFramePr>
        <p:xfrm>
          <a:off x="642910" y="3567126"/>
          <a:ext cx="8016295" cy="1719262"/>
        </p:xfrm>
        <a:graphic>
          <a:graphicData uri="http://schemas.openxmlformats.org/presentationml/2006/ole">
            <p:oleObj spid="_x0000_s15362" name="Ligning" r:id="rId5" imgW="4736880" imgH="1015920" progId="Equation.3">
              <p:embed/>
            </p:oleObj>
          </a:graphicData>
        </a:graphic>
      </p:graphicFrame>
      <p:pic>
        <p:nvPicPr>
          <p:cNvPr id="81" name="Picture 80" descr="Boseplot.jpg"/>
          <p:cNvPicPr>
            <a:picLocks noChangeAspect="1"/>
          </p:cNvPicPr>
          <p:nvPr/>
        </p:nvPicPr>
        <p:blipFill>
          <a:blip r:embed="rId6" cstate="print"/>
          <a:stretch>
            <a:fillRect/>
          </a:stretch>
        </p:blipFill>
        <p:spPr>
          <a:xfrm>
            <a:off x="3428992" y="1070892"/>
            <a:ext cx="3071834" cy="2304515"/>
          </a:xfrm>
          <a:prstGeom prst="rect">
            <a:avLst/>
          </a:prstGeom>
        </p:spPr>
      </p:pic>
      <p:sp>
        <p:nvSpPr>
          <p:cNvPr id="4" name="Rectangle 23"/>
          <p:cNvSpPr>
            <a:spLocks noChangeArrowheads="1"/>
          </p:cNvSpPr>
          <p:nvPr/>
        </p:nvSpPr>
        <p:spPr bwMode="auto">
          <a:xfrm>
            <a:off x="571472" y="3356992"/>
            <a:ext cx="8215370" cy="2000264"/>
          </a:xfrm>
          <a:prstGeom prst="rect">
            <a:avLst/>
          </a:prstGeom>
          <a:solidFill>
            <a:srgbClr val="0070C0">
              <a:alpha val="20000"/>
            </a:srgbClr>
          </a:solidFill>
          <a:ln w="9525" algn="ctr">
            <a:solidFill>
              <a:schemeClr val="tx1"/>
            </a:solidFill>
            <a:miter lim="800000"/>
            <a:headEnd/>
            <a:tailEnd/>
          </a:ln>
          <a:effectLst/>
        </p:spPr>
        <p:txBody>
          <a:bodyPr wrap="none" anchor="ctr"/>
          <a:lstStyle/>
          <a:p>
            <a:endParaRPr lang="en-US">
              <a:latin typeface="Calibri" pitchFamily="34" charset="0"/>
              <a:cs typeface="Calibri" pitchFamily="34" charset="0"/>
            </a:endParaRPr>
          </a:p>
        </p:txBody>
      </p:sp>
      <p:grpSp>
        <p:nvGrpSpPr>
          <p:cNvPr id="3" name="Group 81"/>
          <p:cNvGrpSpPr/>
          <p:nvPr/>
        </p:nvGrpSpPr>
        <p:grpSpPr>
          <a:xfrm>
            <a:off x="571472" y="1142984"/>
            <a:ext cx="3643338" cy="1390359"/>
            <a:chOff x="571472" y="1142984"/>
            <a:chExt cx="3643338" cy="1390359"/>
          </a:xfrm>
        </p:grpSpPr>
        <p:sp>
          <p:nvSpPr>
            <p:cNvPr id="5" name="TextBox 4"/>
            <p:cNvSpPr txBox="1"/>
            <p:nvPr/>
          </p:nvSpPr>
          <p:spPr>
            <a:xfrm>
              <a:off x="571472" y="1142984"/>
              <a:ext cx="3643338" cy="461665"/>
            </a:xfrm>
            <a:prstGeom prst="rect">
              <a:avLst/>
            </a:prstGeom>
            <a:noFill/>
          </p:spPr>
          <p:txBody>
            <a:bodyPr wrap="square" rtlCol="0">
              <a:spAutoFit/>
            </a:bodyPr>
            <a:lstStyle/>
            <a:p>
              <a:r>
                <a:rPr lang="da-DK" sz="2400" dirty="0" err="1" smtClean="0">
                  <a:latin typeface="Calibri" pitchFamily="34" charset="0"/>
                  <a:cs typeface="Calibri" pitchFamily="34" charset="0"/>
                </a:rPr>
                <a:t>Lattice</a:t>
              </a:r>
              <a:r>
                <a:rPr lang="da-DK" sz="2400" dirty="0" smtClean="0">
                  <a:latin typeface="Calibri" pitchFamily="34" charset="0"/>
                  <a:cs typeface="Calibri" pitchFamily="34" charset="0"/>
                </a:rPr>
                <a:t> vibrations</a:t>
              </a:r>
              <a:endParaRPr lang="en-US" sz="2400" dirty="0">
                <a:latin typeface="Calibri" pitchFamily="34" charset="0"/>
                <a:cs typeface="Calibri" pitchFamily="34" charset="0"/>
              </a:endParaRPr>
            </a:p>
          </p:txBody>
        </p:sp>
        <p:sp>
          <p:nvSpPr>
            <p:cNvPr id="10" name="Oval 9"/>
            <p:cNvSpPr/>
            <p:nvPr/>
          </p:nvSpPr>
          <p:spPr>
            <a:xfrm>
              <a:off x="928662"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2" name="Oval 11"/>
            <p:cNvSpPr/>
            <p:nvPr/>
          </p:nvSpPr>
          <p:spPr>
            <a:xfrm>
              <a:off x="1500166"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4" name="Oval 13"/>
            <p:cNvSpPr/>
            <p:nvPr/>
          </p:nvSpPr>
          <p:spPr>
            <a:xfrm>
              <a:off x="2071670"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6" name="Oval 15"/>
            <p:cNvSpPr/>
            <p:nvPr/>
          </p:nvSpPr>
          <p:spPr>
            <a:xfrm>
              <a:off x="2643174"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9" name="Oval 18"/>
            <p:cNvSpPr/>
            <p:nvPr/>
          </p:nvSpPr>
          <p:spPr>
            <a:xfrm>
              <a:off x="3214678" y="1928802"/>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grpSp>
          <p:nvGrpSpPr>
            <p:cNvPr id="6" name="Group 33"/>
            <p:cNvGrpSpPr/>
            <p:nvPr/>
          </p:nvGrpSpPr>
          <p:grpSpPr>
            <a:xfrm>
              <a:off x="1071538" y="1857364"/>
              <a:ext cx="428628" cy="285752"/>
              <a:chOff x="785786" y="2285992"/>
              <a:chExt cx="642942" cy="285752"/>
            </a:xfrm>
          </p:grpSpPr>
          <p:cxnSp>
            <p:nvCxnSpPr>
              <p:cNvPr id="23" name="Straight Connector 22"/>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1643042" y="1857364"/>
              <a:ext cx="428628" cy="285752"/>
              <a:chOff x="785786" y="2285992"/>
              <a:chExt cx="642942" cy="285752"/>
            </a:xfrm>
          </p:grpSpPr>
          <p:cxnSp>
            <p:nvCxnSpPr>
              <p:cNvPr id="36" name="Straight Connector 35"/>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40"/>
            <p:cNvGrpSpPr/>
            <p:nvPr/>
          </p:nvGrpSpPr>
          <p:grpSpPr>
            <a:xfrm>
              <a:off x="2214546" y="1857364"/>
              <a:ext cx="428628" cy="285752"/>
              <a:chOff x="785786" y="2285992"/>
              <a:chExt cx="642942" cy="285752"/>
            </a:xfrm>
          </p:grpSpPr>
          <p:cxnSp>
            <p:nvCxnSpPr>
              <p:cNvPr id="42" name="Straight Connector 41"/>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2786050" y="1857364"/>
              <a:ext cx="428628" cy="285752"/>
              <a:chOff x="785786" y="2285992"/>
              <a:chExt cx="642942" cy="285752"/>
            </a:xfrm>
          </p:grpSpPr>
          <p:cxnSp>
            <p:nvCxnSpPr>
              <p:cNvPr id="48" name="Straight Connector 47"/>
              <p:cNvCxnSpPr/>
              <p:nvPr/>
            </p:nvCxnSpPr>
            <p:spPr>
              <a:xfrm>
                <a:off x="785786"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964381" y="2321711"/>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964381" y="2393149"/>
                <a:ext cx="285752"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14414" y="242886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1107257" y="2464587"/>
                <a:ext cx="142876" cy="71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a:off x="3357554" y="2000240"/>
              <a:ext cx="21431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4348" y="2000240"/>
              <a:ext cx="214314"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5786" y="2000240"/>
              <a:ext cx="357190" cy="461665"/>
            </a:xfrm>
            <a:prstGeom prst="rect">
              <a:avLst/>
            </a:prstGeom>
            <a:noFill/>
          </p:spPr>
          <p:txBody>
            <a:bodyPr wrap="square" rtlCol="0">
              <a:spAutoFit/>
            </a:bodyPr>
            <a:lstStyle/>
            <a:p>
              <a:r>
                <a:rPr lang="da-DK" sz="2400" dirty="0" smtClean="0">
                  <a:latin typeface="Calibri" pitchFamily="34" charset="0"/>
                  <a:cs typeface="Calibri" pitchFamily="34" charset="0"/>
                </a:rPr>
                <a:t>M</a:t>
              </a:r>
              <a:endParaRPr lang="en-US" sz="2400" dirty="0">
                <a:latin typeface="Calibri" pitchFamily="34" charset="0"/>
                <a:cs typeface="Calibri" pitchFamily="34" charset="0"/>
              </a:endParaRPr>
            </a:p>
          </p:txBody>
        </p:sp>
        <p:sp>
          <p:nvSpPr>
            <p:cNvPr id="72" name="TextBox 71"/>
            <p:cNvSpPr txBox="1"/>
            <p:nvPr/>
          </p:nvSpPr>
          <p:spPr>
            <a:xfrm>
              <a:off x="1643042" y="2071678"/>
              <a:ext cx="357190" cy="461665"/>
            </a:xfrm>
            <a:prstGeom prst="rect">
              <a:avLst/>
            </a:prstGeom>
            <a:noFill/>
          </p:spPr>
          <p:txBody>
            <a:bodyPr wrap="square" rtlCol="0">
              <a:spAutoFit/>
            </a:bodyPr>
            <a:lstStyle/>
            <a:p>
              <a:r>
                <a:rPr lang="da-DK" sz="2400" dirty="0" smtClean="0">
                  <a:latin typeface="Calibri" pitchFamily="34" charset="0"/>
                  <a:cs typeface="Calibri" pitchFamily="34" charset="0"/>
                </a:rPr>
                <a:t>K</a:t>
              </a:r>
              <a:endParaRPr lang="en-US" sz="2400" dirty="0">
                <a:latin typeface="Calibri" pitchFamily="34" charset="0"/>
                <a:cs typeface="Calibri" pitchFamily="34" charset="0"/>
              </a:endParaRPr>
            </a:p>
          </p:txBody>
        </p:sp>
      </p:grpSp>
      <p:sp>
        <p:nvSpPr>
          <p:cNvPr id="47" name="Oval 46"/>
          <p:cNvSpPr/>
          <p:nvPr/>
        </p:nvSpPr>
        <p:spPr>
          <a:xfrm>
            <a:off x="2143108" y="4357694"/>
            <a:ext cx="3643338" cy="1000132"/>
          </a:xfrm>
          <a:prstGeom prst="ellipse">
            <a:avLst/>
          </a:prstGeom>
          <a:solidFill>
            <a:srgbClr val="FF0000">
              <a:alpha val="20000"/>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54" name="Oval 53"/>
          <p:cNvSpPr/>
          <p:nvPr/>
        </p:nvSpPr>
        <p:spPr>
          <a:xfrm>
            <a:off x="5715008" y="4357694"/>
            <a:ext cx="3000396" cy="1000132"/>
          </a:xfrm>
          <a:prstGeom prst="ellipse">
            <a:avLst/>
          </a:prstGeom>
          <a:solidFill>
            <a:srgbClr val="17375E">
              <a:alpha val="32941"/>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55" name="TextBox 54"/>
          <p:cNvSpPr txBox="1"/>
          <p:nvPr/>
        </p:nvSpPr>
        <p:spPr>
          <a:xfrm>
            <a:off x="2571736" y="5357826"/>
            <a:ext cx="2786082" cy="523220"/>
          </a:xfrm>
          <a:prstGeom prst="rect">
            <a:avLst/>
          </a:prstGeom>
          <a:noFill/>
        </p:spPr>
        <p:txBody>
          <a:bodyPr wrap="square" rtlCol="0">
            <a:spAutoFit/>
          </a:bodyPr>
          <a:lstStyle/>
          <a:p>
            <a:r>
              <a:rPr lang="da-DK" sz="2800" dirty="0" err="1" smtClean="0">
                <a:latin typeface="Calibri" pitchFamily="34" charset="0"/>
                <a:cs typeface="Calibri" pitchFamily="34" charset="0"/>
              </a:rPr>
              <a:t>Phonon</a:t>
            </a:r>
            <a:r>
              <a:rPr lang="da-DK" sz="2800" dirty="0" smtClean="0">
                <a:latin typeface="Calibri" pitchFamily="34" charset="0"/>
                <a:cs typeface="Calibri" pitchFamily="34" charset="0"/>
              </a:rPr>
              <a:t> </a:t>
            </a:r>
            <a:r>
              <a:rPr lang="da-DK" sz="2800" dirty="0" err="1" smtClean="0">
                <a:latin typeface="Calibri" pitchFamily="34" charset="0"/>
                <a:cs typeface="Calibri" pitchFamily="34" charset="0"/>
              </a:rPr>
              <a:t>creation</a:t>
            </a:r>
            <a:endParaRPr lang="en-US" sz="2800" dirty="0">
              <a:latin typeface="Calibri" pitchFamily="34" charset="0"/>
              <a:cs typeface="Calibri" pitchFamily="34" charset="0"/>
            </a:endParaRPr>
          </a:p>
        </p:txBody>
      </p:sp>
      <p:sp>
        <p:nvSpPr>
          <p:cNvPr id="56" name="TextBox 55"/>
          <p:cNvSpPr txBox="1"/>
          <p:nvPr/>
        </p:nvSpPr>
        <p:spPr>
          <a:xfrm>
            <a:off x="5786446" y="5357826"/>
            <a:ext cx="3143272" cy="523220"/>
          </a:xfrm>
          <a:prstGeom prst="rect">
            <a:avLst/>
          </a:prstGeom>
          <a:noFill/>
        </p:spPr>
        <p:txBody>
          <a:bodyPr wrap="square" rtlCol="0">
            <a:spAutoFit/>
          </a:bodyPr>
          <a:lstStyle/>
          <a:p>
            <a:r>
              <a:rPr lang="da-DK" sz="2800" dirty="0" err="1" smtClean="0">
                <a:latin typeface="Calibri" pitchFamily="34" charset="0"/>
                <a:cs typeface="Calibri" pitchFamily="34" charset="0"/>
              </a:rPr>
              <a:t>Phonon</a:t>
            </a:r>
            <a:r>
              <a:rPr lang="da-DK" sz="2800" dirty="0" smtClean="0">
                <a:latin typeface="Calibri" pitchFamily="34" charset="0"/>
                <a:cs typeface="Calibri" pitchFamily="34" charset="0"/>
              </a:rPr>
              <a:t> </a:t>
            </a:r>
            <a:r>
              <a:rPr lang="da-DK" sz="2800" dirty="0" err="1" smtClean="0">
                <a:latin typeface="Calibri" pitchFamily="34" charset="0"/>
                <a:cs typeface="Calibri" pitchFamily="34" charset="0"/>
              </a:rPr>
              <a:t>annihilation</a:t>
            </a:r>
            <a:endParaRPr lang="en-US" sz="2800" dirty="0">
              <a:latin typeface="Calibri" pitchFamily="34" charset="0"/>
              <a:cs typeface="Calibri" pitchFamily="34" charset="0"/>
            </a:endParaRPr>
          </a:p>
        </p:txBody>
      </p:sp>
      <p:grpSp>
        <p:nvGrpSpPr>
          <p:cNvPr id="11" name="Group 79"/>
          <p:cNvGrpSpPr/>
          <p:nvPr/>
        </p:nvGrpSpPr>
        <p:grpSpPr>
          <a:xfrm>
            <a:off x="6690483" y="1714488"/>
            <a:ext cx="1428760" cy="1143008"/>
            <a:chOff x="4857752" y="1714488"/>
            <a:chExt cx="1428760" cy="1143008"/>
          </a:xfrm>
        </p:grpSpPr>
        <p:cxnSp>
          <p:nvCxnSpPr>
            <p:cNvPr id="65" name="Straight Connector 64"/>
            <p:cNvCxnSpPr/>
            <p:nvPr/>
          </p:nvCxnSpPr>
          <p:spPr>
            <a:xfrm rot="10800000">
              <a:off x="4857752" y="1785926"/>
              <a:ext cx="1285884"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680083" y="2320917"/>
              <a:ext cx="107157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143636" y="1714488"/>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grpSp>
      <p:grpSp>
        <p:nvGrpSpPr>
          <p:cNvPr id="13" name="Group 57"/>
          <p:cNvGrpSpPr/>
          <p:nvPr/>
        </p:nvGrpSpPr>
        <p:grpSpPr>
          <a:xfrm>
            <a:off x="714348" y="4357694"/>
            <a:ext cx="2786082" cy="2071702"/>
            <a:chOff x="714348" y="4357694"/>
            <a:chExt cx="2786082" cy="2071702"/>
          </a:xfrm>
        </p:grpSpPr>
        <p:sp>
          <p:nvSpPr>
            <p:cNvPr id="84" name="Oval 83"/>
            <p:cNvSpPr/>
            <p:nvPr/>
          </p:nvSpPr>
          <p:spPr>
            <a:xfrm>
              <a:off x="1357290" y="4357694"/>
              <a:ext cx="857256" cy="714380"/>
            </a:xfrm>
            <a:prstGeom prst="ellipse">
              <a:avLst/>
            </a:prstGeom>
            <a:solidFill>
              <a:schemeClr val="tx2">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cxnSp>
          <p:nvCxnSpPr>
            <p:cNvPr id="86" name="Straight Arrow Connector 85"/>
            <p:cNvCxnSpPr>
              <a:stCxn id="84" idx="4"/>
            </p:cNvCxnSpPr>
            <p:nvPr/>
          </p:nvCxnSpPr>
          <p:spPr>
            <a:xfrm rot="5400000">
              <a:off x="1357290" y="5500702"/>
              <a:ext cx="857256"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14348" y="5906176"/>
              <a:ext cx="2786082" cy="523220"/>
            </a:xfrm>
            <a:prstGeom prst="rect">
              <a:avLst/>
            </a:prstGeom>
            <a:noFill/>
          </p:spPr>
          <p:txBody>
            <a:bodyPr wrap="square" rtlCol="0">
              <a:spAutoFit/>
            </a:bodyPr>
            <a:lstStyle/>
            <a:p>
              <a:r>
                <a:rPr lang="da-DK" sz="2800" dirty="0" err="1" smtClean="0">
                  <a:latin typeface="Calibri" pitchFamily="34" charset="0"/>
                  <a:cs typeface="Calibri" pitchFamily="34" charset="0"/>
                </a:rPr>
                <a:t>Increases</a:t>
              </a:r>
              <a:r>
                <a:rPr lang="da-DK" sz="2800" dirty="0" smtClean="0">
                  <a:latin typeface="Calibri" pitchFamily="34" charset="0"/>
                  <a:cs typeface="Calibri" pitchFamily="34" charset="0"/>
                </a:rPr>
                <a:t> </a:t>
              </a:r>
              <a:r>
                <a:rPr lang="da-DK" sz="2800" dirty="0" err="1" smtClean="0">
                  <a:latin typeface="Calibri" pitchFamily="34" charset="0"/>
                  <a:cs typeface="Calibri" pitchFamily="34" charset="0"/>
                </a:rPr>
                <a:t>with</a:t>
              </a:r>
              <a:r>
                <a:rPr lang="da-DK" sz="2800" dirty="0" smtClean="0">
                  <a:latin typeface="Calibri" pitchFamily="34" charset="0"/>
                  <a:cs typeface="Calibri" pitchFamily="34" charset="0"/>
                </a:rPr>
                <a:t> Q</a:t>
              </a:r>
              <a:endParaRPr lang="en-US" sz="2800" dirty="0">
                <a:latin typeface="Calibri" pitchFamily="34" charset="0"/>
                <a:cs typeface="Calibri" pitchFamily="34" charset="0"/>
              </a:endParaRPr>
            </a:p>
          </p:txBody>
        </p:sp>
      </p:grpSp>
      <p:sp>
        <p:nvSpPr>
          <p:cNvPr id="57" name="TextBox 56"/>
          <p:cNvSpPr txBox="1"/>
          <p:nvPr/>
        </p:nvSpPr>
        <p:spPr>
          <a:xfrm>
            <a:off x="500034" y="2428868"/>
            <a:ext cx="3214710" cy="923330"/>
          </a:xfrm>
          <a:prstGeom prst="rect">
            <a:avLst/>
          </a:prstGeom>
          <a:noFill/>
        </p:spPr>
        <p:txBody>
          <a:bodyPr wrap="square" rtlCol="0">
            <a:spAutoFit/>
          </a:bodyPr>
          <a:lstStyle/>
          <a:p>
            <a:r>
              <a:rPr lang="da-DK" dirty="0" smtClean="0">
                <a:solidFill>
                  <a:srgbClr val="FF0000"/>
                </a:solidFill>
                <a:latin typeface="Calibri" pitchFamily="34" charset="0"/>
                <a:cs typeface="Calibri" pitchFamily="34" charset="0"/>
              </a:rPr>
              <a:t>K’s and </a:t>
            </a:r>
            <a:r>
              <a:rPr lang="da-DK" dirty="0" err="1" smtClean="0">
                <a:solidFill>
                  <a:srgbClr val="FF0000"/>
                </a:solidFill>
                <a:latin typeface="Calibri" pitchFamily="34" charset="0"/>
                <a:cs typeface="Calibri" pitchFamily="34" charset="0"/>
              </a:rPr>
              <a:t>phonon</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spectra</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can</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be</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calculated</a:t>
            </a:r>
            <a:r>
              <a:rPr lang="da-DK" dirty="0" smtClean="0">
                <a:solidFill>
                  <a:srgbClr val="FF0000"/>
                </a:solidFill>
                <a:latin typeface="Calibri" pitchFamily="34" charset="0"/>
                <a:cs typeface="Calibri" pitchFamily="34" charset="0"/>
              </a:rPr>
              <a:t> in </a:t>
            </a:r>
            <a:r>
              <a:rPr lang="da-DK" dirty="0" err="1" smtClean="0">
                <a:solidFill>
                  <a:srgbClr val="FF0000"/>
                </a:solidFill>
                <a:latin typeface="Calibri" pitchFamily="34" charset="0"/>
                <a:cs typeface="Calibri" pitchFamily="34" charset="0"/>
              </a:rPr>
              <a:t>principle</a:t>
            </a:r>
            <a:r>
              <a:rPr lang="da-DK" dirty="0" smtClean="0">
                <a:solidFill>
                  <a:srgbClr val="FF0000"/>
                </a:solidFill>
                <a:latin typeface="Calibri" pitchFamily="34" charset="0"/>
                <a:cs typeface="Calibri" pitchFamily="34" charset="0"/>
              </a:rPr>
              <a:t>, </a:t>
            </a:r>
          </a:p>
          <a:p>
            <a:r>
              <a:rPr lang="da-DK" dirty="0" smtClean="0">
                <a:solidFill>
                  <a:srgbClr val="FF0000"/>
                </a:solidFill>
                <a:latin typeface="Calibri" pitchFamily="34" charset="0"/>
                <a:cs typeface="Calibri" pitchFamily="34" charset="0"/>
              </a:rPr>
              <a:t>but </a:t>
            </a:r>
            <a:r>
              <a:rPr lang="da-DK" dirty="0" err="1" smtClean="0">
                <a:solidFill>
                  <a:srgbClr val="FF0000"/>
                </a:solidFill>
                <a:latin typeface="Calibri" pitchFamily="34" charset="0"/>
                <a:cs typeface="Calibri" pitchFamily="34" charset="0"/>
              </a:rPr>
              <a:t>can</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really</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be</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measured</a:t>
            </a:r>
            <a:endParaRPr lang="en-US" dirty="0">
              <a:solidFill>
                <a:srgbClr val="FF0000"/>
              </a:solidFill>
              <a:latin typeface="Calibri" pitchFamily="34" charset="0"/>
              <a:cs typeface="Calibri" pitchFamily="34" charset="0"/>
            </a:endParaRPr>
          </a:p>
        </p:txBody>
      </p:sp>
      <p:sp>
        <p:nvSpPr>
          <p:cNvPr id="59" name="TextBox 58"/>
          <p:cNvSpPr txBox="1"/>
          <p:nvPr/>
        </p:nvSpPr>
        <p:spPr>
          <a:xfrm>
            <a:off x="3571868" y="5929330"/>
            <a:ext cx="5214974" cy="707886"/>
          </a:xfrm>
          <a:prstGeom prst="rect">
            <a:avLst/>
          </a:prstGeom>
          <a:noFill/>
        </p:spPr>
        <p:txBody>
          <a:bodyPr wrap="square" rtlCol="0">
            <a:spAutoFit/>
          </a:bodyPr>
          <a:lstStyle/>
          <a:p>
            <a:r>
              <a:rPr lang="da-DK" sz="2000" dirty="0" err="1" smtClean="0">
                <a:latin typeface="Calibri" pitchFamily="34" charset="0"/>
                <a:cs typeface="Calibri" pitchFamily="34" charset="0"/>
              </a:rPr>
              <a:t>Why</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Anharmonicity</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soft</a:t>
            </a:r>
            <a:r>
              <a:rPr lang="da-DK" sz="2000" dirty="0" smtClean="0">
                <a:latin typeface="Calibri" pitchFamily="34" charset="0"/>
                <a:cs typeface="Calibri" pitchFamily="34" charset="0"/>
              </a:rPr>
              <a:t> modes, relation to </a:t>
            </a:r>
            <a:r>
              <a:rPr lang="da-DK" sz="2000" dirty="0" err="1" smtClean="0">
                <a:latin typeface="Calibri" pitchFamily="34" charset="0"/>
                <a:cs typeface="Calibri" pitchFamily="34" charset="0"/>
              </a:rPr>
              <a:t>functionality</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e.g</a:t>
            </a:r>
            <a:r>
              <a:rPr lang="da-DK" sz="2000" dirty="0" smtClean="0">
                <a:latin typeface="Calibri" pitchFamily="34" charset="0"/>
                <a:cs typeface="Calibri" pitchFamily="34" charset="0"/>
              </a:rPr>
              <a:t>. </a:t>
            </a:r>
            <a:r>
              <a:rPr lang="da-DK" sz="2000" dirty="0" err="1" smtClean="0">
                <a:latin typeface="Calibri" pitchFamily="34" charset="0"/>
                <a:cs typeface="Calibri" pitchFamily="34" charset="0"/>
              </a:rPr>
              <a:t>superconductivity</a:t>
            </a:r>
            <a:r>
              <a:rPr lang="da-DK" sz="2000" dirty="0" smtClean="0">
                <a:latin typeface="Calibri" pitchFamily="34" charset="0"/>
                <a:cs typeface="Calibri" pitchFamily="34" charset="0"/>
              </a:rPr>
              <a:t>), …</a:t>
            </a:r>
            <a:endParaRPr lang="en-US" sz="2000" dirty="0">
              <a:latin typeface="Calibri" pitchFamily="34" charset="0"/>
              <a:cs typeface="Calibri" pitchFamily="34" charset="0"/>
            </a:endParaRPr>
          </a:p>
        </p:txBody>
      </p:sp>
      <p:pic>
        <p:nvPicPr>
          <p:cNvPr id="60" name="Picture 2"/>
          <p:cNvPicPr>
            <a:picLocks noChangeAspect="1" noChangeArrowheads="1"/>
          </p:cNvPicPr>
          <p:nvPr/>
        </p:nvPicPr>
        <p:blipFill>
          <a:blip r:embed="rId7" cstate="print"/>
          <a:srcRect/>
          <a:stretch>
            <a:fillRect/>
          </a:stretch>
        </p:blipFill>
        <p:spPr bwMode="auto">
          <a:xfrm>
            <a:off x="8410575" y="51470"/>
            <a:ext cx="733425" cy="857250"/>
          </a:xfrm>
          <a:prstGeom prst="rect">
            <a:avLst/>
          </a:prstGeom>
          <a:noFill/>
          <a:ln w="9525">
            <a:noFill/>
            <a:miter lim="800000"/>
            <a:headEnd/>
            <a:tailEnd/>
          </a:ln>
        </p:spPr>
      </p:pic>
      <p:sp>
        <p:nvSpPr>
          <p:cNvPr id="58" name="Rectangle 57"/>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additive="base">
                                        <p:cTn id="33" dur="500" fill="hold"/>
                                        <p:tgtEl>
                                          <p:spTgt spid="56"/>
                                        </p:tgtEl>
                                        <p:attrNameLst>
                                          <p:attrName>ppt_x</p:attrName>
                                        </p:attrNameLst>
                                      </p:cBhvr>
                                      <p:tavLst>
                                        <p:tav tm="0">
                                          <p:val>
                                            <p:strVal val="#ppt_x"/>
                                          </p:val>
                                        </p:tav>
                                        <p:tav tm="100000">
                                          <p:val>
                                            <p:strVal val="#ppt_x"/>
                                          </p:val>
                                        </p:tav>
                                      </p:tavLst>
                                    </p:anim>
                                    <p:anim calcmode="lin" valueType="num">
                                      <p:cBhvr additive="base">
                                        <p:cTn id="3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ppt_x"/>
                                          </p:val>
                                        </p:tav>
                                        <p:tav tm="100000">
                                          <p:val>
                                            <p:strVal val="#ppt_x"/>
                                          </p:val>
                                        </p:tav>
                                      </p:tavLst>
                                    </p:anim>
                                    <p:anim calcmode="lin" valueType="num">
                                      <p:cBhvr additive="base">
                                        <p:cTn id="4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4" grpId="0" animBg="1"/>
      <p:bldP spid="55" grpId="0"/>
      <p:bldP spid="56"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57200" y="188913"/>
            <a:ext cx="8229600" cy="868362"/>
          </a:xfrm>
        </p:spPr>
        <p:txBody>
          <a:bodyPr/>
          <a:lstStyle/>
          <a:p>
            <a:pPr eaLnBrk="1" hangingPunct="1"/>
            <a:r>
              <a:rPr lang="en-US" sz="4000" dirty="0" smtClean="0">
                <a:latin typeface="Calibri" pitchFamily="34" charset="0"/>
                <a:cs typeface="Calibri" pitchFamily="34" charset="0"/>
              </a:rPr>
              <a:t>Magnetic excitations: Spin waves</a:t>
            </a:r>
          </a:p>
        </p:txBody>
      </p:sp>
      <p:pic>
        <p:nvPicPr>
          <p:cNvPr id="19461" name="Picture 4" descr="structure_cftd_lowT"/>
          <p:cNvPicPr>
            <a:picLocks noChangeAspect="1" noChangeArrowheads="1"/>
          </p:cNvPicPr>
          <p:nvPr/>
        </p:nvPicPr>
        <p:blipFill>
          <a:blip r:embed="rId3" cstate="print"/>
          <a:srcRect/>
          <a:stretch>
            <a:fillRect/>
          </a:stretch>
        </p:blipFill>
        <p:spPr bwMode="auto">
          <a:xfrm>
            <a:off x="251520" y="1125538"/>
            <a:ext cx="3024188" cy="2071687"/>
          </a:xfrm>
          <a:prstGeom prst="rect">
            <a:avLst/>
          </a:prstGeom>
          <a:noFill/>
          <a:ln w="9525">
            <a:noFill/>
            <a:miter lim="800000"/>
            <a:headEnd/>
            <a:tailEnd/>
          </a:ln>
        </p:spPr>
      </p:pic>
      <p:pic>
        <p:nvPicPr>
          <p:cNvPr id="19462" name="Picture 5" descr="structure_cftd_2d_defense1"/>
          <p:cNvPicPr>
            <a:picLocks noChangeAspect="1" noChangeArrowheads="1"/>
          </p:cNvPicPr>
          <p:nvPr/>
        </p:nvPicPr>
        <p:blipFill>
          <a:blip r:embed="rId4" cstate="print"/>
          <a:srcRect l="8824" t="8824" r="8824" b="8824"/>
          <a:stretch>
            <a:fillRect/>
          </a:stretch>
        </p:blipFill>
        <p:spPr bwMode="auto">
          <a:xfrm>
            <a:off x="3203575" y="1143000"/>
            <a:ext cx="2376488" cy="1782763"/>
          </a:xfrm>
          <a:prstGeom prst="rect">
            <a:avLst/>
          </a:prstGeom>
          <a:noFill/>
          <a:ln w="9525">
            <a:noFill/>
            <a:miter lim="800000"/>
            <a:headEnd/>
            <a:tailEnd/>
          </a:ln>
        </p:spPr>
      </p:pic>
      <p:graphicFrame>
        <p:nvGraphicFramePr>
          <p:cNvPr id="19458" name="Object 7"/>
          <p:cNvGraphicFramePr>
            <a:graphicFrameLocks noChangeAspect="1"/>
          </p:cNvGraphicFramePr>
          <p:nvPr>
            <p:ph sz="quarter" idx="4294967295"/>
          </p:nvPr>
        </p:nvGraphicFramePr>
        <p:xfrm>
          <a:off x="3010420" y="2958778"/>
          <a:ext cx="5233988" cy="830262"/>
        </p:xfrm>
        <a:graphic>
          <a:graphicData uri="http://schemas.openxmlformats.org/presentationml/2006/ole">
            <p:oleObj spid="_x0000_s35842" name="Equation" r:id="rId5" imgW="2806560" imgH="444240" progId="Equation.3">
              <p:embed/>
            </p:oleObj>
          </a:graphicData>
        </a:graphic>
      </p:graphicFrame>
      <p:grpSp>
        <p:nvGrpSpPr>
          <p:cNvPr id="2" name="Group 8"/>
          <p:cNvGrpSpPr>
            <a:grpSpLocks/>
          </p:cNvGrpSpPr>
          <p:nvPr/>
        </p:nvGrpSpPr>
        <p:grpSpPr bwMode="auto">
          <a:xfrm>
            <a:off x="251520" y="4076551"/>
            <a:ext cx="3887788" cy="936625"/>
            <a:chOff x="1746" y="2659"/>
            <a:chExt cx="2449" cy="590"/>
          </a:xfrm>
        </p:grpSpPr>
        <p:sp>
          <p:nvSpPr>
            <p:cNvPr id="19484" name="Line 9"/>
            <p:cNvSpPr>
              <a:spLocks noChangeShapeType="1"/>
            </p:cNvSpPr>
            <p:nvPr/>
          </p:nvSpPr>
          <p:spPr bwMode="auto">
            <a:xfrm rot="10800000" flipV="1">
              <a:off x="3515" y="2977"/>
              <a:ext cx="0" cy="272"/>
            </a:xfrm>
            <a:prstGeom prst="line">
              <a:avLst/>
            </a:prstGeom>
            <a:noFill/>
            <a:ln w="31750">
              <a:solidFill>
                <a:srgbClr val="FF0000"/>
              </a:solidFill>
              <a:round/>
              <a:headEnd/>
              <a:tailEnd type="triangle" w="med" len="med"/>
            </a:ln>
          </p:spPr>
          <p:txBody>
            <a:bodyPr/>
            <a:lstStyle/>
            <a:p>
              <a:endParaRPr lang="en-US">
                <a:latin typeface="Calibri" pitchFamily="34" charset="0"/>
                <a:cs typeface="Calibri" pitchFamily="34" charset="0"/>
              </a:endParaRPr>
            </a:p>
          </p:txBody>
        </p:sp>
        <p:sp>
          <p:nvSpPr>
            <p:cNvPr id="19485" name="Line 10"/>
            <p:cNvSpPr>
              <a:spLocks noChangeShapeType="1"/>
            </p:cNvSpPr>
            <p:nvPr/>
          </p:nvSpPr>
          <p:spPr bwMode="auto">
            <a:xfrm rot="10800000" flipV="1">
              <a:off x="3968" y="2977"/>
              <a:ext cx="0" cy="272"/>
            </a:xfrm>
            <a:prstGeom prst="line">
              <a:avLst/>
            </a:prstGeom>
            <a:noFill/>
            <a:ln w="31750">
              <a:solidFill>
                <a:srgbClr val="FF0000"/>
              </a:solidFill>
              <a:round/>
              <a:headEnd/>
              <a:tailEnd type="triangle" w="med" len="med"/>
            </a:ln>
          </p:spPr>
          <p:txBody>
            <a:bodyPr/>
            <a:lstStyle/>
            <a:p>
              <a:endParaRPr lang="en-US">
                <a:latin typeface="Calibri" pitchFamily="34" charset="0"/>
                <a:cs typeface="Calibri" pitchFamily="34" charset="0"/>
              </a:endParaRPr>
            </a:p>
          </p:txBody>
        </p:sp>
        <p:sp>
          <p:nvSpPr>
            <p:cNvPr id="19486" name="Line 11"/>
            <p:cNvSpPr>
              <a:spLocks noChangeShapeType="1"/>
            </p:cNvSpPr>
            <p:nvPr/>
          </p:nvSpPr>
          <p:spPr bwMode="auto">
            <a:xfrm flipV="1">
              <a:off x="3288" y="2977"/>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87" name="Line 12"/>
            <p:cNvSpPr>
              <a:spLocks noChangeShapeType="1"/>
            </p:cNvSpPr>
            <p:nvPr/>
          </p:nvSpPr>
          <p:spPr bwMode="auto">
            <a:xfrm flipV="1">
              <a:off x="3741" y="2977"/>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88" name="Line 13"/>
            <p:cNvSpPr>
              <a:spLocks noChangeShapeType="1"/>
            </p:cNvSpPr>
            <p:nvPr/>
          </p:nvSpPr>
          <p:spPr bwMode="auto">
            <a:xfrm flipV="1">
              <a:off x="4195" y="2977"/>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89" name="Line 14"/>
            <p:cNvSpPr>
              <a:spLocks noChangeShapeType="1"/>
            </p:cNvSpPr>
            <p:nvPr/>
          </p:nvSpPr>
          <p:spPr bwMode="auto">
            <a:xfrm flipV="1">
              <a:off x="3515" y="2659"/>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90" name="Line 15"/>
            <p:cNvSpPr>
              <a:spLocks noChangeShapeType="1"/>
            </p:cNvSpPr>
            <p:nvPr/>
          </p:nvSpPr>
          <p:spPr bwMode="auto">
            <a:xfrm flipV="1">
              <a:off x="3968" y="2659"/>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91" name="Line 16"/>
            <p:cNvSpPr>
              <a:spLocks noChangeShapeType="1"/>
            </p:cNvSpPr>
            <p:nvPr/>
          </p:nvSpPr>
          <p:spPr bwMode="auto">
            <a:xfrm flipV="1">
              <a:off x="3288" y="2659"/>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92" name="Line 17"/>
            <p:cNvSpPr>
              <a:spLocks noChangeShapeType="1"/>
            </p:cNvSpPr>
            <p:nvPr/>
          </p:nvSpPr>
          <p:spPr bwMode="auto">
            <a:xfrm flipV="1">
              <a:off x="3741" y="2659"/>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93" name="Line 18"/>
            <p:cNvSpPr>
              <a:spLocks noChangeShapeType="1"/>
            </p:cNvSpPr>
            <p:nvPr/>
          </p:nvSpPr>
          <p:spPr bwMode="auto">
            <a:xfrm flipV="1">
              <a:off x="4195" y="2659"/>
              <a:ext cx="0" cy="272"/>
            </a:xfrm>
            <a:prstGeom prst="line">
              <a:avLst/>
            </a:prstGeom>
            <a:noFill/>
            <a:ln w="3175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94" name="Text Box 19"/>
            <p:cNvSpPr txBox="1">
              <a:spLocks noChangeArrowheads="1"/>
            </p:cNvSpPr>
            <p:nvPr/>
          </p:nvSpPr>
          <p:spPr bwMode="auto">
            <a:xfrm>
              <a:off x="1791" y="2705"/>
              <a:ext cx="1452" cy="231"/>
            </a:xfrm>
            <a:prstGeom prst="rect">
              <a:avLst/>
            </a:prstGeom>
            <a:noFill/>
            <a:ln w="9525" algn="ctr">
              <a:noFill/>
              <a:miter lim="800000"/>
              <a:headEnd/>
              <a:tailEnd/>
            </a:ln>
          </p:spPr>
          <p:txBody>
            <a:bodyPr wrap="square">
              <a:spAutoFit/>
            </a:bodyPr>
            <a:lstStyle/>
            <a:p>
              <a:pPr algn="l">
                <a:spcBef>
                  <a:spcPct val="50000"/>
                </a:spcBef>
              </a:pPr>
              <a:r>
                <a:rPr lang="en-US" dirty="0">
                  <a:latin typeface="Calibri" pitchFamily="34" charset="0"/>
                  <a:cs typeface="Calibri" pitchFamily="34" charset="0"/>
                </a:rPr>
                <a:t>J&lt;0  </a:t>
              </a:r>
              <a:r>
                <a:rPr lang="en-US" dirty="0" err="1">
                  <a:latin typeface="Calibri" pitchFamily="34" charset="0"/>
                  <a:cs typeface="Calibri" pitchFamily="34" charset="0"/>
                </a:rPr>
                <a:t>Ferromagnet</a:t>
              </a:r>
              <a:endParaRPr lang="en-US" dirty="0">
                <a:latin typeface="Calibri" pitchFamily="34" charset="0"/>
                <a:cs typeface="Calibri" pitchFamily="34" charset="0"/>
              </a:endParaRPr>
            </a:p>
          </p:txBody>
        </p:sp>
        <p:sp>
          <p:nvSpPr>
            <p:cNvPr id="19495" name="Text Box 20"/>
            <p:cNvSpPr txBox="1">
              <a:spLocks noChangeArrowheads="1"/>
            </p:cNvSpPr>
            <p:nvPr/>
          </p:nvSpPr>
          <p:spPr bwMode="auto">
            <a:xfrm>
              <a:off x="1746" y="3018"/>
              <a:ext cx="1542" cy="231"/>
            </a:xfrm>
            <a:prstGeom prst="rect">
              <a:avLst/>
            </a:prstGeom>
            <a:noFill/>
            <a:ln w="9525" algn="ctr">
              <a:noFill/>
              <a:miter lim="800000"/>
              <a:headEnd/>
              <a:tailEnd/>
            </a:ln>
          </p:spPr>
          <p:txBody>
            <a:bodyPr>
              <a:spAutoFit/>
            </a:bodyPr>
            <a:lstStyle/>
            <a:p>
              <a:pPr algn="l">
                <a:spcBef>
                  <a:spcPct val="50000"/>
                </a:spcBef>
              </a:pPr>
              <a:r>
                <a:rPr lang="en-US">
                  <a:latin typeface="Calibri" pitchFamily="34" charset="0"/>
                  <a:cs typeface="Calibri" pitchFamily="34" charset="0"/>
                </a:rPr>
                <a:t>J&gt;0  Antiferromagnet</a:t>
              </a:r>
            </a:p>
          </p:txBody>
        </p:sp>
      </p:grpSp>
      <p:grpSp>
        <p:nvGrpSpPr>
          <p:cNvPr id="3" name="Group 21"/>
          <p:cNvGrpSpPr>
            <a:grpSpLocks/>
          </p:cNvGrpSpPr>
          <p:nvPr/>
        </p:nvGrpSpPr>
        <p:grpSpPr bwMode="auto">
          <a:xfrm>
            <a:off x="5795963" y="1052513"/>
            <a:ext cx="3203575" cy="1860550"/>
            <a:chOff x="476" y="2931"/>
            <a:chExt cx="2223" cy="1357"/>
          </a:xfrm>
        </p:grpSpPr>
        <p:sp>
          <p:nvSpPr>
            <p:cNvPr id="19467" name="Text Box 22"/>
            <p:cNvSpPr txBox="1">
              <a:spLocks noChangeArrowheads="1"/>
            </p:cNvSpPr>
            <p:nvPr/>
          </p:nvSpPr>
          <p:spPr bwMode="auto">
            <a:xfrm>
              <a:off x="1429" y="2931"/>
              <a:ext cx="226" cy="267"/>
            </a:xfrm>
            <a:prstGeom prst="rect">
              <a:avLst/>
            </a:prstGeom>
            <a:noFill/>
            <a:ln w="9525" algn="ctr">
              <a:noFill/>
              <a:miter lim="800000"/>
              <a:headEnd/>
              <a:tailEnd/>
            </a:ln>
          </p:spPr>
          <p:txBody>
            <a:bodyPr>
              <a:spAutoFit/>
            </a:bodyPr>
            <a:lstStyle/>
            <a:p>
              <a:pPr>
                <a:spcBef>
                  <a:spcPct val="50000"/>
                </a:spcBef>
              </a:pPr>
              <a:r>
                <a:rPr lang="en-US">
                  <a:latin typeface="Calibri" pitchFamily="34" charset="0"/>
                  <a:cs typeface="Calibri" pitchFamily="34" charset="0"/>
                </a:rPr>
                <a:t>K</a:t>
              </a:r>
            </a:p>
          </p:txBody>
        </p:sp>
        <p:sp>
          <p:nvSpPr>
            <p:cNvPr id="19468" name="Line 23"/>
            <p:cNvSpPr>
              <a:spLocks noChangeShapeType="1"/>
            </p:cNvSpPr>
            <p:nvPr/>
          </p:nvSpPr>
          <p:spPr bwMode="auto">
            <a:xfrm flipV="1">
              <a:off x="2200" y="3022"/>
              <a:ext cx="0" cy="1225"/>
            </a:xfrm>
            <a:prstGeom prst="line">
              <a:avLst/>
            </a:prstGeom>
            <a:noFill/>
            <a:ln w="9525">
              <a:solidFill>
                <a:schemeClr val="tx1"/>
              </a:solidFill>
              <a:prstDash val="dash"/>
              <a:round/>
              <a:headEnd/>
              <a:tailEnd/>
            </a:ln>
          </p:spPr>
          <p:txBody>
            <a:bodyPr/>
            <a:lstStyle/>
            <a:p>
              <a:endParaRPr lang="en-US">
                <a:latin typeface="Calibri" pitchFamily="34" charset="0"/>
                <a:cs typeface="Calibri" pitchFamily="34" charset="0"/>
              </a:endParaRPr>
            </a:p>
          </p:txBody>
        </p:sp>
        <p:sp>
          <p:nvSpPr>
            <p:cNvPr id="19469" name="Line 24"/>
            <p:cNvSpPr>
              <a:spLocks noChangeShapeType="1"/>
            </p:cNvSpPr>
            <p:nvPr/>
          </p:nvSpPr>
          <p:spPr bwMode="auto">
            <a:xfrm>
              <a:off x="476" y="3249"/>
              <a:ext cx="1951" cy="0"/>
            </a:xfrm>
            <a:prstGeom prst="line">
              <a:avLst/>
            </a:prstGeom>
            <a:noFill/>
            <a:ln w="9525">
              <a:solidFill>
                <a:schemeClr val="tx1"/>
              </a:solidFill>
              <a:prstDash val="dash"/>
              <a:round/>
              <a:headEnd/>
              <a:tailEnd/>
            </a:ln>
          </p:spPr>
          <p:txBody>
            <a:bodyPr/>
            <a:lstStyle/>
            <a:p>
              <a:endParaRPr lang="en-US">
                <a:latin typeface="Calibri" pitchFamily="34" charset="0"/>
                <a:cs typeface="Calibri" pitchFamily="34" charset="0"/>
              </a:endParaRPr>
            </a:p>
          </p:txBody>
        </p:sp>
        <p:sp>
          <p:nvSpPr>
            <p:cNvPr id="19470" name="Line 25"/>
            <p:cNvSpPr>
              <a:spLocks noChangeShapeType="1"/>
            </p:cNvSpPr>
            <p:nvPr/>
          </p:nvSpPr>
          <p:spPr bwMode="auto">
            <a:xfrm>
              <a:off x="476" y="4065"/>
              <a:ext cx="1996" cy="0"/>
            </a:xfrm>
            <a:prstGeom prst="line">
              <a:avLst/>
            </a:prstGeom>
            <a:noFill/>
            <a:ln w="9525">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71" name="Line 26"/>
            <p:cNvSpPr>
              <a:spLocks noChangeShapeType="1"/>
            </p:cNvSpPr>
            <p:nvPr/>
          </p:nvSpPr>
          <p:spPr bwMode="auto">
            <a:xfrm flipV="1">
              <a:off x="1384" y="3022"/>
              <a:ext cx="0" cy="1179"/>
            </a:xfrm>
            <a:prstGeom prst="line">
              <a:avLst/>
            </a:prstGeom>
            <a:noFill/>
            <a:ln w="9525">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19472" name="Oval 27"/>
            <p:cNvSpPr>
              <a:spLocks noChangeArrowheads="1"/>
            </p:cNvSpPr>
            <p:nvPr/>
          </p:nvSpPr>
          <p:spPr bwMode="auto">
            <a:xfrm>
              <a:off x="2156" y="4019"/>
              <a:ext cx="90" cy="91"/>
            </a:xfrm>
            <a:prstGeom prst="ellipse">
              <a:avLst/>
            </a:prstGeom>
            <a:solidFill>
              <a:schemeClr val="accent2"/>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73" name="Oval 28"/>
            <p:cNvSpPr>
              <a:spLocks noChangeArrowheads="1"/>
            </p:cNvSpPr>
            <p:nvPr/>
          </p:nvSpPr>
          <p:spPr bwMode="auto">
            <a:xfrm>
              <a:off x="1338" y="3203"/>
              <a:ext cx="90" cy="91"/>
            </a:xfrm>
            <a:prstGeom prst="ellipse">
              <a:avLst/>
            </a:prstGeom>
            <a:solidFill>
              <a:schemeClr val="accent2"/>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74" name="Oval 29"/>
            <p:cNvSpPr>
              <a:spLocks noChangeArrowheads="1"/>
            </p:cNvSpPr>
            <p:nvPr/>
          </p:nvSpPr>
          <p:spPr bwMode="auto">
            <a:xfrm>
              <a:off x="2156" y="3203"/>
              <a:ext cx="90" cy="91"/>
            </a:xfrm>
            <a:prstGeom prst="ellipse">
              <a:avLst/>
            </a:prstGeom>
            <a:solidFill>
              <a:schemeClr val="accent2"/>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75" name="Text Box 30"/>
            <p:cNvSpPr txBox="1">
              <a:spLocks noChangeArrowheads="1"/>
            </p:cNvSpPr>
            <p:nvPr/>
          </p:nvSpPr>
          <p:spPr bwMode="auto">
            <a:xfrm>
              <a:off x="2473" y="3924"/>
              <a:ext cx="226" cy="268"/>
            </a:xfrm>
            <a:prstGeom prst="rect">
              <a:avLst/>
            </a:prstGeom>
            <a:noFill/>
            <a:ln w="9525" algn="ctr">
              <a:noFill/>
              <a:miter lim="800000"/>
              <a:headEnd/>
              <a:tailEnd/>
            </a:ln>
          </p:spPr>
          <p:txBody>
            <a:bodyPr>
              <a:spAutoFit/>
            </a:bodyPr>
            <a:lstStyle/>
            <a:p>
              <a:pPr>
                <a:spcBef>
                  <a:spcPct val="50000"/>
                </a:spcBef>
              </a:pPr>
              <a:r>
                <a:rPr lang="en-US">
                  <a:latin typeface="Calibri" pitchFamily="34" charset="0"/>
                  <a:cs typeface="Calibri" pitchFamily="34" charset="0"/>
                </a:rPr>
                <a:t>H</a:t>
              </a:r>
            </a:p>
          </p:txBody>
        </p:sp>
        <p:sp>
          <p:nvSpPr>
            <p:cNvPr id="19476" name="Text Box 31"/>
            <p:cNvSpPr txBox="1">
              <a:spLocks noChangeArrowheads="1"/>
            </p:cNvSpPr>
            <p:nvPr/>
          </p:nvSpPr>
          <p:spPr bwMode="auto">
            <a:xfrm>
              <a:off x="1204" y="4021"/>
              <a:ext cx="225" cy="267"/>
            </a:xfrm>
            <a:prstGeom prst="rect">
              <a:avLst/>
            </a:prstGeom>
            <a:noFill/>
            <a:ln w="9525" algn="ctr">
              <a:noFill/>
              <a:miter lim="800000"/>
              <a:headEnd/>
              <a:tailEnd/>
            </a:ln>
          </p:spPr>
          <p:txBody>
            <a:bodyPr>
              <a:spAutoFit/>
            </a:bodyPr>
            <a:lstStyle/>
            <a:p>
              <a:pPr>
                <a:spcBef>
                  <a:spcPct val="50000"/>
                </a:spcBef>
              </a:pPr>
              <a:r>
                <a:rPr lang="en-US" b="1">
                  <a:latin typeface="Calibri" pitchFamily="34" charset="0"/>
                  <a:cs typeface="Calibri" pitchFamily="34" charset="0"/>
                </a:rPr>
                <a:t>O</a:t>
              </a:r>
            </a:p>
          </p:txBody>
        </p:sp>
        <p:sp>
          <p:nvSpPr>
            <p:cNvPr id="19477" name="Oval 32"/>
            <p:cNvSpPr>
              <a:spLocks noChangeArrowheads="1"/>
            </p:cNvSpPr>
            <p:nvPr/>
          </p:nvSpPr>
          <p:spPr bwMode="auto">
            <a:xfrm>
              <a:off x="1747" y="3612"/>
              <a:ext cx="90" cy="91"/>
            </a:xfrm>
            <a:prstGeom prst="ellipse">
              <a:avLst/>
            </a:prstGeom>
            <a:solidFill>
              <a:srgbClr val="FF0000"/>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78" name="Line 33"/>
            <p:cNvSpPr>
              <a:spLocks noChangeShapeType="1"/>
            </p:cNvSpPr>
            <p:nvPr/>
          </p:nvSpPr>
          <p:spPr bwMode="auto">
            <a:xfrm flipV="1">
              <a:off x="567" y="3022"/>
              <a:ext cx="0" cy="1225"/>
            </a:xfrm>
            <a:prstGeom prst="line">
              <a:avLst/>
            </a:prstGeom>
            <a:noFill/>
            <a:ln w="9525">
              <a:solidFill>
                <a:schemeClr val="tx1"/>
              </a:solidFill>
              <a:prstDash val="dash"/>
              <a:round/>
              <a:headEnd/>
              <a:tailEnd/>
            </a:ln>
          </p:spPr>
          <p:txBody>
            <a:bodyPr/>
            <a:lstStyle/>
            <a:p>
              <a:endParaRPr lang="en-US">
                <a:latin typeface="Calibri" pitchFamily="34" charset="0"/>
                <a:cs typeface="Calibri" pitchFamily="34" charset="0"/>
              </a:endParaRPr>
            </a:p>
          </p:txBody>
        </p:sp>
        <p:sp>
          <p:nvSpPr>
            <p:cNvPr id="19479" name="Oval 34"/>
            <p:cNvSpPr>
              <a:spLocks noChangeArrowheads="1"/>
            </p:cNvSpPr>
            <p:nvPr/>
          </p:nvSpPr>
          <p:spPr bwMode="auto">
            <a:xfrm>
              <a:off x="521" y="3203"/>
              <a:ext cx="90" cy="91"/>
            </a:xfrm>
            <a:prstGeom prst="ellipse">
              <a:avLst/>
            </a:prstGeom>
            <a:solidFill>
              <a:schemeClr val="accent2"/>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80" name="Oval 35"/>
            <p:cNvSpPr>
              <a:spLocks noChangeArrowheads="1"/>
            </p:cNvSpPr>
            <p:nvPr/>
          </p:nvSpPr>
          <p:spPr bwMode="auto">
            <a:xfrm>
              <a:off x="521" y="4019"/>
              <a:ext cx="90" cy="91"/>
            </a:xfrm>
            <a:prstGeom prst="ellipse">
              <a:avLst/>
            </a:prstGeom>
            <a:solidFill>
              <a:schemeClr val="accent2"/>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81" name="Oval 36"/>
            <p:cNvSpPr>
              <a:spLocks noChangeArrowheads="1"/>
            </p:cNvSpPr>
            <p:nvPr/>
          </p:nvSpPr>
          <p:spPr bwMode="auto">
            <a:xfrm>
              <a:off x="930" y="3612"/>
              <a:ext cx="90" cy="91"/>
            </a:xfrm>
            <a:prstGeom prst="ellipse">
              <a:avLst/>
            </a:prstGeom>
            <a:solidFill>
              <a:srgbClr val="FF0000"/>
            </a:solidFill>
            <a:ln w="9525" algn="ctr">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19482" name="Text Box 37"/>
            <p:cNvSpPr txBox="1">
              <a:spLocks noChangeArrowheads="1"/>
            </p:cNvSpPr>
            <p:nvPr/>
          </p:nvSpPr>
          <p:spPr bwMode="auto">
            <a:xfrm>
              <a:off x="930" y="3022"/>
              <a:ext cx="544" cy="268"/>
            </a:xfrm>
            <a:prstGeom prst="rect">
              <a:avLst/>
            </a:prstGeom>
            <a:noFill/>
            <a:ln w="9525" algn="ctr">
              <a:noFill/>
              <a:miter lim="800000"/>
              <a:headEnd/>
              <a:tailEnd/>
            </a:ln>
          </p:spPr>
          <p:txBody>
            <a:bodyPr>
              <a:spAutoFit/>
            </a:bodyPr>
            <a:lstStyle/>
            <a:p>
              <a:pPr>
                <a:spcBef>
                  <a:spcPct val="50000"/>
                </a:spcBef>
              </a:pPr>
              <a:r>
                <a:rPr lang="en-US">
                  <a:latin typeface="Calibri" pitchFamily="34" charset="0"/>
                  <a:cs typeface="Calibri" pitchFamily="34" charset="0"/>
                </a:rPr>
                <a:t>2</a:t>
              </a:r>
              <a:r>
                <a:rPr lang="en-US">
                  <a:latin typeface="Calibri" pitchFamily="34" charset="0"/>
                  <a:cs typeface="Calibri" pitchFamily="34" charset="0"/>
                  <a:sym typeface="Symbol" pitchFamily="18" charset="2"/>
                </a:rPr>
                <a:t>/</a:t>
              </a:r>
              <a:r>
                <a:rPr lang="en-US">
                  <a:latin typeface="Calibri" pitchFamily="34" charset="0"/>
                  <a:cs typeface="Calibri" pitchFamily="34" charset="0"/>
                </a:rPr>
                <a:t>a</a:t>
              </a:r>
            </a:p>
          </p:txBody>
        </p:sp>
        <p:sp>
          <p:nvSpPr>
            <p:cNvPr id="19483" name="Text Box 38"/>
            <p:cNvSpPr txBox="1">
              <a:spLocks noChangeArrowheads="1"/>
            </p:cNvSpPr>
            <p:nvPr/>
          </p:nvSpPr>
          <p:spPr bwMode="auto">
            <a:xfrm>
              <a:off x="1746" y="4020"/>
              <a:ext cx="544" cy="268"/>
            </a:xfrm>
            <a:prstGeom prst="rect">
              <a:avLst/>
            </a:prstGeom>
            <a:noFill/>
            <a:ln w="9525" algn="ctr">
              <a:noFill/>
              <a:miter lim="800000"/>
              <a:headEnd/>
              <a:tailEnd/>
            </a:ln>
          </p:spPr>
          <p:txBody>
            <a:bodyPr>
              <a:spAutoFit/>
            </a:bodyPr>
            <a:lstStyle/>
            <a:p>
              <a:pPr>
                <a:spcBef>
                  <a:spcPct val="50000"/>
                </a:spcBef>
              </a:pPr>
              <a:r>
                <a:rPr lang="en-US">
                  <a:latin typeface="Calibri" pitchFamily="34" charset="0"/>
                  <a:cs typeface="Calibri" pitchFamily="34" charset="0"/>
                </a:rPr>
                <a:t>2</a:t>
              </a:r>
              <a:r>
                <a:rPr lang="en-US">
                  <a:latin typeface="Calibri" pitchFamily="34" charset="0"/>
                  <a:cs typeface="Calibri" pitchFamily="34" charset="0"/>
                  <a:sym typeface="Symbol" pitchFamily="18" charset="2"/>
                </a:rPr>
                <a:t>/</a:t>
              </a:r>
              <a:r>
                <a:rPr lang="en-US">
                  <a:latin typeface="Calibri" pitchFamily="34" charset="0"/>
                  <a:cs typeface="Calibri" pitchFamily="34" charset="0"/>
                </a:rPr>
                <a:t>a</a:t>
              </a:r>
            </a:p>
          </p:txBody>
        </p:sp>
      </p:grpSp>
      <p:sp>
        <p:nvSpPr>
          <p:cNvPr id="19466" name="Rectangle 39"/>
          <p:cNvSpPr>
            <a:spLocks noChangeArrowheads="1"/>
          </p:cNvSpPr>
          <p:nvPr/>
        </p:nvSpPr>
        <p:spPr bwMode="auto">
          <a:xfrm>
            <a:off x="725488" y="3141663"/>
            <a:ext cx="1766381" cy="369332"/>
          </a:xfrm>
          <a:prstGeom prst="rect">
            <a:avLst/>
          </a:prstGeom>
          <a:noFill/>
          <a:ln w="9525" algn="ctr">
            <a:noFill/>
            <a:miter lim="800000"/>
            <a:headEnd/>
            <a:tailEnd/>
          </a:ln>
        </p:spPr>
        <p:txBody>
          <a:bodyPr wrap="none">
            <a:spAutoFit/>
          </a:bodyPr>
          <a:lstStyle/>
          <a:p>
            <a:pPr>
              <a:spcBef>
                <a:spcPct val="50000"/>
              </a:spcBef>
            </a:pPr>
            <a:r>
              <a:rPr lang="en-US">
                <a:latin typeface="Calibri" pitchFamily="34" charset="0"/>
                <a:cs typeface="Calibri" pitchFamily="34" charset="0"/>
              </a:rPr>
              <a:t>Cu(DCOO)</a:t>
            </a:r>
            <a:r>
              <a:rPr lang="en-US" baseline="-25000">
                <a:latin typeface="Calibri" pitchFamily="34" charset="0"/>
                <a:cs typeface="Calibri" pitchFamily="34" charset="0"/>
              </a:rPr>
              <a:t>2</a:t>
            </a:r>
            <a:r>
              <a:rPr lang="en-US">
                <a:latin typeface="Calibri" pitchFamily="34" charset="0"/>
                <a:cs typeface="Calibri" pitchFamily="34" charset="0"/>
              </a:rPr>
              <a:t>·4D</a:t>
            </a:r>
            <a:r>
              <a:rPr lang="en-US" baseline="-25000">
                <a:latin typeface="Calibri" pitchFamily="34" charset="0"/>
                <a:cs typeface="Calibri" pitchFamily="34" charset="0"/>
              </a:rPr>
              <a:t>2</a:t>
            </a:r>
            <a:r>
              <a:rPr lang="en-US">
                <a:latin typeface="Calibri" pitchFamily="34" charset="0"/>
                <a:cs typeface="Calibri" pitchFamily="34" charset="0"/>
              </a:rPr>
              <a:t>O</a:t>
            </a:r>
          </a:p>
        </p:txBody>
      </p:sp>
      <p:pic>
        <p:nvPicPr>
          <p:cNvPr id="40" name="Picture 2"/>
          <p:cNvPicPr>
            <a:picLocks noChangeAspect="1" noChangeArrowheads="1"/>
          </p:cNvPicPr>
          <p:nvPr/>
        </p:nvPicPr>
        <p:blipFill>
          <a:blip r:embed="rId6" cstate="print"/>
          <a:srcRect/>
          <a:stretch>
            <a:fillRect/>
          </a:stretch>
        </p:blipFill>
        <p:spPr bwMode="auto">
          <a:xfrm>
            <a:off x="8410575" y="51470"/>
            <a:ext cx="733425" cy="857250"/>
          </a:xfrm>
          <a:prstGeom prst="rect">
            <a:avLst/>
          </a:prstGeom>
          <a:noFill/>
          <a:ln w="9525">
            <a:noFill/>
            <a:miter lim="800000"/>
            <a:headEnd/>
            <a:tailEnd/>
          </a:ln>
        </p:spPr>
      </p:pic>
      <p:sp>
        <p:nvSpPr>
          <p:cNvPr id="43" name="Text Box 3"/>
          <p:cNvSpPr txBox="1">
            <a:spLocks noChangeArrowheads="1"/>
          </p:cNvSpPr>
          <p:nvPr/>
        </p:nvSpPr>
        <p:spPr bwMode="auto">
          <a:xfrm>
            <a:off x="4284364" y="4178404"/>
            <a:ext cx="4859636" cy="1061829"/>
          </a:xfrm>
          <a:prstGeom prst="rect">
            <a:avLst/>
          </a:prstGeom>
          <a:noFill/>
          <a:ln w="9525" algn="ctr">
            <a:noFill/>
            <a:miter lim="800000"/>
            <a:headEnd/>
            <a:tailEnd/>
          </a:ln>
        </p:spPr>
        <p:txBody>
          <a:bodyPr wrap="square">
            <a:spAutoFit/>
          </a:bodyPr>
          <a:lstStyle/>
          <a:p>
            <a:pPr algn="l">
              <a:spcBef>
                <a:spcPct val="50000"/>
              </a:spcBef>
            </a:pPr>
            <a:r>
              <a:rPr lang="da-DK" dirty="0" smtClean="0">
                <a:latin typeface="Calibri" pitchFamily="34" charset="0"/>
                <a:cs typeface="Calibri" pitchFamily="34" charset="0"/>
              </a:rPr>
              <a:t>FM: </a:t>
            </a:r>
            <a:r>
              <a:rPr lang="da-DK" dirty="0" err="1" smtClean="0">
                <a:latin typeface="Calibri" pitchFamily="34" charset="0"/>
                <a:cs typeface="Calibri" pitchFamily="34" charset="0"/>
              </a:rPr>
              <a:t>Magnetic</a:t>
            </a:r>
            <a:r>
              <a:rPr lang="da-DK" dirty="0" smtClean="0">
                <a:latin typeface="Calibri" pitchFamily="34" charset="0"/>
                <a:cs typeface="Calibri" pitchFamily="34" charset="0"/>
              </a:rPr>
              <a:t> </a:t>
            </a:r>
            <a:r>
              <a:rPr lang="da-DK" dirty="0" err="1" smtClean="0">
                <a:latin typeface="Calibri" pitchFamily="34" charset="0"/>
                <a:cs typeface="Calibri" pitchFamily="34" charset="0"/>
              </a:rPr>
              <a:t>Bragg</a:t>
            </a:r>
            <a:r>
              <a:rPr lang="da-DK" dirty="0" smtClean="0">
                <a:latin typeface="Calibri" pitchFamily="34" charset="0"/>
                <a:cs typeface="Calibri" pitchFamily="34" charset="0"/>
              </a:rPr>
              <a:t> </a:t>
            </a:r>
            <a:r>
              <a:rPr lang="da-DK" dirty="0" err="1" smtClean="0">
                <a:latin typeface="Calibri" pitchFamily="34" charset="0"/>
                <a:cs typeface="Calibri" pitchFamily="34" charset="0"/>
              </a:rPr>
              <a:t>peaks</a:t>
            </a:r>
            <a:r>
              <a:rPr lang="da-DK" dirty="0" smtClean="0">
                <a:latin typeface="Calibri" pitchFamily="34" charset="0"/>
                <a:cs typeface="Calibri" pitchFamily="34" charset="0"/>
              </a:rPr>
              <a:t> </a:t>
            </a:r>
            <a:r>
              <a:rPr lang="da-DK" dirty="0" err="1" smtClean="0">
                <a:latin typeface="Calibri" pitchFamily="34" charset="0"/>
                <a:cs typeface="Calibri" pitchFamily="34" charset="0"/>
              </a:rPr>
              <a:t>on</a:t>
            </a:r>
            <a:r>
              <a:rPr lang="da-DK" dirty="0" smtClean="0">
                <a:latin typeface="Calibri" pitchFamily="34" charset="0"/>
                <a:cs typeface="Calibri" pitchFamily="34" charset="0"/>
              </a:rPr>
              <a:t> top of the </a:t>
            </a:r>
            <a:r>
              <a:rPr lang="da-DK" dirty="0" err="1" smtClean="0">
                <a:latin typeface="Calibri" pitchFamily="34" charset="0"/>
                <a:cs typeface="Calibri" pitchFamily="34" charset="0"/>
              </a:rPr>
              <a:t>nuclear</a:t>
            </a:r>
            <a:endParaRPr lang="da-DK" dirty="0" smtClean="0">
              <a:latin typeface="Calibri" pitchFamily="34" charset="0"/>
              <a:cs typeface="Calibri" pitchFamily="34" charset="0"/>
            </a:endParaRPr>
          </a:p>
          <a:p>
            <a:pPr algn="l">
              <a:spcBef>
                <a:spcPct val="50000"/>
              </a:spcBef>
            </a:pPr>
            <a:r>
              <a:rPr lang="da-DK" dirty="0" smtClean="0">
                <a:latin typeface="Calibri" pitchFamily="34" charset="0"/>
                <a:cs typeface="Calibri" pitchFamily="34" charset="0"/>
              </a:rPr>
              <a:t>AFM: New </a:t>
            </a:r>
            <a:r>
              <a:rPr lang="da-DK" dirty="0" err="1" smtClean="0">
                <a:latin typeface="Calibri" pitchFamily="34" charset="0"/>
                <a:cs typeface="Calibri" pitchFamily="34" charset="0"/>
              </a:rPr>
              <a:t>Magnetic</a:t>
            </a:r>
            <a:r>
              <a:rPr lang="da-DK" dirty="0" smtClean="0">
                <a:latin typeface="Calibri" pitchFamily="34" charset="0"/>
                <a:cs typeface="Calibri" pitchFamily="34" charset="0"/>
              </a:rPr>
              <a:t> </a:t>
            </a:r>
            <a:r>
              <a:rPr lang="da-DK" dirty="0" err="1" smtClean="0">
                <a:latin typeface="Calibri" pitchFamily="34" charset="0"/>
                <a:cs typeface="Calibri" pitchFamily="34" charset="0"/>
              </a:rPr>
              <a:t>Bragg</a:t>
            </a:r>
            <a:r>
              <a:rPr lang="da-DK" dirty="0" smtClean="0">
                <a:latin typeface="Calibri" pitchFamily="34" charset="0"/>
                <a:cs typeface="Calibri" pitchFamily="34" charset="0"/>
              </a:rPr>
              <a:t> </a:t>
            </a:r>
            <a:r>
              <a:rPr lang="da-DK" dirty="0" err="1" smtClean="0">
                <a:latin typeface="Calibri" pitchFamily="34" charset="0"/>
                <a:cs typeface="Calibri" pitchFamily="34" charset="0"/>
              </a:rPr>
              <a:t>peaks</a:t>
            </a:r>
            <a:r>
              <a:rPr lang="da-DK" dirty="0" smtClean="0">
                <a:latin typeface="Calibri" pitchFamily="34" charset="0"/>
                <a:cs typeface="Calibri" pitchFamily="34" charset="0"/>
              </a:rPr>
              <a:t> due to </a:t>
            </a:r>
            <a:r>
              <a:rPr lang="da-DK" dirty="0" err="1" smtClean="0">
                <a:latin typeface="Calibri" pitchFamily="34" charset="0"/>
                <a:cs typeface="Calibri" pitchFamily="34" charset="0"/>
              </a:rPr>
              <a:t>doubling</a:t>
            </a:r>
            <a:r>
              <a:rPr lang="da-DK" dirty="0" smtClean="0">
                <a:latin typeface="Calibri" pitchFamily="34" charset="0"/>
                <a:cs typeface="Calibri" pitchFamily="34" charset="0"/>
              </a:rPr>
              <a:t> of the </a:t>
            </a:r>
            <a:r>
              <a:rPr lang="da-DK" dirty="0" err="1" smtClean="0">
                <a:latin typeface="Calibri" pitchFamily="34" charset="0"/>
                <a:cs typeface="Calibri" pitchFamily="34" charset="0"/>
              </a:rPr>
              <a:t>magnetic</a:t>
            </a:r>
            <a:r>
              <a:rPr lang="da-DK" dirty="0" smtClean="0">
                <a:latin typeface="Calibri" pitchFamily="34" charset="0"/>
                <a:cs typeface="Calibri" pitchFamily="34" charset="0"/>
              </a:rPr>
              <a:t> unit </a:t>
            </a:r>
            <a:r>
              <a:rPr lang="da-DK" dirty="0" err="1" smtClean="0">
                <a:latin typeface="Calibri" pitchFamily="34" charset="0"/>
                <a:cs typeface="Calibri" pitchFamily="34" charset="0"/>
              </a:rPr>
              <a:t>cell</a:t>
            </a:r>
            <a:endParaRPr lang="en-US" dirty="0">
              <a:latin typeface="Calibri" pitchFamily="34" charset="0"/>
              <a:cs typeface="Calibri" pitchFamily="34" charset="0"/>
            </a:endParaRPr>
          </a:p>
        </p:txBody>
      </p:sp>
      <p:cxnSp>
        <p:nvCxnSpPr>
          <p:cNvPr id="45" name="Straight Connector 44"/>
          <p:cNvCxnSpPr/>
          <p:nvPr/>
        </p:nvCxnSpPr>
        <p:spPr>
          <a:xfrm rot="5400000">
            <a:off x="2663792" y="5265200"/>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699792" y="530120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59832" y="530120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3383872" y="5265200"/>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663792" y="5121192"/>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699792" y="5157192"/>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3023832" y="5121184"/>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821478" y="5265288"/>
            <a:ext cx="8071002" cy="756000"/>
          </a:xfrm>
          <a:prstGeom prst="rect">
            <a:avLst/>
          </a:prstGeom>
          <a:noFill/>
          <a:ln w="9525">
            <a:noFill/>
            <a:miter lim="800000"/>
            <a:headEnd/>
            <a:tailEnd/>
          </a:ln>
        </p:spPr>
      </p:pic>
      <p:graphicFrame>
        <p:nvGraphicFramePr>
          <p:cNvPr id="20483" name="Object 6"/>
          <p:cNvGraphicFramePr>
            <a:graphicFrameLocks noChangeAspect="1"/>
          </p:cNvGraphicFramePr>
          <p:nvPr/>
        </p:nvGraphicFramePr>
        <p:xfrm>
          <a:off x="954088" y="3861147"/>
          <a:ext cx="2825750" cy="1138237"/>
        </p:xfrm>
        <a:graphic>
          <a:graphicData uri="http://schemas.openxmlformats.org/presentationml/2006/ole">
            <p:oleObj spid="_x0000_s22531" name="Equation" r:id="rId4" imgW="1765080" imgH="711000" progId="Equation.3">
              <p:embed/>
            </p:oleObj>
          </a:graphicData>
        </a:graphic>
      </p:graphicFrame>
      <p:sp>
        <p:nvSpPr>
          <p:cNvPr id="20489" name="Line 8"/>
          <p:cNvSpPr>
            <a:spLocks noChangeShapeType="1"/>
          </p:cNvSpPr>
          <p:nvPr/>
        </p:nvSpPr>
        <p:spPr bwMode="auto">
          <a:xfrm flipH="1" flipV="1">
            <a:off x="5003800" y="4365971"/>
            <a:ext cx="248" cy="1079252"/>
          </a:xfrm>
          <a:prstGeom prst="line">
            <a:avLst/>
          </a:prstGeom>
          <a:noFill/>
          <a:ln w="3810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20490" name="Line 9"/>
          <p:cNvSpPr>
            <a:spLocks noChangeShapeType="1"/>
          </p:cNvSpPr>
          <p:nvPr/>
        </p:nvSpPr>
        <p:spPr bwMode="auto">
          <a:xfrm flipH="1" flipV="1">
            <a:off x="6011862" y="4940646"/>
            <a:ext cx="297" cy="504577"/>
          </a:xfrm>
          <a:prstGeom prst="line">
            <a:avLst/>
          </a:prstGeom>
          <a:noFill/>
          <a:ln w="38100">
            <a:solidFill>
              <a:schemeClr val="tx1"/>
            </a:solidFill>
            <a:round/>
            <a:headEnd/>
            <a:tailEnd type="triangle" w="med" len="med"/>
          </a:ln>
        </p:spPr>
        <p:txBody>
          <a:bodyPr/>
          <a:lstStyle/>
          <a:p>
            <a:endParaRPr lang="en-US">
              <a:latin typeface="Calibri" pitchFamily="34" charset="0"/>
              <a:cs typeface="Calibri" pitchFamily="34" charset="0"/>
            </a:endParaRPr>
          </a:p>
        </p:txBody>
      </p:sp>
      <p:sp>
        <p:nvSpPr>
          <p:cNvPr id="20491" name="Text Box 10"/>
          <p:cNvSpPr txBox="1">
            <a:spLocks noChangeArrowheads="1"/>
          </p:cNvSpPr>
          <p:nvPr/>
        </p:nvSpPr>
        <p:spPr bwMode="auto">
          <a:xfrm>
            <a:off x="5795963" y="4580284"/>
            <a:ext cx="2016125" cy="366713"/>
          </a:xfrm>
          <a:prstGeom prst="rect">
            <a:avLst/>
          </a:prstGeom>
          <a:noFill/>
          <a:ln w="9525" algn="ctr">
            <a:noFill/>
            <a:miter lim="800000"/>
            <a:headEnd/>
            <a:tailEnd/>
          </a:ln>
        </p:spPr>
        <p:txBody>
          <a:bodyPr>
            <a:spAutoFit/>
          </a:bodyPr>
          <a:lstStyle/>
          <a:p>
            <a:pPr>
              <a:spcBef>
                <a:spcPct val="50000"/>
              </a:spcBef>
            </a:pPr>
            <a:r>
              <a:rPr lang="en-US">
                <a:latin typeface="Calibri" pitchFamily="34" charset="0"/>
                <a:cs typeface="Calibri" pitchFamily="34" charset="0"/>
              </a:rPr>
              <a:t>Sharp excitations</a:t>
            </a:r>
          </a:p>
        </p:txBody>
      </p:sp>
      <p:graphicFrame>
        <p:nvGraphicFramePr>
          <p:cNvPr id="20484" name="Object 11"/>
          <p:cNvGraphicFramePr>
            <a:graphicFrameLocks noChangeAspect="1"/>
          </p:cNvGraphicFramePr>
          <p:nvPr/>
        </p:nvGraphicFramePr>
        <p:xfrm>
          <a:off x="4795838" y="3813522"/>
          <a:ext cx="2224087" cy="695325"/>
        </p:xfrm>
        <a:graphic>
          <a:graphicData uri="http://schemas.openxmlformats.org/presentationml/2006/ole">
            <p:oleObj spid="_x0000_s22532" name="Equation" r:id="rId5" imgW="1422360" imgH="444240" progId="Equation.3">
              <p:embed/>
            </p:oleObj>
          </a:graphicData>
        </a:graphic>
      </p:graphicFrame>
      <p:sp>
        <p:nvSpPr>
          <p:cNvPr id="20494" name="Rectangle 14"/>
          <p:cNvSpPr>
            <a:spLocks noChangeArrowheads="1"/>
          </p:cNvSpPr>
          <p:nvPr/>
        </p:nvSpPr>
        <p:spPr bwMode="auto">
          <a:xfrm>
            <a:off x="457200" y="188913"/>
            <a:ext cx="8229600" cy="868362"/>
          </a:xfrm>
          <a:prstGeom prst="rect">
            <a:avLst/>
          </a:prstGeom>
          <a:noFill/>
          <a:ln w="9525">
            <a:noFill/>
            <a:miter lim="800000"/>
            <a:headEnd/>
            <a:tailEnd/>
          </a:ln>
        </p:spPr>
        <p:txBody>
          <a:bodyPr anchor="ctr"/>
          <a:lstStyle/>
          <a:p>
            <a:r>
              <a:rPr lang="en-US" sz="4000" dirty="0" smtClean="0">
                <a:solidFill>
                  <a:schemeClr val="tx2"/>
                </a:solidFill>
                <a:latin typeface="Calibri" pitchFamily="34" charset="0"/>
                <a:cs typeface="Calibri" pitchFamily="34" charset="0"/>
              </a:rPr>
              <a:t>Magnetic excitations: Spin waves</a:t>
            </a:r>
            <a:endParaRPr lang="en-US" sz="4000" dirty="0">
              <a:solidFill>
                <a:schemeClr val="tx2"/>
              </a:solidFill>
              <a:latin typeface="Calibri" pitchFamily="34" charset="0"/>
              <a:cs typeface="Calibri" pitchFamily="34" charset="0"/>
            </a:endParaRPr>
          </a:p>
        </p:txBody>
      </p:sp>
      <p:pic>
        <p:nvPicPr>
          <p:cNvPr id="15" name="Picture 2"/>
          <p:cNvPicPr>
            <a:picLocks noChangeAspect="1" noChangeArrowheads="1"/>
          </p:cNvPicPr>
          <p:nvPr/>
        </p:nvPicPr>
        <p:blipFill>
          <a:blip r:embed="rId6" cstate="print"/>
          <a:srcRect/>
          <a:stretch>
            <a:fillRect/>
          </a:stretch>
        </p:blipFill>
        <p:spPr bwMode="auto">
          <a:xfrm>
            <a:off x="8410575" y="51470"/>
            <a:ext cx="733425" cy="857250"/>
          </a:xfrm>
          <a:prstGeom prst="rect">
            <a:avLst/>
          </a:prstGeom>
          <a:noFill/>
          <a:ln w="9525">
            <a:noFill/>
            <a:miter lim="800000"/>
            <a:headEnd/>
            <a:tailEnd/>
          </a:ln>
        </p:spPr>
      </p:pic>
      <p:pic>
        <p:nvPicPr>
          <p:cNvPr id="22533" name="Picture 5"/>
          <p:cNvPicPr>
            <a:picLocks noChangeAspect="1" noChangeArrowheads="1"/>
          </p:cNvPicPr>
          <p:nvPr/>
        </p:nvPicPr>
        <p:blipFill>
          <a:blip r:embed="rId7" cstate="print"/>
          <a:srcRect l="8400" b="63479"/>
          <a:stretch>
            <a:fillRect/>
          </a:stretch>
        </p:blipFill>
        <p:spPr bwMode="auto">
          <a:xfrm>
            <a:off x="467544" y="1268760"/>
            <a:ext cx="3926210" cy="720080"/>
          </a:xfrm>
          <a:prstGeom prst="rect">
            <a:avLst/>
          </a:prstGeom>
          <a:noFill/>
          <a:ln w="9525">
            <a:noFill/>
            <a:miter lim="800000"/>
            <a:headEnd/>
            <a:tailEnd/>
          </a:ln>
        </p:spPr>
      </p:pic>
      <p:pic>
        <p:nvPicPr>
          <p:cNvPr id="22534" name="Picture 6"/>
          <p:cNvPicPr>
            <a:picLocks noChangeAspect="1" noChangeArrowheads="1"/>
          </p:cNvPicPr>
          <p:nvPr/>
        </p:nvPicPr>
        <p:blipFill>
          <a:blip r:embed="rId8" cstate="print"/>
          <a:srcRect/>
          <a:stretch>
            <a:fillRect/>
          </a:stretch>
        </p:blipFill>
        <p:spPr bwMode="auto">
          <a:xfrm>
            <a:off x="4572000" y="1196752"/>
            <a:ext cx="4471333" cy="2628000"/>
          </a:xfrm>
          <a:prstGeom prst="rect">
            <a:avLst/>
          </a:prstGeom>
          <a:noFill/>
          <a:ln w="9525">
            <a:noFill/>
            <a:miter lim="800000"/>
            <a:headEnd/>
            <a:tailEnd/>
          </a:ln>
        </p:spPr>
      </p:pic>
      <p:sp>
        <p:nvSpPr>
          <p:cNvPr id="12" name="TextBox 11"/>
          <p:cNvSpPr txBox="1"/>
          <p:nvPr/>
        </p:nvSpPr>
        <p:spPr>
          <a:xfrm>
            <a:off x="4860032" y="1340768"/>
            <a:ext cx="1656184" cy="369332"/>
          </a:xfrm>
          <a:prstGeom prst="rect">
            <a:avLst/>
          </a:prstGeom>
          <a:noFill/>
        </p:spPr>
        <p:txBody>
          <a:bodyPr wrap="square" rtlCol="0">
            <a:spAutoFit/>
          </a:bodyPr>
          <a:lstStyle/>
          <a:p>
            <a:r>
              <a:rPr lang="da-DK" dirty="0" smtClean="0">
                <a:latin typeface="Calibri" pitchFamily="34" charset="0"/>
                <a:cs typeface="Calibri" pitchFamily="34" charset="0"/>
              </a:rPr>
              <a:t>RbMnF</a:t>
            </a:r>
            <a:r>
              <a:rPr lang="da-DK" baseline="-25000" dirty="0" smtClean="0">
                <a:latin typeface="Calibri" pitchFamily="34" charset="0"/>
                <a:cs typeface="Calibri" pitchFamily="34" charset="0"/>
              </a:rPr>
              <a:t>3</a:t>
            </a:r>
            <a:endParaRPr lang="en-US" baseline="-25000" dirty="0">
              <a:latin typeface="Calibri" pitchFamily="34" charset="0"/>
              <a:cs typeface="Calibri" pitchFamily="34" charset="0"/>
            </a:endParaRPr>
          </a:p>
        </p:txBody>
      </p:sp>
      <p:sp>
        <p:nvSpPr>
          <p:cNvPr id="13" name="Rectangle 12"/>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07704" y="6228020"/>
            <a:ext cx="6120680" cy="369332"/>
          </a:xfrm>
          <a:prstGeom prst="rect">
            <a:avLst/>
          </a:prstGeom>
          <a:noFill/>
        </p:spPr>
        <p:txBody>
          <a:bodyPr wrap="square" rtlCol="0">
            <a:spAutoFit/>
          </a:bodyPr>
          <a:lstStyle/>
          <a:p>
            <a:r>
              <a:rPr lang="da-DK" dirty="0" smtClean="0"/>
              <a:t>Note </a:t>
            </a:r>
            <a:r>
              <a:rPr lang="da-DK" dirty="0" err="1" smtClean="0"/>
              <a:t>analogies</a:t>
            </a:r>
            <a:r>
              <a:rPr lang="da-DK" dirty="0" smtClean="0"/>
              <a:t> </a:t>
            </a:r>
            <a:r>
              <a:rPr lang="da-DK" dirty="0" err="1" smtClean="0"/>
              <a:t>with</a:t>
            </a:r>
            <a:r>
              <a:rPr lang="da-DK" dirty="0" smtClean="0"/>
              <a:t> </a:t>
            </a:r>
            <a:r>
              <a:rPr lang="da-DK" dirty="0" err="1" smtClean="0"/>
              <a:t>lattice</a:t>
            </a:r>
            <a:r>
              <a:rPr lang="da-DK" dirty="0" smtClean="0"/>
              <a:t> </a:t>
            </a:r>
            <a:r>
              <a:rPr lang="da-DK" dirty="0" err="1" smtClean="0"/>
              <a:t>vibrations/phonons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Outline</a:t>
            </a:r>
            <a:endParaRPr lang="en-US" dirty="0"/>
          </a:p>
        </p:txBody>
      </p:sp>
      <p:sp>
        <p:nvSpPr>
          <p:cNvPr id="3" name="Content Placeholder 2"/>
          <p:cNvSpPr>
            <a:spLocks noGrp="1"/>
          </p:cNvSpPr>
          <p:nvPr>
            <p:ph idx="1"/>
          </p:nvPr>
        </p:nvSpPr>
        <p:spPr/>
        <p:txBody>
          <a:bodyPr/>
          <a:lstStyle/>
          <a:p>
            <a:r>
              <a:rPr lang="da-DK" dirty="0" err="1" smtClean="0">
                <a:solidFill>
                  <a:srgbClr val="FF0000"/>
                </a:solidFill>
              </a:rPr>
              <a:t>Repetion</a:t>
            </a:r>
            <a:r>
              <a:rPr lang="da-DK" dirty="0" smtClean="0">
                <a:solidFill>
                  <a:srgbClr val="FF0000"/>
                </a:solidFill>
              </a:rPr>
              <a:t> from </a:t>
            </a:r>
            <a:r>
              <a:rPr lang="da-DK" dirty="0" err="1" smtClean="0">
                <a:solidFill>
                  <a:srgbClr val="FF0000"/>
                </a:solidFill>
              </a:rPr>
              <a:t>spectroscopy</a:t>
            </a:r>
            <a:r>
              <a:rPr lang="da-DK" dirty="0" smtClean="0">
                <a:solidFill>
                  <a:srgbClr val="FF0000"/>
                </a:solidFill>
              </a:rPr>
              <a:t> talk</a:t>
            </a:r>
          </a:p>
          <a:p>
            <a:r>
              <a:rPr lang="da-DK" dirty="0" err="1" smtClean="0"/>
              <a:t>Cross-sections</a:t>
            </a:r>
            <a:r>
              <a:rPr lang="da-DK" dirty="0" smtClean="0"/>
              <a:t> for </a:t>
            </a:r>
            <a:r>
              <a:rPr lang="da-DK" dirty="0" err="1" smtClean="0"/>
              <a:t>phonons</a:t>
            </a:r>
            <a:r>
              <a:rPr lang="da-DK" dirty="0" smtClean="0"/>
              <a:t> and </a:t>
            </a:r>
            <a:r>
              <a:rPr lang="da-DK" dirty="0" err="1" smtClean="0"/>
              <a:t>magnons</a:t>
            </a:r>
            <a:r>
              <a:rPr lang="da-DK" dirty="0" smtClean="0"/>
              <a:t>, </a:t>
            </a:r>
            <a:r>
              <a:rPr lang="da-DK" dirty="0" err="1" smtClean="0"/>
              <a:t>compared</a:t>
            </a:r>
            <a:r>
              <a:rPr lang="da-DK" dirty="0" smtClean="0"/>
              <a:t> and </a:t>
            </a:r>
            <a:r>
              <a:rPr lang="da-DK" dirty="0" err="1" smtClean="0"/>
              <a:t>explained</a:t>
            </a:r>
            <a:endParaRPr lang="da-DK" dirty="0" smtClean="0"/>
          </a:p>
          <a:p>
            <a:r>
              <a:rPr lang="da-DK" dirty="0" smtClean="0"/>
              <a:t>Instruments (more </a:t>
            </a:r>
            <a:r>
              <a:rPr lang="da-DK" dirty="0" err="1" smtClean="0"/>
              <a:t>detailed</a:t>
            </a:r>
            <a:r>
              <a:rPr lang="da-DK" dirty="0" smtClean="0"/>
              <a:t>) </a:t>
            </a:r>
            <a:r>
              <a:rPr lang="en-US" dirty="0" smtClean="0"/>
              <a:t>with examples of results</a:t>
            </a:r>
          </a:p>
          <a:p>
            <a:r>
              <a:rPr lang="da-DK" dirty="0" smtClean="0"/>
              <a:t>The resolution </a:t>
            </a:r>
            <a:r>
              <a:rPr lang="da-DK" dirty="0" err="1" smtClean="0"/>
              <a:t>function</a:t>
            </a:r>
            <a:endParaRPr lang="da-DK" dirty="0" smtClean="0"/>
          </a:p>
        </p:txBody>
      </p:sp>
      <p:pic>
        <p:nvPicPr>
          <p:cNvPr id="4"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5" name="Rectangle 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457200" y="115888"/>
            <a:ext cx="8229600" cy="725487"/>
          </a:xfrm>
        </p:spPr>
        <p:txBody>
          <a:bodyPr/>
          <a:lstStyle/>
          <a:p>
            <a:pPr eaLnBrk="1" hangingPunct="1"/>
            <a:r>
              <a:rPr lang="en-US" sz="4000" smtClean="0"/>
              <a:t>Phonons vs. magnetic excitations</a:t>
            </a:r>
          </a:p>
        </p:txBody>
      </p:sp>
      <p:graphicFrame>
        <p:nvGraphicFramePr>
          <p:cNvPr id="5122" name="Object 5"/>
          <p:cNvGraphicFramePr>
            <a:graphicFrameLocks noChangeAspect="1"/>
          </p:cNvGraphicFramePr>
          <p:nvPr>
            <p:ph sz="half" idx="1"/>
          </p:nvPr>
        </p:nvGraphicFramePr>
        <p:xfrm>
          <a:off x="539750" y="3890963"/>
          <a:ext cx="8075613" cy="762000"/>
        </p:xfrm>
        <a:graphic>
          <a:graphicData uri="http://schemas.openxmlformats.org/presentationml/2006/ole">
            <p:oleObj spid="_x0000_s154626" name="Equation" r:id="rId4" imgW="5524200" imgH="520560" progId="Equation.3">
              <p:embed/>
            </p:oleObj>
          </a:graphicData>
        </a:graphic>
      </p:graphicFrame>
      <p:graphicFrame>
        <p:nvGraphicFramePr>
          <p:cNvPr id="5123" name="Object 7"/>
          <p:cNvGraphicFramePr>
            <a:graphicFrameLocks noChangeAspect="1"/>
          </p:cNvGraphicFramePr>
          <p:nvPr>
            <p:ph sz="half" idx="2"/>
          </p:nvPr>
        </p:nvGraphicFramePr>
        <p:xfrm>
          <a:off x="593725" y="1268413"/>
          <a:ext cx="6345238" cy="1390650"/>
        </p:xfrm>
        <a:graphic>
          <a:graphicData uri="http://schemas.openxmlformats.org/presentationml/2006/ole">
            <p:oleObj spid="_x0000_s154627" name="Equation" r:id="rId5" imgW="4635360" imgH="1015920" progId="Equation.3">
              <p:embed/>
            </p:oleObj>
          </a:graphicData>
        </a:graphic>
      </p:graphicFrame>
      <p:sp>
        <p:nvSpPr>
          <p:cNvPr id="5125" name="Line 13"/>
          <p:cNvSpPr>
            <a:spLocks noChangeShapeType="1"/>
          </p:cNvSpPr>
          <p:nvPr/>
        </p:nvSpPr>
        <p:spPr bwMode="auto">
          <a:xfrm>
            <a:off x="1258888" y="2276475"/>
            <a:ext cx="1587" cy="790575"/>
          </a:xfrm>
          <a:prstGeom prst="line">
            <a:avLst/>
          </a:prstGeom>
          <a:noFill/>
          <a:ln w="38100">
            <a:solidFill>
              <a:srgbClr val="FF0000"/>
            </a:solidFill>
            <a:round/>
            <a:headEnd/>
            <a:tailEnd type="triangle" w="med" len="med"/>
          </a:ln>
        </p:spPr>
        <p:txBody>
          <a:bodyPr/>
          <a:lstStyle/>
          <a:p>
            <a:endParaRPr lang="en-US"/>
          </a:p>
        </p:txBody>
      </p:sp>
      <p:sp>
        <p:nvSpPr>
          <p:cNvPr id="5126" name="Text Box 16"/>
          <p:cNvSpPr txBox="1">
            <a:spLocks noChangeArrowheads="1"/>
          </p:cNvSpPr>
          <p:nvPr/>
        </p:nvSpPr>
        <p:spPr bwMode="auto">
          <a:xfrm>
            <a:off x="3348038" y="3062288"/>
            <a:ext cx="3168650" cy="366712"/>
          </a:xfrm>
          <a:prstGeom prst="rect">
            <a:avLst/>
          </a:prstGeom>
          <a:noFill/>
          <a:ln w="9525" algn="ctr">
            <a:noFill/>
            <a:miter lim="800000"/>
            <a:headEnd/>
            <a:tailEnd/>
          </a:ln>
        </p:spPr>
        <p:txBody>
          <a:bodyPr>
            <a:spAutoFit/>
          </a:bodyPr>
          <a:lstStyle/>
          <a:p>
            <a:pPr algn="l">
              <a:spcBef>
                <a:spcPct val="50000"/>
              </a:spcBef>
            </a:pPr>
            <a:r>
              <a:rPr lang="en-US"/>
              <a:t>Increases with T</a:t>
            </a:r>
          </a:p>
        </p:txBody>
      </p:sp>
      <p:sp>
        <p:nvSpPr>
          <p:cNvPr id="5127" name="Line 17"/>
          <p:cNvSpPr>
            <a:spLocks noChangeShapeType="1"/>
          </p:cNvSpPr>
          <p:nvPr/>
        </p:nvSpPr>
        <p:spPr bwMode="auto">
          <a:xfrm>
            <a:off x="2700338" y="4365625"/>
            <a:ext cx="0" cy="647700"/>
          </a:xfrm>
          <a:prstGeom prst="line">
            <a:avLst/>
          </a:prstGeom>
          <a:noFill/>
          <a:ln w="38100">
            <a:solidFill>
              <a:srgbClr val="FF0000"/>
            </a:solidFill>
            <a:round/>
            <a:headEnd/>
            <a:tailEnd type="triangle" w="med" len="med"/>
          </a:ln>
        </p:spPr>
        <p:txBody>
          <a:bodyPr/>
          <a:lstStyle/>
          <a:p>
            <a:endParaRPr lang="en-US"/>
          </a:p>
        </p:txBody>
      </p:sp>
      <p:sp>
        <p:nvSpPr>
          <p:cNvPr id="5128" name="Text Box 18"/>
          <p:cNvSpPr txBox="1">
            <a:spLocks noChangeArrowheads="1"/>
          </p:cNvSpPr>
          <p:nvPr/>
        </p:nvSpPr>
        <p:spPr bwMode="auto">
          <a:xfrm>
            <a:off x="395288" y="3062288"/>
            <a:ext cx="2016125" cy="366712"/>
          </a:xfrm>
          <a:prstGeom prst="rect">
            <a:avLst/>
          </a:prstGeom>
          <a:noFill/>
          <a:ln w="9525" algn="ctr">
            <a:noFill/>
            <a:miter lim="800000"/>
            <a:headEnd/>
            <a:tailEnd/>
          </a:ln>
        </p:spPr>
        <p:txBody>
          <a:bodyPr>
            <a:spAutoFit/>
          </a:bodyPr>
          <a:lstStyle/>
          <a:p>
            <a:pPr algn="l">
              <a:spcBef>
                <a:spcPct val="50000"/>
              </a:spcBef>
            </a:pPr>
            <a:r>
              <a:rPr lang="en-US"/>
              <a:t>Increases with </a:t>
            </a:r>
            <a:r>
              <a:rPr lang="en-US" b="1"/>
              <a:t>Q</a:t>
            </a:r>
          </a:p>
        </p:txBody>
      </p:sp>
      <p:sp>
        <p:nvSpPr>
          <p:cNvPr id="5129" name="Text Box 21"/>
          <p:cNvSpPr txBox="1">
            <a:spLocks noChangeArrowheads="1"/>
          </p:cNvSpPr>
          <p:nvPr/>
        </p:nvSpPr>
        <p:spPr bwMode="auto">
          <a:xfrm>
            <a:off x="1763713" y="5006975"/>
            <a:ext cx="3168650" cy="366713"/>
          </a:xfrm>
          <a:prstGeom prst="rect">
            <a:avLst/>
          </a:prstGeom>
          <a:noFill/>
          <a:ln w="9525" algn="ctr">
            <a:noFill/>
            <a:miter lim="800000"/>
            <a:headEnd/>
            <a:tailEnd/>
          </a:ln>
        </p:spPr>
        <p:txBody>
          <a:bodyPr>
            <a:spAutoFit/>
          </a:bodyPr>
          <a:lstStyle/>
          <a:p>
            <a:pPr algn="l">
              <a:spcBef>
                <a:spcPct val="50000"/>
              </a:spcBef>
            </a:pPr>
            <a:r>
              <a:rPr lang="en-US"/>
              <a:t>Decreases with </a:t>
            </a:r>
            <a:r>
              <a:rPr lang="en-US" b="1"/>
              <a:t>Q</a:t>
            </a:r>
          </a:p>
        </p:txBody>
      </p:sp>
      <p:sp>
        <p:nvSpPr>
          <p:cNvPr id="5130" name="Text Box 22"/>
          <p:cNvSpPr txBox="1">
            <a:spLocks noChangeArrowheads="1"/>
          </p:cNvSpPr>
          <p:nvPr/>
        </p:nvSpPr>
        <p:spPr bwMode="auto">
          <a:xfrm>
            <a:off x="4932363" y="5033963"/>
            <a:ext cx="3671887" cy="915987"/>
          </a:xfrm>
          <a:prstGeom prst="rect">
            <a:avLst/>
          </a:prstGeom>
          <a:noFill/>
          <a:ln w="9525" algn="ctr">
            <a:noFill/>
            <a:miter lim="800000"/>
            <a:headEnd/>
            <a:tailEnd/>
          </a:ln>
        </p:spPr>
        <p:txBody>
          <a:bodyPr>
            <a:spAutoFit/>
          </a:bodyPr>
          <a:lstStyle/>
          <a:p>
            <a:pPr algn="l">
              <a:spcBef>
                <a:spcPct val="50000"/>
              </a:spcBef>
            </a:pPr>
            <a:r>
              <a:rPr lang="en-US">
                <a:cs typeface="Arial" charset="0"/>
              </a:rPr>
              <a:t>Bose statistics for simple ordered systems (FM, AFM, etc.).  </a:t>
            </a:r>
            <a:r>
              <a:rPr lang="en-US"/>
              <a:t>Spreads in </a:t>
            </a:r>
            <a:r>
              <a:rPr lang="en-US" b="1"/>
              <a:t>Q</a:t>
            </a:r>
            <a:r>
              <a:rPr lang="en-US"/>
              <a:t> and </a:t>
            </a:r>
            <a:r>
              <a:rPr lang="ru-RU"/>
              <a:t>ћ</a:t>
            </a:r>
            <a:r>
              <a:rPr lang="el-GR"/>
              <a:t>ω</a:t>
            </a:r>
            <a:r>
              <a:rPr lang="en-US"/>
              <a:t> at high T</a:t>
            </a:r>
            <a:endParaRPr lang="el-GR">
              <a:cs typeface="Arial" charset="0"/>
            </a:endParaRPr>
          </a:p>
        </p:txBody>
      </p:sp>
      <p:sp>
        <p:nvSpPr>
          <p:cNvPr id="5131" name="AutoShape 23"/>
          <p:cNvSpPr>
            <a:spLocks/>
          </p:cNvSpPr>
          <p:nvPr/>
        </p:nvSpPr>
        <p:spPr bwMode="auto">
          <a:xfrm rot="-5400000">
            <a:off x="6443662" y="2781301"/>
            <a:ext cx="360363" cy="3960812"/>
          </a:xfrm>
          <a:prstGeom prst="leftBrace">
            <a:avLst>
              <a:gd name="adj1" fmla="val 91593"/>
              <a:gd name="adj2" fmla="val 50000"/>
            </a:avLst>
          </a:prstGeom>
          <a:noFill/>
          <a:ln w="38100">
            <a:solidFill>
              <a:srgbClr val="FF0000"/>
            </a:solidFill>
            <a:round/>
            <a:headEnd/>
            <a:tailEnd/>
          </a:ln>
        </p:spPr>
        <p:txBody>
          <a:bodyPr wrap="none" anchor="ctr"/>
          <a:lstStyle/>
          <a:p>
            <a:endParaRPr lang="en-US"/>
          </a:p>
        </p:txBody>
      </p:sp>
      <p:sp>
        <p:nvSpPr>
          <p:cNvPr id="5132" name="AutoShape 24"/>
          <p:cNvSpPr>
            <a:spLocks/>
          </p:cNvSpPr>
          <p:nvPr/>
        </p:nvSpPr>
        <p:spPr bwMode="auto">
          <a:xfrm rot="-5400000">
            <a:off x="4140200" y="115888"/>
            <a:ext cx="360363" cy="5113337"/>
          </a:xfrm>
          <a:prstGeom prst="leftBrace">
            <a:avLst>
              <a:gd name="adj1" fmla="val 118245"/>
              <a:gd name="adj2" fmla="val 50000"/>
            </a:avLst>
          </a:prstGeom>
          <a:noFill/>
          <a:ln w="38100">
            <a:solidFill>
              <a:srgbClr val="FF0000"/>
            </a:solidFill>
            <a:round/>
            <a:headEnd/>
            <a:tailEnd/>
          </a:ln>
        </p:spPr>
        <p:txBody>
          <a:bodyPr wrap="none" anchor="ctr"/>
          <a:lstStyle/>
          <a:p>
            <a:endParaRPr lang="en-US"/>
          </a:p>
        </p:txBody>
      </p:sp>
      <p:sp>
        <p:nvSpPr>
          <p:cNvPr id="5133" name="Text Box 25"/>
          <p:cNvSpPr txBox="1">
            <a:spLocks noChangeArrowheads="1"/>
          </p:cNvSpPr>
          <p:nvPr/>
        </p:nvSpPr>
        <p:spPr bwMode="auto">
          <a:xfrm>
            <a:off x="395288" y="6165850"/>
            <a:ext cx="4464050" cy="366713"/>
          </a:xfrm>
          <a:prstGeom prst="rect">
            <a:avLst/>
          </a:prstGeom>
          <a:noFill/>
          <a:ln w="9525" algn="ctr">
            <a:noFill/>
            <a:miter lim="800000"/>
            <a:headEnd/>
            <a:tailEnd/>
          </a:ln>
        </p:spPr>
        <p:txBody>
          <a:bodyPr>
            <a:spAutoFit/>
          </a:bodyPr>
          <a:lstStyle/>
          <a:p>
            <a:pPr>
              <a:spcBef>
                <a:spcPct val="50000"/>
              </a:spcBef>
            </a:pPr>
            <a:endParaRPr lang="en-US"/>
          </a:p>
        </p:txBody>
      </p:sp>
      <p:sp>
        <p:nvSpPr>
          <p:cNvPr id="5134" name="Text Box 26"/>
          <p:cNvSpPr txBox="1">
            <a:spLocks noChangeArrowheads="1"/>
          </p:cNvSpPr>
          <p:nvPr/>
        </p:nvSpPr>
        <p:spPr bwMode="auto">
          <a:xfrm>
            <a:off x="1114425" y="6165304"/>
            <a:ext cx="6913563" cy="457200"/>
          </a:xfrm>
          <a:prstGeom prst="rect">
            <a:avLst/>
          </a:prstGeom>
          <a:noFill/>
          <a:ln w="9525" algn="ctr">
            <a:noFill/>
            <a:miter lim="800000"/>
            <a:headEnd/>
            <a:tailEnd/>
          </a:ln>
        </p:spPr>
        <p:txBody>
          <a:bodyPr>
            <a:spAutoFit/>
          </a:bodyPr>
          <a:lstStyle/>
          <a:p>
            <a:pPr algn="l">
              <a:spcBef>
                <a:spcPct val="50000"/>
              </a:spcBef>
            </a:pPr>
            <a:r>
              <a:rPr lang="en-US" sz="2400" dirty="0"/>
              <a:t>The final kill: Neutron </a:t>
            </a:r>
            <a:r>
              <a:rPr lang="en-US" sz="2400" dirty="0" err="1"/>
              <a:t>polarisation</a:t>
            </a:r>
            <a:r>
              <a:rPr lang="en-US" sz="2400" dirty="0"/>
              <a:t> analysis</a:t>
            </a:r>
          </a:p>
        </p:txBody>
      </p:sp>
      <p:sp>
        <p:nvSpPr>
          <p:cNvPr id="5135" name="Text Box 28"/>
          <p:cNvSpPr txBox="1">
            <a:spLocks noChangeArrowheads="1"/>
          </p:cNvSpPr>
          <p:nvPr/>
        </p:nvSpPr>
        <p:spPr bwMode="auto">
          <a:xfrm>
            <a:off x="395288" y="908050"/>
            <a:ext cx="2016125" cy="366713"/>
          </a:xfrm>
          <a:prstGeom prst="rect">
            <a:avLst/>
          </a:prstGeom>
          <a:noFill/>
          <a:ln w="9525" algn="ctr">
            <a:noFill/>
            <a:miter lim="800000"/>
            <a:headEnd/>
            <a:tailEnd/>
          </a:ln>
        </p:spPr>
        <p:txBody>
          <a:bodyPr>
            <a:spAutoFit/>
          </a:bodyPr>
          <a:lstStyle/>
          <a:p>
            <a:pPr algn="l">
              <a:spcBef>
                <a:spcPct val="50000"/>
              </a:spcBef>
            </a:pPr>
            <a:r>
              <a:rPr lang="en-US"/>
              <a:t>Phonons</a:t>
            </a:r>
          </a:p>
        </p:txBody>
      </p:sp>
      <p:sp>
        <p:nvSpPr>
          <p:cNvPr id="16" name="Rectangle 15"/>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6" cstate="print"/>
          <a:srcRect/>
          <a:stretch>
            <a:fillRect/>
          </a:stretch>
        </p:blipFill>
        <p:spPr bwMode="auto">
          <a:xfrm>
            <a:off x="8410575" y="-24"/>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Outline</a:t>
            </a:r>
            <a:endParaRPr lang="en-US" dirty="0"/>
          </a:p>
        </p:txBody>
      </p:sp>
      <p:sp>
        <p:nvSpPr>
          <p:cNvPr id="3" name="Content Placeholder 2"/>
          <p:cNvSpPr>
            <a:spLocks noGrp="1"/>
          </p:cNvSpPr>
          <p:nvPr>
            <p:ph idx="1"/>
          </p:nvPr>
        </p:nvSpPr>
        <p:spPr/>
        <p:txBody>
          <a:bodyPr/>
          <a:lstStyle/>
          <a:p>
            <a:r>
              <a:rPr lang="da-DK" dirty="0" err="1" smtClean="0"/>
              <a:t>Repetion</a:t>
            </a:r>
            <a:r>
              <a:rPr lang="da-DK" dirty="0" smtClean="0"/>
              <a:t> from </a:t>
            </a:r>
            <a:r>
              <a:rPr lang="da-DK" dirty="0" err="1" smtClean="0"/>
              <a:t>spectroscopy</a:t>
            </a:r>
            <a:r>
              <a:rPr lang="da-DK" dirty="0" smtClean="0"/>
              <a:t> talk</a:t>
            </a:r>
          </a:p>
          <a:p>
            <a:r>
              <a:rPr lang="da-DK" dirty="0" err="1" smtClean="0"/>
              <a:t>Cross-sections</a:t>
            </a:r>
            <a:r>
              <a:rPr lang="da-DK" dirty="0" smtClean="0"/>
              <a:t> for </a:t>
            </a:r>
            <a:r>
              <a:rPr lang="da-DK" dirty="0" err="1" smtClean="0"/>
              <a:t>phonons</a:t>
            </a:r>
            <a:r>
              <a:rPr lang="da-DK" dirty="0" smtClean="0"/>
              <a:t> and </a:t>
            </a:r>
            <a:r>
              <a:rPr lang="da-DK" dirty="0" err="1" smtClean="0"/>
              <a:t>magnons</a:t>
            </a:r>
            <a:r>
              <a:rPr lang="da-DK" dirty="0" smtClean="0"/>
              <a:t>, </a:t>
            </a:r>
            <a:r>
              <a:rPr lang="da-DK" dirty="0" err="1" smtClean="0"/>
              <a:t>compared</a:t>
            </a:r>
            <a:r>
              <a:rPr lang="da-DK" dirty="0" smtClean="0"/>
              <a:t> and </a:t>
            </a:r>
            <a:r>
              <a:rPr lang="da-DK" dirty="0" err="1" smtClean="0"/>
              <a:t>explained</a:t>
            </a:r>
            <a:endParaRPr lang="da-DK" dirty="0" smtClean="0"/>
          </a:p>
          <a:p>
            <a:r>
              <a:rPr lang="da-DK" dirty="0" smtClean="0">
                <a:solidFill>
                  <a:srgbClr val="FF0000"/>
                </a:solidFill>
              </a:rPr>
              <a:t>Instruments (more </a:t>
            </a:r>
            <a:r>
              <a:rPr lang="da-DK" dirty="0" err="1" smtClean="0">
                <a:solidFill>
                  <a:srgbClr val="FF0000"/>
                </a:solidFill>
              </a:rPr>
              <a:t>detailed</a:t>
            </a:r>
            <a:r>
              <a:rPr lang="da-DK" dirty="0" smtClean="0">
                <a:solidFill>
                  <a:srgbClr val="FF0000"/>
                </a:solidFill>
              </a:rPr>
              <a:t>)</a:t>
            </a:r>
            <a:r>
              <a:rPr lang="en-US" dirty="0" smtClean="0">
                <a:solidFill>
                  <a:srgbClr val="FF0000"/>
                </a:solidFill>
              </a:rPr>
              <a:t> with examples of results</a:t>
            </a:r>
          </a:p>
          <a:p>
            <a:r>
              <a:rPr lang="da-DK" dirty="0" smtClean="0"/>
              <a:t>The resolution </a:t>
            </a:r>
            <a:r>
              <a:rPr lang="da-DK" dirty="0" err="1" smtClean="0"/>
              <a:t>function</a:t>
            </a:r>
            <a:endParaRPr lang="da-DK" dirty="0" smtClean="0"/>
          </a:p>
          <a:p>
            <a:pPr>
              <a:buNone/>
            </a:pPr>
            <a:endParaRPr lang="da-DK" dirty="0" smtClean="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5" name="Rectangle 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dirty="0" err="1" smtClean="0"/>
              <a:t>Conservation</a:t>
            </a:r>
            <a:r>
              <a:rPr lang="da-DK" dirty="0" smtClean="0"/>
              <a:t> </a:t>
            </a:r>
            <a:r>
              <a:rPr lang="da-DK" dirty="0" err="1" smtClean="0"/>
              <a:t>laws</a:t>
            </a:r>
            <a:endParaRPr lang="en-US" dirty="0"/>
          </a:p>
        </p:txBody>
      </p:sp>
      <p:graphicFrame>
        <p:nvGraphicFramePr>
          <p:cNvPr id="3" name="Object 2"/>
          <p:cNvGraphicFramePr>
            <a:graphicFrameLocks noChangeAspect="1"/>
          </p:cNvGraphicFramePr>
          <p:nvPr/>
        </p:nvGraphicFramePr>
        <p:xfrm>
          <a:off x="4445013" y="4673042"/>
          <a:ext cx="2055813" cy="600075"/>
        </p:xfrm>
        <a:graphic>
          <a:graphicData uri="http://schemas.openxmlformats.org/presentationml/2006/ole">
            <p:oleObj spid="_x0000_s155650" name="Ligning" r:id="rId4" imgW="825480" imgH="241200" progId="Equation.3">
              <p:embed/>
            </p:oleObj>
          </a:graphicData>
        </a:graphic>
      </p:graphicFrame>
      <p:sp>
        <p:nvSpPr>
          <p:cNvPr id="4" name="TextBox 3"/>
          <p:cNvSpPr txBox="1"/>
          <p:nvPr/>
        </p:nvSpPr>
        <p:spPr>
          <a:xfrm>
            <a:off x="1801800" y="4658746"/>
            <a:ext cx="2143140" cy="584775"/>
          </a:xfrm>
          <a:prstGeom prst="rect">
            <a:avLst/>
          </a:prstGeom>
          <a:noFill/>
        </p:spPr>
        <p:txBody>
          <a:bodyPr wrap="square" rtlCol="0">
            <a:spAutoFit/>
          </a:bodyPr>
          <a:lstStyle/>
          <a:p>
            <a:r>
              <a:rPr lang="da-DK" sz="3200" dirty="0" smtClean="0"/>
              <a:t>Energy</a:t>
            </a:r>
            <a:endParaRPr lang="en-US" sz="3200" dirty="0"/>
          </a:p>
        </p:txBody>
      </p:sp>
      <p:sp>
        <p:nvSpPr>
          <p:cNvPr id="5" name="TextBox 4"/>
          <p:cNvSpPr txBox="1"/>
          <p:nvPr/>
        </p:nvSpPr>
        <p:spPr>
          <a:xfrm>
            <a:off x="1801800" y="3985077"/>
            <a:ext cx="2428892" cy="584775"/>
          </a:xfrm>
          <a:prstGeom prst="rect">
            <a:avLst/>
          </a:prstGeom>
          <a:noFill/>
        </p:spPr>
        <p:txBody>
          <a:bodyPr wrap="square" rtlCol="0">
            <a:spAutoFit/>
          </a:bodyPr>
          <a:lstStyle/>
          <a:p>
            <a:r>
              <a:rPr lang="da-DK" sz="3200" dirty="0" smtClean="0"/>
              <a:t>Momentum</a:t>
            </a:r>
            <a:endParaRPr lang="en-US" sz="3200" dirty="0"/>
          </a:p>
        </p:txBody>
      </p:sp>
      <p:graphicFrame>
        <p:nvGraphicFramePr>
          <p:cNvPr id="16387" name="Object 3"/>
          <p:cNvGraphicFramePr>
            <a:graphicFrameLocks noChangeAspect="1"/>
          </p:cNvGraphicFramePr>
          <p:nvPr/>
        </p:nvGraphicFramePr>
        <p:xfrm>
          <a:off x="4618051" y="3966600"/>
          <a:ext cx="1739900" cy="663575"/>
        </p:xfrm>
        <a:graphic>
          <a:graphicData uri="http://schemas.openxmlformats.org/presentationml/2006/ole">
            <p:oleObj spid="_x0000_s155651" name="Ligning" r:id="rId5" imgW="698400" imgH="266400" progId="Equation.3">
              <p:embed/>
            </p:oleObj>
          </a:graphicData>
        </a:graphic>
      </p:graphicFrame>
      <p:grpSp>
        <p:nvGrpSpPr>
          <p:cNvPr id="2" name="Group 58"/>
          <p:cNvGrpSpPr>
            <a:grpSpLocks/>
          </p:cNvGrpSpPr>
          <p:nvPr/>
        </p:nvGrpSpPr>
        <p:grpSpPr bwMode="auto">
          <a:xfrm>
            <a:off x="852491" y="1857364"/>
            <a:ext cx="4219575" cy="1552575"/>
            <a:chOff x="2172" y="1318"/>
            <a:chExt cx="2658" cy="978"/>
          </a:xfrm>
        </p:grpSpPr>
        <p:pic>
          <p:nvPicPr>
            <p:cNvPr id="9" name="Picture 59" descr="tas"/>
            <p:cNvPicPr>
              <a:picLocks noChangeAspect="1" noChangeArrowheads="1"/>
            </p:cNvPicPr>
            <p:nvPr/>
          </p:nvPicPr>
          <p:blipFill>
            <a:blip r:embed="rId6" cstate="print"/>
            <a:srcRect b="46501"/>
            <a:stretch>
              <a:fillRect/>
            </a:stretch>
          </p:blipFill>
          <p:spPr bwMode="auto">
            <a:xfrm>
              <a:off x="2172" y="1318"/>
              <a:ext cx="2658" cy="887"/>
            </a:xfrm>
            <a:prstGeom prst="rect">
              <a:avLst/>
            </a:prstGeom>
            <a:noFill/>
          </p:spPr>
        </p:pic>
        <p:sp>
          <p:nvSpPr>
            <p:cNvPr id="10" name="Line 60"/>
            <p:cNvSpPr>
              <a:spLocks noChangeShapeType="1"/>
            </p:cNvSpPr>
            <p:nvPr/>
          </p:nvSpPr>
          <p:spPr bwMode="auto">
            <a:xfrm flipV="1">
              <a:off x="3132" y="1462"/>
              <a:ext cx="0" cy="240"/>
            </a:xfrm>
            <a:prstGeom prst="line">
              <a:avLst/>
            </a:prstGeom>
            <a:noFill/>
            <a:ln w="25400">
              <a:solidFill>
                <a:srgbClr val="000080"/>
              </a:solidFill>
              <a:round/>
              <a:headEnd/>
              <a:tailEnd type="triangle" w="med" len="med"/>
            </a:ln>
            <a:effectLst/>
          </p:spPr>
          <p:txBody>
            <a:bodyPr/>
            <a:lstStyle/>
            <a:p>
              <a:endParaRPr lang="en-US"/>
            </a:p>
          </p:txBody>
        </p:sp>
        <p:sp>
          <p:nvSpPr>
            <p:cNvPr id="11" name="Line 61"/>
            <p:cNvSpPr>
              <a:spLocks noChangeShapeType="1"/>
            </p:cNvSpPr>
            <p:nvPr/>
          </p:nvSpPr>
          <p:spPr bwMode="auto">
            <a:xfrm flipV="1">
              <a:off x="3756" y="1654"/>
              <a:ext cx="0" cy="240"/>
            </a:xfrm>
            <a:prstGeom prst="line">
              <a:avLst/>
            </a:prstGeom>
            <a:noFill/>
            <a:ln w="25400">
              <a:solidFill>
                <a:srgbClr val="000080"/>
              </a:solidFill>
              <a:round/>
              <a:headEnd/>
              <a:tailEnd type="triangle" w="med" len="med"/>
            </a:ln>
            <a:effectLst/>
          </p:spPr>
          <p:txBody>
            <a:bodyPr/>
            <a:lstStyle/>
            <a:p>
              <a:endParaRPr lang="en-US"/>
            </a:p>
          </p:txBody>
        </p:sp>
        <p:sp>
          <p:nvSpPr>
            <p:cNvPr id="12" name="Line 62"/>
            <p:cNvSpPr>
              <a:spLocks noChangeShapeType="1"/>
            </p:cNvSpPr>
            <p:nvPr/>
          </p:nvSpPr>
          <p:spPr bwMode="auto">
            <a:xfrm rot="10800000" flipV="1">
              <a:off x="3685" y="1654"/>
              <a:ext cx="0" cy="240"/>
            </a:xfrm>
            <a:prstGeom prst="line">
              <a:avLst/>
            </a:prstGeom>
            <a:noFill/>
            <a:ln w="25400">
              <a:solidFill>
                <a:srgbClr val="FF0000"/>
              </a:solidFill>
              <a:round/>
              <a:headEnd/>
              <a:tailEnd type="triangle" w="med" len="med"/>
            </a:ln>
            <a:effectLst/>
          </p:spPr>
          <p:txBody>
            <a:bodyPr/>
            <a:lstStyle/>
            <a:p>
              <a:endParaRPr lang="en-US"/>
            </a:p>
          </p:txBody>
        </p:sp>
        <p:sp>
          <p:nvSpPr>
            <p:cNvPr id="13" name="Rectangle 63"/>
            <p:cNvSpPr>
              <a:spLocks noChangeArrowheads="1"/>
            </p:cNvSpPr>
            <p:nvPr/>
          </p:nvSpPr>
          <p:spPr bwMode="auto">
            <a:xfrm>
              <a:off x="3334" y="2069"/>
              <a:ext cx="226" cy="227"/>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sp>
        <p:nvSpPr>
          <p:cNvPr id="14" name="Line 66"/>
          <p:cNvSpPr>
            <a:spLocks noChangeShapeType="1"/>
          </p:cNvSpPr>
          <p:nvPr/>
        </p:nvSpPr>
        <p:spPr bwMode="auto">
          <a:xfrm>
            <a:off x="6216660" y="2591813"/>
            <a:ext cx="1800225" cy="0"/>
          </a:xfrm>
          <a:prstGeom prst="line">
            <a:avLst/>
          </a:prstGeom>
          <a:noFill/>
          <a:ln w="38100">
            <a:solidFill>
              <a:srgbClr val="000080"/>
            </a:solidFill>
            <a:round/>
            <a:headEnd/>
            <a:tailEnd type="triangle" w="med" len="med"/>
          </a:ln>
          <a:effectLst/>
        </p:spPr>
        <p:txBody>
          <a:bodyPr/>
          <a:lstStyle/>
          <a:p>
            <a:endParaRPr lang="en-US"/>
          </a:p>
        </p:txBody>
      </p:sp>
      <p:sp>
        <p:nvSpPr>
          <p:cNvPr id="15" name="Text Box 67"/>
          <p:cNvSpPr txBox="1">
            <a:spLocks noChangeArrowheads="1"/>
          </p:cNvSpPr>
          <p:nvPr/>
        </p:nvSpPr>
        <p:spPr bwMode="auto">
          <a:xfrm>
            <a:off x="6718310" y="2088576"/>
            <a:ext cx="433387" cy="457200"/>
          </a:xfrm>
          <a:prstGeom prst="rect">
            <a:avLst/>
          </a:prstGeom>
          <a:noFill/>
          <a:ln w="9525">
            <a:noFill/>
            <a:miter lim="800000"/>
            <a:headEnd/>
            <a:tailEnd/>
          </a:ln>
          <a:effectLst/>
        </p:spPr>
        <p:txBody>
          <a:bodyPr>
            <a:spAutoFit/>
          </a:bodyPr>
          <a:lstStyle/>
          <a:p>
            <a:pPr algn="l">
              <a:spcBef>
                <a:spcPct val="50000"/>
              </a:spcBef>
            </a:pPr>
            <a:r>
              <a:rPr lang="en-US" sz="2400" b="1" dirty="0" err="1"/>
              <a:t>k</a:t>
            </a:r>
            <a:r>
              <a:rPr lang="en-US" sz="2400" baseline="-25000" dirty="0" err="1"/>
              <a:t>i</a:t>
            </a:r>
            <a:endParaRPr lang="en-US" sz="2400" baseline="-25000" dirty="0"/>
          </a:p>
        </p:txBody>
      </p:sp>
      <p:sp>
        <p:nvSpPr>
          <p:cNvPr id="16" name="Line 68"/>
          <p:cNvSpPr>
            <a:spLocks noChangeShapeType="1"/>
          </p:cNvSpPr>
          <p:nvPr/>
        </p:nvSpPr>
        <p:spPr bwMode="auto">
          <a:xfrm>
            <a:off x="6216660" y="2593401"/>
            <a:ext cx="863600" cy="720725"/>
          </a:xfrm>
          <a:prstGeom prst="line">
            <a:avLst/>
          </a:prstGeom>
          <a:noFill/>
          <a:ln w="38100">
            <a:solidFill>
              <a:srgbClr val="008000"/>
            </a:solidFill>
            <a:round/>
            <a:headEnd/>
            <a:tailEnd type="triangle" w="med" len="med"/>
          </a:ln>
          <a:effectLst/>
        </p:spPr>
        <p:txBody>
          <a:bodyPr/>
          <a:lstStyle/>
          <a:p>
            <a:endParaRPr lang="en-US"/>
          </a:p>
        </p:txBody>
      </p:sp>
      <p:sp>
        <p:nvSpPr>
          <p:cNvPr id="17" name="Text Box 69"/>
          <p:cNvSpPr txBox="1">
            <a:spLocks noChangeArrowheads="1"/>
          </p:cNvSpPr>
          <p:nvPr/>
        </p:nvSpPr>
        <p:spPr bwMode="auto">
          <a:xfrm>
            <a:off x="6289685" y="2783901"/>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18" name="Line 70"/>
          <p:cNvSpPr>
            <a:spLocks noChangeShapeType="1"/>
          </p:cNvSpPr>
          <p:nvPr/>
        </p:nvSpPr>
        <p:spPr bwMode="auto">
          <a:xfrm flipV="1">
            <a:off x="7080260" y="2593401"/>
            <a:ext cx="936625" cy="720725"/>
          </a:xfrm>
          <a:prstGeom prst="line">
            <a:avLst/>
          </a:prstGeom>
          <a:noFill/>
          <a:ln w="38100">
            <a:solidFill>
              <a:srgbClr val="FF0000"/>
            </a:solidFill>
            <a:round/>
            <a:headEnd/>
            <a:tailEnd type="triangle" w="med" len="med"/>
          </a:ln>
          <a:effectLst/>
        </p:spPr>
        <p:txBody>
          <a:bodyPr/>
          <a:lstStyle/>
          <a:p>
            <a:endParaRPr lang="en-US"/>
          </a:p>
        </p:txBody>
      </p:sp>
      <p:sp>
        <p:nvSpPr>
          <p:cNvPr id="19" name="Text Box 71"/>
          <p:cNvSpPr txBox="1">
            <a:spLocks noChangeArrowheads="1"/>
          </p:cNvSpPr>
          <p:nvPr/>
        </p:nvSpPr>
        <p:spPr bwMode="auto">
          <a:xfrm>
            <a:off x="7153285" y="2593401"/>
            <a:ext cx="433387"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0" name="Text Box 72"/>
          <p:cNvSpPr txBox="1">
            <a:spLocks noChangeArrowheads="1"/>
          </p:cNvSpPr>
          <p:nvPr/>
        </p:nvSpPr>
        <p:spPr bwMode="auto">
          <a:xfrm>
            <a:off x="5341957" y="1558341"/>
            <a:ext cx="3159133" cy="523220"/>
          </a:xfrm>
          <a:prstGeom prst="rect">
            <a:avLst/>
          </a:prstGeom>
          <a:noFill/>
          <a:ln w="9525" algn="ctr">
            <a:noFill/>
            <a:miter lim="800000"/>
            <a:headEnd/>
            <a:tailEnd/>
          </a:ln>
          <a:effectLst/>
        </p:spPr>
        <p:txBody>
          <a:bodyPr wrap="square">
            <a:spAutoFit/>
          </a:bodyPr>
          <a:lstStyle/>
          <a:p>
            <a:pPr>
              <a:spcBef>
                <a:spcPct val="50000"/>
              </a:spcBef>
            </a:pPr>
            <a:r>
              <a:rPr lang="en-US" sz="2800" dirty="0"/>
              <a:t>Scattering triangle</a:t>
            </a:r>
          </a:p>
        </p:txBody>
      </p:sp>
      <p:sp>
        <p:nvSpPr>
          <p:cNvPr id="21" name="TextBox 20"/>
          <p:cNvSpPr txBox="1"/>
          <p:nvPr/>
        </p:nvSpPr>
        <p:spPr>
          <a:xfrm>
            <a:off x="1785918" y="5344555"/>
            <a:ext cx="1428760" cy="584775"/>
          </a:xfrm>
          <a:prstGeom prst="rect">
            <a:avLst/>
          </a:prstGeom>
          <a:noFill/>
        </p:spPr>
        <p:txBody>
          <a:bodyPr wrap="square" rtlCol="0">
            <a:spAutoFit/>
          </a:bodyPr>
          <a:lstStyle/>
          <a:p>
            <a:r>
              <a:rPr lang="da-DK" sz="3200" dirty="0" err="1" smtClean="0"/>
              <a:t>Spin</a:t>
            </a:r>
            <a:endParaRPr lang="en-US" sz="3200" dirty="0"/>
          </a:p>
        </p:txBody>
      </p:sp>
      <p:sp>
        <p:nvSpPr>
          <p:cNvPr id="22" name="TextBox 21"/>
          <p:cNvSpPr txBox="1"/>
          <p:nvPr/>
        </p:nvSpPr>
        <p:spPr>
          <a:xfrm>
            <a:off x="4143372" y="5344555"/>
            <a:ext cx="4714908" cy="584775"/>
          </a:xfrm>
          <a:prstGeom prst="rect">
            <a:avLst/>
          </a:prstGeom>
          <a:noFill/>
        </p:spPr>
        <p:txBody>
          <a:bodyPr wrap="square" rtlCol="0">
            <a:spAutoFit/>
          </a:bodyPr>
          <a:lstStyle/>
          <a:p>
            <a:r>
              <a:rPr lang="da-DK" sz="3200" dirty="0" smtClean="0">
                <a:solidFill>
                  <a:srgbClr val="FF0000"/>
                </a:solidFill>
              </a:rPr>
              <a:t>(</a:t>
            </a:r>
            <a:r>
              <a:rPr lang="da-DK" sz="3200" dirty="0" err="1" smtClean="0">
                <a:solidFill>
                  <a:srgbClr val="FF0000"/>
                </a:solidFill>
              </a:rPr>
              <a:t>Polarization</a:t>
            </a:r>
            <a:r>
              <a:rPr lang="da-DK" sz="3200" dirty="0" smtClean="0">
                <a:solidFill>
                  <a:srgbClr val="FF0000"/>
                </a:solidFill>
              </a:rPr>
              <a:t> </a:t>
            </a:r>
            <a:r>
              <a:rPr lang="da-DK" sz="3200" dirty="0" err="1" smtClean="0">
                <a:solidFill>
                  <a:srgbClr val="FF0000"/>
                </a:solidFill>
              </a:rPr>
              <a:t>analysis</a:t>
            </a:r>
            <a:r>
              <a:rPr lang="da-DK" sz="3200" dirty="0" smtClean="0">
                <a:solidFill>
                  <a:srgbClr val="FF0000"/>
                </a:solidFill>
              </a:rPr>
              <a:t>)</a:t>
            </a:r>
            <a:endParaRPr lang="en-US" sz="3200" dirty="0">
              <a:solidFill>
                <a:srgbClr val="FF0000"/>
              </a:solidFill>
            </a:endParaRPr>
          </a:p>
        </p:txBody>
      </p:sp>
      <p:sp>
        <p:nvSpPr>
          <p:cNvPr id="23" name="Rectangle 22"/>
          <p:cNvSpPr/>
          <p:nvPr/>
        </p:nvSpPr>
        <p:spPr>
          <a:xfrm>
            <a:off x="4214810" y="3929066"/>
            <a:ext cx="2500330" cy="1357322"/>
          </a:xfrm>
          <a:prstGeom prst="rect">
            <a:avLst/>
          </a:prstGeom>
          <a:solidFill>
            <a:srgbClr val="4F81BD">
              <a:alpha val="20000"/>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7" cstate="print"/>
          <a:srcRect/>
          <a:stretch>
            <a:fillRect/>
          </a:stretch>
        </p:blipFill>
        <p:spPr bwMode="auto">
          <a:xfrm>
            <a:off x="8410575" y="-24"/>
            <a:ext cx="733425" cy="857250"/>
          </a:xfrm>
          <a:prstGeom prst="rect">
            <a:avLst/>
          </a:prstGeom>
          <a:noFill/>
          <a:ln w="9525">
            <a:noFill/>
            <a:miter lim="800000"/>
            <a:headEnd/>
            <a:tailEnd/>
          </a:ln>
        </p:spPr>
      </p:pic>
      <p:sp>
        <p:nvSpPr>
          <p:cNvPr id="25" name="Rectangle 2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4"/>
          <p:cNvSpPr>
            <a:spLocks noGrp="1" noChangeArrowheads="1"/>
          </p:cNvSpPr>
          <p:nvPr>
            <p:ph type="title"/>
          </p:nvPr>
        </p:nvSpPr>
        <p:spPr>
          <a:xfrm>
            <a:off x="457200" y="115888"/>
            <a:ext cx="8229600" cy="796925"/>
          </a:xfrm>
        </p:spPr>
        <p:txBody>
          <a:bodyPr/>
          <a:lstStyle/>
          <a:p>
            <a:pPr eaLnBrk="1" hangingPunct="1"/>
            <a:r>
              <a:rPr lang="en-US" dirty="0" smtClean="0"/>
              <a:t>Kinematic constraints</a:t>
            </a:r>
          </a:p>
        </p:txBody>
      </p:sp>
      <p:graphicFrame>
        <p:nvGraphicFramePr>
          <p:cNvPr id="12290" name="Object 32"/>
          <p:cNvGraphicFramePr>
            <a:graphicFrameLocks noChangeAspect="1"/>
          </p:cNvGraphicFramePr>
          <p:nvPr>
            <p:ph sz="half" idx="1"/>
          </p:nvPr>
        </p:nvGraphicFramePr>
        <p:xfrm>
          <a:off x="2108200" y="3741738"/>
          <a:ext cx="736600" cy="241300"/>
        </p:xfrm>
        <a:graphic>
          <a:graphicData uri="http://schemas.openxmlformats.org/presentationml/2006/ole">
            <p:oleObj spid="_x0000_s96258" name="Equation" r:id="rId4" imgW="736560" imgH="241200" progId="Equation.3">
              <p:embed/>
            </p:oleObj>
          </a:graphicData>
        </a:graphic>
      </p:graphicFrame>
      <p:graphicFrame>
        <p:nvGraphicFramePr>
          <p:cNvPr id="12291" name="Object 89"/>
          <p:cNvGraphicFramePr>
            <a:graphicFrameLocks noChangeAspect="1"/>
          </p:cNvGraphicFramePr>
          <p:nvPr>
            <p:ph sz="quarter" idx="2"/>
          </p:nvPr>
        </p:nvGraphicFramePr>
        <p:xfrm>
          <a:off x="3058170" y="2187823"/>
          <a:ext cx="4033837" cy="1239838"/>
        </p:xfrm>
        <a:graphic>
          <a:graphicData uri="http://schemas.openxmlformats.org/presentationml/2006/ole">
            <p:oleObj spid="_x0000_s96259" name="Equation" r:id="rId5" imgW="2730240" imgH="838080" progId="Equation.3">
              <p:embed/>
            </p:oleObj>
          </a:graphicData>
        </a:graphic>
      </p:graphicFrame>
      <p:grpSp>
        <p:nvGrpSpPr>
          <p:cNvPr id="2" name="Group 85"/>
          <p:cNvGrpSpPr>
            <a:grpSpLocks/>
          </p:cNvGrpSpPr>
          <p:nvPr/>
        </p:nvGrpSpPr>
        <p:grpSpPr bwMode="auto">
          <a:xfrm>
            <a:off x="815120" y="2060575"/>
            <a:ext cx="1596290" cy="1439863"/>
            <a:chOff x="2878" y="890"/>
            <a:chExt cx="1181" cy="1060"/>
          </a:xfrm>
        </p:grpSpPr>
        <p:sp>
          <p:nvSpPr>
            <p:cNvPr id="12302" name="Line 72"/>
            <p:cNvSpPr>
              <a:spLocks noChangeShapeType="1"/>
            </p:cNvSpPr>
            <p:nvPr/>
          </p:nvSpPr>
          <p:spPr bwMode="auto">
            <a:xfrm flipV="1">
              <a:off x="3663" y="1238"/>
              <a:ext cx="0" cy="712"/>
            </a:xfrm>
            <a:prstGeom prst="line">
              <a:avLst/>
            </a:prstGeom>
            <a:noFill/>
            <a:ln w="38100">
              <a:solidFill>
                <a:srgbClr val="FF0000"/>
              </a:solidFill>
              <a:round/>
              <a:headEnd/>
              <a:tailEnd type="triangle" w="med" len="med"/>
            </a:ln>
          </p:spPr>
          <p:txBody>
            <a:bodyPr/>
            <a:lstStyle/>
            <a:p>
              <a:endParaRPr lang="en-US"/>
            </a:p>
          </p:txBody>
        </p:sp>
        <p:sp>
          <p:nvSpPr>
            <p:cNvPr id="12303" name="Line 73"/>
            <p:cNvSpPr>
              <a:spLocks noChangeShapeType="1"/>
            </p:cNvSpPr>
            <p:nvPr/>
          </p:nvSpPr>
          <p:spPr bwMode="auto">
            <a:xfrm flipH="1">
              <a:off x="2878" y="1238"/>
              <a:ext cx="785" cy="1"/>
            </a:xfrm>
            <a:prstGeom prst="line">
              <a:avLst/>
            </a:prstGeom>
            <a:noFill/>
            <a:ln w="38100">
              <a:solidFill>
                <a:srgbClr val="008000"/>
              </a:solidFill>
              <a:round/>
              <a:headEnd/>
              <a:tailEnd type="triangle" w="med" len="med"/>
            </a:ln>
          </p:spPr>
          <p:txBody>
            <a:bodyPr/>
            <a:lstStyle/>
            <a:p>
              <a:endParaRPr lang="en-US"/>
            </a:p>
          </p:txBody>
        </p:sp>
        <p:sp>
          <p:nvSpPr>
            <p:cNvPr id="12304" name="Line 74"/>
            <p:cNvSpPr>
              <a:spLocks noChangeShapeType="1"/>
            </p:cNvSpPr>
            <p:nvPr/>
          </p:nvSpPr>
          <p:spPr bwMode="auto">
            <a:xfrm flipH="1" flipV="1">
              <a:off x="2878" y="1239"/>
              <a:ext cx="785" cy="710"/>
            </a:xfrm>
            <a:prstGeom prst="line">
              <a:avLst/>
            </a:prstGeom>
            <a:noFill/>
            <a:ln w="38100">
              <a:solidFill>
                <a:srgbClr val="000080"/>
              </a:solidFill>
              <a:round/>
              <a:headEnd/>
              <a:tailEnd type="triangle" w="med" len="med"/>
            </a:ln>
          </p:spPr>
          <p:txBody>
            <a:bodyPr/>
            <a:lstStyle/>
            <a:p>
              <a:endParaRPr lang="en-US"/>
            </a:p>
          </p:txBody>
        </p:sp>
        <p:sp>
          <p:nvSpPr>
            <p:cNvPr id="12305" name="Text Box 75"/>
            <p:cNvSpPr txBox="1">
              <a:spLocks noChangeArrowheads="1"/>
            </p:cNvSpPr>
            <p:nvPr/>
          </p:nvSpPr>
          <p:spPr bwMode="auto">
            <a:xfrm>
              <a:off x="3158" y="890"/>
              <a:ext cx="338" cy="337"/>
            </a:xfrm>
            <a:prstGeom prst="rect">
              <a:avLst/>
            </a:prstGeom>
            <a:noFill/>
            <a:ln w="9525">
              <a:noFill/>
              <a:miter lim="800000"/>
              <a:headEnd/>
              <a:tailEnd/>
            </a:ln>
          </p:spPr>
          <p:txBody>
            <a:bodyPr>
              <a:spAutoFit/>
            </a:bodyPr>
            <a:lstStyle/>
            <a:p>
              <a:pPr algn="l">
                <a:spcBef>
                  <a:spcPct val="50000"/>
                </a:spcBef>
              </a:pPr>
              <a:r>
                <a:rPr lang="en-US" sz="2400" b="1"/>
                <a:t>k</a:t>
              </a:r>
              <a:r>
                <a:rPr lang="en-US" sz="2400" baseline="-25000"/>
                <a:t>f</a:t>
              </a:r>
            </a:p>
          </p:txBody>
        </p:sp>
        <p:sp>
          <p:nvSpPr>
            <p:cNvPr id="12306" name="Text Box 76"/>
            <p:cNvSpPr txBox="1">
              <a:spLocks noChangeArrowheads="1"/>
            </p:cNvSpPr>
            <p:nvPr/>
          </p:nvSpPr>
          <p:spPr bwMode="auto">
            <a:xfrm>
              <a:off x="3047" y="1511"/>
              <a:ext cx="337" cy="336"/>
            </a:xfrm>
            <a:prstGeom prst="rect">
              <a:avLst/>
            </a:prstGeom>
            <a:noFill/>
            <a:ln w="9525">
              <a:noFill/>
              <a:miter lim="800000"/>
              <a:headEnd/>
              <a:tailEnd/>
            </a:ln>
          </p:spPr>
          <p:txBody>
            <a:bodyPr>
              <a:spAutoFit/>
            </a:bodyPr>
            <a:lstStyle/>
            <a:p>
              <a:pPr algn="l">
                <a:spcBef>
                  <a:spcPct val="50000"/>
                </a:spcBef>
              </a:pPr>
              <a:r>
                <a:rPr lang="en-US" sz="2400" b="1"/>
                <a:t>k</a:t>
              </a:r>
              <a:r>
                <a:rPr lang="en-US" sz="2400" baseline="-25000"/>
                <a:t>i</a:t>
              </a:r>
            </a:p>
          </p:txBody>
        </p:sp>
        <p:sp>
          <p:nvSpPr>
            <p:cNvPr id="12307" name="Text Box 77"/>
            <p:cNvSpPr txBox="1">
              <a:spLocks noChangeArrowheads="1"/>
            </p:cNvSpPr>
            <p:nvPr/>
          </p:nvSpPr>
          <p:spPr bwMode="auto">
            <a:xfrm>
              <a:off x="3721" y="1347"/>
              <a:ext cx="338" cy="337"/>
            </a:xfrm>
            <a:prstGeom prst="rect">
              <a:avLst/>
            </a:prstGeom>
            <a:noFill/>
            <a:ln w="9525">
              <a:noFill/>
              <a:miter lim="800000"/>
              <a:headEnd/>
              <a:tailEnd/>
            </a:ln>
          </p:spPr>
          <p:txBody>
            <a:bodyPr>
              <a:spAutoFit/>
            </a:bodyPr>
            <a:lstStyle/>
            <a:p>
              <a:pPr algn="l">
                <a:spcBef>
                  <a:spcPct val="50000"/>
                </a:spcBef>
              </a:pPr>
              <a:r>
                <a:rPr lang="en-US" sz="2400" b="1"/>
                <a:t>Q</a:t>
              </a:r>
              <a:endParaRPr lang="en-US" sz="2400" baseline="-25000"/>
            </a:p>
          </p:txBody>
        </p:sp>
        <p:sp>
          <p:nvSpPr>
            <p:cNvPr id="12308" name="Freeform 82"/>
            <p:cNvSpPr>
              <a:spLocks/>
            </p:cNvSpPr>
            <p:nvPr/>
          </p:nvSpPr>
          <p:spPr bwMode="auto">
            <a:xfrm>
              <a:off x="3016" y="1253"/>
              <a:ext cx="52" cy="91"/>
            </a:xfrm>
            <a:custGeom>
              <a:avLst/>
              <a:gdLst>
                <a:gd name="T0" fmla="*/ 45 w 52"/>
                <a:gd name="T1" fmla="*/ 0 h 91"/>
                <a:gd name="T2" fmla="*/ 45 w 52"/>
                <a:gd name="T3" fmla="*/ 45 h 91"/>
                <a:gd name="T4" fmla="*/ 0 w 52"/>
                <a:gd name="T5" fmla="*/ 91 h 91"/>
                <a:gd name="T6" fmla="*/ 0 60000 65536"/>
                <a:gd name="T7" fmla="*/ 0 60000 65536"/>
                <a:gd name="T8" fmla="*/ 0 60000 65536"/>
                <a:gd name="T9" fmla="*/ 0 w 52"/>
                <a:gd name="T10" fmla="*/ 0 h 91"/>
                <a:gd name="T11" fmla="*/ 52 w 52"/>
                <a:gd name="T12" fmla="*/ 91 h 91"/>
              </a:gdLst>
              <a:ahLst/>
              <a:cxnLst>
                <a:cxn ang="T6">
                  <a:pos x="T0" y="T1"/>
                </a:cxn>
                <a:cxn ang="T7">
                  <a:pos x="T2" y="T3"/>
                </a:cxn>
                <a:cxn ang="T8">
                  <a:pos x="T4" y="T5"/>
                </a:cxn>
              </a:cxnLst>
              <a:rect l="T9" t="T10" r="T11" b="T12"/>
              <a:pathLst>
                <a:path w="52" h="91">
                  <a:moveTo>
                    <a:pt x="45" y="0"/>
                  </a:moveTo>
                  <a:cubicBezTo>
                    <a:pt x="48" y="15"/>
                    <a:pt x="52" y="30"/>
                    <a:pt x="45" y="45"/>
                  </a:cubicBezTo>
                  <a:cubicBezTo>
                    <a:pt x="38" y="60"/>
                    <a:pt x="7" y="83"/>
                    <a:pt x="0" y="91"/>
                  </a:cubicBezTo>
                </a:path>
              </a:pathLst>
            </a:custGeom>
            <a:noFill/>
            <a:ln w="25400">
              <a:solidFill>
                <a:schemeClr val="tx1"/>
              </a:solidFill>
              <a:round/>
              <a:headEnd/>
              <a:tailEnd/>
            </a:ln>
          </p:spPr>
          <p:txBody>
            <a:bodyPr/>
            <a:lstStyle/>
            <a:p>
              <a:endParaRPr lang="en-US"/>
            </a:p>
          </p:txBody>
        </p:sp>
        <p:sp>
          <p:nvSpPr>
            <p:cNvPr id="12309" name="Text Box 83"/>
            <p:cNvSpPr txBox="1">
              <a:spLocks noChangeArrowheads="1"/>
            </p:cNvSpPr>
            <p:nvPr/>
          </p:nvSpPr>
          <p:spPr bwMode="auto">
            <a:xfrm>
              <a:off x="3047" y="1208"/>
              <a:ext cx="725" cy="270"/>
            </a:xfrm>
            <a:prstGeom prst="rect">
              <a:avLst/>
            </a:prstGeom>
            <a:noFill/>
            <a:ln w="9525" algn="ctr">
              <a:noFill/>
              <a:miter lim="800000"/>
              <a:headEnd/>
              <a:tailEnd/>
            </a:ln>
          </p:spPr>
          <p:txBody>
            <a:bodyPr>
              <a:spAutoFit/>
            </a:bodyPr>
            <a:lstStyle/>
            <a:p>
              <a:pPr>
                <a:spcBef>
                  <a:spcPct val="50000"/>
                </a:spcBef>
              </a:pPr>
              <a:r>
                <a:rPr lang="en-US" dirty="0"/>
                <a:t>2</a:t>
              </a:r>
              <a:r>
                <a:rPr lang="el-GR" dirty="0">
                  <a:cs typeface="Arial" charset="0"/>
                </a:rPr>
                <a:t>θ</a:t>
              </a:r>
            </a:p>
          </p:txBody>
        </p:sp>
      </p:grpSp>
      <p:pic>
        <p:nvPicPr>
          <p:cNvPr id="12295" name="Picture 87" descr="kinematic_restrictions_const_ki"/>
          <p:cNvPicPr>
            <a:picLocks noChangeAspect="1" noChangeArrowheads="1"/>
          </p:cNvPicPr>
          <p:nvPr/>
        </p:nvPicPr>
        <p:blipFill>
          <a:blip r:embed="rId6" cstate="print"/>
          <a:srcRect/>
          <a:stretch>
            <a:fillRect/>
          </a:stretch>
        </p:blipFill>
        <p:spPr bwMode="auto">
          <a:xfrm>
            <a:off x="541338" y="3500438"/>
            <a:ext cx="4318000" cy="3240087"/>
          </a:xfrm>
          <a:prstGeom prst="rect">
            <a:avLst/>
          </a:prstGeom>
          <a:noFill/>
          <a:ln w="9525">
            <a:noFill/>
            <a:miter lim="800000"/>
            <a:headEnd/>
            <a:tailEnd/>
          </a:ln>
        </p:spPr>
      </p:pic>
      <p:pic>
        <p:nvPicPr>
          <p:cNvPr id="12296" name="Picture 88" descr="kinematic_restrictions_const_kf"/>
          <p:cNvPicPr>
            <a:picLocks noChangeAspect="1" noChangeArrowheads="1"/>
          </p:cNvPicPr>
          <p:nvPr/>
        </p:nvPicPr>
        <p:blipFill>
          <a:blip r:embed="rId7" cstate="print"/>
          <a:srcRect/>
          <a:stretch>
            <a:fillRect/>
          </a:stretch>
        </p:blipFill>
        <p:spPr bwMode="auto">
          <a:xfrm>
            <a:off x="4575175" y="3503613"/>
            <a:ext cx="4318000" cy="3238500"/>
          </a:xfrm>
          <a:prstGeom prst="rect">
            <a:avLst/>
          </a:prstGeom>
          <a:noFill/>
          <a:ln w="9525">
            <a:noFill/>
            <a:miter lim="800000"/>
            <a:headEnd/>
            <a:tailEnd/>
          </a:ln>
        </p:spPr>
      </p:pic>
      <p:graphicFrame>
        <p:nvGraphicFramePr>
          <p:cNvPr id="12292" name="Object 91"/>
          <p:cNvGraphicFramePr>
            <a:graphicFrameLocks noChangeAspect="1"/>
          </p:cNvGraphicFramePr>
          <p:nvPr>
            <p:ph sz="quarter" idx="3"/>
          </p:nvPr>
        </p:nvGraphicFramePr>
        <p:xfrm>
          <a:off x="611560" y="996206"/>
          <a:ext cx="1944687" cy="1136650"/>
        </p:xfrm>
        <a:graphic>
          <a:graphicData uri="http://schemas.openxmlformats.org/presentationml/2006/ole">
            <p:oleObj spid="_x0000_s96260" name="Ligning" r:id="rId8" imgW="825480" imgH="482400" progId="Equation.3">
              <p:embed/>
            </p:oleObj>
          </a:graphicData>
        </a:graphic>
      </p:graphicFrame>
      <p:sp>
        <p:nvSpPr>
          <p:cNvPr id="12297" name="Text Box 94"/>
          <p:cNvSpPr txBox="1">
            <a:spLocks noChangeArrowheads="1"/>
          </p:cNvSpPr>
          <p:nvPr/>
        </p:nvSpPr>
        <p:spPr bwMode="auto">
          <a:xfrm>
            <a:off x="7234882" y="2886323"/>
            <a:ext cx="1223963" cy="396875"/>
          </a:xfrm>
          <a:prstGeom prst="rect">
            <a:avLst/>
          </a:prstGeom>
          <a:noFill/>
          <a:ln w="9525" algn="ctr">
            <a:noFill/>
            <a:miter lim="800000"/>
            <a:headEnd/>
            <a:tailEnd/>
          </a:ln>
        </p:spPr>
        <p:txBody>
          <a:bodyPr>
            <a:spAutoFit/>
          </a:bodyPr>
          <a:lstStyle/>
          <a:p>
            <a:pPr>
              <a:spcBef>
                <a:spcPct val="50000"/>
              </a:spcBef>
            </a:pPr>
            <a:r>
              <a:rPr lang="en-US" sz="2000"/>
              <a:t>(k</a:t>
            </a:r>
            <a:r>
              <a:rPr lang="en-US" sz="2000" baseline="-25000"/>
              <a:t>i</a:t>
            </a:r>
            <a:r>
              <a:rPr lang="en-US" sz="2000"/>
              <a:t> fixed)</a:t>
            </a:r>
          </a:p>
        </p:txBody>
      </p:sp>
      <p:sp>
        <p:nvSpPr>
          <p:cNvPr id="12298" name="Text Box 96"/>
          <p:cNvSpPr txBox="1">
            <a:spLocks noChangeArrowheads="1"/>
          </p:cNvSpPr>
          <p:nvPr/>
        </p:nvSpPr>
        <p:spPr bwMode="auto">
          <a:xfrm>
            <a:off x="7236470" y="2275136"/>
            <a:ext cx="1223962" cy="396875"/>
          </a:xfrm>
          <a:prstGeom prst="rect">
            <a:avLst/>
          </a:prstGeom>
          <a:noFill/>
          <a:ln w="9525" algn="ctr">
            <a:noFill/>
            <a:miter lim="800000"/>
            <a:headEnd/>
            <a:tailEnd/>
          </a:ln>
        </p:spPr>
        <p:txBody>
          <a:bodyPr>
            <a:spAutoFit/>
          </a:bodyPr>
          <a:lstStyle/>
          <a:p>
            <a:pPr>
              <a:spcBef>
                <a:spcPct val="50000"/>
              </a:spcBef>
            </a:pPr>
            <a:r>
              <a:rPr lang="en-US" sz="2000"/>
              <a:t>(k</a:t>
            </a:r>
            <a:r>
              <a:rPr lang="en-US" sz="2000" baseline="-25000"/>
              <a:t>f</a:t>
            </a:r>
            <a:r>
              <a:rPr lang="en-US" sz="2000"/>
              <a:t> fixed)</a:t>
            </a:r>
          </a:p>
        </p:txBody>
      </p:sp>
      <p:sp>
        <p:nvSpPr>
          <p:cNvPr id="12299" name="Text Box 97"/>
          <p:cNvSpPr txBox="1">
            <a:spLocks noChangeArrowheads="1"/>
          </p:cNvSpPr>
          <p:nvPr/>
        </p:nvSpPr>
        <p:spPr bwMode="auto">
          <a:xfrm>
            <a:off x="7524501" y="5984453"/>
            <a:ext cx="1223963" cy="396875"/>
          </a:xfrm>
          <a:prstGeom prst="rect">
            <a:avLst/>
          </a:prstGeom>
          <a:noFill/>
          <a:ln w="9525" algn="ctr">
            <a:noFill/>
            <a:miter lim="800000"/>
            <a:headEnd/>
            <a:tailEnd/>
          </a:ln>
        </p:spPr>
        <p:txBody>
          <a:bodyPr>
            <a:spAutoFit/>
          </a:bodyPr>
          <a:lstStyle/>
          <a:p>
            <a:pPr>
              <a:spcBef>
                <a:spcPct val="50000"/>
              </a:spcBef>
            </a:pPr>
            <a:r>
              <a:rPr lang="en-US" sz="2000" dirty="0" err="1"/>
              <a:t>k</a:t>
            </a:r>
            <a:r>
              <a:rPr lang="en-US" sz="2000" baseline="-25000" dirty="0" err="1"/>
              <a:t>f</a:t>
            </a:r>
            <a:r>
              <a:rPr lang="en-US" sz="2000" dirty="0"/>
              <a:t> fixed</a:t>
            </a:r>
          </a:p>
        </p:txBody>
      </p:sp>
      <p:sp>
        <p:nvSpPr>
          <p:cNvPr id="12300" name="Text Box 98"/>
          <p:cNvSpPr txBox="1">
            <a:spLocks noChangeArrowheads="1"/>
          </p:cNvSpPr>
          <p:nvPr/>
        </p:nvSpPr>
        <p:spPr bwMode="auto">
          <a:xfrm>
            <a:off x="3492054" y="3752205"/>
            <a:ext cx="1223962" cy="396875"/>
          </a:xfrm>
          <a:prstGeom prst="rect">
            <a:avLst/>
          </a:prstGeom>
          <a:noFill/>
          <a:ln w="9525" algn="ctr">
            <a:noFill/>
            <a:miter lim="800000"/>
            <a:headEnd/>
            <a:tailEnd/>
          </a:ln>
        </p:spPr>
        <p:txBody>
          <a:bodyPr>
            <a:spAutoFit/>
          </a:bodyPr>
          <a:lstStyle/>
          <a:p>
            <a:pPr>
              <a:spcBef>
                <a:spcPct val="50000"/>
              </a:spcBef>
            </a:pPr>
            <a:r>
              <a:rPr lang="en-US" sz="2000" dirty="0" err="1"/>
              <a:t>k</a:t>
            </a:r>
            <a:r>
              <a:rPr lang="en-US" sz="2000" baseline="-25000" dirty="0" err="1"/>
              <a:t>i</a:t>
            </a:r>
            <a:r>
              <a:rPr lang="en-US" sz="2000" dirty="0"/>
              <a:t> fixed</a:t>
            </a:r>
          </a:p>
        </p:txBody>
      </p:sp>
      <p:sp>
        <p:nvSpPr>
          <p:cNvPr id="12301" name="Rectangle 99"/>
          <p:cNvSpPr>
            <a:spLocks noChangeArrowheads="1"/>
          </p:cNvSpPr>
          <p:nvPr/>
        </p:nvSpPr>
        <p:spPr bwMode="auto">
          <a:xfrm>
            <a:off x="2843857" y="2060848"/>
            <a:ext cx="5616575" cy="1511300"/>
          </a:xfrm>
          <a:prstGeom prst="rect">
            <a:avLst/>
          </a:prstGeom>
          <a:noFill/>
          <a:ln w="9525" algn="ctr">
            <a:solidFill>
              <a:schemeClr val="tx1"/>
            </a:solidFill>
            <a:miter lim="800000"/>
            <a:headEnd/>
            <a:tailEnd/>
          </a:ln>
        </p:spPr>
        <p:txBody>
          <a:bodyPr wrap="none" anchor="ctr"/>
          <a:lstStyle/>
          <a:p>
            <a:endParaRPr lang="en-US"/>
          </a:p>
        </p:txBody>
      </p:sp>
      <p:graphicFrame>
        <p:nvGraphicFramePr>
          <p:cNvPr id="12294" name="Object 91"/>
          <p:cNvGraphicFramePr>
            <a:graphicFrameLocks noChangeAspect="1"/>
          </p:cNvGraphicFramePr>
          <p:nvPr/>
        </p:nvGraphicFramePr>
        <p:xfrm>
          <a:off x="3635896" y="1124744"/>
          <a:ext cx="3676650" cy="523875"/>
        </p:xfrm>
        <a:graphic>
          <a:graphicData uri="http://schemas.openxmlformats.org/presentationml/2006/ole">
            <p:oleObj spid="_x0000_s96261" name="Ligning" r:id="rId9" imgW="1777680" imgH="253800" progId="Equation.3">
              <p:embed/>
            </p:oleObj>
          </a:graphicData>
        </a:graphic>
      </p:graphicFrame>
      <p:pic>
        <p:nvPicPr>
          <p:cNvPr id="24" name="Picture 2"/>
          <p:cNvPicPr>
            <a:picLocks noChangeAspect="1" noChangeArrowheads="1"/>
          </p:cNvPicPr>
          <p:nvPr/>
        </p:nvPicPr>
        <p:blipFill>
          <a:blip r:embed="rId10" cstate="print"/>
          <a:srcRect/>
          <a:stretch>
            <a:fillRect/>
          </a:stretch>
        </p:blipFill>
        <p:spPr bwMode="auto">
          <a:xfrm>
            <a:off x="8410575" y="-24"/>
            <a:ext cx="733425" cy="857250"/>
          </a:xfrm>
          <a:prstGeom prst="rect">
            <a:avLst/>
          </a:prstGeom>
          <a:noFill/>
          <a:ln w="9525">
            <a:noFill/>
            <a:miter lim="800000"/>
            <a:headEnd/>
            <a:tailEnd/>
          </a:ln>
        </p:spPr>
      </p:pic>
      <p:sp>
        <p:nvSpPr>
          <p:cNvPr id="25" name="Rectangle 2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latin typeface="Calibri" pitchFamily="34" charset="0"/>
                <a:cs typeface="Calibri" pitchFamily="34" charset="0"/>
              </a:rPr>
              <a:t>Neutron </a:t>
            </a:r>
            <a:r>
              <a:rPr lang="da-DK" dirty="0" err="1" smtClean="0">
                <a:latin typeface="Calibri" pitchFamily="34" charset="0"/>
                <a:cs typeface="Calibri" pitchFamily="34" charset="0"/>
              </a:rPr>
              <a:t>Spectroscopy</a:t>
            </a:r>
            <a:r>
              <a:rPr lang="da-DK" dirty="0" smtClean="0">
                <a:latin typeface="Calibri" pitchFamily="34" charset="0"/>
                <a:cs typeface="Calibri" pitchFamily="34" charset="0"/>
              </a:rPr>
              <a:t> </a:t>
            </a:r>
            <a:br>
              <a:rPr lang="da-DK" dirty="0" smtClean="0">
                <a:latin typeface="Calibri" pitchFamily="34" charset="0"/>
                <a:cs typeface="Calibri" pitchFamily="34" charset="0"/>
              </a:rPr>
            </a:br>
            <a:r>
              <a:rPr lang="da-DK" dirty="0" err="1" smtClean="0">
                <a:latin typeface="Calibri" pitchFamily="34" charset="0"/>
                <a:cs typeface="Calibri" pitchFamily="34" charset="0"/>
              </a:rPr>
              <a:t>Spallation</a:t>
            </a:r>
            <a:r>
              <a:rPr lang="da-DK" dirty="0" smtClean="0">
                <a:latin typeface="Calibri" pitchFamily="34" charset="0"/>
                <a:cs typeface="Calibri" pitchFamily="34" charset="0"/>
              </a:rPr>
              <a:t> </a:t>
            </a:r>
            <a:r>
              <a:rPr lang="da-DK" dirty="0" err="1" smtClean="0">
                <a:latin typeface="Calibri" pitchFamily="34" charset="0"/>
                <a:cs typeface="Calibri" pitchFamily="34" charset="0"/>
              </a:rPr>
              <a:t>Source</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pic>
        <p:nvPicPr>
          <p:cNvPr id="5" name="Picture 24"/>
          <p:cNvPicPr>
            <a:picLocks noChangeAspect="1" noChangeArrowheads="1"/>
          </p:cNvPicPr>
          <p:nvPr/>
        </p:nvPicPr>
        <p:blipFill>
          <a:blip r:embed="rId4" cstate="print"/>
          <a:srcRect l="8794" t="4967" r="16049" b="4967"/>
          <a:stretch>
            <a:fillRect/>
          </a:stretch>
        </p:blipFill>
        <p:spPr bwMode="auto">
          <a:xfrm>
            <a:off x="899592" y="5477594"/>
            <a:ext cx="1152525" cy="1047750"/>
          </a:xfrm>
          <a:prstGeom prst="rect">
            <a:avLst/>
          </a:prstGeom>
          <a:noFill/>
          <a:ln w="9525">
            <a:noFill/>
            <a:miter lim="800000"/>
            <a:headEnd/>
            <a:tailEnd/>
          </a:ln>
          <a:effectLst/>
        </p:spPr>
      </p:pic>
      <p:sp>
        <p:nvSpPr>
          <p:cNvPr id="6" name="TextBox 5"/>
          <p:cNvSpPr txBox="1"/>
          <p:nvPr/>
        </p:nvSpPr>
        <p:spPr>
          <a:xfrm>
            <a:off x="539552" y="1772816"/>
            <a:ext cx="7632848" cy="1200329"/>
          </a:xfrm>
          <a:prstGeom prst="rect">
            <a:avLst/>
          </a:prstGeom>
          <a:noFill/>
        </p:spPr>
        <p:txBody>
          <a:bodyPr wrap="square" rtlCol="0">
            <a:spAutoFit/>
          </a:bodyPr>
          <a:lstStyle/>
          <a:p>
            <a:r>
              <a:rPr lang="da-DK" u="sng" dirty="0" err="1" smtClean="0">
                <a:latin typeface="Calibri" pitchFamily="34" charset="0"/>
                <a:cs typeface="Calibri" pitchFamily="34" charset="0"/>
              </a:rPr>
              <a:t>Remember</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how</a:t>
            </a:r>
            <a:r>
              <a:rPr lang="da-DK" u="sng" dirty="0" smtClean="0">
                <a:latin typeface="Calibri" pitchFamily="34" charset="0"/>
                <a:cs typeface="Calibri" pitchFamily="34" charset="0"/>
              </a:rPr>
              <a:t> a </a:t>
            </a:r>
            <a:r>
              <a:rPr lang="da-DK" u="sng" dirty="0" err="1" smtClean="0">
                <a:latin typeface="Calibri" pitchFamily="34" charset="0"/>
                <a:cs typeface="Calibri" pitchFamily="34" charset="0"/>
              </a:rPr>
              <a:t>spallation</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source</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works</a:t>
            </a:r>
            <a:r>
              <a:rPr lang="da-DK" u="sng" dirty="0" smtClean="0">
                <a:latin typeface="Calibri" pitchFamily="34" charset="0"/>
                <a:cs typeface="Calibri" pitchFamily="34" charset="0"/>
              </a:rPr>
              <a:t>: </a:t>
            </a:r>
          </a:p>
          <a:p>
            <a:pPr>
              <a:buFont typeface="Arial" charset="0"/>
              <a:buChar char="•"/>
            </a:pPr>
            <a:r>
              <a:rPr lang="da-DK" dirty="0" smtClean="0">
                <a:latin typeface="Calibri" pitchFamily="34" charset="0"/>
                <a:cs typeface="Calibri" pitchFamily="34" charset="0"/>
              </a:rPr>
              <a:t>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proton </a:t>
            </a:r>
            <a:r>
              <a:rPr lang="da-DK" dirty="0" err="1" smtClean="0">
                <a:latin typeface="Calibri" pitchFamily="34" charset="0"/>
                <a:cs typeface="Calibri" pitchFamily="34" charset="0"/>
              </a:rPr>
              <a:t>beam</a:t>
            </a:r>
            <a:r>
              <a:rPr lang="da-DK" dirty="0" smtClean="0">
                <a:latin typeface="Calibri" pitchFamily="34" charset="0"/>
                <a:cs typeface="Calibri" pitchFamily="34" charset="0"/>
              </a:rPr>
              <a:t> hits a </a:t>
            </a:r>
            <a:r>
              <a:rPr lang="da-DK" dirty="0" err="1" smtClean="0">
                <a:latin typeface="Calibri" pitchFamily="34" charset="0"/>
                <a:cs typeface="Calibri" pitchFamily="34" charset="0"/>
              </a:rPr>
              <a:t>target</a:t>
            </a:r>
            <a:r>
              <a:rPr lang="da-DK" dirty="0" smtClean="0">
                <a:latin typeface="Calibri" pitchFamily="34" charset="0"/>
                <a:cs typeface="Calibri" pitchFamily="34" charset="0"/>
              </a:rPr>
              <a:t> made from a heavy element </a:t>
            </a:r>
            <a:r>
              <a:rPr lang="da-DK" dirty="0" err="1" smtClean="0">
                <a:latin typeface="Calibri" pitchFamily="34" charset="0"/>
                <a:cs typeface="Calibri" pitchFamily="34" charset="0"/>
              </a:rPr>
              <a:t>target</a:t>
            </a: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fast neutrons </a:t>
            </a:r>
            <a:r>
              <a:rPr lang="da-DK" dirty="0" err="1" smtClean="0">
                <a:latin typeface="Calibri" pitchFamily="34" charset="0"/>
                <a:cs typeface="Calibri" pitchFamily="34" charset="0"/>
              </a:rPr>
              <a:t>are</a:t>
            </a:r>
            <a:r>
              <a:rPr lang="da-DK" dirty="0" smtClean="0">
                <a:latin typeface="Calibri" pitchFamily="34" charset="0"/>
                <a:cs typeface="Calibri" pitchFamily="34" charset="0"/>
              </a:rPr>
              <a:t> </a:t>
            </a:r>
            <a:r>
              <a:rPr lang="da-DK" dirty="0" err="1" smtClean="0">
                <a:latin typeface="Calibri" pitchFamily="34" charset="0"/>
                <a:cs typeface="Calibri" pitchFamily="34" charset="0"/>
              </a:rPr>
              <a:t>moderated</a:t>
            </a:r>
            <a:r>
              <a:rPr lang="da-DK" dirty="0" smtClean="0">
                <a:latin typeface="Calibri" pitchFamily="34" charset="0"/>
                <a:cs typeface="Calibri" pitchFamily="34" charset="0"/>
              </a:rPr>
              <a:t>, but the </a:t>
            </a:r>
            <a:r>
              <a:rPr lang="da-DK" dirty="0" err="1" smtClean="0">
                <a:latin typeface="Calibri" pitchFamily="34" charset="0"/>
                <a:cs typeface="Calibri" pitchFamily="34" charset="0"/>
              </a:rPr>
              <a:t>result</a:t>
            </a:r>
            <a:r>
              <a:rPr lang="da-DK" dirty="0" smtClean="0">
                <a:latin typeface="Calibri" pitchFamily="34" charset="0"/>
                <a:cs typeface="Calibri" pitchFamily="34" charset="0"/>
              </a:rPr>
              <a:t> is still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a:t>
            </a:r>
            <a:r>
              <a:rPr lang="da-DK" dirty="0" err="1" smtClean="0">
                <a:latin typeface="Calibri" pitchFamily="34" charset="0"/>
                <a:cs typeface="Calibri" pitchFamily="34" charset="0"/>
              </a:rPr>
              <a:t>beam</a:t>
            </a:r>
            <a:endParaRPr lang="da-DK" dirty="0" smtClean="0">
              <a:latin typeface="Calibri" pitchFamily="34" charset="0"/>
              <a:cs typeface="Calibri" pitchFamily="34" charset="0"/>
            </a:endParaRPr>
          </a:p>
          <a:p>
            <a:r>
              <a:rPr lang="da-DK" dirty="0" smtClean="0">
                <a:latin typeface="Calibri" pitchFamily="34" charset="0"/>
                <a:cs typeface="Calibri" pitchFamily="34" charset="0"/>
              </a:rPr>
              <a:t> </a:t>
            </a:r>
            <a:r>
              <a:rPr lang="da-DK" u="sng" dirty="0" err="1" smtClean="0">
                <a:latin typeface="Calibri" pitchFamily="34" charset="0"/>
                <a:cs typeface="Calibri" pitchFamily="34" charset="0"/>
              </a:rPr>
              <a:t>Time-of-flight</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principle</a:t>
            </a:r>
            <a:endParaRPr lang="en-US" u="sng" dirty="0">
              <a:latin typeface="Calibri" pitchFamily="34" charset="0"/>
              <a:cs typeface="Calibri" pitchFamily="34" charset="0"/>
            </a:endParaRPr>
          </a:p>
        </p:txBody>
      </p:sp>
      <p:sp>
        <p:nvSpPr>
          <p:cNvPr id="7" name="Rectangle 6"/>
          <p:cNvSpPr/>
          <p:nvPr/>
        </p:nvSpPr>
        <p:spPr>
          <a:xfrm>
            <a:off x="8244408" y="4437112"/>
            <a:ext cx="144016" cy="6480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0" name="Picture 24"/>
          <p:cNvPicPr>
            <a:picLocks noChangeAspect="1" noChangeArrowheads="1"/>
          </p:cNvPicPr>
          <p:nvPr/>
        </p:nvPicPr>
        <p:blipFill>
          <a:blip r:embed="rId4" cstate="print"/>
          <a:srcRect l="8794" t="4967" r="16049" b="4967"/>
          <a:stretch>
            <a:fillRect/>
          </a:stretch>
        </p:blipFill>
        <p:spPr bwMode="auto">
          <a:xfrm>
            <a:off x="7667947" y="5477594"/>
            <a:ext cx="1152525" cy="1047750"/>
          </a:xfrm>
          <a:prstGeom prst="rect">
            <a:avLst/>
          </a:prstGeom>
          <a:noFill/>
          <a:ln w="9525">
            <a:noFill/>
            <a:miter lim="800000"/>
            <a:headEnd/>
            <a:tailEnd/>
          </a:ln>
          <a:effectLst/>
        </p:spPr>
      </p:pic>
      <p:sp>
        <p:nvSpPr>
          <p:cNvPr id="11" name="AutoShape 26"/>
          <p:cNvSpPr>
            <a:spLocks noChangeArrowheads="1"/>
          </p:cNvSpPr>
          <p:nvPr/>
        </p:nvSpPr>
        <p:spPr bwMode="auto">
          <a:xfrm>
            <a:off x="1187996" y="4581128"/>
            <a:ext cx="647700" cy="504825"/>
          </a:xfrm>
          <a:prstGeom prst="irregularSeal2">
            <a:avLst/>
          </a:prstGeom>
          <a:solidFill>
            <a:srgbClr val="FF0000"/>
          </a:solidFill>
          <a:ln w="9525">
            <a:solidFill>
              <a:srgbClr val="FF0000"/>
            </a:solidFill>
            <a:miter lim="800000"/>
            <a:headEnd/>
            <a:tailEnd/>
          </a:ln>
          <a:effectLst/>
        </p:spPr>
        <p:txBody>
          <a:bodyPr wrap="none" anchor="ctr"/>
          <a:lstStyle/>
          <a:p>
            <a:endParaRPr lang="en-US">
              <a:latin typeface="Calibri" pitchFamily="34" charset="0"/>
              <a:cs typeface="Calibri" pitchFamily="34" charset="0"/>
            </a:endParaRPr>
          </a:p>
        </p:txBody>
      </p:sp>
      <p:pic>
        <p:nvPicPr>
          <p:cNvPr id="12" name="Picture 11" descr="Maxwell_distribution.jpg"/>
          <p:cNvPicPr>
            <a:picLocks noChangeAspect="1"/>
          </p:cNvPicPr>
          <p:nvPr/>
        </p:nvPicPr>
        <p:blipFill>
          <a:blip r:embed="rId5" cstate="print"/>
          <a:srcRect l="11708" t="22916" r="6530" b="602"/>
          <a:stretch>
            <a:fillRect/>
          </a:stretch>
        </p:blipFill>
        <p:spPr>
          <a:xfrm>
            <a:off x="611560" y="2996952"/>
            <a:ext cx="2257450" cy="1584176"/>
          </a:xfrm>
          <a:prstGeom prst="rect">
            <a:avLst/>
          </a:prstGeom>
        </p:spPr>
      </p:pic>
      <p:sp>
        <p:nvSpPr>
          <p:cNvPr id="13" name="TextBox 12"/>
          <p:cNvSpPr txBox="1"/>
          <p:nvPr/>
        </p:nvSpPr>
        <p:spPr>
          <a:xfrm>
            <a:off x="899592" y="5085184"/>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Moderator</a:t>
            </a:r>
            <a:endParaRPr lang="en-US" dirty="0">
              <a:latin typeface="Calibri" pitchFamily="34" charset="0"/>
              <a:cs typeface="Calibri" pitchFamily="34" charset="0"/>
            </a:endParaRPr>
          </a:p>
        </p:txBody>
      </p:sp>
      <p:sp>
        <p:nvSpPr>
          <p:cNvPr id="14" name="TextBox 13"/>
          <p:cNvSpPr txBox="1"/>
          <p:nvPr/>
        </p:nvSpPr>
        <p:spPr>
          <a:xfrm>
            <a:off x="7740352" y="5301208"/>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Detector</a:t>
            </a:r>
            <a:endParaRPr lang="en-US" dirty="0">
              <a:latin typeface="Calibri" pitchFamily="34" charset="0"/>
              <a:cs typeface="Calibri" pitchFamily="34" charset="0"/>
            </a:endParaRPr>
          </a:p>
        </p:txBody>
      </p:sp>
      <p:cxnSp>
        <p:nvCxnSpPr>
          <p:cNvPr id="16" name="Straight Connector 15"/>
          <p:cNvCxnSpPr/>
          <p:nvPr/>
        </p:nvCxnSpPr>
        <p:spPr>
          <a:xfrm>
            <a:off x="1763688" y="4797152"/>
            <a:ext cx="6480000" cy="0"/>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4283968"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p>
        </p:txBody>
      </p:sp>
      <p:grpSp>
        <p:nvGrpSpPr>
          <p:cNvPr id="21" name="Group 20"/>
          <p:cNvGrpSpPr/>
          <p:nvPr/>
        </p:nvGrpSpPr>
        <p:grpSpPr>
          <a:xfrm>
            <a:off x="3995936" y="5373216"/>
            <a:ext cx="1872208" cy="1080120"/>
            <a:chOff x="3995936" y="5373216"/>
            <a:chExt cx="1872208" cy="1080120"/>
          </a:xfrm>
        </p:grpSpPr>
        <p:sp>
          <p:nvSpPr>
            <p:cNvPr id="20" name="Rectangle 19"/>
            <p:cNvSpPr/>
            <p:nvPr/>
          </p:nvSpPr>
          <p:spPr>
            <a:xfrm>
              <a:off x="3995936" y="5373216"/>
              <a:ext cx="1872208"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graphicFrame>
          <p:nvGraphicFramePr>
            <p:cNvPr id="21506" name="Object 2"/>
            <p:cNvGraphicFramePr>
              <a:graphicFrameLocks noChangeAspect="1"/>
            </p:cNvGraphicFramePr>
            <p:nvPr/>
          </p:nvGraphicFramePr>
          <p:xfrm>
            <a:off x="4139952" y="5418733"/>
            <a:ext cx="1497013" cy="890587"/>
          </p:xfrm>
          <a:graphic>
            <a:graphicData uri="http://schemas.openxmlformats.org/presentationml/2006/ole">
              <p:oleObj spid="_x0000_s21506" name="Ligning" r:id="rId6" imgW="723600" imgH="431640" progId="Equation.3">
                <p:embed/>
              </p:oleObj>
            </a:graphicData>
          </a:graphic>
        </p:graphicFrame>
      </p:grpSp>
      <p:sp>
        <p:nvSpPr>
          <p:cNvPr id="19" name="Rectangle 18"/>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latin typeface="Calibri" pitchFamily="34" charset="0"/>
                <a:cs typeface="Calibri" pitchFamily="34" charset="0"/>
              </a:rPr>
              <a:t>Neutron </a:t>
            </a:r>
            <a:r>
              <a:rPr lang="da-DK" dirty="0" err="1" smtClean="0">
                <a:latin typeface="Calibri" pitchFamily="34" charset="0"/>
                <a:cs typeface="Calibri" pitchFamily="34" charset="0"/>
              </a:rPr>
              <a:t>Spectroscopy</a:t>
            </a:r>
            <a:r>
              <a:rPr lang="da-DK" dirty="0" smtClean="0">
                <a:latin typeface="Calibri" pitchFamily="34" charset="0"/>
                <a:cs typeface="Calibri" pitchFamily="34" charset="0"/>
              </a:rPr>
              <a:t> </a:t>
            </a:r>
            <a:br>
              <a:rPr lang="da-DK" dirty="0" smtClean="0">
                <a:latin typeface="Calibri" pitchFamily="34" charset="0"/>
                <a:cs typeface="Calibri" pitchFamily="34" charset="0"/>
              </a:rPr>
            </a:br>
            <a:r>
              <a:rPr lang="da-DK" dirty="0" err="1" smtClean="0">
                <a:latin typeface="Calibri" pitchFamily="34" charset="0"/>
                <a:cs typeface="Calibri" pitchFamily="34" charset="0"/>
              </a:rPr>
              <a:t>Spallation</a:t>
            </a:r>
            <a:r>
              <a:rPr lang="da-DK" dirty="0" smtClean="0">
                <a:latin typeface="Calibri" pitchFamily="34" charset="0"/>
                <a:cs typeface="Calibri" pitchFamily="34" charset="0"/>
              </a:rPr>
              <a:t> </a:t>
            </a:r>
            <a:r>
              <a:rPr lang="da-DK" dirty="0" err="1" smtClean="0">
                <a:latin typeface="Calibri" pitchFamily="34" charset="0"/>
                <a:cs typeface="Calibri" pitchFamily="34" charset="0"/>
              </a:rPr>
              <a:t>Source</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pic>
        <p:nvPicPr>
          <p:cNvPr id="5" name="Picture 24"/>
          <p:cNvPicPr>
            <a:picLocks noChangeAspect="1" noChangeArrowheads="1"/>
          </p:cNvPicPr>
          <p:nvPr/>
        </p:nvPicPr>
        <p:blipFill>
          <a:blip r:embed="rId3" cstate="print"/>
          <a:srcRect l="8794" t="4967" r="16049" b="4967"/>
          <a:stretch>
            <a:fillRect/>
          </a:stretch>
        </p:blipFill>
        <p:spPr bwMode="auto">
          <a:xfrm>
            <a:off x="899592" y="5477594"/>
            <a:ext cx="1152525" cy="1047750"/>
          </a:xfrm>
          <a:prstGeom prst="rect">
            <a:avLst/>
          </a:prstGeom>
          <a:noFill/>
          <a:ln w="9525">
            <a:noFill/>
            <a:miter lim="800000"/>
            <a:headEnd/>
            <a:tailEnd/>
          </a:ln>
          <a:effectLst/>
        </p:spPr>
      </p:pic>
      <p:sp>
        <p:nvSpPr>
          <p:cNvPr id="6" name="TextBox 5"/>
          <p:cNvSpPr txBox="1"/>
          <p:nvPr/>
        </p:nvSpPr>
        <p:spPr>
          <a:xfrm>
            <a:off x="539552" y="1772816"/>
            <a:ext cx="7632848" cy="1200329"/>
          </a:xfrm>
          <a:prstGeom prst="rect">
            <a:avLst/>
          </a:prstGeom>
          <a:noFill/>
        </p:spPr>
        <p:txBody>
          <a:bodyPr wrap="square" rtlCol="0">
            <a:spAutoFit/>
          </a:bodyPr>
          <a:lstStyle/>
          <a:p>
            <a:r>
              <a:rPr lang="da-DK" u="sng" dirty="0" err="1" smtClean="0">
                <a:latin typeface="Calibri" pitchFamily="34" charset="0"/>
                <a:cs typeface="Calibri" pitchFamily="34" charset="0"/>
              </a:rPr>
              <a:t>Remember</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how</a:t>
            </a:r>
            <a:r>
              <a:rPr lang="da-DK" u="sng" dirty="0" smtClean="0">
                <a:latin typeface="Calibri" pitchFamily="34" charset="0"/>
                <a:cs typeface="Calibri" pitchFamily="34" charset="0"/>
              </a:rPr>
              <a:t> a </a:t>
            </a:r>
            <a:r>
              <a:rPr lang="da-DK" u="sng" dirty="0" err="1" smtClean="0">
                <a:latin typeface="Calibri" pitchFamily="34" charset="0"/>
                <a:cs typeface="Calibri" pitchFamily="34" charset="0"/>
              </a:rPr>
              <a:t>spallation</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source</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works</a:t>
            </a:r>
            <a:r>
              <a:rPr lang="da-DK" u="sng" dirty="0" smtClean="0">
                <a:latin typeface="Calibri" pitchFamily="34" charset="0"/>
                <a:cs typeface="Calibri" pitchFamily="34" charset="0"/>
              </a:rPr>
              <a:t>: </a:t>
            </a:r>
          </a:p>
          <a:p>
            <a:pPr>
              <a:buFont typeface="Arial" charset="0"/>
              <a:buChar char="•"/>
            </a:pPr>
            <a:r>
              <a:rPr lang="da-DK" dirty="0" smtClean="0">
                <a:latin typeface="Calibri" pitchFamily="34" charset="0"/>
                <a:cs typeface="Calibri" pitchFamily="34" charset="0"/>
              </a:rPr>
              <a:t>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proton </a:t>
            </a:r>
            <a:r>
              <a:rPr lang="da-DK" dirty="0" err="1" smtClean="0">
                <a:latin typeface="Calibri" pitchFamily="34" charset="0"/>
                <a:cs typeface="Calibri" pitchFamily="34" charset="0"/>
              </a:rPr>
              <a:t>beam</a:t>
            </a:r>
            <a:r>
              <a:rPr lang="da-DK" dirty="0" smtClean="0">
                <a:latin typeface="Calibri" pitchFamily="34" charset="0"/>
                <a:cs typeface="Calibri" pitchFamily="34" charset="0"/>
              </a:rPr>
              <a:t> hits a </a:t>
            </a:r>
            <a:r>
              <a:rPr lang="da-DK" dirty="0" err="1" smtClean="0">
                <a:latin typeface="Calibri" pitchFamily="34" charset="0"/>
                <a:cs typeface="Calibri" pitchFamily="34" charset="0"/>
              </a:rPr>
              <a:t>target</a:t>
            </a:r>
            <a:r>
              <a:rPr lang="da-DK" dirty="0" smtClean="0">
                <a:latin typeface="Calibri" pitchFamily="34" charset="0"/>
                <a:cs typeface="Calibri" pitchFamily="34" charset="0"/>
              </a:rPr>
              <a:t> made from a heavy element </a:t>
            </a:r>
            <a:r>
              <a:rPr lang="da-DK" dirty="0" err="1" smtClean="0">
                <a:latin typeface="Calibri" pitchFamily="34" charset="0"/>
                <a:cs typeface="Calibri" pitchFamily="34" charset="0"/>
              </a:rPr>
              <a:t>target</a:t>
            </a: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fast neutrons </a:t>
            </a:r>
            <a:r>
              <a:rPr lang="da-DK" dirty="0" err="1" smtClean="0">
                <a:latin typeface="Calibri" pitchFamily="34" charset="0"/>
                <a:cs typeface="Calibri" pitchFamily="34" charset="0"/>
              </a:rPr>
              <a:t>are</a:t>
            </a:r>
            <a:r>
              <a:rPr lang="da-DK" dirty="0" smtClean="0">
                <a:latin typeface="Calibri" pitchFamily="34" charset="0"/>
                <a:cs typeface="Calibri" pitchFamily="34" charset="0"/>
              </a:rPr>
              <a:t> </a:t>
            </a:r>
            <a:r>
              <a:rPr lang="da-DK" dirty="0" err="1" smtClean="0">
                <a:latin typeface="Calibri" pitchFamily="34" charset="0"/>
                <a:cs typeface="Calibri" pitchFamily="34" charset="0"/>
              </a:rPr>
              <a:t>moderated</a:t>
            </a:r>
            <a:r>
              <a:rPr lang="da-DK" dirty="0" smtClean="0">
                <a:latin typeface="Calibri" pitchFamily="34" charset="0"/>
                <a:cs typeface="Calibri" pitchFamily="34" charset="0"/>
              </a:rPr>
              <a:t>, but the </a:t>
            </a:r>
            <a:r>
              <a:rPr lang="da-DK" dirty="0" err="1" smtClean="0">
                <a:latin typeface="Calibri" pitchFamily="34" charset="0"/>
                <a:cs typeface="Calibri" pitchFamily="34" charset="0"/>
              </a:rPr>
              <a:t>result</a:t>
            </a:r>
            <a:r>
              <a:rPr lang="da-DK" dirty="0" smtClean="0">
                <a:latin typeface="Calibri" pitchFamily="34" charset="0"/>
                <a:cs typeface="Calibri" pitchFamily="34" charset="0"/>
              </a:rPr>
              <a:t> is still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a:t>
            </a:r>
            <a:r>
              <a:rPr lang="da-DK" dirty="0" err="1" smtClean="0">
                <a:latin typeface="Calibri" pitchFamily="34" charset="0"/>
                <a:cs typeface="Calibri" pitchFamily="34" charset="0"/>
              </a:rPr>
              <a:t>beam</a:t>
            </a:r>
            <a:endParaRPr lang="da-DK" dirty="0" smtClean="0">
              <a:latin typeface="Calibri" pitchFamily="34" charset="0"/>
              <a:cs typeface="Calibri" pitchFamily="34" charset="0"/>
            </a:endParaRPr>
          </a:p>
          <a:p>
            <a:r>
              <a:rPr lang="da-DK" dirty="0" smtClean="0">
                <a:latin typeface="Calibri" pitchFamily="34" charset="0"/>
                <a:cs typeface="Calibri" pitchFamily="34" charset="0"/>
              </a:rPr>
              <a:t> </a:t>
            </a:r>
            <a:r>
              <a:rPr lang="da-DK" u="sng" dirty="0" err="1" smtClean="0">
                <a:latin typeface="Calibri" pitchFamily="34" charset="0"/>
                <a:cs typeface="Calibri" pitchFamily="34" charset="0"/>
              </a:rPr>
              <a:t>Time-of-flight</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principle</a:t>
            </a:r>
            <a:endParaRPr lang="en-US" u="sng" dirty="0">
              <a:latin typeface="Calibri" pitchFamily="34" charset="0"/>
              <a:cs typeface="Calibri" pitchFamily="34" charset="0"/>
            </a:endParaRPr>
          </a:p>
        </p:txBody>
      </p:sp>
      <p:sp>
        <p:nvSpPr>
          <p:cNvPr id="7" name="Rectangle 6"/>
          <p:cNvSpPr/>
          <p:nvPr/>
        </p:nvSpPr>
        <p:spPr>
          <a:xfrm>
            <a:off x="8244408" y="4437112"/>
            <a:ext cx="144016" cy="6480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0" name="Picture 24"/>
          <p:cNvPicPr>
            <a:picLocks noChangeAspect="1" noChangeArrowheads="1"/>
          </p:cNvPicPr>
          <p:nvPr/>
        </p:nvPicPr>
        <p:blipFill>
          <a:blip r:embed="rId3" cstate="print"/>
          <a:srcRect l="8794" t="4967" r="16049" b="4967"/>
          <a:stretch>
            <a:fillRect/>
          </a:stretch>
        </p:blipFill>
        <p:spPr bwMode="auto">
          <a:xfrm>
            <a:off x="7667947" y="5477594"/>
            <a:ext cx="1152525" cy="1047750"/>
          </a:xfrm>
          <a:prstGeom prst="rect">
            <a:avLst/>
          </a:prstGeom>
          <a:noFill/>
          <a:ln w="9525">
            <a:noFill/>
            <a:miter lim="800000"/>
            <a:headEnd/>
            <a:tailEnd/>
          </a:ln>
          <a:effectLst/>
        </p:spPr>
      </p:pic>
      <p:sp>
        <p:nvSpPr>
          <p:cNvPr id="11" name="AutoShape 26"/>
          <p:cNvSpPr>
            <a:spLocks noChangeArrowheads="1"/>
          </p:cNvSpPr>
          <p:nvPr/>
        </p:nvSpPr>
        <p:spPr bwMode="auto">
          <a:xfrm>
            <a:off x="1187996" y="4581128"/>
            <a:ext cx="647700" cy="504825"/>
          </a:xfrm>
          <a:prstGeom prst="irregularSeal2">
            <a:avLst/>
          </a:prstGeom>
          <a:solidFill>
            <a:srgbClr val="FF0000"/>
          </a:solidFill>
          <a:ln w="9525">
            <a:solidFill>
              <a:srgbClr val="FF0000"/>
            </a:solidFill>
            <a:miter lim="800000"/>
            <a:headEnd/>
            <a:tailEnd/>
          </a:ln>
          <a:effectLst/>
        </p:spPr>
        <p:txBody>
          <a:bodyPr wrap="none" anchor="ctr"/>
          <a:lstStyle/>
          <a:p>
            <a:endParaRPr lang="en-US">
              <a:latin typeface="Calibri" pitchFamily="34" charset="0"/>
              <a:cs typeface="Calibri" pitchFamily="34" charset="0"/>
            </a:endParaRPr>
          </a:p>
        </p:txBody>
      </p:sp>
      <p:pic>
        <p:nvPicPr>
          <p:cNvPr id="12" name="Picture 11" descr="Maxwell_distribution.jpg"/>
          <p:cNvPicPr>
            <a:picLocks noChangeAspect="1"/>
          </p:cNvPicPr>
          <p:nvPr/>
        </p:nvPicPr>
        <p:blipFill>
          <a:blip r:embed="rId4" cstate="print"/>
          <a:srcRect l="11708" t="22916" r="6530" b="602"/>
          <a:stretch>
            <a:fillRect/>
          </a:stretch>
        </p:blipFill>
        <p:spPr>
          <a:xfrm>
            <a:off x="611560" y="2996952"/>
            <a:ext cx="2257450" cy="1584176"/>
          </a:xfrm>
          <a:prstGeom prst="rect">
            <a:avLst/>
          </a:prstGeom>
        </p:spPr>
      </p:pic>
      <p:sp>
        <p:nvSpPr>
          <p:cNvPr id="13" name="TextBox 12"/>
          <p:cNvSpPr txBox="1"/>
          <p:nvPr/>
        </p:nvSpPr>
        <p:spPr>
          <a:xfrm>
            <a:off x="899592" y="5085184"/>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Moderator</a:t>
            </a:r>
            <a:endParaRPr lang="en-US" dirty="0">
              <a:latin typeface="Calibri" pitchFamily="34" charset="0"/>
              <a:cs typeface="Calibri" pitchFamily="34" charset="0"/>
            </a:endParaRPr>
          </a:p>
        </p:txBody>
      </p:sp>
      <p:sp>
        <p:nvSpPr>
          <p:cNvPr id="14" name="TextBox 13"/>
          <p:cNvSpPr txBox="1"/>
          <p:nvPr/>
        </p:nvSpPr>
        <p:spPr>
          <a:xfrm>
            <a:off x="7740352" y="5301208"/>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Detector</a:t>
            </a:r>
            <a:endParaRPr lang="en-US" dirty="0">
              <a:latin typeface="Calibri" pitchFamily="34" charset="0"/>
              <a:cs typeface="Calibri" pitchFamily="34" charset="0"/>
            </a:endParaRPr>
          </a:p>
        </p:txBody>
      </p:sp>
      <p:cxnSp>
        <p:nvCxnSpPr>
          <p:cNvPr id="16" name="Straight Connector 15"/>
          <p:cNvCxnSpPr/>
          <p:nvPr/>
        </p:nvCxnSpPr>
        <p:spPr>
          <a:xfrm>
            <a:off x="1763688" y="4797152"/>
            <a:ext cx="6480000" cy="0"/>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987824"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r>
              <a:rPr lang="da-DK" baseline="-25000" dirty="0" smtClean="0">
                <a:latin typeface="Calibri" pitchFamily="34" charset="0"/>
                <a:cs typeface="Calibri" pitchFamily="34" charset="0"/>
              </a:rPr>
              <a:t>1</a:t>
            </a:r>
          </a:p>
        </p:txBody>
      </p:sp>
      <p:sp>
        <p:nvSpPr>
          <p:cNvPr id="17" name="TextBox 16"/>
          <p:cNvSpPr txBox="1"/>
          <p:nvPr/>
        </p:nvSpPr>
        <p:spPr>
          <a:xfrm>
            <a:off x="5940152"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r>
              <a:rPr lang="da-DK" baseline="-25000" dirty="0">
                <a:latin typeface="Calibri" pitchFamily="34" charset="0"/>
                <a:cs typeface="Calibri" pitchFamily="34" charset="0"/>
              </a:rPr>
              <a:t>2</a:t>
            </a:r>
            <a:endParaRPr lang="da-DK" baseline="-25000" dirty="0" smtClean="0">
              <a:latin typeface="Calibri" pitchFamily="34" charset="0"/>
              <a:cs typeface="Calibri" pitchFamily="34" charset="0"/>
            </a:endParaRPr>
          </a:p>
        </p:txBody>
      </p:sp>
      <p:sp>
        <p:nvSpPr>
          <p:cNvPr id="19" name="Oval 18"/>
          <p:cNvSpPr/>
          <p:nvPr/>
        </p:nvSpPr>
        <p:spPr>
          <a:xfrm>
            <a:off x="4716016" y="4581128"/>
            <a:ext cx="360040" cy="43204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1" name="TextBox 20"/>
          <p:cNvSpPr txBox="1"/>
          <p:nvPr/>
        </p:nvSpPr>
        <p:spPr>
          <a:xfrm>
            <a:off x="4427984"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Sample</a:t>
            </a:r>
            <a:endParaRPr lang="en-US" dirty="0">
              <a:latin typeface="Calibri" pitchFamily="34" charset="0"/>
              <a:cs typeface="Calibri" pitchFamily="34" charset="0"/>
            </a:endParaRPr>
          </a:p>
        </p:txBody>
      </p:sp>
      <p:cxnSp>
        <p:nvCxnSpPr>
          <p:cNvPr id="22" name="Straight Connector 21"/>
          <p:cNvCxnSpPr>
            <a:endCxn id="19" idx="3"/>
          </p:cNvCxnSpPr>
          <p:nvPr/>
        </p:nvCxnSpPr>
        <p:spPr>
          <a:xfrm>
            <a:off x="1835695" y="4941168"/>
            <a:ext cx="30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35695" y="5013176"/>
            <a:ext cx="306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35695" y="4869160"/>
            <a:ext cx="306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32040" y="5013176"/>
            <a:ext cx="3312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32040" y="4941168"/>
            <a:ext cx="3312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32040" y="4869160"/>
            <a:ext cx="331236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419872" y="3779748"/>
            <a:ext cx="49685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dirty="0" err="1" smtClean="0">
                <a:latin typeface="Calibri" pitchFamily="34" charset="0"/>
                <a:cs typeface="Calibri" pitchFamily="34" charset="0"/>
              </a:rPr>
              <a:t>Impossible</a:t>
            </a:r>
            <a:r>
              <a:rPr lang="da-DK" dirty="0" smtClean="0">
                <a:latin typeface="Calibri" pitchFamily="34" charset="0"/>
                <a:cs typeface="Calibri" pitchFamily="34" charset="0"/>
              </a:rPr>
              <a:t> to </a:t>
            </a:r>
            <a:r>
              <a:rPr lang="da-DK" dirty="0" err="1" smtClean="0">
                <a:latin typeface="Calibri" pitchFamily="34" charset="0"/>
                <a:cs typeface="Calibri" pitchFamily="34" charset="0"/>
              </a:rPr>
              <a:t>determine</a:t>
            </a:r>
            <a:r>
              <a:rPr lang="da-DK" dirty="0" smtClean="0">
                <a:latin typeface="Calibri" pitchFamily="34" charset="0"/>
                <a:cs typeface="Calibri" pitchFamily="34" charset="0"/>
              </a:rPr>
              <a:t> the </a:t>
            </a:r>
            <a:r>
              <a:rPr lang="da-DK" dirty="0" err="1" smtClean="0">
                <a:latin typeface="Calibri" pitchFamily="34" charset="0"/>
                <a:cs typeface="Calibri" pitchFamily="34" charset="0"/>
              </a:rPr>
              <a:t>energy</a:t>
            </a:r>
            <a:r>
              <a:rPr lang="da-DK" dirty="0" smtClean="0">
                <a:latin typeface="Calibri" pitchFamily="34" charset="0"/>
                <a:cs typeface="Calibri" pitchFamily="34" charset="0"/>
              </a:rPr>
              <a:t> </a:t>
            </a:r>
            <a:r>
              <a:rPr lang="da-DK" dirty="0" err="1" smtClean="0">
                <a:latin typeface="Calibri" pitchFamily="34" charset="0"/>
                <a:cs typeface="Calibri" pitchFamily="34" charset="0"/>
              </a:rPr>
              <a:t>transferred</a:t>
            </a:r>
            <a:endParaRPr lang="en-US" dirty="0">
              <a:latin typeface="Calibri" pitchFamily="34" charset="0"/>
              <a:cs typeface="Calibri" pitchFamily="34" charset="0"/>
            </a:endParaRPr>
          </a:p>
        </p:txBody>
      </p:sp>
      <p:sp>
        <p:nvSpPr>
          <p:cNvPr id="31" name="TextBox 30"/>
          <p:cNvSpPr txBox="1"/>
          <p:nvPr/>
        </p:nvSpPr>
        <p:spPr>
          <a:xfrm>
            <a:off x="8028384" y="4509120"/>
            <a:ext cx="6480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400" dirty="0" smtClean="0">
                <a:latin typeface="Calibri" pitchFamily="34" charset="0"/>
                <a:cs typeface="Calibri" pitchFamily="34" charset="0"/>
              </a:rPr>
              <a:t>???</a:t>
            </a:r>
            <a:endParaRPr lang="en-US" sz="2400" dirty="0">
              <a:latin typeface="Calibri" pitchFamily="34" charset="0"/>
              <a:cs typeface="Calibri" pitchFamily="34" charset="0"/>
            </a:endParaRPr>
          </a:p>
        </p:txBody>
      </p:sp>
      <p:sp>
        <p:nvSpPr>
          <p:cNvPr id="26" name="Rectangle 25"/>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latin typeface="Calibri" pitchFamily="34" charset="0"/>
                <a:cs typeface="Calibri" pitchFamily="34" charset="0"/>
              </a:rPr>
              <a:t>Neutron </a:t>
            </a:r>
            <a:r>
              <a:rPr lang="da-DK" dirty="0" err="1" smtClean="0">
                <a:latin typeface="Calibri" pitchFamily="34" charset="0"/>
                <a:cs typeface="Calibri" pitchFamily="34" charset="0"/>
              </a:rPr>
              <a:t>Spectroscopy</a:t>
            </a:r>
            <a:r>
              <a:rPr lang="da-DK" dirty="0" smtClean="0">
                <a:latin typeface="Calibri" pitchFamily="34" charset="0"/>
                <a:cs typeface="Calibri" pitchFamily="34" charset="0"/>
              </a:rPr>
              <a:t> </a:t>
            </a:r>
            <a:br>
              <a:rPr lang="da-DK" dirty="0" smtClean="0">
                <a:latin typeface="Calibri" pitchFamily="34" charset="0"/>
                <a:cs typeface="Calibri" pitchFamily="34" charset="0"/>
              </a:rPr>
            </a:br>
            <a:r>
              <a:rPr lang="da-DK" dirty="0" err="1" smtClean="0">
                <a:latin typeface="Calibri" pitchFamily="34" charset="0"/>
                <a:cs typeface="Calibri" pitchFamily="34" charset="0"/>
              </a:rPr>
              <a:t>Spallation</a:t>
            </a:r>
            <a:r>
              <a:rPr lang="da-DK" dirty="0" smtClean="0">
                <a:latin typeface="Calibri" pitchFamily="34" charset="0"/>
                <a:cs typeface="Calibri" pitchFamily="34" charset="0"/>
              </a:rPr>
              <a:t> </a:t>
            </a:r>
            <a:r>
              <a:rPr lang="da-DK" dirty="0" err="1" smtClean="0">
                <a:latin typeface="Calibri" pitchFamily="34" charset="0"/>
                <a:cs typeface="Calibri" pitchFamily="34" charset="0"/>
              </a:rPr>
              <a:t>Source</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pic>
        <p:nvPicPr>
          <p:cNvPr id="5" name="Picture 24"/>
          <p:cNvPicPr>
            <a:picLocks noChangeAspect="1" noChangeArrowheads="1"/>
          </p:cNvPicPr>
          <p:nvPr/>
        </p:nvPicPr>
        <p:blipFill>
          <a:blip r:embed="rId3" cstate="print"/>
          <a:srcRect l="8794" t="4967" r="16049" b="4967"/>
          <a:stretch>
            <a:fillRect/>
          </a:stretch>
        </p:blipFill>
        <p:spPr bwMode="auto">
          <a:xfrm>
            <a:off x="899592" y="5477594"/>
            <a:ext cx="1152525" cy="1047750"/>
          </a:xfrm>
          <a:prstGeom prst="rect">
            <a:avLst/>
          </a:prstGeom>
          <a:noFill/>
          <a:ln w="9525">
            <a:noFill/>
            <a:miter lim="800000"/>
            <a:headEnd/>
            <a:tailEnd/>
          </a:ln>
          <a:effectLst/>
        </p:spPr>
      </p:pic>
      <p:sp>
        <p:nvSpPr>
          <p:cNvPr id="6" name="TextBox 5"/>
          <p:cNvSpPr txBox="1"/>
          <p:nvPr/>
        </p:nvSpPr>
        <p:spPr>
          <a:xfrm>
            <a:off x="539552" y="1772816"/>
            <a:ext cx="7632848" cy="1200329"/>
          </a:xfrm>
          <a:prstGeom prst="rect">
            <a:avLst/>
          </a:prstGeom>
          <a:noFill/>
        </p:spPr>
        <p:txBody>
          <a:bodyPr wrap="square" rtlCol="0">
            <a:spAutoFit/>
          </a:bodyPr>
          <a:lstStyle/>
          <a:p>
            <a:r>
              <a:rPr lang="da-DK" u="sng" dirty="0" err="1" smtClean="0">
                <a:latin typeface="Calibri" pitchFamily="34" charset="0"/>
                <a:cs typeface="Calibri" pitchFamily="34" charset="0"/>
              </a:rPr>
              <a:t>Remember</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how</a:t>
            </a:r>
            <a:r>
              <a:rPr lang="da-DK" u="sng" dirty="0" smtClean="0">
                <a:latin typeface="Calibri" pitchFamily="34" charset="0"/>
                <a:cs typeface="Calibri" pitchFamily="34" charset="0"/>
              </a:rPr>
              <a:t> a </a:t>
            </a:r>
            <a:r>
              <a:rPr lang="da-DK" u="sng" dirty="0" err="1" smtClean="0">
                <a:latin typeface="Calibri" pitchFamily="34" charset="0"/>
                <a:cs typeface="Calibri" pitchFamily="34" charset="0"/>
              </a:rPr>
              <a:t>spallation</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source</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works</a:t>
            </a:r>
            <a:r>
              <a:rPr lang="da-DK" u="sng" dirty="0" smtClean="0">
                <a:latin typeface="Calibri" pitchFamily="34" charset="0"/>
                <a:cs typeface="Calibri" pitchFamily="34" charset="0"/>
              </a:rPr>
              <a:t>: </a:t>
            </a:r>
          </a:p>
          <a:p>
            <a:pPr>
              <a:buFont typeface="Arial" charset="0"/>
              <a:buChar char="•"/>
            </a:pPr>
            <a:r>
              <a:rPr lang="da-DK" dirty="0" smtClean="0">
                <a:latin typeface="Calibri" pitchFamily="34" charset="0"/>
                <a:cs typeface="Calibri" pitchFamily="34" charset="0"/>
              </a:rPr>
              <a:t>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proton </a:t>
            </a:r>
            <a:r>
              <a:rPr lang="da-DK" dirty="0" err="1" smtClean="0">
                <a:latin typeface="Calibri" pitchFamily="34" charset="0"/>
                <a:cs typeface="Calibri" pitchFamily="34" charset="0"/>
              </a:rPr>
              <a:t>beam</a:t>
            </a:r>
            <a:r>
              <a:rPr lang="da-DK" dirty="0" smtClean="0">
                <a:latin typeface="Calibri" pitchFamily="34" charset="0"/>
                <a:cs typeface="Calibri" pitchFamily="34" charset="0"/>
              </a:rPr>
              <a:t> hits a </a:t>
            </a:r>
            <a:r>
              <a:rPr lang="da-DK" dirty="0" err="1" smtClean="0">
                <a:latin typeface="Calibri" pitchFamily="34" charset="0"/>
                <a:cs typeface="Calibri" pitchFamily="34" charset="0"/>
              </a:rPr>
              <a:t>target</a:t>
            </a:r>
            <a:r>
              <a:rPr lang="da-DK" dirty="0" smtClean="0">
                <a:latin typeface="Calibri" pitchFamily="34" charset="0"/>
                <a:cs typeface="Calibri" pitchFamily="34" charset="0"/>
              </a:rPr>
              <a:t> made from a heavy element </a:t>
            </a:r>
            <a:r>
              <a:rPr lang="da-DK" dirty="0" err="1" smtClean="0">
                <a:latin typeface="Calibri" pitchFamily="34" charset="0"/>
                <a:cs typeface="Calibri" pitchFamily="34" charset="0"/>
              </a:rPr>
              <a:t>target</a:t>
            </a: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fast neutrons </a:t>
            </a:r>
            <a:r>
              <a:rPr lang="da-DK" dirty="0" err="1" smtClean="0">
                <a:latin typeface="Calibri" pitchFamily="34" charset="0"/>
                <a:cs typeface="Calibri" pitchFamily="34" charset="0"/>
              </a:rPr>
              <a:t>are</a:t>
            </a:r>
            <a:r>
              <a:rPr lang="da-DK" dirty="0" smtClean="0">
                <a:latin typeface="Calibri" pitchFamily="34" charset="0"/>
                <a:cs typeface="Calibri" pitchFamily="34" charset="0"/>
              </a:rPr>
              <a:t> </a:t>
            </a:r>
            <a:r>
              <a:rPr lang="da-DK" dirty="0" err="1" smtClean="0">
                <a:latin typeface="Calibri" pitchFamily="34" charset="0"/>
                <a:cs typeface="Calibri" pitchFamily="34" charset="0"/>
              </a:rPr>
              <a:t>moderated</a:t>
            </a:r>
            <a:r>
              <a:rPr lang="da-DK" dirty="0" smtClean="0">
                <a:latin typeface="Calibri" pitchFamily="34" charset="0"/>
                <a:cs typeface="Calibri" pitchFamily="34" charset="0"/>
              </a:rPr>
              <a:t>, but the </a:t>
            </a:r>
            <a:r>
              <a:rPr lang="da-DK" dirty="0" err="1" smtClean="0">
                <a:latin typeface="Calibri" pitchFamily="34" charset="0"/>
                <a:cs typeface="Calibri" pitchFamily="34" charset="0"/>
              </a:rPr>
              <a:t>result</a:t>
            </a:r>
            <a:r>
              <a:rPr lang="da-DK" dirty="0" smtClean="0">
                <a:latin typeface="Calibri" pitchFamily="34" charset="0"/>
                <a:cs typeface="Calibri" pitchFamily="34" charset="0"/>
              </a:rPr>
              <a:t> is still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a:t>
            </a:r>
            <a:r>
              <a:rPr lang="da-DK" dirty="0" err="1" smtClean="0">
                <a:latin typeface="Calibri" pitchFamily="34" charset="0"/>
                <a:cs typeface="Calibri" pitchFamily="34" charset="0"/>
              </a:rPr>
              <a:t>beam</a:t>
            </a:r>
            <a:endParaRPr lang="da-DK" dirty="0" smtClean="0">
              <a:latin typeface="Calibri" pitchFamily="34" charset="0"/>
              <a:cs typeface="Calibri" pitchFamily="34" charset="0"/>
            </a:endParaRPr>
          </a:p>
          <a:p>
            <a:r>
              <a:rPr lang="da-DK" dirty="0" smtClean="0">
                <a:latin typeface="Calibri" pitchFamily="34" charset="0"/>
                <a:cs typeface="Calibri" pitchFamily="34" charset="0"/>
              </a:rPr>
              <a:t> </a:t>
            </a:r>
            <a:r>
              <a:rPr lang="da-DK" u="sng" dirty="0" err="1" smtClean="0">
                <a:latin typeface="Calibri" pitchFamily="34" charset="0"/>
                <a:cs typeface="Calibri" pitchFamily="34" charset="0"/>
              </a:rPr>
              <a:t>Time-of-flight</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principle</a:t>
            </a:r>
            <a:endParaRPr lang="en-US" u="sng" dirty="0">
              <a:latin typeface="Calibri" pitchFamily="34" charset="0"/>
              <a:cs typeface="Calibri" pitchFamily="34" charset="0"/>
            </a:endParaRPr>
          </a:p>
        </p:txBody>
      </p:sp>
      <p:sp>
        <p:nvSpPr>
          <p:cNvPr id="7" name="Rectangle 6"/>
          <p:cNvSpPr/>
          <p:nvPr/>
        </p:nvSpPr>
        <p:spPr>
          <a:xfrm>
            <a:off x="8244408" y="4437112"/>
            <a:ext cx="144016" cy="6480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0" name="Picture 24"/>
          <p:cNvPicPr>
            <a:picLocks noChangeAspect="1" noChangeArrowheads="1"/>
          </p:cNvPicPr>
          <p:nvPr/>
        </p:nvPicPr>
        <p:blipFill>
          <a:blip r:embed="rId3" cstate="print"/>
          <a:srcRect l="8794" t="4967" r="16049" b="4967"/>
          <a:stretch>
            <a:fillRect/>
          </a:stretch>
        </p:blipFill>
        <p:spPr bwMode="auto">
          <a:xfrm>
            <a:off x="7667947" y="5477594"/>
            <a:ext cx="1152525" cy="1047750"/>
          </a:xfrm>
          <a:prstGeom prst="rect">
            <a:avLst/>
          </a:prstGeom>
          <a:noFill/>
          <a:ln w="9525">
            <a:noFill/>
            <a:miter lim="800000"/>
            <a:headEnd/>
            <a:tailEnd/>
          </a:ln>
          <a:effectLst/>
        </p:spPr>
      </p:pic>
      <p:sp>
        <p:nvSpPr>
          <p:cNvPr id="11" name="AutoShape 26"/>
          <p:cNvSpPr>
            <a:spLocks noChangeArrowheads="1"/>
          </p:cNvSpPr>
          <p:nvPr/>
        </p:nvSpPr>
        <p:spPr bwMode="auto">
          <a:xfrm>
            <a:off x="1187996" y="4581128"/>
            <a:ext cx="647700" cy="504825"/>
          </a:xfrm>
          <a:prstGeom prst="irregularSeal2">
            <a:avLst/>
          </a:prstGeom>
          <a:solidFill>
            <a:srgbClr val="FF0000"/>
          </a:solidFill>
          <a:ln w="9525">
            <a:solidFill>
              <a:srgbClr val="FF0000"/>
            </a:solidFill>
            <a:miter lim="800000"/>
            <a:headEnd/>
            <a:tailEnd/>
          </a:ln>
          <a:effectLst/>
        </p:spPr>
        <p:txBody>
          <a:bodyPr wrap="none" anchor="ctr"/>
          <a:lstStyle/>
          <a:p>
            <a:endParaRPr lang="en-US">
              <a:latin typeface="Calibri" pitchFamily="34" charset="0"/>
              <a:cs typeface="Calibri" pitchFamily="34" charset="0"/>
            </a:endParaRPr>
          </a:p>
        </p:txBody>
      </p:sp>
      <p:pic>
        <p:nvPicPr>
          <p:cNvPr id="12" name="Picture 11" descr="Maxwell_distribution.jpg"/>
          <p:cNvPicPr>
            <a:picLocks noChangeAspect="1"/>
          </p:cNvPicPr>
          <p:nvPr/>
        </p:nvPicPr>
        <p:blipFill>
          <a:blip r:embed="rId4" cstate="print"/>
          <a:srcRect l="11708" t="22916" r="6530" b="602"/>
          <a:stretch>
            <a:fillRect/>
          </a:stretch>
        </p:blipFill>
        <p:spPr>
          <a:xfrm>
            <a:off x="611560" y="2996952"/>
            <a:ext cx="2257450" cy="1584176"/>
          </a:xfrm>
          <a:prstGeom prst="rect">
            <a:avLst/>
          </a:prstGeom>
        </p:spPr>
      </p:pic>
      <p:sp>
        <p:nvSpPr>
          <p:cNvPr id="13" name="TextBox 12"/>
          <p:cNvSpPr txBox="1"/>
          <p:nvPr/>
        </p:nvSpPr>
        <p:spPr>
          <a:xfrm>
            <a:off x="899592" y="5085184"/>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Moderator</a:t>
            </a:r>
            <a:endParaRPr lang="en-US" dirty="0">
              <a:latin typeface="Calibri" pitchFamily="34" charset="0"/>
              <a:cs typeface="Calibri" pitchFamily="34" charset="0"/>
            </a:endParaRPr>
          </a:p>
        </p:txBody>
      </p:sp>
      <p:sp>
        <p:nvSpPr>
          <p:cNvPr id="14" name="TextBox 13"/>
          <p:cNvSpPr txBox="1"/>
          <p:nvPr/>
        </p:nvSpPr>
        <p:spPr>
          <a:xfrm>
            <a:off x="7740352" y="5301208"/>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Detector</a:t>
            </a:r>
            <a:endParaRPr lang="en-US" dirty="0">
              <a:latin typeface="Calibri" pitchFamily="34" charset="0"/>
              <a:cs typeface="Calibri" pitchFamily="34" charset="0"/>
            </a:endParaRPr>
          </a:p>
        </p:txBody>
      </p:sp>
      <p:cxnSp>
        <p:nvCxnSpPr>
          <p:cNvPr id="16" name="Straight Connector 15"/>
          <p:cNvCxnSpPr/>
          <p:nvPr/>
        </p:nvCxnSpPr>
        <p:spPr>
          <a:xfrm>
            <a:off x="1763688" y="4797152"/>
            <a:ext cx="6480000" cy="0"/>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987824"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r>
              <a:rPr lang="da-DK" baseline="-25000" dirty="0" smtClean="0">
                <a:latin typeface="Calibri" pitchFamily="34" charset="0"/>
                <a:cs typeface="Calibri" pitchFamily="34" charset="0"/>
              </a:rPr>
              <a:t>1</a:t>
            </a:r>
          </a:p>
        </p:txBody>
      </p:sp>
      <p:sp>
        <p:nvSpPr>
          <p:cNvPr id="17" name="TextBox 16"/>
          <p:cNvSpPr txBox="1"/>
          <p:nvPr/>
        </p:nvSpPr>
        <p:spPr>
          <a:xfrm>
            <a:off x="5940152"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r>
              <a:rPr lang="da-DK" baseline="-25000" dirty="0">
                <a:latin typeface="Calibri" pitchFamily="34" charset="0"/>
                <a:cs typeface="Calibri" pitchFamily="34" charset="0"/>
              </a:rPr>
              <a:t>2</a:t>
            </a:r>
            <a:endParaRPr lang="da-DK" baseline="-25000" dirty="0" smtClean="0">
              <a:latin typeface="Calibri" pitchFamily="34" charset="0"/>
              <a:cs typeface="Calibri" pitchFamily="34" charset="0"/>
            </a:endParaRPr>
          </a:p>
        </p:txBody>
      </p:sp>
      <p:sp>
        <p:nvSpPr>
          <p:cNvPr id="19" name="Oval 18"/>
          <p:cNvSpPr/>
          <p:nvPr/>
        </p:nvSpPr>
        <p:spPr>
          <a:xfrm>
            <a:off x="4716016" y="4581128"/>
            <a:ext cx="360040" cy="43204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1" name="TextBox 20"/>
          <p:cNvSpPr txBox="1"/>
          <p:nvPr/>
        </p:nvSpPr>
        <p:spPr>
          <a:xfrm>
            <a:off x="4427984"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Sample</a:t>
            </a:r>
            <a:endParaRPr lang="en-US" dirty="0">
              <a:latin typeface="Calibri" pitchFamily="34" charset="0"/>
              <a:cs typeface="Calibri" pitchFamily="34" charset="0"/>
            </a:endParaRPr>
          </a:p>
        </p:txBody>
      </p:sp>
      <p:cxnSp>
        <p:nvCxnSpPr>
          <p:cNvPr id="22" name="Straight Connector 21"/>
          <p:cNvCxnSpPr>
            <a:endCxn id="19" idx="3"/>
          </p:cNvCxnSpPr>
          <p:nvPr/>
        </p:nvCxnSpPr>
        <p:spPr>
          <a:xfrm>
            <a:off x="1835695" y="4941168"/>
            <a:ext cx="30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32040" y="5013176"/>
            <a:ext cx="331236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32040" y="4941168"/>
            <a:ext cx="3312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32040" y="4869160"/>
            <a:ext cx="3312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11960" y="3574757"/>
            <a:ext cx="41764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dirty="0" err="1" smtClean="0">
                <a:latin typeface="Calibri" pitchFamily="34" charset="0"/>
                <a:cs typeface="Calibri" pitchFamily="34" charset="0"/>
              </a:rPr>
              <a:t>Direct</a:t>
            </a:r>
            <a:r>
              <a:rPr lang="da-DK" dirty="0" smtClean="0">
                <a:latin typeface="Calibri" pitchFamily="34" charset="0"/>
                <a:cs typeface="Calibri" pitchFamily="34" charset="0"/>
              </a:rPr>
              <a:t> </a:t>
            </a:r>
            <a:r>
              <a:rPr lang="da-DK" dirty="0" err="1" smtClean="0">
                <a:latin typeface="Calibri" pitchFamily="34" charset="0"/>
                <a:cs typeface="Calibri" pitchFamily="34" charset="0"/>
              </a:rPr>
              <a:t>time-of-flight</a:t>
            </a:r>
            <a:r>
              <a:rPr lang="da-DK" dirty="0" smtClean="0">
                <a:latin typeface="Calibri" pitchFamily="34" charset="0"/>
                <a:cs typeface="Calibri" pitchFamily="34" charset="0"/>
              </a:rPr>
              <a:t> </a:t>
            </a:r>
            <a:r>
              <a:rPr lang="da-DK" dirty="0" err="1" smtClean="0">
                <a:latin typeface="Calibri" pitchFamily="34" charset="0"/>
                <a:cs typeface="Calibri" pitchFamily="34" charset="0"/>
              </a:rPr>
              <a:t>geometry</a:t>
            </a:r>
            <a:r>
              <a:rPr lang="da-DK" dirty="0" smtClean="0">
                <a:latin typeface="Calibri" pitchFamily="34" charset="0"/>
                <a:cs typeface="Calibri" pitchFamily="34" charset="0"/>
              </a:rPr>
              <a:t>:</a:t>
            </a:r>
          </a:p>
          <a:p>
            <a:r>
              <a:rPr lang="da-DK" dirty="0" err="1" smtClean="0">
                <a:latin typeface="Calibri" pitchFamily="34" charset="0"/>
                <a:cs typeface="Calibri" pitchFamily="34" charset="0"/>
              </a:rPr>
              <a:t>Constant</a:t>
            </a:r>
            <a:r>
              <a:rPr lang="da-DK" dirty="0" smtClean="0">
                <a:latin typeface="Calibri" pitchFamily="34" charset="0"/>
                <a:cs typeface="Calibri" pitchFamily="34" charset="0"/>
              </a:rPr>
              <a:t> </a:t>
            </a:r>
            <a:r>
              <a:rPr lang="da-DK" dirty="0" err="1" smtClean="0">
                <a:latin typeface="Calibri" pitchFamily="34" charset="0"/>
                <a:cs typeface="Calibri" pitchFamily="34" charset="0"/>
              </a:rPr>
              <a:t>k</a:t>
            </a:r>
            <a:r>
              <a:rPr lang="da-DK" baseline="-25000" dirty="0" err="1" smtClean="0">
                <a:latin typeface="Calibri" pitchFamily="34" charset="0"/>
                <a:cs typeface="Calibri" pitchFamily="34" charset="0"/>
              </a:rPr>
              <a:t>i</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pic>
        <p:nvPicPr>
          <p:cNvPr id="82946" name="Picture 2"/>
          <p:cNvPicPr>
            <a:picLocks noChangeAspect="1" noChangeArrowheads="1"/>
          </p:cNvPicPr>
          <p:nvPr/>
        </p:nvPicPr>
        <p:blipFill>
          <a:blip r:embed="rId5" cstate="print"/>
          <a:srcRect l="17981" r="13692" b="14991"/>
          <a:stretch>
            <a:fillRect/>
          </a:stretch>
        </p:blipFill>
        <p:spPr bwMode="auto">
          <a:xfrm>
            <a:off x="2155653" y="5229320"/>
            <a:ext cx="1207059" cy="1080000"/>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b="-273"/>
          <a:stretch>
            <a:fillRect/>
          </a:stretch>
        </p:blipFill>
        <p:spPr bwMode="auto">
          <a:xfrm>
            <a:off x="3419872" y="5157192"/>
            <a:ext cx="1122673" cy="1260000"/>
          </a:xfrm>
          <a:prstGeom prst="rect">
            <a:avLst/>
          </a:prstGeom>
          <a:noFill/>
          <a:ln w="9525">
            <a:noFill/>
            <a:miter lim="800000"/>
            <a:headEnd/>
            <a:tailEnd/>
          </a:ln>
        </p:spPr>
      </p:pic>
      <p:sp>
        <p:nvSpPr>
          <p:cNvPr id="33" name="TextBox 32"/>
          <p:cNvSpPr txBox="1"/>
          <p:nvPr/>
        </p:nvSpPr>
        <p:spPr>
          <a:xfrm>
            <a:off x="2051720" y="6228020"/>
            <a:ext cx="1944216" cy="338554"/>
          </a:xfrm>
          <a:prstGeom prst="rect">
            <a:avLst/>
          </a:prstGeom>
          <a:noFill/>
        </p:spPr>
        <p:txBody>
          <a:bodyPr wrap="square" rtlCol="0">
            <a:spAutoFit/>
          </a:bodyPr>
          <a:lstStyle/>
          <a:p>
            <a:r>
              <a:rPr lang="da-DK" sz="1600" dirty="0" smtClean="0">
                <a:latin typeface="Calibri" pitchFamily="34" charset="0"/>
                <a:cs typeface="Calibri" pitchFamily="34" charset="0"/>
              </a:rPr>
              <a:t>Chopper</a:t>
            </a:r>
            <a:endParaRPr lang="en-US" sz="1600" dirty="0">
              <a:latin typeface="Calibri" pitchFamily="34" charset="0"/>
              <a:cs typeface="Calibri" pitchFamily="34" charset="0"/>
            </a:endParaRPr>
          </a:p>
        </p:txBody>
      </p:sp>
      <p:sp>
        <p:nvSpPr>
          <p:cNvPr id="34" name="TextBox 33"/>
          <p:cNvSpPr txBox="1"/>
          <p:nvPr/>
        </p:nvSpPr>
        <p:spPr>
          <a:xfrm>
            <a:off x="3347864" y="6237312"/>
            <a:ext cx="1944216" cy="338554"/>
          </a:xfrm>
          <a:prstGeom prst="rect">
            <a:avLst/>
          </a:prstGeom>
          <a:noFill/>
        </p:spPr>
        <p:txBody>
          <a:bodyPr wrap="square" rtlCol="0">
            <a:spAutoFit/>
          </a:bodyPr>
          <a:lstStyle/>
          <a:p>
            <a:r>
              <a:rPr lang="da-DK" sz="1600" dirty="0" err="1" smtClean="0">
                <a:latin typeface="Calibri" pitchFamily="34" charset="0"/>
                <a:cs typeface="Calibri" pitchFamily="34" charset="0"/>
              </a:rPr>
              <a:t>Monochromator</a:t>
            </a:r>
            <a:endParaRPr lang="en-US" sz="1600" dirty="0">
              <a:latin typeface="Calibri" pitchFamily="34" charset="0"/>
              <a:cs typeface="Calibri" pitchFamily="34" charset="0"/>
            </a:endParaRPr>
          </a:p>
        </p:txBody>
      </p:sp>
      <p:sp>
        <p:nvSpPr>
          <p:cNvPr id="30" name="Rectangle 29"/>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lstStyle/>
          <a:p>
            <a:r>
              <a:rPr lang="en-US" sz="4000">
                <a:latin typeface="Calibri" pitchFamily="34" charset="0"/>
                <a:cs typeface="Calibri" pitchFamily="34" charset="0"/>
              </a:rPr>
              <a:t>Direct time-of-flight spectrometers</a:t>
            </a:r>
          </a:p>
        </p:txBody>
      </p:sp>
      <p:grpSp>
        <p:nvGrpSpPr>
          <p:cNvPr id="2" name="Group 8"/>
          <p:cNvGrpSpPr>
            <a:grpSpLocks/>
          </p:cNvGrpSpPr>
          <p:nvPr/>
        </p:nvGrpSpPr>
        <p:grpSpPr bwMode="auto">
          <a:xfrm>
            <a:off x="900113" y="2054249"/>
            <a:ext cx="3810000" cy="2743200"/>
            <a:chOff x="2784" y="1296"/>
            <a:chExt cx="2400" cy="1728"/>
          </a:xfrm>
        </p:grpSpPr>
        <p:pic>
          <p:nvPicPr>
            <p:cNvPr id="31753" name="Picture 9"/>
            <p:cNvPicPr>
              <a:picLocks noChangeAspect="1" noChangeArrowheads="1"/>
            </p:cNvPicPr>
            <p:nvPr/>
          </p:nvPicPr>
          <p:blipFill>
            <a:blip r:embed="rId3" cstate="print"/>
            <a:srcRect/>
            <a:stretch>
              <a:fillRect/>
            </a:stretch>
          </p:blipFill>
          <p:spPr bwMode="auto">
            <a:xfrm>
              <a:off x="2784" y="1310"/>
              <a:ext cx="2400" cy="1714"/>
            </a:xfrm>
            <a:prstGeom prst="rect">
              <a:avLst/>
            </a:prstGeom>
            <a:noFill/>
            <a:ln w="9525">
              <a:noFill/>
              <a:miter lim="800000"/>
              <a:headEnd/>
              <a:tailEnd/>
            </a:ln>
            <a:effectLst/>
          </p:spPr>
        </p:pic>
        <p:sp>
          <p:nvSpPr>
            <p:cNvPr id="31754" name="Text Box 10"/>
            <p:cNvSpPr txBox="1">
              <a:spLocks noChangeArrowheads="1"/>
            </p:cNvSpPr>
            <p:nvPr/>
          </p:nvSpPr>
          <p:spPr bwMode="auto">
            <a:xfrm>
              <a:off x="4080" y="1296"/>
              <a:ext cx="1104" cy="288"/>
            </a:xfrm>
            <a:prstGeom prst="rect">
              <a:avLst/>
            </a:prstGeom>
            <a:noFill/>
            <a:ln w="9525">
              <a:noFill/>
              <a:miter lim="800000"/>
              <a:headEnd/>
              <a:tailEnd/>
            </a:ln>
            <a:effectLst/>
          </p:spPr>
          <p:txBody>
            <a:bodyPr>
              <a:spAutoFit/>
            </a:bodyPr>
            <a:lstStyle/>
            <a:p>
              <a:pPr algn="l">
                <a:spcBef>
                  <a:spcPct val="50000"/>
                </a:spcBef>
              </a:pPr>
              <a:r>
                <a:rPr lang="da-DK" sz="2400">
                  <a:latin typeface="Calibri" pitchFamily="34" charset="0"/>
                  <a:cs typeface="Calibri" pitchFamily="34" charset="0"/>
                </a:rPr>
                <a:t>MAPS, ISIS</a:t>
              </a:r>
              <a:endParaRPr lang="en-GB" sz="2400">
                <a:latin typeface="Calibri" pitchFamily="34" charset="0"/>
                <a:cs typeface="Calibri" pitchFamily="34" charset="0"/>
              </a:endParaRPr>
            </a:p>
          </p:txBody>
        </p:sp>
      </p:grpSp>
      <p:cxnSp>
        <p:nvCxnSpPr>
          <p:cNvPr id="31755" name="AutoShape 11"/>
          <p:cNvCxnSpPr>
            <a:cxnSpLocks noChangeShapeType="1"/>
          </p:cNvCxnSpPr>
          <p:nvPr/>
        </p:nvCxnSpPr>
        <p:spPr bwMode="auto">
          <a:xfrm>
            <a:off x="2652713" y="3197249"/>
            <a:ext cx="914400" cy="228600"/>
          </a:xfrm>
          <a:prstGeom prst="straightConnector1">
            <a:avLst/>
          </a:prstGeom>
          <a:noFill/>
          <a:ln w="44450">
            <a:solidFill>
              <a:srgbClr val="FF0000"/>
            </a:solidFill>
            <a:round/>
            <a:headEnd/>
            <a:tailEnd type="triangle" w="med" len="lg"/>
          </a:ln>
          <a:effectLst/>
        </p:spPr>
      </p:cxnSp>
      <p:cxnSp>
        <p:nvCxnSpPr>
          <p:cNvPr id="31756" name="AutoShape 12"/>
          <p:cNvCxnSpPr>
            <a:cxnSpLocks noChangeShapeType="1"/>
          </p:cNvCxnSpPr>
          <p:nvPr/>
        </p:nvCxnSpPr>
        <p:spPr bwMode="auto">
          <a:xfrm>
            <a:off x="2652713" y="3197249"/>
            <a:ext cx="1066800" cy="76200"/>
          </a:xfrm>
          <a:prstGeom prst="straightConnector1">
            <a:avLst/>
          </a:prstGeom>
          <a:noFill/>
          <a:ln w="44450">
            <a:solidFill>
              <a:srgbClr val="FF0000"/>
            </a:solidFill>
            <a:round/>
            <a:headEnd/>
            <a:tailEnd type="triangle" w="med" len="lg"/>
          </a:ln>
          <a:effectLst/>
        </p:spPr>
      </p:cxnSp>
      <p:cxnSp>
        <p:nvCxnSpPr>
          <p:cNvPr id="31757" name="AutoShape 13"/>
          <p:cNvCxnSpPr>
            <a:cxnSpLocks noChangeShapeType="1"/>
          </p:cNvCxnSpPr>
          <p:nvPr/>
        </p:nvCxnSpPr>
        <p:spPr bwMode="auto">
          <a:xfrm>
            <a:off x="976313" y="2220937"/>
            <a:ext cx="1447800" cy="823912"/>
          </a:xfrm>
          <a:prstGeom prst="straightConnector1">
            <a:avLst/>
          </a:prstGeom>
          <a:noFill/>
          <a:ln w="44450">
            <a:solidFill>
              <a:srgbClr val="FF0000"/>
            </a:solidFill>
            <a:round/>
            <a:headEnd/>
            <a:tailEnd type="triangle" w="med" len="lg"/>
          </a:ln>
          <a:effectLst/>
        </p:spPr>
      </p:cxnSp>
      <p:cxnSp>
        <p:nvCxnSpPr>
          <p:cNvPr id="31758" name="AutoShape 14"/>
          <p:cNvCxnSpPr>
            <a:cxnSpLocks noChangeShapeType="1"/>
          </p:cNvCxnSpPr>
          <p:nvPr/>
        </p:nvCxnSpPr>
        <p:spPr bwMode="auto">
          <a:xfrm>
            <a:off x="2424113" y="3044849"/>
            <a:ext cx="277812" cy="152400"/>
          </a:xfrm>
          <a:prstGeom prst="straightConnector1">
            <a:avLst/>
          </a:prstGeom>
          <a:noFill/>
          <a:ln w="44450">
            <a:solidFill>
              <a:srgbClr val="FF0000"/>
            </a:solidFill>
            <a:round/>
            <a:headEnd/>
            <a:tailEnd type="triangle" w="med" len="lg"/>
          </a:ln>
          <a:effectLst/>
        </p:spPr>
      </p:cxnSp>
      <p:cxnSp>
        <p:nvCxnSpPr>
          <p:cNvPr id="31759" name="AutoShape 15"/>
          <p:cNvCxnSpPr>
            <a:cxnSpLocks noChangeShapeType="1"/>
          </p:cNvCxnSpPr>
          <p:nvPr/>
        </p:nvCxnSpPr>
        <p:spPr bwMode="auto">
          <a:xfrm>
            <a:off x="2652713" y="3197249"/>
            <a:ext cx="152400" cy="685800"/>
          </a:xfrm>
          <a:prstGeom prst="straightConnector1">
            <a:avLst/>
          </a:prstGeom>
          <a:noFill/>
          <a:ln w="44450">
            <a:solidFill>
              <a:srgbClr val="FF0000"/>
            </a:solidFill>
            <a:round/>
            <a:headEnd/>
            <a:tailEnd type="triangle" w="med" len="lg"/>
          </a:ln>
          <a:effectLst/>
        </p:spPr>
      </p:cxnSp>
      <p:cxnSp>
        <p:nvCxnSpPr>
          <p:cNvPr id="31760" name="AutoShape 16"/>
          <p:cNvCxnSpPr>
            <a:cxnSpLocks noChangeShapeType="1"/>
          </p:cNvCxnSpPr>
          <p:nvPr/>
        </p:nvCxnSpPr>
        <p:spPr bwMode="auto">
          <a:xfrm>
            <a:off x="2652713" y="3197249"/>
            <a:ext cx="609600" cy="457200"/>
          </a:xfrm>
          <a:prstGeom prst="straightConnector1">
            <a:avLst/>
          </a:prstGeom>
          <a:noFill/>
          <a:ln w="44450">
            <a:solidFill>
              <a:srgbClr val="FF0000"/>
            </a:solidFill>
            <a:round/>
            <a:headEnd/>
            <a:tailEnd type="triangle" w="med" len="lg"/>
          </a:ln>
          <a:effectLst/>
        </p:spPr>
      </p:cxnSp>
      <p:sp>
        <p:nvSpPr>
          <p:cNvPr id="31761" name="Text Box 17"/>
          <p:cNvSpPr txBox="1">
            <a:spLocks noChangeArrowheads="1"/>
          </p:cNvSpPr>
          <p:nvPr/>
        </p:nvSpPr>
        <p:spPr bwMode="auto">
          <a:xfrm>
            <a:off x="1057275" y="4029099"/>
            <a:ext cx="1066800" cy="336550"/>
          </a:xfrm>
          <a:prstGeom prst="rect">
            <a:avLst/>
          </a:prstGeom>
          <a:noFill/>
          <a:ln w="9525">
            <a:noFill/>
            <a:miter lim="800000"/>
            <a:headEnd/>
            <a:tailEnd/>
          </a:ln>
          <a:effectLst/>
        </p:spPr>
        <p:txBody>
          <a:bodyPr>
            <a:spAutoFit/>
          </a:bodyPr>
          <a:lstStyle/>
          <a:p>
            <a:pPr algn="l">
              <a:spcBef>
                <a:spcPct val="50000"/>
              </a:spcBef>
            </a:pPr>
            <a:r>
              <a:rPr lang="da-DK" sz="1600">
                <a:latin typeface="Calibri" pitchFamily="34" charset="0"/>
                <a:cs typeface="Calibri" pitchFamily="34" charset="0"/>
              </a:rPr>
              <a:t>Choppers</a:t>
            </a:r>
            <a:endParaRPr lang="en-GB" sz="1600">
              <a:latin typeface="Calibri" pitchFamily="34" charset="0"/>
              <a:cs typeface="Calibri" pitchFamily="34" charset="0"/>
            </a:endParaRPr>
          </a:p>
        </p:txBody>
      </p:sp>
      <p:sp>
        <p:nvSpPr>
          <p:cNvPr id="31762" name="Rectangle 18"/>
          <p:cNvSpPr>
            <a:spLocks noChangeArrowheads="1"/>
          </p:cNvSpPr>
          <p:nvPr/>
        </p:nvSpPr>
        <p:spPr bwMode="auto">
          <a:xfrm>
            <a:off x="2271713" y="2663849"/>
            <a:ext cx="914400" cy="152400"/>
          </a:xfrm>
          <a:prstGeom prst="rect">
            <a:avLst/>
          </a:prstGeom>
          <a:solidFill>
            <a:srgbClr val="FFFFFF"/>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1763" name="Rectangle 19"/>
          <p:cNvSpPr>
            <a:spLocks noChangeArrowheads="1"/>
          </p:cNvSpPr>
          <p:nvPr/>
        </p:nvSpPr>
        <p:spPr bwMode="auto">
          <a:xfrm>
            <a:off x="1509713" y="3044849"/>
            <a:ext cx="914400" cy="152400"/>
          </a:xfrm>
          <a:prstGeom prst="rect">
            <a:avLst/>
          </a:prstGeom>
          <a:solidFill>
            <a:srgbClr val="FFFFFF"/>
          </a:solidFill>
          <a:ln w="9525">
            <a:noFill/>
            <a:miter lim="800000"/>
            <a:headEnd/>
            <a:tailEnd/>
          </a:ln>
          <a:effectLst/>
        </p:spPr>
        <p:txBody>
          <a:bodyPr wrap="none" anchor="ctr"/>
          <a:lstStyle/>
          <a:p>
            <a:endParaRPr lang="en-US">
              <a:latin typeface="Calibri" pitchFamily="34" charset="0"/>
              <a:cs typeface="Calibri" pitchFamily="34" charset="0"/>
            </a:endParaRPr>
          </a:p>
        </p:txBody>
      </p:sp>
      <p:sp>
        <p:nvSpPr>
          <p:cNvPr id="31764" name="Line 20"/>
          <p:cNvSpPr>
            <a:spLocks noChangeShapeType="1"/>
          </p:cNvSpPr>
          <p:nvPr/>
        </p:nvSpPr>
        <p:spPr bwMode="auto">
          <a:xfrm flipV="1">
            <a:off x="1765300" y="3121049"/>
            <a:ext cx="430213" cy="811213"/>
          </a:xfrm>
          <a:prstGeom prst="line">
            <a:avLst/>
          </a:prstGeom>
          <a:noFill/>
          <a:ln w="9525">
            <a:solidFill>
              <a:schemeClr val="tx1"/>
            </a:solidFill>
            <a:round/>
            <a:headEnd/>
            <a:tailEnd type="triangle" w="med" len="med"/>
          </a:ln>
          <a:effectLst/>
        </p:spPr>
        <p:txBody>
          <a:bodyPr/>
          <a:lstStyle/>
          <a:p>
            <a:endParaRPr lang="en-US">
              <a:latin typeface="Calibri" pitchFamily="34" charset="0"/>
              <a:cs typeface="Calibri" pitchFamily="34" charset="0"/>
            </a:endParaRPr>
          </a:p>
        </p:txBody>
      </p:sp>
      <p:pic>
        <p:nvPicPr>
          <p:cNvPr id="31768" name="Picture 24"/>
          <p:cNvPicPr>
            <a:picLocks noChangeAspect="1" noChangeArrowheads="1"/>
          </p:cNvPicPr>
          <p:nvPr/>
        </p:nvPicPr>
        <p:blipFill>
          <a:blip r:embed="rId4" cstate="print"/>
          <a:srcRect l="8794" t="4967" r="16049" b="4967"/>
          <a:stretch>
            <a:fillRect/>
          </a:stretch>
        </p:blipFill>
        <p:spPr bwMode="auto">
          <a:xfrm>
            <a:off x="323850" y="2598762"/>
            <a:ext cx="1152525" cy="1047750"/>
          </a:xfrm>
          <a:prstGeom prst="rect">
            <a:avLst/>
          </a:prstGeom>
          <a:noFill/>
          <a:ln w="9525">
            <a:noFill/>
            <a:miter lim="800000"/>
            <a:headEnd/>
            <a:tailEnd/>
          </a:ln>
          <a:effectLst/>
        </p:spPr>
      </p:pic>
      <p:pic>
        <p:nvPicPr>
          <p:cNvPr id="31769" name="Picture 25"/>
          <p:cNvPicPr>
            <a:picLocks noChangeAspect="1" noChangeArrowheads="1"/>
          </p:cNvPicPr>
          <p:nvPr/>
        </p:nvPicPr>
        <p:blipFill>
          <a:blip r:embed="rId4" cstate="print"/>
          <a:srcRect l="8794" t="4967" r="16049" b="4967"/>
          <a:stretch>
            <a:fillRect/>
          </a:stretch>
        </p:blipFill>
        <p:spPr bwMode="auto">
          <a:xfrm>
            <a:off x="3924300" y="2598762"/>
            <a:ext cx="1152525" cy="1047750"/>
          </a:xfrm>
          <a:prstGeom prst="rect">
            <a:avLst/>
          </a:prstGeom>
          <a:noFill/>
          <a:ln w="9525">
            <a:noFill/>
            <a:miter lim="800000"/>
            <a:headEnd/>
            <a:tailEnd/>
          </a:ln>
          <a:effectLst/>
        </p:spPr>
      </p:pic>
      <p:sp>
        <p:nvSpPr>
          <p:cNvPr id="31770" name="AutoShape 26"/>
          <p:cNvSpPr>
            <a:spLocks noChangeArrowheads="1"/>
          </p:cNvSpPr>
          <p:nvPr/>
        </p:nvSpPr>
        <p:spPr bwMode="auto">
          <a:xfrm>
            <a:off x="539750" y="1844699"/>
            <a:ext cx="647700" cy="504825"/>
          </a:xfrm>
          <a:prstGeom prst="irregularSeal2">
            <a:avLst/>
          </a:prstGeom>
          <a:solidFill>
            <a:srgbClr val="FF0000"/>
          </a:solidFill>
          <a:ln w="9525">
            <a:solidFill>
              <a:srgbClr val="FF0000"/>
            </a:solidFill>
            <a:miter lim="800000"/>
            <a:headEnd/>
            <a:tailEnd/>
          </a:ln>
          <a:effectLst/>
        </p:spPr>
        <p:txBody>
          <a:bodyPr wrap="none" anchor="ctr"/>
          <a:lstStyle/>
          <a:p>
            <a:endParaRPr lang="en-US">
              <a:latin typeface="Calibri" pitchFamily="34" charset="0"/>
              <a:cs typeface="Calibri" pitchFamily="34" charset="0"/>
            </a:endParaRPr>
          </a:p>
        </p:txBody>
      </p:sp>
      <p:sp>
        <p:nvSpPr>
          <p:cNvPr id="31828" name="Text Box 84"/>
          <p:cNvSpPr txBox="1">
            <a:spLocks noChangeArrowheads="1"/>
          </p:cNvSpPr>
          <p:nvPr/>
        </p:nvSpPr>
        <p:spPr bwMode="auto">
          <a:xfrm>
            <a:off x="395288" y="4770462"/>
            <a:ext cx="4968875" cy="1466850"/>
          </a:xfrm>
          <a:prstGeom prst="rect">
            <a:avLst/>
          </a:prstGeom>
          <a:noFill/>
          <a:ln w="9525" algn="ctr">
            <a:noFill/>
            <a:miter lim="800000"/>
            <a:headEnd/>
            <a:tailEnd/>
          </a:ln>
          <a:effectLst/>
        </p:spPr>
        <p:txBody>
          <a:bodyPr>
            <a:spAutoFit/>
          </a:bodyPr>
          <a:lstStyle/>
          <a:p>
            <a:pPr marL="342900" indent="-342900" algn="l">
              <a:spcBef>
                <a:spcPct val="50000"/>
              </a:spcBef>
              <a:buFontTx/>
              <a:buChar char="•"/>
            </a:pPr>
            <a:r>
              <a:rPr lang="en-US" dirty="0">
                <a:latin typeface="Calibri" pitchFamily="34" charset="0"/>
                <a:cs typeface="Calibri" pitchFamily="34" charset="0"/>
              </a:rPr>
              <a:t>Low incident flux</a:t>
            </a:r>
          </a:p>
          <a:p>
            <a:pPr marL="342900" indent="-342900" algn="l">
              <a:spcBef>
                <a:spcPct val="50000"/>
              </a:spcBef>
              <a:buFontTx/>
              <a:buChar char="•"/>
            </a:pPr>
            <a:r>
              <a:rPr lang="en-US" dirty="0">
                <a:latin typeface="Calibri" pitchFamily="34" charset="0"/>
                <a:cs typeface="Calibri" pitchFamily="34" charset="0"/>
              </a:rPr>
              <a:t>Low flexibility (TOF parabola)</a:t>
            </a:r>
          </a:p>
          <a:p>
            <a:pPr marL="342900" indent="-342900" algn="l">
              <a:spcBef>
                <a:spcPct val="50000"/>
              </a:spcBef>
              <a:buFontTx/>
              <a:buChar char="•"/>
            </a:pPr>
            <a:r>
              <a:rPr lang="en-US" dirty="0">
                <a:latin typeface="Calibri" pitchFamily="34" charset="0"/>
                <a:cs typeface="Calibri" pitchFamily="34" charset="0"/>
              </a:rPr>
              <a:t>Massive parallel data acquisition in (</a:t>
            </a:r>
            <a:r>
              <a:rPr lang="en-US" b="1" dirty="0" err="1">
                <a:latin typeface="Calibri" pitchFamily="34" charset="0"/>
                <a:cs typeface="Calibri" pitchFamily="34" charset="0"/>
              </a:rPr>
              <a:t>Q</a:t>
            </a:r>
            <a:r>
              <a:rPr lang="en-US" dirty="0" err="1">
                <a:latin typeface="Calibri" pitchFamily="34" charset="0"/>
                <a:cs typeface="Calibri" pitchFamily="34" charset="0"/>
              </a:rPr>
              <a:t>,ħ</a:t>
            </a:r>
            <a:r>
              <a:rPr lang="el-GR" dirty="0">
                <a:latin typeface="Calibri" pitchFamily="34" charset="0"/>
                <a:cs typeface="Calibri" pitchFamily="34" charset="0"/>
              </a:rPr>
              <a:t>ω</a:t>
            </a:r>
            <a:r>
              <a:rPr lang="en-US" dirty="0">
                <a:latin typeface="Calibri" pitchFamily="34" charset="0"/>
                <a:cs typeface="Calibri" pitchFamily="34" charset="0"/>
              </a:rPr>
              <a:t>)   </a:t>
            </a:r>
            <a:r>
              <a:rPr lang="en-US" i="1" dirty="0">
                <a:latin typeface="Calibri" pitchFamily="34" charset="0"/>
                <a:cs typeface="Calibri" pitchFamily="34" charset="0"/>
              </a:rPr>
              <a:t>“Making maps of magnetism”</a:t>
            </a:r>
            <a:r>
              <a:rPr lang="en-US" dirty="0">
                <a:latin typeface="Calibri" pitchFamily="34" charset="0"/>
                <a:cs typeface="Calibri" pitchFamily="34" charset="0"/>
              </a:rPr>
              <a:t> </a:t>
            </a:r>
          </a:p>
        </p:txBody>
      </p:sp>
      <p:pic>
        <p:nvPicPr>
          <p:cNvPr id="26" name="Picture 25"/>
          <p:cNvPicPr>
            <a:picLocks noChangeAspect="1" noChangeArrowheads="1"/>
          </p:cNvPicPr>
          <p:nvPr/>
        </p:nvPicPr>
        <p:blipFill>
          <a:blip r:embed="rId5" cstate="print"/>
          <a:srcRect/>
          <a:stretch>
            <a:fillRect/>
          </a:stretch>
        </p:blipFill>
        <p:spPr bwMode="auto">
          <a:xfrm>
            <a:off x="8410575" y="-24"/>
            <a:ext cx="733425" cy="857250"/>
          </a:xfrm>
          <a:prstGeom prst="rect">
            <a:avLst/>
          </a:prstGeom>
          <a:noFill/>
          <a:ln w="9525">
            <a:noFill/>
            <a:miter lim="800000"/>
            <a:headEnd/>
            <a:tailEnd/>
          </a:ln>
        </p:spPr>
      </p:pic>
      <p:sp>
        <p:nvSpPr>
          <p:cNvPr id="27" name="TextBox 26"/>
          <p:cNvSpPr txBox="1"/>
          <p:nvPr/>
        </p:nvSpPr>
        <p:spPr>
          <a:xfrm>
            <a:off x="899592" y="1196752"/>
            <a:ext cx="2232248" cy="584775"/>
          </a:xfrm>
          <a:prstGeom prst="rect">
            <a:avLst/>
          </a:prstGeom>
          <a:noFill/>
        </p:spPr>
        <p:txBody>
          <a:bodyPr wrap="square" rtlCol="0">
            <a:spAutoFit/>
          </a:bodyPr>
          <a:lstStyle/>
          <a:p>
            <a:r>
              <a:rPr lang="da-DK" sz="3200" dirty="0" err="1" smtClean="0">
                <a:latin typeface="Calibri" pitchFamily="34" charset="0"/>
                <a:cs typeface="Calibri" pitchFamily="34" charset="0"/>
              </a:rPr>
              <a:t>k</a:t>
            </a:r>
            <a:r>
              <a:rPr lang="da-DK" sz="3200" baseline="-25000" dirty="0" err="1" smtClean="0">
                <a:latin typeface="Calibri" pitchFamily="34" charset="0"/>
                <a:cs typeface="Calibri" pitchFamily="34" charset="0"/>
              </a:rPr>
              <a:t>i</a:t>
            </a:r>
            <a:r>
              <a:rPr lang="da-DK" sz="3200" dirty="0" smtClean="0">
                <a:latin typeface="Calibri" pitchFamily="34" charset="0"/>
                <a:cs typeface="Calibri" pitchFamily="34" charset="0"/>
              </a:rPr>
              <a:t> </a:t>
            </a:r>
            <a:r>
              <a:rPr lang="da-DK" sz="3200" dirty="0" err="1" smtClean="0">
                <a:latin typeface="Calibri" pitchFamily="34" charset="0"/>
                <a:cs typeface="Calibri" pitchFamily="34" charset="0"/>
              </a:rPr>
              <a:t>fixed</a:t>
            </a:r>
            <a:endParaRPr lang="en-US" sz="3200" dirty="0">
              <a:latin typeface="Calibri" pitchFamily="34" charset="0"/>
              <a:cs typeface="Calibri" pitchFamily="34" charset="0"/>
            </a:endParaRPr>
          </a:p>
        </p:txBody>
      </p:sp>
      <p:sp>
        <p:nvSpPr>
          <p:cNvPr id="28" name="Rectangle 27"/>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
          <p:cNvPicPr>
            <a:picLocks noChangeAspect="1" noChangeArrowheads="1"/>
          </p:cNvPicPr>
          <p:nvPr/>
        </p:nvPicPr>
        <p:blipFill>
          <a:blip r:embed="rId6" cstate="print"/>
          <a:srcRect/>
          <a:stretch>
            <a:fillRect/>
          </a:stretch>
        </p:blipFill>
        <p:spPr bwMode="auto">
          <a:xfrm>
            <a:off x="5436096" y="1196752"/>
            <a:ext cx="3587822" cy="540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17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17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17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17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1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31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3" name="Picture 5" descr="tof_diagram"/>
          <p:cNvPicPr>
            <a:picLocks noChangeAspect="1" noChangeArrowheads="1"/>
          </p:cNvPicPr>
          <p:nvPr/>
        </p:nvPicPr>
        <p:blipFill>
          <a:blip r:embed="rId3" cstate="print"/>
          <a:srcRect r="4137" b="9575"/>
          <a:stretch>
            <a:fillRect/>
          </a:stretch>
        </p:blipFill>
        <p:spPr bwMode="auto">
          <a:xfrm>
            <a:off x="1042988" y="908050"/>
            <a:ext cx="7632700" cy="5418138"/>
          </a:xfrm>
          <a:prstGeom prst="rect">
            <a:avLst/>
          </a:prstGeom>
          <a:noFill/>
        </p:spPr>
      </p:pic>
      <p:sp>
        <p:nvSpPr>
          <p:cNvPr id="150534" name="Rectangle 6"/>
          <p:cNvSpPr>
            <a:spLocks noChangeArrowheads="1"/>
          </p:cNvSpPr>
          <p:nvPr/>
        </p:nvSpPr>
        <p:spPr bwMode="auto">
          <a:xfrm>
            <a:off x="1654175" y="1668463"/>
            <a:ext cx="685800" cy="4419600"/>
          </a:xfrm>
          <a:prstGeom prst="rect">
            <a:avLst/>
          </a:prstGeom>
          <a:solidFill>
            <a:schemeClr val="bg1"/>
          </a:solidFill>
          <a:ln w="9525" algn="ctr">
            <a:noFill/>
            <a:miter lim="800000"/>
            <a:headEnd/>
            <a:tailEnd/>
          </a:ln>
          <a:effectLst/>
        </p:spPr>
        <p:txBody>
          <a:bodyPr wrap="none" anchor="ctr"/>
          <a:lstStyle/>
          <a:p>
            <a:endParaRPr lang="en-US"/>
          </a:p>
        </p:txBody>
      </p:sp>
      <p:sp>
        <p:nvSpPr>
          <p:cNvPr id="150537" name="Text Box 9"/>
          <p:cNvSpPr txBox="1">
            <a:spLocks noChangeArrowheads="1"/>
          </p:cNvSpPr>
          <p:nvPr/>
        </p:nvSpPr>
        <p:spPr bwMode="auto">
          <a:xfrm>
            <a:off x="107950" y="3852863"/>
            <a:ext cx="2447925" cy="366712"/>
          </a:xfrm>
          <a:prstGeom prst="rect">
            <a:avLst/>
          </a:prstGeom>
          <a:noFill/>
          <a:ln w="9525" algn="ctr">
            <a:noFill/>
            <a:miter lim="800000"/>
            <a:headEnd/>
            <a:tailEnd/>
          </a:ln>
          <a:effectLst/>
        </p:spPr>
        <p:txBody>
          <a:bodyPr>
            <a:spAutoFit/>
          </a:bodyPr>
          <a:lstStyle/>
          <a:p>
            <a:pPr algn="r">
              <a:spcBef>
                <a:spcPct val="50000"/>
              </a:spcBef>
            </a:pPr>
            <a:r>
              <a:rPr lang="en-US"/>
              <a:t>Background chopper</a:t>
            </a:r>
          </a:p>
        </p:txBody>
      </p:sp>
      <p:sp>
        <p:nvSpPr>
          <p:cNvPr id="150538" name="Text Box 10"/>
          <p:cNvSpPr txBox="1">
            <a:spLocks noChangeArrowheads="1"/>
          </p:cNvSpPr>
          <p:nvPr/>
        </p:nvSpPr>
        <p:spPr bwMode="auto">
          <a:xfrm>
            <a:off x="1111250" y="5581650"/>
            <a:ext cx="1444625" cy="366713"/>
          </a:xfrm>
          <a:prstGeom prst="rect">
            <a:avLst/>
          </a:prstGeom>
          <a:noFill/>
          <a:ln w="9525" algn="ctr">
            <a:noFill/>
            <a:miter lim="800000"/>
            <a:headEnd/>
            <a:tailEnd/>
          </a:ln>
          <a:effectLst/>
        </p:spPr>
        <p:txBody>
          <a:bodyPr>
            <a:spAutoFit/>
          </a:bodyPr>
          <a:lstStyle/>
          <a:p>
            <a:pPr algn="r">
              <a:spcBef>
                <a:spcPct val="50000"/>
              </a:spcBef>
            </a:pPr>
            <a:r>
              <a:rPr lang="en-US"/>
              <a:t>Source</a:t>
            </a:r>
          </a:p>
        </p:txBody>
      </p:sp>
      <p:sp>
        <p:nvSpPr>
          <p:cNvPr id="150540" name="Text Box 12"/>
          <p:cNvSpPr txBox="1">
            <a:spLocks noChangeArrowheads="1"/>
          </p:cNvSpPr>
          <p:nvPr/>
        </p:nvSpPr>
        <p:spPr bwMode="auto">
          <a:xfrm>
            <a:off x="277813" y="3494088"/>
            <a:ext cx="2278062" cy="366712"/>
          </a:xfrm>
          <a:prstGeom prst="rect">
            <a:avLst/>
          </a:prstGeom>
          <a:noFill/>
          <a:ln w="9525" algn="ctr">
            <a:noFill/>
            <a:miter lim="800000"/>
            <a:headEnd/>
            <a:tailEnd/>
          </a:ln>
          <a:effectLst/>
        </p:spPr>
        <p:txBody>
          <a:bodyPr>
            <a:spAutoFit/>
          </a:bodyPr>
          <a:lstStyle/>
          <a:p>
            <a:pPr algn="r">
              <a:spcBef>
                <a:spcPct val="50000"/>
              </a:spcBef>
            </a:pPr>
            <a:r>
              <a:rPr lang="en-US">
                <a:solidFill>
                  <a:schemeClr val="accent2"/>
                </a:solidFill>
              </a:rPr>
              <a:t>Fermi chopper</a:t>
            </a:r>
          </a:p>
        </p:txBody>
      </p:sp>
      <p:sp>
        <p:nvSpPr>
          <p:cNvPr id="150542" name="Text Box 14"/>
          <p:cNvSpPr txBox="1">
            <a:spLocks noChangeArrowheads="1"/>
          </p:cNvSpPr>
          <p:nvPr/>
        </p:nvSpPr>
        <p:spPr bwMode="auto">
          <a:xfrm>
            <a:off x="1111250" y="1844675"/>
            <a:ext cx="1444625" cy="366713"/>
          </a:xfrm>
          <a:prstGeom prst="rect">
            <a:avLst/>
          </a:prstGeom>
          <a:noFill/>
          <a:ln w="9525" algn="ctr">
            <a:noFill/>
            <a:miter lim="800000"/>
            <a:headEnd/>
            <a:tailEnd/>
          </a:ln>
          <a:effectLst/>
        </p:spPr>
        <p:txBody>
          <a:bodyPr>
            <a:spAutoFit/>
          </a:bodyPr>
          <a:lstStyle/>
          <a:p>
            <a:pPr algn="r">
              <a:spcBef>
                <a:spcPct val="50000"/>
              </a:spcBef>
            </a:pPr>
            <a:r>
              <a:rPr lang="en-US">
                <a:solidFill>
                  <a:schemeClr val="tx2"/>
                </a:solidFill>
              </a:rPr>
              <a:t>Detector</a:t>
            </a:r>
          </a:p>
        </p:txBody>
      </p:sp>
      <p:sp>
        <p:nvSpPr>
          <p:cNvPr id="150543" name="Text Box 15"/>
          <p:cNvSpPr txBox="1">
            <a:spLocks noChangeArrowheads="1"/>
          </p:cNvSpPr>
          <p:nvPr/>
        </p:nvSpPr>
        <p:spPr bwMode="auto">
          <a:xfrm>
            <a:off x="1116013" y="3068638"/>
            <a:ext cx="1443037" cy="366712"/>
          </a:xfrm>
          <a:prstGeom prst="rect">
            <a:avLst/>
          </a:prstGeom>
          <a:noFill/>
          <a:ln w="9525" algn="ctr">
            <a:noFill/>
            <a:miter lim="800000"/>
            <a:headEnd/>
            <a:tailEnd/>
          </a:ln>
          <a:effectLst/>
        </p:spPr>
        <p:txBody>
          <a:bodyPr>
            <a:spAutoFit/>
          </a:bodyPr>
          <a:lstStyle/>
          <a:p>
            <a:pPr algn="r">
              <a:spcBef>
                <a:spcPct val="50000"/>
              </a:spcBef>
            </a:pPr>
            <a:r>
              <a:rPr lang="en-US">
                <a:solidFill>
                  <a:srgbClr val="FF0000"/>
                </a:solidFill>
              </a:rPr>
              <a:t>Sample</a:t>
            </a:r>
          </a:p>
        </p:txBody>
      </p:sp>
      <p:sp>
        <p:nvSpPr>
          <p:cNvPr id="150550" name="Text Box 22"/>
          <p:cNvSpPr txBox="1">
            <a:spLocks noChangeArrowheads="1"/>
          </p:cNvSpPr>
          <p:nvPr/>
        </p:nvSpPr>
        <p:spPr bwMode="auto">
          <a:xfrm>
            <a:off x="900113" y="188913"/>
            <a:ext cx="7272337" cy="701675"/>
          </a:xfrm>
          <a:prstGeom prst="rect">
            <a:avLst/>
          </a:prstGeom>
          <a:noFill/>
          <a:ln w="9525" algn="ctr">
            <a:noFill/>
            <a:miter lim="800000"/>
            <a:headEnd/>
            <a:tailEnd/>
          </a:ln>
          <a:effectLst/>
        </p:spPr>
        <p:txBody>
          <a:bodyPr>
            <a:spAutoFit/>
          </a:bodyPr>
          <a:lstStyle/>
          <a:p>
            <a:pPr algn="ctr">
              <a:spcBef>
                <a:spcPct val="50000"/>
              </a:spcBef>
            </a:pPr>
            <a:r>
              <a:rPr lang="en-US" sz="4000" dirty="0"/>
              <a:t>Practical direct TOF</a:t>
            </a:r>
          </a:p>
        </p:txBody>
      </p:sp>
      <p:pic>
        <p:nvPicPr>
          <p:cNvPr id="10" name="Picture 9"/>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11" name="Rectangle 10"/>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5292725" y="404813"/>
            <a:ext cx="3109913" cy="3175000"/>
            <a:chOff x="3334" y="391"/>
            <a:chExt cx="1959" cy="2000"/>
          </a:xfrm>
        </p:grpSpPr>
        <p:pic>
          <p:nvPicPr>
            <p:cNvPr id="131093" name="Picture 21" descr="tof_parabola"/>
            <p:cNvPicPr>
              <a:picLocks noChangeAspect="1" noChangeArrowheads="1"/>
            </p:cNvPicPr>
            <p:nvPr/>
          </p:nvPicPr>
          <p:blipFill>
            <a:blip r:embed="rId3" cstate="print"/>
            <a:srcRect l="24251" t="46120" r="33827" b="16832"/>
            <a:stretch>
              <a:fillRect/>
            </a:stretch>
          </p:blipFill>
          <p:spPr bwMode="auto">
            <a:xfrm>
              <a:off x="3696" y="391"/>
              <a:ext cx="1597" cy="1996"/>
            </a:xfrm>
            <a:prstGeom prst="rect">
              <a:avLst/>
            </a:prstGeom>
            <a:solidFill>
              <a:schemeClr val="bg1"/>
            </a:solidFill>
            <a:ln w="9525">
              <a:noFill/>
              <a:miter lim="800000"/>
              <a:headEnd/>
              <a:tailEnd/>
            </a:ln>
          </p:spPr>
        </p:pic>
        <p:sp>
          <p:nvSpPr>
            <p:cNvPr id="131094" name="Rectangle 22"/>
            <p:cNvSpPr>
              <a:spLocks noChangeArrowheads="1"/>
            </p:cNvSpPr>
            <p:nvPr/>
          </p:nvSpPr>
          <p:spPr bwMode="auto">
            <a:xfrm>
              <a:off x="3913" y="1525"/>
              <a:ext cx="137" cy="182"/>
            </a:xfrm>
            <a:prstGeom prst="rect">
              <a:avLst/>
            </a:prstGeom>
            <a:solidFill>
              <a:schemeClr val="bg1"/>
            </a:solidFill>
            <a:ln w="9525" algn="ctr">
              <a:solidFill>
                <a:schemeClr val="bg1"/>
              </a:solidFill>
              <a:miter lim="800000"/>
              <a:headEnd/>
              <a:tailEnd/>
            </a:ln>
            <a:effectLst/>
          </p:spPr>
          <p:txBody>
            <a:bodyPr wrap="none" anchor="ctr"/>
            <a:lstStyle/>
            <a:p>
              <a:endParaRPr lang="en-US">
                <a:latin typeface="Calibri" pitchFamily="34" charset="0"/>
                <a:cs typeface="Calibri" pitchFamily="34" charset="0"/>
              </a:endParaRPr>
            </a:p>
          </p:txBody>
        </p:sp>
        <p:sp>
          <p:nvSpPr>
            <p:cNvPr id="131095" name="Rectangle 23"/>
            <p:cNvSpPr>
              <a:spLocks noChangeArrowheads="1"/>
            </p:cNvSpPr>
            <p:nvPr/>
          </p:nvSpPr>
          <p:spPr bwMode="auto">
            <a:xfrm>
              <a:off x="4439" y="2160"/>
              <a:ext cx="228" cy="227"/>
            </a:xfrm>
            <a:prstGeom prst="rect">
              <a:avLst/>
            </a:prstGeom>
            <a:solidFill>
              <a:schemeClr val="bg1"/>
            </a:solidFill>
            <a:ln w="9525" algn="ctr">
              <a:solidFill>
                <a:schemeClr val="bg1"/>
              </a:solidFill>
              <a:miter lim="800000"/>
              <a:headEnd/>
              <a:tailEnd/>
            </a:ln>
            <a:effectLst/>
          </p:spPr>
          <p:txBody>
            <a:bodyPr wrap="none" anchor="ctr"/>
            <a:lstStyle/>
            <a:p>
              <a:endParaRPr lang="en-US">
                <a:latin typeface="Calibri" pitchFamily="34" charset="0"/>
                <a:cs typeface="Calibri" pitchFamily="34" charset="0"/>
              </a:endParaRPr>
            </a:p>
          </p:txBody>
        </p:sp>
        <p:sp>
          <p:nvSpPr>
            <p:cNvPr id="131096" name="Text Box 24"/>
            <p:cNvSpPr txBox="1">
              <a:spLocks noChangeArrowheads="1"/>
            </p:cNvSpPr>
            <p:nvPr/>
          </p:nvSpPr>
          <p:spPr bwMode="auto">
            <a:xfrm>
              <a:off x="4468" y="2160"/>
              <a:ext cx="363" cy="231"/>
            </a:xfrm>
            <a:prstGeom prst="rect">
              <a:avLst/>
            </a:prstGeom>
            <a:noFill/>
            <a:ln w="9525" algn="ctr">
              <a:noFill/>
              <a:miter lim="800000"/>
              <a:headEnd/>
              <a:tailEnd/>
            </a:ln>
            <a:effectLst/>
          </p:spPr>
          <p:txBody>
            <a:bodyPr>
              <a:spAutoFit/>
            </a:bodyPr>
            <a:lstStyle/>
            <a:p>
              <a:pPr>
                <a:spcBef>
                  <a:spcPct val="50000"/>
                </a:spcBef>
              </a:pPr>
              <a:r>
                <a:rPr lang="en-US">
                  <a:latin typeface="Calibri" pitchFamily="34" charset="0"/>
                  <a:cs typeface="Calibri" pitchFamily="34" charset="0"/>
                </a:rPr>
                <a:t>Q</a:t>
              </a:r>
              <a:r>
                <a:rPr lang="en-US" baseline="-25000">
                  <a:latin typeface="Calibri" pitchFamily="34" charset="0"/>
                  <a:cs typeface="Calibri" pitchFamily="34" charset="0"/>
                </a:rPr>
                <a:t>┴</a:t>
              </a:r>
            </a:p>
          </p:txBody>
        </p:sp>
        <p:sp>
          <p:nvSpPr>
            <p:cNvPr id="131097" name="Text Box 25"/>
            <p:cNvSpPr txBox="1">
              <a:spLocks noChangeArrowheads="1"/>
            </p:cNvSpPr>
            <p:nvPr/>
          </p:nvSpPr>
          <p:spPr bwMode="auto">
            <a:xfrm>
              <a:off x="3833" y="1434"/>
              <a:ext cx="363" cy="231"/>
            </a:xfrm>
            <a:prstGeom prst="rect">
              <a:avLst/>
            </a:prstGeom>
            <a:noFill/>
            <a:ln w="9525" algn="ctr">
              <a:noFill/>
              <a:miter lim="800000"/>
              <a:headEnd/>
              <a:tailEnd/>
            </a:ln>
            <a:effectLst/>
          </p:spPr>
          <p:txBody>
            <a:bodyPr>
              <a:spAutoFit/>
            </a:bodyPr>
            <a:lstStyle/>
            <a:p>
              <a:pPr>
                <a:spcBef>
                  <a:spcPct val="50000"/>
                </a:spcBef>
              </a:pPr>
              <a:r>
                <a:rPr lang="en-US">
                  <a:latin typeface="Calibri" pitchFamily="34" charset="0"/>
                  <a:cs typeface="Calibri" pitchFamily="34" charset="0"/>
                </a:rPr>
                <a:t>Q</a:t>
              </a:r>
              <a:r>
                <a:rPr lang="en-US" baseline="-25000">
                  <a:latin typeface="Calibri" pitchFamily="34" charset="0"/>
                  <a:cs typeface="Calibri" pitchFamily="34" charset="0"/>
                </a:rPr>
                <a:t>||</a:t>
              </a:r>
            </a:p>
          </p:txBody>
        </p:sp>
        <p:sp>
          <p:nvSpPr>
            <p:cNvPr id="131098" name="Line 26"/>
            <p:cNvSpPr>
              <a:spLocks noChangeShapeType="1"/>
            </p:cNvSpPr>
            <p:nvPr/>
          </p:nvSpPr>
          <p:spPr bwMode="auto">
            <a:xfrm flipV="1">
              <a:off x="3334" y="1797"/>
              <a:ext cx="499" cy="182"/>
            </a:xfrm>
            <a:prstGeom prst="line">
              <a:avLst/>
            </a:prstGeom>
            <a:noFill/>
            <a:ln w="38100">
              <a:solidFill>
                <a:srgbClr val="FF0000"/>
              </a:solidFill>
              <a:round/>
              <a:headEnd/>
              <a:tailEnd type="triangle" w="med" len="med"/>
            </a:ln>
            <a:effectLst/>
          </p:spPr>
          <p:txBody>
            <a:bodyPr/>
            <a:lstStyle/>
            <a:p>
              <a:endParaRPr lang="en-US">
                <a:latin typeface="Calibri" pitchFamily="34" charset="0"/>
                <a:cs typeface="Calibri" pitchFamily="34" charset="0"/>
              </a:endParaRPr>
            </a:p>
          </p:txBody>
        </p:sp>
        <p:sp>
          <p:nvSpPr>
            <p:cNvPr id="131099" name="Text Box 27"/>
            <p:cNvSpPr txBox="1">
              <a:spLocks noChangeArrowheads="1"/>
            </p:cNvSpPr>
            <p:nvPr/>
          </p:nvSpPr>
          <p:spPr bwMode="auto">
            <a:xfrm>
              <a:off x="3379" y="1657"/>
              <a:ext cx="318" cy="231"/>
            </a:xfrm>
            <a:prstGeom prst="rect">
              <a:avLst/>
            </a:prstGeom>
            <a:noFill/>
            <a:ln w="9525" algn="ctr">
              <a:noFill/>
              <a:miter lim="800000"/>
              <a:headEnd/>
              <a:tailEnd/>
            </a:ln>
            <a:effectLst/>
          </p:spPr>
          <p:txBody>
            <a:bodyPr>
              <a:spAutoFit/>
            </a:bodyPr>
            <a:lstStyle/>
            <a:p>
              <a:pPr>
                <a:spcBef>
                  <a:spcPct val="50000"/>
                </a:spcBef>
              </a:pPr>
              <a:r>
                <a:rPr lang="en-US">
                  <a:latin typeface="Calibri" pitchFamily="34" charset="0"/>
                  <a:cs typeface="Calibri" pitchFamily="34" charset="0"/>
                </a:rPr>
                <a:t>k</a:t>
              </a:r>
              <a:r>
                <a:rPr lang="en-US" baseline="-25000">
                  <a:latin typeface="Calibri" pitchFamily="34" charset="0"/>
                  <a:cs typeface="Calibri" pitchFamily="34" charset="0"/>
                </a:rPr>
                <a:t>i</a:t>
              </a:r>
            </a:p>
          </p:txBody>
        </p:sp>
      </p:grpSp>
      <p:graphicFrame>
        <p:nvGraphicFramePr>
          <p:cNvPr id="131082" name="Object 10"/>
          <p:cNvGraphicFramePr>
            <a:graphicFrameLocks noChangeAspect="1"/>
          </p:cNvGraphicFramePr>
          <p:nvPr>
            <p:ph idx="1"/>
          </p:nvPr>
        </p:nvGraphicFramePr>
        <p:xfrm>
          <a:off x="539750" y="2133600"/>
          <a:ext cx="3887788" cy="782638"/>
        </p:xfrm>
        <a:graphic>
          <a:graphicData uri="http://schemas.openxmlformats.org/presentationml/2006/ole">
            <p:oleObj spid="_x0000_s158722" name="Equation" r:id="rId4" imgW="2400120" imgH="482400" progId="Equation.3">
              <p:embed/>
            </p:oleObj>
          </a:graphicData>
        </a:graphic>
      </p:graphicFrame>
      <p:sp>
        <p:nvSpPr>
          <p:cNvPr id="131083" name="Text Box 11"/>
          <p:cNvSpPr txBox="1">
            <a:spLocks noChangeArrowheads="1"/>
          </p:cNvSpPr>
          <p:nvPr/>
        </p:nvSpPr>
        <p:spPr bwMode="auto">
          <a:xfrm>
            <a:off x="468313" y="1549400"/>
            <a:ext cx="6048375" cy="366713"/>
          </a:xfrm>
          <a:prstGeom prst="rect">
            <a:avLst/>
          </a:prstGeom>
          <a:noFill/>
          <a:ln w="9525" algn="ctr">
            <a:noFill/>
            <a:miter lim="800000"/>
            <a:headEnd/>
            <a:tailEnd/>
          </a:ln>
          <a:effectLst/>
        </p:spPr>
        <p:txBody>
          <a:bodyPr>
            <a:spAutoFit/>
          </a:bodyPr>
          <a:lstStyle/>
          <a:p>
            <a:pPr algn="l">
              <a:spcBef>
                <a:spcPct val="50000"/>
              </a:spcBef>
            </a:pPr>
            <a:r>
              <a:rPr lang="en-US">
                <a:latin typeface="Calibri" pitchFamily="34" charset="0"/>
                <a:cs typeface="Calibri" pitchFamily="34" charset="0"/>
              </a:rPr>
              <a:t>Conservation laws </a:t>
            </a:r>
            <a:r>
              <a:rPr lang="en-US">
                <a:latin typeface="Calibri" pitchFamily="34" charset="0"/>
                <a:cs typeface="Calibri" pitchFamily="34" charset="0"/>
                <a:sym typeface="Wingdings" pitchFamily="2" charset="2"/>
              </a:rPr>
              <a:t> </a:t>
            </a:r>
            <a:r>
              <a:rPr lang="en-US">
                <a:latin typeface="Calibri" pitchFamily="34" charset="0"/>
                <a:cs typeface="Calibri" pitchFamily="34" charset="0"/>
              </a:rPr>
              <a:t>Time-of-flight parabola in (</a:t>
            </a:r>
            <a:r>
              <a:rPr lang="en-US" b="1">
                <a:latin typeface="Calibri" pitchFamily="34" charset="0"/>
                <a:cs typeface="Calibri" pitchFamily="34" charset="0"/>
              </a:rPr>
              <a:t>Q</a:t>
            </a:r>
            <a:r>
              <a:rPr lang="en-US">
                <a:latin typeface="Calibri" pitchFamily="34" charset="0"/>
                <a:cs typeface="Calibri" pitchFamily="34" charset="0"/>
              </a:rPr>
              <a:t>,</a:t>
            </a:r>
            <a:r>
              <a:rPr lang="ru-RU">
                <a:latin typeface="Calibri" pitchFamily="34" charset="0"/>
                <a:cs typeface="Calibri" pitchFamily="34" charset="0"/>
              </a:rPr>
              <a:t>ћ</a:t>
            </a:r>
            <a:r>
              <a:rPr lang="el-GR">
                <a:latin typeface="Calibri" pitchFamily="34" charset="0"/>
                <a:cs typeface="Calibri" pitchFamily="34" charset="0"/>
              </a:rPr>
              <a:t>ω</a:t>
            </a:r>
            <a:r>
              <a:rPr lang="en-US">
                <a:latin typeface="Calibri" pitchFamily="34" charset="0"/>
                <a:cs typeface="Calibri" pitchFamily="34" charset="0"/>
              </a:rPr>
              <a:t>)</a:t>
            </a:r>
            <a:endParaRPr lang="el-GR">
              <a:latin typeface="Calibri" pitchFamily="34" charset="0"/>
              <a:cs typeface="Calibri" pitchFamily="34" charset="0"/>
            </a:endParaRPr>
          </a:p>
        </p:txBody>
      </p:sp>
      <p:sp>
        <p:nvSpPr>
          <p:cNvPr id="131086" name="Text Box 14"/>
          <p:cNvSpPr txBox="1">
            <a:spLocks noChangeArrowheads="1"/>
          </p:cNvSpPr>
          <p:nvPr/>
        </p:nvSpPr>
        <p:spPr bwMode="auto">
          <a:xfrm>
            <a:off x="468313" y="3429000"/>
            <a:ext cx="8424862" cy="366713"/>
          </a:xfrm>
          <a:prstGeom prst="rect">
            <a:avLst/>
          </a:prstGeom>
          <a:noFill/>
          <a:ln w="9525" algn="ctr">
            <a:noFill/>
            <a:miter lim="800000"/>
            <a:headEnd/>
            <a:tailEnd/>
          </a:ln>
          <a:effectLst/>
        </p:spPr>
        <p:txBody>
          <a:bodyPr>
            <a:spAutoFit/>
          </a:bodyPr>
          <a:lstStyle/>
          <a:p>
            <a:pPr algn="l">
              <a:spcBef>
                <a:spcPct val="50000"/>
              </a:spcBef>
              <a:buFontTx/>
              <a:buChar char="•"/>
            </a:pPr>
            <a:r>
              <a:rPr lang="en-US" dirty="0">
                <a:latin typeface="Calibri" pitchFamily="34" charset="0"/>
                <a:cs typeface="Calibri" pitchFamily="34" charset="0"/>
              </a:rPr>
              <a:t> </a:t>
            </a:r>
            <a:r>
              <a:rPr lang="en-US" dirty="0" smtClean="0">
                <a:solidFill>
                  <a:srgbClr val="FF0000"/>
                </a:solidFill>
                <a:latin typeface="Calibri" pitchFamily="34" charset="0"/>
                <a:cs typeface="Calibri" pitchFamily="34" charset="0"/>
              </a:rPr>
              <a:t>I(</a:t>
            </a:r>
            <a:r>
              <a:rPr lang="en-US" b="1" dirty="0" smtClean="0">
                <a:solidFill>
                  <a:srgbClr val="FF0000"/>
                </a:solidFill>
                <a:latin typeface="Calibri" pitchFamily="34" charset="0"/>
                <a:cs typeface="Calibri" pitchFamily="34" charset="0"/>
              </a:rPr>
              <a:t>Q</a:t>
            </a:r>
            <a:r>
              <a:rPr lang="en-US" dirty="0" smtClean="0">
                <a:solidFill>
                  <a:srgbClr val="FF0000"/>
                </a:solidFill>
                <a:latin typeface="Calibri" pitchFamily="34" charset="0"/>
                <a:cs typeface="Calibri" pitchFamily="34" charset="0"/>
              </a:rPr>
              <a:t>,</a:t>
            </a:r>
            <a:r>
              <a:rPr lang="ru-RU" dirty="0">
                <a:solidFill>
                  <a:srgbClr val="FF0000"/>
                </a:solidFill>
                <a:latin typeface="Calibri" pitchFamily="34" charset="0"/>
                <a:cs typeface="Calibri" pitchFamily="34" charset="0"/>
              </a:rPr>
              <a:t>ћ</a:t>
            </a:r>
            <a:r>
              <a:rPr lang="el-GR" dirty="0">
                <a:solidFill>
                  <a:srgbClr val="FF0000"/>
                </a:solidFill>
                <a:latin typeface="Calibri" pitchFamily="34" charset="0"/>
                <a:cs typeface="Calibri" pitchFamily="34" charset="0"/>
              </a:rPr>
              <a:t>ω</a:t>
            </a:r>
            <a:r>
              <a:rPr lang="en-US" dirty="0">
                <a:solidFill>
                  <a:srgbClr val="FF0000"/>
                </a:solidFill>
                <a:latin typeface="Calibri" pitchFamily="34" charset="0"/>
                <a:cs typeface="Calibri" pitchFamily="34" charset="0"/>
              </a:rPr>
              <a:t>) is probed along the TOF parabola.</a:t>
            </a:r>
            <a:r>
              <a:rPr lang="en-US" dirty="0">
                <a:latin typeface="Calibri" pitchFamily="34" charset="0"/>
                <a:cs typeface="Calibri" pitchFamily="34" charset="0"/>
              </a:rPr>
              <a:t>  </a:t>
            </a:r>
            <a:endParaRPr lang="el-GR" dirty="0">
              <a:latin typeface="Calibri" pitchFamily="34" charset="0"/>
              <a:cs typeface="Calibri" pitchFamily="34" charset="0"/>
            </a:endParaRPr>
          </a:p>
        </p:txBody>
      </p:sp>
      <p:sp>
        <p:nvSpPr>
          <p:cNvPr id="131087" name="Text Box 15"/>
          <p:cNvSpPr txBox="1">
            <a:spLocks noChangeArrowheads="1"/>
          </p:cNvSpPr>
          <p:nvPr/>
        </p:nvSpPr>
        <p:spPr bwMode="auto">
          <a:xfrm>
            <a:off x="468313" y="3940175"/>
            <a:ext cx="8424862" cy="646331"/>
          </a:xfrm>
          <a:prstGeom prst="rect">
            <a:avLst/>
          </a:prstGeom>
          <a:noFill/>
          <a:ln w="9525" algn="ctr">
            <a:noFill/>
            <a:miter lim="800000"/>
            <a:headEnd/>
            <a:tailEnd/>
          </a:ln>
          <a:effectLst/>
        </p:spPr>
        <p:txBody>
          <a:bodyPr>
            <a:spAutoFit/>
          </a:bodyPr>
          <a:lstStyle/>
          <a:p>
            <a:pPr algn="l">
              <a:spcBef>
                <a:spcPct val="50000"/>
              </a:spcBef>
              <a:buFontTx/>
              <a:buChar char="•"/>
            </a:pPr>
            <a:r>
              <a:rPr lang="en-US" dirty="0">
                <a:latin typeface="Calibri" pitchFamily="34" charset="0"/>
                <a:cs typeface="Calibri" pitchFamily="34" charset="0"/>
              </a:rPr>
              <a:t> Unlike TAS, constant </a:t>
            </a:r>
            <a:r>
              <a:rPr lang="en-US" dirty="0" err="1">
                <a:latin typeface="Calibri" pitchFamily="34" charset="0"/>
                <a:cs typeface="Calibri" pitchFamily="34" charset="0"/>
              </a:rPr>
              <a:t>wavevector</a:t>
            </a:r>
            <a:r>
              <a:rPr lang="en-US" dirty="0">
                <a:latin typeface="Calibri" pitchFamily="34" charset="0"/>
                <a:cs typeface="Calibri" pitchFamily="34" charset="0"/>
              </a:rPr>
              <a:t> scans are not </a:t>
            </a:r>
            <a:r>
              <a:rPr lang="en-US" dirty="0" smtClean="0">
                <a:latin typeface="Calibri" pitchFamily="34" charset="0"/>
                <a:cs typeface="Calibri" pitchFamily="34" charset="0"/>
              </a:rPr>
              <a:t>possible (if the data are taken in one setting). </a:t>
            </a:r>
            <a:r>
              <a:rPr lang="en-US" dirty="0">
                <a:latin typeface="Calibri" pitchFamily="34" charset="0"/>
                <a:cs typeface="Calibri" pitchFamily="34" charset="0"/>
              </a:rPr>
              <a:t>At fixed (</a:t>
            </a:r>
            <a:r>
              <a:rPr lang="en-US" dirty="0" err="1">
                <a:latin typeface="Calibri" pitchFamily="34" charset="0"/>
                <a:cs typeface="Calibri" pitchFamily="34" charset="0"/>
              </a:rPr>
              <a:t>Q</a:t>
            </a:r>
            <a:r>
              <a:rPr lang="en-US" baseline="-25000" dirty="0" err="1">
                <a:latin typeface="Calibri" pitchFamily="34" charset="0"/>
                <a:cs typeface="Calibri" pitchFamily="34" charset="0"/>
              </a:rPr>
              <a:t>x</a:t>
            </a:r>
            <a:r>
              <a:rPr lang="en-US" dirty="0" err="1">
                <a:latin typeface="Calibri" pitchFamily="34" charset="0"/>
                <a:cs typeface="Calibri" pitchFamily="34" charset="0"/>
              </a:rPr>
              <a:t>,Q</a:t>
            </a:r>
            <a:r>
              <a:rPr lang="en-US" baseline="-25000" dirty="0" err="1">
                <a:latin typeface="Calibri" pitchFamily="34" charset="0"/>
                <a:cs typeface="Calibri" pitchFamily="34" charset="0"/>
              </a:rPr>
              <a:t>y</a:t>
            </a:r>
            <a:r>
              <a:rPr lang="en-US" dirty="0">
                <a:latin typeface="Calibri" pitchFamily="34" charset="0"/>
                <a:cs typeface="Calibri" pitchFamily="34" charset="0"/>
              </a:rPr>
              <a:t>), </a:t>
            </a:r>
            <a:r>
              <a:rPr lang="en-US" dirty="0" err="1">
                <a:latin typeface="Calibri" pitchFamily="34" charset="0"/>
                <a:cs typeface="Calibri" pitchFamily="34" charset="0"/>
              </a:rPr>
              <a:t>Q</a:t>
            </a:r>
            <a:r>
              <a:rPr lang="en-US" baseline="-25000" dirty="0" err="1">
                <a:latin typeface="Calibri" pitchFamily="34" charset="0"/>
                <a:cs typeface="Calibri" pitchFamily="34" charset="0"/>
              </a:rPr>
              <a:t>z</a:t>
            </a:r>
            <a:r>
              <a:rPr lang="en-US" dirty="0">
                <a:latin typeface="Calibri" pitchFamily="34" charset="0"/>
                <a:cs typeface="Calibri" pitchFamily="34" charset="0"/>
              </a:rPr>
              <a:t> varies with </a:t>
            </a:r>
            <a:r>
              <a:rPr lang="ru-RU" dirty="0">
                <a:latin typeface="Calibri" pitchFamily="34" charset="0"/>
                <a:cs typeface="Calibri" pitchFamily="34" charset="0"/>
              </a:rPr>
              <a:t>ћ</a:t>
            </a:r>
            <a:r>
              <a:rPr lang="el-GR" dirty="0">
                <a:latin typeface="Calibri" pitchFamily="34" charset="0"/>
                <a:cs typeface="Calibri" pitchFamily="34" charset="0"/>
              </a:rPr>
              <a:t>ω</a:t>
            </a:r>
            <a:r>
              <a:rPr lang="en-US" dirty="0">
                <a:latin typeface="Calibri" pitchFamily="34" charset="0"/>
                <a:cs typeface="Calibri" pitchFamily="34" charset="0"/>
              </a:rPr>
              <a:t>, leading e.g. to a variation of the form factor. </a:t>
            </a:r>
          </a:p>
        </p:txBody>
      </p:sp>
      <p:sp>
        <p:nvSpPr>
          <p:cNvPr id="131088" name="Text Box 16"/>
          <p:cNvSpPr txBox="1">
            <a:spLocks noChangeArrowheads="1"/>
          </p:cNvSpPr>
          <p:nvPr/>
        </p:nvSpPr>
        <p:spPr bwMode="auto">
          <a:xfrm>
            <a:off x="468313" y="5084763"/>
            <a:ext cx="8424862" cy="641350"/>
          </a:xfrm>
          <a:prstGeom prst="rect">
            <a:avLst/>
          </a:prstGeom>
          <a:noFill/>
          <a:ln w="9525" algn="ctr">
            <a:noFill/>
            <a:miter lim="800000"/>
            <a:headEnd/>
            <a:tailEnd/>
          </a:ln>
          <a:effectLst/>
        </p:spPr>
        <p:txBody>
          <a:bodyPr>
            <a:spAutoFit/>
          </a:bodyPr>
          <a:lstStyle/>
          <a:p>
            <a:pPr algn="l">
              <a:spcBef>
                <a:spcPct val="50000"/>
              </a:spcBef>
              <a:buFontTx/>
              <a:buChar char="•"/>
            </a:pPr>
            <a:r>
              <a:rPr lang="en-US">
                <a:latin typeface="Calibri" pitchFamily="34" charset="0"/>
                <a:cs typeface="Calibri" pitchFamily="34" charset="0"/>
              </a:rPr>
              <a:t> One analyses constant energy or wavevector “cuts” in a data set of corresponding values of (Q</a:t>
            </a:r>
            <a:r>
              <a:rPr lang="en-US" baseline="-25000">
                <a:latin typeface="Calibri" pitchFamily="34" charset="0"/>
                <a:cs typeface="Calibri" pitchFamily="34" charset="0"/>
              </a:rPr>
              <a:t>x</a:t>
            </a:r>
            <a:r>
              <a:rPr lang="en-US">
                <a:latin typeface="Calibri" pitchFamily="34" charset="0"/>
                <a:cs typeface="Calibri" pitchFamily="34" charset="0"/>
              </a:rPr>
              <a:t>,Q</a:t>
            </a:r>
            <a:r>
              <a:rPr lang="en-US" baseline="-25000">
                <a:latin typeface="Calibri" pitchFamily="34" charset="0"/>
                <a:cs typeface="Calibri" pitchFamily="34" charset="0"/>
              </a:rPr>
              <a:t>y</a:t>
            </a:r>
            <a:r>
              <a:rPr lang="en-US">
                <a:latin typeface="Calibri" pitchFamily="34" charset="0"/>
                <a:cs typeface="Calibri" pitchFamily="34" charset="0"/>
              </a:rPr>
              <a:t>,Q</a:t>
            </a:r>
            <a:r>
              <a:rPr lang="en-US" baseline="-25000">
                <a:latin typeface="Calibri" pitchFamily="34" charset="0"/>
                <a:cs typeface="Calibri" pitchFamily="34" charset="0"/>
              </a:rPr>
              <a:t>z</a:t>
            </a:r>
            <a:r>
              <a:rPr lang="en-US">
                <a:latin typeface="Calibri" pitchFamily="34" charset="0"/>
                <a:cs typeface="Calibri" pitchFamily="34" charset="0"/>
              </a:rPr>
              <a:t>,</a:t>
            </a:r>
            <a:r>
              <a:rPr lang="ru-RU">
                <a:latin typeface="Calibri" pitchFamily="34" charset="0"/>
                <a:cs typeface="Calibri" pitchFamily="34" charset="0"/>
              </a:rPr>
              <a:t>ћ</a:t>
            </a:r>
            <a:r>
              <a:rPr lang="el-GR">
                <a:latin typeface="Calibri" pitchFamily="34" charset="0"/>
                <a:cs typeface="Calibri" pitchFamily="34" charset="0"/>
              </a:rPr>
              <a:t>ω</a:t>
            </a:r>
            <a:r>
              <a:rPr lang="en-US">
                <a:latin typeface="Calibri" pitchFamily="34" charset="0"/>
                <a:cs typeface="Calibri" pitchFamily="34" charset="0"/>
              </a:rPr>
              <a:t>) and intensities. </a:t>
            </a:r>
          </a:p>
        </p:txBody>
      </p:sp>
      <p:sp>
        <p:nvSpPr>
          <p:cNvPr id="131089" name="Text Box 17"/>
          <p:cNvSpPr txBox="1">
            <a:spLocks noChangeArrowheads="1"/>
          </p:cNvSpPr>
          <p:nvPr/>
        </p:nvSpPr>
        <p:spPr bwMode="auto">
          <a:xfrm>
            <a:off x="468313" y="5811838"/>
            <a:ext cx="8424862" cy="641350"/>
          </a:xfrm>
          <a:prstGeom prst="rect">
            <a:avLst/>
          </a:prstGeom>
          <a:noFill/>
          <a:ln w="9525" algn="ctr">
            <a:noFill/>
            <a:miter lim="800000"/>
            <a:headEnd/>
            <a:tailEnd/>
          </a:ln>
          <a:effectLst/>
        </p:spPr>
        <p:txBody>
          <a:bodyPr>
            <a:spAutoFit/>
          </a:bodyPr>
          <a:lstStyle/>
          <a:p>
            <a:pPr algn="l">
              <a:spcBef>
                <a:spcPct val="50000"/>
              </a:spcBef>
              <a:buFontTx/>
              <a:buChar char="•"/>
            </a:pPr>
            <a:r>
              <a:rPr lang="en-US" dirty="0">
                <a:latin typeface="Calibri" pitchFamily="34" charset="0"/>
                <a:cs typeface="Calibri" pitchFamily="34" charset="0"/>
              </a:rPr>
              <a:t> Incident energy </a:t>
            </a:r>
            <a:r>
              <a:rPr lang="en-US" dirty="0" err="1">
                <a:latin typeface="Calibri" pitchFamily="34" charset="0"/>
                <a:cs typeface="Calibri" pitchFamily="34" charset="0"/>
              </a:rPr>
              <a:t>E</a:t>
            </a:r>
            <a:r>
              <a:rPr lang="en-US" baseline="-25000" dirty="0" err="1">
                <a:latin typeface="Calibri" pitchFamily="34" charset="0"/>
                <a:cs typeface="Calibri" pitchFamily="34" charset="0"/>
              </a:rPr>
              <a:t>i</a:t>
            </a:r>
            <a:r>
              <a:rPr lang="en-US" dirty="0">
                <a:latin typeface="Calibri" pitchFamily="34" charset="0"/>
                <a:cs typeface="Calibri" pitchFamily="34" charset="0"/>
              </a:rPr>
              <a:t>, chopper speeds (resolution) and sample orientation relative to </a:t>
            </a:r>
            <a:r>
              <a:rPr lang="en-US" dirty="0" err="1">
                <a:latin typeface="Calibri" pitchFamily="34" charset="0"/>
                <a:cs typeface="Calibri" pitchFamily="34" charset="0"/>
              </a:rPr>
              <a:t>k</a:t>
            </a:r>
            <a:r>
              <a:rPr lang="en-US" baseline="-25000" dirty="0" err="1">
                <a:latin typeface="Calibri" pitchFamily="34" charset="0"/>
                <a:cs typeface="Calibri" pitchFamily="34" charset="0"/>
              </a:rPr>
              <a:t>i</a:t>
            </a:r>
            <a:r>
              <a:rPr lang="en-US" dirty="0">
                <a:latin typeface="Calibri" pitchFamily="34" charset="0"/>
                <a:cs typeface="Calibri" pitchFamily="34" charset="0"/>
              </a:rPr>
              <a:t> can be changed.</a:t>
            </a:r>
          </a:p>
        </p:txBody>
      </p:sp>
      <p:sp>
        <p:nvSpPr>
          <p:cNvPr id="131091" name="Text Box 19"/>
          <p:cNvSpPr txBox="1">
            <a:spLocks noChangeArrowheads="1"/>
          </p:cNvSpPr>
          <p:nvPr/>
        </p:nvSpPr>
        <p:spPr bwMode="auto">
          <a:xfrm>
            <a:off x="468313" y="4652963"/>
            <a:ext cx="8424862" cy="366712"/>
          </a:xfrm>
          <a:prstGeom prst="rect">
            <a:avLst/>
          </a:prstGeom>
          <a:noFill/>
          <a:ln w="9525" algn="ctr">
            <a:noFill/>
            <a:miter lim="800000"/>
            <a:headEnd/>
            <a:tailEnd/>
          </a:ln>
          <a:effectLst/>
        </p:spPr>
        <p:txBody>
          <a:bodyPr>
            <a:spAutoFit/>
          </a:bodyPr>
          <a:lstStyle/>
          <a:p>
            <a:pPr algn="l">
              <a:spcBef>
                <a:spcPct val="50000"/>
              </a:spcBef>
              <a:buFontTx/>
              <a:buChar char="•"/>
            </a:pPr>
            <a:r>
              <a:rPr lang="en-US">
                <a:latin typeface="Calibri" pitchFamily="34" charset="0"/>
                <a:cs typeface="Calibri" pitchFamily="34" charset="0"/>
              </a:rPr>
              <a:t> </a:t>
            </a:r>
            <a:r>
              <a:rPr lang="en-US">
                <a:solidFill>
                  <a:srgbClr val="FF0000"/>
                </a:solidFill>
                <a:latin typeface="Calibri" pitchFamily="34" charset="0"/>
                <a:cs typeface="Calibri" pitchFamily="34" charset="0"/>
              </a:rPr>
              <a:t>Counting time ~ hours/days per “run”.</a:t>
            </a:r>
            <a:endParaRPr lang="el-GR">
              <a:solidFill>
                <a:srgbClr val="FF0000"/>
              </a:solidFill>
              <a:latin typeface="Calibri" pitchFamily="34" charset="0"/>
              <a:cs typeface="Calibri" pitchFamily="34" charset="0"/>
            </a:endParaRPr>
          </a:p>
        </p:txBody>
      </p:sp>
      <p:sp>
        <p:nvSpPr>
          <p:cNvPr id="131102" name="Text Box 30"/>
          <p:cNvSpPr txBox="1">
            <a:spLocks noChangeArrowheads="1"/>
          </p:cNvSpPr>
          <p:nvPr/>
        </p:nvSpPr>
        <p:spPr bwMode="auto">
          <a:xfrm>
            <a:off x="2700338" y="188913"/>
            <a:ext cx="3600450" cy="701675"/>
          </a:xfrm>
          <a:prstGeom prst="rect">
            <a:avLst/>
          </a:prstGeom>
          <a:noFill/>
          <a:ln w="9525" algn="ctr">
            <a:noFill/>
            <a:miter lim="800000"/>
            <a:headEnd/>
            <a:tailEnd/>
          </a:ln>
          <a:effectLst/>
        </p:spPr>
        <p:txBody>
          <a:bodyPr>
            <a:spAutoFit/>
          </a:bodyPr>
          <a:lstStyle/>
          <a:p>
            <a:pPr>
              <a:spcBef>
                <a:spcPct val="50000"/>
              </a:spcBef>
            </a:pPr>
            <a:r>
              <a:rPr lang="en-US" sz="4000">
                <a:latin typeface="Calibri" pitchFamily="34" charset="0"/>
                <a:cs typeface="Calibri" pitchFamily="34" charset="0"/>
              </a:rPr>
              <a:t>Practical TOF</a:t>
            </a:r>
          </a:p>
        </p:txBody>
      </p:sp>
      <p:pic>
        <p:nvPicPr>
          <p:cNvPr id="18" name="Picture 17"/>
          <p:cNvPicPr>
            <a:picLocks noChangeAspect="1" noChangeArrowheads="1"/>
          </p:cNvPicPr>
          <p:nvPr/>
        </p:nvPicPr>
        <p:blipFill>
          <a:blip r:embed="rId5" cstate="print"/>
          <a:srcRect/>
          <a:stretch>
            <a:fillRect/>
          </a:stretch>
        </p:blipFill>
        <p:spPr bwMode="auto">
          <a:xfrm>
            <a:off x="8410575" y="-24"/>
            <a:ext cx="733425" cy="857250"/>
          </a:xfrm>
          <a:prstGeom prst="rect">
            <a:avLst/>
          </a:prstGeom>
          <a:noFill/>
          <a:ln w="9525">
            <a:noFill/>
            <a:miter lim="800000"/>
            <a:headEnd/>
            <a:tailEnd/>
          </a:ln>
        </p:spPr>
      </p:pic>
      <p:sp>
        <p:nvSpPr>
          <p:cNvPr id="19" name="Rectangle 18"/>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dirty="0" err="1" smtClean="0"/>
              <a:t>Conservation</a:t>
            </a:r>
            <a:r>
              <a:rPr lang="da-DK" dirty="0" smtClean="0"/>
              <a:t> </a:t>
            </a:r>
            <a:r>
              <a:rPr lang="da-DK" dirty="0" err="1" smtClean="0"/>
              <a:t>laws</a:t>
            </a:r>
            <a:endParaRPr lang="en-US" dirty="0"/>
          </a:p>
        </p:txBody>
      </p:sp>
      <p:graphicFrame>
        <p:nvGraphicFramePr>
          <p:cNvPr id="3" name="Object 2"/>
          <p:cNvGraphicFramePr>
            <a:graphicFrameLocks noChangeAspect="1"/>
          </p:cNvGraphicFramePr>
          <p:nvPr/>
        </p:nvGraphicFramePr>
        <p:xfrm>
          <a:off x="4445013" y="4673042"/>
          <a:ext cx="2055813" cy="600075"/>
        </p:xfrm>
        <a:graphic>
          <a:graphicData uri="http://schemas.openxmlformats.org/presentationml/2006/ole">
            <p:oleObj spid="_x0000_s206850" name="Ligning" r:id="rId4" imgW="825480" imgH="241200" progId="Equation.3">
              <p:embed/>
            </p:oleObj>
          </a:graphicData>
        </a:graphic>
      </p:graphicFrame>
      <p:sp>
        <p:nvSpPr>
          <p:cNvPr id="4" name="TextBox 3"/>
          <p:cNvSpPr txBox="1"/>
          <p:nvPr/>
        </p:nvSpPr>
        <p:spPr>
          <a:xfrm>
            <a:off x="1801800" y="4658746"/>
            <a:ext cx="2143140" cy="584775"/>
          </a:xfrm>
          <a:prstGeom prst="rect">
            <a:avLst/>
          </a:prstGeom>
          <a:noFill/>
        </p:spPr>
        <p:txBody>
          <a:bodyPr wrap="square" rtlCol="0">
            <a:spAutoFit/>
          </a:bodyPr>
          <a:lstStyle/>
          <a:p>
            <a:r>
              <a:rPr lang="da-DK" sz="3200" dirty="0" smtClean="0"/>
              <a:t>Energy</a:t>
            </a:r>
            <a:endParaRPr lang="en-US" sz="3200" dirty="0"/>
          </a:p>
        </p:txBody>
      </p:sp>
      <p:sp>
        <p:nvSpPr>
          <p:cNvPr id="5" name="TextBox 4"/>
          <p:cNvSpPr txBox="1"/>
          <p:nvPr/>
        </p:nvSpPr>
        <p:spPr>
          <a:xfrm>
            <a:off x="1801800" y="3985077"/>
            <a:ext cx="2428892" cy="584775"/>
          </a:xfrm>
          <a:prstGeom prst="rect">
            <a:avLst/>
          </a:prstGeom>
          <a:noFill/>
        </p:spPr>
        <p:txBody>
          <a:bodyPr wrap="square" rtlCol="0">
            <a:spAutoFit/>
          </a:bodyPr>
          <a:lstStyle/>
          <a:p>
            <a:r>
              <a:rPr lang="da-DK" sz="3200" dirty="0" smtClean="0"/>
              <a:t>Momentum</a:t>
            </a:r>
            <a:endParaRPr lang="en-US" sz="3200" dirty="0"/>
          </a:p>
        </p:txBody>
      </p:sp>
      <p:graphicFrame>
        <p:nvGraphicFramePr>
          <p:cNvPr id="16387" name="Object 3"/>
          <p:cNvGraphicFramePr>
            <a:graphicFrameLocks noChangeAspect="1"/>
          </p:cNvGraphicFramePr>
          <p:nvPr/>
        </p:nvGraphicFramePr>
        <p:xfrm>
          <a:off x="4618051" y="3966600"/>
          <a:ext cx="1739900" cy="663575"/>
        </p:xfrm>
        <a:graphic>
          <a:graphicData uri="http://schemas.openxmlformats.org/presentationml/2006/ole">
            <p:oleObj spid="_x0000_s206851" name="Ligning" r:id="rId5" imgW="698400" imgH="266400" progId="Equation.3">
              <p:embed/>
            </p:oleObj>
          </a:graphicData>
        </a:graphic>
      </p:graphicFrame>
      <p:grpSp>
        <p:nvGrpSpPr>
          <p:cNvPr id="2" name="Group 58"/>
          <p:cNvGrpSpPr>
            <a:grpSpLocks/>
          </p:cNvGrpSpPr>
          <p:nvPr/>
        </p:nvGrpSpPr>
        <p:grpSpPr bwMode="auto">
          <a:xfrm>
            <a:off x="852491" y="1857364"/>
            <a:ext cx="4219575" cy="1552575"/>
            <a:chOff x="2172" y="1318"/>
            <a:chExt cx="2658" cy="978"/>
          </a:xfrm>
        </p:grpSpPr>
        <p:pic>
          <p:nvPicPr>
            <p:cNvPr id="9" name="Picture 59" descr="tas"/>
            <p:cNvPicPr>
              <a:picLocks noChangeAspect="1" noChangeArrowheads="1"/>
            </p:cNvPicPr>
            <p:nvPr/>
          </p:nvPicPr>
          <p:blipFill>
            <a:blip r:embed="rId6" cstate="print"/>
            <a:srcRect b="46501"/>
            <a:stretch>
              <a:fillRect/>
            </a:stretch>
          </p:blipFill>
          <p:spPr bwMode="auto">
            <a:xfrm>
              <a:off x="2172" y="1318"/>
              <a:ext cx="2658" cy="887"/>
            </a:xfrm>
            <a:prstGeom prst="rect">
              <a:avLst/>
            </a:prstGeom>
            <a:noFill/>
          </p:spPr>
        </p:pic>
        <p:sp>
          <p:nvSpPr>
            <p:cNvPr id="10" name="Line 60"/>
            <p:cNvSpPr>
              <a:spLocks noChangeShapeType="1"/>
            </p:cNvSpPr>
            <p:nvPr/>
          </p:nvSpPr>
          <p:spPr bwMode="auto">
            <a:xfrm flipV="1">
              <a:off x="3132" y="1462"/>
              <a:ext cx="0" cy="240"/>
            </a:xfrm>
            <a:prstGeom prst="line">
              <a:avLst/>
            </a:prstGeom>
            <a:noFill/>
            <a:ln w="25400">
              <a:solidFill>
                <a:srgbClr val="000080"/>
              </a:solidFill>
              <a:round/>
              <a:headEnd/>
              <a:tailEnd type="triangle" w="med" len="med"/>
            </a:ln>
            <a:effectLst/>
          </p:spPr>
          <p:txBody>
            <a:bodyPr/>
            <a:lstStyle/>
            <a:p>
              <a:endParaRPr lang="en-US"/>
            </a:p>
          </p:txBody>
        </p:sp>
        <p:sp>
          <p:nvSpPr>
            <p:cNvPr id="11" name="Line 61"/>
            <p:cNvSpPr>
              <a:spLocks noChangeShapeType="1"/>
            </p:cNvSpPr>
            <p:nvPr/>
          </p:nvSpPr>
          <p:spPr bwMode="auto">
            <a:xfrm flipV="1">
              <a:off x="3756" y="1654"/>
              <a:ext cx="0" cy="240"/>
            </a:xfrm>
            <a:prstGeom prst="line">
              <a:avLst/>
            </a:prstGeom>
            <a:noFill/>
            <a:ln w="25400">
              <a:solidFill>
                <a:srgbClr val="000080"/>
              </a:solidFill>
              <a:round/>
              <a:headEnd/>
              <a:tailEnd type="triangle" w="med" len="med"/>
            </a:ln>
            <a:effectLst/>
          </p:spPr>
          <p:txBody>
            <a:bodyPr/>
            <a:lstStyle/>
            <a:p>
              <a:endParaRPr lang="en-US"/>
            </a:p>
          </p:txBody>
        </p:sp>
        <p:sp>
          <p:nvSpPr>
            <p:cNvPr id="12" name="Line 62"/>
            <p:cNvSpPr>
              <a:spLocks noChangeShapeType="1"/>
            </p:cNvSpPr>
            <p:nvPr/>
          </p:nvSpPr>
          <p:spPr bwMode="auto">
            <a:xfrm rot="10800000" flipV="1">
              <a:off x="3685" y="1654"/>
              <a:ext cx="0" cy="240"/>
            </a:xfrm>
            <a:prstGeom prst="line">
              <a:avLst/>
            </a:prstGeom>
            <a:noFill/>
            <a:ln w="25400">
              <a:solidFill>
                <a:srgbClr val="FF0000"/>
              </a:solidFill>
              <a:round/>
              <a:headEnd/>
              <a:tailEnd type="triangle" w="med" len="med"/>
            </a:ln>
            <a:effectLst/>
          </p:spPr>
          <p:txBody>
            <a:bodyPr/>
            <a:lstStyle/>
            <a:p>
              <a:endParaRPr lang="en-US"/>
            </a:p>
          </p:txBody>
        </p:sp>
        <p:sp>
          <p:nvSpPr>
            <p:cNvPr id="13" name="Rectangle 63"/>
            <p:cNvSpPr>
              <a:spLocks noChangeArrowheads="1"/>
            </p:cNvSpPr>
            <p:nvPr/>
          </p:nvSpPr>
          <p:spPr bwMode="auto">
            <a:xfrm>
              <a:off x="3334" y="2069"/>
              <a:ext cx="226" cy="227"/>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sp>
        <p:nvSpPr>
          <p:cNvPr id="14" name="Line 66"/>
          <p:cNvSpPr>
            <a:spLocks noChangeShapeType="1"/>
          </p:cNvSpPr>
          <p:nvPr/>
        </p:nvSpPr>
        <p:spPr bwMode="auto">
          <a:xfrm>
            <a:off x="6216660" y="2591813"/>
            <a:ext cx="1800225" cy="0"/>
          </a:xfrm>
          <a:prstGeom prst="line">
            <a:avLst/>
          </a:prstGeom>
          <a:noFill/>
          <a:ln w="38100">
            <a:solidFill>
              <a:srgbClr val="000080"/>
            </a:solidFill>
            <a:round/>
            <a:headEnd/>
            <a:tailEnd type="triangle" w="med" len="med"/>
          </a:ln>
          <a:effectLst/>
        </p:spPr>
        <p:txBody>
          <a:bodyPr/>
          <a:lstStyle/>
          <a:p>
            <a:endParaRPr lang="en-US"/>
          </a:p>
        </p:txBody>
      </p:sp>
      <p:sp>
        <p:nvSpPr>
          <p:cNvPr id="15" name="Text Box 67"/>
          <p:cNvSpPr txBox="1">
            <a:spLocks noChangeArrowheads="1"/>
          </p:cNvSpPr>
          <p:nvPr/>
        </p:nvSpPr>
        <p:spPr bwMode="auto">
          <a:xfrm>
            <a:off x="6718310" y="2088576"/>
            <a:ext cx="433387" cy="457200"/>
          </a:xfrm>
          <a:prstGeom prst="rect">
            <a:avLst/>
          </a:prstGeom>
          <a:noFill/>
          <a:ln w="9525">
            <a:noFill/>
            <a:miter lim="800000"/>
            <a:headEnd/>
            <a:tailEnd/>
          </a:ln>
          <a:effectLst/>
        </p:spPr>
        <p:txBody>
          <a:bodyPr>
            <a:spAutoFit/>
          </a:bodyPr>
          <a:lstStyle/>
          <a:p>
            <a:pPr algn="l">
              <a:spcBef>
                <a:spcPct val="50000"/>
              </a:spcBef>
            </a:pPr>
            <a:r>
              <a:rPr lang="en-US" sz="2400" b="1" dirty="0" err="1"/>
              <a:t>k</a:t>
            </a:r>
            <a:r>
              <a:rPr lang="en-US" sz="2400" baseline="-25000" dirty="0" err="1"/>
              <a:t>i</a:t>
            </a:r>
            <a:endParaRPr lang="en-US" sz="2400" baseline="-25000" dirty="0"/>
          </a:p>
        </p:txBody>
      </p:sp>
      <p:sp>
        <p:nvSpPr>
          <p:cNvPr id="16" name="Line 68"/>
          <p:cNvSpPr>
            <a:spLocks noChangeShapeType="1"/>
          </p:cNvSpPr>
          <p:nvPr/>
        </p:nvSpPr>
        <p:spPr bwMode="auto">
          <a:xfrm>
            <a:off x="6216660" y="2593401"/>
            <a:ext cx="863600" cy="720725"/>
          </a:xfrm>
          <a:prstGeom prst="line">
            <a:avLst/>
          </a:prstGeom>
          <a:noFill/>
          <a:ln w="38100">
            <a:solidFill>
              <a:srgbClr val="008000"/>
            </a:solidFill>
            <a:round/>
            <a:headEnd/>
            <a:tailEnd type="triangle" w="med" len="med"/>
          </a:ln>
          <a:effectLst/>
        </p:spPr>
        <p:txBody>
          <a:bodyPr/>
          <a:lstStyle/>
          <a:p>
            <a:endParaRPr lang="en-US"/>
          </a:p>
        </p:txBody>
      </p:sp>
      <p:sp>
        <p:nvSpPr>
          <p:cNvPr id="17" name="Text Box 69"/>
          <p:cNvSpPr txBox="1">
            <a:spLocks noChangeArrowheads="1"/>
          </p:cNvSpPr>
          <p:nvPr/>
        </p:nvSpPr>
        <p:spPr bwMode="auto">
          <a:xfrm>
            <a:off x="6289685" y="2783901"/>
            <a:ext cx="433387" cy="457200"/>
          </a:xfrm>
          <a:prstGeom prst="rect">
            <a:avLst/>
          </a:prstGeom>
          <a:noFill/>
          <a:ln w="9525">
            <a:noFill/>
            <a:miter lim="800000"/>
            <a:headEnd/>
            <a:tailEnd/>
          </a:ln>
          <a:effectLst/>
        </p:spPr>
        <p:txBody>
          <a:bodyPr>
            <a:spAutoFit/>
          </a:bodyPr>
          <a:lstStyle/>
          <a:p>
            <a:pPr algn="l">
              <a:spcBef>
                <a:spcPct val="50000"/>
              </a:spcBef>
            </a:pPr>
            <a:r>
              <a:rPr lang="en-US" sz="2400" b="1"/>
              <a:t>k</a:t>
            </a:r>
            <a:r>
              <a:rPr lang="en-US" sz="2400" baseline="-25000"/>
              <a:t>f</a:t>
            </a:r>
          </a:p>
        </p:txBody>
      </p:sp>
      <p:sp>
        <p:nvSpPr>
          <p:cNvPr id="18" name="Line 70"/>
          <p:cNvSpPr>
            <a:spLocks noChangeShapeType="1"/>
          </p:cNvSpPr>
          <p:nvPr/>
        </p:nvSpPr>
        <p:spPr bwMode="auto">
          <a:xfrm flipV="1">
            <a:off x="7080260" y="2593401"/>
            <a:ext cx="936625" cy="720725"/>
          </a:xfrm>
          <a:prstGeom prst="line">
            <a:avLst/>
          </a:prstGeom>
          <a:noFill/>
          <a:ln w="38100">
            <a:solidFill>
              <a:srgbClr val="FF0000"/>
            </a:solidFill>
            <a:round/>
            <a:headEnd/>
            <a:tailEnd type="triangle" w="med" len="med"/>
          </a:ln>
          <a:effectLst/>
        </p:spPr>
        <p:txBody>
          <a:bodyPr/>
          <a:lstStyle/>
          <a:p>
            <a:endParaRPr lang="en-US"/>
          </a:p>
        </p:txBody>
      </p:sp>
      <p:sp>
        <p:nvSpPr>
          <p:cNvPr id="19" name="Text Box 71"/>
          <p:cNvSpPr txBox="1">
            <a:spLocks noChangeArrowheads="1"/>
          </p:cNvSpPr>
          <p:nvPr/>
        </p:nvSpPr>
        <p:spPr bwMode="auto">
          <a:xfrm>
            <a:off x="7153285" y="2593401"/>
            <a:ext cx="433387" cy="457200"/>
          </a:xfrm>
          <a:prstGeom prst="rect">
            <a:avLst/>
          </a:prstGeom>
          <a:noFill/>
          <a:ln w="9525">
            <a:noFill/>
            <a:miter lim="800000"/>
            <a:headEnd/>
            <a:tailEnd/>
          </a:ln>
          <a:effectLst/>
        </p:spPr>
        <p:txBody>
          <a:bodyPr>
            <a:spAutoFit/>
          </a:bodyPr>
          <a:lstStyle/>
          <a:p>
            <a:pPr algn="l">
              <a:spcBef>
                <a:spcPct val="50000"/>
              </a:spcBef>
            </a:pPr>
            <a:r>
              <a:rPr lang="en-US" sz="2400" b="1"/>
              <a:t>Q</a:t>
            </a:r>
            <a:endParaRPr lang="en-US" sz="2400" baseline="-25000"/>
          </a:p>
        </p:txBody>
      </p:sp>
      <p:sp>
        <p:nvSpPr>
          <p:cNvPr id="20" name="Text Box 72"/>
          <p:cNvSpPr txBox="1">
            <a:spLocks noChangeArrowheads="1"/>
          </p:cNvSpPr>
          <p:nvPr/>
        </p:nvSpPr>
        <p:spPr bwMode="auto">
          <a:xfrm>
            <a:off x="5341957" y="1558341"/>
            <a:ext cx="3159133" cy="523220"/>
          </a:xfrm>
          <a:prstGeom prst="rect">
            <a:avLst/>
          </a:prstGeom>
          <a:noFill/>
          <a:ln w="9525" algn="ctr">
            <a:noFill/>
            <a:miter lim="800000"/>
            <a:headEnd/>
            <a:tailEnd/>
          </a:ln>
          <a:effectLst/>
        </p:spPr>
        <p:txBody>
          <a:bodyPr wrap="square">
            <a:spAutoFit/>
          </a:bodyPr>
          <a:lstStyle/>
          <a:p>
            <a:pPr>
              <a:spcBef>
                <a:spcPct val="50000"/>
              </a:spcBef>
            </a:pPr>
            <a:r>
              <a:rPr lang="en-US" sz="2800" dirty="0"/>
              <a:t>Scattering triangle</a:t>
            </a:r>
          </a:p>
        </p:txBody>
      </p:sp>
      <p:sp>
        <p:nvSpPr>
          <p:cNvPr id="21" name="TextBox 20"/>
          <p:cNvSpPr txBox="1"/>
          <p:nvPr/>
        </p:nvSpPr>
        <p:spPr>
          <a:xfrm>
            <a:off x="1785918" y="5344555"/>
            <a:ext cx="1428760" cy="584775"/>
          </a:xfrm>
          <a:prstGeom prst="rect">
            <a:avLst/>
          </a:prstGeom>
          <a:noFill/>
        </p:spPr>
        <p:txBody>
          <a:bodyPr wrap="square" rtlCol="0">
            <a:spAutoFit/>
          </a:bodyPr>
          <a:lstStyle/>
          <a:p>
            <a:r>
              <a:rPr lang="da-DK" sz="3200" dirty="0" err="1" smtClean="0"/>
              <a:t>Spin</a:t>
            </a:r>
            <a:endParaRPr lang="en-US" sz="3200" dirty="0"/>
          </a:p>
        </p:txBody>
      </p:sp>
      <p:sp>
        <p:nvSpPr>
          <p:cNvPr id="22" name="TextBox 21"/>
          <p:cNvSpPr txBox="1"/>
          <p:nvPr/>
        </p:nvSpPr>
        <p:spPr>
          <a:xfrm>
            <a:off x="4143372" y="5344555"/>
            <a:ext cx="4714908" cy="584775"/>
          </a:xfrm>
          <a:prstGeom prst="rect">
            <a:avLst/>
          </a:prstGeom>
          <a:noFill/>
        </p:spPr>
        <p:txBody>
          <a:bodyPr wrap="square" rtlCol="0">
            <a:spAutoFit/>
          </a:bodyPr>
          <a:lstStyle/>
          <a:p>
            <a:r>
              <a:rPr lang="da-DK" sz="3200" dirty="0" smtClean="0"/>
              <a:t>(</a:t>
            </a:r>
            <a:r>
              <a:rPr lang="da-DK" sz="3200" dirty="0" err="1" smtClean="0"/>
              <a:t>Polarization</a:t>
            </a:r>
            <a:r>
              <a:rPr lang="da-DK" sz="3200" dirty="0" smtClean="0"/>
              <a:t> </a:t>
            </a:r>
            <a:r>
              <a:rPr lang="da-DK" sz="3200" dirty="0" err="1" smtClean="0"/>
              <a:t>analysis</a:t>
            </a:r>
            <a:r>
              <a:rPr lang="da-DK" sz="3200" dirty="0" smtClean="0"/>
              <a:t>)</a:t>
            </a:r>
            <a:endParaRPr lang="en-US" sz="3200" dirty="0"/>
          </a:p>
        </p:txBody>
      </p:sp>
      <p:sp>
        <p:nvSpPr>
          <p:cNvPr id="23" name="Rectangle 22"/>
          <p:cNvSpPr/>
          <p:nvPr/>
        </p:nvSpPr>
        <p:spPr>
          <a:xfrm>
            <a:off x="4214810" y="3929066"/>
            <a:ext cx="2500330" cy="1357322"/>
          </a:xfrm>
          <a:prstGeom prst="rect">
            <a:avLst/>
          </a:prstGeom>
          <a:solidFill>
            <a:srgbClr val="4F81BD">
              <a:alpha val="20000"/>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7" cstate="print"/>
          <a:srcRect/>
          <a:stretch>
            <a:fillRect/>
          </a:stretch>
        </p:blipFill>
        <p:spPr bwMode="auto">
          <a:xfrm>
            <a:off x="8410575" y="-24"/>
            <a:ext cx="733425" cy="857250"/>
          </a:xfrm>
          <a:prstGeom prst="rect">
            <a:avLst/>
          </a:prstGeom>
          <a:noFill/>
          <a:ln w="9525">
            <a:noFill/>
            <a:miter lim="800000"/>
            <a:headEnd/>
            <a:tailEnd/>
          </a:ln>
        </p:spPr>
      </p:pic>
      <p:sp>
        <p:nvSpPr>
          <p:cNvPr id="25" name="Rectangle 2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35696" y="6093296"/>
            <a:ext cx="6408712" cy="523220"/>
          </a:xfrm>
          <a:prstGeom prst="rect">
            <a:avLst/>
          </a:prstGeom>
          <a:noFill/>
        </p:spPr>
        <p:txBody>
          <a:bodyPr wrap="square" rtlCol="0">
            <a:spAutoFit/>
          </a:bodyPr>
          <a:lstStyle/>
          <a:p>
            <a:r>
              <a:rPr lang="da-DK" sz="2800" dirty="0" err="1" smtClean="0">
                <a:solidFill>
                  <a:srgbClr val="FF0000"/>
                </a:solidFill>
                <a:latin typeface="+mn-lt"/>
              </a:rPr>
              <a:t>Inelastic</a:t>
            </a:r>
            <a:r>
              <a:rPr lang="da-DK" sz="2800" dirty="0" smtClean="0">
                <a:solidFill>
                  <a:srgbClr val="FF0000"/>
                </a:solidFill>
                <a:latin typeface="+mn-lt"/>
              </a:rPr>
              <a:t> </a:t>
            </a:r>
            <a:r>
              <a:rPr lang="da-DK" sz="2800" dirty="0" err="1" smtClean="0">
                <a:solidFill>
                  <a:srgbClr val="FF0000"/>
                </a:solidFill>
                <a:latin typeface="+mn-lt"/>
              </a:rPr>
              <a:t>scattering</a:t>
            </a:r>
            <a:r>
              <a:rPr lang="da-DK" sz="2800" dirty="0" smtClean="0">
                <a:solidFill>
                  <a:srgbClr val="FF0000"/>
                </a:solidFill>
                <a:latin typeface="+mn-lt"/>
              </a:rPr>
              <a:t>: </a:t>
            </a:r>
            <a:r>
              <a:rPr lang="da-DK" sz="2800" dirty="0" smtClean="0">
                <a:solidFill>
                  <a:srgbClr val="FF0000"/>
                </a:solidFill>
                <a:latin typeface="+mn-lt"/>
                <a:cs typeface="Times New Roman"/>
              </a:rPr>
              <a:t>ħ</a:t>
            </a:r>
            <a:r>
              <a:rPr lang="el-GR" sz="2800" dirty="0" smtClean="0">
                <a:solidFill>
                  <a:srgbClr val="FF0000"/>
                </a:solidFill>
                <a:latin typeface="+mn-lt"/>
                <a:cs typeface="Times New Roman"/>
              </a:rPr>
              <a:t>ω≠</a:t>
            </a:r>
            <a:r>
              <a:rPr lang="en-US" sz="2800" dirty="0" smtClean="0">
                <a:solidFill>
                  <a:srgbClr val="FF0000"/>
                </a:solidFill>
                <a:latin typeface="+mn-lt"/>
                <a:cs typeface="Times New Roman"/>
              </a:rPr>
              <a:t>0</a:t>
            </a:r>
            <a:endParaRPr lang="en-US" sz="2800" dirty="0">
              <a:solidFill>
                <a:srgbClr val="FF0000"/>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p:cNvPicPr>
            <a:picLocks noChangeAspect="1" noChangeArrowheads="1"/>
          </p:cNvPicPr>
          <p:nvPr/>
        </p:nvPicPr>
        <p:blipFill>
          <a:blip r:embed="rId2" cstate="print"/>
          <a:srcRect/>
          <a:stretch>
            <a:fillRect/>
          </a:stretch>
        </p:blipFill>
        <p:spPr bwMode="auto">
          <a:xfrm>
            <a:off x="2987675" y="44450"/>
            <a:ext cx="3279775" cy="3455988"/>
          </a:xfrm>
          <a:prstGeom prst="rect">
            <a:avLst/>
          </a:prstGeom>
          <a:noFill/>
          <a:ln w="9525" algn="ctr">
            <a:noFill/>
            <a:miter lim="800000"/>
            <a:headEnd/>
            <a:tailEnd/>
          </a:ln>
          <a:effectLst/>
        </p:spPr>
      </p:pic>
      <p:pic>
        <p:nvPicPr>
          <p:cNvPr id="189454" name="Picture 14" descr="mcmorrow_fig2"/>
          <p:cNvPicPr>
            <a:picLocks noChangeAspect="1" noChangeArrowheads="1"/>
          </p:cNvPicPr>
          <p:nvPr/>
        </p:nvPicPr>
        <p:blipFill>
          <a:blip r:embed="rId3" cstate="print"/>
          <a:srcRect t="9860" r="42000" b="14922"/>
          <a:stretch>
            <a:fillRect/>
          </a:stretch>
        </p:blipFill>
        <p:spPr bwMode="auto">
          <a:xfrm>
            <a:off x="34925" y="114300"/>
            <a:ext cx="2808288" cy="2738438"/>
          </a:xfrm>
          <a:prstGeom prst="rect">
            <a:avLst/>
          </a:prstGeom>
          <a:noFill/>
        </p:spPr>
      </p:pic>
      <p:pic>
        <p:nvPicPr>
          <p:cNvPr id="189463" name="Picture 23"/>
          <p:cNvPicPr>
            <a:picLocks noChangeAspect="1" noChangeArrowheads="1"/>
          </p:cNvPicPr>
          <p:nvPr/>
        </p:nvPicPr>
        <p:blipFill>
          <a:blip r:embed="rId4" cstate="print"/>
          <a:srcRect/>
          <a:stretch>
            <a:fillRect/>
          </a:stretch>
        </p:blipFill>
        <p:spPr bwMode="auto">
          <a:xfrm>
            <a:off x="6284913" y="127000"/>
            <a:ext cx="2608262" cy="4454525"/>
          </a:xfrm>
          <a:prstGeom prst="rect">
            <a:avLst/>
          </a:prstGeom>
          <a:noFill/>
          <a:ln w="9525" algn="ctr">
            <a:noFill/>
            <a:miter lim="800000"/>
            <a:headEnd/>
            <a:tailEnd/>
          </a:ln>
          <a:effectLst/>
        </p:spPr>
      </p:pic>
      <p:sp>
        <p:nvSpPr>
          <p:cNvPr id="189464" name="Text Box 24"/>
          <p:cNvSpPr txBox="1">
            <a:spLocks noChangeArrowheads="1"/>
          </p:cNvSpPr>
          <p:nvPr/>
        </p:nvSpPr>
        <p:spPr bwMode="auto">
          <a:xfrm>
            <a:off x="3348038" y="3429000"/>
            <a:ext cx="2592387" cy="457200"/>
          </a:xfrm>
          <a:prstGeom prst="rect">
            <a:avLst/>
          </a:prstGeom>
          <a:noFill/>
          <a:ln w="9525" algn="ctr">
            <a:noFill/>
            <a:miter lim="800000"/>
            <a:headEnd/>
            <a:tailEnd/>
          </a:ln>
          <a:effectLst/>
        </p:spPr>
        <p:txBody>
          <a:bodyPr>
            <a:spAutoFit/>
          </a:bodyPr>
          <a:lstStyle/>
          <a:p>
            <a:pPr algn="l">
              <a:spcBef>
                <a:spcPct val="50000"/>
              </a:spcBef>
            </a:pPr>
            <a:r>
              <a:rPr lang="en-US" sz="1200"/>
              <a:t>La</a:t>
            </a:r>
            <a:r>
              <a:rPr lang="en-US" sz="1200" baseline="-25000"/>
              <a:t>5/3</a:t>
            </a:r>
            <a:r>
              <a:rPr lang="en-US" sz="1200"/>
              <a:t>Sr</a:t>
            </a:r>
            <a:r>
              <a:rPr lang="en-US" sz="1200" baseline="-25000"/>
              <a:t>1/3</a:t>
            </a:r>
            <a:r>
              <a:rPr lang="en-US" sz="1200"/>
              <a:t>NiO</a:t>
            </a:r>
            <a:r>
              <a:rPr lang="en-US" sz="1200" baseline="-25000"/>
              <a:t>4</a:t>
            </a:r>
            <a:r>
              <a:rPr lang="en-US" sz="1200"/>
              <a:t>                                                 </a:t>
            </a:r>
            <a:r>
              <a:rPr lang="en-US" sz="1200" i="1"/>
              <a:t>Woo et al., PRB </a:t>
            </a:r>
            <a:r>
              <a:rPr lang="en-US" sz="1200" b="1" i="1"/>
              <a:t>72</a:t>
            </a:r>
            <a:r>
              <a:rPr lang="en-US" sz="1200" i="1"/>
              <a:t>, 064437 (2006)</a:t>
            </a:r>
            <a:endParaRPr lang="en-US" sz="1200"/>
          </a:p>
        </p:txBody>
      </p:sp>
      <p:sp>
        <p:nvSpPr>
          <p:cNvPr id="189465" name="Text Box 25"/>
          <p:cNvSpPr txBox="1">
            <a:spLocks noChangeArrowheads="1"/>
          </p:cNvSpPr>
          <p:nvPr/>
        </p:nvSpPr>
        <p:spPr bwMode="auto">
          <a:xfrm>
            <a:off x="6084888" y="4581525"/>
            <a:ext cx="3024187" cy="457200"/>
          </a:xfrm>
          <a:prstGeom prst="rect">
            <a:avLst/>
          </a:prstGeom>
          <a:noFill/>
          <a:ln w="9525" algn="ctr">
            <a:noFill/>
            <a:miter lim="800000"/>
            <a:headEnd/>
            <a:tailEnd/>
          </a:ln>
          <a:effectLst/>
        </p:spPr>
        <p:txBody>
          <a:bodyPr>
            <a:spAutoFit/>
          </a:bodyPr>
          <a:lstStyle/>
          <a:p>
            <a:pPr algn="l">
              <a:spcBef>
                <a:spcPct val="50000"/>
              </a:spcBef>
            </a:pPr>
            <a:r>
              <a:rPr lang="en-US" sz="1200"/>
              <a:t>La</a:t>
            </a:r>
            <a:r>
              <a:rPr lang="en-US" sz="1200" baseline="-25000"/>
              <a:t>1.875</a:t>
            </a:r>
            <a:r>
              <a:rPr lang="en-US" sz="1200"/>
              <a:t>Ba</a:t>
            </a:r>
            <a:r>
              <a:rPr lang="en-US" sz="1200" baseline="-25000"/>
              <a:t>0.125</a:t>
            </a:r>
            <a:r>
              <a:rPr lang="en-US" sz="1200"/>
              <a:t>CuO</a:t>
            </a:r>
            <a:r>
              <a:rPr lang="en-US" sz="1200" baseline="-25000"/>
              <a:t>4</a:t>
            </a:r>
            <a:r>
              <a:rPr lang="en-US" sz="1200"/>
              <a:t>                                                 </a:t>
            </a:r>
            <a:r>
              <a:rPr lang="en-US" sz="1200" i="1"/>
              <a:t>Tranquada et al., Nature </a:t>
            </a:r>
            <a:r>
              <a:rPr lang="en-US" sz="1200" b="1" i="1"/>
              <a:t>429</a:t>
            </a:r>
            <a:r>
              <a:rPr lang="en-US" sz="1200" i="1"/>
              <a:t>, 534 (2004)</a:t>
            </a:r>
            <a:endParaRPr lang="en-US" sz="1200"/>
          </a:p>
        </p:txBody>
      </p:sp>
      <p:pic>
        <p:nvPicPr>
          <p:cNvPr id="189466" name="Picture 26"/>
          <p:cNvPicPr>
            <a:picLocks noChangeAspect="1" noChangeArrowheads="1"/>
          </p:cNvPicPr>
          <p:nvPr/>
        </p:nvPicPr>
        <p:blipFill>
          <a:blip r:embed="rId5" cstate="print"/>
          <a:srcRect r="9814"/>
          <a:stretch>
            <a:fillRect/>
          </a:stretch>
        </p:blipFill>
        <p:spPr bwMode="auto">
          <a:xfrm>
            <a:off x="3059113" y="3860800"/>
            <a:ext cx="3025775" cy="2370138"/>
          </a:xfrm>
          <a:prstGeom prst="rect">
            <a:avLst/>
          </a:prstGeom>
          <a:noFill/>
          <a:ln w="9525" algn="ctr">
            <a:noFill/>
            <a:miter lim="800000"/>
            <a:headEnd/>
            <a:tailEnd/>
          </a:ln>
          <a:effectLst/>
        </p:spPr>
      </p:pic>
      <p:sp>
        <p:nvSpPr>
          <p:cNvPr id="189468" name="Text Box 28"/>
          <p:cNvSpPr txBox="1">
            <a:spLocks noChangeArrowheads="1"/>
          </p:cNvSpPr>
          <p:nvPr/>
        </p:nvSpPr>
        <p:spPr bwMode="auto">
          <a:xfrm>
            <a:off x="395288" y="2781300"/>
            <a:ext cx="2520950" cy="457200"/>
          </a:xfrm>
          <a:prstGeom prst="rect">
            <a:avLst/>
          </a:prstGeom>
          <a:noFill/>
          <a:ln w="9525" algn="ctr">
            <a:noFill/>
            <a:miter lim="800000"/>
            <a:headEnd/>
            <a:tailEnd/>
          </a:ln>
          <a:effectLst/>
        </p:spPr>
        <p:txBody>
          <a:bodyPr>
            <a:spAutoFit/>
          </a:bodyPr>
          <a:lstStyle/>
          <a:p>
            <a:pPr algn="l">
              <a:spcBef>
                <a:spcPct val="50000"/>
              </a:spcBef>
            </a:pPr>
            <a:r>
              <a:rPr lang="en-US" sz="1200"/>
              <a:t>Cu(DCOO)</a:t>
            </a:r>
            <a:r>
              <a:rPr lang="en-US" sz="1200" baseline="-25000"/>
              <a:t>2</a:t>
            </a:r>
            <a:r>
              <a:rPr lang="en-US" sz="1200">
                <a:cs typeface="Arial" charset="0"/>
              </a:rPr>
              <a:t>·4D</a:t>
            </a:r>
            <a:r>
              <a:rPr lang="en-US" sz="1200" baseline="-25000">
                <a:cs typeface="Arial" charset="0"/>
              </a:rPr>
              <a:t>2</a:t>
            </a:r>
            <a:r>
              <a:rPr lang="en-US" sz="1200">
                <a:cs typeface="Arial" charset="0"/>
              </a:rPr>
              <a:t>O                   </a:t>
            </a:r>
            <a:r>
              <a:rPr lang="en-US" sz="1200" i="1">
                <a:cs typeface="Arial" charset="0"/>
              </a:rPr>
              <a:t>Christensen et al</a:t>
            </a:r>
          </a:p>
        </p:txBody>
      </p:sp>
      <p:sp>
        <p:nvSpPr>
          <p:cNvPr id="189469" name="Text Box 29"/>
          <p:cNvSpPr txBox="1">
            <a:spLocks noChangeArrowheads="1"/>
          </p:cNvSpPr>
          <p:nvPr/>
        </p:nvSpPr>
        <p:spPr bwMode="auto">
          <a:xfrm>
            <a:off x="3419475" y="6237288"/>
            <a:ext cx="2520950" cy="457200"/>
          </a:xfrm>
          <a:prstGeom prst="rect">
            <a:avLst/>
          </a:prstGeom>
          <a:noFill/>
          <a:ln w="9525" algn="ctr">
            <a:noFill/>
            <a:miter lim="800000"/>
            <a:headEnd/>
            <a:tailEnd/>
          </a:ln>
          <a:effectLst/>
        </p:spPr>
        <p:txBody>
          <a:bodyPr>
            <a:spAutoFit/>
          </a:bodyPr>
          <a:lstStyle/>
          <a:p>
            <a:pPr algn="l">
              <a:spcBef>
                <a:spcPct val="50000"/>
              </a:spcBef>
            </a:pPr>
            <a:r>
              <a:rPr lang="en-US" sz="1200">
                <a:cs typeface="Arial" charset="0"/>
              </a:rPr>
              <a:t>Y</a:t>
            </a:r>
            <a:r>
              <a:rPr lang="en-US" sz="1200" baseline="-25000">
                <a:cs typeface="Arial" charset="0"/>
              </a:rPr>
              <a:t>2-x</a:t>
            </a:r>
            <a:r>
              <a:rPr lang="en-US" sz="1200">
                <a:cs typeface="Arial" charset="0"/>
              </a:rPr>
              <a:t>Ca</a:t>
            </a:r>
            <a:r>
              <a:rPr lang="en-US" sz="1200" baseline="-25000">
                <a:cs typeface="Arial" charset="0"/>
              </a:rPr>
              <a:t>x</a:t>
            </a:r>
            <a:r>
              <a:rPr lang="en-US" sz="1200">
                <a:cs typeface="Arial" charset="0"/>
              </a:rPr>
              <a:t>BaNiO</a:t>
            </a:r>
            <a:r>
              <a:rPr lang="en-US" sz="1200" baseline="-25000">
                <a:cs typeface="Arial" charset="0"/>
              </a:rPr>
              <a:t>5                                                   </a:t>
            </a:r>
            <a:r>
              <a:rPr lang="en-US" sz="1200" i="1">
                <a:cs typeface="Arial" charset="0"/>
              </a:rPr>
              <a:t>Xu et al., Science </a:t>
            </a:r>
            <a:r>
              <a:rPr lang="en-US" sz="1200" b="1" i="1">
                <a:cs typeface="Arial" charset="0"/>
              </a:rPr>
              <a:t>289</a:t>
            </a:r>
            <a:r>
              <a:rPr lang="en-US" sz="1200" i="1">
                <a:cs typeface="Arial" charset="0"/>
              </a:rPr>
              <a:t>, 419 (2000)</a:t>
            </a:r>
          </a:p>
        </p:txBody>
      </p:sp>
      <p:sp>
        <p:nvSpPr>
          <p:cNvPr id="12" name="Rectangle 11"/>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latin typeface="Calibri" pitchFamily="34" charset="0"/>
                <a:cs typeface="Calibri" pitchFamily="34" charset="0"/>
              </a:rPr>
              <a:t>Neutron </a:t>
            </a:r>
            <a:r>
              <a:rPr lang="da-DK" dirty="0" err="1" smtClean="0">
                <a:latin typeface="Calibri" pitchFamily="34" charset="0"/>
                <a:cs typeface="Calibri" pitchFamily="34" charset="0"/>
              </a:rPr>
              <a:t>Spectroscopy</a:t>
            </a:r>
            <a:r>
              <a:rPr lang="da-DK" dirty="0" smtClean="0">
                <a:latin typeface="Calibri" pitchFamily="34" charset="0"/>
                <a:cs typeface="Calibri" pitchFamily="34" charset="0"/>
              </a:rPr>
              <a:t> </a:t>
            </a:r>
            <a:br>
              <a:rPr lang="da-DK" dirty="0" smtClean="0">
                <a:latin typeface="Calibri" pitchFamily="34" charset="0"/>
                <a:cs typeface="Calibri" pitchFamily="34" charset="0"/>
              </a:rPr>
            </a:br>
            <a:r>
              <a:rPr lang="da-DK" dirty="0" smtClean="0">
                <a:latin typeface="Calibri" pitchFamily="34" charset="0"/>
                <a:cs typeface="Calibri" pitchFamily="34" charset="0"/>
              </a:rPr>
              <a:t>Research </a:t>
            </a:r>
            <a:r>
              <a:rPr lang="da-DK" dirty="0" err="1" smtClean="0">
                <a:latin typeface="Calibri" pitchFamily="34" charset="0"/>
                <a:cs typeface="Calibri" pitchFamily="34" charset="0"/>
              </a:rPr>
              <a:t>Reactor</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sp>
        <p:nvSpPr>
          <p:cNvPr id="4" name="Content Placeholder 3"/>
          <p:cNvSpPr>
            <a:spLocks noGrp="1"/>
          </p:cNvSpPr>
          <p:nvPr>
            <p:ph idx="1"/>
          </p:nvPr>
        </p:nvSpPr>
        <p:spPr>
          <a:xfrm>
            <a:off x="467544" y="1999381"/>
            <a:ext cx="8229600" cy="4525963"/>
          </a:xfrm>
        </p:spPr>
        <p:txBody>
          <a:bodyPr/>
          <a:lstStyle/>
          <a:p>
            <a:pPr>
              <a:buNone/>
            </a:pPr>
            <a:r>
              <a:rPr lang="da-DK" dirty="0" err="1" smtClean="0">
                <a:latin typeface="Calibri" pitchFamily="34" charset="0"/>
                <a:cs typeface="Calibri" pitchFamily="34" charset="0"/>
              </a:rPr>
              <a:t>Spectrometry</a:t>
            </a:r>
            <a:r>
              <a:rPr lang="da-DK" dirty="0" smtClean="0">
                <a:latin typeface="Calibri" pitchFamily="34" charset="0"/>
                <a:cs typeface="Calibri" pitchFamily="34" charset="0"/>
              </a:rPr>
              <a:t> </a:t>
            </a:r>
            <a:r>
              <a:rPr lang="da-DK" dirty="0" err="1" smtClean="0">
                <a:latin typeface="Calibri" pitchFamily="34" charset="0"/>
                <a:cs typeface="Calibri" pitchFamily="34" charset="0"/>
              </a:rPr>
              <a:t>can</a:t>
            </a:r>
            <a:r>
              <a:rPr lang="da-DK" dirty="0" smtClean="0">
                <a:latin typeface="Calibri" pitchFamily="34" charset="0"/>
                <a:cs typeface="Calibri" pitchFamily="34" charset="0"/>
              </a:rPr>
              <a:t> </a:t>
            </a:r>
            <a:r>
              <a:rPr lang="da-DK" dirty="0" err="1" smtClean="0">
                <a:latin typeface="Calibri" pitchFamily="34" charset="0"/>
                <a:cs typeface="Calibri" pitchFamily="34" charset="0"/>
              </a:rPr>
              <a:t>be</a:t>
            </a:r>
            <a:r>
              <a:rPr lang="da-DK" dirty="0" smtClean="0">
                <a:latin typeface="Calibri" pitchFamily="34" charset="0"/>
                <a:cs typeface="Calibri" pitchFamily="34" charset="0"/>
              </a:rPr>
              <a:t> done in </a:t>
            </a:r>
            <a:r>
              <a:rPr lang="da-DK" dirty="0" err="1" smtClean="0">
                <a:latin typeface="Calibri" pitchFamily="34" charset="0"/>
                <a:cs typeface="Calibri" pitchFamily="34" charset="0"/>
              </a:rPr>
              <a:t>three</a:t>
            </a:r>
            <a:r>
              <a:rPr lang="da-DK" dirty="0" smtClean="0">
                <a:latin typeface="Calibri" pitchFamily="34" charset="0"/>
                <a:cs typeface="Calibri" pitchFamily="34" charset="0"/>
              </a:rPr>
              <a:t> </a:t>
            </a:r>
            <a:r>
              <a:rPr lang="da-DK" dirty="0" err="1" smtClean="0">
                <a:latin typeface="Calibri" pitchFamily="34" charset="0"/>
                <a:cs typeface="Calibri" pitchFamily="34" charset="0"/>
              </a:rPr>
              <a:t>ways</a:t>
            </a:r>
            <a:endParaRPr lang="da-DK" dirty="0" smtClean="0">
              <a:latin typeface="Calibri" pitchFamily="34" charset="0"/>
              <a:cs typeface="Calibri" pitchFamily="34" charset="0"/>
            </a:endParaRPr>
          </a:p>
          <a:p>
            <a:r>
              <a:rPr lang="da-DK" dirty="0" smtClean="0">
                <a:latin typeface="Calibri" pitchFamily="34" charset="0"/>
                <a:cs typeface="Calibri" pitchFamily="34" charset="0"/>
              </a:rPr>
              <a:t>Give the </a:t>
            </a:r>
            <a:r>
              <a:rPr lang="da-DK" dirty="0" err="1" smtClean="0">
                <a:latin typeface="Calibri" pitchFamily="34" charset="0"/>
                <a:cs typeface="Calibri" pitchFamily="34" charset="0"/>
              </a:rPr>
              <a:t>beam</a:t>
            </a:r>
            <a:r>
              <a:rPr lang="da-DK" dirty="0" smtClean="0">
                <a:latin typeface="Calibri" pitchFamily="34" charset="0"/>
                <a:cs typeface="Calibri" pitchFamily="34" charset="0"/>
              </a:rPr>
              <a:t> a time </a:t>
            </a:r>
            <a:r>
              <a:rPr lang="da-DK" dirty="0" err="1" smtClean="0">
                <a:latin typeface="Calibri" pitchFamily="34" charset="0"/>
                <a:cs typeface="Calibri" pitchFamily="34" charset="0"/>
              </a:rPr>
              <a:t>structure</a:t>
            </a:r>
            <a:r>
              <a:rPr lang="da-DK" dirty="0" smtClean="0">
                <a:latin typeface="Calibri" pitchFamily="34" charset="0"/>
                <a:cs typeface="Calibri" pitchFamily="34" charset="0"/>
              </a:rPr>
              <a:t> and </a:t>
            </a:r>
            <a:r>
              <a:rPr lang="da-DK" dirty="0" err="1" smtClean="0">
                <a:latin typeface="Calibri" pitchFamily="34" charset="0"/>
                <a:cs typeface="Calibri" pitchFamily="34" charset="0"/>
              </a:rPr>
              <a:t>use</a:t>
            </a:r>
            <a:r>
              <a:rPr lang="da-DK" dirty="0" smtClean="0">
                <a:latin typeface="Calibri" pitchFamily="34" charset="0"/>
                <a:cs typeface="Calibri" pitchFamily="34" charset="0"/>
              </a:rPr>
              <a:t> </a:t>
            </a:r>
            <a:r>
              <a:rPr lang="da-DK" dirty="0" err="1" smtClean="0">
                <a:latin typeface="Calibri" pitchFamily="34" charset="0"/>
                <a:cs typeface="Calibri" pitchFamily="34" charset="0"/>
              </a:rPr>
              <a:t>time-of-flight</a:t>
            </a:r>
            <a:r>
              <a:rPr lang="da-DK" dirty="0" smtClean="0">
                <a:latin typeface="Calibri" pitchFamily="34" charset="0"/>
                <a:cs typeface="Calibri" pitchFamily="34" charset="0"/>
              </a:rPr>
              <a:t> tricks</a:t>
            </a:r>
          </a:p>
          <a:p>
            <a:r>
              <a:rPr lang="da-DK" dirty="0" err="1" smtClean="0">
                <a:latin typeface="Calibri" pitchFamily="34" charset="0"/>
                <a:cs typeface="Calibri" pitchFamily="34" charset="0"/>
              </a:rPr>
              <a:t>Spin</a:t>
            </a:r>
            <a:r>
              <a:rPr lang="da-DK" dirty="0" smtClean="0">
                <a:latin typeface="Calibri" pitchFamily="34" charset="0"/>
                <a:cs typeface="Calibri" pitchFamily="34" charset="0"/>
              </a:rPr>
              <a:t> </a:t>
            </a:r>
            <a:r>
              <a:rPr lang="da-DK" dirty="0" err="1" smtClean="0">
                <a:latin typeface="Calibri" pitchFamily="34" charset="0"/>
                <a:cs typeface="Calibri" pitchFamily="34" charset="0"/>
              </a:rPr>
              <a:t>echo</a:t>
            </a:r>
            <a:endParaRPr lang="da-DK" dirty="0" smtClean="0">
              <a:latin typeface="Calibri" pitchFamily="34" charset="0"/>
              <a:cs typeface="Calibri" pitchFamily="34" charset="0"/>
            </a:endParaRPr>
          </a:p>
          <a:p>
            <a:r>
              <a:rPr lang="da-DK" dirty="0" err="1" smtClean="0">
                <a:solidFill>
                  <a:srgbClr val="FF0000"/>
                </a:solidFill>
                <a:latin typeface="Calibri" pitchFamily="34" charset="0"/>
                <a:cs typeface="Calibri" pitchFamily="34" charset="0"/>
              </a:rPr>
              <a:t>Triple</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axis</a:t>
            </a:r>
            <a:r>
              <a:rPr lang="da-DK" dirty="0" smtClean="0">
                <a:solidFill>
                  <a:srgbClr val="FF0000"/>
                </a:solidFill>
                <a:latin typeface="Calibri" pitchFamily="34" charset="0"/>
                <a:cs typeface="Calibri" pitchFamily="34" charset="0"/>
              </a:rPr>
              <a:t> </a:t>
            </a:r>
            <a:r>
              <a:rPr lang="da-DK" dirty="0" err="1" smtClean="0">
                <a:solidFill>
                  <a:srgbClr val="FF0000"/>
                </a:solidFill>
                <a:latin typeface="Calibri" pitchFamily="34" charset="0"/>
                <a:cs typeface="Calibri" pitchFamily="34" charset="0"/>
              </a:rPr>
              <a:t>spectrometers</a:t>
            </a:r>
            <a:endParaRPr lang="en-US" dirty="0">
              <a:solidFill>
                <a:srgbClr val="FF0000"/>
              </a:solidFill>
              <a:latin typeface="Calibri" pitchFamily="34" charset="0"/>
              <a:cs typeface="Calibri"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5" name="Rectangle 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9" name="Picture 5"/>
          <p:cNvPicPr>
            <a:picLocks noChangeAspect="1" noChangeArrowheads="1"/>
          </p:cNvPicPr>
          <p:nvPr/>
        </p:nvPicPr>
        <p:blipFill>
          <a:blip r:embed="rId3" cstate="print"/>
          <a:srcRect/>
          <a:stretch>
            <a:fillRect/>
          </a:stretch>
        </p:blipFill>
        <p:spPr bwMode="auto">
          <a:xfrm>
            <a:off x="34925" y="1557338"/>
            <a:ext cx="2827338" cy="4124325"/>
          </a:xfrm>
          <a:prstGeom prst="rect">
            <a:avLst/>
          </a:prstGeom>
          <a:noFill/>
          <a:ln w="9525" algn="ctr">
            <a:noFill/>
            <a:miter lim="800000"/>
            <a:headEnd/>
            <a:tailEnd/>
          </a:ln>
          <a:effectLst/>
        </p:spPr>
      </p:pic>
      <p:sp>
        <p:nvSpPr>
          <p:cNvPr id="129030" name="Rectangle 6"/>
          <p:cNvSpPr>
            <a:spLocks noChangeArrowheads="1"/>
          </p:cNvSpPr>
          <p:nvPr/>
        </p:nvSpPr>
        <p:spPr bwMode="auto">
          <a:xfrm>
            <a:off x="468313" y="188913"/>
            <a:ext cx="8229600" cy="638175"/>
          </a:xfrm>
          <a:prstGeom prst="rect">
            <a:avLst/>
          </a:prstGeom>
          <a:noFill/>
          <a:ln w="9525">
            <a:noFill/>
            <a:miter lim="800000"/>
            <a:headEnd/>
            <a:tailEnd/>
          </a:ln>
          <a:effectLst/>
        </p:spPr>
        <p:txBody>
          <a:bodyPr anchor="ctr"/>
          <a:lstStyle/>
          <a:p>
            <a:pPr algn="ctr"/>
            <a:r>
              <a:rPr lang="en-US" sz="4400" dirty="0">
                <a:solidFill>
                  <a:schemeClr val="tx2"/>
                </a:solidFill>
                <a:latin typeface="Calibri" pitchFamily="34" charset="0"/>
                <a:cs typeface="Calibri" pitchFamily="34" charset="0"/>
              </a:rPr>
              <a:t>Practical TAS</a:t>
            </a:r>
          </a:p>
        </p:txBody>
      </p:sp>
      <p:grpSp>
        <p:nvGrpSpPr>
          <p:cNvPr id="2" name="Group 38"/>
          <p:cNvGrpSpPr>
            <a:grpSpLocks/>
          </p:cNvGrpSpPr>
          <p:nvPr/>
        </p:nvGrpSpPr>
        <p:grpSpPr bwMode="auto">
          <a:xfrm>
            <a:off x="898525" y="3284538"/>
            <a:ext cx="395288" cy="720725"/>
            <a:chOff x="566" y="2069"/>
            <a:chExt cx="249" cy="454"/>
          </a:xfrm>
        </p:grpSpPr>
        <p:sp>
          <p:nvSpPr>
            <p:cNvPr id="129041" name="Oval 17"/>
            <p:cNvSpPr>
              <a:spLocks noChangeArrowheads="1"/>
            </p:cNvSpPr>
            <p:nvPr/>
          </p:nvSpPr>
          <p:spPr bwMode="auto">
            <a:xfrm>
              <a:off x="679" y="2387"/>
              <a:ext cx="136" cy="136"/>
            </a:xfrm>
            <a:prstGeom prst="ellipse">
              <a:avLst/>
            </a:prstGeom>
            <a:solidFill>
              <a:srgbClr val="FF0000"/>
            </a:solidFill>
            <a:ln w="9525" algn="ctr">
              <a:solidFill>
                <a:schemeClr val="tx1"/>
              </a:solidFill>
              <a:round/>
              <a:headEnd/>
              <a:tailEnd/>
            </a:ln>
            <a:effectLst/>
          </p:spPr>
          <p:txBody>
            <a:bodyPr wrap="none" anchor="ctr"/>
            <a:lstStyle/>
            <a:p>
              <a:endParaRPr lang="en-US">
                <a:latin typeface="Calibri" pitchFamily="34" charset="0"/>
                <a:cs typeface="Calibri" pitchFamily="34" charset="0"/>
              </a:endParaRPr>
            </a:p>
          </p:txBody>
        </p:sp>
        <p:sp>
          <p:nvSpPr>
            <p:cNvPr id="129042" name="Oval 18"/>
            <p:cNvSpPr>
              <a:spLocks noChangeArrowheads="1"/>
            </p:cNvSpPr>
            <p:nvPr/>
          </p:nvSpPr>
          <p:spPr bwMode="auto">
            <a:xfrm>
              <a:off x="566" y="2069"/>
              <a:ext cx="136" cy="136"/>
            </a:xfrm>
            <a:prstGeom prst="ellipse">
              <a:avLst/>
            </a:prstGeom>
            <a:solidFill>
              <a:srgbClr val="FF0000"/>
            </a:solidFill>
            <a:ln w="9525" algn="ctr">
              <a:solidFill>
                <a:schemeClr val="tx1"/>
              </a:solidFill>
              <a:round/>
              <a:headEnd/>
              <a:tailEnd/>
            </a:ln>
            <a:effectLst/>
          </p:spPr>
          <p:txBody>
            <a:bodyPr wrap="none" anchor="ctr"/>
            <a:lstStyle/>
            <a:p>
              <a:endParaRPr lang="en-US">
                <a:latin typeface="Calibri" pitchFamily="34" charset="0"/>
                <a:cs typeface="Calibri" pitchFamily="34" charset="0"/>
              </a:endParaRPr>
            </a:p>
          </p:txBody>
        </p:sp>
      </p:grpSp>
      <p:sp>
        <p:nvSpPr>
          <p:cNvPr id="129049" name="Text Box 25"/>
          <p:cNvSpPr txBox="1">
            <a:spLocks noChangeArrowheads="1"/>
          </p:cNvSpPr>
          <p:nvPr/>
        </p:nvSpPr>
        <p:spPr bwMode="auto">
          <a:xfrm>
            <a:off x="1907704" y="1268760"/>
            <a:ext cx="6696993" cy="461665"/>
          </a:xfrm>
          <a:prstGeom prst="rect">
            <a:avLst/>
          </a:prstGeom>
          <a:noFill/>
          <a:ln w="9525" algn="ctr">
            <a:noFill/>
            <a:miter lim="800000"/>
            <a:headEnd/>
            <a:tailEnd/>
          </a:ln>
          <a:effectLst/>
        </p:spPr>
        <p:txBody>
          <a:bodyPr wrap="square">
            <a:spAutoFit/>
          </a:bodyPr>
          <a:lstStyle/>
          <a:p>
            <a:pPr algn="l">
              <a:spcBef>
                <a:spcPct val="50000"/>
              </a:spcBef>
            </a:pPr>
            <a:r>
              <a:rPr lang="da-DK" sz="2400" dirty="0" err="1" smtClean="0">
                <a:latin typeface="Calibri" pitchFamily="34" charset="0"/>
                <a:cs typeface="Calibri" pitchFamily="34" charset="0"/>
              </a:rPr>
              <a:t>Extremely</a:t>
            </a:r>
            <a:r>
              <a:rPr lang="da-DK" sz="2400" dirty="0" smtClean="0">
                <a:latin typeface="Calibri" pitchFamily="34" charset="0"/>
                <a:cs typeface="Calibri" pitchFamily="34" charset="0"/>
              </a:rPr>
              <a:t> simple </a:t>
            </a:r>
            <a:r>
              <a:rPr lang="da-DK" sz="2400" dirty="0" err="1" smtClean="0">
                <a:latin typeface="Calibri" pitchFamily="34" charset="0"/>
                <a:cs typeface="Calibri" pitchFamily="34" charset="0"/>
              </a:rPr>
              <a:t>principle</a:t>
            </a:r>
            <a:r>
              <a:rPr lang="da-DK" sz="2400" dirty="0" smtClean="0">
                <a:latin typeface="Calibri" pitchFamily="34" charset="0"/>
                <a:cs typeface="Calibri" pitchFamily="34" charset="0"/>
              </a:rPr>
              <a:t> due to </a:t>
            </a:r>
            <a:r>
              <a:rPr lang="da-DK" sz="2400" dirty="0" err="1" smtClean="0">
                <a:latin typeface="Calibri" pitchFamily="34" charset="0"/>
                <a:cs typeface="Calibri" pitchFamily="34" charset="0"/>
              </a:rPr>
              <a:t>Brockhouse</a:t>
            </a:r>
            <a:endParaRPr lang="en-US" sz="2400" dirty="0">
              <a:latin typeface="Calibri" pitchFamily="34" charset="0"/>
              <a:cs typeface="Calibri" pitchFamily="34" charset="0"/>
            </a:endParaRPr>
          </a:p>
        </p:txBody>
      </p:sp>
      <p:pic>
        <p:nvPicPr>
          <p:cNvPr id="21" name="Picture 20"/>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a:stretch>
            <a:fillRect/>
          </a:stretch>
        </p:blipFill>
        <p:spPr bwMode="auto">
          <a:xfrm>
            <a:off x="1979712" y="1772817"/>
            <a:ext cx="1130557" cy="1584176"/>
          </a:xfrm>
          <a:prstGeom prst="rect">
            <a:avLst/>
          </a:prstGeom>
          <a:noFill/>
          <a:ln w="9525">
            <a:noFill/>
            <a:miter lim="800000"/>
            <a:headEnd/>
            <a:tailEnd/>
          </a:ln>
        </p:spPr>
      </p:pic>
      <p:pic>
        <p:nvPicPr>
          <p:cNvPr id="24" name="Picture 2"/>
          <p:cNvPicPr>
            <a:picLocks noChangeAspect="1" noChangeArrowheads="1"/>
          </p:cNvPicPr>
          <p:nvPr/>
        </p:nvPicPr>
        <p:blipFill>
          <a:blip r:embed="rId6" cstate="print"/>
          <a:srcRect/>
          <a:stretch>
            <a:fillRect/>
          </a:stretch>
        </p:blipFill>
        <p:spPr bwMode="auto">
          <a:xfrm>
            <a:off x="1979713" y="3356992"/>
            <a:ext cx="1152128" cy="1289538"/>
          </a:xfrm>
          <a:prstGeom prst="rect">
            <a:avLst/>
          </a:prstGeom>
          <a:noFill/>
          <a:ln w="9525">
            <a:noFill/>
            <a:miter lim="800000"/>
            <a:headEnd/>
            <a:tailEnd/>
          </a:ln>
        </p:spPr>
      </p:pic>
      <p:cxnSp>
        <p:nvCxnSpPr>
          <p:cNvPr id="26" name="Straight Arrow Connector 25"/>
          <p:cNvCxnSpPr/>
          <p:nvPr/>
        </p:nvCxnSpPr>
        <p:spPr>
          <a:xfrm rot="10800000">
            <a:off x="683568" y="2636912"/>
            <a:ext cx="1368152" cy="10801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1376028" y="3969060"/>
            <a:ext cx="927720" cy="4404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75856" y="1772816"/>
            <a:ext cx="4968552" cy="3970318"/>
          </a:xfrm>
          <a:prstGeom prst="rect">
            <a:avLst/>
          </a:prstGeom>
          <a:noFill/>
        </p:spPr>
        <p:txBody>
          <a:bodyPr wrap="square" rtlCol="0">
            <a:spAutoFit/>
          </a:bodyPr>
          <a:lstStyle/>
          <a:p>
            <a:r>
              <a:rPr lang="da-DK" u="sng" dirty="0" smtClean="0">
                <a:latin typeface="Calibri" pitchFamily="34" charset="0"/>
                <a:cs typeface="Calibri" pitchFamily="34" charset="0"/>
              </a:rPr>
              <a:t>3 </a:t>
            </a:r>
            <a:r>
              <a:rPr lang="da-DK" u="sng" dirty="0" err="1" smtClean="0">
                <a:latin typeface="Calibri" pitchFamily="34" charset="0"/>
                <a:cs typeface="Calibri" pitchFamily="34" charset="0"/>
              </a:rPr>
              <a:t>axes</a:t>
            </a:r>
            <a:endParaRPr lang="da-DK" u="sng"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a:t>
            </a:r>
            <a:r>
              <a:rPr lang="da-DK" dirty="0" err="1" smtClean="0">
                <a:latin typeface="Calibri" pitchFamily="34" charset="0"/>
                <a:cs typeface="Calibri" pitchFamily="34" charset="0"/>
              </a:rPr>
              <a:t>Monochromator-Sample</a:t>
            </a:r>
            <a:r>
              <a:rPr lang="da-DK" dirty="0" smtClean="0">
                <a:latin typeface="Calibri" pitchFamily="34" charset="0"/>
                <a:cs typeface="Calibri" pitchFamily="34" charset="0"/>
              </a:rPr>
              <a:t>  (a1,a2=2</a:t>
            </a:r>
            <a:r>
              <a:rPr lang="el-GR" dirty="0" smtClean="0">
                <a:latin typeface="Times New Roman"/>
                <a:cs typeface="Times New Roman"/>
              </a:rPr>
              <a:t>θ</a:t>
            </a:r>
            <a:r>
              <a:rPr lang="da-DK" baseline="-25000" dirty="0" smtClean="0">
                <a:latin typeface="Times New Roman"/>
                <a:cs typeface="Times New Roman"/>
              </a:rPr>
              <a:t>M</a:t>
            </a:r>
            <a:r>
              <a:rPr lang="da-DK" dirty="0" smtClean="0">
                <a:latin typeface="Calibri" pitchFamily="34" charset="0"/>
                <a:cs typeface="Calibri" pitchFamily="34" charset="0"/>
              </a:rPr>
              <a:t>)</a:t>
            </a:r>
          </a:p>
          <a:p>
            <a:pPr>
              <a:buFont typeface="Arial" charset="0"/>
              <a:buChar char="•"/>
            </a:pPr>
            <a:r>
              <a:rPr lang="da-DK" dirty="0" smtClean="0">
                <a:latin typeface="Calibri" pitchFamily="34" charset="0"/>
                <a:cs typeface="Calibri" pitchFamily="34" charset="0"/>
              </a:rPr>
              <a:t> </a:t>
            </a:r>
            <a:r>
              <a:rPr lang="da-DK" dirty="0" err="1" smtClean="0">
                <a:latin typeface="Calibri" pitchFamily="34" charset="0"/>
                <a:cs typeface="Calibri" pitchFamily="34" charset="0"/>
              </a:rPr>
              <a:t>Sample-Analyser</a:t>
            </a:r>
            <a:r>
              <a:rPr lang="da-DK" dirty="0" smtClean="0">
                <a:latin typeface="Calibri" pitchFamily="34" charset="0"/>
                <a:cs typeface="Calibri" pitchFamily="34" charset="0"/>
              </a:rPr>
              <a:t> (a3,a4 =2</a:t>
            </a:r>
            <a:r>
              <a:rPr lang="el-GR" dirty="0" smtClean="0">
                <a:latin typeface="Times New Roman"/>
                <a:cs typeface="Times New Roman"/>
              </a:rPr>
              <a:t>θ</a:t>
            </a:r>
            <a:r>
              <a:rPr lang="da-DK" baseline="-25000" dirty="0" smtClean="0">
                <a:latin typeface="Times New Roman"/>
                <a:cs typeface="Times New Roman"/>
              </a:rPr>
              <a:t>s</a:t>
            </a:r>
            <a:r>
              <a:rPr lang="da-DK" dirty="0" smtClean="0">
                <a:latin typeface="Times New Roman"/>
                <a:cs typeface="Times New Roman"/>
              </a:rPr>
              <a:t>)</a:t>
            </a: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a:t>
            </a:r>
            <a:r>
              <a:rPr lang="da-DK" dirty="0" err="1" smtClean="0">
                <a:latin typeface="Calibri" pitchFamily="34" charset="0"/>
                <a:cs typeface="Calibri" pitchFamily="34" charset="0"/>
              </a:rPr>
              <a:t>Analyser-Detector</a:t>
            </a:r>
            <a:r>
              <a:rPr lang="da-DK" dirty="0" smtClean="0">
                <a:latin typeface="Calibri" pitchFamily="34" charset="0"/>
                <a:cs typeface="Calibri" pitchFamily="34" charset="0"/>
              </a:rPr>
              <a:t> (a5,a6= 2</a:t>
            </a:r>
            <a:r>
              <a:rPr lang="el-GR" dirty="0" smtClean="0">
                <a:latin typeface="Times New Roman"/>
                <a:cs typeface="Times New Roman"/>
              </a:rPr>
              <a:t>θ</a:t>
            </a:r>
            <a:r>
              <a:rPr lang="da-DK" baseline="-25000" dirty="0" smtClean="0">
                <a:latin typeface="Times New Roman"/>
                <a:cs typeface="Times New Roman"/>
              </a:rPr>
              <a:t>A</a:t>
            </a:r>
            <a:r>
              <a:rPr lang="da-DK" dirty="0" smtClean="0">
                <a:latin typeface="Calibri" pitchFamily="34" charset="0"/>
                <a:cs typeface="Calibri" pitchFamily="34" charset="0"/>
              </a:rPr>
              <a:t>)</a:t>
            </a:r>
          </a:p>
          <a:p>
            <a:pPr>
              <a:buFont typeface="Arial" charset="0"/>
              <a:buChar char="•"/>
            </a:pP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a1,a3,a5 </a:t>
            </a:r>
            <a:r>
              <a:rPr lang="da-DK" dirty="0" err="1" smtClean="0">
                <a:latin typeface="Calibri" pitchFamily="34" charset="0"/>
                <a:cs typeface="Calibri" pitchFamily="34" charset="0"/>
              </a:rPr>
              <a:t>are</a:t>
            </a:r>
            <a:r>
              <a:rPr lang="da-DK" dirty="0" smtClean="0">
                <a:latin typeface="Calibri" pitchFamily="34" charset="0"/>
                <a:cs typeface="Calibri" pitchFamily="34" charset="0"/>
              </a:rPr>
              <a:t> rotations of the </a:t>
            </a:r>
            <a:r>
              <a:rPr lang="da-DK" dirty="0" err="1" smtClean="0">
                <a:latin typeface="Calibri" pitchFamily="34" charset="0"/>
                <a:cs typeface="Calibri" pitchFamily="34" charset="0"/>
              </a:rPr>
              <a:t>mono,sample</a:t>
            </a:r>
            <a:r>
              <a:rPr lang="da-DK" dirty="0" smtClean="0">
                <a:latin typeface="Calibri" pitchFamily="34" charset="0"/>
                <a:cs typeface="Calibri" pitchFamily="34" charset="0"/>
              </a:rPr>
              <a:t> and analyser </a:t>
            </a:r>
            <a:r>
              <a:rPr lang="da-DK" dirty="0" err="1" smtClean="0">
                <a:latin typeface="Calibri" pitchFamily="34" charset="0"/>
                <a:cs typeface="Calibri" pitchFamily="34" charset="0"/>
              </a:rPr>
              <a:t>about</a:t>
            </a:r>
            <a:r>
              <a:rPr lang="da-DK" dirty="0" smtClean="0">
                <a:latin typeface="Calibri" pitchFamily="34" charset="0"/>
                <a:cs typeface="Calibri" pitchFamily="34" charset="0"/>
              </a:rPr>
              <a:t> the </a:t>
            </a:r>
            <a:r>
              <a:rPr lang="da-DK" dirty="0" err="1" smtClean="0">
                <a:latin typeface="Calibri" pitchFamily="34" charset="0"/>
                <a:cs typeface="Calibri" pitchFamily="34" charset="0"/>
              </a:rPr>
              <a:t>vertical</a:t>
            </a:r>
            <a:endParaRPr lang="da-DK" dirty="0" smtClean="0">
              <a:latin typeface="Calibri" pitchFamily="34" charset="0"/>
              <a:cs typeface="Calibri" pitchFamily="34" charset="0"/>
            </a:endParaRPr>
          </a:p>
          <a:p>
            <a:pPr>
              <a:buFont typeface="Arial" charset="0"/>
              <a:buChar char="•"/>
            </a:pP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a:t>
            </a:r>
            <a:r>
              <a:rPr lang="da-DK" dirty="0" err="1" smtClean="0">
                <a:latin typeface="Calibri" pitchFamily="34" charset="0"/>
                <a:cs typeface="Calibri" pitchFamily="34" charset="0"/>
              </a:rPr>
              <a:t>setting</a:t>
            </a:r>
            <a:r>
              <a:rPr lang="da-DK" dirty="0" smtClean="0">
                <a:latin typeface="Calibri" pitchFamily="34" charset="0"/>
                <a:cs typeface="Calibri" pitchFamily="34" charset="0"/>
              </a:rPr>
              <a:t> of a2 and a1=a2/2 </a:t>
            </a:r>
            <a:r>
              <a:rPr lang="da-DK" dirty="0" err="1" smtClean="0">
                <a:latin typeface="Calibri" pitchFamily="34" charset="0"/>
                <a:cs typeface="Calibri" pitchFamily="34" charset="0"/>
              </a:rPr>
              <a:t>defines</a:t>
            </a:r>
            <a:r>
              <a:rPr lang="da-DK" dirty="0" smtClean="0">
                <a:latin typeface="Calibri" pitchFamily="34" charset="0"/>
                <a:cs typeface="Calibri" pitchFamily="34" charset="0"/>
              </a:rPr>
              <a:t> </a:t>
            </a:r>
            <a:r>
              <a:rPr lang="da-DK" b="1" dirty="0" err="1" smtClean="0">
                <a:latin typeface="Calibri" pitchFamily="34" charset="0"/>
                <a:cs typeface="Calibri" pitchFamily="34" charset="0"/>
              </a:rPr>
              <a:t>k</a:t>
            </a:r>
            <a:r>
              <a:rPr lang="da-DK" baseline="-25000" dirty="0" err="1" smtClean="0">
                <a:latin typeface="Calibri" pitchFamily="34" charset="0"/>
                <a:cs typeface="Calibri" pitchFamily="34" charset="0"/>
              </a:rPr>
              <a:t>i</a:t>
            </a:r>
            <a:endParaRPr lang="da-DK" baseline="-25000"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a:t>
            </a:r>
            <a:r>
              <a:rPr lang="da-DK" dirty="0" err="1" smtClean="0">
                <a:latin typeface="Calibri" pitchFamily="34" charset="0"/>
                <a:cs typeface="Calibri" pitchFamily="34" charset="0"/>
              </a:rPr>
              <a:t>setting</a:t>
            </a:r>
            <a:r>
              <a:rPr lang="da-DK" dirty="0" smtClean="0">
                <a:latin typeface="Calibri" pitchFamily="34" charset="0"/>
                <a:cs typeface="Calibri" pitchFamily="34" charset="0"/>
              </a:rPr>
              <a:t> of a6 and a5=a6/2 </a:t>
            </a:r>
            <a:r>
              <a:rPr lang="da-DK" dirty="0" err="1" smtClean="0">
                <a:latin typeface="Calibri" pitchFamily="34" charset="0"/>
                <a:cs typeface="Calibri" pitchFamily="34" charset="0"/>
              </a:rPr>
              <a:t>defines</a:t>
            </a:r>
            <a:r>
              <a:rPr lang="da-DK" dirty="0" smtClean="0">
                <a:latin typeface="Calibri" pitchFamily="34" charset="0"/>
                <a:cs typeface="Calibri" pitchFamily="34" charset="0"/>
              </a:rPr>
              <a:t> </a:t>
            </a:r>
            <a:r>
              <a:rPr lang="da-DK" b="1" dirty="0" err="1" smtClean="0">
                <a:latin typeface="Calibri" pitchFamily="34" charset="0"/>
                <a:cs typeface="Calibri" pitchFamily="34" charset="0"/>
              </a:rPr>
              <a:t>k</a:t>
            </a:r>
            <a:r>
              <a:rPr lang="da-DK" baseline="-25000" dirty="0" err="1" smtClean="0">
                <a:latin typeface="Calibri" pitchFamily="34" charset="0"/>
                <a:cs typeface="Calibri" pitchFamily="34" charset="0"/>
              </a:rPr>
              <a:t>f</a:t>
            </a: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a:t>
            </a:r>
            <a:r>
              <a:rPr lang="da-DK" dirty="0" err="1" smtClean="0">
                <a:latin typeface="Calibri" pitchFamily="34" charset="0"/>
                <a:cs typeface="Calibri" pitchFamily="34" charset="0"/>
              </a:rPr>
              <a:t>setting</a:t>
            </a:r>
            <a:r>
              <a:rPr lang="da-DK" dirty="0" smtClean="0">
                <a:latin typeface="Calibri" pitchFamily="34" charset="0"/>
                <a:cs typeface="Calibri" pitchFamily="34" charset="0"/>
              </a:rPr>
              <a:t> of a3 and a4 </a:t>
            </a:r>
            <a:r>
              <a:rPr lang="da-DK" dirty="0" err="1" smtClean="0">
                <a:latin typeface="Calibri" pitchFamily="34" charset="0"/>
                <a:cs typeface="Calibri" pitchFamily="34" charset="0"/>
              </a:rPr>
              <a:t>defines</a:t>
            </a:r>
            <a:r>
              <a:rPr lang="da-DK" dirty="0" smtClean="0">
                <a:latin typeface="Calibri" pitchFamily="34" charset="0"/>
                <a:cs typeface="Calibri" pitchFamily="34" charset="0"/>
              </a:rPr>
              <a:t> the </a:t>
            </a:r>
            <a:r>
              <a:rPr lang="da-DK" b="1" dirty="0" smtClean="0">
                <a:latin typeface="Calibri" pitchFamily="34" charset="0"/>
                <a:cs typeface="Calibri" pitchFamily="34" charset="0"/>
              </a:rPr>
              <a:t>Q</a:t>
            </a:r>
            <a:r>
              <a:rPr lang="da-DK" dirty="0" smtClean="0">
                <a:latin typeface="Calibri" pitchFamily="34" charset="0"/>
                <a:cs typeface="Calibri" pitchFamily="34" charset="0"/>
              </a:rPr>
              <a:t> of the </a:t>
            </a:r>
            <a:r>
              <a:rPr lang="da-DK" dirty="0" err="1" smtClean="0">
                <a:latin typeface="Calibri" pitchFamily="34" charset="0"/>
                <a:cs typeface="Calibri" pitchFamily="34" charset="0"/>
              </a:rPr>
              <a:t>crystal</a:t>
            </a:r>
            <a:r>
              <a:rPr lang="da-DK" dirty="0" smtClean="0">
                <a:latin typeface="Calibri" pitchFamily="34" charset="0"/>
                <a:cs typeface="Calibri" pitchFamily="34" charset="0"/>
              </a:rPr>
              <a:t> </a:t>
            </a:r>
            <a:r>
              <a:rPr lang="da-DK" dirty="0" err="1" smtClean="0">
                <a:latin typeface="Calibri" pitchFamily="34" charset="0"/>
                <a:cs typeface="Calibri" pitchFamily="34" charset="0"/>
              </a:rPr>
              <a:t>probed</a:t>
            </a:r>
            <a:endParaRPr lang="da-DK" baseline="-25000" dirty="0" smtClean="0">
              <a:latin typeface="Calibri" pitchFamily="34" charset="0"/>
              <a:cs typeface="Calibri" pitchFamily="34" charset="0"/>
            </a:endParaRPr>
          </a:p>
          <a:p>
            <a:pPr>
              <a:buFont typeface="Arial" charset="0"/>
              <a:buChar char="•"/>
            </a:pPr>
            <a:endParaRPr lang="da-DK" baseline="-25000" dirty="0" smtClean="0">
              <a:latin typeface="Calibri" pitchFamily="34" charset="0"/>
              <a:cs typeface="Calibri" pitchFamily="34" charset="0"/>
            </a:endParaRPr>
          </a:p>
          <a:p>
            <a:endParaRPr lang="da-DK" baseline="-25000" dirty="0" smtClean="0">
              <a:latin typeface="Calibri" pitchFamily="34" charset="0"/>
              <a:cs typeface="Calibri" pitchFamily="34" charset="0"/>
            </a:endParaRPr>
          </a:p>
          <a:p>
            <a:pPr>
              <a:buFont typeface="Arial" charset="0"/>
              <a:buChar char="•"/>
            </a:pPr>
            <a:endParaRPr lang="en-US" baseline="-25000" dirty="0">
              <a:latin typeface="Calibri" pitchFamily="34" charset="0"/>
              <a:cs typeface="Calibri" pitchFamily="34" charset="0"/>
            </a:endParaRPr>
          </a:p>
        </p:txBody>
      </p:sp>
      <p:sp>
        <p:nvSpPr>
          <p:cNvPr id="17" name="Rectangle 16"/>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468313" y="115888"/>
            <a:ext cx="8229600" cy="782637"/>
          </a:xfrm>
        </p:spPr>
        <p:txBody>
          <a:bodyPr/>
          <a:lstStyle/>
          <a:p>
            <a:r>
              <a:rPr lang="da-DK" dirty="0" err="1" smtClean="0">
                <a:latin typeface="Berlin Sans FB" pitchFamily="34" charset="0"/>
              </a:rPr>
              <a:t>Triple-axis</a:t>
            </a:r>
            <a:r>
              <a:rPr lang="da-DK" dirty="0" smtClean="0">
                <a:latin typeface="Berlin Sans FB" pitchFamily="34" charset="0"/>
              </a:rPr>
              <a:t> </a:t>
            </a:r>
            <a:r>
              <a:rPr lang="da-DK" dirty="0" err="1" smtClean="0">
                <a:latin typeface="Berlin Sans FB" pitchFamily="34" charset="0"/>
              </a:rPr>
              <a:t>spectrometers</a:t>
            </a:r>
            <a:endParaRPr lang="en-US" dirty="0">
              <a:latin typeface="Berlin Sans FB" pitchFamily="34" charset="0"/>
              <a:cs typeface="Calibri" pitchFamily="34" charset="0"/>
            </a:endParaRPr>
          </a:p>
        </p:txBody>
      </p:sp>
      <p:pic>
        <p:nvPicPr>
          <p:cNvPr id="7172" name="Picture 6" descr="in8"/>
          <p:cNvPicPr>
            <a:picLocks noChangeAspect="1" noChangeArrowheads="1"/>
          </p:cNvPicPr>
          <p:nvPr/>
        </p:nvPicPr>
        <p:blipFill>
          <a:blip r:embed="rId4" cstate="print"/>
          <a:srcRect/>
          <a:stretch>
            <a:fillRect/>
          </a:stretch>
        </p:blipFill>
        <p:spPr bwMode="auto">
          <a:xfrm>
            <a:off x="827088" y="1006475"/>
            <a:ext cx="4248150" cy="3070225"/>
          </a:xfrm>
          <a:prstGeom prst="rect">
            <a:avLst/>
          </a:prstGeom>
          <a:noFill/>
          <a:ln w="9525">
            <a:noFill/>
            <a:miter lim="800000"/>
            <a:headEnd/>
            <a:tailEnd/>
          </a:ln>
        </p:spPr>
      </p:pic>
      <p:sp>
        <p:nvSpPr>
          <p:cNvPr id="7173" name="Line 7"/>
          <p:cNvSpPr>
            <a:spLocks noChangeShapeType="1"/>
          </p:cNvSpPr>
          <p:nvPr/>
        </p:nvSpPr>
        <p:spPr bwMode="auto">
          <a:xfrm flipV="1">
            <a:off x="4037013" y="2203450"/>
            <a:ext cx="0" cy="1366838"/>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74" name="Line 8"/>
          <p:cNvSpPr>
            <a:spLocks noChangeShapeType="1"/>
          </p:cNvSpPr>
          <p:nvPr/>
        </p:nvSpPr>
        <p:spPr bwMode="auto">
          <a:xfrm rot="10800000" flipV="1">
            <a:off x="1865313" y="1855788"/>
            <a:ext cx="0" cy="781050"/>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75" name="Text Box 9"/>
          <p:cNvSpPr txBox="1">
            <a:spLocks noChangeArrowheads="1"/>
          </p:cNvSpPr>
          <p:nvPr/>
        </p:nvSpPr>
        <p:spPr bwMode="auto">
          <a:xfrm>
            <a:off x="922338" y="1254125"/>
            <a:ext cx="1793875" cy="523220"/>
          </a:xfrm>
          <a:prstGeom prst="rect">
            <a:avLst/>
          </a:prstGeom>
          <a:noFill/>
          <a:ln w="9525">
            <a:noFill/>
            <a:miter lim="800000"/>
            <a:headEnd/>
            <a:tailEnd/>
          </a:ln>
        </p:spPr>
        <p:txBody>
          <a:bodyPr>
            <a:spAutoFit/>
          </a:bodyPr>
          <a:lstStyle/>
          <a:p>
            <a:pPr>
              <a:spcBef>
                <a:spcPct val="50000"/>
              </a:spcBef>
            </a:pPr>
            <a:r>
              <a:rPr lang="da-DK" sz="1400" dirty="0" err="1" smtClean="0">
                <a:latin typeface="Berlin Sans FB" pitchFamily="34" charset="0"/>
              </a:rPr>
              <a:t>Analyzer</a:t>
            </a:r>
            <a:r>
              <a:rPr lang="da-DK" sz="1400" dirty="0" smtClean="0">
                <a:latin typeface="Berlin Sans FB" pitchFamily="34" charset="0"/>
              </a:rPr>
              <a:t>                 </a:t>
            </a:r>
            <a:r>
              <a:rPr lang="da-DK" sz="1400" dirty="0">
                <a:latin typeface="Berlin Sans FB" pitchFamily="34" charset="0"/>
              </a:rPr>
              <a:t>(</a:t>
            </a:r>
            <a:r>
              <a:rPr lang="da-DK" sz="1400" dirty="0" err="1">
                <a:latin typeface="Berlin Sans FB" pitchFamily="34" charset="0"/>
              </a:rPr>
              <a:t>Bragg</a:t>
            </a:r>
            <a:r>
              <a:rPr lang="da-DK" sz="1400" dirty="0">
                <a:latin typeface="Berlin Sans FB" pitchFamily="34" charset="0"/>
              </a:rPr>
              <a:t> </a:t>
            </a:r>
            <a:r>
              <a:rPr lang="da-DK" sz="1400" dirty="0" err="1" smtClean="0">
                <a:latin typeface="Berlin Sans FB" pitchFamily="34" charset="0"/>
              </a:rPr>
              <a:t>reflection</a:t>
            </a:r>
            <a:r>
              <a:rPr lang="da-DK" sz="1400" dirty="0">
                <a:latin typeface="Berlin Sans FB" pitchFamily="34" charset="0"/>
              </a:rPr>
              <a:t>)</a:t>
            </a:r>
            <a:endParaRPr lang="en-GB" sz="1400" dirty="0">
              <a:latin typeface="Berlin Sans FB" pitchFamily="34" charset="0"/>
            </a:endParaRPr>
          </a:p>
        </p:txBody>
      </p:sp>
      <p:sp>
        <p:nvSpPr>
          <p:cNvPr id="7176" name="Text Box 10"/>
          <p:cNvSpPr txBox="1">
            <a:spLocks noChangeArrowheads="1"/>
          </p:cNvSpPr>
          <p:nvPr/>
        </p:nvSpPr>
        <p:spPr bwMode="auto">
          <a:xfrm>
            <a:off x="3094038" y="3559175"/>
            <a:ext cx="1885950" cy="523220"/>
          </a:xfrm>
          <a:prstGeom prst="rect">
            <a:avLst/>
          </a:prstGeom>
          <a:noFill/>
          <a:ln w="9525">
            <a:noFill/>
            <a:miter lim="800000"/>
            <a:headEnd/>
            <a:tailEnd/>
          </a:ln>
        </p:spPr>
        <p:txBody>
          <a:bodyPr>
            <a:spAutoFit/>
          </a:bodyPr>
          <a:lstStyle/>
          <a:p>
            <a:pPr>
              <a:spcBef>
                <a:spcPct val="50000"/>
              </a:spcBef>
            </a:pPr>
            <a:r>
              <a:rPr lang="da-DK" sz="1400" dirty="0" err="1" smtClean="0">
                <a:latin typeface="Berlin Sans FB" pitchFamily="34" charset="0"/>
              </a:rPr>
              <a:t>Monochromator</a:t>
            </a:r>
            <a:r>
              <a:rPr lang="da-DK" sz="1400" dirty="0" smtClean="0">
                <a:latin typeface="Berlin Sans FB" pitchFamily="34" charset="0"/>
              </a:rPr>
              <a:t>              </a:t>
            </a:r>
            <a:r>
              <a:rPr lang="da-DK" sz="1400" dirty="0">
                <a:latin typeface="Berlin Sans FB" pitchFamily="34" charset="0"/>
              </a:rPr>
              <a:t>(</a:t>
            </a:r>
            <a:r>
              <a:rPr lang="da-DK" sz="1400" dirty="0" err="1">
                <a:latin typeface="Berlin Sans FB" pitchFamily="34" charset="0"/>
              </a:rPr>
              <a:t>Bragg</a:t>
            </a:r>
            <a:r>
              <a:rPr lang="da-DK" sz="1400" dirty="0">
                <a:latin typeface="Berlin Sans FB" pitchFamily="34" charset="0"/>
              </a:rPr>
              <a:t> </a:t>
            </a:r>
            <a:r>
              <a:rPr lang="da-DK" sz="1400" dirty="0" err="1" smtClean="0">
                <a:latin typeface="Berlin Sans FB" pitchFamily="34" charset="0"/>
              </a:rPr>
              <a:t>reflection</a:t>
            </a:r>
            <a:r>
              <a:rPr lang="da-DK" sz="1400" dirty="0">
                <a:latin typeface="Berlin Sans FB" pitchFamily="34" charset="0"/>
              </a:rPr>
              <a:t>)</a:t>
            </a:r>
            <a:endParaRPr lang="en-GB" sz="1400" dirty="0">
              <a:latin typeface="Berlin Sans FB" pitchFamily="34" charset="0"/>
            </a:endParaRPr>
          </a:p>
        </p:txBody>
      </p:sp>
      <p:sp>
        <p:nvSpPr>
          <p:cNvPr id="29707" name="Line 11"/>
          <p:cNvSpPr>
            <a:spLocks noChangeShapeType="1"/>
          </p:cNvSpPr>
          <p:nvPr/>
        </p:nvSpPr>
        <p:spPr bwMode="auto">
          <a:xfrm flipH="1" flipV="1">
            <a:off x="1806575" y="2751138"/>
            <a:ext cx="828675" cy="101600"/>
          </a:xfrm>
          <a:prstGeom prst="line">
            <a:avLst/>
          </a:prstGeom>
          <a:noFill/>
          <a:ln w="38100">
            <a:solidFill>
              <a:schemeClr val="tx1"/>
            </a:solidFill>
            <a:round/>
            <a:headEnd/>
            <a:tailEnd type="triangle" w="med" len="lg"/>
          </a:ln>
        </p:spPr>
        <p:txBody>
          <a:bodyPr/>
          <a:lstStyle/>
          <a:p>
            <a:endParaRPr lang="en-US">
              <a:latin typeface="Berlin Sans FB" pitchFamily="34" charset="0"/>
            </a:endParaRPr>
          </a:p>
        </p:txBody>
      </p:sp>
      <p:sp>
        <p:nvSpPr>
          <p:cNvPr id="29708" name="Line 12"/>
          <p:cNvSpPr>
            <a:spLocks noChangeShapeType="1"/>
          </p:cNvSpPr>
          <p:nvPr/>
        </p:nvSpPr>
        <p:spPr bwMode="auto">
          <a:xfrm flipH="1">
            <a:off x="1241425" y="2779713"/>
            <a:ext cx="622300" cy="203200"/>
          </a:xfrm>
          <a:prstGeom prst="line">
            <a:avLst/>
          </a:prstGeom>
          <a:noFill/>
          <a:ln w="38100">
            <a:solidFill>
              <a:schemeClr val="tx1"/>
            </a:solidFill>
            <a:round/>
            <a:headEnd/>
            <a:tailEnd type="triangle" w="med" len="lg"/>
          </a:ln>
        </p:spPr>
        <p:txBody>
          <a:bodyPr/>
          <a:lstStyle/>
          <a:p>
            <a:endParaRPr lang="en-US">
              <a:latin typeface="Berlin Sans FB" pitchFamily="34" charset="0"/>
            </a:endParaRPr>
          </a:p>
        </p:txBody>
      </p:sp>
      <p:sp>
        <p:nvSpPr>
          <p:cNvPr id="29709" name="Line 13"/>
          <p:cNvSpPr>
            <a:spLocks noChangeShapeType="1"/>
          </p:cNvSpPr>
          <p:nvPr/>
        </p:nvSpPr>
        <p:spPr bwMode="auto">
          <a:xfrm flipV="1">
            <a:off x="2589213" y="2139950"/>
            <a:ext cx="1449387" cy="712788"/>
          </a:xfrm>
          <a:prstGeom prst="line">
            <a:avLst/>
          </a:prstGeom>
          <a:noFill/>
          <a:ln w="38100">
            <a:solidFill>
              <a:schemeClr val="tx1"/>
            </a:solidFill>
            <a:round/>
            <a:headEnd type="triangle" w="med" len="lg"/>
            <a:tailEnd/>
          </a:ln>
        </p:spPr>
        <p:txBody>
          <a:bodyPr/>
          <a:lstStyle/>
          <a:p>
            <a:endParaRPr lang="en-US">
              <a:latin typeface="Berlin Sans FB" pitchFamily="34" charset="0"/>
            </a:endParaRPr>
          </a:p>
        </p:txBody>
      </p:sp>
      <p:sp>
        <p:nvSpPr>
          <p:cNvPr id="29710" name="Line 14"/>
          <p:cNvSpPr>
            <a:spLocks noChangeShapeType="1"/>
          </p:cNvSpPr>
          <p:nvPr/>
        </p:nvSpPr>
        <p:spPr bwMode="auto">
          <a:xfrm>
            <a:off x="3624263" y="1009650"/>
            <a:ext cx="414337" cy="1122363"/>
          </a:xfrm>
          <a:prstGeom prst="line">
            <a:avLst/>
          </a:prstGeom>
          <a:noFill/>
          <a:ln w="38100">
            <a:solidFill>
              <a:schemeClr val="tx2"/>
            </a:solidFill>
            <a:round/>
            <a:headEnd/>
            <a:tailEnd type="triangle" w="med" len="lg"/>
          </a:ln>
        </p:spPr>
        <p:txBody>
          <a:bodyPr/>
          <a:lstStyle/>
          <a:p>
            <a:endParaRPr lang="en-US">
              <a:latin typeface="Berlin Sans FB" pitchFamily="34" charset="0"/>
            </a:endParaRPr>
          </a:p>
        </p:txBody>
      </p:sp>
      <p:grpSp>
        <p:nvGrpSpPr>
          <p:cNvPr id="2" name="Group 111"/>
          <p:cNvGrpSpPr>
            <a:grpSpLocks/>
          </p:cNvGrpSpPr>
          <p:nvPr/>
        </p:nvGrpSpPr>
        <p:grpSpPr bwMode="auto">
          <a:xfrm>
            <a:off x="6049963" y="836613"/>
            <a:ext cx="2698750" cy="4059237"/>
            <a:chOff x="3675" y="1071"/>
            <a:chExt cx="1700" cy="2557"/>
          </a:xfrm>
        </p:grpSpPr>
        <p:grpSp>
          <p:nvGrpSpPr>
            <p:cNvPr id="3" name="Group 66"/>
            <p:cNvGrpSpPr>
              <a:grpSpLocks/>
            </p:cNvGrpSpPr>
            <p:nvPr/>
          </p:nvGrpSpPr>
          <p:grpSpPr bwMode="auto">
            <a:xfrm>
              <a:off x="3675" y="2857"/>
              <a:ext cx="1700" cy="771"/>
              <a:chOff x="3696" y="1933"/>
              <a:chExt cx="1700" cy="771"/>
            </a:xfrm>
          </p:grpSpPr>
          <p:grpSp>
            <p:nvGrpSpPr>
              <p:cNvPr id="4" name="Group 44"/>
              <p:cNvGrpSpPr>
                <a:grpSpLocks/>
              </p:cNvGrpSpPr>
              <p:nvPr/>
            </p:nvGrpSpPr>
            <p:grpSpPr bwMode="auto">
              <a:xfrm>
                <a:off x="3696" y="1933"/>
                <a:ext cx="1700" cy="136"/>
                <a:chOff x="3696" y="1933"/>
                <a:chExt cx="1700" cy="136"/>
              </a:xfrm>
            </p:grpSpPr>
            <p:sp>
              <p:nvSpPr>
                <p:cNvPr id="7224" name="Line 45"/>
                <p:cNvSpPr>
                  <a:spLocks noChangeShapeType="1"/>
                </p:cNvSpPr>
                <p:nvPr/>
              </p:nvSpPr>
              <p:spPr bwMode="auto">
                <a:xfrm rot="5400000">
                  <a:off x="4546" y="1151"/>
                  <a:ext cx="0" cy="1700"/>
                </a:xfrm>
                <a:prstGeom prst="line">
                  <a:avLst/>
                </a:prstGeom>
                <a:noFill/>
                <a:ln w="9525">
                  <a:solidFill>
                    <a:schemeClr val="tx1"/>
                  </a:solidFill>
                  <a:round/>
                  <a:headEnd/>
                  <a:tailEnd/>
                </a:ln>
              </p:spPr>
              <p:txBody>
                <a:bodyPr/>
                <a:lstStyle/>
                <a:p>
                  <a:endParaRPr lang="en-US">
                    <a:latin typeface="Berlin Sans FB" pitchFamily="34" charset="0"/>
                  </a:endParaRPr>
                </a:p>
              </p:txBody>
            </p:sp>
            <p:sp>
              <p:nvSpPr>
                <p:cNvPr id="7225" name="Oval 46"/>
                <p:cNvSpPr>
                  <a:spLocks noChangeArrowheads="1"/>
                </p:cNvSpPr>
                <p:nvPr/>
              </p:nvSpPr>
              <p:spPr bwMode="auto">
                <a:xfrm>
                  <a:off x="4195"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6" name="Oval 47"/>
                <p:cNvSpPr>
                  <a:spLocks noChangeArrowheads="1"/>
                </p:cNvSpPr>
                <p:nvPr/>
              </p:nvSpPr>
              <p:spPr bwMode="auto">
                <a:xfrm>
                  <a:off x="3877"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7" name="Oval 48"/>
                <p:cNvSpPr>
                  <a:spLocks noChangeArrowheads="1"/>
                </p:cNvSpPr>
                <p:nvPr/>
              </p:nvSpPr>
              <p:spPr bwMode="auto">
                <a:xfrm>
                  <a:off x="4513"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8" name="Oval 49"/>
                <p:cNvSpPr>
                  <a:spLocks noChangeArrowheads="1"/>
                </p:cNvSpPr>
                <p:nvPr/>
              </p:nvSpPr>
              <p:spPr bwMode="auto">
                <a:xfrm>
                  <a:off x="4831"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9" name="Oval 50"/>
                <p:cNvSpPr>
                  <a:spLocks noChangeArrowheads="1"/>
                </p:cNvSpPr>
                <p:nvPr/>
              </p:nvSpPr>
              <p:spPr bwMode="auto">
                <a:xfrm>
                  <a:off x="5148"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grpSp>
          <p:grpSp>
            <p:nvGrpSpPr>
              <p:cNvPr id="5" name="Group 51"/>
              <p:cNvGrpSpPr>
                <a:grpSpLocks/>
              </p:cNvGrpSpPr>
              <p:nvPr/>
            </p:nvGrpSpPr>
            <p:grpSpPr bwMode="auto">
              <a:xfrm>
                <a:off x="3696" y="2251"/>
                <a:ext cx="1700" cy="136"/>
                <a:chOff x="3696" y="1933"/>
                <a:chExt cx="1700" cy="136"/>
              </a:xfrm>
            </p:grpSpPr>
            <p:sp>
              <p:nvSpPr>
                <p:cNvPr id="7218" name="Line 52"/>
                <p:cNvSpPr>
                  <a:spLocks noChangeShapeType="1"/>
                </p:cNvSpPr>
                <p:nvPr/>
              </p:nvSpPr>
              <p:spPr bwMode="auto">
                <a:xfrm rot="5400000">
                  <a:off x="4546" y="1151"/>
                  <a:ext cx="0" cy="1700"/>
                </a:xfrm>
                <a:prstGeom prst="line">
                  <a:avLst/>
                </a:prstGeom>
                <a:noFill/>
                <a:ln w="9525">
                  <a:solidFill>
                    <a:schemeClr val="tx1"/>
                  </a:solidFill>
                  <a:round/>
                  <a:headEnd/>
                  <a:tailEnd/>
                </a:ln>
              </p:spPr>
              <p:txBody>
                <a:bodyPr/>
                <a:lstStyle/>
                <a:p>
                  <a:endParaRPr lang="en-US">
                    <a:latin typeface="Berlin Sans FB" pitchFamily="34" charset="0"/>
                  </a:endParaRPr>
                </a:p>
              </p:txBody>
            </p:sp>
            <p:sp>
              <p:nvSpPr>
                <p:cNvPr id="7219" name="Oval 53"/>
                <p:cNvSpPr>
                  <a:spLocks noChangeArrowheads="1"/>
                </p:cNvSpPr>
                <p:nvPr/>
              </p:nvSpPr>
              <p:spPr bwMode="auto">
                <a:xfrm>
                  <a:off x="4195"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0" name="Oval 54"/>
                <p:cNvSpPr>
                  <a:spLocks noChangeArrowheads="1"/>
                </p:cNvSpPr>
                <p:nvPr/>
              </p:nvSpPr>
              <p:spPr bwMode="auto">
                <a:xfrm>
                  <a:off x="3877"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1" name="Oval 55"/>
                <p:cNvSpPr>
                  <a:spLocks noChangeArrowheads="1"/>
                </p:cNvSpPr>
                <p:nvPr/>
              </p:nvSpPr>
              <p:spPr bwMode="auto">
                <a:xfrm>
                  <a:off x="4513"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2" name="Oval 56"/>
                <p:cNvSpPr>
                  <a:spLocks noChangeArrowheads="1"/>
                </p:cNvSpPr>
                <p:nvPr/>
              </p:nvSpPr>
              <p:spPr bwMode="auto">
                <a:xfrm>
                  <a:off x="4831"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23" name="Oval 57"/>
                <p:cNvSpPr>
                  <a:spLocks noChangeArrowheads="1"/>
                </p:cNvSpPr>
                <p:nvPr/>
              </p:nvSpPr>
              <p:spPr bwMode="auto">
                <a:xfrm>
                  <a:off x="5148"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grpSp>
          <p:grpSp>
            <p:nvGrpSpPr>
              <p:cNvPr id="6" name="Group 58"/>
              <p:cNvGrpSpPr>
                <a:grpSpLocks/>
              </p:cNvGrpSpPr>
              <p:nvPr/>
            </p:nvGrpSpPr>
            <p:grpSpPr bwMode="auto">
              <a:xfrm>
                <a:off x="3696" y="2568"/>
                <a:ext cx="1700" cy="136"/>
                <a:chOff x="3696" y="1933"/>
                <a:chExt cx="1700" cy="136"/>
              </a:xfrm>
            </p:grpSpPr>
            <p:sp>
              <p:nvSpPr>
                <p:cNvPr id="7212" name="Line 59"/>
                <p:cNvSpPr>
                  <a:spLocks noChangeShapeType="1"/>
                </p:cNvSpPr>
                <p:nvPr/>
              </p:nvSpPr>
              <p:spPr bwMode="auto">
                <a:xfrm rot="5400000">
                  <a:off x="4546" y="1151"/>
                  <a:ext cx="0" cy="1700"/>
                </a:xfrm>
                <a:prstGeom prst="line">
                  <a:avLst/>
                </a:prstGeom>
                <a:noFill/>
                <a:ln w="9525">
                  <a:solidFill>
                    <a:schemeClr val="tx1"/>
                  </a:solidFill>
                  <a:round/>
                  <a:headEnd/>
                  <a:tailEnd/>
                </a:ln>
              </p:spPr>
              <p:txBody>
                <a:bodyPr/>
                <a:lstStyle/>
                <a:p>
                  <a:endParaRPr lang="en-US">
                    <a:latin typeface="Berlin Sans FB" pitchFamily="34" charset="0"/>
                  </a:endParaRPr>
                </a:p>
              </p:txBody>
            </p:sp>
            <p:sp>
              <p:nvSpPr>
                <p:cNvPr id="7213" name="Oval 60"/>
                <p:cNvSpPr>
                  <a:spLocks noChangeArrowheads="1"/>
                </p:cNvSpPr>
                <p:nvPr/>
              </p:nvSpPr>
              <p:spPr bwMode="auto">
                <a:xfrm>
                  <a:off x="4195"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14" name="Oval 61"/>
                <p:cNvSpPr>
                  <a:spLocks noChangeArrowheads="1"/>
                </p:cNvSpPr>
                <p:nvPr/>
              </p:nvSpPr>
              <p:spPr bwMode="auto">
                <a:xfrm>
                  <a:off x="3877"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15" name="Oval 62"/>
                <p:cNvSpPr>
                  <a:spLocks noChangeArrowheads="1"/>
                </p:cNvSpPr>
                <p:nvPr/>
              </p:nvSpPr>
              <p:spPr bwMode="auto">
                <a:xfrm>
                  <a:off x="4513"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16" name="Oval 63"/>
                <p:cNvSpPr>
                  <a:spLocks noChangeArrowheads="1"/>
                </p:cNvSpPr>
                <p:nvPr/>
              </p:nvSpPr>
              <p:spPr bwMode="auto">
                <a:xfrm>
                  <a:off x="4831"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sp>
              <p:nvSpPr>
                <p:cNvPr id="7217" name="Oval 64"/>
                <p:cNvSpPr>
                  <a:spLocks noChangeArrowheads="1"/>
                </p:cNvSpPr>
                <p:nvPr/>
              </p:nvSpPr>
              <p:spPr bwMode="auto">
                <a:xfrm>
                  <a:off x="5148" y="1933"/>
                  <a:ext cx="136" cy="136"/>
                </a:xfrm>
                <a:prstGeom prst="ellipse">
                  <a:avLst/>
                </a:prstGeom>
                <a:solidFill>
                  <a:srgbClr val="FF0000"/>
                </a:solidFill>
                <a:ln w="9525">
                  <a:solidFill>
                    <a:schemeClr val="tx1"/>
                  </a:solidFill>
                  <a:round/>
                  <a:headEnd/>
                  <a:tailEnd/>
                </a:ln>
              </p:spPr>
              <p:txBody>
                <a:bodyPr wrap="none" anchor="ctr"/>
                <a:lstStyle/>
                <a:p>
                  <a:endParaRPr lang="en-US">
                    <a:latin typeface="Berlin Sans FB" pitchFamily="34" charset="0"/>
                  </a:endParaRPr>
                </a:p>
              </p:txBody>
            </p:sp>
          </p:grpSp>
        </p:grpSp>
        <p:sp>
          <p:nvSpPr>
            <p:cNvPr id="7192" name="Text Box 65"/>
            <p:cNvSpPr txBox="1">
              <a:spLocks noChangeArrowheads="1"/>
            </p:cNvSpPr>
            <p:nvPr/>
          </p:nvSpPr>
          <p:spPr bwMode="auto">
            <a:xfrm>
              <a:off x="3880" y="1071"/>
              <a:ext cx="1270" cy="288"/>
            </a:xfrm>
            <a:prstGeom prst="rect">
              <a:avLst/>
            </a:prstGeom>
            <a:noFill/>
            <a:ln w="9525">
              <a:noFill/>
              <a:miter lim="800000"/>
              <a:headEnd/>
              <a:tailEnd/>
            </a:ln>
          </p:spPr>
          <p:txBody>
            <a:bodyPr>
              <a:spAutoFit/>
            </a:bodyPr>
            <a:lstStyle/>
            <a:p>
              <a:pPr algn="l">
                <a:spcBef>
                  <a:spcPct val="50000"/>
                </a:spcBef>
              </a:pPr>
              <a:r>
                <a:rPr lang="en-US" sz="2400">
                  <a:latin typeface="Berlin Sans FB" pitchFamily="34" charset="0"/>
                </a:rPr>
                <a:t>Bragg’s law</a:t>
              </a:r>
            </a:p>
          </p:txBody>
        </p:sp>
        <p:graphicFrame>
          <p:nvGraphicFramePr>
            <p:cNvPr id="7170" name="Object 70"/>
            <p:cNvGraphicFramePr>
              <a:graphicFrameLocks noChangeAspect="1"/>
            </p:cNvGraphicFramePr>
            <p:nvPr/>
          </p:nvGraphicFramePr>
          <p:xfrm>
            <a:off x="3879" y="1412"/>
            <a:ext cx="1315" cy="628"/>
          </p:xfrm>
          <a:graphic>
            <a:graphicData uri="http://schemas.openxmlformats.org/presentationml/2006/ole">
              <p:oleObj spid="_x0000_s156674" name="Equation" r:id="rId5" imgW="850680" imgH="406080" progId="Equation.3">
                <p:embed/>
              </p:oleObj>
            </a:graphicData>
          </a:graphic>
        </p:graphicFrame>
        <p:sp>
          <p:nvSpPr>
            <p:cNvPr id="7193" name="Line 81"/>
            <p:cNvSpPr>
              <a:spLocks noChangeShapeType="1"/>
            </p:cNvSpPr>
            <p:nvPr/>
          </p:nvSpPr>
          <p:spPr bwMode="auto">
            <a:xfrm rot="2700000">
              <a:off x="3765" y="2608"/>
              <a:ext cx="952" cy="0"/>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94" name="Line 82"/>
            <p:cNvSpPr>
              <a:spLocks noChangeShapeType="1"/>
            </p:cNvSpPr>
            <p:nvPr/>
          </p:nvSpPr>
          <p:spPr bwMode="auto">
            <a:xfrm rot="2700000">
              <a:off x="3765" y="2925"/>
              <a:ext cx="952" cy="0"/>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95" name="Line 86"/>
            <p:cNvSpPr>
              <a:spLocks noChangeShapeType="1"/>
            </p:cNvSpPr>
            <p:nvPr/>
          </p:nvSpPr>
          <p:spPr bwMode="auto">
            <a:xfrm rot="-2700000">
              <a:off x="4423" y="2902"/>
              <a:ext cx="952" cy="0"/>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96" name="Line 87"/>
            <p:cNvSpPr>
              <a:spLocks noChangeShapeType="1"/>
            </p:cNvSpPr>
            <p:nvPr/>
          </p:nvSpPr>
          <p:spPr bwMode="auto">
            <a:xfrm rot="-2700000">
              <a:off x="4423" y="2585"/>
              <a:ext cx="952" cy="0"/>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97" name="Line 88"/>
            <p:cNvSpPr>
              <a:spLocks noChangeShapeType="1"/>
            </p:cNvSpPr>
            <p:nvPr/>
          </p:nvSpPr>
          <p:spPr bwMode="auto">
            <a:xfrm>
              <a:off x="5014" y="2929"/>
              <a:ext cx="0" cy="317"/>
            </a:xfrm>
            <a:prstGeom prst="line">
              <a:avLst/>
            </a:prstGeom>
            <a:noFill/>
            <a:ln w="9525">
              <a:solidFill>
                <a:schemeClr val="tx1"/>
              </a:solidFill>
              <a:round/>
              <a:headEnd type="triangle" w="med" len="med"/>
              <a:tailEnd type="triangle" w="med" len="med"/>
            </a:ln>
          </p:spPr>
          <p:txBody>
            <a:bodyPr/>
            <a:lstStyle/>
            <a:p>
              <a:endParaRPr lang="en-US">
                <a:latin typeface="Berlin Sans FB" pitchFamily="34" charset="0"/>
              </a:endParaRPr>
            </a:p>
          </p:txBody>
        </p:sp>
        <p:sp>
          <p:nvSpPr>
            <p:cNvPr id="7198" name="Text Box 89"/>
            <p:cNvSpPr txBox="1">
              <a:spLocks noChangeArrowheads="1"/>
            </p:cNvSpPr>
            <p:nvPr/>
          </p:nvSpPr>
          <p:spPr bwMode="auto">
            <a:xfrm>
              <a:off x="5013" y="2948"/>
              <a:ext cx="182" cy="231"/>
            </a:xfrm>
            <a:prstGeom prst="rect">
              <a:avLst/>
            </a:prstGeom>
            <a:noFill/>
            <a:ln w="9525">
              <a:noFill/>
              <a:miter lim="800000"/>
              <a:headEnd/>
              <a:tailEnd/>
            </a:ln>
          </p:spPr>
          <p:txBody>
            <a:bodyPr>
              <a:spAutoFit/>
            </a:bodyPr>
            <a:lstStyle/>
            <a:p>
              <a:pPr algn="l">
                <a:spcBef>
                  <a:spcPct val="50000"/>
                </a:spcBef>
              </a:pPr>
              <a:r>
                <a:rPr lang="en-US">
                  <a:latin typeface="Berlin Sans FB" pitchFamily="34" charset="0"/>
                </a:rPr>
                <a:t>d</a:t>
              </a:r>
            </a:p>
          </p:txBody>
        </p:sp>
        <p:sp>
          <p:nvSpPr>
            <p:cNvPr id="7199" name="Line 90"/>
            <p:cNvSpPr>
              <a:spLocks noChangeShapeType="1"/>
            </p:cNvSpPr>
            <p:nvPr/>
          </p:nvSpPr>
          <p:spPr bwMode="auto">
            <a:xfrm flipV="1">
              <a:off x="4559" y="2902"/>
              <a:ext cx="0" cy="318"/>
            </a:xfrm>
            <a:prstGeom prst="line">
              <a:avLst/>
            </a:prstGeom>
            <a:noFill/>
            <a:ln w="9525">
              <a:solidFill>
                <a:schemeClr val="tx1"/>
              </a:solidFill>
              <a:round/>
              <a:headEnd/>
              <a:tailEnd/>
            </a:ln>
          </p:spPr>
          <p:txBody>
            <a:bodyPr/>
            <a:lstStyle/>
            <a:p>
              <a:endParaRPr lang="en-US">
                <a:latin typeface="Berlin Sans FB" pitchFamily="34" charset="0"/>
              </a:endParaRPr>
            </a:p>
          </p:txBody>
        </p:sp>
        <p:sp>
          <p:nvSpPr>
            <p:cNvPr id="7200" name="Line 93"/>
            <p:cNvSpPr>
              <a:spLocks noChangeShapeType="1"/>
            </p:cNvSpPr>
            <p:nvPr/>
          </p:nvSpPr>
          <p:spPr bwMode="auto">
            <a:xfrm rot="2700000">
              <a:off x="4445" y="2970"/>
              <a:ext cx="317" cy="0"/>
            </a:xfrm>
            <a:prstGeom prst="line">
              <a:avLst/>
            </a:prstGeom>
            <a:noFill/>
            <a:ln w="9525">
              <a:solidFill>
                <a:schemeClr val="tx1"/>
              </a:solidFill>
              <a:prstDash val="dash"/>
              <a:round/>
              <a:headEnd/>
              <a:tailEnd/>
            </a:ln>
          </p:spPr>
          <p:txBody>
            <a:bodyPr/>
            <a:lstStyle/>
            <a:p>
              <a:endParaRPr lang="en-US">
                <a:latin typeface="Berlin Sans FB" pitchFamily="34" charset="0"/>
              </a:endParaRPr>
            </a:p>
          </p:txBody>
        </p:sp>
        <p:sp>
          <p:nvSpPr>
            <p:cNvPr id="7201" name="Line 94"/>
            <p:cNvSpPr>
              <a:spLocks noChangeShapeType="1"/>
            </p:cNvSpPr>
            <p:nvPr/>
          </p:nvSpPr>
          <p:spPr bwMode="auto">
            <a:xfrm rot="-2700000">
              <a:off x="4346" y="2954"/>
              <a:ext cx="363" cy="0"/>
            </a:xfrm>
            <a:prstGeom prst="line">
              <a:avLst/>
            </a:prstGeom>
            <a:noFill/>
            <a:ln w="9525">
              <a:solidFill>
                <a:schemeClr val="tx1"/>
              </a:solidFill>
              <a:prstDash val="dash"/>
              <a:round/>
              <a:headEnd/>
              <a:tailEnd/>
            </a:ln>
          </p:spPr>
          <p:txBody>
            <a:bodyPr/>
            <a:lstStyle/>
            <a:p>
              <a:endParaRPr lang="en-US">
                <a:latin typeface="Berlin Sans FB" pitchFamily="34" charset="0"/>
              </a:endParaRPr>
            </a:p>
          </p:txBody>
        </p:sp>
        <p:sp>
          <p:nvSpPr>
            <p:cNvPr id="7202" name="Line 95"/>
            <p:cNvSpPr>
              <a:spLocks noChangeShapeType="1"/>
            </p:cNvSpPr>
            <p:nvPr/>
          </p:nvSpPr>
          <p:spPr bwMode="auto">
            <a:xfrm flipV="1">
              <a:off x="4559" y="2085"/>
              <a:ext cx="0" cy="772"/>
            </a:xfrm>
            <a:prstGeom prst="line">
              <a:avLst/>
            </a:prstGeom>
            <a:noFill/>
            <a:ln w="9525">
              <a:solidFill>
                <a:schemeClr val="tx1"/>
              </a:solidFill>
              <a:prstDash val="dash"/>
              <a:round/>
              <a:headEnd/>
              <a:tailEnd/>
            </a:ln>
          </p:spPr>
          <p:txBody>
            <a:bodyPr/>
            <a:lstStyle/>
            <a:p>
              <a:endParaRPr lang="en-US">
                <a:latin typeface="Berlin Sans FB" pitchFamily="34" charset="0"/>
              </a:endParaRPr>
            </a:p>
          </p:txBody>
        </p:sp>
        <p:sp>
          <p:nvSpPr>
            <p:cNvPr id="7203" name="Text Box 100"/>
            <p:cNvSpPr txBox="1">
              <a:spLocks noChangeArrowheads="1"/>
            </p:cNvSpPr>
            <p:nvPr/>
          </p:nvSpPr>
          <p:spPr bwMode="auto">
            <a:xfrm>
              <a:off x="4060" y="2263"/>
              <a:ext cx="136" cy="231"/>
            </a:xfrm>
            <a:prstGeom prst="rect">
              <a:avLst/>
            </a:prstGeom>
            <a:noFill/>
            <a:ln w="9525">
              <a:noFill/>
              <a:miter lim="800000"/>
              <a:headEnd/>
              <a:tailEnd/>
            </a:ln>
          </p:spPr>
          <p:txBody>
            <a:bodyPr>
              <a:spAutoFit/>
            </a:bodyPr>
            <a:lstStyle/>
            <a:p>
              <a:pPr algn="l">
                <a:spcBef>
                  <a:spcPct val="50000"/>
                </a:spcBef>
              </a:pPr>
              <a:r>
                <a:rPr lang="el-GR">
                  <a:cs typeface="Arial" charset="0"/>
                </a:rPr>
                <a:t>λ</a:t>
              </a:r>
            </a:p>
          </p:txBody>
        </p:sp>
        <p:sp>
          <p:nvSpPr>
            <p:cNvPr id="7204" name="Text Box 101"/>
            <p:cNvSpPr txBox="1">
              <a:spLocks noChangeArrowheads="1"/>
            </p:cNvSpPr>
            <p:nvPr/>
          </p:nvSpPr>
          <p:spPr bwMode="auto">
            <a:xfrm>
              <a:off x="4877" y="2263"/>
              <a:ext cx="136" cy="231"/>
            </a:xfrm>
            <a:prstGeom prst="rect">
              <a:avLst/>
            </a:prstGeom>
            <a:noFill/>
            <a:ln w="9525">
              <a:noFill/>
              <a:miter lim="800000"/>
              <a:headEnd/>
              <a:tailEnd/>
            </a:ln>
          </p:spPr>
          <p:txBody>
            <a:bodyPr>
              <a:spAutoFit/>
            </a:bodyPr>
            <a:lstStyle/>
            <a:p>
              <a:pPr algn="l">
                <a:spcBef>
                  <a:spcPct val="50000"/>
                </a:spcBef>
              </a:pPr>
              <a:r>
                <a:rPr lang="el-GR">
                  <a:cs typeface="Arial" charset="0"/>
                </a:rPr>
                <a:t>λ</a:t>
              </a:r>
            </a:p>
          </p:txBody>
        </p:sp>
        <p:sp>
          <p:nvSpPr>
            <p:cNvPr id="7205" name="Freeform 107"/>
            <p:cNvSpPr>
              <a:spLocks/>
            </p:cNvSpPr>
            <p:nvPr/>
          </p:nvSpPr>
          <p:spPr bwMode="auto">
            <a:xfrm rot="3951677">
              <a:off x="4652" y="2838"/>
              <a:ext cx="136" cy="39"/>
            </a:xfrm>
            <a:custGeom>
              <a:avLst/>
              <a:gdLst>
                <a:gd name="T0" fmla="*/ 0 w 181"/>
                <a:gd name="T1" fmla="*/ 182 h 182"/>
                <a:gd name="T2" fmla="*/ 90 w 181"/>
                <a:gd name="T3" fmla="*/ 0 h 182"/>
                <a:gd name="T4" fmla="*/ 181 w 181"/>
                <a:gd name="T5" fmla="*/ 182 h 182"/>
                <a:gd name="T6" fmla="*/ 0 60000 65536"/>
                <a:gd name="T7" fmla="*/ 0 60000 65536"/>
                <a:gd name="T8" fmla="*/ 0 60000 65536"/>
                <a:gd name="T9" fmla="*/ 0 w 181"/>
                <a:gd name="T10" fmla="*/ 0 h 182"/>
                <a:gd name="T11" fmla="*/ 181 w 181"/>
                <a:gd name="T12" fmla="*/ 182 h 182"/>
              </a:gdLst>
              <a:ahLst/>
              <a:cxnLst>
                <a:cxn ang="T6">
                  <a:pos x="T0" y="T1"/>
                </a:cxn>
                <a:cxn ang="T7">
                  <a:pos x="T2" y="T3"/>
                </a:cxn>
                <a:cxn ang="T8">
                  <a:pos x="T4" y="T5"/>
                </a:cxn>
              </a:cxnLst>
              <a:rect l="T9" t="T10" r="T11" b="T12"/>
              <a:pathLst>
                <a:path w="181" h="182">
                  <a:moveTo>
                    <a:pt x="0" y="182"/>
                  </a:moveTo>
                  <a:cubicBezTo>
                    <a:pt x="30" y="91"/>
                    <a:pt x="60" y="0"/>
                    <a:pt x="90" y="0"/>
                  </a:cubicBezTo>
                  <a:cubicBezTo>
                    <a:pt x="120" y="0"/>
                    <a:pt x="166" y="152"/>
                    <a:pt x="181" y="182"/>
                  </a:cubicBezTo>
                </a:path>
              </a:pathLst>
            </a:custGeom>
            <a:noFill/>
            <a:ln w="9525">
              <a:solidFill>
                <a:schemeClr val="tx1"/>
              </a:solidFill>
              <a:round/>
              <a:headEnd/>
              <a:tailEnd/>
            </a:ln>
          </p:spPr>
          <p:txBody>
            <a:bodyPr/>
            <a:lstStyle/>
            <a:p>
              <a:endParaRPr lang="en-US">
                <a:latin typeface="Berlin Sans FB" pitchFamily="34" charset="0"/>
              </a:endParaRPr>
            </a:p>
          </p:txBody>
        </p:sp>
        <p:sp>
          <p:nvSpPr>
            <p:cNvPr id="7206" name="Freeform 108"/>
            <p:cNvSpPr>
              <a:spLocks/>
            </p:cNvSpPr>
            <p:nvPr/>
          </p:nvSpPr>
          <p:spPr bwMode="auto">
            <a:xfrm rot="-3960000">
              <a:off x="4336" y="2838"/>
              <a:ext cx="136" cy="39"/>
            </a:xfrm>
            <a:custGeom>
              <a:avLst/>
              <a:gdLst>
                <a:gd name="T0" fmla="*/ 0 w 181"/>
                <a:gd name="T1" fmla="*/ 182 h 182"/>
                <a:gd name="T2" fmla="*/ 90 w 181"/>
                <a:gd name="T3" fmla="*/ 0 h 182"/>
                <a:gd name="T4" fmla="*/ 181 w 181"/>
                <a:gd name="T5" fmla="*/ 182 h 182"/>
                <a:gd name="T6" fmla="*/ 0 60000 65536"/>
                <a:gd name="T7" fmla="*/ 0 60000 65536"/>
                <a:gd name="T8" fmla="*/ 0 60000 65536"/>
                <a:gd name="T9" fmla="*/ 0 w 181"/>
                <a:gd name="T10" fmla="*/ 0 h 182"/>
                <a:gd name="T11" fmla="*/ 181 w 181"/>
                <a:gd name="T12" fmla="*/ 182 h 182"/>
              </a:gdLst>
              <a:ahLst/>
              <a:cxnLst>
                <a:cxn ang="T6">
                  <a:pos x="T0" y="T1"/>
                </a:cxn>
                <a:cxn ang="T7">
                  <a:pos x="T2" y="T3"/>
                </a:cxn>
                <a:cxn ang="T8">
                  <a:pos x="T4" y="T5"/>
                </a:cxn>
              </a:cxnLst>
              <a:rect l="T9" t="T10" r="T11" b="T12"/>
              <a:pathLst>
                <a:path w="181" h="182">
                  <a:moveTo>
                    <a:pt x="0" y="182"/>
                  </a:moveTo>
                  <a:cubicBezTo>
                    <a:pt x="30" y="91"/>
                    <a:pt x="60" y="0"/>
                    <a:pt x="90" y="0"/>
                  </a:cubicBezTo>
                  <a:cubicBezTo>
                    <a:pt x="120" y="0"/>
                    <a:pt x="166" y="152"/>
                    <a:pt x="181" y="182"/>
                  </a:cubicBezTo>
                </a:path>
              </a:pathLst>
            </a:custGeom>
            <a:noFill/>
            <a:ln w="9525">
              <a:solidFill>
                <a:schemeClr val="tx1"/>
              </a:solidFill>
              <a:round/>
              <a:headEnd/>
              <a:tailEnd/>
            </a:ln>
          </p:spPr>
          <p:txBody>
            <a:bodyPr/>
            <a:lstStyle/>
            <a:p>
              <a:endParaRPr lang="en-US">
                <a:latin typeface="Berlin Sans FB" pitchFamily="34" charset="0"/>
              </a:endParaRPr>
            </a:p>
          </p:txBody>
        </p:sp>
        <p:sp>
          <p:nvSpPr>
            <p:cNvPr id="7207" name="Text Box 109"/>
            <p:cNvSpPr txBox="1">
              <a:spLocks noChangeArrowheads="1"/>
            </p:cNvSpPr>
            <p:nvPr/>
          </p:nvSpPr>
          <p:spPr bwMode="auto">
            <a:xfrm>
              <a:off x="4217" y="2675"/>
              <a:ext cx="227" cy="231"/>
            </a:xfrm>
            <a:prstGeom prst="rect">
              <a:avLst/>
            </a:prstGeom>
            <a:noFill/>
            <a:ln w="9525">
              <a:noFill/>
              <a:miter lim="800000"/>
              <a:headEnd/>
              <a:tailEnd/>
            </a:ln>
          </p:spPr>
          <p:txBody>
            <a:bodyPr>
              <a:spAutoFit/>
            </a:bodyPr>
            <a:lstStyle/>
            <a:p>
              <a:pPr algn="l">
                <a:spcBef>
                  <a:spcPct val="50000"/>
                </a:spcBef>
              </a:pPr>
              <a:r>
                <a:rPr lang="el-GR">
                  <a:cs typeface="Arial" charset="0"/>
                </a:rPr>
                <a:t>θ</a:t>
              </a:r>
            </a:p>
          </p:txBody>
        </p:sp>
        <p:sp>
          <p:nvSpPr>
            <p:cNvPr id="7208" name="Text Box 110"/>
            <p:cNvSpPr txBox="1">
              <a:spLocks noChangeArrowheads="1"/>
            </p:cNvSpPr>
            <p:nvPr/>
          </p:nvSpPr>
          <p:spPr bwMode="auto">
            <a:xfrm>
              <a:off x="4695" y="2675"/>
              <a:ext cx="227" cy="231"/>
            </a:xfrm>
            <a:prstGeom prst="rect">
              <a:avLst/>
            </a:prstGeom>
            <a:noFill/>
            <a:ln w="9525">
              <a:noFill/>
              <a:miter lim="800000"/>
              <a:headEnd/>
              <a:tailEnd/>
            </a:ln>
          </p:spPr>
          <p:txBody>
            <a:bodyPr>
              <a:spAutoFit/>
            </a:bodyPr>
            <a:lstStyle/>
            <a:p>
              <a:pPr algn="l">
                <a:spcBef>
                  <a:spcPct val="50000"/>
                </a:spcBef>
              </a:pPr>
              <a:r>
                <a:rPr lang="el-GR">
                  <a:cs typeface="Arial" charset="0"/>
                </a:rPr>
                <a:t>θ</a:t>
              </a:r>
            </a:p>
          </p:txBody>
        </p:sp>
      </p:grpSp>
      <p:sp>
        <p:nvSpPr>
          <p:cNvPr id="7182" name="Line 112"/>
          <p:cNvSpPr>
            <a:spLocks noChangeShapeType="1"/>
          </p:cNvSpPr>
          <p:nvPr/>
        </p:nvSpPr>
        <p:spPr bwMode="auto">
          <a:xfrm rot="10800000">
            <a:off x="2627313" y="2852738"/>
            <a:ext cx="0" cy="1079500"/>
          </a:xfrm>
          <a:prstGeom prst="line">
            <a:avLst/>
          </a:prstGeom>
          <a:noFill/>
          <a:ln w="9525">
            <a:solidFill>
              <a:schemeClr val="tx1"/>
            </a:solidFill>
            <a:round/>
            <a:headEnd/>
            <a:tailEnd type="triangle" w="med" len="med"/>
          </a:ln>
        </p:spPr>
        <p:txBody>
          <a:bodyPr/>
          <a:lstStyle/>
          <a:p>
            <a:endParaRPr lang="en-US">
              <a:latin typeface="Berlin Sans FB" pitchFamily="34" charset="0"/>
            </a:endParaRPr>
          </a:p>
        </p:txBody>
      </p:sp>
      <p:sp>
        <p:nvSpPr>
          <p:cNvPr id="7183" name="Text Box 113"/>
          <p:cNvSpPr txBox="1">
            <a:spLocks noChangeArrowheads="1"/>
          </p:cNvSpPr>
          <p:nvPr/>
        </p:nvSpPr>
        <p:spPr bwMode="auto">
          <a:xfrm>
            <a:off x="2268538" y="3860800"/>
            <a:ext cx="1295400" cy="581025"/>
          </a:xfrm>
          <a:prstGeom prst="rect">
            <a:avLst/>
          </a:prstGeom>
          <a:noFill/>
          <a:ln w="9525">
            <a:noFill/>
            <a:miter lim="800000"/>
            <a:headEnd/>
            <a:tailEnd/>
          </a:ln>
        </p:spPr>
        <p:txBody>
          <a:bodyPr>
            <a:spAutoFit/>
          </a:bodyPr>
          <a:lstStyle/>
          <a:p>
            <a:pPr algn="l">
              <a:spcBef>
                <a:spcPct val="50000"/>
              </a:spcBef>
            </a:pPr>
            <a:r>
              <a:rPr lang="en-US" sz="1600">
                <a:latin typeface="Berlin Sans FB" pitchFamily="34" charset="0"/>
              </a:rPr>
              <a:t>Sample S(Q,</a:t>
            </a:r>
            <a:r>
              <a:rPr lang="el-GR" sz="1600">
                <a:latin typeface="Times New Roman" pitchFamily="18" charset="0"/>
                <a:cs typeface="Times New Roman" pitchFamily="18" charset="0"/>
              </a:rPr>
              <a:t>ω</a:t>
            </a:r>
            <a:r>
              <a:rPr lang="en-US" sz="1600">
                <a:latin typeface="Berlin Sans FB" pitchFamily="34" charset="0"/>
                <a:cs typeface="Times New Roman" pitchFamily="18" charset="0"/>
              </a:rPr>
              <a:t>)</a:t>
            </a:r>
            <a:endParaRPr lang="el-GR" sz="1600">
              <a:latin typeface="Times New Roman" pitchFamily="18" charset="0"/>
              <a:cs typeface="Times New Roman" pitchFamily="18" charset="0"/>
            </a:endParaRPr>
          </a:p>
        </p:txBody>
      </p:sp>
      <p:sp>
        <p:nvSpPr>
          <p:cNvPr id="7184" name="Text Box 135"/>
          <p:cNvSpPr txBox="1">
            <a:spLocks noChangeArrowheads="1"/>
          </p:cNvSpPr>
          <p:nvPr/>
        </p:nvSpPr>
        <p:spPr bwMode="auto">
          <a:xfrm>
            <a:off x="107950" y="4611688"/>
            <a:ext cx="5400675" cy="1615827"/>
          </a:xfrm>
          <a:prstGeom prst="rect">
            <a:avLst/>
          </a:prstGeom>
          <a:noFill/>
          <a:ln w="9525" algn="ctr">
            <a:noFill/>
            <a:miter lim="800000"/>
            <a:headEnd/>
            <a:tailEnd/>
          </a:ln>
        </p:spPr>
        <p:txBody>
          <a:bodyPr>
            <a:spAutoFit/>
          </a:bodyPr>
          <a:lstStyle/>
          <a:p>
            <a:pPr marL="342900" indent="-342900" algn="l">
              <a:spcBef>
                <a:spcPct val="50000"/>
              </a:spcBef>
              <a:buFontTx/>
              <a:buChar char="•"/>
            </a:pPr>
            <a:r>
              <a:rPr lang="en-US" dirty="0" smtClean="0">
                <a:latin typeface="Berlin Sans FB" pitchFamily="34" charset="0"/>
              </a:rPr>
              <a:t>High incoming flux: O(10</a:t>
            </a:r>
            <a:r>
              <a:rPr lang="en-US" baseline="30000" dirty="0" smtClean="0">
                <a:latin typeface="Berlin Sans FB" pitchFamily="34" charset="0"/>
              </a:rPr>
              <a:t>7</a:t>
            </a:r>
            <a:r>
              <a:rPr lang="en-US" dirty="0" smtClean="0">
                <a:latin typeface="Berlin Sans FB" pitchFamily="34" charset="0"/>
              </a:rPr>
              <a:t>) n/s/cm2 (IN14)</a:t>
            </a:r>
            <a:endParaRPr lang="en-US" baseline="30000" dirty="0">
              <a:latin typeface="Berlin Sans FB" pitchFamily="34" charset="0"/>
            </a:endParaRPr>
          </a:p>
          <a:p>
            <a:pPr marL="342900" indent="-342900" algn="l">
              <a:spcBef>
                <a:spcPct val="50000"/>
              </a:spcBef>
              <a:buFontTx/>
              <a:buChar char="•"/>
            </a:pPr>
            <a:r>
              <a:rPr lang="en-US" dirty="0" smtClean="0">
                <a:latin typeface="Berlin Sans FB" pitchFamily="34" charset="0"/>
              </a:rPr>
              <a:t>Flexible</a:t>
            </a:r>
            <a:endParaRPr lang="en-US" dirty="0">
              <a:latin typeface="Berlin Sans FB" pitchFamily="34" charset="0"/>
            </a:endParaRPr>
          </a:p>
          <a:p>
            <a:pPr marL="342900" indent="-342900" algn="l">
              <a:spcBef>
                <a:spcPct val="50000"/>
              </a:spcBef>
              <a:buFontTx/>
              <a:buChar char="•"/>
            </a:pPr>
            <a:r>
              <a:rPr lang="en-US" dirty="0" smtClean="0">
                <a:latin typeface="Berlin Sans FB" pitchFamily="34" charset="0"/>
              </a:rPr>
              <a:t>Point-by-point measurements in (</a:t>
            </a:r>
            <a:r>
              <a:rPr lang="en-US" dirty="0" err="1" smtClean="0">
                <a:latin typeface="Berlin Sans FB" pitchFamily="34" charset="0"/>
              </a:rPr>
              <a:t>Q,ħ</a:t>
            </a:r>
            <a:r>
              <a:rPr lang="el-GR" dirty="0"/>
              <a:t>ω</a:t>
            </a:r>
            <a:r>
              <a:rPr lang="en-US" dirty="0">
                <a:latin typeface="Berlin Sans FB" pitchFamily="34" charset="0"/>
              </a:rPr>
              <a:t>) space</a:t>
            </a:r>
          </a:p>
          <a:p>
            <a:pPr marL="342900" indent="-342900" algn="l">
              <a:spcBef>
                <a:spcPct val="50000"/>
              </a:spcBef>
              <a:buFontTx/>
              <a:buChar char="•"/>
            </a:pPr>
            <a:r>
              <a:rPr lang="en-US" dirty="0" smtClean="0">
                <a:latin typeface="Berlin Sans FB" pitchFamily="34" charset="0"/>
              </a:rPr>
              <a:t>Polarization analysis</a:t>
            </a:r>
            <a:endParaRPr lang="en-US" dirty="0">
              <a:latin typeface="Berlin Sans FB" pitchFamily="34" charset="0"/>
            </a:endParaRPr>
          </a:p>
        </p:txBody>
      </p:sp>
      <p:pic>
        <p:nvPicPr>
          <p:cNvPr id="29839" name="Picture 143" descr="in14-fig1"/>
          <p:cNvPicPr>
            <a:picLocks noChangeAspect="1" noChangeArrowheads="1"/>
          </p:cNvPicPr>
          <p:nvPr/>
        </p:nvPicPr>
        <p:blipFill>
          <a:blip r:embed="rId6" cstate="print"/>
          <a:srcRect/>
          <a:stretch>
            <a:fillRect/>
          </a:stretch>
        </p:blipFill>
        <p:spPr bwMode="auto">
          <a:xfrm>
            <a:off x="5430838" y="908050"/>
            <a:ext cx="3389312" cy="4343400"/>
          </a:xfrm>
          <a:prstGeom prst="rect">
            <a:avLst/>
          </a:prstGeom>
          <a:noFill/>
          <a:ln w="9525">
            <a:noFill/>
            <a:miter lim="800000"/>
            <a:headEnd/>
            <a:tailEnd/>
          </a:ln>
        </p:spPr>
      </p:pic>
      <p:sp>
        <p:nvSpPr>
          <p:cNvPr id="29841" name="Line 145"/>
          <p:cNvSpPr>
            <a:spLocks noChangeShapeType="1"/>
          </p:cNvSpPr>
          <p:nvPr/>
        </p:nvSpPr>
        <p:spPr bwMode="auto">
          <a:xfrm flipH="1">
            <a:off x="7524750" y="1339850"/>
            <a:ext cx="1439863" cy="71438"/>
          </a:xfrm>
          <a:prstGeom prst="line">
            <a:avLst/>
          </a:prstGeom>
          <a:noFill/>
          <a:ln w="50800">
            <a:solidFill>
              <a:srgbClr val="FF0000"/>
            </a:solidFill>
            <a:round/>
            <a:headEnd/>
            <a:tailEnd type="triangle" w="med" len="med"/>
          </a:ln>
        </p:spPr>
        <p:txBody>
          <a:bodyPr/>
          <a:lstStyle/>
          <a:p>
            <a:endParaRPr lang="en-US">
              <a:latin typeface="Berlin Sans FB" pitchFamily="34" charset="0"/>
            </a:endParaRPr>
          </a:p>
        </p:txBody>
      </p:sp>
      <p:sp>
        <p:nvSpPr>
          <p:cNvPr id="29844" name="Line 148"/>
          <p:cNvSpPr>
            <a:spLocks noChangeShapeType="1"/>
          </p:cNvSpPr>
          <p:nvPr/>
        </p:nvSpPr>
        <p:spPr bwMode="auto">
          <a:xfrm flipH="1">
            <a:off x="7451725" y="1411288"/>
            <a:ext cx="144463" cy="1873250"/>
          </a:xfrm>
          <a:prstGeom prst="line">
            <a:avLst/>
          </a:prstGeom>
          <a:noFill/>
          <a:ln w="50800">
            <a:solidFill>
              <a:srgbClr val="FF0000"/>
            </a:solidFill>
            <a:round/>
            <a:headEnd/>
            <a:tailEnd type="triangle" w="med" len="med"/>
          </a:ln>
        </p:spPr>
        <p:txBody>
          <a:bodyPr/>
          <a:lstStyle/>
          <a:p>
            <a:endParaRPr lang="en-US">
              <a:latin typeface="Berlin Sans FB" pitchFamily="34" charset="0"/>
            </a:endParaRPr>
          </a:p>
        </p:txBody>
      </p:sp>
      <p:sp>
        <p:nvSpPr>
          <p:cNvPr id="29846" name="Line 150"/>
          <p:cNvSpPr>
            <a:spLocks noChangeShapeType="1"/>
          </p:cNvSpPr>
          <p:nvPr/>
        </p:nvSpPr>
        <p:spPr bwMode="auto">
          <a:xfrm flipH="1">
            <a:off x="6443663" y="3211513"/>
            <a:ext cx="936625" cy="504825"/>
          </a:xfrm>
          <a:prstGeom prst="line">
            <a:avLst/>
          </a:prstGeom>
          <a:noFill/>
          <a:ln w="50800">
            <a:solidFill>
              <a:srgbClr val="FF0000"/>
            </a:solidFill>
            <a:round/>
            <a:headEnd/>
            <a:tailEnd type="triangle" w="med" len="med"/>
          </a:ln>
        </p:spPr>
        <p:txBody>
          <a:bodyPr/>
          <a:lstStyle/>
          <a:p>
            <a:endParaRPr lang="en-US">
              <a:latin typeface="Berlin Sans FB" pitchFamily="34" charset="0"/>
            </a:endParaRPr>
          </a:p>
        </p:txBody>
      </p:sp>
      <p:sp>
        <p:nvSpPr>
          <p:cNvPr id="29847" name="Line 151"/>
          <p:cNvSpPr>
            <a:spLocks noChangeShapeType="1"/>
          </p:cNvSpPr>
          <p:nvPr/>
        </p:nvSpPr>
        <p:spPr bwMode="auto">
          <a:xfrm>
            <a:off x="6445250" y="3787775"/>
            <a:ext cx="214313" cy="792163"/>
          </a:xfrm>
          <a:prstGeom prst="line">
            <a:avLst/>
          </a:prstGeom>
          <a:noFill/>
          <a:ln w="50800">
            <a:solidFill>
              <a:srgbClr val="FF0000"/>
            </a:solidFill>
            <a:round/>
            <a:headEnd/>
            <a:tailEnd type="triangle" w="med" len="med"/>
          </a:ln>
        </p:spPr>
        <p:txBody>
          <a:bodyPr/>
          <a:lstStyle/>
          <a:p>
            <a:endParaRPr lang="en-US">
              <a:latin typeface="Berlin Sans FB" pitchFamily="34" charset="0"/>
            </a:endParaRPr>
          </a:p>
        </p:txBody>
      </p:sp>
      <p:sp>
        <p:nvSpPr>
          <p:cNvPr id="7190" name="Text Box 152"/>
          <p:cNvSpPr txBox="1">
            <a:spLocks noChangeArrowheads="1"/>
          </p:cNvSpPr>
          <p:nvPr/>
        </p:nvSpPr>
        <p:spPr bwMode="auto">
          <a:xfrm>
            <a:off x="5508625" y="5373688"/>
            <a:ext cx="3635375" cy="1192212"/>
          </a:xfrm>
          <a:prstGeom prst="rect">
            <a:avLst/>
          </a:prstGeom>
          <a:noFill/>
          <a:ln w="9525" algn="ctr">
            <a:noFill/>
            <a:miter lim="800000"/>
            <a:headEnd/>
            <a:tailEnd/>
          </a:ln>
        </p:spPr>
        <p:txBody>
          <a:bodyPr>
            <a:spAutoFit/>
          </a:bodyPr>
          <a:lstStyle/>
          <a:p>
            <a:pPr algn="l">
              <a:spcBef>
                <a:spcPct val="50000"/>
              </a:spcBef>
              <a:buFontTx/>
              <a:buChar char="•"/>
            </a:pPr>
            <a:r>
              <a:rPr lang="en-US" dirty="0">
                <a:latin typeface="Berlin Sans FB" pitchFamily="34" charset="0"/>
              </a:rPr>
              <a:t> </a:t>
            </a:r>
            <a:r>
              <a:rPr lang="en-US" dirty="0" smtClean="0">
                <a:latin typeface="Berlin Sans FB" pitchFamily="34" charset="0"/>
              </a:rPr>
              <a:t>Cold:   </a:t>
            </a:r>
            <a:r>
              <a:rPr lang="en-US" dirty="0">
                <a:latin typeface="Berlin Sans FB" pitchFamily="34" charset="0"/>
              </a:rPr>
              <a:t>2 </a:t>
            </a:r>
            <a:r>
              <a:rPr lang="en-US" dirty="0" err="1">
                <a:latin typeface="Berlin Sans FB" pitchFamily="34" charset="0"/>
              </a:rPr>
              <a:t>meV</a:t>
            </a:r>
            <a:r>
              <a:rPr lang="en-US" dirty="0">
                <a:latin typeface="Berlin Sans FB" pitchFamily="34" charset="0"/>
              </a:rPr>
              <a:t> &lt;</a:t>
            </a:r>
            <a:r>
              <a:rPr lang="en-US" dirty="0" err="1">
                <a:latin typeface="Berlin Sans FB" pitchFamily="34" charset="0"/>
              </a:rPr>
              <a:t>E</a:t>
            </a:r>
            <a:r>
              <a:rPr lang="en-US" baseline="-25000" dirty="0" err="1">
                <a:latin typeface="Berlin Sans FB" pitchFamily="34" charset="0"/>
              </a:rPr>
              <a:t>i</a:t>
            </a:r>
            <a:r>
              <a:rPr lang="en-US" dirty="0">
                <a:latin typeface="Berlin Sans FB" pitchFamily="34" charset="0"/>
              </a:rPr>
              <a:t>&lt;15 </a:t>
            </a:r>
            <a:r>
              <a:rPr lang="en-US" dirty="0" err="1">
                <a:latin typeface="Berlin Sans FB" pitchFamily="34" charset="0"/>
              </a:rPr>
              <a:t>meV</a:t>
            </a:r>
            <a:endParaRPr lang="en-US" dirty="0">
              <a:latin typeface="Berlin Sans FB" pitchFamily="34" charset="0"/>
            </a:endParaRPr>
          </a:p>
          <a:p>
            <a:pPr algn="l">
              <a:spcBef>
                <a:spcPct val="50000"/>
              </a:spcBef>
              <a:buFontTx/>
              <a:buChar char="•"/>
            </a:pPr>
            <a:r>
              <a:rPr lang="en-US" dirty="0">
                <a:latin typeface="Berlin Sans FB" pitchFamily="34" charset="0"/>
              </a:rPr>
              <a:t> </a:t>
            </a:r>
            <a:r>
              <a:rPr lang="en-US" dirty="0" smtClean="0">
                <a:latin typeface="Berlin Sans FB" pitchFamily="34" charset="0"/>
              </a:rPr>
              <a:t>Thermal: </a:t>
            </a:r>
            <a:r>
              <a:rPr lang="en-US" dirty="0">
                <a:latin typeface="Berlin Sans FB" pitchFamily="34" charset="0"/>
              </a:rPr>
              <a:t>15 </a:t>
            </a:r>
            <a:r>
              <a:rPr lang="en-US" dirty="0" err="1">
                <a:latin typeface="Berlin Sans FB" pitchFamily="34" charset="0"/>
              </a:rPr>
              <a:t>meV</a:t>
            </a:r>
            <a:r>
              <a:rPr lang="en-US" dirty="0">
                <a:latin typeface="Berlin Sans FB" pitchFamily="34" charset="0"/>
              </a:rPr>
              <a:t>&lt; </a:t>
            </a:r>
            <a:r>
              <a:rPr lang="en-US" dirty="0" err="1">
                <a:latin typeface="Berlin Sans FB" pitchFamily="34" charset="0"/>
              </a:rPr>
              <a:t>E</a:t>
            </a:r>
            <a:r>
              <a:rPr lang="en-US" baseline="-25000" dirty="0" err="1">
                <a:latin typeface="Berlin Sans FB" pitchFamily="34" charset="0"/>
              </a:rPr>
              <a:t>i</a:t>
            </a:r>
            <a:r>
              <a:rPr lang="en-US" dirty="0">
                <a:latin typeface="Berlin Sans FB" pitchFamily="34" charset="0"/>
              </a:rPr>
              <a:t>&lt;100 </a:t>
            </a:r>
            <a:r>
              <a:rPr lang="en-US" dirty="0" err="1">
                <a:latin typeface="Berlin Sans FB" pitchFamily="34" charset="0"/>
              </a:rPr>
              <a:t>meV</a:t>
            </a:r>
            <a:endParaRPr lang="en-US" dirty="0">
              <a:latin typeface="Berlin Sans FB" pitchFamily="34" charset="0"/>
            </a:endParaRPr>
          </a:p>
          <a:p>
            <a:pPr algn="l">
              <a:spcBef>
                <a:spcPct val="50000"/>
              </a:spcBef>
              <a:buFontTx/>
              <a:buChar char="•"/>
            </a:pPr>
            <a:r>
              <a:rPr lang="en-US" dirty="0">
                <a:latin typeface="Berlin Sans FB" pitchFamily="34" charset="0"/>
              </a:rPr>
              <a:t> </a:t>
            </a:r>
            <a:r>
              <a:rPr lang="en-US" dirty="0" smtClean="0">
                <a:latin typeface="Berlin Sans FB" pitchFamily="34" charset="0"/>
              </a:rPr>
              <a:t>Hot: </a:t>
            </a:r>
            <a:r>
              <a:rPr lang="en-US" dirty="0" err="1">
                <a:latin typeface="Berlin Sans FB" pitchFamily="34" charset="0"/>
              </a:rPr>
              <a:t>E</a:t>
            </a:r>
            <a:r>
              <a:rPr lang="en-US" baseline="-25000" dirty="0" err="1">
                <a:latin typeface="Berlin Sans FB" pitchFamily="34" charset="0"/>
              </a:rPr>
              <a:t>i</a:t>
            </a:r>
            <a:r>
              <a:rPr lang="en-US" dirty="0">
                <a:latin typeface="Berlin Sans FB" pitchFamily="34" charset="0"/>
              </a:rPr>
              <a:t>&gt;100 </a:t>
            </a:r>
            <a:r>
              <a:rPr lang="en-US" dirty="0" err="1">
                <a:latin typeface="Berlin Sans FB" pitchFamily="34" charset="0"/>
              </a:rPr>
              <a:t>meV</a:t>
            </a:r>
            <a:endParaRPr lang="en-US" dirty="0">
              <a:latin typeface="Berlin Sans FB" pitchFamily="34" charset="0"/>
            </a:endParaRPr>
          </a:p>
        </p:txBody>
      </p:sp>
      <p:pic>
        <p:nvPicPr>
          <p:cNvPr id="62" name="Picture 61"/>
          <p:cNvPicPr>
            <a:picLocks noChangeAspect="1" noChangeArrowheads="1"/>
          </p:cNvPicPr>
          <p:nvPr/>
        </p:nvPicPr>
        <p:blipFill>
          <a:blip r:embed="rId7" cstate="print"/>
          <a:srcRect/>
          <a:stretch>
            <a:fillRect/>
          </a:stretch>
        </p:blipFill>
        <p:spPr bwMode="auto">
          <a:xfrm>
            <a:off x="8410575" y="51470"/>
            <a:ext cx="733425" cy="857250"/>
          </a:xfrm>
          <a:prstGeom prst="rect">
            <a:avLst/>
          </a:prstGeom>
          <a:noFill/>
          <a:ln w="9525">
            <a:noFill/>
            <a:miter lim="800000"/>
            <a:headEnd/>
            <a:tailEnd/>
          </a:ln>
        </p:spPr>
      </p:pic>
      <p:sp>
        <p:nvSpPr>
          <p:cNvPr id="63" name="Rectangle 62"/>
          <p:cNvSpPr/>
          <p:nvPr/>
        </p:nvSpPr>
        <p:spPr>
          <a:xfrm>
            <a:off x="0" y="6696744"/>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8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8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8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8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animBg="1"/>
      <p:bldP spid="29708" grpId="0" animBg="1"/>
      <p:bldP spid="29709" grpId="0" animBg="1"/>
      <p:bldP spid="29710" grpId="0" animBg="1"/>
      <p:bldP spid="29841" grpId="0" animBg="1"/>
      <p:bldP spid="29844" grpId="0" animBg="1"/>
      <p:bldP spid="29846" grpId="0" animBg="1"/>
      <p:bldP spid="298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Elements: </a:t>
            </a:r>
            <a:r>
              <a:rPr lang="da-DK" dirty="0" err="1" smtClean="0"/>
              <a:t>Monochromator</a:t>
            </a:r>
            <a:endParaRPr lang="en-US" dirty="0"/>
          </a:p>
        </p:txBody>
      </p:sp>
      <p:pic>
        <p:nvPicPr>
          <p:cNvPr id="699394" name="Picture 2"/>
          <p:cNvPicPr>
            <a:picLocks noChangeAspect="1" noChangeArrowheads="1"/>
          </p:cNvPicPr>
          <p:nvPr/>
        </p:nvPicPr>
        <p:blipFill>
          <a:blip r:embed="rId2" cstate="print"/>
          <a:srcRect/>
          <a:stretch>
            <a:fillRect/>
          </a:stretch>
        </p:blipFill>
        <p:spPr bwMode="auto">
          <a:xfrm>
            <a:off x="3929059" y="1643050"/>
            <a:ext cx="2425378" cy="2714644"/>
          </a:xfrm>
          <a:prstGeom prst="rect">
            <a:avLst/>
          </a:prstGeom>
          <a:noFill/>
          <a:ln w="9525">
            <a:noFill/>
            <a:miter lim="800000"/>
            <a:headEnd/>
            <a:tailEnd/>
          </a:ln>
        </p:spPr>
      </p:pic>
      <p:pic>
        <p:nvPicPr>
          <p:cNvPr id="699395" name="Picture 3"/>
          <p:cNvPicPr>
            <a:picLocks noChangeAspect="1" noChangeArrowheads="1"/>
          </p:cNvPicPr>
          <p:nvPr/>
        </p:nvPicPr>
        <p:blipFill>
          <a:blip r:embed="rId3" cstate="print"/>
          <a:srcRect/>
          <a:stretch>
            <a:fillRect/>
          </a:stretch>
        </p:blipFill>
        <p:spPr bwMode="auto">
          <a:xfrm>
            <a:off x="1000100" y="1643050"/>
            <a:ext cx="2714644" cy="2714644"/>
          </a:xfrm>
          <a:prstGeom prst="rect">
            <a:avLst/>
          </a:prstGeom>
          <a:noFill/>
          <a:ln w="9525">
            <a:noFill/>
            <a:miter lim="800000"/>
            <a:headEnd/>
            <a:tailEnd/>
          </a:ln>
        </p:spPr>
      </p:pic>
      <p:sp>
        <p:nvSpPr>
          <p:cNvPr id="7" name="TextBox 6"/>
          <p:cNvSpPr txBox="1"/>
          <p:nvPr/>
        </p:nvSpPr>
        <p:spPr>
          <a:xfrm>
            <a:off x="357158" y="4429132"/>
            <a:ext cx="8286808" cy="2246769"/>
          </a:xfrm>
          <a:prstGeom prst="rect">
            <a:avLst/>
          </a:prstGeom>
          <a:noFill/>
        </p:spPr>
        <p:txBody>
          <a:bodyPr wrap="square" rtlCol="0">
            <a:spAutoFit/>
          </a:bodyPr>
          <a:lstStyle/>
          <a:p>
            <a:r>
              <a:rPr lang="da-DK" sz="2000" dirty="0" smtClean="0">
                <a:solidFill>
                  <a:srgbClr val="FF0000"/>
                </a:solidFill>
              </a:rPr>
              <a:t>A </a:t>
            </a:r>
            <a:r>
              <a:rPr lang="da-DK" sz="2000" dirty="0" err="1" smtClean="0">
                <a:solidFill>
                  <a:srgbClr val="FF0000"/>
                </a:solidFill>
              </a:rPr>
              <a:t>good</a:t>
            </a:r>
            <a:r>
              <a:rPr lang="da-DK" sz="2000" dirty="0" smtClean="0">
                <a:solidFill>
                  <a:srgbClr val="FF0000"/>
                </a:solidFill>
              </a:rPr>
              <a:t> </a:t>
            </a:r>
            <a:r>
              <a:rPr lang="da-DK" sz="2000" dirty="0" err="1" smtClean="0">
                <a:solidFill>
                  <a:srgbClr val="FF0000"/>
                </a:solidFill>
              </a:rPr>
              <a:t>monochromator</a:t>
            </a:r>
            <a:r>
              <a:rPr lang="da-DK" sz="2000" dirty="0" smtClean="0">
                <a:solidFill>
                  <a:srgbClr val="FF0000"/>
                </a:solidFill>
              </a:rPr>
              <a:t> </a:t>
            </a:r>
            <a:r>
              <a:rPr lang="da-DK" sz="2000" dirty="0" err="1" smtClean="0">
                <a:solidFill>
                  <a:srgbClr val="FF0000"/>
                </a:solidFill>
              </a:rPr>
              <a:t>material</a:t>
            </a:r>
            <a:r>
              <a:rPr lang="da-DK" sz="2000" dirty="0" smtClean="0">
                <a:solidFill>
                  <a:srgbClr val="FF0000"/>
                </a:solidFill>
              </a:rPr>
              <a:t> </a:t>
            </a:r>
            <a:r>
              <a:rPr lang="da-DK" sz="2000" dirty="0" err="1" smtClean="0">
                <a:solidFill>
                  <a:srgbClr val="FF0000"/>
                </a:solidFill>
              </a:rPr>
              <a:t>should</a:t>
            </a:r>
            <a:r>
              <a:rPr lang="da-DK" sz="2000" dirty="0" smtClean="0">
                <a:solidFill>
                  <a:srgbClr val="FF0000"/>
                </a:solidFill>
              </a:rPr>
              <a:t>:</a:t>
            </a:r>
          </a:p>
          <a:p>
            <a:pPr>
              <a:buFont typeface="Arial" pitchFamily="34" charset="0"/>
              <a:buChar char="•"/>
            </a:pPr>
            <a:r>
              <a:rPr lang="da-DK" sz="2000" dirty="0" smtClean="0"/>
              <a:t> </a:t>
            </a:r>
            <a:r>
              <a:rPr lang="da-DK" sz="2000" dirty="0" err="1" smtClean="0"/>
              <a:t>Should</a:t>
            </a:r>
            <a:r>
              <a:rPr lang="da-DK" sz="2000" dirty="0" smtClean="0"/>
              <a:t> have a </a:t>
            </a:r>
            <a:r>
              <a:rPr lang="da-DK" sz="2000" dirty="0" err="1" smtClean="0"/>
              <a:t>high</a:t>
            </a:r>
            <a:r>
              <a:rPr lang="da-DK" sz="2000" dirty="0" smtClean="0"/>
              <a:t> </a:t>
            </a:r>
            <a:r>
              <a:rPr lang="el-GR" sz="2000" dirty="0" smtClean="0"/>
              <a:t>σ</a:t>
            </a:r>
            <a:r>
              <a:rPr lang="da-DK" sz="2000" baseline="-25000" dirty="0" err="1" smtClean="0"/>
              <a:t>coh</a:t>
            </a:r>
            <a:r>
              <a:rPr lang="da-DK" sz="2000" dirty="0" smtClean="0"/>
              <a:t>/</a:t>
            </a:r>
            <a:r>
              <a:rPr lang="el-GR" sz="2000" dirty="0" smtClean="0"/>
              <a:t> σ</a:t>
            </a:r>
            <a:r>
              <a:rPr lang="da-DK" sz="2000" baseline="-25000" dirty="0" err="1" smtClean="0"/>
              <a:t>inc</a:t>
            </a:r>
            <a:r>
              <a:rPr lang="da-DK" sz="2000" dirty="0" smtClean="0"/>
              <a:t> ratio</a:t>
            </a:r>
          </a:p>
          <a:p>
            <a:pPr>
              <a:buFont typeface="Arial" pitchFamily="34" charset="0"/>
              <a:buChar char="•"/>
            </a:pPr>
            <a:r>
              <a:rPr lang="da-DK" sz="2000" dirty="0" smtClean="0"/>
              <a:t> </a:t>
            </a:r>
            <a:r>
              <a:rPr lang="da-DK" sz="2000" dirty="0" err="1" smtClean="0"/>
              <a:t>Should</a:t>
            </a:r>
            <a:r>
              <a:rPr lang="da-DK" sz="2000" dirty="0" smtClean="0"/>
              <a:t> have a </a:t>
            </a:r>
            <a:r>
              <a:rPr lang="da-DK" sz="2000" dirty="0" err="1" smtClean="0"/>
              <a:t>high</a:t>
            </a:r>
            <a:r>
              <a:rPr lang="da-DK" sz="2000" dirty="0" smtClean="0"/>
              <a:t> </a:t>
            </a:r>
            <a:r>
              <a:rPr lang="da-DK" sz="2000" dirty="0" err="1" smtClean="0"/>
              <a:t>peak</a:t>
            </a:r>
            <a:r>
              <a:rPr lang="da-DK" sz="2000" dirty="0" smtClean="0"/>
              <a:t> </a:t>
            </a:r>
            <a:r>
              <a:rPr lang="da-DK" sz="2000" dirty="0" err="1" smtClean="0"/>
              <a:t>reflectivity</a:t>
            </a:r>
            <a:endParaRPr lang="da-DK" sz="2000" dirty="0" smtClean="0"/>
          </a:p>
          <a:p>
            <a:pPr>
              <a:buFont typeface="Arial" pitchFamily="34" charset="0"/>
              <a:buChar char="•"/>
            </a:pPr>
            <a:r>
              <a:rPr lang="da-DK" sz="2000" dirty="0" smtClean="0"/>
              <a:t> </a:t>
            </a:r>
            <a:r>
              <a:rPr lang="da-DK" sz="2000" dirty="0" err="1" smtClean="0"/>
              <a:t>Should</a:t>
            </a:r>
            <a:r>
              <a:rPr lang="da-DK" sz="2000" dirty="0" smtClean="0"/>
              <a:t> not </a:t>
            </a:r>
            <a:r>
              <a:rPr lang="da-DK" sz="2000" dirty="0" err="1" smtClean="0"/>
              <a:t>be</a:t>
            </a:r>
            <a:r>
              <a:rPr lang="da-DK" sz="2000" dirty="0" smtClean="0"/>
              <a:t> </a:t>
            </a:r>
            <a:r>
              <a:rPr lang="da-DK" sz="2000" dirty="0" err="1" smtClean="0"/>
              <a:t>too</a:t>
            </a:r>
            <a:r>
              <a:rPr lang="da-DK" sz="2000" dirty="0" smtClean="0"/>
              <a:t> </a:t>
            </a:r>
            <a:r>
              <a:rPr lang="da-DK" sz="2000" dirty="0" err="1" smtClean="0"/>
              <a:t>perfect</a:t>
            </a:r>
            <a:r>
              <a:rPr lang="da-DK" sz="2000" dirty="0" smtClean="0"/>
              <a:t> (due to </a:t>
            </a:r>
            <a:r>
              <a:rPr lang="da-DK" sz="2000" dirty="0" err="1" smtClean="0"/>
              <a:t>extinction</a:t>
            </a:r>
            <a:r>
              <a:rPr lang="da-DK" sz="2000" dirty="0" smtClean="0"/>
              <a:t>, </a:t>
            </a:r>
            <a:r>
              <a:rPr lang="da-DK" sz="2000" dirty="0" err="1" smtClean="0"/>
              <a:t>backside</a:t>
            </a:r>
            <a:r>
              <a:rPr lang="da-DK" sz="2000" dirty="0" smtClean="0"/>
              <a:t> </a:t>
            </a:r>
            <a:r>
              <a:rPr lang="da-DK" sz="2000" dirty="0" err="1" smtClean="0"/>
              <a:t>does</a:t>
            </a:r>
            <a:r>
              <a:rPr lang="da-DK" sz="2000" dirty="0" smtClean="0"/>
              <a:t> not </a:t>
            </a:r>
            <a:r>
              <a:rPr lang="da-DK" sz="2000" dirty="0" err="1" smtClean="0"/>
              <a:t>scatter</a:t>
            </a:r>
            <a:r>
              <a:rPr lang="da-DK" sz="2000" dirty="0" smtClean="0"/>
              <a:t>)</a:t>
            </a:r>
          </a:p>
          <a:p>
            <a:endParaRPr lang="da-DK" sz="2000" dirty="0" smtClean="0"/>
          </a:p>
          <a:p>
            <a:r>
              <a:rPr lang="da-DK" sz="2000" dirty="0" err="1" smtClean="0"/>
              <a:t>Modern</a:t>
            </a:r>
            <a:r>
              <a:rPr lang="da-DK" sz="2000" dirty="0" smtClean="0"/>
              <a:t> </a:t>
            </a:r>
            <a:r>
              <a:rPr lang="da-DK" sz="2000" dirty="0" err="1" smtClean="0"/>
              <a:t>monochromators</a:t>
            </a:r>
            <a:r>
              <a:rPr lang="da-DK" sz="2000" dirty="0" smtClean="0"/>
              <a:t> </a:t>
            </a:r>
            <a:r>
              <a:rPr lang="da-DK" sz="2000" dirty="0" err="1" smtClean="0"/>
              <a:t>focus</a:t>
            </a:r>
            <a:r>
              <a:rPr lang="da-DK" sz="2000" dirty="0" smtClean="0"/>
              <a:t> in 1 </a:t>
            </a:r>
            <a:r>
              <a:rPr lang="da-DK" sz="2000" dirty="0" err="1" smtClean="0"/>
              <a:t>or</a:t>
            </a:r>
            <a:r>
              <a:rPr lang="da-DK" sz="2000" dirty="0" smtClean="0"/>
              <a:t> 2 </a:t>
            </a:r>
            <a:r>
              <a:rPr lang="da-DK" sz="2000" dirty="0" err="1" smtClean="0"/>
              <a:t>directions</a:t>
            </a:r>
            <a:r>
              <a:rPr lang="da-DK" sz="2000" dirty="0" smtClean="0"/>
              <a:t> </a:t>
            </a:r>
            <a:r>
              <a:rPr lang="da-DK" sz="2000" dirty="0" smtClean="0">
                <a:sym typeface="Wingdings" pitchFamily="2" charset="2"/>
              </a:rPr>
              <a:t></a:t>
            </a:r>
            <a:r>
              <a:rPr lang="da-DK" sz="2000" dirty="0" smtClean="0"/>
              <a:t> large </a:t>
            </a:r>
            <a:r>
              <a:rPr lang="da-DK" sz="2000" dirty="0" err="1" smtClean="0"/>
              <a:t>gains</a:t>
            </a:r>
            <a:r>
              <a:rPr lang="da-DK" sz="2000" dirty="0" smtClean="0"/>
              <a:t> in </a:t>
            </a:r>
            <a:r>
              <a:rPr lang="da-DK" sz="2000" dirty="0" err="1" smtClean="0"/>
              <a:t>flux</a:t>
            </a:r>
            <a:r>
              <a:rPr lang="da-DK" sz="2000" dirty="0" smtClean="0"/>
              <a:t> at the sample position, at the </a:t>
            </a:r>
            <a:r>
              <a:rPr lang="da-DK" sz="2000" dirty="0" err="1" smtClean="0"/>
              <a:t>expense</a:t>
            </a:r>
            <a:r>
              <a:rPr lang="da-DK" sz="2000" dirty="0" smtClean="0"/>
              <a:t> of </a:t>
            </a:r>
            <a:r>
              <a:rPr lang="da-DK" sz="2000" dirty="0" err="1" smtClean="0"/>
              <a:t>increased</a:t>
            </a:r>
            <a:r>
              <a:rPr lang="da-DK" sz="2000" dirty="0" smtClean="0"/>
              <a:t> </a:t>
            </a:r>
            <a:r>
              <a:rPr lang="da-DK" sz="2000" dirty="0" err="1" smtClean="0"/>
              <a:t>beam</a:t>
            </a:r>
            <a:r>
              <a:rPr lang="da-DK" sz="2000" dirty="0" smtClean="0"/>
              <a:t> </a:t>
            </a:r>
            <a:r>
              <a:rPr lang="da-DK" sz="2000" dirty="0" err="1" smtClean="0"/>
              <a:t>divergence</a:t>
            </a:r>
            <a:endParaRPr lang="da-DK" sz="2000" dirty="0" smtClean="0"/>
          </a:p>
        </p:txBody>
      </p:sp>
      <p:pic>
        <p:nvPicPr>
          <p:cNvPr id="6" name="Picture 5"/>
          <p:cNvPicPr>
            <a:picLocks noChangeAspect="1" noChangeArrowheads="1"/>
          </p:cNvPicPr>
          <p:nvPr/>
        </p:nvPicPr>
        <p:blipFill>
          <a:blip r:embed="rId4" cstate="print"/>
          <a:srcRect/>
          <a:stretch>
            <a:fillRect/>
          </a:stretch>
        </p:blipFill>
        <p:spPr bwMode="auto">
          <a:xfrm>
            <a:off x="8410575" y="51470"/>
            <a:ext cx="733425" cy="857250"/>
          </a:xfrm>
          <a:prstGeom prst="rect">
            <a:avLst/>
          </a:prstGeom>
          <a:noFill/>
          <a:ln w="9525">
            <a:noFill/>
            <a:miter lim="800000"/>
            <a:headEnd/>
            <a:tailEnd/>
          </a:ln>
        </p:spPr>
      </p:pic>
      <p:sp>
        <p:nvSpPr>
          <p:cNvPr id="8" name="Rectangle 7"/>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Elements: </a:t>
            </a:r>
            <a:r>
              <a:rPr lang="da-DK" dirty="0" err="1" smtClean="0"/>
              <a:t>Collimators</a:t>
            </a:r>
            <a:endParaRPr lang="en-US" dirty="0"/>
          </a:p>
        </p:txBody>
      </p:sp>
      <p:pic>
        <p:nvPicPr>
          <p:cNvPr id="723970" name="Picture 2"/>
          <p:cNvPicPr>
            <a:picLocks noChangeAspect="1" noChangeArrowheads="1"/>
          </p:cNvPicPr>
          <p:nvPr/>
        </p:nvPicPr>
        <p:blipFill>
          <a:blip r:embed="rId3" cstate="print"/>
          <a:srcRect/>
          <a:stretch>
            <a:fillRect/>
          </a:stretch>
        </p:blipFill>
        <p:spPr bwMode="auto">
          <a:xfrm>
            <a:off x="928662" y="1399271"/>
            <a:ext cx="7472387" cy="4744373"/>
          </a:xfrm>
          <a:prstGeom prst="rect">
            <a:avLst/>
          </a:prstGeom>
          <a:noFill/>
          <a:ln w="9525">
            <a:noFill/>
            <a:miter lim="800000"/>
            <a:headEnd/>
            <a:tailEnd/>
          </a:ln>
        </p:spPr>
      </p:pic>
      <p:sp>
        <p:nvSpPr>
          <p:cNvPr id="6" name="TextBox 5"/>
          <p:cNvSpPr txBox="1"/>
          <p:nvPr/>
        </p:nvSpPr>
        <p:spPr>
          <a:xfrm>
            <a:off x="1457798" y="6309320"/>
            <a:ext cx="6786610" cy="369332"/>
          </a:xfrm>
          <a:prstGeom prst="rect">
            <a:avLst/>
          </a:prstGeom>
          <a:noFill/>
        </p:spPr>
        <p:txBody>
          <a:bodyPr wrap="square" rtlCol="0">
            <a:spAutoFit/>
          </a:bodyPr>
          <a:lstStyle/>
          <a:p>
            <a:r>
              <a:rPr lang="da-DK" dirty="0" smtClean="0">
                <a:solidFill>
                  <a:srgbClr val="FF0000"/>
                </a:solidFill>
              </a:rPr>
              <a:t>From ETH Zürich, neutron </a:t>
            </a:r>
            <a:r>
              <a:rPr lang="da-DK" dirty="0" err="1" smtClean="0">
                <a:solidFill>
                  <a:srgbClr val="FF0000"/>
                </a:solidFill>
              </a:rPr>
              <a:t>scattering</a:t>
            </a:r>
            <a:r>
              <a:rPr lang="da-DK" dirty="0" smtClean="0">
                <a:solidFill>
                  <a:srgbClr val="FF0000"/>
                </a:solidFill>
              </a:rPr>
              <a:t> </a:t>
            </a:r>
            <a:r>
              <a:rPr lang="da-DK" dirty="0" err="1" smtClean="0">
                <a:solidFill>
                  <a:srgbClr val="FF0000"/>
                </a:solidFill>
              </a:rPr>
              <a:t>course</a:t>
            </a:r>
            <a:r>
              <a:rPr lang="da-DK" dirty="0" smtClean="0">
                <a:solidFill>
                  <a:srgbClr val="FF0000"/>
                </a:solidFill>
              </a:rPr>
              <a:t>, A. </a:t>
            </a:r>
            <a:r>
              <a:rPr lang="da-DK" dirty="0" err="1" smtClean="0">
                <a:solidFill>
                  <a:srgbClr val="FF0000"/>
                </a:solidFill>
              </a:rPr>
              <a:t>Zheludev</a:t>
            </a:r>
            <a:r>
              <a:rPr lang="da-DK" dirty="0" smtClean="0">
                <a:solidFill>
                  <a:srgbClr val="FF0000"/>
                </a:solidFill>
              </a:rPr>
              <a:t>.</a:t>
            </a:r>
            <a:endParaRPr lang="en-US" dirty="0">
              <a:solidFill>
                <a:srgbClr val="FF0000"/>
              </a:solidFill>
            </a:endParaRPr>
          </a:p>
        </p:txBody>
      </p:sp>
      <p:pic>
        <p:nvPicPr>
          <p:cNvPr id="5" name="Picture 4"/>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7" name="Rectangle 6"/>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9" name="Picture 5"/>
          <p:cNvPicPr>
            <a:picLocks noChangeAspect="1" noChangeArrowheads="1"/>
          </p:cNvPicPr>
          <p:nvPr/>
        </p:nvPicPr>
        <p:blipFill>
          <a:blip r:embed="rId3" cstate="print"/>
          <a:srcRect/>
          <a:stretch>
            <a:fillRect/>
          </a:stretch>
        </p:blipFill>
        <p:spPr bwMode="auto">
          <a:xfrm>
            <a:off x="34925" y="1557338"/>
            <a:ext cx="2827338" cy="4124325"/>
          </a:xfrm>
          <a:prstGeom prst="rect">
            <a:avLst/>
          </a:prstGeom>
          <a:noFill/>
          <a:ln w="9525" algn="ctr">
            <a:noFill/>
            <a:miter lim="800000"/>
            <a:headEnd/>
            <a:tailEnd/>
          </a:ln>
          <a:effectLst/>
        </p:spPr>
      </p:pic>
      <p:sp>
        <p:nvSpPr>
          <p:cNvPr id="129030" name="Rectangle 6"/>
          <p:cNvSpPr>
            <a:spLocks noChangeArrowheads="1"/>
          </p:cNvSpPr>
          <p:nvPr/>
        </p:nvSpPr>
        <p:spPr bwMode="auto">
          <a:xfrm>
            <a:off x="468313" y="188913"/>
            <a:ext cx="8229600" cy="638175"/>
          </a:xfrm>
          <a:prstGeom prst="rect">
            <a:avLst/>
          </a:prstGeom>
          <a:noFill/>
          <a:ln w="9525">
            <a:noFill/>
            <a:miter lim="800000"/>
            <a:headEnd/>
            <a:tailEnd/>
          </a:ln>
          <a:effectLst/>
        </p:spPr>
        <p:txBody>
          <a:bodyPr anchor="ctr"/>
          <a:lstStyle/>
          <a:p>
            <a:pPr algn="ctr"/>
            <a:r>
              <a:rPr lang="en-US" sz="4400" dirty="0">
                <a:solidFill>
                  <a:schemeClr val="tx2"/>
                </a:solidFill>
              </a:rPr>
              <a:t>Practical TAS</a:t>
            </a:r>
          </a:p>
        </p:txBody>
      </p:sp>
      <p:sp>
        <p:nvSpPr>
          <p:cNvPr id="129031" name="Text Box 7"/>
          <p:cNvSpPr txBox="1">
            <a:spLocks noChangeArrowheads="1"/>
          </p:cNvSpPr>
          <p:nvPr/>
        </p:nvSpPr>
        <p:spPr bwMode="auto">
          <a:xfrm>
            <a:off x="2987675" y="3500438"/>
            <a:ext cx="6048375" cy="2841625"/>
          </a:xfrm>
          <a:prstGeom prst="rect">
            <a:avLst/>
          </a:prstGeom>
          <a:noFill/>
          <a:ln w="9525" algn="ctr">
            <a:noFill/>
            <a:miter lim="800000"/>
            <a:headEnd/>
            <a:tailEnd/>
          </a:ln>
          <a:effectLst/>
        </p:spPr>
        <p:txBody>
          <a:bodyPr>
            <a:spAutoFit/>
          </a:bodyPr>
          <a:lstStyle/>
          <a:p>
            <a:pPr algn="l">
              <a:buFontTx/>
              <a:buChar char="•"/>
            </a:pPr>
            <a:r>
              <a:rPr lang="en-US" sz="1600"/>
              <a:t> </a:t>
            </a:r>
            <a:r>
              <a:rPr lang="en-US" sz="1600" b="1"/>
              <a:t>Q</a:t>
            </a:r>
            <a:r>
              <a:rPr lang="en-US" sz="1600"/>
              <a:t> is essentially restricted to the plane defined by two user-chosen horizontal reciprocal lattice vectors.</a:t>
            </a:r>
            <a:r>
              <a:rPr lang="en-US" sz="1600">
                <a:cs typeface="Arial" charset="0"/>
              </a:rPr>
              <a:t> </a:t>
            </a:r>
          </a:p>
          <a:p>
            <a:pPr algn="l"/>
            <a:endParaRPr lang="en-US" sz="1600">
              <a:cs typeface="Arial" charset="0"/>
            </a:endParaRPr>
          </a:p>
          <a:p>
            <a:pPr algn="l">
              <a:buFontTx/>
              <a:buChar char="•"/>
            </a:pPr>
            <a:r>
              <a:rPr lang="en-US" sz="1600"/>
              <a:t> </a:t>
            </a:r>
            <a:r>
              <a:rPr lang="ru-RU" sz="1600"/>
              <a:t>ћ</a:t>
            </a:r>
            <a:r>
              <a:rPr lang="el-GR" sz="1600"/>
              <a:t>ω</a:t>
            </a:r>
            <a:r>
              <a:rPr lang="en-US" sz="1600"/>
              <a:t> is varied by rotating the monochromator/analyzer. The in-plane components of </a:t>
            </a:r>
            <a:r>
              <a:rPr lang="en-US" sz="1600" b="1"/>
              <a:t>Q</a:t>
            </a:r>
            <a:r>
              <a:rPr lang="en-US" sz="1600"/>
              <a:t> are varied by changing 2</a:t>
            </a:r>
            <a:r>
              <a:rPr lang="el-GR" sz="1600">
                <a:cs typeface="Arial" charset="0"/>
              </a:rPr>
              <a:t>θ</a:t>
            </a:r>
            <a:r>
              <a:rPr lang="en-US" sz="1600">
                <a:cs typeface="Arial" charset="0"/>
              </a:rPr>
              <a:t> (=2</a:t>
            </a:r>
            <a:r>
              <a:rPr lang="el-GR"/>
              <a:t>θ</a:t>
            </a:r>
            <a:r>
              <a:rPr lang="en-US" baseline="-25000"/>
              <a:t>S</a:t>
            </a:r>
            <a:r>
              <a:rPr lang="en-US" sz="1600">
                <a:cs typeface="Arial" charset="0"/>
              </a:rPr>
              <a:t>) and rotating the sample around a vertical axis</a:t>
            </a:r>
            <a:r>
              <a:rPr lang="en-US" sz="1600" b="1">
                <a:cs typeface="Arial" charset="0"/>
              </a:rPr>
              <a:t>.</a:t>
            </a:r>
            <a:endParaRPr lang="en-US" sz="1600"/>
          </a:p>
          <a:p>
            <a:pPr algn="l">
              <a:spcBef>
                <a:spcPct val="50000"/>
              </a:spcBef>
              <a:buFontTx/>
              <a:buChar char="•"/>
            </a:pPr>
            <a:r>
              <a:rPr lang="en-US" sz="1600"/>
              <a:t> One performs </a:t>
            </a:r>
            <a:r>
              <a:rPr lang="en-US" sz="1600" i="1">
                <a:solidFill>
                  <a:srgbClr val="FF0000"/>
                </a:solidFill>
              </a:rPr>
              <a:t>constant energy scans</a:t>
            </a:r>
            <a:r>
              <a:rPr lang="en-US" sz="1600"/>
              <a:t> (Intensity versus in-plane components of </a:t>
            </a:r>
            <a:r>
              <a:rPr lang="en-US" sz="1600" b="1"/>
              <a:t>Q</a:t>
            </a:r>
            <a:r>
              <a:rPr lang="en-US" sz="1600"/>
              <a:t> at fixed </a:t>
            </a:r>
            <a:r>
              <a:rPr lang="ru-RU"/>
              <a:t>ћ</a:t>
            </a:r>
            <a:r>
              <a:rPr lang="el-GR"/>
              <a:t>ω</a:t>
            </a:r>
            <a:r>
              <a:rPr lang="en-US" sz="1600"/>
              <a:t>) or </a:t>
            </a:r>
            <a:r>
              <a:rPr lang="en-US" sz="1600" i="1">
                <a:solidFill>
                  <a:srgbClr val="FF0000"/>
                </a:solidFill>
              </a:rPr>
              <a:t>constant wavevector scans</a:t>
            </a:r>
            <a:r>
              <a:rPr lang="en-US" sz="1600"/>
              <a:t> (Intensity versus </a:t>
            </a:r>
            <a:r>
              <a:rPr lang="ru-RU" sz="1600"/>
              <a:t>ћ</a:t>
            </a:r>
            <a:r>
              <a:rPr lang="el-GR" sz="1600"/>
              <a:t>ω</a:t>
            </a:r>
            <a:r>
              <a:rPr lang="en-US" sz="1600"/>
              <a:t> at fixed </a:t>
            </a:r>
            <a:r>
              <a:rPr lang="en-US" sz="1600" b="1"/>
              <a:t>Q</a:t>
            </a:r>
            <a:r>
              <a:rPr lang="en-US" sz="1600"/>
              <a:t>). </a:t>
            </a:r>
            <a:endParaRPr lang="en-US" sz="1600">
              <a:cs typeface="Arial" charset="0"/>
            </a:endParaRPr>
          </a:p>
          <a:p>
            <a:pPr algn="l">
              <a:spcBef>
                <a:spcPct val="50000"/>
              </a:spcBef>
              <a:buFontTx/>
              <a:buChar char="•"/>
            </a:pPr>
            <a:r>
              <a:rPr lang="en-US" sz="1600">
                <a:cs typeface="Arial" charset="0"/>
              </a:rPr>
              <a:t> </a:t>
            </a:r>
            <a:r>
              <a:rPr lang="en-US" sz="1600">
                <a:solidFill>
                  <a:srgbClr val="FF0000"/>
                </a:solidFill>
                <a:cs typeface="Arial" charset="0"/>
              </a:rPr>
              <a:t>Counting time ~minutes pr. point.</a:t>
            </a:r>
            <a:r>
              <a:rPr lang="en-US" sz="1600">
                <a:cs typeface="Arial" charset="0"/>
              </a:rPr>
              <a:t>   </a:t>
            </a:r>
            <a:endParaRPr lang="el-GR" sz="1600">
              <a:cs typeface="Arial" charset="0"/>
            </a:endParaRPr>
          </a:p>
        </p:txBody>
      </p:sp>
      <p:grpSp>
        <p:nvGrpSpPr>
          <p:cNvPr id="2" name="Group 38"/>
          <p:cNvGrpSpPr>
            <a:grpSpLocks/>
          </p:cNvGrpSpPr>
          <p:nvPr/>
        </p:nvGrpSpPr>
        <p:grpSpPr bwMode="auto">
          <a:xfrm>
            <a:off x="898525" y="3284538"/>
            <a:ext cx="395288" cy="720725"/>
            <a:chOff x="566" y="2069"/>
            <a:chExt cx="249" cy="454"/>
          </a:xfrm>
        </p:grpSpPr>
        <p:sp>
          <p:nvSpPr>
            <p:cNvPr id="129041" name="Oval 17"/>
            <p:cNvSpPr>
              <a:spLocks noChangeArrowheads="1"/>
            </p:cNvSpPr>
            <p:nvPr/>
          </p:nvSpPr>
          <p:spPr bwMode="auto">
            <a:xfrm>
              <a:off x="679" y="2387"/>
              <a:ext cx="136" cy="136"/>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129042" name="Oval 18"/>
            <p:cNvSpPr>
              <a:spLocks noChangeArrowheads="1"/>
            </p:cNvSpPr>
            <p:nvPr/>
          </p:nvSpPr>
          <p:spPr bwMode="auto">
            <a:xfrm>
              <a:off x="566" y="2069"/>
              <a:ext cx="136" cy="136"/>
            </a:xfrm>
            <a:prstGeom prst="ellipse">
              <a:avLst/>
            </a:prstGeom>
            <a:solidFill>
              <a:srgbClr val="FF0000"/>
            </a:solidFill>
            <a:ln w="9525" algn="ctr">
              <a:solidFill>
                <a:schemeClr val="tx1"/>
              </a:solidFill>
              <a:round/>
              <a:headEnd/>
              <a:tailEnd/>
            </a:ln>
            <a:effectLst/>
          </p:spPr>
          <p:txBody>
            <a:bodyPr wrap="none" anchor="ctr"/>
            <a:lstStyle/>
            <a:p>
              <a:endParaRPr lang="en-US"/>
            </a:p>
          </p:txBody>
        </p:sp>
      </p:grpSp>
      <p:sp>
        <p:nvSpPr>
          <p:cNvPr id="129046" name="Text Box 22"/>
          <p:cNvSpPr txBox="1">
            <a:spLocks noChangeArrowheads="1"/>
          </p:cNvSpPr>
          <p:nvPr/>
        </p:nvSpPr>
        <p:spPr bwMode="auto">
          <a:xfrm>
            <a:off x="3059113" y="1196975"/>
            <a:ext cx="5905500" cy="336550"/>
          </a:xfrm>
          <a:prstGeom prst="rect">
            <a:avLst/>
          </a:prstGeom>
          <a:noFill/>
          <a:ln w="9525" algn="ctr">
            <a:noFill/>
            <a:miter lim="800000"/>
            <a:headEnd/>
            <a:tailEnd/>
          </a:ln>
          <a:effectLst/>
        </p:spPr>
        <p:txBody>
          <a:bodyPr>
            <a:spAutoFit/>
          </a:bodyPr>
          <a:lstStyle/>
          <a:p>
            <a:pPr algn="l">
              <a:spcBef>
                <a:spcPct val="50000"/>
              </a:spcBef>
              <a:buFontTx/>
              <a:buChar char="•"/>
            </a:pPr>
            <a:r>
              <a:rPr lang="en-US" sz="1400" dirty="0"/>
              <a:t> </a:t>
            </a:r>
            <a:r>
              <a:rPr lang="en-US" sz="1600" dirty="0"/>
              <a:t>Angular beam divergence can be reduced using collimators </a:t>
            </a:r>
            <a:r>
              <a:rPr lang="en-US" sz="1600" dirty="0" err="1"/>
              <a:t>C</a:t>
            </a:r>
            <a:r>
              <a:rPr lang="en-US" sz="1600" baseline="-25000" dirty="0" err="1"/>
              <a:t>i</a:t>
            </a:r>
            <a:endParaRPr lang="en-US" sz="1600" baseline="-25000" dirty="0"/>
          </a:p>
        </p:txBody>
      </p:sp>
      <p:sp>
        <p:nvSpPr>
          <p:cNvPr id="129049" name="Text Box 25"/>
          <p:cNvSpPr txBox="1">
            <a:spLocks noChangeArrowheads="1"/>
          </p:cNvSpPr>
          <p:nvPr/>
        </p:nvSpPr>
        <p:spPr bwMode="auto">
          <a:xfrm>
            <a:off x="3059113" y="1660525"/>
            <a:ext cx="5689600" cy="581025"/>
          </a:xfrm>
          <a:prstGeom prst="rect">
            <a:avLst/>
          </a:prstGeom>
          <a:noFill/>
          <a:ln w="9525" algn="ctr">
            <a:noFill/>
            <a:miter lim="800000"/>
            <a:headEnd/>
            <a:tailEnd/>
          </a:ln>
          <a:effectLst/>
        </p:spPr>
        <p:txBody>
          <a:bodyPr>
            <a:spAutoFit/>
          </a:bodyPr>
          <a:lstStyle/>
          <a:p>
            <a:pPr algn="l">
              <a:spcBef>
                <a:spcPct val="50000"/>
              </a:spcBef>
              <a:buFontTx/>
              <a:buChar char="•"/>
            </a:pPr>
            <a:r>
              <a:rPr lang="en-US" sz="1400"/>
              <a:t> </a:t>
            </a:r>
            <a:r>
              <a:rPr lang="en-US" sz="1600"/>
              <a:t>Modes: k</a:t>
            </a:r>
            <a:r>
              <a:rPr lang="en-US" sz="1600" baseline="-25000"/>
              <a:t>i</a:t>
            </a:r>
            <a:r>
              <a:rPr lang="en-US" sz="1600"/>
              <a:t> or k</a:t>
            </a:r>
            <a:r>
              <a:rPr lang="en-US" sz="1600" baseline="-25000"/>
              <a:t>f</a:t>
            </a:r>
            <a:r>
              <a:rPr lang="en-US" sz="1600"/>
              <a:t> are kept constant. The scattering senses (left/right) at sample and analyzer positions can be changed.</a:t>
            </a:r>
          </a:p>
        </p:txBody>
      </p:sp>
      <p:sp>
        <p:nvSpPr>
          <p:cNvPr id="129050" name="Text Box 26"/>
          <p:cNvSpPr txBox="1">
            <a:spLocks noChangeArrowheads="1"/>
          </p:cNvSpPr>
          <p:nvPr/>
        </p:nvSpPr>
        <p:spPr bwMode="auto">
          <a:xfrm>
            <a:off x="3059113" y="2316163"/>
            <a:ext cx="5976937" cy="825500"/>
          </a:xfrm>
          <a:prstGeom prst="rect">
            <a:avLst/>
          </a:prstGeom>
          <a:noFill/>
          <a:ln w="9525" algn="ctr">
            <a:noFill/>
            <a:miter lim="800000"/>
            <a:headEnd/>
            <a:tailEnd/>
          </a:ln>
          <a:effectLst/>
        </p:spPr>
        <p:txBody>
          <a:bodyPr>
            <a:spAutoFit/>
          </a:bodyPr>
          <a:lstStyle/>
          <a:p>
            <a:pPr algn="l">
              <a:buFontTx/>
              <a:buChar char="•"/>
            </a:pPr>
            <a:r>
              <a:rPr lang="en-US" sz="1600"/>
              <a:t> Higher order reflections are allowed by Bragg’s law (n&gt;1). Neutron filters are often inserted before and/or after the sample, to discriminate against neutrons with energies 4E, 9E,…</a:t>
            </a:r>
          </a:p>
        </p:txBody>
      </p:sp>
      <p:grpSp>
        <p:nvGrpSpPr>
          <p:cNvPr id="3" name="Group 37"/>
          <p:cNvGrpSpPr>
            <a:grpSpLocks/>
          </p:cNvGrpSpPr>
          <p:nvPr/>
        </p:nvGrpSpPr>
        <p:grpSpPr bwMode="auto">
          <a:xfrm>
            <a:off x="106363" y="3548063"/>
            <a:ext cx="3025775" cy="2509837"/>
            <a:chOff x="67" y="2235"/>
            <a:chExt cx="1906" cy="1581"/>
          </a:xfrm>
        </p:grpSpPr>
        <p:sp>
          <p:nvSpPr>
            <p:cNvPr id="129038" name="Line 14"/>
            <p:cNvSpPr>
              <a:spLocks noChangeShapeType="1"/>
            </p:cNvSpPr>
            <p:nvPr/>
          </p:nvSpPr>
          <p:spPr bwMode="auto">
            <a:xfrm>
              <a:off x="702" y="2251"/>
              <a:ext cx="862" cy="589"/>
            </a:xfrm>
            <a:prstGeom prst="line">
              <a:avLst/>
            </a:prstGeom>
            <a:noFill/>
            <a:ln w="9525">
              <a:solidFill>
                <a:schemeClr val="tx1"/>
              </a:solidFill>
              <a:prstDash val="dash"/>
              <a:round/>
              <a:headEnd/>
              <a:tailEnd/>
            </a:ln>
            <a:effectLst/>
          </p:spPr>
          <p:txBody>
            <a:bodyPr/>
            <a:lstStyle/>
            <a:p>
              <a:endParaRPr lang="en-US"/>
            </a:p>
          </p:txBody>
        </p:sp>
        <p:sp>
          <p:nvSpPr>
            <p:cNvPr id="129033" name="Line 9"/>
            <p:cNvSpPr>
              <a:spLocks noChangeShapeType="1"/>
            </p:cNvSpPr>
            <p:nvPr/>
          </p:nvSpPr>
          <p:spPr bwMode="auto">
            <a:xfrm>
              <a:off x="702" y="2251"/>
              <a:ext cx="545" cy="363"/>
            </a:xfrm>
            <a:prstGeom prst="line">
              <a:avLst/>
            </a:prstGeom>
            <a:noFill/>
            <a:ln w="31750">
              <a:solidFill>
                <a:srgbClr val="FF0000"/>
              </a:solidFill>
              <a:round/>
              <a:headEnd/>
              <a:tailEnd type="triangle" w="med" len="med"/>
            </a:ln>
            <a:effectLst/>
          </p:spPr>
          <p:txBody>
            <a:bodyPr/>
            <a:lstStyle/>
            <a:p>
              <a:endParaRPr lang="en-US"/>
            </a:p>
          </p:txBody>
        </p:sp>
        <p:sp>
          <p:nvSpPr>
            <p:cNvPr id="129035" name="Line 11"/>
            <p:cNvSpPr>
              <a:spLocks noChangeShapeType="1"/>
            </p:cNvSpPr>
            <p:nvPr/>
          </p:nvSpPr>
          <p:spPr bwMode="auto">
            <a:xfrm flipH="1">
              <a:off x="566" y="3067"/>
              <a:ext cx="273" cy="499"/>
            </a:xfrm>
            <a:prstGeom prst="line">
              <a:avLst/>
            </a:prstGeom>
            <a:noFill/>
            <a:ln w="31750">
              <a:solidFill>
                <a:srgbClr val="FF0000"/>
              </a:solidFill>
              <a:round/>
              <a:headEnd/>
              <a:tailEnd type="triangle" w="med" len="med"/>
            </a:ln>
            <a:effectLst/>
          </p:spPr>
          <p:txBody>
            <a:bodyPr/>
            <a:lstStyle/>
            <a:p>
              <a:endParaRPr lang="en-US"/>
            </a:p>
          </p:txBody>
        </p:sp>
        <p:sp>
          <p:nvSpPr>
            <p:cNvPr id="129036" name="Line 12"/>
            <p:cNvSpPr>
              <a:spLocks noChangeShapeType="1"/>
            </p:cNvSpPr>
            <p:nvPr/>
          </p:nvSpPr>
          <p:spPr bwMode="auto">
            <a:xfrm flipV="1">
              <a:off x="1247" y="2478"/>
              <a:ext cx="272" cy="136"/>
            </a:xfrm>
            <a:prstGeom prst="line">
              <a:avLst/>
            </a:prstGeom>
            <a:noFill/>
            <a:ln w="31750">
              <a:solidFill>
                <a:srgbClr val="FF0000"/>
              </a:solidFill>
              <a:round/>
              <a:headEnd/>
              <a:tailEnd type="triangle" w="med" len="med"/>
            </a:ln>
            <a:effectLst/>
          </p:spPr>
          <p:txBody>
            <a:bodyPr/>
            <a:lstStyle/>
            <a:p>
              <a:endParaRPr lang="en-US"/>
            </a:p>
          </p:txBody>
        </p:sp>
        <p:sp>
          <p:nvSpPr>
            <p:cNvPr id="129037" name="Line 13"/>
            <p:cNvSpPr>
              <a:spLocks noChangeShapeType="1"/>
            </p:cNvSpPr>
            <p:nvPr/>
          </p:nvSpPr>
          <p:spPr bwMode="auto">
            <a:xfrm>
              <a:off x="1247" y="2614"/>
              <a:ext cx="0" cy="317"/>
            </a:xfrm>
            <a:prstGeom prst="line">
              <a:avLst/>
            </a:prstGeom>
            <a:noFill/>
            <a:ln w="31750">
              <a:solidFill>
                <a:srgbClr val="FF0000"/>
              </a:solidFill>
              <a:round/>
              <a:headEnd/>
              <a:tailEnd type="triangle" w="med" len="med"/>
            </a:ln>
            <a:effectLst/>
          </p:spPr>
          <p:txBody>
            <a:bodyPr/>
            <a:lstStyle/>
            <a:p>
              <a:endParaRPr lang="en-US"/>
            </a:p>
          </p:txBody>
        </p:sp>
        <p:sp>
          <p:nvSpPr>
            <p:cNvPr id="129055" name="Text Box 31"/>
            <p:cNvSpPr txBox="1">
              <a:spLocks noChangeArrowheads="1"/>
            </p:cNvSpPr>
            <p:nvPr/>
          </p:nvSpPr>
          <p:spPr bwMode="auto">
            <a:xfrm>
              <a:off x="1338" y="2235"/>
              <a:ext cx="317" cy="250"/>
            </a:xfrm>
            <a:prstGeom prst="rect">
              <a:avLst/>
            </a:prstGeom>
            <a:noFill/>
            <a:ln w="9525" algn="ctr">
              <a:noFill/>
              <a:miter lim="800000"/>
              <a:headEnd/>
              <a:tailEnd/>
            </a:ln>
            <a:effectLst/>
          </p:spPr>
          <p:txBody>
            <a:bodyPr>
              <a:spAutoFit/>
            </a:bodyPr>
            <a:lstStyle/>
            <a:p>
              <a:pPr>
                <a:spcBef>
                  <a:spcPct val="50000"/>
                </a:spcBef>
              </a:pPr>
              <a:r>
                <a:rPr lang="en-US" sz="2000" b="1">
                  <a:solidFill>
                    <a:srgbClr val="FF0000"/>
                  </a:solidFill>
                </a:rPr>
                <a:t>C</a:t>
              </a:r>
            </a:p>
          </p:txBody>
        </p:sp>
        <p:sp>
          <p:nvSpPr>
            <p:cNvPr id="129057" name="Text Box 33"/>
            <p:cNvSpPr txBox="1">
              <a:spLocks noChangeArrowheads="1"/>
            </p:cNvSpPr>
            <p:nvPr/>
          </p:nvSpPr>
          <p:spPr bwMode="auto">
            <a:xfrm>
              <a:off x="1428" y="3475"/>
              <a:ext cx="317" cy="250"/>
            </a:xfrm>
            <a:prstGeom prst="rect">
              <a:avLst/>
            </a:prstGeom>
            <a:noFill/>
            <a:ln w="9525" algn="ctr">
              <a:noFill/>
              <a:miter lim="800000"/>
              <a:headEnd/>
              <a:tailEnd/>
            </a:ln>
            <a:effectLst/>
          </p:spPr>
          <p:txBody>
            <a:bodyPr>
              <a:spAutoFit/>
            </a:bodyPr>
            <a:lstStyle/>
            <a:p>
              <a:pPr>
                <a:spcBef>
                  <a:spcPct val="50000"/>
                </a:spcBef>
              </a:pPr>
              <a:r>
                <a:rPr lang="en-US" sz="2000" b="1">
                  <a:solidFill>
                    <a:srgbClr val="FF0000"/>
                  </a:solidFill>
                </a:rPr>
                <a:t>W</a:t>
              </a:r>
            </a:p>
          </p:txBody>
        </p:sp>
        <p:sp>
          <p:nvSpPr>
            <p:cNvPr id="129059" name="Text Box 35"/>
            <p:cNvSpPr txBox="1">
              <a:spLocks noChangeArrowheads="1"/>
            </p:cNvSpPr>
            <p:nvPr/>
          </p:nvSpPr>
          <p:spPr bwMode="auto">
            <a:xfrm>
              <a:off x="67" y="3566"/>
              <a:ext cx="1089" cy="250"/>
            </a:xfrm>
            <a:prstGeom prst="rect">
              <a:avLst/>
            </a:prstGeom>
            <a:noFill/>
            <a:ln w="9525" algn="ctr">
              <a:noFill/>
              <a:miter lim="800000"/>
              <a:headEnd/>
              <a:tailEnd/>
            </a:ln>
            <a:effectLst/>
          </p:spPr>
          <p:txBody>
            <a:bodyPr>
              <a:spAutoFit/>
            </a:bodyPr>
            <a:lstStyle/>
            <a:p>
              <a:pPr>
                <a:spcBef>
                  <a:spcPct val="50000"/>
                </a:spcBef>
              </a:pPr>
              <a:r>
                <a:rPr lang="en-US" sz="2000" b="1">
                  <a:solidFill>
                    <a:srgbClr val="FF0000"/>
                  </a:solidFill>
                </a:rPr>
                <a:t>Plough</a:t>
              </a:r>
            </a:p>
          </p:txBody>
        </p:sp>
        <p:sp>
          <p:nvSpPr>
            <p:cNvPr id="129060" name="Text Box 36"/>
            <p:cNvSpPr txBox="1">
              <a:spLocks noChangeArrowheads="1"/>
            </p:cNvSpPr>
            <p:nvPr/>
          </p:nvSpPr>
          <p:spPr bwMode="auto">
            <a:xfrm>
              <a:off x="884" y="2886"/>
              <a:ext cx="1089" cy="250"/>
            </a:xfrm>
            <a:prstGeom prst="rect">
              <a:avLst/>
            </a:prstGeom>
            <a:noFill/>
            <a:ln w="9525" algn="ctr">
              <a:noFill/>
              <a:miter lim="800000"/>
              <a:headEnd/>
              <a:tailEnd/>
            </a:ln>
            <a:effectLst/>
          </p:spPr>
          <p:txBody>
            <a:bodyPr>
              <a:spAutoFit/>
            </a:bodyPr>
            <a:lstStyle/>
            <a:p>
              <a:pPr>
                <a:spcBef>
                  <a:spcPct val="50000"/>
                </a:spcBef>
              </a:pPr>
              <a:r>
                <a:rPr lang="en-US" sz="2000" b="1">
                  <a:solidFill>
                    <a:srgbClr val="FF0000"/>
                  </a:solidFill>
                </a:rPr>
                <a:t>Longchair</a:t>
              </a:r>
            </a:p>
          </p:txBody>
        </p:sp>
      </p:grpSp>
      <p:pic>
        <p:nvPicPr>
          <p:cNvPr id="21" name="Picture 20"/>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22" name="Rectangle 21"/>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1" grpId="0"/>
      <p:bldP spid="129046" grpId="0"/>
      <p:bldP spid="129049" grpId="0"/>
      <p:bldP spid="12905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68313" y="44450"/>
            <a:ext cx="8229600" cy="882650"/>
          </a:xfrm>
        </p:spPr>
        <p:txBody>
          <a:bodyPr/>
          <a:lstStyle/>
          <a:p>
            <a:r>
              <a:rPr lang="en-US" sz="3200">
                <a:solidFill>
                  <a:schemeClr val="tx1"/>
                </a:solidFill>
              </a:rPr>
              <a:t>Example: Constant Q Scan with k</a:t>
            </a:r>
            <a:r>
              <a:rPr lang="en-US" sz="3200" baseline="-25000">
                <a:solidFill>
                  <a:schemeClr val="tx1"/>
                </a:solidFill>
              </a:rPr>
              <a:t>f</a:t>
            </a:r>
            <a:r>
              <a:rPr lang="en-US" sz="3200">
                <a:solidFill>
                  <a:schemeClr val="tx1"/>
                </a:solidFill>
              </a:rPr>
              <a:t> fixed</a:t>
            </a:r>
          </a:p>
        </p:txBody>
      </p:sp>
      <p:grpSp>
        <p:nvGrpSpPr>
          <p:cNvPr id="2" name="Group 3"/>
          <p:cNvGrpSpPr>
            <a:grpSpLocks/>
          </p:cNvGrpSpPr>
          <p:nvPr/>
        </p:nvGrpSpPr>
        <p:grpSpPr bwMode="auto">
          <a:xfrm>
            <a:off x="468313" y="836613"/>
            <a:ext cx="2170112" cy="1963737"/>
            <a:chOff x="3504" y="2448"/>
            <a:chExt cx="1840" cy="1418"/>
          </a:xfrm>
        </p:grpSpPr>
        <p:grpSp>
          <p:nvGrpSpPr>
            <p:cNvPr id="3" name="Group 4"/>
            <p:cNvGrpSpPr>
              <a:grpSpLocks/>
            </p:cNvGrpSpPr>
            <p:nvPr/>
          </p:nvGrpSpPr>
          <p:grpSpPr bwMode="auto">
            <a:xfrm>
              <a:off x="3744" y="2448"/>
              <a:ext cx="1592" cy="1392"/>
              <a:chOff x="3744" y="2448"/>
              <a:chExt cx="1592" cy="1392"/>
            </a:xfrm>
          </p:grpSpPr>
          <p:grpSp>
            <p:nvGrpSpPr>
              <p:cNvPr id="4" name="Group 5"/>
              <p:cNvGrpSpPr>
                <a:grpSpLocks/>
              </p:cNvGrpSpPr>
              <p:nvPr/>
            </p:nvGrpSpPr>
            <p:grpSpPr bwMode="auto">
              <a:xfrm>
                <a:off x="3744" y="2448"/>
                <a:ext cx="1344" cy="1152"/>
                <a:chOff x="3744" y="2448"/>
                <a:chExt cx="1056" cy="1056"/>
              </a:xfrm>
            </p:grpSpPr>
            <p:sp>
              <p:nvSpPr>
                <p:cNvPr id="209926" name="Line 6"/>
                <p:cNvSpPr>
                  <a:spLocks noChangeShapeType="1"/>
                </p:cNvSpPr>
                <p:nvPr/>
              </p:nvSpPr>
              <p:spPr bwMode="auto">
                <a:xfrm flipH="1">
                  <a:off x="3744" y="2448"/>
                  <a:ext cx="768" cy="1056"/>
                </a:xfrm>
                <a:prstGeom prst="line">
                  <a:avLst/>
                </a:prstGeom>
                <a:noFill/>
                <a:ln w="19050">
                  <a:solidFill>
                    <a:schemeClr val="tx1"/>
                  </a:solidFill>
                  <a:round/>
                  <a:headEnd/>
                  <a:tailEnd type="triangle" w="med" len="med"/>
                </a:ln>
                <a:effectLst/>
              </p:spPr>
              <p:txBody>
                <a:bodyPr wrap="none" anchor="ctr"/>
                <a:lstStyle/>
                <a:p>
                  <a:endParaRPr lang="en-US"/>
                </a:p>
              </p:txBody>
            </p:sp>
            <p:sp>
              <p:nvSpPr>
                <p:cNvPr id="209927" name="Line 7"/>
                <p:cNvSpPr>
                  <a:spLocks noChangeShapeType="1"/>
                </p:cNvSpPr>
                <p:nvPr/>
              </p:nvSpPr>
              <p:spPr bwMode="auto">
                <a:xfrm flipV="1">
                  <a:off x="3744" y="3168"/>
                  <a:ext cx="1056" cy="336"/>
                </a:xfrm>
                <a:prstGeom prst="line">
                  <a:avLst/>
                </a:prstGeom>
                <a:noFill/>
                <a:ln w="19050">
                  <a:solidFill>
                    <a:schemeClr val="tx1"/>
                  </a:solidFill>
                  <a:round/>
                  <a:headEnd/>
                  <a:tailEnd type="triangle" w="med" len="med"/>
                </a:ln>
                <a:effectLst/>
              </p:spPr>
              <p:txBody>
                <a:bodyPr wrap="none" anchor="ctr"/>
                <a:lstStyle/>
                <a:p>
                  <a:endParaRPr lang="en-US"/>
                </a:p>
              </p:txBody>
            </p:sp>
            <p:sp>
              <p:nvSpPr>
                <p:cNvPr id="209928" name="Line 8"/>
                <p:cNvSpPr>
                  <a:spLocks noChangeShapeType="1"/>
                </p:cNvSpPr>
                <p:nvPr/>
              </p:nvSpPr>
              <p:spPr bwMode="auto">
                <a:xfrm>
                  <a:off x="4512" y="2448"/>
                  <a:ext cx="288" cy="720"/>
                </a:xfrm>
                <a:prstGeom prst="line">
                  <a:avLst/>
                </a:prstGeom>
                <a:noFill/>
                <a:ln w="19050">
                  <a:solidFill>
                    <a:schemeClr val="tx1"/>
                  </a:solidFill>
                  <a:round/>
                  <a:headEnd/>
                  <a:tailEnd type="triangle" w="med" len="med"/>
                </a:ln>
                <a:effectLst/>
              </p:spPr>
              <p:txBody>
                <a:bodyPr wrap="none" anchor="ctr"/>
                <a:lstStyle/>
                <a:p>
                  <a:endParaRPr lang="en-US"/>
                </a:p>
              </p:txBody>
            </p:sp>
            <p:sp>
              <p:nvSpPr>
                <p:cNvPr id="209929" name="Line 9"/>
                <p:cNvSpPr>
                  <a:spLocks noChangeShapeType="1"/>
                </p:cNvSpPr>
                <p:nvPr/>
              </p:nvSpPr>
              <p:spPr bwMode="auto">
                <a:xfrm>
                  <a:off x="3744" y="3504"/>
                  <a:ext cx="960" cy="0"/>
                </a:xfrm>
                <a:prstGeom prst="line">
                  <a:avLst/>
                </a:prstGeom>
                <a:noFill/>
                <a:ln w="19050">
                  <a:solidFill>
                    <a:schemeClr val="tx1"/>
                  </a:solidFill>
                  <a:round/>
                  <a:headEnd/>
                  <a:tailEnd type="triangle" w="med" len="med"/>
                </a:ln>
                <a:effectLst/>
              </p:spPr>
              <p:txBody>
                <a:bodyPr wrap="none" anchor="ctr"/>
                <a:lstStyle/>
                <a:p>
                  <a:endParaRPr lang="en-US"/>
                </a:p>
              </p:txBody>
            </p:sp>
            <p:sp>
              <p:nvSpPr>
                <p:cNvPr id="209930" name="Line 10"/>
                <p:cNvSpPr>
                  <a:spLocks noChangeShapeType="1"/>
                </p:cNvSpPr>
                <p:nvPr/>
              </p:nvSpPr>
              <p:spPr bwMode="auto">
                <a:xfrm flipV="1">
                  <a:off x="4704" y="3168"/>
                  <a:ext cx="96" cy="336"/>
                </a:xfrm>
                <a:prstGeom prst="line">
                  <a:avLst/>
                </a:prstGeom>
                <a:noFill/>
                <a:ln w="19050">
                  <a:solidFill>
                    <a:schemeClr val="tx1"/>
                  </a:solidFill>
                  <a:round/>
                  <a:headEnd/>
                  <a:tailEnd type="triangle" w="med" len="med"/>
                </a:ln>
                <a:effectLst/>
              </p:spPr>
              <p:txBody>
                <a:bodyPr wrap="none" anchor="ctr"/>
                <a:lstStyle/>
                <a:p>
                  <a:endParaRPr lang="en-US"/>
                </a:p>
              </p:txBody>
            </p:sp>
          </p:grpSp>
          <p:sp>
            <p:nvSpPr>
              <p:cNvPr id="209931" name="Text Box 11"/>
              <p:cNvSpPr txBox="1">
                <a:spLocks noChangeArrowheads="1"/>
              </p:cNvSpPr>
              <p:nvPr/>
            </p:nvSpPr>
            <p:spPr bwMode="auto">
              <a:xfrm>
                <a:off x="4023" y="2654"/>
                <a:ext cx="302" cy="287"/>
              </a:xfrm>
              <a:prstGeom prst="rect">
                <a:avLst/>
              </a:prstGeom>
              <a:noFill/>
              <a:ln w="9525">
                <a:noFill/>
                <a:miter lim="800000"/>
                <a:headEnd/>
                <a:tailEnd/>
              </a:ln>
              <a:effectLst/>
            </p:spPr>
            <p:txBody>
              <a:bodyPr wrap="none">
                <a:spAutoFit/>
              </a:bodyPr>
              <a:lstStyle/>
              <a:p>
                <a:pPr algn="l" eaLnBrk="0" hangingPunct="0"/>
                <a:r>
                  <a:rPr lang="en-US" sz="2000">
                    <a:solidFill>
                      <a:srgbClr val="CC0000"/>
                    </a:solidFill>
                    <a:latin typeface="Times" pitchFamily="18" charset="0"/>
                    <a:cs typeface="Arial" charset="0"/>
                  </a:rPr>
                  <a:t>k</a:t>
                </a:r>
                <a:r>
                  <a:rPr lang="en-US" sz="2000" baseline="-25000">
                    <a:solidFill>
                      <a:srgbClr val="CC0000"/>
                    </a:solidFill>
                    <a:latin typeface="Times" pitchFamily="18" charset="0"/>
                    <a:cs typeface="Arial" charset="0"/>
                  </a:rPr>
                  <a:t>i</a:t>
                </a:r>
                <a:endParaRPr lang="en-US" sz="2000">
                  <a:solidFill>
                    <a:srgbClr val="CC0000"/>
                  </a:solidFill>
                  <a:latin typeface="Times" pitchFamily="18" charset="0"/>
                  <a:cs typeface="Arial" charset="0"/>
                </a:endParaRPr>
              </a:p>
            </p:txBody>
          </p:sp>
          <p:sp>
            <p:nvSpPr>
              <p:cNvPr id="209932" name="Text Box 12"/>
              <p:cNvSpPr txBox="1">
                <a:spLocks noChangeArrowheads="1"/>
              </p:cNvSpPr>
              <p:nvPr/>
            </p:nvSpPr>
            <p:spPr bwMode="auto">
              <a:xfrm>
                <a:off x="4944" y="2641"/>
                <a:ext cx="307" cy="265"/>
              </a:xfrm>
              <a:prstGeom prst="rect">
                <a:avLst/>
              </a:prstGeom>
              <a:noFill/>
              <a:ln w="9525">
                <a:noFill/>
                <a:miter lim="800000"/>
                <a:headEnd/>
                <a:tailEnd/>
              </a:ln>
              <a:effectLst/>
            </p:spPr>
            <p:txBody>
              <a:bodyPr wrap="none">
                <a:spAutoFit/>
              </a:bodyPr>
              <a:lstStyle/>
              <a:p>
                <a:pPr algn="l" eaLnBrk="0" hangingPunct="0"/>
                <a:r>
                  <a:rPr lang="en-US" b="1">
                    <a:solidFill>
                      <a:srgbClr val="CC0000"/>
                    </a:solidFill>
                    <a:latin typeface="Times" pitchFamily="18" charset="0"/>
                    <a:cs typeface="Arial" charset="0"/>
                  </a:rPr>
                  <a:t>k</a:t>
                </a:r>
                <a:r>
                  <a:rPr lang="en-US" b="1" baseline="-25000">
                    <a:solidFill>
                      <a:srgbClr val="CC0000"/>
                    </a:solidFill>
                    <a:latin typeface="Times" pitchFamily="18" charset="0"/>
                    <a:cs typeface="Arial" charset="0"/>
                  </a:rPr>
                  <a:t>f</a:t>
                </a:r>
                <a:endParaRPr lang="en-US" b="1">
                  <a:solidFill>
                    <a:srgbClr val="CC0000"/>
                  </a:solidFill>
                  <a:latin typeface="Times" pitchFamily="18" charset="0"/>
                  <a:cs typeface="Arial" charset="0"/>
                </a:endParaRPr>
              </a:p>
            </p:txBody>
          </p:sp>
          <p:sp>
            <p:nvSpPr>
              <p:cNvPr id="209933" name="Text Box 13"/>
              <p:cNvSpPr txBox="1">
                <a:spLocks noChangeArrowheads="1"/>
              </p:cNvSpPr>
              <p:nvPr/>
            </p:nvSpPr>
            <p:spPr bwMode="auto">
              <a:xfrm>
                <a:off x="4416" y="3120"/>
                <a:ext cx="306" cy="265"/>
              </a:xfrm>
              <a:prstGeom prst="rect">
                <a:avLst/>
              </a:prstGeom>
              <a:noFill/>
              <a:ln w="9525">
                <a:noFill/>
                <a:miter lim="800000"/>
                <a:headEnd/>
                <a:tailEnd/>
              </a:ln>
              <a:effectLst/>
            </p:spPr>
            <p:txBody>
              <a:bodyPr wrap="none">
                <a:spAutoFit/>
              </a:bodyPr>
              <a:lstStyle/>
              <a:p>
                <a:pPr algn="l" eaLnBrk="0" hangingPunct="0"/>
                <a:r>
                  <a:rPr lang="en-US" u="sng">
                    <a:solidFill>
                      <a:srgbClr val="CC0000"/>
                    </a:solidFill>
                    <a:cs typeface="Arial" charset="0"/>
                  </a:rPr>
                  <a:t>Q</a:t>
                </a:r>
                <a:endParaRPr lang="en-US">
                  <a:solidFill>
                    <a:srgbClr val="CC0000"/>
                  </a:solidFill>
                  <a:cs typeface="Arial" charset="0"/>
                </a:endParaRPr>
              </a:p>
            </p:txBody>
          </p:sp>
          <p:sp>
            <p:nvSpPr>
              <p:cNvPr id="209934" name="Text Box 14"/>
              <p:cNvSpPr txBox="1">
                <a:spLocks noChangeArrowheads="1"/>
              </p:cNvSpPr>
              <p:nvPr/>
            </p:nvSpPr>
            <p:spPr bwMode="auto">
              <a:xfrm>
                <a:off x="4263" y="3575"/>
                <a:ext cx="471" cy="265"/>
              </a:xfrm>
              <a:prstGeom prst="rect">
                <a:avLst/>
              </a:prstGeom>
              <a:noFill/>
              <a:ln w="9525">
                <a:noFill/>
                <a:miter lim="800000"/>
                <a:headEnd/>
                <a:tailEnd/>
              </a:ln>
              <a:effectLst/>
            </p:spPr>
            <p:txBody>
              <a:bodyPr wrap="none">
                <a:spAutoFit/>
              </a:bodyPr>
              <a:lstStyle/>
              <a:p>
                <a:pPr algn="l" eaLnBrk="0" hangingPunct="0"/>
                <a:r>
                  <a:rPr lang="en-US" u="sng">
                    <a:solidFill>
                      <a:srgbClr val="CC0000"/>
                    </a:solidFill>
                    <a:cs typeface="Arial" charset="0"/>
                  </a:rPr>
                  <a:t>G</a:t>
                </a:r>
                <a:r>
                  <a:rPr lang="en-US" baseline="-25000">
                    <a:solidFill>
                      <a:srgbClr val="CC0000"/>
                    </a:solidFill>
                    <a:cs typeface="Arial" charset="0"/>
                  </a:rPr>
                  <a:t>hkl</a:t>
                </a:r>
                <a:endParaRPr lang="en-US">
                  <a:solidFill>
                    <a:srgbClr val="CC0000"/>
                  </a:solidFill>
                  <a:cs typeface="Arial" charset="0"/>
                </a:endParaRPr>
              </a:p>
            </p:txBody>
          </p:sp>
          <p:sp>
            <p:nvSpPr>
              <p:cNvPr id="209935" name="Text Box 15"/>
              <p:cNvSpPr txBox="1">
                <a:spLocks noChangeArrowheads="1"/>
              </p:cNvSpPr>
              <p:nvPr/>
            </p:nvSpPr>
            <p:spPr bwMode="auto">
              <a:xfrm>
                <a:off x="5088" y="3360"/>
                <a:ext cx="248" cy="287"/>
              </a:xfrm>
              <a:prstGeom prst="rect">
                <a:avLst/>
              </a:prstGeom>
              <a:noFill/>
              <a:ln w="9525">
                <a:noFill/>
                <a:miter lim="800000"/>
                <a:headEnd/>
                <a:tailEnd/>
              </a:ln>
              <a:effectLst/>
            </p:spPr>
            <p:txBody>
              <a:bodyPr>
                <a:spAutoFit/>
              </a:bodyPr>
              <a:lstStyle/>
              <a:p>
                <a:pPr algn="l" eaLnBrk="0" hangingPunct="0"/>
                <a:r>
                  <a:rPr lang="en-US" sz="2000" u="sng">
                    <a:solidFill>
                      <a:srgbClr val="CC0000"/>
                    </a:solidFill>
                    <a:latin typeface="Times" pitchFamily="18" charset="0"/>
                    <a:cs typeface="Arial" charset="0"/>
                  </a:rPr>
                  <a:t>q</a:t>
                </a:r>
              </a:p>
            </p:txBody>
          </p:sp>
        </p:grpSp>
        <p:sp>
          <p:nvSpPr>
            <p:cNvPr id="209936" name="Text Box 16"/>
            <p:cNvSpPr txBox="1">
              <a:spLocks noChangeArrowheads="1"/>
            </p:cNvSpPr>
            <p:nvPr/>
          </p:nvSpPr>
          <p:spPr bwMode="auto">
            <a:xfrm>
              <a:off x="3504" y="3601"/>
              <a:ext cx="587" cy="265"/>
            </a:xfrm>
            <a:prstGeom prst="rect">
              <a:avLst/>
            </a:prstGeom>
            <a:noFill/>
            <a:ln w="9525">
              <a:noFill/>
              <a:miter lim="800000"/>
              <a:headEnd/>
              <a:tailEnd/>
            </a:ln>
            <a:effectLst/>
          </p:spPr>
          <p:txBody>
            <a:bodyPr wrap="none">
              <a:spAutoFit/>
            </a:bodyPr>
            <a:lstStyle/>
            <a:p>
              <a:pPr algn="l" eaLnBrk="0" hangingPunct="0"/>
              <a:r>
                <a:rPr lang="en-US">
                  <a:cs typeface="Arial" charset="0"/>
                </a:rPr>
                <a:t>0,0,0</a:t>
              </a:r>
            </a:p>
          </p:txBody>
        </p:sp>
        <p:sp>
          <p:nvSpPr>
            <p:cNvPr id="209937" name="Text Box 17"/>
            <p:cNvSpPr txBox="1">
              <a:spLocks noChangeArrowheads="1"/>
            </p:cNvSpPr>
            <p:nvPr/>
          </p:nvSpPr>
          <p:spPr bwMode="auto">
            <a:xfrm>
              <a:off x="4833" y="3601"/>
              <a:ext cx="511" cy="264"/>
            </a:xfrm>
            <a:prstGeom prst="rect">
              <a:avLst/>
            </a:prstGeom>
            <a:noFill/>
            <a:ln w="9525">
              <a:noFill/>
              <a:miter lim="800000"/>
              <a:headEnd/>
              <a:tailEnd/>
            </a:ln>
            <a:effectLst/>
          </p:spPr>
          <p:txBody>
            <a:bodyPr wrap="none">
              <a:spAutoFit/>
            </a:bodyPr>
            <a:lstStyle/>
            <a:p>
              <a:pPr algn="l" eaLnBrk="0" hangingPunct="0"/>
              <a:r>
                <a:rPr lang="en-US">
                  <a:cs typeface="Arial" charset="0"/>
                </a:rPr>
                <a:t>h,k,l</a:t>
              </a:r>
            </a:p>
          </p:txBody>
        </p:sp>
        <p:sp>
          <p:nvSpPr>
            <p:cNvPr id="209938" name="Freeform 18"/>
            <p:cNvSpPr>
              <a:spLocks/>
            </p:cNvSpPr>
            <p:nvPr/>
          </p:nvSpPr>
          <p:spPr bwMode="auto">
            <a:xfrm>
              <a:off x="4560" y="2640"/>
              <a:ext cx="240" cy="96"/>
            </a:xfrm>
            <a:custGeom>
              <a:avLst/>
              <a:gdLst/>
              <a:ahLst/>
              <a:cxnLst>
                <a:cxn ang="0">
                  <a:pos x="0" y="0"/>
                </a:cxn>
                <a:cxn ang="0">
                  <a:pos x="144" y="96"/>
                </a:cxn>
                <a:cxn ang="0">
                  <a:pos x="240" y="0"/>
                </a:cxn>
              </a:cxnLst>
              <a:rect l="0" t="0" r="r" b="b"/>
              <a:pathLst>
                <a:path w="240" h="96">
                  <a:moveTo>
                    <a:pt x="0" y="0"/>
                  </a:moveTo>
                  <a:cubicBezTo>
                    <a:pt x="52" y="48"/>
                    <a:pt x="104" y="96"/>
                    <a:pt x="144" y="96"/>
                  </a:cubicBezTo>
                  <a:cubicBezTo>
                    <a:pt x="184" y="96"/>
                    <a:pt x="224" y="16"/>
                    <a:pt x="240" y="0"/>
                  </a:cubicBezTo>
                </a:path>
              </a:pathLst>
            </a:custGeom>
            <a:noFill/>
            <a:ln w="12700" cmpd="sng">
              <a:solidFill>
                <a:schemeClr val="tx1"/>
              </a:solidFill>
              <a:round/>
              <a:headEnd/>
              <a:tailEnd/>
            </a:ln>
            <a:effectLst/>
          </p:spPr>
          <p:txBody>
            <a:bodyPr wrap="none" anchor="ctr"/>
            <a:lstStyle/>
            <a:p>
              <a:endParaRPr lang="en-US"/>
            </a:p>
          </p:txBody>
        </p:sp>
        <p:sp>
          <p:nvSpPr>
            <p:cNvPr id="209939" name="Text Box 19"/>
            <p:cNvSpPr txBox="1">
              <a:spLocks noChangeArrowheads="1"/>
            </p:cNvSpPr>
            <p:nvPr/>
          </p:nvSpPr>
          <p:spPr bwMode="auto">
            <a:xfrm>
              <a:off x="4598" y="2693"/>
              <a:ext cx="268" cy="287"/>
            </a:xfrm>
            <a:prstGeom prst="rect">
              <a:avLst/>
            </a:prstGeom>
            <a:noFill/>
            <a:ln w="9525">
              <a:noFill/>
              <a:miter lim="800000"/>
              <a:headEnd/>
              <a:tailEnd/>
            </a:ln>
            <a:effectLst/>
          </p:spPr>
          <p:txBody>
            <a:bodyPr wrap="none">
              <a:spAutoFit/>
            </a:bodyPr>
            <a:lstStyle/>
            <a:p>
              <a:pPr algn="l" eaLnBrk="0" hangingPunct="0"/>
              <a:r>
                <a:rPr lang="en-US" sz="2000">
                  <a:latin typeface="Symbol" pitchFamily="18" charset="2"/>
                  <a:cs typeface="Arial" charset="0"/>
                </a:rPr>
                <a:t>f</a:t>
              </a:r>
              <a:endParaRPr lang="en-US">
                <a:latin typeface="Symbol" pitchFamily="18" charset="2"/>
                <a:cs typeface="Arial" charset="0"/>
              </a:endParaRPr>
            </a:p>
          </p:txBody>
        </p:sp>
      </p:grpSp>
      <p:graphicFrame>
        <p:nvGraphicFramePr>
          <p:cNvPr id="209940" name="Object 20"/>
          <p:cNvGraphicFramePr>
            <a:graphicFrameLocks noChangeAspect="1"/>
          </p:cNvGraphicFramePr>
          <p:nvPr/>
        </p:nvGraphicFramePr>
        <p:xfrm>
          <a:off x="3151188" y="981075"/>
          <a:ext cx="4095750" cy="1884363"/>
        </p:xfrm>
        <a:graphic>
          <a:graphicData uri="http://schemas.openxmlformats.org/presentationml/2006/ole">
            <p:oleObj spid="_x0000_s84994" name="Equation" r:id="rId4" imgW="2539800" imgH="1168200" progId="Equation.3">
              <p:embed/>
            </p:oleObj>
          </a:graphicData>
        </a:graphic>
      </p:graphicFrame>
      <p:pic>
        <p:nvPicPr>
          <p:cNvPr id="209941" name="Picture 21" descr="num11"/>
          <p:cNvPicPr>
            <a:picLocks noChangeAspect="1" noChangeArrowheads="1"/>
          </p:cNvPicPr>
          <p:nvPr/>
        </p:nvPicPr>
        <p:blipFill>
          <a:blip r:embed="rId5" cstate="print"/>
          <a:srcRect/>
          <a:stretch>
            <a:fillRect/>
          </a:stretch>
        </p:blipFill>
        <p:spPr bwMode="auto">
          <a:xfrm>
            <a:off x="4565650" y="2565400"/>
            <a:ext cx="4578350" cy="3430588"/>
          </a:xfrm>
          <a:prstGeom prst="rect">
            <a:avLst/>
          </a:prstGeom>
          <a:noFill/>
        </p:spPr>
      </p:pic>
      <p:pic>
        <p:nvPicPr>
          <p:cNvPr id="209942" name="Picture 22" descr="num1"/>
          <p:cNvPicPr>
            <a:picLocks noChangeAspect="1" noChangeArrowheads="1"/>
          </p:cNvPicPr>
          <p:nvPr/>
        </p:nvPicPr>
        <p:blipFill>
          <a:blip r:embed="rId6" cstate="print"/>
          <a:srcRect/>
          <a:stretch>
            <a:fillRect/>
          </a:stretch>
        </p:blipFill>
        <p:spPr bwMode="auto">
          <a:xfrm>
            <a:off x="4565650" y="2565400"/>
            <a:ext cx="4578350" cy="3430588"/>
          </a:xfrm>
          <a:prstGeom prst="rect">
            <a:avLst/>
          </a:prstGeom>
          <a:noFill/>
        </p:spPr>
      </p:pic>
      <p:pic>
        <p:nvPicPr>
          <p:cNvPr id="209943" name="Picture 23" descr="num2"/>
          <p:cNvPicPr>
            <a:picLocks noChangeAspect="1" noChangeArrowheads="1"/>
          </p:cNvPicPr>
          <p:nvPr/>
        </p:nvPicPr>
        <p:blipFill>
          <a:blip r:embed="rId7" cstate="print"/>
          <a:srcRect/>
          <a:stretch>
            <a:fillRect/>
          </a:stretch>
        </p:blipFill>
        <p:spPr bwMode="auto">
          <a:xfrm>
            <a:off x="4565650" y="2565400"/>
            <a:ext cx="4578350" cy="3430588"/>
          </a:xfrm>
          <a:prstGeom prst="rect">
            <a:avLst/>
          </a:prstGeom>
          <a:noFill/>
        </p:spPr>
      </p:pic>
      <p:pic>
        <p:nvPicPr>
          <p:cNvPr id="209944" name="Picture 24" descr="num3"/>
          <p:cNvPicPr>
            <a:picLocks noChangeAspect="1" noChangeArrowheads="1"/>
          </p:cNvPicPr>
          <p:nvPr/>
        </p:nvPicPr>
        <p:blipFill>
          <a:blip r:embed="rId8" cstate="print"/>
          <a:srcRect/>
          <a:stretch>
            <a:fillRect/>
          </a:stretch>
        </p:blipFill>
        <p:spPr bwMode="auto">
          <a:xfrm>
            <a:off x="4565650" y="2565400"/>
            <a:ext cx="4578350" cy="3430588"/>
          </a:xfrm>
          <a:prstGeom prst="rect">
            <a:avLst/>
          </a:prstGeom>
          <a:noFill/>
        </p:spPr>
      </p:pic>
      <p:pic>
        <p:nvPicPr>
          <p:cNvPr id="209945" name="Picture 25" descr="num4"/>
          <p:cNvPicPr>
            <a:picLocks noChangeAspect="1" noChangeArrowheads="1"/>
          </p:cNvPicPr>
          <p:nvPr/>
        </p:nvPicPr>
        <p:blipFill>
          <a:blip r:embed="rId9" cstate="print"/>
          <a:srcRect/>
          <a:stretch>
            <a:fillRect/>
          </a:stretch>
        </p:blipFill>
        <p:spPr bwMode="auto">
          <a:xfrm>
            <a:off x="4565650" y="2565400"/>
            <a:ext cx="4578350" cy="3430588"/>
          </a:xfrm>
          <a:prstGeom prst="rect">
            <a:avLst/>
          </a:prstGeom>
          <a:noFill/>
        </p:spPr>
      </p:pic>
      <p:pic>
        <p:nvPicPr>
          <p:cNvPr id="209946" name="Picture 26" descr="num5"/>
          <p:cNvPicPr>
            <a:picLocks noChangeAspect="1" noChangeArrowheads="1"/>
          </p:cNvPicPr>
          <p:nvPr/>
        </p:nvPicPr>
        <p:blipFill>
          <a:blip r:embed="rId10" cstate="print"/>
          <a:srcRect/>
          <a:stretch>
            <a:fillRect/>
          </a:stretch>
        </p:blipFill>
        <p:spPr bwMode="auto">
          <a:xfrm>
            <a:off x="4565650" y="2565400"/>
            <a:ext cx="4578350" cy="3430588"/>
          </a:xfrm>
          <a:prstGeom prst="rect">
            <a:avLst/>
          </a:prstGeom>
          <a:noFill/>
        </p:spPr>
      </p:pic>
      <p:pic>
        <p:nvPicPr>
          <p:cNvPr id="209947" name="Picture 27" descr="num6"/>
          <p:cNvPicPr>
            <a:picLocks noChangeAspect="1" noChangeArrowheads="1"/>
          </p:cNvPicPr>
          <p:nvPr/>
        </p:nvPicPr>
        <p:blipFill>
          <a:blip r:embed="rId11" cstate="print"/>
          <a:srcRect/>
          <a:stretch>
            <a:fillRect/>
          </a:stretch>
        </p:blipFill>
        <p:spPr bwMode="auto">
          <a:xfrm>
            <a:off x="4565650" y="2565400"/>
            <a:ext cx="4578350" cy="3430588"/>
          </a:xfrm>
          <a:prstGeom prst="rect">
            <a:avLst/>
          </a:prstGeom>
          <a:noFill/>
        </p:spPr>
      </p:pic>
      <p:pic>
        <p:nvPicPr>
          <p:cNvPr id="209948" name="Picture 28" descr="num7"/>
          <p:cNvPicPr>
            <a:picLocks noChangeAspect="1" noChangeArrowheads="1"/>
          </p:cNvPicPr>
          <p:nvPr/>
        </p:nvPicPr>
        <p:blipFill>
          <a:blip r:embed="rId12" cstate="print"/>
          <a:srcRect/>
          <a:stretch>
            <a:fillRect/>
          </a:stretch>
        </p:blipFill>
        <p:spPr bwMode="auto">
          <a:xfrm>
            <a:off x="4565650" y="2565400"/>
            <a:ext cx="4578350" cy="3430588"/>
          </a:xfrm>
          <a:prstGeom prst="rect">
            <a:avLst/>
          </a:prstGeom>
          <a:noFill/>
        </p:spPr>
      </p:pic>
      <p:pic>
        <p:nvPicPr>
          <p:cNvPr id="209949" name="Picture 29" descr="num8"/>
          <p:cNvPicPr>
            <a:picLocks noChangeAspect="1" noChangeArrowheads="1"/>
          </p:cNvPicPr>
          <p:nvPr/>
        </p:nvPicPr>
        <p:blipFill>
          <a:blip r:embed="rId13" cstate="print"/>
          <a:srcRect/>
          <a:stretch>
            <a:fillRect/>
          </a:stretch>
        </p:blipFill>
        <p:spPr bwMode="auto">
          <a:xfrm>
            <a:off x="4565650" y="2565400"/>
            <a:ext cx="4578350" cy="3430588"/>
          </a:xfrm>
          <a:prstGeom prst="rect">
            <a:avLst/>
          </a:prstGeom>
          <a:noFill/>
        </p:spPr>
      </p:pic>
      <p:pic>
        <p:nvPicPr>
          <p:cNvPr id="209950" name="Picture 30" descr="num9"/>
          <p:cNvPicPr>
            <a:picLocks noChangeAspect="1" noChangeArrowheads="1"/>
          </p:cNvPicPr>
          <p:nvPr/>
        </p:nvPicPr>
        <p:blipFill>
          <a:blip r:embed="rId14" cstate="print"/>
          <a:srcRect/>
          <a:stretch>
            <a:fillRect/>
          </a:stretch>
        </p:blipFill>
        <p:spPr bwMode="auto">
          <a:xfrm>
            <a:off x="4565650" y="2565400"/>
            <a:ext cx="4578350" cy="3430588"/>
          </a:xfrm>
          <a:prstGeom prst="rect">
            <a:avLst/>
          </a:prstGeom>
          <a:noFill/>
        </p:spPr>
      </p:pic>
      <p:pic>
        <p:nvPicPr>
          <p:cNvPr id="209951" name="Picture 31" descr="num10"/>
          <p:cNvPicPr>
            <a:picLocks noChangeAspect="1" noChangeArrowheads="1"/>
          </p:cNvPicPr>
          <p:nvPr/>
        </p:nvPicPr>
        <p:blipFill>
          <a:blip r:embed="rId15" cstate="print"/>
          <a:srcRect/>
          <a:stretch>
            <a:fillRect/>
          </a:stretch>
        </p:blipFill>
        <p:spPr bwMode="auto">
          <a:xfrm>
            <a:off x="4565650" y="2564904"/>
            <a:ext cx="4578350" cy="3430587"/>
          </a:xfrm>
          <a:prstGeom prst="rect">
            <a:avLst/>
          </a:prstGeom>
          <a:noFill/>
        </p:spPr>
      </p:pic>
      <p:sp>
        <p:nvSpPr>
          <p:cNvPr id="209952" name="Text Box 32"/>
          <p:cNvSpPr txBox="1">
            <a:spLocks noChangeArrowheads="1"/>
          </p:cNvSpPr>
          <p:nvPr/>
        </p:nvSpPr>
        <p:spPr bwMode="auto">
          <a:xfrm>
            <a:off x="323850" y="2924175"/>
            <a:ext cx="4752206" cy="1477328"/>
          </a:xfrm>
          <a:prstGeom prst="rect">
            <a:avLst/>
          </a:prstGeom>
          <a:noFill/>
          <a:ln w="9525" algn="ctr">
            <a:noFill/>
            <a:miter lim="800000"/>
            <a:headEnd/>
            <a:tailEnd/>
          </a:ln>
          <a:effectLst/>
        </p:spPr>
        <p:txBody>
          <a:bodyPr wrap="square">
            <a:spAutoFit/>
          </a:bodyPr>
          <a:lstStyle/>
          <a:p>
            <a:pPr algn="l"/>
            <a:r>
              <a:rPr lang="en-GB" b="1" dirty="0">
                <a:cs typeface="Arial" charset="0"/>
              </a:rPr>
              <a:t>Procedure:</a:t>
            </a:r>
          </a:p>
          <a:p>
            <a:pPr algn="l">
              <a:buFontTx/>
              <a:buChar char="•"/>
            </a:pPr>
            <a:r>
              <a:rPr lang="en-GB" dirty="0" err="1">
                <a:cs typeface="Arial" charset="0"/>
              </a:rPr>
              <a:t>k</a:t>
            </a:r>
            <a:r>
              <a:rPr lang="en-GB" baseline="-25000" dirty="0" err="1">
                <a:cs typeface="Arial" charset="0"/>
              </a:rPr>
              <a:t>f</a:t>
            </a:r>
            <a:r>
              <a:rPr lang="en-GB" baseline="-25000" dirty="0">
                <a:cs typeface="Arial" charset="0"/>
              </a:rPr>
              <a:t>  </a:t>
            </a:r>
            <a:r>
              <a:rPr lang="en-GB" dirty="0">
                <a:cs typeface="Arial" charset="0"/>
              </a:rPr>
              <a:t>(</a:t>
            </a:r>
            <a:r>
              <a:rPr lang="en-GB" dirty="0" err="1">
                <a:cs typeface="Arial" charset="0"/>
              </a:rPr>
              <a:t>E</a:t>
            </a:r>
            <a:r>
              <a:rPr lang="en-GB" baseline="-25000" dirty="0" err="1">
                <a:cs typeface="Arial" charset="0"/>
              </a:rPr>
              <a:t>f</a:t>
            </a:r>
            <a:r>
              <a:rPr lang="en-GB" dirty="0">
                <a:cs typeface="Arial" charset="0"/>
              </a:rPr>
              <a:t>) and </a:t>
            </a:r>
            <a:r>
              <a:rPr lang="en-GB" b="1" dirty="0">
                <a:cs typeface="Arial" charset="0"/>
              </a:rPr>
              <a:t>Q </a:t>
            </a:r>
            <a:r>
              <a:rPr lang="en-GB" dirty="0">
                <a:cs typeface="Arial" charset="0"/>
              </a:rPr>
              <a:t>are fixed</a:t>
            </a:r>
          </a:p>
          <a:p>
            <a:pPr algn="l">
              <a:buFontTx/>
              <a:buChar char="•"/>
            </a:pPr>
            <a:r>
              <a:rPr lang="en-GB" dirty="0">
                <a:cs typeface="Arial" charset="0"/>
              </a:rPr>
              <a:t>For a given </a:t>
            </a:r>
            <a:r>
              <a:rPr lang="en-GB" dirty="0">
                <a:cs typeface="Arial" charset="0"/>
                <a:sym typeface="MT Extra" pitchFamily="18" charset="2"/>
              </a:rPr>
              <a:t></a:t>
            </a:r>
            <a:r>
              <a:rPr lang="en-GB" dirty="0">
                <a:cs typeface="Arial" charset="0"/>
                <a:sym typeface="Symbol" pitchFamily="18" charset="2"/>
              </a:rPr>
              <a:t> can find</a:t>
            </a:r>
            <a:r>
              <a:rPr lang="en-GB" dirty="0">
                <a:cs typeface="Arial" charset="0"/>
              </a:rPr>
              <a:t> (</a:t>
            </a:r>
            <a:r>
              <a:rPr lang="en-GB" dirty="0" err="1">
                <a:cs typeface="Arial" charset="0"/>
              </a:rPr>
              <a:t>E</a:t>
            </a:r>
            <a:r>
              <a:rPr lang="en-GB" baseline="-25000" dirty="0" err="1">
                <a:cs typeface="Arial" charset="0"/>
              </a:rPr>
              <a:t>i</a:t>
            </a:r>
            <a:r>
              <a:rPr lang="en-GB" dirty="0">
                <a:cs typeface="Arial" charset="0"/>
              </a:rPr>
              <a:t>) </a:t>
            </a:r>
            <a:r>
              <a:rPr lang="en-GB" dirty="0" err="1">
                <a:cs typeface="Arial" charset="0"/>
              </a:rPr>
              <a:t>k</a:t>
            </a:r>
            <a:r>
              <a:rPr lang="en-GB" baseline="-25000" dirty="0" err="1">
                <a:cs typeface="Arial" charset="0"/>
              </a:rPr>
              <a:t>i</a:t>
            </a:r>
            <a:r>
              <a:rPr lang="en-GB" dirty="0">
                <a:cs typeface="Arial" charset="0"/>
              </a:rPr>
              <a:t>  and </a:t>
            </a:r>
            <a:r>
              <a:rPr lang="en-GB" dirty="0">
                <a:cs typeface="Arial" charset="0"/>
                <a:sym typeface="Symbol" pitchFamily="18" charset="2"/>
              </a:rPr>
              <a:t> </a:t>
            </a:r>
          </a:p>
          <a:p>
            <a:pPr algn="l">
              <a:buFontTx/>
              <a:buChar char="•"/>
            </a:pPr>
            <a:r>
              <a:rPr lang="en-GB" dirty="0">
                <a:cs typeface="Arial" charset="0"/>
                <a:sym typeface="Symbol" pitchFamily="18" charset="2"/>
              </a:rPr>
              <a:t>Hence can plot scattering triangle</a:t>
            </a:r>
          </a:p>
          <a:p>
            <a:pPr algn="l">
              <a:buFontTx/>
              <a:buChar char="•"/>
            </a:pPr>
            <a:r>
              <a:rPr lang="en-GB" dirty="0">
                <a:cs typeface="Arial" charset="0"/>
                <a:sym typeface="Symbol" pitchFamily="18" charset="2"/>
              </a:rPr>
              <a:t>Similar technique gives constant </a:t>
            </a:r>
            <a:r>
              <a:rPr lang="en-GB" dirty="0">
                <a:cs typeface="Arial" charset="0"/>
                <a:sym typeface="MT Extra" pitchFamily="18" charset="2"/>
              </a:rPr>
              <a:t></a:t>
            </a:r>
            <a:r>
              <a:rPr lang="en-GB" dirty="0">
                <a:cs typeface="Arial" charset="0"/>
                <a:sym typeface="Symbol" pitchFamily="18" charset="2"/>
              </a:rPr>
              <a:t> scans</a:t>
            </a:r>
          </a:p>
        </p:txBody>
      </p:sp>
      <p:sp>
        <p:nvSpPr>
          <p:cNvPr id="209953" name="Text Box 33"/>
          <p:cNvSpPr txBox="1">
            <a:spLocks noChangeArrowheads="1"/>
          </p:cNvSpPr>
          <p:nvPr/>
        </p:nvSpPr>
        <p:spPr bwMode="auto">
          <a:xfrm>
            <a:off x="3491880" y="4509120"/>
            <a:ext cx="3240360" cy="641350"/>
          </a:xfrm>
          <a:prstGeom prst="rect">
            <a:avLst/>
          </a:prstGeom>
          <a:noFill/>
          <a:ln w="9525" algn="ctr">
            <a:noFill/>
            <a:miter lim="800000"/>
            <a:headEnd/>
            <a:tailEnd/>
          </a:ln>
          <a:effectLst/>
        </p:spPr>
        <p:txBody>
          <a:bodyPr wrap="square">
            <a:spAutoFit/>
          </a:bodyPr>
          <a:lstStyle/>
          <a:p>
            <a:pPr algn="l"/>
            <a:r>
              <a:rPr lang="en-GB" b="1" dirty="0">
                <a:solidFill>
                  <a:srgbClr val="FF0000"/>
                </a:solidFill>
                <a:cs typeface="Arial" charset="0"/>
                <a:sym typeface="Symbol" pitchFamily="18" charset="2"/>
              </a:rPr>
              <a:t>Width of observed peak </a:t>
            </a:r>
            <a:endParaRPr lang="en-GB" b="1" dirty="0" smtClean="0">
              <a:solidFill>
                <a:srgbClr val="FF0000"/>
              </a:solidFill>
              <a:cs typeface="Arial" charset="0"/>
              <a:sym typeface="Symbol" pitchFamily="18" charset="2"/>
            </a:endParaRPr>
          </a:p>
          <a:p>
            <a:pPr algn="l"/>
            <a:r>
              <a:rPr lang="en-GB" b="1" dirty="0" smtClean="0">
                <a:solidFill>
                  <a:srgbClr val="FF0000"/>
                </a:solidFill>
                <a:cs typeface="Arial" charset="0"/>
                <a:sym typeface="Symbol" pitchFamily="18" charset="2"/>
              </a:rPr>
              <a:t>is </a:t>
            </a:r>
            <a:r>
              <a:rPr lang="en-GB" b="1" dirty="0">
                <a:solidFill>
                  <a:srgbClr val="FF0000"/>
                </a:solidFill>
                <a:cs typeface="Arial" charset="0"/>
                <a:sym typeface="Symbol" pitchFamily="18" charset="2"/>
              </a:rPr>
              <a:t>determined by </a:t>
            </a:r>
            <a:r>
              <a:rPr lang="en-GB" b="1" dirty="0" smtClean="0">
                <a:solidFill>
                  <a:srgbClr val="FF0000"/>
                </a:solidFill>
                <a:cs typeface="Arial" charset="0"/>
                <a:sym typeface="Symbol" pitchFamily="18" charset="2"/>
              </a:rPr>
              <a:t>resolution</a:t>
            </a:r>
            <a:endParaRPr lang="en-GB" b="1" dirty="0">
              <a:solidFill>
                <a:srgbClr val="FF0000"/>
              </a:solidFill>
              <a:cs typeface="Arial" charset="0"/>
            </a:endParaRPr>
          </a:p>
        </p:txBody>
      </p:sp>
      <p:sp>
        <p:nvSpPr>
          <p:cNvPr id="209954" name="Text Box 34"/>
          <p:cNvSpPr txBox="1">
            <a:spLocks noChangeArrowheads="1"/>
          </p:cNvSpPr>
          <p:nvPr/>
        </p:nvSpPr>
        <p:spPr bwMode="auto">
          <a:xfrm>
            <a:off x="7594600" y="6005513"/>
            <a:ext cx="865188" cy="304800"/>
          </a:xfrm>
          <a:prstGeom prst="rect">
            <a:avLst/>
          </a:prstGeom>
          <a:solidFill>
            <a:schemeClr val="bg1"/>
          </a:solidFill>
          <a:ln w="9525" algn="ctr">
            <a:noFill/>
            <a:miter lim="800000"/>
            <a:headEnd/>
            <a:tailEnd/>
          </a:ln>
          <a:effectLst/>
        </p:spPr>
        <p:txBody>
          <a:bodyPr>
            <a:spAutoFit/>
          </a:bodyPr>
          <a:lstStyle/>
          <a:p>
            <a:pPr>
              <a:spcBef>
                <a:spcPct val="50000"/>
              </a:spcBef>
            </a:pPr>
            <a:r>
              <a:rPr lang="en-US" sz="1400"/>
              <a:t>Energy</a:t>
            </a:r>
          </a:p>
        </p:txBody>
      </p:sp>
      <p:pic>
        <p:nvPicPr>
          <p:cNvPr id="35" name="Picture 5"/>
          <p:cNvPicPr>
            <a:picLocks noChangeAspect="1" noChangeArrowheads="1"/>
          </p:cNvPicPr>
          <p:nvPr/>
        </p:nvPicPr>
        <p:blipFill>
          <a:blip r:embed="rId16" cstate="print"/>
          <a:srcRect/>
          <a:stretch>
            <a:fillRect/>
          </a:stretch>
        </p:blipFill>
        <p:spPr bwMode="auto">
          <a:xfrm>
            <a:off x="468087" y="4437352"/>
            <a:ext cx="2879777" cy="2160000"/>
          </a:xfrm>
          <a:prstGeom prst="rect">
            <a:avLst/>
          </a:prstGeom>
          <a:noFill/>
          <a:ln w="9525" algn="ctr">
            <a:noFill/>
            <a:miter lim="800000"/>
            <a:headEnd/>
            <a:tailEnd/>
          </a:ln>
        </p:spPr>
      </p:pic>
      <p:pic>
        <p:nvPicPr>
          <p:cNvPr id="36" name="Picture 35"/>
          <p:cNvPicPr>
            <a:picLocks noChangeAspect="1" noChangeArrowheads="1"/>
          </p:cNvPicPr>
          <p:nvPr/>
        </p:nvPicPr>
        <p:blipFill>
          <a:blip r:embed="rId17" cstate="print"/>
          <a:srcRect/>
          <a:stretch>
            <a:fillRect/>
          </a:stretch>
        </p:blipFill>
        <p:spPr bwMode="auto">
          <a:xfrm>
            <a:off x="8410575" y="-24"/>
            <a:ext cx="733425" cy="857250"/>
          </a:xfrm>
          <a:prstGeom prst="rect">
            <a:avLst/>
          </a:prstGeom>
          <a:noFill/>
          <a:ln w="9525">
            <a:noFill/>
            <a:miter lim="800000"/>
            <a:headEnd/>
            <a:tailEnd/>
          </a:ln>
        </p:spPr>
      </p:pic>
      <p:sp>
        <p:nvSpPr>
          <p:cNvPr id="37" name="Rectangle 36"/>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9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9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9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99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99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99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99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99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99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99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9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52" grpId="0"/>
      <p:bldP spid="2099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Brockhouse</a:t>
            </a:r>
            <a:r>
              <a:rPr lang="da-DK" dirty="0" smtClean="0"/>
              <a:t>: </a:t>
            </a:r>
            <a:r>
              <a:rPr lang="da-DK" dirty="0" err="1" smtClean="0"/>
              <a:t>phonons</a:t>
            </a:r>
            <a:r>
              <a:rPr lang="da-DK" dirty="0" smtClean="0"/>
              <a:t> in </a:t>
            </a:r>
            <a:r>
              <a:rPr lang="da-DK" dirty="0" err="1" smtClean="0"/>
              <a:t>Ge</a:t>
            </a:r>
            <a:endParaRPr lang="en-US" dirty="0"/>
          </a:p>
        </p:txBody>
      </p:sp>
      <p:pic>
        <p:nvPicPr>
          <p:cNvPr id="394242" name="Picture 2"/>
          <p:cNvPicPr>
            <a:picLocks noChangeAspect="1" noChangeArrowheads="1"/>
          </p:cNvPicPr>
          <p:nvPr/>
        </p:nvPicPr>
        <p:blipFill>
          <a:blip r:embed="rId2" cstate="print"/>
          <a:srcRect/>
          <a:stretch>
            <a:fillRect/>
          </a:stretch>
        </p:blipFill>
        <p:spPr bwMode="auto">
          <a:xfrm>
            <a:off x="2643174" y="1357298"/>
            <a:ext cx="4214842" cy="4721485"/>
          </a:xfrm>
          <a:prstGeom prst="rect">
            <a:avLst/>
          </a:prstGeom>
          <a:noFill/>
          <a:ln w="9525">
            <a:noFill/>
            <a:miter lim="800000"/>
            <a:headEnd/>
            <a:tailEnd/>
          </a:ln>
        </p:spPr>
      </p:pic>
      <p:sp>
        <p:nvSpPr>
          <p:cNvPr id="8" name="TextBox 7"/>
          <p:cNvSpPr txBox="1"/>
          <p:nvPr/>
        </p:nvSpPr>
        <p:spPr>
          <a:xfrm>
            <a:off x="428596" y="6274378"/>
            <a:ext cx="5143536" cy="369332"/>
          </a:xfrm>
          <a:prstGeom prst="rect">
            <a:avLst/>
          </a:prstGeom>
          <a:noFill/>
        </p:spPr>
        <p:txBody>
          <a:bodyPr wrap="square" rtlCol="0">
            <a:spAutoFit/>
          </a:bodyPr>
          <a:lstStyle/>
          <a:p>
            <a:r>
              <a:rPr lang="da-DK" dirty="0" smtClean="0"/>
              <a:t>B. </a:t>
            </a:r>
            <a:r>
              <a:rPr lang="da-DK" dirty="0" err="1" smtClean="0"/>
              <a:t>Brockhouse</a:t>
            </a:r>
            <a:r>
              <a:rPr lang="da-DK" dirty="0" smtClean="0"/>
              <a:t> (1957)</a:t>
            </a:r>
            <a:endParaRPr lang="en-US" dirty="0"/>
          </a:p>
        </p:txBody>
      </p:sp>
      <p:sp>
        <p:nvSpPr>
          <p:cNvPr id="9" name="TextBox 8"/>
          <p:cNvSpPr txBox="1"/>
          <p:nvPr/>
        </p:nvSpPr>
        <p:spPr>
          <a:xfrm>
            <a:off x="4429124" y="6143644"/>
            <a:ext cx="5143536" cy="369332"/>
          </a:xfrm>
          <a:prstGeom prst="rect">
            <a:avLst/>
          </a:prstGeom>
          <a:noFill/>
        </p:spPr>
        <p:txBody>
          <a:bodyPr wrap="square" rtlCol="0">
            <a:spAutoFit/>
          </a:bodyPr>
          <a:lstStyle/>
          <a:p>
            <a:r>
              <a:rPr lang="da-DK" b="1" dirty="0" smtClean="0"/>
              <a:t>Q || (111)</a:t>
            </a:r>
            <a:endParaRPr lang="en-US" b="1" dirty="0"/>
          </a:p>
        </p:txBody>
      </p:sp>
      <p:pic>
        <p:nvPicPr>
          <p:cNvPr id="6"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971600" y="1628800"/>
            <a:ext cx="1130557" cy="1584176"/>
          </a:xfrm>
          <a:prstGeom prst="rect">
            <a:avLst/>
          </a:prstGeom>
          <a:noFill/>
          <a:ln w="9525">
            <a:noFill/>
            <a:miter lim="800000"/>
            <a:headEnd/>
            <a:tailEnd/>
          </a:ln>
        </p:spPr>
      </p:pic>
      <p:sp>
        <p:nvSpPr>
          <p:cNvPr id="10" name="Rectangle 9"/>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2"/>
          <p:cNvPicPr>
            <a:picLocks noChangeAspect="1" noChangeArrowheads="1"/>
          </p:cNvPicPr>
          <p:nvPr/>
        </p:nvPicPr>
        <p:blipFill>
          <a:blip r:embed="rId4" cstate="print"/>
          <a:srcRect/>
          <a:stretch>
            <a:fillRect/>
          </a:stretch>
        </p:blipFill>
        <p:spPr bwMode="auto">
          <a:xfrm>
            <a:off x="250825" y="3429000"/>
            <a:ext cx="3349625" cy="2525713"/>
          </a:xfrm>
          <a:prstGeom prst="rect">
            <a:avLst/>
          </a:prstGeom>
          <a:noFill/>
          <a:ln w="9525" algn="ctr">
            <a:noFill/>
            <a:miter lim="800000"/>
            <a:headEnd/>
            <a:tailEnd/>
          </a:ln>
        </p:spPr>
      </p:pic>
      <p:sp>
        <p:nvSpPr>
          <p:cNvPr id="9220" name="Text Box 14"/>
          <p:cNvSpPr txBox="1">
            <a:spLocks noChangeArrowheads="1"/>
          </p:cNvSpPr>
          <p:nvPr/>
        </p:nvSpPr>
        <p:spPr bwMode="auto">
          <a:xfrm>
            <a:off x="285750" y="6021388"/>
            <a:ext cx="3781425" cy="457200"/>
          </a:xfrm>
          <a:prstGeom prst="rect">
            <a:avLst/>
          </a:prstGeom>
          <a:noFill/>
          <a:ln w="9525" algn="ctr">
            <a:noFill/>
            <a:miter lim="800000"/>
            <a:headEnd/>
            <a:tailEnd/>
          </a:ln>
        </p:spPr>
        <p:txBody>
          <a:bodyPr>
            <a:spAutoFit/>
          </a:bodyPr>
          <a:lstStyle/>
          <a:p>
            <a:pPr algn="l">
              <a:spcBef>
                <a:spcPct val="50000"/>
              </a:spcBef>
            </a:pPr>
            <a:r>
              <a:rPr lang="en-US" sz="1200"/>
              <a:t>Spin gap below T</a:t>
            </a:r>
            <a:r>
              <a:rPr lang="en-US" sz="1200" baseline="-25000"/>
              <a:t>c</a:t>
            </a:r>
            <a:r>
              <a:rPr lang="en-US" sz="1200"/>
              <a:t> in optimally doped La</a:t>
            </a:r>
            <a:r>
              <a:rPr lang="en-US" sz="1200" baseline="-25000"/>
              <a:t>2-x</a:t>
            </a:r>
            <a:r>
              <a:rPr lang="en-US" sz="1200"/>
              <a:t>Sr</a:t>
            </a:r>
            <a:r>
              <a:rPr lang="en-US" sz="1200" baseline="-25000"/>
              <a:t>x</a:t>
            </a:r>
            <a:r>
              <a:rPr lang="en-US" sz="1200"/>
              <a:t>CuO</a:t>
            </a:r>
            <a:r>
              <a:rPr lang="en-US" sz="1200" baseline="-25000"/>
              <a:t>4</a:t>
            </a:r>
            <a:r>
              <a:rPr lang="en-US" sz="1200">
                <a:cs typeface="Arial" charset="0"/>
              </a:rPr>
              <a:t>                                </a:t>
            </a:r>
            <a:r>
              <a:rPr lang="en-US" sz="1200" i="1">
                <a:cs typeface="Arial" charset="0"/>
              </a:rPr>
              <a:t>Lake et al, Nature </a:t>
            </a:r>
            <a:r>
              <a:rPr lang="en-US" sz="1200" b="1" i="1">
                <a:cs typeface="Arial" charset="0"/>
              </a:rPr>
              <a:t>400</a:t>
            </a:r>
            <a:r>
              <a:rPr lang="en-US" sz="1200" i="1">
                <a:cs typeface="Arial" charset="0"/>
              </a:rPr>
              <a:t>, 43 (1999) </a:t>
            </a:r>
          </a:p>
        </p:txBody>
      </p:sp>
      <p:pic>
        <p:nvPicPr>
          <p:cNvPr id="9221" name="Picture 18"/>
          <p:cNvPicPr>
            <a:picLocks noChangeAspect="1" noChangeArrowheads="1"/>
          </p:cNvPicPr>
          <p:nvPr/>
        </p:nvPicPr>
        <p:blipFill>
          <a:blip r:embed="rId5" cstate="print"/>
          <a:srcRect/>
          <a:stretch>
            <a:fillRect/>
          </a:stretch>
        </p:blipFill>
        <p:spPr bwMode="auto">
          <a:xfrm>
            <a:off x="5076825" y="2778125"/>
            <a:ext cx="3816350" cy="3459163"/>
          </a:xfrm>
          <a:prstGeom prst="rect">
            <a:avLst/>
          </a:prstGeom>
          <a:noFill/>
          <a:ln w="9525" algn="ctr">
            <a:noFill/>
            <a:miter lim="800000"/>
            <a:headEnd/>
            <a:tailEnd/>
          </a:ln>
        </p:spPr>
      </p:pic>
      <p:pic>
        <p:nvPicPr>
          <p:cNvPr id="9222" name="Picture 9"/>
          <p:cNvPicPr>
            <a:picLocks noChangeAspect="1" noChangeArrowheads="1"/>
          </p:cNvPicPr>
          <p:nvPr/>
        </p:nvPicPr>
        <p:blipFill>
          <a:blip r:embed="rId6" cstate="print"/>
          <a:srcRect/>
          <a:stretch>
            <a:fillRect/>
          </a:stretch>
        </p:blipFill>
        <p:spPr bwMode="auto">
          <a:xfrm>
            <a:off x="180975" y="249238"/>
            <a:ext cx="4967288" cy="2674937"/>
          </a:xfrm>
          <a:prstGeom prst="rect">
            <a:avLst/>
          </a:prstGeom>
          <a:noFill/>
          <a:ln w="9525" algn="ctr">
            <a:noFill/>
            <a:miter lim="800000"/>
            <a:headEnd/>
            <a:tailEnd/>
          </a:ln>
        </p:spPr>
      </p:pic>
      <p:sp>
        <p:nvSpPr>
          <p:cNvPr id="9223" name="Text Box 20"/>
          <p:cNvSpPr txBox="1">
            <a:spLocks noChangeArrowheads="1"/>
          </p:cNvSpPr>
          <p:nvPr/>
        </p:nvSpPr>
        <p:spPr bwMode="auto">
          <a:xfrm>
            <a:off x="5221288" y="6237288"/>
            <a:ext cx="3887787" cy="457200"/>
          </a:xfrm>
          <a:prstGeom prst="rect">
            <a:avLst/>
          </a:prstGeom>
          <a:noFill/>
          <a:ln w="9525" algn="ctr">
            <a:noFill/>
            <a:miter lim="800000"/>
            <a:headEnd/>
            <a:tailEnd/>
          </a:ln>
        </p:spPr>
        <p:txBody>
          <a:bodyPr>
            <a:spAutoFit/>
          </a:bodyPr>
          <a:lstStyle/>
          <a:p>
            <a:pPr algn="l">
              <a:spcBef>
                <a:spcPct val="50000"/>
              </a:spcBef>
            </a:pPr>
            <a:r>
              <a:rPr lang="en-US" sz="1200"/>
              <a:t>Bose-Einstein condensation of triplet states in TlCuCl</a:t>
            </a:r>
            <a:r>
              <a:rPr lang="en-US" sz="1200" baseline="-25000"/>
              <a:t>3</a:t>
            </a:r>
            <a:r>
              <a:rPr lang="en-US" sz="1200"/>
              <a:t> </a:t>
            </a:r>
            <a:r>
              <a:rPr lang="en-US" sz="1200">
                <a:cs typeface="Arial" charset="0"/>
              </a:rPr>
              <a:t>                                </a:t>
            </a:r>
            <a:r>
              <a:rPr lang="en-US" sz="1200" i="1">
                <a:cs typeface="Arial" charset="0"/>
              </a:rPr>
              <a:t>Ruegg et al, Nature </a:t>
            </a:r>
            <a:r>
              <a:rPr lang="en-US" sz="1200" b="1" i="1">
                <a:cs typeface="Arial" charset="0"/>
              </a:rPr>
              <a:t>423</a:t>
            </a:r>
            <a:r>
              <a:rPr lang="en-US" sz="1200" i="1">
                <a:cs typeface="Arial" charset="0"/>
              </a:rPr>
              <a:t>, 62 (2003)</a:t>
            </a:r>
          </a:p>
        </p:txBody>
      </p:sp>
      <p:pic>
        <p:nvPicPr>
          <p:cNvPr id="9224" name="Picture 21"/>
          <p:cNvPicPr>
            <a:picLocks noChangeAspect="1" noChangeArrowheads="1"/>
          </p:cNvPicPr>
          <p:nvPr/>
        </p:nvPicPr>
        <p:blipFill>
          <a:blip r:embed="rId7" cstate="print"/>
          <a:srcRect/>
          <a:stretch>
            <a:fillRect/>
          </a:stretch>
        </p:blipFill>
        <p:spPr bwMode="auto">
          <a:xfrm>
            <a:off x="5165725" y="115888"/>
            <a:ext cx="3727450" cy="2103437"/>
          </a:xfrm>
          <a:prstGeom prst="rect">
            <a:avLst/>
          </a:prstGeom>
          <a:noFill/>
          <a:ln w="9525" algn="ctr">
            <a:noFill/>
            <a:miter lim="800000"/>
            <a:headEnd/>
            <a:tailEnd/>
          </a:ln>
        </p:spPr>
      </p:pic>
      <p:sp>
        <p:nvSpPr>
          <p:cNvPr id="9225" name="Text Box 22"/>
          <p:cNvSpPr txBox="1">
            <a:spLocks noChangeArrowheads="1"/>
          </p:cNvSpPr>
          <p:nvPr/>
        </p:nvSpPr>
        <p:spPr bwMode="auto">
          <a:xfrm>
            <a:off x="468313" y="2827338"/>
            <a:ext cx="4319587" cy="457200"/>
          </a:xfrm>
          <a:prstGeom prst="rect">
            <a:avLst/>
          </a:prstGeom>
          <a:noFill/>
          <a:ln w="9525" algn="ctr">
            <a:noFill/>
            <a:miter lim="800000"/>
            <a:headEnd/>
            <a:tailEnd/>
          </a:ln>
        </p:spPr>
        <p:txBody>
          <a:bodyPr>
            <a:spAutoFit/>
          </a:bodyPr>
          <a:lstStyle/>
          <a:p>
            <a:pPr algn="l">
              <a:spcBef>
                <a:spcPct val="50000"/>
              </a:spcBef>
            </a:pPr>
            <a:r>
              <a:rPr lang="en-US" sz="1200"/>
              <a:t>Phonons dispersion curves and eigenvectors in Si</a:t>
            </a:r>
            <a:r>
              <a:rPr lang="en-US" sz="1200">
                <a:cs typeface="Arial" charset="0"/>
              </a:rPr>
              <a:t>                                </a:t>
            </a:r>
            <a:r>
              <a:rPr lang="en-US" sz="1200" i="1">
                <a:cs typeface="Arial" charset="0"/>
              </a:rPr>
              <a:t>Kulda et al, PRB </a:t>
            </a:r>
            <a:r>
              <a:rPr lang="en-US" sz="1200" b="1" i="1">
                <a:cs typeface="Arial" charset="0"/>
              </a:rPr>
              <a:t>50</a:t>
            </a:r>
            <a:r>
              <a:rPr lang="en-US" sz="1200" i="1">
                <a:cs typeface="Arial" charset="0"/>
              </a:rPr>
              <a:t>, 13347 (1994)</a:t>
            </a:r>
          </a:p>
        </p:txBody>
      </p:sp>
      <p:sp>
        <p:nvSpPr>
          <p:cNvPr id="9226" name="Text Box 23"/>
          <p:cNvSpPr txBox="1">
            <a:spLocks noChangeArrowheads="1"/>
          </p:cNvSpPr>
          <p:nvPr/>
        </p:nvSpPr>
        <p:spPr bwMode="auto">
          <a:xfrm>
            <a:off x="5580063" y="2276475"/>
            <a:ext cx="3313112" cy="457200"/>
          </a:xfrm>
          <a:prstGeom prst="rect">
            <a:avLst/>
          </a:prstGeom>
          <a:noFill/>
          <a:ln w="9525" algn="ctr">
            <a:noFill/>
            <a:miter lim="800000"/>
            <a:headEnd/>
            <a:tailEnd/>
          </a:ln>
        </p:spPr>
        <p:txBody>
          <a:bodyPr>
            <a:spAutoFit/>
          </a:bodyPr>
          <a:lstStyle/>
          <a:p>
            <a:pPr algn="l">
              <a:spcBef>
                <a:spcPct val="50000"/>
              </a:spcBef>
            </a:pPr>
            <a:r>
              <a:rPr lang="en-US" sz="1200"/>
              <a:t>Spin waves in saturated phase of Cs</a:t>
            </a:r>
            <a:r>
              <a:rPr lang="en-US" sz="1200" baseline="-25000"/>
              <a:t>2</a:t>
            </a:r>
            <a:r>
              <a:rPr lang="en-US" sz="1200"/>
              <a:t>CuCl</a:t>
            </a:r>
            <a:r>
              <a:rPr lang="en-US" sz="1200" baseline="-25000"/>
              <a:t>4                                                      </a:t>
            </a:r>
            <a:r>
              <a:rPr lang="en-US" sz="1200" i="1">
                <a:cs typeface="Arial" charset="0"/>
              </a:rPr>
              <a:t>Coldea et al, PRL 88, 137203 (2002)</a:t>
            </a:r>
          </a:p>
        </p:txBody>
      </p:sp>
      <p:sp>
        <p:nvSpPr>
          <p:cNvPr id="9227" name="Line 24"/>
          <p:cNvSpPr>
            <a:spLocks noChangeShapeType="1"/>
          </p:cNvSpPr>
          <p:nvPr/>
        </p:nvSpPr>
        <p:spPr bwMode="auto">
          <a:xfrm flipH="1">
            <a:off x="5580063" y="3644900"/>
            <a:ext cx="576262" cy="1655763"/>
          </a:xfrm>
          <a:prstGeom prst="line">
            <a:avLst/>
          </a:prstGeom>
          <a:noFill/>
          <a:ln w="9525">
            <a:solidFill>
              <a:schemeClr val="tx1"/>
            </a:solidFill>
            <a:round/>
            <a:headEnd/>
            <a:tailEnd type="triangle" w="med" len="med"/>
          </a:ln>
        </p:spPr>
        <p:txBody>
          <a:bodyPr/>
          <a:lstStyle/>
          <a:p>
            <a:endParaRPr lang="en-US"/>
          </a:p>
        </p:txBody>
      </p:sp>
      <p:sp>
        <p:nvSpPr>
          <p:cNvPr id="9228" name="Line 25"/>
          <p:cNvSpPr>
            <a:spLocks noChangeShapeType="1"/>
          </p:cNvSpPr>
          <p:nvPr/>
        </p:nvSpPr>
        <p:spPr bwMode="auto">
          <a:xfrm flipV="1">
            <a:off x="7164388" y="3933825"/>
            <a:ext cx="1008062" cy="215900"/>
          </a:xfrm>
          <a:prstGeom prst="line">
            <a:avLst/>
          </a:prstGeom>
          <a:noFill/>
          <a:ln w="9525">
            <a:solidFill>
              <a:schemeClr val="tx1"/>
            </a:solidFill>
            <a:round/>
            <a:headEnd/>
            <a:tailEnd type="triangle" w="med" len="med"/>
          </a:ln>
        </p:spPr>
        <p:txBody>
          <a:bodyPr/>
          <a:lstStyle/>
          <a:p>
            <a:endParaRPr lang="en-US"/>
          </a:p>
        </p:txBody>
      </p:sp>
      <p:sp>
        <p:nvSpPr>
          <p:cNvPr id="9229" name="Line 26"/>
          <p:cNvSpPr>
            <a:spLocks noChangeShapeType="1"/>
          </p:cNvSpPr>
          <p:nvPr/>
        </p:nvSpPr>
        <p:spPr bwMode="auto">
          <a:xfrm>
            <a:off x="6372225" y="4076700"/>
            <a:ext cx="1800225" cy="792163"/>
          </a:xfrm>
          <a:prstGeom prst="line">
            <a:avLst/>
          </a:prstGeom>
          <a:noFill/>
          <a:ln w="9525">
            <a:solidFill>
              <a:schemeClr val="tx1"/>
            </a:solidFill>
            <a:round/>
            <a:headEnd/>
            <a:tailEnd type="triangle" w="med" len="med"/>
          </a:ln>
        </p:spPr>
        <p:txBody>
          <a:bodyPr/>
          <a:lstStyle/>
          <a:p>
            <a:endParaRPr lang="en-US"/>
          </a:p>
        </p:txBody>
      </p:sp>
      <p:graphicFrame>
        <p:nvGraphicFramePr>
          <p:cNvPr id="9218" name="Object 27"/>
          <p:cNvGraphicFramePr>
            <a:graphicFrameLocks noChangeAspect="1"/>
          </p:cNvGraphicFramePr>
          <p:nvPr/>
        </p:nvGraphicFramePr>
        <p:xfrm>
          <a:off x="7380288" y="3357563"/>
          <a:ext cx="936625" cy="444500"/>
        </p:xfrm>
        <a:graphic>
          <a:graphicData uri="http://schemas.openxmlformats.org/presentationml/2006/ole">
            <p:oleObj spid="_x0000_s34818" name="CorelDRAW" r:id="rId8" imgW="1649880" imgH="785880" progId="">
              <p:embed/>
            </p:oleObj>
          </a:graphicData>
        </a:graphic>
      </p:graphicFrame>
      <p:sp>
        <p:nvSpPr>
          <p:cNvPr id="14" name="Rectangle 13"/>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latin typeface="Berlin Sans FB" pitchFamily="34" charset="0"/>
              </a:rPr>
              <a:t>Types of </a:t>
            </a:r>
            <a:r>
              <a:rPr lang="da-DK" dirty="0" err="1" smtClean="0">
                <a:latin typeface="Berlin Sans FB" pitchFamily="34" charset="0"/>
              </a:rPr>
              <a:t>scattering</a:t>
            </a:r>
            <a:endParaRPr lang="en-US" dirty="0">
              <a:latin typeface="Berlin Sans FB"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8410575" y="-27384"/>
            <a:ext cx="733425" cy="857250"/>
          </a:xfrm>
          <a:prstGeom prst="rect">
            <a:avLst/>
          </a:prstGeom>
          <a:noFill/>
          <a:ln w="9525">
            <a:noFill/>
            <a:miter lim="800000"/>
            <a:headEnd/>
            <a:tailEnd/>
          </a:ln>
        </p:spPr>
      </p:pic>
      <p:sp>
        <p:nvSpPr>
          <p:cNvPr id="4" name="Rectangle 3"/>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pitchFamily="34" charset="0"/>
            </a:endParaRPr>
          </a:p>
        </p:txBody>
      </p:sp>
      <p:pic>
        <p:nvPicPr>
          <p:cNvPr id="6" name="Picture 5" descr="neutron_scattering_types.jpg"/>
          <p:cNvPicPr>
            <a:picLocks noChangeAspect="1"/>
          </p:cNvPicPr>
          <p:nvPr/>
        </p:nvPicPr>
        <p:blipFill>
          <a:blip r:embed="rId3" cstate="print"/>
          <a:stretch>
            <a:fillRect/>
          </a:stretch>
        </p:blipFill>
        <p:spPr>
          <a:xfrm>
            <a:off x="1142150" y="1340768"/>
            <a:ext cx="6526194" cy="4896000"/>
          </a:xfrm>
          <a:prstGeom prst="rect">
            <a:avLst/>
          </a:prstGeom>
        </p:spPr>
      </p:pic>
      <p:sp>
        <p:nvSpPr>
          <p:cNvPr id="11" name="TextBox 10"/>
          <p:cNvSpPr txBox="1"/>
          <p:nvPr/>
        </p:nvSpPr>
        <p:spPr>
          <a:xfrm>
            <a:off x="3491880" y="5199583"/>
            <a:ext cx="2376264" cy="461665"/>
          </a:xfrm>
          <a:prstGeom prst="rect">
            <a:avLst/>
          </a:prstGeom>
          <a:solidFill>
            <a:schemeClr val="bg1"/>
          </a:solidFill>
        </p:spPr>
        <p:txBody>
          <a:bodyPr wrap="square" rtlCol="0">
            <a:spAutoFit/>
          </a:bodyPr>
          <a:lstStyle/>
          <a:p>
            <a:r>
              <a:rPr lang="da-DK" sz="2400" dirty="0" err="1" smtClean="0">
                <a:latin typeface="Berlin Sans FB" pitchFamily="34" charset="0"/>
              </a:rPr>
              <a:t>Quasi-elastic</a:t>
            </a:r>
            <a:endParaRPr lang="en-US" sz="2400" dirty="0">
              <a:latin typeface="Berlin Sans FB" pitchFamily="34" charset="0"/>
            </a:endParaRPr>
          </a:p>
        </p:txBody>
      </p:sp>
      <p:sp>
        <p:nvSpPr>
          <p:cNvPr id="12" name="TextBox 11"/>
          <p:cNvSpPr txBox="1"/>
          <p:nvPr/>
        </p:nvSpPr>
        <p:spPr>
          <a:xfrm>
            <a:off x="5580112" y="3212976"/>
            <a:ext cx="1872208" cy="461665"/>
          </a:xfrm>
          <a:prstGeom prst="rect">
            <a:avLst/>
          </a:prstGeom>
          <a:noFill/>
        </p:spPr>
        <p:txBody>
          <a:bodyPr wrap="square" rtlCol="0">
            <a:spAutoFit/>
          </a:bodyPr>
          <a:lstStyle/>
          <a:p>
            <a:r>
              <a:rPr lang="da-DK" sz="2400" dirty="0" err="1" smtClean="0">
                <a:solidFill>
                  <a:schemeClr val="accent2"/>
                </a:solidFill>
                <a:latin typeface="Berlin Sans FB" pitchFamily="34" charset="0"/>
              </a:rPr>
              <a:t>Inelastic</a:t>
            </a:r>
            <a:endParaRPr lang="en-US" sz="2400" dirty="0">
              <a:solidFill>
                <a:schemeClr val="accent2"/>
              </a:solidFill>
              <a:latin typeface="Berlin Sans FB" pitchFamily="34" charset="0"/>
            </a:endParaRPr>
          </a:p>
        </p:txBody>
      </p:sp>
      <p:sp>
        <p:nvSpPr>
          <p:cNvPr id="13" name="TextBox 12"/>
          <p:cNvSpPr txBox="1"/>
          <p:nvPr/>
        </p:nvSpPr>
        <p:spPr>
          <a:xfrm>
            <a:off x="2123728" y="3212976"/>
            <a:ext cx="1872208" cy="461665"/>
          </a:xfrm>
          <a:prstGeom prst="rect">
            <a:avLst/>
          </a:prstGeom>
          <a:noFill/>
        </p:spPr>
        <p:txBody>
          <a:bodyPr wrap="square" rtlCol="0">
            <a:spAutoFit/>
          </a:bodyPr>
          <a:lstStyle/>
          <a:p>
            <a:r>
              <a:rPr lang="da-DK" sz="2400" dirty="0" err="1" smtClean="0">
                <a:solidFill>
                  <a:schemeClr val="accent2"/>
                </a:solidFill>
                <a:latin typeface="Berlin Sans FB" pitchFamily="34" charset="0"/>
              </a:rPr>
              <a:t>Inelastic</a:t>
            </a:r>
            <a:endParaRPr lang="en-US" sz="2400" dirty="0">
              <a:solidFill>
                <a:schemeClr val="accent2"/>
              </a:solidFill>
              <a:latin typeface="Berlin Sans FB" pitchFamily="34" charset="0"/>
            </a:endParaRPr>
          </a:p>
        </p:txBody>
      </p:sp>
      <p:sp>
        <p:nvSpPr>
          <p:cNvPr id="14" name="TextBox 13"/>
          <p:cNvSpPr txBox="1"/>
          <p:nvPr/>
        </p:nvSpPr>
        <p:spPr>
          <a:xfrm>
            <a:off x="3995936" y="1772816"/>
            <a:ext cx="1872208" cy="461665"/>
          </a:xfrm>
          <a:prstGeom prst="rect">
            <a:avLst/>
          </a:prstGeom>
          <a:noFill/>
        </p:spPr>
        <p:txBody>
          <a:bodyPr wrap="square" rtlCol="0">
            <a:spAutoFit/>
          </a:bodyPr>
          <a:lstStyle/>
          <a:p>
            <a:r>
              <a:rPr lang="da-DK" sz="2400" dirty="0" err="1" smtClean="0">
                <a:solidFill>
                  <a:schemeClr val="accent2"/>
                </a:solidFill>
                <a:latin typeface="Berlin Sans FB" pitchFamily="34" charset="0"/>
              </a:rPr>
              <a:t>Elastic</a:t>
            </a:r>
            <a:endParaRPr lang="en-US" sz="2400" dirty="0">
              <a:solidFill>
                <a:schemeClr val="accent2"/>
              </a:solidFill>
              <a:latin typeface="Berlin Sans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Outline</a:t>
            </a:r>
            <a:endParaRPr lang="en-US" dirty="0"/>
          </a:p>
        </p:txBody>
      </p:sp>
      <p:sp>
        <p:nvSpPr>
          <p:cNvPr id="3" name="Content Placeholder 2"/>
          <p:cNvSpPr>
            <a:spLocks noGrp="1"/>
          </p:cNvSpPr>
          <p:nvPr>
            <p:ph idx="1"/>
          </p:nvPr>
        </p:nvSpPr>
        <p:spPr/>
        <p:txBody>
          <a:bodyPr/>
          <a:lstStyle/>
          <a:p>
            <a:r>
              <a:rPr lang="da-DK" dirty="0" err="1" smtClean="0"/>
              <a:t>Repetion</a:t>
            </a:r>
            <a:r>
              <a:rPr lang="da-DK" dirty="0" smtClean="0"/>
              <a:t> from </a:t>
            </a:r>
            <a:r>
              <a:rPr lang="da-DK" dirty="0" err="1" smtClean="0"/>
              <a:t>spectroscopy</a:t>
            </a:r>
            <a:r>
              <a:rPr lang="da-DK" dirty="0" smtClean="0"/>
              <a:t> talk</a:t>
            </a:r>
          </a:p>
          <a:p>
            <a:r>
              <a:rPr lang="da-DK" dirty="0" err="1" smtClean="0"/>
              <a:t>Cross-sections</a:t>
            </a:r>
            <a:r>
              <a:rPr lang="da-DK" dirty="0" smtClean="0"/>
              <a:t> for </a:t>
            </a:r>
            <a:r>
              <a:rPr lang="da-DK" dirty="0" err="1" smtClean="0"/>
              <a:t>phonons</a:t>
            </a:r>
            <a:r>
              <a:rPr lang="da-DK" dirty="0" smtClean="0"/>
              <a:t> and </a:t>
            </a:r>
            <a:r>
              <a:rPr lang="da-DK" dirty="0" err="1" smtClean="0"/>
              <a:t>magnons</a:t>
            </a:r>
            <a:r>
              <a:rPr lang="da-DK" dirty="0" smtClean="0"/>
              <a:t>, </a:t>
            </a:r>
            <a:r>
              <a:rPr lang="da-DK" dirty="0" err="1" smtClean="0"/>
              <a:t>compared</a:t>
            </a:r>
            <a:r>
              <a:rPr lang="da-DK" dirty="0" smtClean="0"/>
              <a:t> and </a:t>
            </a:r>
            <a:r>
              <a:rPr lang="da-DK" dirty="0" err="1" smtClean="0"/>
              <a:t>explained</a:t>
            </a:r>
            <a:endParaRPr lang="da-DK" dirty="0" smtClean="0"/>
          </a:p>
          <a:p>
            <a:r>
              <a:rPr lang="da-DK" dirty="0" smtClean="0"/>
              <a:t>Instruments (more </a:t>
            </a:r>
            <a:r>
              <a:rPr lang="da-DK" dirty="0" err="1" smtClean="0"/>
              <a:t>detailed</a:t>
            </a:r>
            <a:r>
              <a:rPr lang="da-DK" dirty="0" smtClean="0"/>
              <a:t>)</a:t>
            </a:r>
            <a:r>
              <a:rPr lang="en-US" dirty="0" smtClean="0"/>
              <a:t> with examples of results</a:t>
            </a:r>
          </a:p>
          <a:p>
            <a:r>
              <a:rPr lang="da-DK" dirty="0" smtClean="0">
                <a:solidFill>
                  <a:srgbClr val="FF0000"/>
                </a:solidFill>
              </a:rPr>
              <a:t>The resolution </a:t>
            </a:r>
            <a:r>
              <a:rPr lang="da-DK" dirty="0" err="1" smtClean="0">
                <a:solidFill>
                  <a:srgbClr val="FF0000"/>
                </a:solidFill>
              </a:rPr>
              <a:t>function</a:t>
            </a:r>
            <a:endParaRPr lang="da-DK" dirty="0" smtClean="0">
              <a:solidFill>
                <a:srgbClr val="FF0000"/>
              </a:solidFill>
            </a:endParaRPr>
          </a:p>
          <a:p>
            <a:pPr>
              <a:buNone/>
            </a:pPr>
            <a:endParaRPr lang="da-DK" dirty="0" smtClean="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5" name="Rectangle 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a:xfrm>
            <a:off x="457200" y="115888"/>
            <a:ext cx="8229600" cy="868362"/>
          </a:xfrm>
        </p:spPr>
        <p:txBody>
          <a:bodyPr/>
          <a:lstStyle/>
          <a:p>
            <a:pPr eaLnBrk="1" hangingPunct="1"/>
            <a:r>
              <a:rPr lang="en-US" smtClean="0"/>
              <a:t>The resolution function </a:t>
            </a:r>
          </a:p>
        </p:txBody>
      </p:sp>
      <p:graphicFrame>
        <p:nvGraphicFramePr>
          <p:cNvPr id="13314" name="Object 6"/>
          <p:cNvGraphicFramePr>
            <a:graphicFrameLocks noChangeAspect="1"/>
          </p:cNvGraphicFramePr>
          <p:nvPr>
            <p:ph idx="1"/>
          </p:nvPr>
        </p:nvGraphicFramePr>
        <p:xfrm>
          <a:off x="900113" y="4457700"/>
          <a:ext cx="6264275" cy="627063"/>
        </p:xfrm>
        <a:graphic>
          <a:graphicData uri="http://schemas.openxmlformats.org/presentationml/2006/ole">
            <p:oleObj spid="_x0000_s151554" name="Equation" r:id="rId4" imgW="2793960" imgH="279360" progId="Equation.3">
              <p:embed/>
            </p:oleObj>
          </a:graphicData>
        </a:graphic>
      </p:graphicFrame>
      <p:grpSp>
        <p:nvGrpSpPr>
          <p:cNvPr id="2" name="Group 30"/>
          <p:cNvGrpSpPr>
            <a:grpSpLocks/>
          </p:cNvGrpSpPr>
          <p:nvPr/>
        </p:nvGrpSpPr>
        <p:grpSpPr bwMode="auto">
          <a:xfrm>
            <a:off x="827088" y="1411288"/>
            <a:ext cx="1800225" cy="1225550"/>
            <a:chOff x="702" y="1301"/>
            <a:chExt cx="1134" cy="772"/>
          </a:xfrm>
        </p:grpSpPr>
        <p:sp>
          <p:nvSpPr>
            <p:cNvPr id="13330" name="Line 16"/>
            <p:cNvSpPr>
              <a:spLocks noChangeShapeType="1"/>
            </p:cNvSpPr>
            <p:nvPr/>
          </p:nvSpPr>
          <p:spPr bwMode="auto">
            <a:xfrm>
              <a:off x="702" y="1618"/>
              <a:ext cx="1134" cy="0"/>
            </a:xfrm>
            <a:prstGeom prst="line">
              <a:avLst/>
            </a:prstGeom>
            <a:noFill/>
            <a:ln w="38100">
              <a:solidFill>
                <a:srgbClr val="000080"/>
              </a:solidFill>
              <a:round/>
              <a:headEnd/>
              <a:tailEnd type="triangle" w="med" len="med"/>
            </a:ln>
          </p:spPr>
          <p:txBody>
            <a:bodyPr/>
            <a:lstStyle/>
            <a:p>
              <a:endParaRPr lang="en-US"/>
            </a:p>
          </p:txBody>
        </p:sp>
        <p:sp>
          <p:nvSpPr>
            <p:cNvPr id="13331" name="Text Box 17"/>
            <p:cNvSpPr txBox="1">
              <a:spLocks noChangeArrowheads="1"/>
            </p:cNvSpPr>
            <p:nvPr/>
          </p:nvSpPr>
          <p:spPr bwMode="auto">
            <a:xfrm>
              <a:off x="1018" y="1301"/>
              <a:ext cx="273" cy="288"/>
            </a:xfrm>
            <a:prstGeom prst="rect">
              <a:avLst/>
            </a:prstGeom>
            <a:noFill/>
            <a:ln w="9525">
              <a:noFill/>
              <a:miter lim="800000"/>
              <a:headEnd/>
              <a:tailEnd/>
            </a:ln>
          </p:spPr>
          <p:txBody>
            <a:bodyPr>
              <a:spAutoFit/>
            </a:bodyPr>
            <a:lstStyle/>
            <a:p>
              <a:pPr algn="l">
                <a:spcBef>
                  <a:spcPct val="50000"/>
                </a:spcBef>
              </a:pPr>
              <a:r>
                <a:rPr lang="en-US" sz="2400" b="1"/>
                <a:t>k</a:t>
              </a:r>
              <a:r>
                <a:rPr lang="en-US" sz="2400" baseline="-25000"/>
                <a:t>i</a:t>
              </a:r>
            </a:p>
          </p:txBody>
        </p:sp>
        <p:sp>
          <p:nvSpPr>
            <p:cNvPr id="13332" name="Line 18"/>
            <p:cNvSpPr>
              <a:spLocks noChangeShapeType="1"/>
            </p:cNvSpPr>
            <p:nvPr/>
          </p:nvSpPr>
          <p:spPr bwMode="auto">
            <a:xfrm>
              <a:off x="702" y="1619"/>
              <a:ext cx="544" cy="454"/>
            </a:xfrm>
            <a:prstGeom prst="line">
              <a:avLst/>
            </a:prstGeom>
            <a:noFill/>
            <a:ln w="38100">
              <a:solidFill>
                <a:srgbClr val="008000"/>
              </a:solidFill>
              <a:round/>
              <a:headEnd/>
              <a:tailEnd type="triangle" w="med" len="med"/>
            </a:ln>
          </p:spPr>
          <p:txBody>
            <a:bodyPr/>
            <a:lstStyle/>
            <a:p>
              <a:endParaRPr lang="en-US"/>
            </a:p>
          </p:txBody>
        </p:sp>
        <p:sp>
          <p:nvSpPr>
            <p:cNvPr id="13333" name="Text Box 19"/>
            <p:cNvSpPr txBox="1">
              <a:spLocks noChangeArrowheads="1"/>
            </p:cNvSpPr>
            <p:nvPr/>
          </p:nvSpPr>
          <p:spPr bwMode="auto">
            <a:xfrm>
              <a:off x="748" y="1739"/>
              <a:ext cx="273" cy="288"/>
            </a:xfrm>
            <a:prstGeom prst="rect">
              <a:avLst/>
            </a:prstGeom>
            <a:noFill/>
            <a:ln w="9525">
              <a:noFill/>
              <a:miter lim="800000"/>
              <a:headEnd/>
              <a:tailEnd/>
            </a:ln>
          </p:spPr>
          <p:txBody>
            <a:bodyPr>
              <a:spAutoFit/>
            </a:bodyPr>
            <a:lstStyle/>
            <a:p>
              <a:pPr algn="l">
                <a:spcBef>
                  <a:spcPct val="50000"/>
                </a:spcBef>
              </a:pPr>
              <a:r>
                <a:rPr lang="en-US" sz="2400" b="1"/>
                <a:t>k</a:t>
              </a:r>
              <a:r>
                <a:rPr lang="en-US" sz="2400" baseline="-25000"/>
                <a:t>f</a:t>
              </a:r>
            </a:p>
          </p:txBody>
        </p:sp>
        <p:sp>
          <p:nvSpPr>
            <p:cNvPr id="13334" name="Line 20"/>
            <p:cNvSpPr>
              <a:spLocks noChangeShapeType="1"/>
            </p:cNvSpPr>
            <p:nvPr/>
          </p:nvSpPr>
          <p:spPr bwMode="auto">
            <a:xfrm flipV="1">
              <a:off x="1246" y="1619"/>
              <a:ext cx="590" cy="454"/>
            </a:xfrm>
            <a:prstGeom prst="line">
              <a:avLst/>
            </a:prstGeom>
            <a:noFill/>
            <a:ln w="38100">
              <a:solidFill>
                <a:srgbClr val="FF0000"/>
              </a:solidFill>
              <a:round/>
              <a:headEnd/>
              <a:tailEnd type="triangle" w="med" len="med"/>
            </a:ln>
          </p:spPr>
          <p:txBody>
            <a:bodyPr/>
            <a:lstStyle/>
            <a:p>
              <a:endParaRPr lang="en-US"/>
            </a:p>
          </p:txBody>
        </p:sp>
        <p:sp>
          <p:nvSpPr>
            <p:cNvPr id="13335" name="Text Box 21"/>
            <p:cNvSpPr txBox="1">
              <a:spLocks noChangeArrowheads="1"/>
            </p:cNvSpPr>
            <p:nvPr/>
          </p:nvSpPr>
          <p:spPr bwMode="auto">
            <a:xfrm>
              <a:off x="1292" y="1619"/>
              <a:ext cx="273" cy="288"/>
            </a:xfrm>
            <a:prstGeom prst="rect">
              <a:avLst/>
            </a:prstGeom>
            <a:noFill/>
            <a:ln w="9525">
              <a:noFill/>
              <a:miter lim="800000"/>
              <a:headEnd/>
              <a:tailEnd/>
            </a:ln>
          </p:spPr>
          <p:txBody>
            <a:bodyPr>
              <a:spAutoFit/>
            </a:bodyPr>
            <a:lstStyle/>
            <a:p>
              <a:pPr algn="l">
                <a:spcBef>
                  <a:spcPct val="50000"/>
                </a:spcBef>
              </a:pPr>
              <a:r>
                <a:rPr lang="en-US" sz="2400" b="1"/>
                <a:t>Q</a:t>
              </a:r>
              <a:endParaRPr lang="en-US" sz="2400" baseline="-25000"/>
            </a:p>
          </p:txBody>
        </p:sp>
      </p:grpSp>
      <p:grpSp>
        <p:nvGrpSpPr>
          <p:cNvPr id="3" name="Group 47"/>
          <p:cNvGrpSpPr>
            <a:grpSpLocks/>
          </p:cNvGrpSpPr>
          <p:nvPr/>
        </p:nvGrpSpPr>
        <p:grpSpPr bwMode="auto">
          <a:xfrm>
            <a:off x="6515100" y="1412875"/>
            <a:ext cx="1873250" cy="1295400"/>
            <a:chOff x="2290" y="981"/>
            <a:chExt cx="1180" cy="816"/>
          </a:xfrm>
        </p:grpSpPr>
        <p:sp>
          <p:nvSpPr>
            <p:cNvPr id="13322" name="Oval 36"/>
            <p:cNvSpPr>
              <a:spLocks noChangeArrowheads="1"/>
            </p:cNvSpPr>
            <p:nvPr/>
          </p:nvSpPr>
          <p:spPr bwMode="auto">
            <a:xfrm rot="-2400000">
              <a:off x="2744" y="1706"/>
              <a:ext cx="181" cy="91"/>
            </a:xfrm>
            <a:prstGeom prst="ellipse">
              <a:avLst/>
            </a:prstGeom>
            <a:solidFill>
              <a:srgbClr val="008000"/>
            </a:solidFill>
            <a:ln w="9525" algn="ctr">
              <a:solidFill>
                <a:srgbClr val="008000"/>
              </a:solidFill>
              <a:round/>
              <a:headEnd/>
              <a:tailEnd/>
            </a:ln>
          </p:spPr>
          <p:txBody>
            <a:bodyPr wrap="none" anchor="ctr"/>
            <a:lstStyle/>
            <a:p>
              <a:endParaRPr lang="en-US"/>
            </a:p>
          </p:txBody>
        </p:sp>
        <p:sp>
          <p:nvSpPr>
            <p:cNvPr id="13323" name="Line 38"/>
            <p:cNvSpPr>
              <a:spLocks noChangeShapeType="1"/>
            </p:cNvSpPr>
            <p:nvPr/>
          </p:nvSpPr>
          <p:spPr bwMode="auto">
            <a:xfrm>
              <a:off x="2290" y="1298"/>
              <a:ext cx="1134" cy="0"/>
            </a:xfrm>
            <a:prstGeom prst="line">
              <a:avLst/>
            </a:prstGeom>
            <a:noFill/>
            <a:ln w="38100">
              <a:solidFill>
                <a:srgbClr val="000080"/>
              </a:solidFill>
              <a:round/>
              <a:headEnd/>
              <a:tailEnd type="triangle" w="med" len="med"/>
            </a:ln>
          </p:spPr>
          <p:txBody>
            <a:bodyPr/>
            <a:lstStyle/>
            <a:p>
              <a:endParaRPr lang="en-US"/>
            </a:p>
          </p:txBody>
        </p:sp>
        <p:sp>
          <p:nvSpPr>
            <p:cNvPr id="13324" name="Text Box 39"/>
            <p:cNvSpPr txBox="1">
              <a:spLocks noChangeArrowheads="1"/>
            </p:cNvSpPr>
            <p:nvPr/>
          </p:nvSpPr>
          <p:spPr bwMode="auto">
            <a:xfrm>
              <a:off x="2606" y="981"/>
              <a:ext cx="273" cy="288"/>
            </a:xfrm>
            <a:prstGeom prst="rect">
              <a:avLst/>
            </a:prstGeom>
            <a:noFill/>
            <a:ln w="9525">
              <a:noFill/>
              <a:miter lim="800000"/>
              <a:headEnd/>
              <a:tailEnd/>
            </a:ln>
          </p:spPr>
          <p:txBody>
            <a:bodyPr>
              <a:spAutoFit/>
            </a:bodyPr>
            <a:lstStyle/>
            <a:p>
              <a:pPr algn="l">
                <a:spcBef>
                  <a:spcPct val="50000"/>
                </a:spcBef>
              </a:pPr>
              <a:r>
                <a:rPr lang="en-US" sz="2400" b="1"/>
                <a:t>k</a:t>
              </a:r>
              <a:r>
                <a:rPr lang="en-US" sz="2400" baseline="-25000"/>
                <a:t>i</a:t>
              </a:r>
            </a:p>
          </p:txBody>
        </p:sp>
        <p:sp>
          <p:nvSpPr>
            <p:cNvPr id="13325" name="Line 40"/>
            <p:cNvSpPr>
              <a:spLocks noChangeShapeType="1"/>
            </p:cNvSpPr>
            <p:nvPr/>
          </p:nvSpPr>
          <p:spPr bwMode="auto">
            <a:xfrm>
              <a:off x="2290" y="1299"/>
              <a:ext cx="544" cy="454"/>
            </a:xfrm>
            <a:prstGeom prst="line">
              <a:avLst/>
            </a:prstGeom>
            <a:noFill/>
            <a:ln w="38100">
              <a:solidFill>
                <a:srgbClr val="008000"/>
              </a:solidFill>
              <a:round/>
              <a:headEnd/>
              <a:tailEnd type="triangle" w="med" len="med"/>
            </a:ln>
          </p:spPr>
          <p:txBody>
            <a:bodyPr/>
            <a:lstStyle/>
            <a:p>
              <a:endParaRPr lang="en-US"/>
            </a:p>
          </p:txBody>
        </p:sp>
        <p:sp>
          <p:nvSpPr>
            <p:cNvPr id="13326" name="Text Box 41"/>
            <p:cNvSpPr txBox="1">
              <a:spLocks noChangeArrowheads="1"/>
            </p:cNvSpPr>
            <p:nvPr/>
          </p:nvSpPr>
          <p:spPr bwMode="auto">
            <a:xfrm>
              <a:off x="2336" y="1419"/>
              <a:ext cx="273" cy="288"/>
            </a:xfrm>
            <a:prstGeom prst="rect">
              <a:avLst/>
            </a:prstGeom>
            <a:noFill/>
            <a:ln w="9525">
              <a:noFill/>
              <a:miter lim="800000"/>
              <a:headEnd/>
              <a:tailEnd/>
            </a:ln>
          </p:spPr>
          <p:txBody>
            <a:bodyPr>
              <a:spAutoFit/>
            </a:bodyPr>
            <a:lstStyle/>
            <a:p>
              <a:pPr algn="l">
                <a:spcBef>
                  <a:spcPct val="50000"/>
                </a:spcBef>
              </a:pPr>
              <a:r>
                <a:rPr lang="en-US" sz="2400" b="1"/>
                <a:t>k</a:t>
              </a:r>
              <a:r>
                <a:rPr lang="en-US" sz="2400" baseline="-25000"/>
                <a:t>f</a:t>
              </a:r>
            </a:p>
          </p:txBody>
        </p:sp>
        <p:sp>
          <p:nvSpPr>
            <p:cNvPr id="13327" name="Oval 44"/>
            <p:cNvSpPr>
              <a:spLocks noChangeArrowheads="1"/>
            </p:cNvSpPr>
            <p:nvPr/>
          </p:nvSpPr>
          <p:spPr bwMode="auto">
            <a:xfrm>
              <a:off x="3380" y="1207"/>
              <a:ext cx="90" cy="181"/>
            </a:xfrm>
            <a:prstGeom prst="ellipse">
              <a:avLst/>
            </a:prstGeom>
            <a:solidFill>
              <a:schemeClr val="accent2"/>
            </a:solidFill>
            <a:ln w="9525" algn="ctr">
              <a:solidFill>
                <a:schemeClr val="accent2"/>
              </a:solidFill>
              <a:round/>
              <a:headEnd/>
              <a:tailEnd/>
            </a:ln>
          </p:spPr>
          <p:txBody>
            <a:bodyPr wrap="none" anchor="ctr"/>
            <a:lstStyle/>
            <a:p>
              <a:endParaRPr lang="en-US"/>
            </a:p>
          </p:txBody>
        </p:sp>
        <p:sp>
          <p:nvSpPr>
            <p:cNvPr id="13328" name="Text Box 43"/>
            <p:cNvSpPr txBox="1">
              <a:spLocks noChangeArrowheads="1"/>
            </p:cNvSpPr>
            <p:nvPr/>
          </p:nvSpPr>
          <p:spPr bwMode="auto">
            <a:xfrm>
              <a:off x="2880" y="1299"/>
              <a:ext cx="273" cy="288"/>
            </a:xfrm>
            <a:prstGeom prst="rect">
              <a:avLst/>
            </a:prstGeom>
            <a:noFill/>
            <a:ln w="9525">
              <a:noFill/>
              <a:miter lim="800000"/>
              <a:headEnd/>
              <a:tailEnd/>
            </a:ln>
          </p:spPr>
          <p:txBody>
            <a:bodyPr>
              <a:spAutoFit/>
            </a:bodyPr>
            <a:lstStyle/>
            <a:p>
              <a:pPr algn="l">
                <a:spcBef>
                  <a:spcPct val="50000"/>
                </a:spcBef>
              </a:pPr>
              <a:r>
                <a:rPr lang="en-US" sz="2400" b="1"/>
                <a:t>Q</a:t>
              </a:r>
              <a:endParaRPr lang="en-US" sz="2400" baseline="-25000"/>
            </a:p>
          </p:txBody>
        </p:sp>
        <p:sp>
          <p:nvSpPr>
            <p:cNvPr id="13329" name="Line 42"/>
            <p:cNvSpPr>
              <a:spLocks noChangeShapeType="1"/>
            </p:cNvSpPr>
            <p:nvPr/>
          </p:nvSpPr>
          <p:spPr bwMode="auto">
            <a:xfrm flipV="1">
              <a:off x="2834" y="1299"/>
              <a:ext cx="590" cy="454"/>
            </a:xfrm>
            <a:prstGeom prst="line">
              <a:avLst/>
            </a:prstGeom>
            <a:noFill/>
            <a:ln w="38100">
              <a:solidFill>
                <a:srgbClr val="FF0000"/>
              </a:solidFill>
              <a:round/>
              <a:headEnd/>
              <a:tailEnd type="triangle" w="med" len="med"/>
            </a:ln>
          </p:spPr>
          <p:txBody>
            <a:bodyPr/>
            <a:lstStyle/>
            <a:p>
              <a:endParaRPr lang="en-US"/>
            </a:p>
          </p:txBody>
        </p:sp>
      </p:grpSp>
      <p:sp>
        <p:nvSpPr>
          <p:cNvPr id="13318" name="Text Box 49"/>
          <p:cNvSpPr txBox="1">
            <a:spLocks noChangeArrowheads="1"/>
          </p:cNvSpPr>
          <p:nvPr/>
        </p:nvSpPr>
        <p:spPr bwMode="auto">
          <a:xfrm>
            <a:off x="684213" y="1117600"/>
            <a:ext cx="2159000" cy="366713"/>
          </a:xfrm>
          <a:prstGeom prst="rect">
            <a:avLst/>
          </a:prstGeom>
          <a:noFill/>
          <a:ln w="9525" algn="ctr">
            <a:noFill/>
            <a:miter lim="800000"/>
            <a:headEnd/>
            <a:tailEnd/>
          </a:ln>
        </p:spPr>
        <p:txBody>
          <a:bodyPr>
            <a:spAutoFit/>
          </a:bodyPr>
          <a:lstStyle/>
          <a:p>
            <a:pPr algn="l">
              <a:spcBef>
                <a:spcPct val="50000"/>
              </a:spcBef>
            </a:pPr>
            <a:r>
              <a:rPr lang="en-US">
                <a:solidFill>
                  <a:srgbClr val="FF0000"/>
                </a:solidFill>
              </a:rPr>
              <a:t>Idealized:</a:t>
            </a:r>
          </a:p>
        </p:txBody>
      </p:sp>
      <p:sp>
        <p:nvSpPr>
          <p:cNvPr id="13319" name="Text Box 50"/>
          <p:cNvSpPr txBox="1">
            <a:spLocks noChangeArrowheads="1"/>
          </p:cNvSpPr>
          <p:nvPr/>
        </p:nvSpPr>
        <p:spPr bwMode="auto">
          <a:xfrm>
            <a:off x="3349625" y="1125538"/>
            <a:ext cx="2951163" cy="1603375"/>
          </a:xfrm>
          <a:prstGeom prst="rect">
            <a:avLst/>
          </a:prstGeom>
          <a:noFill/>
          <a:ln w="9525" algn="ctr">
            <a:noFill/>
            <a:miter lim="800000"/>
            <a:headEnd/>
            <a:tailEnd/>
          </a:ln>
        </p:spPr>
        <p:txBody>
          <a:bodyPr>
            <a:spAutoFit/>
          </a:bodyPr>
          <a:lstStyle/>
          <a:p>
            <a:pPr algn="l">
              <a:spcBef>
                <a:spcPct val="50000"/>
              </a:spcBef>
            </a:pPr>
            <a:r>
              <a:rPr lang="en-US">
                <a:solidFill>
                  <a:srgbClr val="FF0000"/>
                </a:solidFill>
              </a:rPr>
              <a:t>Realistic:</a:t>
            </a:r>
          </a:p>
          <a:p>
            <a:pPr algn="l">
              <a:spcBef>
                <a:spcPct val="50000"/>
              </a:spcBef>
              <a:buFontTx/>
              <a:buChar char="•"/>
            </a:pPr>
            <a:r>
              <a:rPr lang="en-US"/>
              <a:t> Distributions {</a:t>
            </a:r>
            <a:r>
              <a:rPr lang="en-US" b="1"/>
              <a:t>k</a:t>
            </a:r>
            <a:r>
              <a:rPr lang="en-US" baseline="-25000"/>
              <a:t>i</a:t>
            </a:r>
            <a:r>
              <a:rPr lang="en-US"/>
              <a:t>} and {</a:t>
            </a:r>
            <a:r>
              <a:rPr lang="en-US" b="1"/>
              <a:t>k</a:t>
            </a:r>
            <a:r>
              <a:rPr lang="en-US" baseline="-25000"/>
              <a:t>f</a:t>
            </a:r>
            <a:r>
              <a:rPr lang="en-US"/>
              <a:t>} around nominal </a:t>
            </a:r>
            <a:r>
              <a:rPr lang="en-US" b="1"/>
              <a:t>k</a:t>
            </a:r>
            <a:r>
              <a:rPr lang="en-US" baseline="-25000"/>
              <a:t>i</a:t>
            </a:r>
            <a:r>
              <a:rPr lang="en-US"/>
              <a:t> and </a:t>
            </a:r>
            <a:r>
              <a:rPr lang="en-US" b="1"/>
              <a:t>k</a:t>
            </a:r>
            <a:r>
              <a:rPr lang="en-US" baseline="-25000"/>
              <a:t>f </a:t>
            </a:r>
            <a:r>
              <a:rPr lang="en-US"/>
              <a:t>lead to distributions of </a:t>
            </a:r>
            <a:r>
              <a:rPr lang="en-US" b="1"/>
              <a:t>Q</a:t>
            </a:r>
            <a:r>
              <a:rPr lang="en-US"/>
              <a:t> and </a:t>
            </a:r>
            <a:r>
              <a:rPr lang="ru-RU">
                <a:cs typeface="Arial" charset="0"/>
              </a:rPr>
              <a:t>ћ</a:t>
            </a:r>
            <a:r>
              <a:rPr lang="el-GR">
                <a:cs typeface="Arial" charset="0"/>
              </a:rPr>
              <a:t>ω</a:t>
            </a:r>
            <a:r>
              <a:rPr lang="en-US"/>
              <a:t> </a:t>
            </a:r>
            <a:endParaRPr lang="en-US" baseline="-25000"/>
          </a:p>
        </p:txBody>
      </p:sp>
      <p:sp>
        <p:nvSpPr>
          <p:cNvPr id="13320" name="Text Box 51"/>
          <p:cNvSpPr txBox="1">
            <a:spLocks noChangeArrowheads="1"/>
          </p:cNvSpPr>
          <p:nvPr/>
        </p:nvSpPr>
        <p:spPr bwMode="auto">
          <a:xfrm>
            <a:off x="755650" y="2852738"/>
            <a:ext cx="7345363" cy="1328737"/>
          </a:xfrm>
          <a:prstGeom prst="rect">
            <a:avLst/>
          </a:prstGeom>
          <a:noFill/>
          <a:ln w="9525" algn="ctr">
            <a:noFill/>
            <a:miter lim="800000"/>
            <a:headEnd/>
            <a:tailEnd/>
          </a:ln>
        </p:spPr>
        <p:txBody>
          <a:bodyPr>
            <a:spAutoFit/>
          </a:bodyPr>
          <a:lstStyle/>
          <a:p>
            <a:pPr algn="l">
              <a:spcBef>
                <a:spcPct val="50000"/>
              </a:spcBef>
            </a:pPr>
            <a:r>
              <a:rPr lang="en-US">
                <a:solidFill>
                  <a:srgbClr val="FF0000"/>
                </a:solidFill>
              </a:rPr>
              <a:t>Consequence:</a:t>
            </a:r>
            <a:r>
              <a:rPr lang="en-US"/>
              <a:t> </a:t>
            </a:r>
          </a:p>
          <a:p>
            <a:pPr algn="l">
              <a:spcBef>
                <a:spcPct val="50000"/>
              </a:spcBef>
            </a:pPr>
            <a:r>
              <a:rPr lang="en-US"/>
              <a:t>The measured intensity is not simply proportional to S(</a:t>
            </a:r>
            <a:r>
              <a:rPr lang="en-US" b="1"/>
              <a:t>Q</a:t>
            </a:r>
            <a:r>
              <a:rPr lang="en-US"/>
              <a:t>,</a:t>
            </a:r>
            <a:r>
              <a:rPr lang="el-GR"/>
              <a:t>ω</a:t>
            </a:r>
            <a:r>
              <a:rPr lang="en-US"/>
              <a:t>), but is equal to the </a:t>
            </a:r>
            <a:r>
              <a:rPr lang="en-US" i="1">
                <a:solidFill>
                  <a:srgbClr val="FF0000"/>
                </a:solidFill>
              </a:rPr>
              <a:t>convolution</a:t>
            </a:r>
            <a:r>
              <a:rPr lang="en-US">
                <a:solidFill>
                  <a:srgbClr val="FF0000"/>
                </a:solidFill>
              </a:rPr>
              <a:t> of the dynamic structure factor S(</a:t>
            </a:r>
            <a:r>
              <a:rPr lang="en-US" b="1">
                <a:solidFill>
                  <a:srgbClr val="FF0000"/>
                </a:solidFill>
              </a:rPr>
              <a:t>Q</a:t>
            </a:r>
            <a:r>
              <a:rPr lang="en-US">
                <a:solidFill>
                  <a:srgbClr val="FF0000"/>
                </a:solidFill>
              </a:rPr>
              <a:t>,</a:t>
            </a:r>
            <a:r>
              <a:rPr lang="el-GR">
                <a:solidFill>
                  <a:srgbClr val="FF0000"/>
                </a:solidFill>
                <a:cs typeface="Arial" charset="0"/>
              </a:rPr>
              <a:t>ω</a:t>
            </a:r>
            <a:r>
              <a:rPr lang="en-US">
                <a:solidFill>
                  <a:srgbClr val="FF0000"/>
                </a:solidFill>
              </a:rPr>
              <a:t>) with the resolution R(</a:t>
            </a:r>
            <a:r>
              <a:rPr lang="en-US" b="1">
                <a:solidFill>
                  <a:srgbClr val="FF0000"/>
                </a:solidFill>
              </a:rPr>
              <a:t>Q</a:t>
            </a:r>
            <a:r>
              <a:rPr lang="en-US">
                <a:solidFill>
                  <a:srgbClr val="FF0000"/>
                </a:solidFill>
              </a:rPr>
              <a:t>-</a:t>
            </a:r>
            <a:r>
              <a:rPr lang="en-US" b="1">
                <a:solidFill>
                  <a:srgbClr val="FF0000"/>
                </a:solidFill>
              </a:rPr>
              <a:t>Q</a:t>
            </a:r>
            <a:r>
              <a:rPr lang="en-US" baseline="-25000">
                <a:solidFill>
                  <a:srgbClr val="FF0000"/>
                </a:solidFill>
              </a:rPr>
              <a:t>0</a:t>
            </a:r>
            <a:r>
              <a:rPr lang="en-US">
                <a:solidFill>
                  <a:srgbClr val="FF0000"/>
                </a:solidFill>
              </a:rPr>
              <a:t>,</a:t>
            </a:r>
            <a:r>
              <a:rPr lang="el-GR">
                <a:solidFill>
                  <a:srgbClr val="FF0000"/>
                </a:solidFill>
              </a:rPr>
              <a:t>ω</a:t>
            </a:r>
            <a:r>
              <a:rPr lang="en-US">
                <a:solidFill>
                  <a:srgbClr val="FF0000"/>
                </a:solidFill>
              </a:rPr>
              <a:t>-</a:t>
            </a:r>
            <a:r>
              <a:rPr lang="el-GR">
                <a:solidFill>
                  <a:srgbClr val="FF0000"/>
                </a:solidFill>
              </a:rPr>
              <a:t>ω</a:t>
            </a:r>
            <a:r>
              <a:rPr lang="en-US" baseline="-25000">
                <a:solidFill>
                  <a:srgbClr val="FF0000"/>
                </a:solidFill>
              </a:rPr>
              <a:t>0</a:t>
            </a:r>
            <a:r>
              <a:rPr lang="en-US">
                <a:solidFill>
                  <a:srgbClr val="FF0000"/>
                </a:solidFill>
              </a:rPr>
              <a:t>)</a:t>
            </a:r>
          </a:p>
        </p:txBody>
      </p:sp>
      <p:sp>
        <p:nvSpPr>
          <p:cNvPr id="13321" name="Text Box 52"/>
          <p:cNvSpPr txBox="1">
            <a:spLocks noChangeArrowheads="1"/>
          </p:cNvSpPr>
          <p:nvPr/>
        </p:nvSpPr>
        <p:spPr bwMode="auto">
          <a:xfrm>
            <a:off x="827088" y="5229225"/>
            <a:ext cx="7705725" cy="1190625"/>
          </a:xfrm>
          <a:prstGeom prst="rect">
            <a:avLst/>
          </a:prstGeom>
          <a:noFill/>
          <a:ln w="9525" algn="ctr">
            <a:noFill/>
            <a:miter lim="800000"/>
            <a:headEnd/>
            <a:tailEnd/>
          </a:ln>
        </p:spPr>
        <p:txBody>
          <a:bodyPr>
            <a:spAutoFit/>
          </a:bodyPr>
          <a:lstStyle/>
          <a:p>
            <a:pPr algn="l">
              <a:spcBef>
                <a:spcPct val="50000"/>
              </a:spcBef>
              <a:buFontTx/>
              <a:buChar char="•"/>
            </a:pPr>
            <a:r>
              <a:rPr lang="en-US"/>
              <a:t> R(</a:t>
            </a:r>
            <a:r>
              <a:rPr lang="en-US" b="1"/>
              <a:t>Q</a:t>
            </a:r>
            <a:r>
              <a:rPr lang="en-US"/>
              <a:t>-</a:t>
            </a:r>
            <a:r>
              <a:rPr lang="en-US" b="1"/>
              <a:t>Q</a:t>
            </a:r>
            <a:r>
              <a:rPr lang="en-US" baseline="-25000"/>
              <a:t>0</a:t>
            </a:r>
            <a:r>
              <a:rPr lang="en-US"/>
              <a:t>,</a:t>
            </a:r>
            <a:r>
              <a:rPr lang="el-GR"/>
              <a:t>ω</a:t>
            </a:r>
            <a:r>
              <a:rPr lang="en-US"/>
              <a:t>-</a:t>
            </a:r>
            <a:r>
              <a:rPr lang="el-GR"/>
              <a:t>ω</a:t>
            </a:r>
            <a:r>
              <a:rPr lang="en-US" baseline="-25000"/>
              <a:t>0</a:t>
            </a:r>
            <a:r>
              <a:rPr lang="en-US"/>
              <a:t>) depends on all factors influencing {</a:t>
            </a:r>
            <a:r>
              <a:rPr lang="en-US" b="1"/>
              <a:t>k</a:t>
            </a:r>
            <a:r>
              <a:rPr lang="en-US" baseline="-25000"/>
              <a:t>i</a:t>
            </a:r>
            <a:r>
              <a:rPr lang="en-US"/>
              <a:t>} and {</a:t>
            </a:r>
            <a:r>
              <a:rPr lang="en-US" b="1"/>
              <a:t>k</a:t>
            </a:r>
            <a:r>
              <a:rPr lang="en-US" baseline="-25000"/>
              <a:t>f</a:t>
            </a:r>
            <a:r>
              <a:rPr lang="en-US"/>
              <a:t>}                  e.g. choice of energies, beam collimations, instrument dimensions, scattering sense, crystal mosaicities (TAS) and detector dimensions, chopper speeds (TOF)</a:t>
            </a:r>
          </a:p>
        </p:txBody>
      </p:sp>
      <p:sp>
        <p:nvSpPr>
          <p:cNvPr id="24" name="Rectangle 23"/>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5" cstate="print"/>
          <a:srcRect/>
          <a:stretch>
            <a:fillRect/>
          </a:stretch>
        </p:blipFill>
        <p:spPr bwMode="auto">
          <a:xfrm>
            <a:off x="8410575" y="-24"/>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4"/>
          <p:cNvSpPr txBox="1">
            <a:spLocks noChangeArrowheads="1"/>
          </p:cNvSpPr>
          <p:nvPr/>
        </p:nvSpPr>
        <p:spPr bwMode="auto">
          <a:xfrm>
            <a:off x="611188" y="2936875"/>
            <a:ext cx="8353425" cy="779463"/>
          </a:xfrm>
          <a:prstGeom prst="rect">
            <a:avLst/>
          </a:prstGeom>
          <a:noFill/>
          <a:ln w="9525" algn="ctr">
            <a:noFill/>
            <a:miter lim="800000"/>
            <a:headEnd/>
            <a:tailEnd/>
          </a:ln>
        </p:spPr>
        <p:txBody>
          <a:bodyPr>
            <a:spAutoFit/>
          </a:bodyPr>
          <a:lstStyle/>
          <a:p>
            <a:pPr algn="l">
              <a:spcBef>
                <a:spcPct val="50000"/>
              </a:spcBef>
              <a:buFontTx/>
              <a:buChar char="•"/>
            </a:pPr>
            <a:r>
              <a:rPr lang="en-US"/>
              <a:t> </a:t>
            </a:r>
            <a:r>
              <a:rPr lang="en-US">
                <a:solidFill>
                  <a:srgbClr val="FF0000"/>
                </a:solidFill>
              </a:rPr>
              <a:t>Contours of constant R are </a:t>
            </a:r>
            <a:r>
              <a:rPr lang="en-US" i="1">
                <a:solidFill>
                  <a:srgbClr val="FF0000"/>
                </a:solidFill>
              </a:rPr>
              <a:t>ellipsoids </a:t>
            </a:r>
            <a:r>
              <a:rPr lang="en-US">
                <a:solidFill>
                  <a:srgbClr val="FF0000"/>
                </a:solidFill>
              </a:rPr>
              <a:t>in 4-dimensional (</a:t>
            </a:r>
            <a:r>
              <a:rPr lang="en-US" b="1">
                <a:solidFill>
                  <a:srgbClr val="FF0000"/>
                </a:solidFill>
              </a:rPr>
              <a:t>Q</a:t>
            </a:r>
            <a:r>
              <a:rPr lang="en-US">
                <a:solidFill>
                  <a:srgbClr val="FF0000"/>
                </a:solidFill>
              </a:rPr>
              <a:t>,</a:t>
            </a:r>
            <a:r>
              <a:rPr lang="ru-RU">
                <a:solidFill>
                  <a:srgbClr val="FF0000"/>
                </a:solidFill>
                <a:cs typeface="Arial" charset="0"/>
              </a:rPr>
              <a:t>ћ</a:t>
            </a:r>
            <a:r>
              <a:rPr lang="el-GR">
                <a:solidFill>
                  <a:srgbClr val="FF0000"/>
                </a:solidFill>
                <a:cs typeface="Arial" charset="0"/>
              </a:rPr>
              <a:t>ω</a:t>
            </a:r>
            <a:r>
              <a:rPr lang="en-US">
                <a:solidFill>
                  <a:srgbClr val="FF0000"/>
                </a:solidFill>
                <a:cs typeface="Arial" charset="0"/>
              </a:rPr>
              <a:t>) space</a:t>
            </a:r>
            <a:endParaRPr lang="el-GR">
              <a:solidFill>
                <a:srgbClr val="FF0000"/>
              </a:solidFill>
              <a:cs typeface="Arial" charset="0"/>
            </a:endParaRPr>
          </a:p>
          <a:p>
            <a:pPr algn="l">
              <a:spcBef>
                <a:spcPct val="50000"/>
              </a:spcBef>
              <a:buFontTx/>
              <a:buChar char="•"/>
            </a:pPr>
            <a:r>
              <a:rPr lang="en-US" i="1"/>
              <a:t> </a:t>
            </a:r>
            <a:r>
              <a:rPr lang="en-US"/>
              <a:t>Q</a:t>
            </a:r>
            <a:r>
              <a:rPr lang="en-US" baseline="-25000"/>
              <a:t>z</a:t>
            </a:r>
            <a:r>
              <a:rPr lang="en-US"/>
              <a:t> resolution is decoupled and typically much broader than other components  </a:t>
            </a:r>
          </a:p>
        </p:txBody>
      </p:sp>
      <p:pic>
        <p:nvPicPr>
          <p:cNvPr id="14342" name="Picture 12" descr="lnsco_200_hk"/>
          <p:cNvPicPr>
            <a:picLocks noChangeAspect="1" noChangeArrowheads="1"/>
          </p:cNvPicPr>
          <p:nvPr/>
        </p:nvPicPr>
        <p:blipFill>
          <a:blip r:embed="rId4" cstate="print"/>
          <a:srcRect/>
          <a:stretch>
            <a:fillRect/>
          </a:stretch>
        </p:blipFill>
        <p:spPr bwMode="auto">
          <a:xfrm>
            <a:off x="323850" y="4437063"/>
            <a:ext cx="2879725" cy="2160587"/>
          </a:xfrm>
          <a:prstGeom prst="rect">
            <a:avLst/>
          </a:prstGeom>
          <a:noFill/>
          <a:ln w="9525">
            <a:noFill/>
            <a:miter lim="800000"/>
            <a:headEnd/>
            <a:tailEnd/>
          </a:ln>
        </p:spPr>
      </p:pic>
      <p:pic>
        <p:nvPicPr>
          <p:cNvPr id="14343" name="Picture 14" descr="lnsco_200_kE"/>
          <p:cNvPicPr>
            <a:picLocks noChangeAspect="1" noChangeArrowheads="1"/>
          </p:cNvPicPr>
          <p:nvPr/>
        </p:nvPicPr>
        <p:blipFill>
          <a:blip r:embed="rId5" cstate="print"/>
          <a:srcRect/>
          <a:stretch>
            <a:fillRect/>
          </a:stretch>
        </p:blipFill>
        <p:spPr bwMode="auto">
          <a:xfrm>
            <a:off x="5868988" y="4437063"/>
            <a:ext cx="2879725" cy="2160587"/>
          </a:xfrm>
          <a:prstGeom prst="rect">
            <a:avLst/>
          </a:prstGeom>
          <a:noFill/>
          <a:ln w="9525">
            <a:noFill/>
            <a:miter lim="800000"/>
            <a:headEnd/>
            <a:tailEnd/>
          </a:ln>
        </p:spPr>
      </p:pic>
      <p:pic>
        <p:nvPicPr>
          <p:cNvPr id="14344" name="Picture 15" descr="lnsco_200_hE"/>
          <p:cNvPicPr>
            <a:picLocks noChangeAspect="1" noChangeArrowheads="1"/>
          </p:cNvPicPr>
          <p:nvPr/>
        </p:nvPicPr>
        <p:blipFill>
          <a:blip r:embed="rId6" cstate="print"/>
          <a:srcRect/>
          <a:stretch>
            <a:fillRect/>
          </a:stretch>
        </p:blipFill>
        <p:spPr bwMode="auto">
          <a:xfrm>
            <a:off x="3060700" y="4437063"/>
            <a:ext cx="2879725" cy="2160587"/>
          </a:xfrm>
          <a:prstGeom prst="rect">
            <a:avLst/>
          </a:prstGeom>
          <a:noFill/>
          <a:ln w="9525">
            <a:noFill/>
            <a:miter lim="800000"/>
            <a:headEnd/>
            <a:tailEnd/>
          </a:ln>
        </p:spPr>
      </p:pic>
      <p:sp>
        <p:nvSpPr>
          <p:cNvPr id="14345" name="Text Box 34"/>
          <p:cNvSpPr txBox="1">
            <a:spLocks noChangeArrowheads="1"/>
          </p:cNvSpPr>
          <p:nvPr/>
        </p:nvSpPr>
        <p:spPr bwMode="auto">
          <a:xfrm>
            <a:off x="611188" y="3998913"/>
            <a:ext cx="8064500" cy="366712"/>
          </a:xfrm>
          <a:prstGeom prst="rect">
            <a:avLst/>
          </a:prstGeom>
          <a:noFill/>
          <a:ln w="9525" algn="ctr">
            <a:noFill/>
            <a:miter lim="800000"/>
            <a:headEnd/>
            <a:tailEnd/>
          </a:ln>
        </p:spPr>
        <p:txBody>
          <a:bodyPr>
            <a:spAutoFit/>
          </a:bodyPr>
          <a:lstStyle/>
          <a:p>
            <a:pPr algn="l">
              <a:spcBef>
                <a:spcPct val="50000"/>
              </a:spcBef>
              <a:buFontTx/>
              <a:buChar char="•"/>
            </a:pPr>
            <a:r>
              <a:rPr lang="en-US"/>
              <a:t> </a:t>
            </a:r>
            <a:r>
              <a:rPr lang="en-US">
                <a:solidFill>
                  <a:srgbClr val="FF0000"/>
                </a:solidFill>
              </a:rPr>
              <a:t>R(</a:t>
            </a:r>
            <a:r>
              <a:rPr lang="en-US" b="1">
                <a:solidFill>
                  <a:srgbClr val="FF0000"/>
                </a:solidFill>
              </a:rPr>
              <a:t>Q</a:t>
            </a:r>
            <a:r>
              <a:rPr lang="en-US">
                <a:solidFill>
                  <a:srgbClr val="FF0000"/>
                </a:solidFill>
              </a:rPr>
              <a:t>-</a:t>
            </a:r>
            <a:r>
              <a:rPr lang="en-US" b="1">
                <a:solidFill>
                  <a:srgbClr val="FF0000"/>
                </a:solidFill>
              </a:rPr>
              <a:t>Q</a:t>
            </a:r>
            <a:r>
              <a:rPr lang="en-US" baseline="-25000">
                <a:solidFill>
                  <a:srgbClr val="FF0000"/>
                </a:solidFill>
              </a:rPr>
              <a:t>0</a:t>
            </a:r>
            <a:r>
              <a:rPr lang="en-US">
                <a:solidFill>
                  <a:srgbClr val="FF0000"/>
                </a:solidFill>
              </a:rPr>
              <a:t>,</a:t>
            </a:r>
            <a:r>
              <a:rPr lang="el-GR">
                <a:solidFill>
                  <a:srgbClr val="FF0000"/>
                </a:solidFill>
              </a:rPr>
              <a:t>ω</a:t>
            </a:r>
            <a:r>
              <a:rPr lang="en-US">
                <a:solidFill>
                  <a:srgbClr val="FF0000"/>
                </a:solidFill>
              </a:rPr>
              <a:t>-</a:t>
            </a:r>
            <a:r>
              <a:rPr lang="el-GR">
                <a:solidFill>
                  <a:srgbClr val="FF0000"/>
                </a:solidFill>
              </a:rPr>
              <a:t>ω</a:t>
            </a:r>
            <a:r>
              <a:rPr lang="en-US" baseline="-25000">
                <a:solidFill>
                  <a:srgbClr val="FF0000"/>
                </a:solidFill>
              </a:rPr>
              <a:t>0</a:t>
            </a:r>
            <a:r>
              <a:rPr lang="en-US">
                <a:solidFill>
                  <a:srgbClr val="FF0000"/>
                </a:solidFill>
              </a:rPr>
              <a:t>) can be measured</a:t>
            </a:r>
            <a:r>
              <a:rPr lang="en-US"/>
              <a:t>. At Bragg reflections</a:t>
            </a:r>
          </a:p>
        </p:txBody>
      </p:sp>
      <p:graphicFrame>
        <p:nvGraphicFramePr>
          <p:cNvPr id="14338" name="Object 35"/>
          <p:cNvGraphicFramePr>
            <a:graphicFrameLocks noChangeAspect="1"/>
          </p:cNvGraphicFramePr>
          <p:nvPr/>
        </p:nvGraphicFramePr>
        <p:xfrm>
          <a:off x="6300788" y="3959225"/>
          <a:ext cx="2352675" cy="406400"/>
        </p:xfrm>
        <a:graphic>
          <a:graphicData uri="http://schemas.openxmlformats.org/presentationml/2006/ole">
            <p:oleObj spid="_x0000_s152578" name="Equation" r:id="rId7" imgW="1396800" imgH="241200" progId="Equation.3">
              <p:embed/>
            </p:oleObj>
          </a:graphicData>
        </a:graphic>
      </p:graphicFrame>
      <p:graphicFrame>
        <p:nvGraphicFramePr>
          <p:cNvPr id="14339" name="Object 36"/>
          <p:cNvGraphicFramePr>
            <a:graphicFrameLocks noChangeAspect="1"/>
          </p:cNvGraphicFramePr>
          <p:nvPr/>
        </p:nvGraphicFramePr>
        <p:xfrm>
          <a:off x="5183188" y="1557338"/>
          <a:ext cx="3636962" cy="812800"/>
        </p:xfrm>
        <a:graphic>
          <a:graphicData uri="http://schemas.openxmlformats.org/presentationml/2006/ole">
            <p:oleObj spid="_x0000_s152579" name="Equation" r:id="rId8" imgW="2158920" imgH="482400" progId="Equation.3">
              <p:embed/>
            </p:oleObj>
          </a:graphicData>
        </a:graphic>
      </p:graphicFrame>
      <p:graphicFrame>
        <p:nvGraphicFramePr>
          <p:cNvPr id="14340" name="Object 37"/>
          <p:cNvGraphicFramePr>
            <a:graphicFrameLocks noChangeAspect="1"/>
          </p:cNvGraphicFramePr>
          <p:nvPr/>
        </p:nvGraphicFramePr>
        <p:xfrm>
          <a:off x="758825" y="1622425"/>
          <a:ext cx="3957638" cy="727075"/>
        </p:xfrm>
        <a:graphic>
          <a:graphicData uri="http://schemas.openxmlformats.org/presentationml/2006/ole">
            <p:oleObj spid="_x0000_s152580" name="Equation" r:id="rId9" imgW="2349360" imgH="431640" progId="Equation.3">
              <p:embed/>
            </p:oleObj>
          </a:graphicData>
        </a:graphic>
      </p:graphicFrame>
      <p:sp>
        <p:nvSpPr>
          <p:cNvPr id="14346" name="Line 39"/>
          <p:cNvSpPr>
            <a:spLocks noChangeShapeType="1"/>
          </p:cNvSpPr>
          <p:nvPr/>
        </p:nvSpPr>
        <p:spPr bwMode="auto">
          <a:xfrm flipV="1">
            <a:off x="4284663" y="2133600"/>
            <a:ext cx="0" cy="360363"/>
          </a:xfrm>
          <a:prstGeom prst="line">
            <a:avLst/>
          </a:prstGeom>
          <a:noFill/>
          <a:ln w="9525">
            <a:solidFill>
              <a:schemeClr val="tx1"/>
            </a:solidFill>
            <a:round/>
            <a:headEnd/>
            <a:tailEnd type="triangle" w="med" len="med"/>
          </a:ln>
        </p:spPr>
        <p:txBody>
          <a:bodyPr/>
          <a:lstStyle/>
          <a:p>
            <a:endParaRPr lang="en-US"/>
          </a:p>
        </p:txBody>
      </p:sp>
      <p:sp>
        <p:nvSpPr>
          <p:cNvPr id="14347" name="Text Box 40"/>
          <p:cNvSpPr txBox="1">
            <a:spLocks noChangeArrowheads="1"/>
          </p:cNvSpPr>
          <p:nvPr/>
        </p:nvSpPr>
        <p:spPr bwMode="auto">
          <a:xfrm>
            <a:off x="3492500" y="2493963"/>
            <a:ext cx="1441450" cy="366712"/>
          </a:xfrm>
          <a:prstGeom prst="rect">
            <a:avLst/>
          </a:prstGeom>
          <a:noFill/>
          <a:ln w="9525" algn="ctr">
            <a:noFill/>
            <a:miter lim="800000"/>
            <a:headEnd/>
            <a:tailEnd/>
          </a:ln>
        </p:spPr>
        <p:txBody>
          <a:bodyPr>
            <a:spAutoFit/>
          </a:bodyPr>
          <a:lstStyle/>
          <a:p>
            <a:pPr>
              <a:spcBef>
                <a:spcPct val="50000"/>
              </a:spcBef>
            </a:pPr>
            <a:r>
              <a:rPr lang="en-US"/>
              <a:t>4x4 matrix</a:t>
            </a:r>
          </a:p>
        </p:txBody>
      </p:sp>
      <p:pic>
        <p:nvPicPr>
          <p:cNvPr id="14348" name="Picture 41"/>
          <p:cNvPicPr>
            <a:picLocks noChangeAspect="1" noChangeArrowheads="1"/>
          </p:cNvPicPr>
          <p:nvPr/>
        </p:nvPicPr>
        <p:blipFill>
          <a:blip r:embed="rId10" cstate="print"/>
          <a:srcRect/>
          <a:stretch>
            <a:fillRect/>
          </a:stretch>
        </p:blipFill>
        <p:spPr bwMode="auto">
          <a:xfrm>
            <a:off x="468313" y="71438"/>
            <a:ext cx="1358900" cy="1701800"/>
          </a:xfrm>
          <a:prstGeom prst="rect">
            <a:avLst/>
          </a:prstGeom>
          <a:noFill/>
          <a:ln w="9525" algn="ctr">
            <a:noFill/>
            <a:miter lim="800000"/>
            <a:headEnd/>
            <a:tailEnd/>
          </a:ln>
        </p:spPr>
      </p:pic>
      <p:sp>
        <p:nvSpPr>
          <p:cNvPr id="13" name="Rectangle 12"/>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11" cstate="print"/>
          <a:srcRect/>
          <a:stretch>
            <a:fillRect/>
          </a:stretch>
        </p:blipFill>
        <p:spPr bwMode="auto">
          <a:xfrm>
            <a:off x="8410575" y="-24"/>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0"/>
          <p:cNvSpPr txBox="1">
            <a:spLocks noChangeArrowheads="1"/>
          </p:cNvSpPr>
          <p:nvPr/>
        </p:nvSpPr>
        <p:spPr bwMode="auto">
          <a:xfrm>
            <a:off x="611188" y="515938"/>
            <a:ext cx="8137525" cy="1328737"/>
          </a:xfrm>
          <a:prstGeom prst="rect">
            <a:avLst/>
          </a:prstGeom>
          <a:noFill/>
          <a:ln w="9525" algn="ctr">
            <a:noFill/>
            <a:miter lim="800000"/>
            <a:headEnd/>
            <a:tailEnd/>
          </a:ln>
        </p:spPr>
        <p:txBody>
          <a:bodyPr>
            <a:spAutoFit/>
          </a:bodyPr>
          <a:lstStyle/>
          <a:p>
            <a:pPr algn="l">
              <a:spcBef>
                <a:spcPct val="50000"/>
              </a:spcBef>
              <a:buFontTx/>
              <a:buChar char="•"/>
            </a:pPr>
            <a:r>
              <a:rPr lang="en-US"/>
              <a:t> </a:t>
            </a:r>
            <a:r>
              <a:rPr lang="en-US">
                <a:solidFill>
                  <a:srgbClr val="FF0000"/>
                </a:solidFill>
              </a:rPr>
              <a:t>Focussing:</a:t>
            </a:r>
            <a:r>
              <a:rPr lang="en-US"/>
              <a:t> </a:t>
            </a:r>
          </a:p>
          <a:p>
            <a:pPr algn="l">
              <a:spcBef>
                <a:spcPct val="50000"/>
              </a:spcBef>
            </a:pPr>
            <a:r>
              <a:rPr lang="en-US"/>
              <a:t>When the slope of R matches that of the dispersion, a sharp mode is observed. Conversely, for a large slope mismatch, a broad mode is observed. In extreme cases, the broad mode may become invisible. </a:t>
            </a:r>
          </a:p>
        </p:txBody>
      </p:sp>
      <p:pic>
        <p:nvPicPr>
          <p:cNvPr id="36867" name="Picture 15" descr="CN"/>
          <p:cNvPicPr>
            <a:picLocks noChangeAspect="1" noChangeArrowheads="1"/>
          </p:cNvPicPr>
          <p:nvPr/>
        </p:nvPicPr>
        <p:blipFill>
          <a:blip r:embed="rId3" cstate="print"/>
          <a:srcRect l="48097" t="58081" r="10873" b="12907"/>
          <a:stretch>
            <a:fillRect/>
          </a:stretch>
        </p:blipFill>
        <p:spPr bwMode="auto">
          <a:xfrm>
            <a:off x="468313" y="1917700"/>
            <a:ext cx="4032250" cy="4032250"/>
          </a:xfrm>
          <a:prstGeom prst="rect">
            <a:avLst/>
          </a:prstGeom>
          <a:noFill/>
          <a:ln w="9525">
            <a:noFill/>
            <a:miter lim="800000"/>
            <a:headEnd/>
            <a:tailEnd/>
          </a:ln>
        </p:spPr>
      </p:pic>
      <p:sp>
        <p:nvSpPr>
          <p:cNvPr id="36868" name="Text Box 19"/>
          <p:cNvSpPr txBox="1">
            <a:spLocks noChangeArrowheads="1"/>
          </p:cNvSpPr>
          <p:nvPr/>
        </p:nvSpPr>
        <p:spPr bwMode="auto">
          <a:xfrm>
            <a:off x="4716463" y="6076950"/>
            <a:ext cx="3457575" cy="304800"/>
          </a:xfrm>
          <a:prstGeom prst="rect">
            <a:avLst/>
          </a:prstGeom>
          <a:noFill/>
          <a:ln w="9525" algn="ctr">
            <a:noFill/>
            <a:miter lim="800000"/>
            <a:headEnd/>
            <a:tailEnd/>
          </a:ln>
        </p:spPr>
        <p:txBody>
          <a:bodyPr>
            <a:spAutoFit/>
          </a:bodyPr>
          <a:lstStyle/>
          <a:p>
            <a:pPr>
              <a:spcBef>
                <a:spcPct val="50000"/>
              </a:spcBef>
            </a:pPr>
            <a:r>
              <a:rPr lang="en-US" sz="1400"/>
              <a:t>Transverse acoustic phonons in  MgO.</a:t>
            </a:r>
          </a:p>
        </p:txBody>
      </p:sp>
      <p:pic>
        <p:nvPicPr>
          <p:cNvPr id="36869" name="Picture 24"/>
          <p:cNvPicPr>
            <a:picLocks noChangeAspect="1" noChangeArrowheads="1"/>
          </p:cNvPicPr>
          <p:nvPr/>
        </p:nvPicPr>
        <p:blipFill>
          <a:blip r:embed="rId4" cstate="print"/>
          <a:srcRect/>
          <a:stretch>
            <a:fillRect/>
          </a:stretch>
        </p:blipFill>
        <p:spPr bwMode="auto">
          <a:xfrm>
            <a:off x="4500563" y="1989138"/>
            <a:ext cx="3760787" cy="4103687"/>
          </a:xfrm>
          <a:prstGeom prst="rect">
            <a:avLst/>
          </a:prstGeom>
          <a:noFill/>
          <a:ln w="9525" algn="ctr">
            <a:noFill/>
            <a:miter lim="800000"/>
            <a:headEnd/>
            <a:tailEnd/>
          </a:ln>
        </p:spPr>
      </p:pic>
      <p:sp>
        <p:nvSpPr>
          <p:cNvPr id="36870" name="Line 26"/>
          <p:cNvSpPr>
            <a:spLocks noChangeShapeType="1"/>
          </p:cNvSpPr>
          <p:nvPr/>
        </p:nvSpPr>
        <p:spPr bwMode="auto">
          <a:xfrm flipH="1">
            <a:off x="3132138" y="2708275"/>
            <a:ext cx="2160587" cy="0"/>
          </a:xfrm>
          <a:prstGeom prst="line">
            <a:avLst/>
          </a:prstGeom>
          <a:noFill/>
          <a:ln w="9525">
            <a:solidFill>
              <a:schemeClr val="tx1"/>
            </a:solidFill>
            <a:round/>
            <a:headEnd/>
            <a:tailEnd type="triangle" w="med" len="med"/>
          </a:ln>
        </p:spPr>
        <p:txBody>
          <a:bodyPr/>
          <a:lstStyle/>
          <a:p>
            <a:endParaRPr lang="en-US"/>
          </a:p>
        </p:txBody>
      </p:sp>
      <p:sp>
        <p:nvSpPr>
          <p:cNvPr id="36871" name="Line 27"/>
          <p:cNvSpPr>
            <a:spLocks noChangeShapeType="1"/>
          </p:cNvSpPr>
          <p:nvPr/>
        </p:nvSpPr>
        <p:spPr bwMode="auto">
          <a:xfrm flipH="1">
            <a:off x="3132138" y="4724400"/>
            <a:ext cx="2160587" cy="0"/>
          </a:xfrm>
          <a:prstGeom prst="line">
            <a:avLst/>
          </a:prstGeom>
          <a:noFill/>
          <a:ln w="9525">
            <a:solidFill>
              <a:schemeClr val="tx1"/>
            </a:solidFill>
            <a:round/>
            <a:headEnd/>
            <a:tailEnd type="triangle" w="med" len="med"/>
          </a:ln>
        </p:spPr>
        <p:txBody>
          <a:bodyPr/>
          <a:lstStyle/>
          <a:p>
            <a:endParaRPr lang="en-US"/>
          </a:p>
        </p:txBody>
      </p:sp>
      <p:sp>
        <p:nvSpPr>
          <p:cNvPr id="36872" name="Line 29"/>
          <p:cNvSpPr>
            <a:spLocks noChangeShapeType="1"/>
          </p:cNvSpPr>
          <p:nvPr/>
        </p:nvSpPr>
        <p:spPr bwMode="auto">
          <a:xfrm flipH="1">
            <a:off x="2051050" y="5013325"/>
            <a:ext cx="4752975" cy="0"/>
          </a:xfrm>
          <a:prstGeom prst="line">
            <a:avLst/>
          </a:prstGeom>
          <a:noFill/>
          <a:ln w="9525">
            <a:solidFill>
              <a:schemeClr val="tx1"/>
            </a:solidFill>
            <a:round/>
            <a:headEnd/>
            <a:tailEnd type="triangle" w="med" len="med"/>
          </a:ln>
        </p:spPr>
        <p:txBody>
          <a:bodyPr/>
          <a:lstStyle/>
          <a:p>
            <a:endParaRPr lang="en-US"/>
          </a:p>
        </p:txBody>
      </p:sp>
      <p:sp>
        <p:nvSpPr>
          <p:cNvPr id="36873" name="Line 30"/>
          <p:cNvSpPr>
            <a:spLocks noChangeShapeType="1"/>
          </p:cNvSpPr>
          <p:nvPr/>
        </p:nvSpPr>
        <p:spPr bwMode="auto">
          <a:xfrm flipH="1">
            <a:off x="2124075" y="2492375"/>
            <a:ext cx="4752975" cy="0"/>
          </a:xfrm>
          <a:prstGeom prst="line">
            <a:avLst/>
          </a:prstGeom>
          <a:noFill/>
          <a:ln w="9525">
            <a:solidFill>
              <a:schemeClr val="tx1"/>
            </a:solidFill>
            <a:round/>
            <a:headEnd/>
            <a:tailEnd type="triangle" w="med" len="med"/>
          </a:ln>
        </p:spPr>
        <p:txBody>
          <a:bodyPr/>
          <a:lstStyle/>
          <a:p>
            <a:endParaRPr lang="en-US"/>
          </a:p>
        </p:txBody>
      </p:sp>
      <p:sp>
        <p:nvSpPr>
          <p:cNvPr id="10" name="Rectangle 9"/>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srcRect/>
          <a:stretch>
            <a:fillRect/>
          </a:stretch>
        </p:blipFill>
        <p:spPr bwMode="auto">
          <a:xfrm>
            <a:off x="8410575" y="-24"/>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pic>
        <p:nvPicPr>
          <p:cNvPr id="37890" name="Picture 4"/>
          <p:cNvPicPr>
            <a:picLocks noChangeAspect="1" noChangeArrowheads="1"/>
          </p:cNvPicPr>
          <p:nvPr/>
        </p:nvPicPr>
        <p:blipFill>
          <a:blip r:embed="rId4" cstate="print"/>
          <a:srcRect/>
          <a:stretch>
            <a:fillRect/>
          </a:stretch>
        </p:blipFill>
        <p:spPr bwMode="auto">
          <a:xfrm>
            <a:off x="755650" y="1465263"/>
            <a:ext cx="2827338" cy="4124325"/>
          </a:xfrm>
          <a:prstGeom prst="rect">
            <a:avLst/>
          </a:prstGeom>
          <a:noFill/>
          <a:ln w="9525" algn="ctr">
            <a:noFill/>
            <a:miter lim="800000"/>
            <a:headEnd/>
            <a:tailEnd/>
          </a:ln>
        </p:spPr>
      </p:pic>
      <p:pic>
        <p:nvPicPr>
          <p:cNvPr id="37891" name="Picture 5"/>
          <p:cNvPicPr>
            <a:picLocks noChangeAspect="1" noChangeArrowheads="1"/>
          </p:cNvPicPr>
          <p:nvPr/>
        </p:nvPicPr>
        <p:blipFill>
          <a:blip r:embed="rId5" cstate="print"/>
          <a:srcRect/>
          <a:stretch>
            <a:fillRect/>
          </a:stretch>
        </p:blipFill>
        <p:spPr bwMode="auto">
          <a:xfrm>
            <a:off x="3924300" y="1557338"/>
            <a:ext cx="4608513" cy="4006850"/>
          </a:xfrm>
          <a:prstGeom prst="rect">
            <a:avLst/>
          </a:prstGeom>
          <a:noFill/>
          <a:ln w="9525" algn="ctr">
            <a:noFill/>
            <a:miter lim="800000"/>
            <a:headEnd/>
            <a:tailEnd/>
          </a:ln>
        </p:spPr>
      </p:pic>
      <p:sp>
        <p:nvSpPr>
          <p:cNvPr id="37892" name="Text Box 7"/>
          <p:cNvSpPr txBox="1">
            <a:spLocks noChangeArrowheads="1"/>
          </p:cNvSpPr>
          <p:nvPr/>
        </p:nvSpPr>
        <p:spPr bwMode="auto">
          <a:xfrm>
            <a:off x="539750" y="5673725"/>
            <a:ext cx="6840538" cy="779463"/>
          </a:xfrm>
          <a:prstGeom prst="rect">
            <a:avLst/>
          </a:prstGeom>
          <a:noFill/>
          <a:ln w="9525" algn="ctr">
            <a:noFill/>
            <a:miter lim="800000"/>
            <a:headEnd/>
            <a:tailEnd/>
          </a:ln>
        </p:spPr>
        <p:txBody>
          <a:bodyPr>
            <a:spAutoFit/>
          </a:bodyPr>
          <a:lstStyle/>
          <a:p>
            <a:pPr algn="l">
              <a:spcBef>
                <a:spcPct val="50000"/>
              </a:spcBef>
            </a:pPr>
            <a:r>
              <a:rPr lang="en-US"/>
              <a:t>Incident beam resolution volume   	V</a:t>
            </a:r>
            <a:r>
              <a:rPr lang="en-US" baseline="-25000"/>
              <a:t>i</a:t>
            </a:r>
            <a:r>
              <a:rPr lang="en-US"/>
              <a:t>~ A</a:t>
            </a:r>
            <a:r>
              <a:rPr lang="en-US" baseline="-25000"/>
              <a:t>i</a:t>
            </a:r>
            <a:r>
              <a:rPr lang="en-US"/>
              <a:t>(C</a:t>
            </a:r>
            <a:r>
              <a:rPr lang="en-US" baseline="-25000"/>
              <a:t>0</a:t>
            </a:r>
            <a:r>
              <a:rPr lang="en-US"/>
              <a:t>,C</a:t>
            </a:r>
            <a:r>
              <a:rPr lang="en-US" baseline="-25000"/>
              <a:t>1</a:t>
            </a:r>
            <a:r>
              <a:rPr lang="en-US"/>
              <a:t>,…)k</a:t>
            </a:r>
            <a:r>
              <a:rPr lang="en-US" baseline="-25000"/>
              <a:t>i</a:t>
            </a:r>
            <a:r>
              <a:rPr lang="en-US" baseline="30000"/>
              <a:t>3</a:t>
            </a:r>
            <a:r>
              <a:rPr lang="en-US"/>
              <a:t>cot(</a:t>
            </a:r>
            <a:r>
              <a:rPr lang="el-GR">
                <a:cs typeface="Arial" charset="0"/>
              </a:rPr>
              <a:t>θ</a:t>
            </a:r>
            <a:r>
              <a:rPr lang="en-US" baseline="-25000">
                <a:cs typeface="Arial" charset="0"/>
              </a:rPr>
              <a:t>M</a:t>
            </a:r>
            <a:r>
              <a:rPr lang="en-US"/>
              <a:t>) </a:t>
            </a:r>
          </a:p>
          <a:p>
            <a:pPr algn="l">
              <a:spcBef>
                <a:spcPct val="50000"/>
              </a:spcBef>
            </a:pPr>
            <a:r>
              <a:rPr lang="en-US"/>
              <a:t>Scattered beam resolution volume 	V</a:t>
            </a:r>
            <a:r>
              <a:rPr lang="en-US" baseline="-25000"/>
              <a:t>f</a:t>
            </a:r>
            <a:r>
              <a:rPr lang="en-US"/>
              <a:t>~ A</a:t>
            </a:r>
            <a:r>
              <a:rPr lang="en-US" baseline="-25000"/>
              <a:t>f</a:t>
            </a:r>
            <a:r>
              <a:rPr lang="en-US"/>
              <a:t>(C</a:t>
            </a:r>
            <a:r>
              <a:rPr lang="en-US" baseline="-25000"/>
              <a:t>2</a:t>
            </a:r>
            <a:r>
              <a:rPr lang="en-US"/>
              <a:t>,C</a:t>
            </a:r>
            <a:r>
              <a:rPr lang="en-US" baseline="-25000"/>
              <a:t>3</a:t>
            </a:r>
            <a:r>
              <a:rPr lang="en-US"/>
              <a:t>,…)k</a:t>
            </a:r>
            <a:r>
              <a:rPr lang="en-US" baseline="-25000"/>
              <a:t>f</a:t>
            </a:r>
            <a:r>
              <a:rPr lang="en-US" baseline="30000"/>
              <a:t>3</a:t>
            </a:r>
            <a:r>
              <a:rPr lang="en-US"/>
              <a:t>cot(</a:t>
            </a:r>
            <a:r>
              <a:rPr lang="el-GR"/>
              <a:t>θ</a:t>
            </a:r>
            <a:r>
              <a:rPr lang="en-US" baseline="-25000"/>
              <a:t>A</a:t>
            </a:r>
            <a:r>
              <a:rPr lang="en-US"/>
              <a:t>)</a:t>
            </a:r>
          </a:p>
        </p:txBody>
      </p:sp>
      <p:sp>
        <p:nvSpPr>
          <p:cNvPr id="37893" name="Text Box 8"/>
          <p:cNvSpPr txBox="1">
            <a:spLocks noChangeArrowheads="1"/>
          </p:cNvSpPr>
          <p:nvPr/>
        </p:nvSpPr>
        <p:spPr bwMode="auto">
          <a:xfrm>
            <a:off x="395288" y="333375"/>
            <a:ext cx="8353425" cy="915988"/>
          </a:xfrm>
          <a:prstGeom prst="rect">
            <a:avLst/>
          </a:prstGeom>
          <a:noFill/>
          <a:ln w="9525" algn="ctr">
            <a:noFill/>
            <a:miter lim="800000"/>
            <a:headEnd/>
            <a:tailEnd/>
          </a:ln>
        </p:spPr>
        <p:txBody>
          <a:bodyPr>
            <a:spAutoFit/>
          </a:bodyPr>
          <a:lstStyle/>
          <a:p>
            <a:pPr algn="l">
              <a:spcBef>
                <a:spcPct val="50000"/>
              </a:spcBef>
              <a:buFontTx/>
              <a:buChar char="•"/>
            </a:pPr>
            <a:r>
              <a:rPr lang="en-US"/>
              <a:t> </a:t>
            </a:r>
            <a:r>
              <a:rPr lang="en-US">
                <a:solidFill>
                  <a:srgbClr val="FF0000"/>
                </a:solidFill>
              </a:rPr>
              <a:t>Resolution tailoring</a:t>
            </a:r>
            <a:r>
              <a:rPr lang="en-US"/>
              <a:t>: Take advantage of the high flexibility of a TAS to optimise the resolution conditions for a given measurement, obtaining sharper spectra and better signal-to-noise levels.</a:t>
            </a:r>
          </a:p>
        </p:txBody>
      </p:sp>
      <p:sp>
        <p:nvSpPr>
          <p:cNvPr id="6" name="Rectangle 5"/>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611188" y="404813"/>
            <a:ext cx="7777162" cy="1603375"/>
          </a:xfrm>
          <a:prstGeom prst="rect">
            <a:avLst/>
          </a:prstGeom>
          <a:noFill/>
          <a:ln w="9525" algn="ctr">
            <a:noFill/>
            <a:miter lim="800000"/>
            <a:headEnd/>
            <a:tailEnd/>
          </a:ln>
        </p:spPr>
        <p:txBody>
          <a:bodyPr>
            <a:spAutoFit/>
          </a:bodyPr>
          <a:lstStyle/>
          <a:p>
            <a:pPr algn="l">
              <a:spcBef>
                <a:spcPct val="50000"/>
              </a:spcBef>
              <a:buFontTx/>
              <a:buChar char="•"/>
            </a:pPr>
            <a:r>
              <a:rPr lang="en-US" dirty="0"/>
              <a:t> </a:t>
            </a:r>
            <a:r>
              <a:rPr lang="en-US" dirty="0">
                <a:solidFill>
                  <a:srgbClr val="FF0000"/>
                </a:solidFill>
              </a:rPr>
              <a:t>R(</a:t>
            </a:r>
            <a:r>
              <a:rPr lang="en-US" b="1" dirty="0">
                <a:solidFill>
                  <a:srgbClr val="FF0000"/>
                </a:solidFill>
              </a:rPr>
              <a:t>Q</a:t>
            </a:r>
            <a:r>
              <a:rPr lang="en-US" dirty="0">
                <a:solidFill>
                  <a:srgbClr val="FF0000"/>
                </a:solidFill>
              </a:rPr>
              <a:t>-</a:t>
            </a:r>
            <a:r>
              <a:rPr lang="en-US" b="1" dirty="0">
                <a:solidFill>
                  <a:srgbClr val="FF0000"/>
                </a:solidFill>
              </a:rPr>
              <a:t>Q</a:t>
            </a:r>
            <a:r>
              <a:rPr lang="en-US" baseline="-25000" dirty="0">
                <a:solidFill>
                  <a:srgbClr val="FF0000"/>
                </a:solidFill>
              </a:rPr>
              <a:t>0</a:t>
            </a:r>
            <a:r>
              <a:rPr lang="en-US" dirty="0">
                <a:solidFill>
                  <a:srgbClr val="FF0000"/>
                </a:solidFill>
              </a:rPr>
              <a:t>,</a:t>
            </a:r>
            <a:r>
              <a:rPr lang="el-GR" dirty="0">
                <a:solidFill>
                  <a:srgbClr val="FF0000"/>
                </a:solidFill>
              </a:rPr>
              <a:t>ω</a:t>
            </a:r>
            <a:r>
              <a:rPr lang="en-US" dirty="0">
                <a:solidFill>
                  <a:srgbClr val="FF0000"/>
                </a:solidFill>
              </a:rPr>
              <a:t>-</a:t>
            </a:r>
            <a:r>
              <a:rPr lang="el-GR" dirty="0">
                <a:solidFill>
                  <a:srgbClr val="FF0000"/>
                </a:solidFill>
              </a:rPr>
              <a:t>ω</a:t>
            </a:r>
            <a:r>
              <a:rPr lang="en-US" baseline="-25000" dirty="0">
                <a:solidFill>
                  <a:srgbClr val="FF0000"/>
                </a:solidFill>
              </a:rPr>
              <a:t>0</a:t>
            </a:r>
            <a:r>
              <a:rPr lang="en-US" dirty="0">
                <a:solidFill>
                  <a:srgbClr val="FF0000"/>
                </a:solidFill>
              </a:rPr>
              <a:t>) is computable</a:t>
            </a:r>
            <a:r>
              <a:rPr lang="en-US" dirty="0"/>
              <a:t> using analytic formulas (Gaussian approximations of all contributing factors) or using Monte Carlo simulations of the neutron flight path through the instrument. </a:t>
            </a:r>
            <a:r>
              <a:rPr lang="en-US" dirty="0" smtClean="0"/>
              <a:t> </a:t>
            </a:r>
            <a:r>
              <a:rPr lang="en-US" dirty="0" smtClean="0">
                <a:solidFill>
                  <a:srgbClr val="FF0000"/>
                </a:solidFill>
              </a:rPr>
              <a:t>See this afternoon</a:t>
            </a:r>
            <a:endParaRPr lang="en-US" dirty="0">
              <a:solidFill>
                <a:srgbClr val="FF0000"/>
              </a:solidFill>
            </a:endParaRPr>
          </a:p>
          <a:p>
            <a:pPr algn="l">
              <a:spcBef>
                <a:spcPct val="50000"/>
              </a:spcBef>
              <a:buFontTx/>
              <a:buChar char="•"/>
            </a:pPr>
            <a:r>
              <a:rPr lang="en-US" dirty="0"/>
              <a:t> </a:t>
            </a:r>
            <a:r>
              <a:rPr lang="en-US" dirty="0">
                <a:solidFill>
                  <a:srgbClr val="FF0000"/>
                </a:solidFill>
              </a:rPr>
              <a:t>Data analysis</a:t>
            </a:r>
            <a:r>
              <a:rPr lang="en-US" dirty="0"/>
              <a:t>: Choose a model for S(</a:t>
            </a:r>
            <a:r>
              <a:rPr lang="en-US" b="1" dirty="0"/>
              <a:t>Q</a:t>
            </a:r>
            <a:r>
              <a:rPr lang="en-US" dirty="0"/>
              <a:t>,</a:t>
            </a:r>
            <a:r>
              <a:rPr lang="el-GR" dirty="0">
                <a:cs typeface="Arial" charset="0"/>
              </a:rPr>
              <a:t>ω</a:t>
            </a:r>
            <a:r>
              <a:rPr lang="en-US" dirty="0">
                <a:cs typeface="Arial" charset="0"/>
              </a:rPr>
              <a:t>). Convolve with R(</a:t>
            </a:r>
            <a:r>
              <a:rPr lang="en-US" b="1" dirty="0"/>
              <a:t>Q</a:t>
            </a:r>
            <a:r>
              <a:rPr lang="en-US" dirty="0"/>
              <a:t>-</a:t>
            </a:r>
            <a:r>
              <a:rPr lang="en-US" b="1" dirty="0"/>
              <a:t>Q</a:t>
            </a:r>
            <a:r>
              <a:rPr lang="en-US" baseline="-25000" dirty="0"/>
              <a:t>0</a:t>
            </a:r>
            <a:r>
              <a:rPr lang="en-US" dirty="0"/>
              <a:t>,</a:t>
            </a:r>
            <a:r>
              <a:rPr lang="el-GR" dirty="0"/>
              <a:t>ω</a:t>
            </a:r>
            <a:r>
              <a:rPr lang="en-US" dirty="0"/>
              <a:t>-</a:t>
            </a:r>
            <a:r>
              <a:rPr lang="el-GR" dirty="0"/>
              <a:t>ω</a:t>
            </a:r>
            <a:r>
              <a:rPr lang="en-US" baseline="-25000" dirty="0"/>
              <a:t>0</a:t>
            </a:r>
            <a:r>
              <a:rPr lang="en-US" dirty="0">
                <a:cs typeface="Arial" charset="0"/>
              </a:rPr>
              <a:t>) and fit to the experimental data.</a:t>
            </a:r>
            <a:endParaRPr lang="en-US" dirty="0"/>
          </a:p>
        </p:txBody>
      </p:sp>
      <p:pic>
        <p:nvPicPr>
          <p:cNvPr id="38915" name="Picture 6" descr="paperfig3_fits_only"/>
          <p:cNvPicPr>
            <a:picLocks noChangeAspect="1" noChangeArrowheads="1"/>
          </p:cNvPicPr>
          <p:nvPr/>
        </p:nvPicPr>
        <p:blipFill>
          <a:blip r:embed="rId2" cstate="print"/>
          <a:srcRect l="7010" t="8025" r="44531"/>
          <a:stretch>
            <a:fillRect/>
          </a:stretch>
        </p:blipFill>
        <p:spPr bwMode="auto">
          <a:xfrm>
            <a:off x="5207000" y="2087563"/>
            <a:ext cx="2460625" cy="3502025"/>
          </a:xfrm>
          <a:prstGeom prst="rect">
            <a:avLst/>
          </a:prstGeom>
          <a:noFill/>
          <a:ln w="9525">
            <a:noFill/>
            <a:miter lim="800000"/>
            <a:headEnd/>
            <a:tailEnd/>
          </a:ln>
        </p:spPr>
      </p:pic>
      <p:sp>
        <p:nvSpPr>
          <p:cNvPr id="38916" name="Text Box 9"/>
          <p:cNvSpPr txBox="1">
            <a:spLocks noChangeArrowheads="1"/>
          </p:cNvSpPr>
          <p:nvPr/>
        </p:nvSpPr>
        <p:spPr bwMode="auto">
          <a:xfrm>
            <a:off x="611188" y="5608638"/>
            <a:ext cx="8424862" cy="915987"/>
          </a:xfrm>
          <a:prstGeom prst="rect">
            <a:avLst/>
          </a:prstGeom>
          <a:noFill/>
          <a:ln w="9525" algn="ctr">
            <a:noFill/>
            <a:miter lim="800000"/>
            <a:headEnd/>
            <a:tailEnd/>
          </a:ln>
        </p:spPr>
        <p:txBody>
          <a:bodyPr>
            <a:spAutoFit/>
          </a:bodyPr>
          <a:lstStyle/>
          <a:p>
            <a:pPr algn="l">
              <a:spcBef>
                <a:spcPct val="50000"/>
              </a:spcBef>
              <a:buFontTx/>
              <a:buChar char="•"/>
            </a:pPr>
            <a:r>
              <a:rPr lang="en-US"/>
              <a:t> Accurate knowledge of R(</a:t>
            </a:r>
            <a:r>
              <a:rPr lang="en-US" b="1"/>
              <a:t>Q</a:t>
            </a:r>
            <a:r>
              <a:rPr lang="en-US"/>
              <a:t>-</a:t>
            </a:r>
            <a:r>
              <a:rPr lang="en-US" b="1"/>
              <a:t>Q</a:t>
            </a:r>
            <a:r>
              <a:rPr lang="en-US" baseline="-25000"/>
              <a:t>0</a:t>
            </a:r>
            <a:r>
              <a:rPr lang="en-US"/>
              <a:t>,</a:t>
            </a:r>
            <a:r>
              <a:rPr lang="el-GR"/>
              <a:t>ω</a:t>
            </a:r>
            <a:r>
              <a:rPr lang="en-US"/>
              <a:t>-</a:t>
            </a:r>
            <a:r>
              <a:rPr lang="el-GR"/>
              <a:t>ω</a:t>
            </a:r>
            <a:r>
              <a:rPr lang="en-US" baseline="-25000"/>
              <a:t>0</a:t>
            </a:r>
            <a:r>
              <a:rPr lang="en-US"/>
              <a:t>) is essential in order to extract trustworthy values of widths in </a:t>
            </a:r>
            <a:r>
              <a:rPr lang="en-US" b="1"/>
              <a:t>Q</a:t>
            </a:r>
            <a:r>
              <a:rPr lang="en-US"/>
              <a:t> and </a:t>
            </a:r>
            <a:r>
              <a:rPr lang="ru-RU">
                <a:cs typeface="Arial" charset="0"/>
              </a:rPr>
              <a:t>ћ</a:t>
            </a:r>
            <a:r>
              <a:rPr lang="el-GR">
                <a:cs typeface="Arial" charset="0"/>
              </a:rPr>
              <a:t>ω</a:t>
            </a:r>
            <a:r>
              <a:rPr lang="en-US">
                <a:cs typeface="Arial" charset="0"/>
              </a:rPr>
              <a:t>, which can in turn be related to real-space </a:t>
            </a:r>
            <a:r>
              <a:rPr lang="en-US" i="1">
                <a:cs typeface="Arial" charset="0"/>
              </a:rPr>
              <a:t>correlations lengths</a:t>
            </a:r>
            <a:r>
              <a:rPr lang="en-US">
                <a:cs typeface="Arial" charset="0"/>
              </a:rPr>
              <a:t> and </a:t>
            </a:r>
            <a:r>
              <a:rPr lang="en-US" i="1">
                <a:cs typeface="Arial" charset="0"/>
              </a:rPr>
              <a:t>excitation lifetimes</a:t>
            </a:r>
            <a:r>
              <a:rPr lang="en-US">
                <a:cs typeface="Arial" charset="0"/>
              </a:rPr>
              <a:t>  </a:t>
            </a:r>
            <a:endParaRPr lang="en-US"/>
          </a:p>
        </p:txBody>
      </p:sp>
      <p:pic>
        <p:nvPicPr>
          <p:cNvPr id="38917" name="Picture 11"/>
          <p:cNvPicPr>
            <a:picLocks noChangeAspect="1" noChangeArrowheads="1"/>
          </p:cNvPicPr>
          <p:nvPr/>
        </p:nvPicPr>
        <p:blipFill>
          <a:blip r:embed="rId3" cstate="print"/>
          <a:srcRect t="6601"/>
          <a:stretch>
            <a:fillRect/>
          </a:stretch>
        </p:blipFill>
        <p:spPr bwMode="auto">
          <a:xfrm>
            <a:off x="1036638" y="2060575"/>
            <a:ext cx="3895725" cy="3378200"/>
          </a:xfrm>
          <a:prstGeom prst="rect">
            <a:avLst/>
          </a:prstGeom>
          <a:noFill/>
          <a:ln w="9525" algn="ctr">
            <a:noFill/>
            <a:miter lim="800000"/>
            <a:headEnd/>
            <a:tailEnd/>
          </a:ln>
        </p:spPr>
      </p:pic>
      <p:sp>
        <p:nvSpPr>
          <p:cNvPr id="6" name="Rectangle 5"/>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Conclusions</a:t>
            </a:r>
            <a:endParaRPr lang="en-US" dirty="0"/>
          </a:p>
        </p:txBody>
      </p:sp>
      <p:sp>
        <p:nvSpPr>
          <p:cNvPr id="3" name="Content Placeholder 2"/>
          <p:cNvSpPr>
            <a:spLocks noGrp="1"/>
          </p:cNvSpPr>
          <p:nvPr>
            <p:ph idx="1"/>
          </p:nvPr>
        </p:nvSpPr>
        <p:spPr/>
        <p:txBody>
          <a:bodyPr/>
          <a:lstStyle/>
          <a:p>
            <a:r>
              <a:rPr lang="da-DK" sz="2000" dirty="0" err="1" smtClean="0"/>
              <a:t>Inelastic</a:t>
            </a:r>
            <a:r>
              <a:rPr lang="da-DK" sz="2000" dirty="0" smtClean="0"/>
              <a:t> neutron </a:t>
            </a:r>
            <a:r>
              <a:rPr lang="da-DK" sz="2000" dirty="0" err="1" smtClean="0"/>
              <a:t>scattering</a:t>
            </a:r>
            <a:r>
              <a:rPr lang="da-DK" sz="2000" dirty="0" smtClean="0"/>
              <a:t> is the </a:t>
            </a:r>
            <a:r>
              <a:rPr lang="da-DK" sz="2000" dirty="0" err="1" smtClean="0"/>
              <a:t>study</a:t>
            </a:r>
            <a:r>
              <a:rPr lang="da-DK" sz="2000" dirty="0" smtClean="0"/>
              <a:t> of </a:t>
            </a:r>
            <a:r>
              <a:rPr lang="da-DK" sz="2000" dirty="0" err="1" smtClean="0"/>
              <a:t>propagating</a:t>
            </a:r>
            <a:r>
              <a:rPr lang="da-DK" sz="2000" dirty="0" smtClean="0"/>
              <a:t> and </a:t>
            </a:r>
            <a:r>
              <a:rPr lang="da-DK" sz="2000" dirty="0" err="1" smtClean="0"/>
              <a:t>damped</a:t>
            </a:r>
            <a:r>
              <a:rPr lang="da-DK" sz="2000" dirty="0" smtClean="0"/>
              <a:t> modes </a:t>
            </a:r>
            <a:r>
              <a:rPr lang="da-DK" sz="2000" dirty="0" err="1" smtClean="0"/>
              <a:t>involving</a:t>
            </a:r>
            <a:r>
              <a:rPr lang="da-DK" sz="2000" dirty="0" smtClean="0"/>
              <a:t> </a:t>
            </a:r>
            <a:r>
              <a:rPr lang="da-DK" sz="2000" dirty="0" err="1" smtClean="0"/>
              <a:t>two-particle</a:t>
            </a:r>
            <a:r>
              <a:rPr lang="da-DK" sz="2000" dirty="0" smtClean="0"/>
              <a:t> </a:t>
            </a:r>
            <a:r>
              <a:rPr lang="da-DK" sz="2000" dirty="0" err="1" smtClean="0"/>
              <a:t>correlations</a:t>
            </a:r>
            <a:r>
              <a:rPr lang="da-DK" sz="2000" dirty="0" smtClean="0"/>
              <a:t> (as </a:t>
            </a:r>
            <a:r>
              <a:rPr lang="da-DK" sz="2000" dirty="0" err="1" smtClean="0"/>
              <a:t>opposed</a:t>
            </a:r>
            <a:r>
              <a:rPr lang="da-DK" sz="2000" dirty="0" smtClean="0"/>
              <a:t> to diffusion)</a:t>
            </a:r>
          </a:p>
          <a:p>
            <a:r>
              <a:rPr lang="da-DK" sz="2000" dirty="0" err="1" smtClean="0"/>
              <a:t>Inelastic</a:t>
            </a:r>
            <a:r>
              <a:rPr lang="da-DK" sz="2000" dirty="0" smtClean="0"/>
              <a:t> </a:t>
            </a:r>
            <a:r>
              <a:rPr lang="da-DK" sz="2000" dirty="0" err="1" smtClean="0"/>
              <a:t>scattering</a:t>
            </a:r>
            <a:r>
              <a:rPr lang="da-DK" sz="2000" dirty="0" smtClean="0"/>
              <a:t> </a:t>
            </a:r>
            <a:r>
              <a:rPr lang="da-DK" sz="2000" dirty="0" err="1" smtClean="0"/>
              <a:t>lets</a:t>
            </a:r>
            <a:r>
              <a:rPr lang="da-DK" sz="2000" dirty="0" smtClean="0"/>
              <a:t> </a:t>
            </a:r>
            <a:r>
              <a:rPr lang="da-DK" sz="2000" dirty="0" err="1" smtClean="0"/>
              <a:t>us</a:t>
            </a:r>
            <a:r>
              <a:rPr lang="da-DK" sz="2000" dirty="0" smtClean="0"/>
              <a:t> understand the </a:t>
            </a:r>
            <a:r>
              <a:rPr lang="da-DK" sz="2000" dirty="0" err="1" smtClean="0"/>
              <a:t>dynamic</a:t>
            </a:r>
            <a:r>
              <a:rPr lang="da-DK" sz="2000" dirty="0" smtClean="0"/>
              <a:t> </a:t>
            </a:r>
            <a:r>
              <a:rPr lang="da-DK" sz="2000" dirty="0" err="1" smtClean="0"/>
              <a:t>properties</a:t>
            </a:r>
            <a:r>
              <a:rPr lang="da-DK" sz="2000" dirty="0" smtClean="0"/>
              <a:t> of </a:t>
            </a:r>
            <a:r>
              <a:rPr lang="da-DK" sz="2000" dirty="0" err="1" smtClean="0"/>
              <a:t>materials</a:t>
            </a:r>
            <a:r>
              <a:rPr lang="da-DK" sz="2000" dirty="0" smtClean="0"/>
              <a:t> and </a:t>
            </a:r>
            <a:r>
              <a:rPr lang="da-DK" sz="2000" dirty="0" err="1" smtClean="0"/>
              <a:t>extract</a:t>
            </a:r>
            <a:r>
              <a:rPr lang="da-DK" sz="2000" dirty="0" smtClean="0"/>
              <a:t> </a:t>
            </a:r>
            <a:r>
              <a:rPr lang="da-DK" sz="2000" dirty="0" err="1" smtClean="0"/>
              <a:t>lattice</a:t>
            </a:r>
            <a:r>
              <a:rPr lang="da-DK" sz="2000" dirty="0" smtClean="0"/>
              <a:t> and </a:t>
            </a:r>
            <a:r>
              <a:rPr lang="da-DK" sz="2000" dirty="0" err="1" smtClean="0"/>
              <a:t>magnetic</a:t>
            </a:r>
            <a:r>
              <a:rPr lang="da-DK" sz="2000" dirty="0" smtClean="0"/>
              <a:t> </a:t>
            </a:r>
            <a:r>
              <a:rPr lang="da-DK" sz="2000" dirty="0" err="1" smtClean="0"/>
              <a:t>couplings</a:t>
            </a:r>
            <a:r>
              <a:rPr lang="da-DK" sz="2000" dirty="0" smtClean="0"/>
              <a:t>.</a:t>
            </a:r>
          </a:p>
          <a:p>
            <a:r>
              <a:rPr lang="da-DK" sz="2000" dirty="0" err="1" smtClean="0"/>
              <a:t>This</a:t>
            </a:r>
            <a:r>
              <a:rPr lang="da-DK" sz="2000" dirty="0" smtClean="0"/>
              <a:t>, in </a:t>
            </a:r>
            <a:r>
              <a:rPr lang="da-DK" sz="2000" dirty="0" err="1" smtClean="0"/>
              <a:t>turn</a:t>
            </a:r>
            <a:r>
              <a:rPr lang="da-DK" sz="2000" dirty="0" smtClean="0"/>
              <a:t>, </a:t>
            </a:r>
            <a:r>
              <a:rPr lang="da-DK" sz="2000" dirty="0" err="1" smtClean="0"/>
              <a:t>allows</a:t>
            </a:r>
            <a:r>
              <a:rPr lang="da-DK" sz="2000" dirty="0" smtClean="0"/>
              <a:t> </a:t>
            </a:r>
            <a:r>
              <a:rPr lang="da-DK" sz="2000" dirty="0" err="1" smtClean="0"/>
              <a:t>us</a:t>
            </a:r>
            <a:r>
              <a:rPr lang="da-DK" sz="2000" dirty="0" smtClean="0"/>
              <a:t> to understand </a:t>
            </a:r>
            <a:r>
              <a:rPr lang="da-DK" sz="2000" dirty="0" err="1" smtClean="0"/>
              <a:t>structure/magnetism</a:t>
            </a:r>
            <a:r>
              <a:rPr lang="da-DK" sz="2000" dirty="0" smtClean="0"/>
              <a:t> and </a:t>
            </a:r>
            <a:r>
              <a:rPr lang="da-DK" sz="2000" dirty="0" err="1" smtClean="0"/>
              <a:t>ultimately</a:t>
            </a:r>
            <a:r>
              <a:rPr lang="da-DK" sz="2000" dirty="0" smtClean="0"/>
              <a:t> the </a:t>
            </a:r>
            <a:r>
              <a:rPr lang="da-DK" sz="2000" dirty="0" err="1" smtClean="0"/>
              <a:t>functionality</a:t>
            </a:r>
            <a:r>
              <a:rPr lang="da-DK" sz="2000" dirty="0" smtClean="0"/>
              <a:t> of </a:t>
            </a:r>
            <a:r>
              <a:rPr lang="da-DK" sz="2000" dirty="0" err="1" smtClean="0"/>
              <a:t>materials</a:t>
            </a:r>
            <a:r>
              <a:rPr lang="da-DK" sz="2000" dirty="0" smtClean="0"/>
              <a:t>.</a:t>
            </a:r>
          </a:p>
          <a:p>
            <a:r>
              <a:rPr lang="da-DK" sz="2000" dirty="0" smtClean="0"/>
              <a:t>Main </a:t>
            </a:r>
            <a:r>
              <a:rPr lang="da-DK" sz="2000" dirty="0" err="1" smtClean="0"/>
              <a:t>spectroscopic</a:t>
            </a:r>
            <a:r>
              <a:rPr lang="da-DK" sz="2000" dirty="0" smtClean="0"/>
              <a:t> </a:t>
            </a:r>
            <a:r>
              <a:rPr lang="da-DK" sz="2000" dirty="0" err="1" smtClean="0"/>
              <a:t>tools</a:t>
            </a:r>
            <a:r>
              <a:rPr lang="da-DK" sz="2000" dirty="0" smtClean="0"/>
              <a:t>: </a:t>
            </a:r>
            <a:r>
              <a:rPr lang="da-DK" sz="2000" dirty="0" err="1" smtClean="0"/>
              <a:t>Direct</a:t>
            </a:r>
            <a:r>
              <a:rPr lang="da-DK" sz="2000" dirty="0" smtClean="0"/>
              <a:t> </a:t>
            </a:r>
            <a:r>
              <a:rPr lang="da-DK" sz="2000" dirty="0" err="1" smtClean="0"/>
              <a:t>time-of-flight</a:t>
            </a:r>
            <a:r>
              <a:rPr lang="da-DK" sz="2000" dirty="0" smtClean="0"/>
              <a:t>, </a:t>
            </a:r>
            <a:r>
              <a:rPr lang="da-DK" sz="2000" dirty="0" err="1" smtClean="0"/>
              <a:t>triple</a:t>
            </a:r>
            <a:r>
              <a:rPr lang="da-DK" sz="2000" dirty="0" smtClean="0"/>
              <a:t> </a:t>
            </a:r>
            <a:r>
              <a:rPr lang="da-DK" sz="2000" dirty="0" err="1" smtClean="0"/>
              <a:t>axis</a:t>
            </a:r>
            <a:r>
              <a:rPr lang="da-DK" sz="2000" dirty="0" smtClean="0"/>
              <a:t> </a:t>
            </a:r>
            <a:r>
              <a:rPr lang="da-DK" sz="2000" dirty="0" err="1" smtClean="0"/>
              <a:t>spectrometers</a:t>
            </a:r>
            <a:r>
              <a:rPr lang="da-DK" sz="2000" dirty="0" smtClean="0"/>
              <a:t>. </a:t>
            </a:r>
            <a:r>
              <a:rPr lang="da-DK" sz="2000" dirty="0" err="1" smtClean="0"/>
              <a:t>Each</a:t>
            </a:r>
            <a:r>
              <a:rPr lang="da-DK" sz="2000" dirty="0" smtClean="0"/>
              <a:t> has </a:t>
            </a:r>
            <a:r>
              <a:rPr lang="da-DK" sz="2000" dirty="0" err="1" smtClean="0"/>
              <a:t>its</a:t>
            </a:r>
            <a:r>
              <a:rPr lang="da-DK" sz="2000" dirty="0" smtClean="0"/>
              <a:t> </a:t>
            </a:r>
            <a:r>
              <a:rPr lang="da-DK" sz="2000" dirty="0" err="1" smtClean="0"/>
              <a:t>advantages</a:t>
            </a:r>
            <a:r>
              <a:rPr lang="da-DK" sz="2000" dirty="0" smtClean="0"/>
              <a:t> and </a:t>
            </a:r>
            <a:r>
              <a:rPr lang="da-DK" sz="2000" dirty="0" err="1" smtClean="0"/>
              <a:t>disadvantages</a:t>
            </a:r>
            <a:r>
              <a:rPr lang="da-DK" sz="2000" dirty="0" smtClean="0"/>
              <a:t> in terms of </a:t>
            </a:r>
            <a:r>
              <a:rPr lang="da-DK" sz="2000" dirty="0" err="1" smtClean="0"/>
              <a:t>flux</a:t>
            </a:r>
            <a:r>
              <a:rPr lang="da-DK" sz="2000" dirty="0" smtClean="0"/>
              <a:t>, resolution, </a:t>
            </a:r>
            <a:r>
              <a:rPr lang="da-DK" sz="2000" dirty="0" err="1" smtClean="0"/>
              <a:t>ease</a:t>
            </a:r>
            <a:r>
              <a:rPr lang="da-DK" sz="2000" dirty="0" smtClean="0"/>
              <a:t> of </a:t>
            </a:r>
            <a:r>
              <a:rPr lang="da-DK" sz="2000" dirty="0" err="1" smtClean="0"/>
              <a:t>data-analysis</a:t>
            </a:r>
            <a:r>
              <a:rPr lang="da-DK" sz="2000" dirty="0" smtClean="0"/>
              <a:t>, …</a:t>
            </a:r>
            <a:endParaRPr lang="en-US" sz="2000" dirty="0"/>
          </a:p>
        </p:txBody>
      </p:sp>
      <p:pic>
        <p:nvPicPr>
          <p:cNvPr id="4"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5" name="Rectangle 4"/>
          <p:cNvSpPr/>
          <p:nvPr/>
        </p:nvSpPr>
        <p:spPr>
          <a:xfrm>
            <a:off x="0" y="6696744"/>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da-DK" dirty="0" err="1" smtClean="0"/>
              <a:t>Example</a:t>
            </a:r>
            <a:r>
              <a:rPr lang="da-DK" dirty="0" smtClean="0"/>
              <a:t>: </a:t>
            </a:r>
            <a:br>
              <a:rPr lang="da-DK" dirty="0" smtClean="0"/>
            </a:br>
            <a:r>
              <a:rPr lang="da-DK" dirty="0" err="1" smtClean="0"/>
              <a:t>Effect</a:t>
            </a:r>
            <a:r>
              <a:rPr lang="da-DK" dirty="0" smtClean="0"/>
              <a:t> of </a:t>
            </a:r>
            <a:r>
              <a:rPr lang="da-DK" dirty="0" err="1" smtClean="0"/>
              <a:t>superconductivity</a:t>
            </a:r>
            <a:r>
              <a:rPr lang="da-DK" dirty="0" smtClean="0"/>
              <a:t> </a:t>
            </a:r>
            <a:r>
              <a:rPr lang="da-DK" dirty="0" err="1" smtClean="0"/>
              <a:t>on</a:t>
            </a:r>
            <a:r>
              <a:rPr lang="da-DK" dirty="0" smtClean="0"/>
              <a:t> </a:t>
            </a:r>
            <a:r>
              <a:rPr lang="da-DK" dirty="0" err="1" smtClean="0"/>
              <a:t>phonon</a:t>
            </a:r>
            <a:r>
              <a:rPr lang="da-DK" dirty="0" smtClean="0"/>
              <a:t> </a:t>
            </a:r>
            <a:r>
              <a:rPr lang="da-DK" dirty="0" err="1" smtClean="0"/>
              <a:t>lifetime</a:t>
            </a:r>
            <a:r>
              <a:rPr lang="da-DK" dirty="0" smtClean="0"/>
              <a:t> </a:t>
            </a:r>
            <a:endParaRPr lang="en-US" dirty="0"/>
          </a:p>
        </p:txBody>
      </p:sp>
      <p:sp>
        <p:nvSpPr>
          <p:cNvPr id="5" name="Subtitle 4"/>
          <p:cNvSpPr>
            <a:spLocks noGrp="1"/>
          </p:cNvSpPr>
          <p:nvPr>
            <p:ph type="subTitle" idx="1"/>
          </p:nvPr>
        </p:nvSpPr>
        <p:spPr/>
        <p:txBody>
          <a:bodyPr/>
          <a:lstStyle/>
          <a:p>
            <a:endParaRPr lang="en-US"/>
          </a:p>
        </p:txBody>
      </p:sp>
      <p:pic>
        <p:nvPicPr>
          <p:cNvPr id="6" name="Picture 5"/>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metals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636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636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636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397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4380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4380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4786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5192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192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85192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5597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6003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6003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6003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640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86814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814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814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722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7625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7625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7625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2483768" y="1268760"/>
            <a:ext cx="4248472" cy="1096156"/>
            <a:chOff x="2483768" y="1268760"/>
            <a:chExt cx="4248472" cy="1096156"/>
          </a:xfrm>
        </p:grpSpPr>
        <p:graphicFrame>
          <p:nvGraphicFramePr>
            <p:cNvPr id="61" name="Object 60"/>
            <p:cNvGraphicFramePr>
              <a:graphicFrameLocks noChangeAspect="1"/>
            </p:cNvGraphicFramePr>
            <p:nvPr/>
          </p:nvGraphicFramePr>
          <p:xfrm>
            <a:off x="2771800" y="1440182"/>
            <a:ext cx="1584176" cy="708710"/>
          </p:xfrm>
          <a:graphic>
            <a:graphicData uri="http://schemas.openxmlformats.org/presentationml/2006/ole">
              <p:oleObj spid="_x0000_s99330" name="Ligning" r:id="rId4" imgW="482400" imgH="215640" progId="Equation.3">
                <p:embed/>
              </p:oleObj>
            </a:graphicData>
          </a:graphic>
        </p:graphicFrame>
        <p:graphicFrame>
          <p:nvGraphicFramePr>
            <p:cNvPr id="62" name="Object 3"/>
            <p:cNvGraphicFramePr>
              <a:graphicFrameLocks noChangeAspect="1"/>
            </p:cNvGraphicFramePr>
            <p:nvPr/>
          </p:nvGraphicFramePr>
          <p:xfrm>
            <a:off x="5026025" y="1268760"/>
            <a:ext cx="1202159" cy="1096156"/>
          </p:xfrm>
          <a:graphic>
            <a:graphicData uri="http://schemas.openxmlformats.org/presentationml/2006/ole">
              <p:oleObj spid="_x0000_s99331" name="Ligning" r:id="rId5" imgW="431640" imgH="393480" progId="Equation.3">
                <p:embed/>
              </p:oleObj>
            </a:graphicData>
          </a:graphic>
        </p:graphicFrame>
        <p:sp>
          <p:nvSpPr>
            <p:cNvPr id="63" name="Rectangle 62"/>
            <p:cNvSpPr/>
            <p:nvPr/>
          </p:nvSpPr>
          <p:spPr>
            <a:xfrm>
              <a:off x="2483768"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716016"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1907704" y="5786100"/>
            <a:ext cx="5544616" cy="523220"/>
          </a:xfrm>
          <a:prstGeom prst="rect">
            <a:avLst/>
          </a:prstGeom>
          <a:noFill/>
        </p:spPr>
        <p:txBody>
          <a:bodyPr wrap="square" rtlCol="0">
            <a:spAutoFit/>
          </a:bodyPr>
          <a:lstStyle/>
          <a:p>
            <a:r>
              <a:rPr lang="da-DK" sz="2800" dirty="0" err="1" smtClean="0"/>
              <a:t>What</a:t>
            </a:r>
            <a:r>
              <a:rPr lang="da-DK" sz="2800" dirty="0" smtClean="0"/>
              <a:t> </a:t>
            </a:r>
            <a:r>
              <a:rPr lang="da-DK" sz="2800" dirty="0" err="1" smtClean="0"/>
              <a:t>determines</a:t>
            </a:r>
            <a:r>
              <a:rPr lang="da-DK" sz="2800" dirty="0" smtClean="0"/>
              <a:t> the </a:t>
            </a:r>
            <a:r>
              <a:rPr lang="da-DK" sz="2800" dirty="0" err="1" smtClean="0"/>
              <a:t>resistivity</a:t>
            </a:r>
            <a:r>
              <a:rPr lang="da-DK" sz="2800" dirty="0" smtClean="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31552E-6 C 0.06059 -0.01503 0.12136 -0.02984 0.1566 -0.04649 C 0.19184 -0.06315 0.1908 -0.09206 0.21198 -0.0997 C 0.23316 -0.10756 0.25747 -0.10155 0.2842 -0.09368 C 0.31094 -0.08605 0.34705 -0.05251 0.37222 -0.05343 C 0.3974 -0.05459 0.43386 -0.08466 0.4349 -0.0997 C 0.43594 -0.11473 0.34583 -0.14087 0.3783 -0.14388 C 0.41076 -0.14689 0.52031 -0.13254 0.63004 -0.11797 " pathEditMode="relative" rAng="0" ptsTypes="aaaaaaaA">
                                      <p:cBhvr>
                                        <p:cTn id="6" dur="2000" fill="hold"/>
                                        <p:tgtEl>
                                          <p:spTgt spid="60"/>
                                        </p:tgtEl>
                                        <p:attrNameLst>
                                          <p:attrName>ppt_x</p:attrName>
                                          <p:attrName>ppt_y</p:attrName>
                                        </p:attrNameLst>
                                      </p:cBhvr>
                                      <p:rCtr x="315" y="-7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Why</a:t>
            </a:r>
            <a:r>
              <a:rPr lang="da-DK" dirty="0" smtClean="0"/>
              <a:t> </a:t>
            </a:r>
            <a:r>
              <a:rPr lang="da-DK" dirty="0" err="1" smtClean="0"/>
              <a:t>inelastic</a:t>
            </a:r>
            <a:r>
              <a:rPr lang="da-DK" dirty="0" smtClean="0"/>
              <a:t> </a:t>
            </a:r>
            <a:r>
              <a:rPr lang="da-DK" dirty="0" err="1" smtClean="0"/>
              <a:t>scattering</a:t>
            </a:r>
            <a:r>
              <a:rPr lang="da-DK" dirty="0" smtClean="0"/>
              <a:t>?</a:t>
            </a:r>
            <a:endParaRPr lang="en-US" dirty="0"/>
          </a:p>
        </p:txBody>
      </p:sp>
      <p:sp>
        <p:nvSpPr>
          <p:cNvPr id="3" name="Text Placeholder 2"/>
          <p:cNvSpPr>
            <a:spLocks noGrp="1"/>
          </p:cNvSpPr>
          <p:nvPr>
            <p:ph type="body" idx="1"/>
          </p:nvPr>
        </p:nvSpPr>
        <p:spPr>
          <a:xfrm>
            <a:off x="457200" y="2573214"/>
            <a:ext cx="4040188" cy="639762"/>
          </a:xfrm>
        </p:spPr>
        <p:txBody>
          <a:bodyPr/>
          <a:lstStyle/>
          <a:p>
            <a:r>
              <a:rPr lang="da-DK" dirty="0" err="1" smtClean="0"/>
              <a:t>Magnetism</a:t>
            </a:r>
            <a:endParaRPr lang="en-US" dirty="0"/>
          </a:p>
        </p:txBody>
      </p:sp>
      <p:sp>
        <p:nvSpPr>
          <p:cNvPr id="4" name="Content Placeholder 3"/>
          <p:cNvSpPr>
            <a:spLocks noGrp="1"/>
          </p:cNvSpPr>
          <p:nvPr>
            <p:ph sz="half" idx="2"/>
          </p:nvPr>
        </p:nvSpPr>
        <p:spPr>
          <a:xfrm>
            <a:off x="457200" y="3366144"/>
            <a:ext cx="4040188" cy="3951288"/>
          </a:xfrm>
        </p:spPr>
        <p:txBody>
          <a:bodyPr/>
          <a:lstStyle/>
          <a:p>
            <a:r>
              <a:rPr lang="da-DK" dirty="0" err="1" smtClean="0"/>
              <a:t>Ferroelectricity</a:t>
            </a:r>
            <a:endParaRPr lang="da-DK" dirty="0" smtClean="0"/>
          </a:p>
          <a:p>
            <a:r>
              <a:rPr lang="da-DK" dirty="0" err="1" smtClean="0"/>
              <a:t>Multiferroics</a:t>
            </a:r>
            <a:endParaRPr lang="da-DK" dirty="0" smtClean="0"/>
          </a:p>
          <a:p>
            <a:r>
              <a:rPr lang="da-DK" dirty="0" err="1" smtClean="0"/>
              <a:t>Superconductors</a:t>
            </a:r>
            <a:endParaRPr lang="da-DK" dirty="0" smtClean="0"/>
          </a:p>
          <a:p>
            <a:r>
              <a:rPr lang="da-DK" dirty="0" err="1" smtClean="0"/>
              <a:t>Magnetocaloric</a:t>
            </a:r>
            <a:r>
              <a:rPr lang="da-DK" dirty="0" smtClean="0"/>
              <a:t> </a:t>
            </a:r>
            <a:r>
              <a:rPr lang="da-DK" dirty="0" err="1" smtClean="0"/>
              <a:t>materials</a:t>
            </a:r>
            <a:endParaRPr lang="da-DK" dirty="0" smtClean="0"/>
          </a:p>
          <a:p>
            <a:r>
              <a:rPr lang="da-DK" dirty="0" smtClean="0"/>
              <a:t>Quantum magnets</a:t>
            </a:r>
          </a:p>
          <a:p>
            <a:r>
              <a:rPr lang="da-DK" dirty="0" smtClean="0"/>
              <a:t>…</a:t>
            </a:r>
          </a:p>
          <a:p>
            <a:pPr>
              <a:buNone/>
            </a:pPr>
            <a:endParaRPr lang="en-US" dirty="0"/>
          </a:p>
        </p:txBody>
      </p:sp>
      <p:sp>
        <p:nvSpPr>
          <p:cNvPr id="5" name="Text Placeholder 4"/>
          <p:cNvSpPr>
            <a:spLocks noGrp="1"/>
          </p:cNvSpPr>
          <p:nvPr>
            <p:ph type="body" sz="quarter" idx="3"/>
          </p:nvPr>
        </p:nvSpPr>
        <p:spPr>
          <a:xfrm>
            <a:off x="4645025" y="2573214"/>
            <a:ext cx="4041775" cy="639762"/>
          </a:xfrm>
        </p:spPr>
        <p:txBody>
          <a:bodyPr/>
          <a:lstStyle/>
          <a:p>
            <a:r>
              <a:rPr lang="da-DK" dirty="0" err="1" smtClean="0"/>
              <a:t>Lattice</a:t>
            </a:r>
            <a:r>
              <a:rPr lang="da-DK" dirty="0" smtClean="0"/>
              <a:t> vibrations</a:t>
            </a:r>
            <a:endParaRPr lang="en-US" dirty="0"/>
          </a:p>
        </p:txBody>
      </p:sp>
      <p:sp>
        <p:nvSpPr>
          <p:cNvPr id="6" name="Content Placeholder 5"/>
          <p:cNvSpPr>
            <a:spLocks noGrp="1"/>
          </p:cNvSpPr>
          <p:nvPr>
            <p:ph sz="quarter" idx="4"/>
          </p:nvPr>
        </p:nvSpPr>
        <p:spPr>
          <a:xfrm>
            <a:off x="4645025" y="3366144"/>
            <a:ext cx="4041775" cy="3951288"/>
          </a:xfrm>
        </p:spPr>
        <p:txBody>
          <a:bodyPr/>
          <a:lstStyle/>
          <a:p>
            <a:r>
              <a:rPr lang="da-DK" dirty="0" err="1" smtClean="0"/>
              <a:t>Thermoelectrics</a:t>
            </a:r>
            <a:endParaRPr lang="da-DK" dirty="0" smtClean="0"/>
          </a:p>
          <a:p>
            <a:r>
              <a:rPr lang="da-DK" dirty="0" err="1" smtClean="0"/>
              <a:t>Superconductors</a:t>
            </a:r>
            <a:endParaRPr lang="da-DK" dirty="0" smtClean="0"/>
          </a:p>
          <a:p>
            <a:r>
              <a:rPr lang="da-DK" dirty="0" smtClean="0"/>
              <a:t>...</a:t>
            </a:r>
          </a:p>
          <a:p>
            <a:endParaRPr lang="en-US" dirty="0"/>
          </a:p>
        </p:txBody>
      </p:sp>
      <p:pic>
        <p:nvPicPr>
          <p:cNvPr id="7"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8" name="TextBox 7"/>
          <p:cNvSpPr txBox="1"/>
          <p:nvPr/>
        </p:nvSpPr>
        <p:spPr>
          <a:xfrm>
            <a:off x="323528" y="1628800"/>
            <a:ext cx="8496944" cy="830997"/>
          </a:xfrm>
          <a:prstGeom prst="rect">
            <a:avLst/>
          </a:prstGeom>
          <a:noFill/>
        </p:spPr>
        <p:txBody>
          <a:bodyPr wrap="square" rtlCol="0">
            <a:spAutoFit/>
          </a:bodyPr>
          <a:lstStyle/>
          <a:p>
            <a:r>
              <a:rPr lang="da-DK" sz="2400" dirty="0" err="1" smtClean="0"/>
              <a:t>Because</a:t>
            </a:r>
            <a:r>
              <a:rPr lang="da-DK" sz="2400" dirty="0" smtClean="0"/>
              <a:t> </a:t>
            </a:r>
            <a:r>
              <a:rPr lang="da-DK" sz="2400" dirty="0" err="1" smtClean="0"/>
              <a:t>coherent</a:t>
            </a:r>
            <a:r>
              <a:rPr lang="da-DK" sz="2400" dirty="0" smtClean="0"/>
              <a:t> </a:t>
            </a:r>
            <a:r>
              <a:rPr lang="da-DK" sz="2400" dirty="0" err="1" smtClean="0"/>
              <a:t>propagating</a:t>
            </a:r>
            <a:r>
              <a:rPr lang="da-DK" sz="2400" dirty="0" smtClean="0"/>
              <a:t> modes and </a:t>
            </a:r>
            <a:r>
              <a:rPr lang="da-DK" sz="2400" dirty="0" err="1" smtClean="0"/>
              <a:t>damped</a:t>
            </a:r>
            <a:r>
              <a:rPr lang="da-DK" sz="2400" dirty="0" smtClean="0"/>
              <a:t> modes </a:t>
            </a:r>
            <a:r>
              <a:rPr lang="da-DK" sz="2400" dirty="0" err="1" smtClean="0"/>
              <a:t>control</a:t>
            </a:r>
            <a:r>
              <a:rPr lang="da-DK" sz="2400" dirty="0" smtClean="0"/>
              <a:t> </a:t>
            </a:r>
            <a:r>
              <a:rPr lang="da-DK" sz="2400" dirty="0" err="1" smtClean="0"/>
              <a:t>many</a:t>
            </a:r>
            <a:r>
              <a:rPr lang="da-DK" sz="2400" dirty="0" smtClean="0"/>
              <a:t> </a:t>
            </a:r>
            <a:r>
              <a:rPr lang="da-DK" sz="2400" dirty="0" err="1" smtClean="0"/>
              <a:t>physical</a:t>
            </a:r>
            <a:r>
              <a:rPr lang="da-DK" sz="2400" dirty="0" smtClean="0"/>
              <a:t> </a:t>
            </a:r>
            <a:r>
              <a:rPr lang="da-DK" sz="2400" dirty="0" err="1" smtClean="0"/>
              <a:t>properties</a:t>
            </a:r>
            <a:r>
              <a:rPr lang="da-DK" sz="2400" dirty="0" smtClean="0"/>
              <a:t> of real </a:t>
            </a:r>
            <a:r>
              <a:rPr lang="da-DK" sz="2400" dirty="0" err="1" smtClean="0"/>
              <a:t>materials</a:t>
            </a:r>
            <a:endParaRPr lang="en-US" sz="2400" dirty="0"/>
          </a:p>
        </p:txBody>
      </p:sp>
      <p:sp>
        <p:nvSpPr>
          <p:cNvPr id="9" name="Rectangle 8"/>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metals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763688" y="2852936"/>
            <a:ext cx="288032" cy="2016224"/>
            <a:chOff x="1763688" y="2636912"/>
            <a:chExt cx="288032" cy="2016224"/>
          </a:xfrm>
        </p:grpSpPr>
        <p:sp>
          <p:nvSpPr>
            <p:cNvPr id="5" name="Oval 4"/>
            <p:cNvSpPr/>
            <p:nvPr/>
          </p:nvSpPr>
          <p:spPr>
            <a:xfrm>
              <a:off x="1763688"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63688"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63688"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63688"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339752" y="2852936"/>
            <a:ext cx="288032" cy="2016224"/>
            <a:chOff x="2339752" y="2636912"/>
            <a:chExt cx="288032" cy="2016224"/>
          </a:xfrm>
        </p:grpSpPr>
        <p:sp>
          <p:nvSpPr>
            <p:cNvPr id="10" name="Oval 9"/>
            <p:cNvSpPr/>
            <p:nvPr/>
          </p:nvSpPr>
          <p:spPr>
            <a:xfrm>
              <a:off x="2339752"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2843808" y="2852936"/>
            <a:ext cx="288032" cy="2016224"/>
            <a:chOff x="2843808" y="2636912"/>
            <a:chExt cx="288032" cy="2016224"/>
          </a:xfrm>
        </p:grpSpPr>
        <p:sp>
          <p:nvSpPr>
            <p:cNvPr id="15" name="Oval 14"/>
            <p:cNvSpPr/>
            <p:nvPr/>
          </p:nvSpPr>
          <p:spPr>
            <a:xfrm>
              <a:off x="2843808"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43808"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3808"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3789040"/>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43808"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3347864" y="2852936"/>
            <a:ext cx="288032" cy="2016224"/>
            <a:chOff x="3347864" y="2636912"/>
            <a:chExt cx="288032" cy="2016224"/>
          </a:xfrm>
        </p:grpSpPr>
        <p:sp>
          <p:nvSpPr>
            <p:cNvPr id="20" name="Oval 19"/>
            <p:cNvSpPr/>
            <p:nvPr/>
          </p:nvSpPr>
          <p:spPr>
            <a:xfrm>
              <a:off x="3347864"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3851920" y="2852936"/>
            <a:ext cx="288032" cy="2016224"/>
            <a:chOff x="3851920" y="2636912"/>
            <a:chExt cx="288032" cy="2016224"/>
          </a:xfrm>
        </p:grpSpPr>
        <p:sp>
          <p:nvSpPr>
            <p:cNvPr id="25" name="Oval 24"/>
            <p:cNvSpPr/>
            <p:nvPr/>
          </p:nvSpPr>
          <p:spPr>
            <a:xfrm>
              <a:off x="3851920"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51920"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51920"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1920"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851920"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4355976" y="2852936"/>
            <a:ext cx="288032" cy="2016224"/>
            <a:chOff x="4355976" y="2636912"/>
            <a:chExt cx="288032" cy="2016224"/>
          </a:xfrm>
        </p:grpSpPr>
        <p:sp>
          <p:nvSpPr>
            <p:cNvPr id="30" name="Oval 29"/>
            <p:cNvSpPr/>
            <p:nvPr/>
          </p:nvSpPr>
          <p:spPr>
            <a:xfrm>
              <a:off x="4355976"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4860032" y="2852936"/>
            <a:ext cx="288032" cy="2016224"/>
            <a:chOff x="4860032" y="2636912"/>
            <a:chExt cx="288032" cy="2016224"/>
          </a:xfrm>
        </p:grpSpPr>
        <p:sp>
          <p:nvSpPr>
            <p:cNvPr id="35" name="Oval 34"/>
            <p:cNvSpPr/>
            <p:nvPr/>
          </p:nvSpPr>
          <p:spPr>
            <a:xfrm>
              <a:off x="4860032"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60032"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212976"/>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60032"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364088" y="2852936"/>
            <a:ext cx="288032" cy="2016224"/>
            <a:chOff x="5364088" y="2636912"/>
            <a:chExt cx="288032" cy="2016224"/>
          </a:xfrm>
        </p:grpSpPr>
        <p:sp>
          <p:nvSpPr>
            <p:cNvPr id="40" name="Oval 39"/>
            <p:cNvSpPr/>
            <p:nvPr/>
          </p:nvSpPr>
          <p:spPr>
            <a:xfrm>
              <a:off x="5364088"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868144" y="2852936"/>
            <a:ext cx="288032" cy="2016224"/>
            <a:chOff x="5868144" y="2636912"/>
            <a:chExt cx="288032" cy="2016224"/>
          </a:xfrm>
        </p:grpSpPr>
        <p:sp>
          <p:nvSpPr>
            <p:cNvPr id="45" name="Oval 44"/>
            <p:cNvSpPr/>
            <p:nvPr/>
          </p:nvSpPr>
          <p:spPr>
            <a:xfrm>
              <a:off x="5868144"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8144"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68144"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8144"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8144"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372200" y="2852936"/>
            <a:ext cx="288032" cy="2016224"/>
            <a:chOff x="6372200" y="2636912"/>
            <a:chExt cx="288032" cy="2016224"/>
          </a:xfrm>
        </p:grpSpPr>
        <p:sp>
          <p:nvSpPr>
            <p:cNvPr id="50" name="Oval 49"/>
            <p:cNvSpPr/>
            <p:nvPr/>
          </p:nvSpPr>
          <p:spPr>
            <a:xfrm>
              <a:off x="6372200"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76256" y="2852936"/>
            <a:ext cx="288032" cy="2016224"/>
            <a:chOff x="6876256" y="2636912"/>
            <a:chExt cx="288032" cy="2016224"/>
          </a:xfrm>
        </p:grpSpPr>
        <p:sp>
          <p:nvSpPr>
            <p:cNvPr id="55" name="Oval 54"/>
            <p:cNvSpPr/>
            <p:nvPr/>
          </p:nvSpPr>
          <p:spPr>
            <a:xfrm>
              <a:off x="6876256"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76256"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76256"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76256"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76256"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3" name="Object 72"/>
          <p:cNvGraphicFramePr>
            <a:graphicFrameLocks noChangeAspect="1"/>
          </p:cNvGraphicFramePr>
          <p:nvPr/>
        </p:nvGraphicFramePr>
        <p:xfrm>
          <a:off x="2771800" y="1440182"/>
          <a:ext cx="1584176" cy="708710"/>
        </p:xfrm>
        <a:graphic>
          <a:graphicData uri="http://schemas.openxmlformats.org/presentationml/2006/ole">
            <p:oleObj spid="_x0000_s100354" name="Ligning" r:id="rId4" imgW="482400" imgH="215640" progId="Equation.3">
              <p:embed/>
            </p:oleObj>
          </a:graphicData>
        </a:graphic>
      </p:graphicFrame>
      <p:graphicFrame>
        <p:nvGraphicFramePr>
          <p:cNvPr id="74" name="Object 3"/>
          <p:cNvGraphicFramePr>
            <a:graphicFrameLocks noChangeAspect="1"/>
          </p:cNvGraphicFramePr>
          <p:nvPr/>
        </p:nvGraphicFramePr>
        <p:xfrm>
          <a:off x="5026025" y="1268760"/>
          <a:ext cx="1202159" cy="1096156"/>
        </p:xfrm>
        <a:graphic>
          <a:graphicData uri="http://schemas.openxmlformats.org/presentationml/2006/ole">
            <p:oleObj spid="_x0000_s100355" name="Ligning" r:id="rId5" imgW="431640" imgH="393480" progId="Equation.3">
              <p:embed/>
            </p:oleObj>
          </a:graphicData>
        </a:graphic>
      </p:graphicFrame>
      <p:sp>
        <p:nvSpPr>
          <p:cNvPr id="75" name="Rectangle 74"/>
          <p:cNvSpPr/>
          <p:nvPr/>
        </p:nvSpPr>
        <p:spPr>
          <a:xfrm>
            <a:off x="2483768"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716016"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1547664" y="5445224"/>
            <a:ext cx="7128792" cy="954107"/>
          </a:xfrm>
          <a:prstGeom prst="rect">
            <a:avLst/>
          </a:prstGeom>
          <a:noFill/>
        </p:spPr>
        <p:txBody>
          <a:bodyPr wrap="square" rtlCol="0">
            <a:spAutoFit/>
          </a:bodyPr>
          <a:lstStyle/>
          <a:p>
            <a:pPr>
              <a:buFont typeface="Arial" pitchFamily="34" charset="0"/>
              <a:buChar char="•"/>
            </a:pPr>
            <a:r>
              <a:rPr lang="da-DK" sz="2800" dirty="0" smtClean="0"/>
              <a:t> </a:t>
            </a:r>
            <a:r>
              <a:rPr lang="da-DK" sz="2800" dirty="0" err="1" smtClean="0"/>
              <a:t>Electron-defect</a:t>
            </a:r>
            <a:r>
              <a:rPr lang="da-DK" sz="2800" dirty="0" smtClean="0"/>
              <a:t> </a:t>
            </a:r>
            <a:r>
              <a:rPr lang="da-DK" sz="2800" dirty="0" err="1" smtClean="0"/>
              <a:t>scattering</a:t>
            </a:r>
            <a:endParaRPr lang="da-DK" sz="2800" dirty="0" smtClean="0"/>
          </a:p>
          <a:p>
            <a:pPr>
              <a:buFont typeface="Arial" pitchFamily="34" charset="0"/>
              <a:buChar char="•"/>
            </a:pPr>
            <a:r>
              <a:rPr lang="da-DK" sz="2800" dirty="0" smtClean="0"/>
              <a:t> </a:t>
            </a:r>
            <a:r>
              <a:rPr lang="da-DK" sz="2800" dirty="0" err="1" smtClean="0"/>
              <a:t>Edges</a:t>
            </a:r>
            <a:r>
              <a:rPr lang="da-DK" sz="2800" dirty="0" smtClean="0"/>
              <a:t>, missing atoms, </a:t>
            </a:r>
            <a:r>
              <a:rPr lang="da-DK" sz="2800" dirty="0" err="1" smtClean="0"/>
              <a:t>different</a:t>
            </a:r>
            <a:r>
              <a:rPr lang="da-DK" sz="2800" dirty="0" smtClean="0"/>
              <a:t> atoms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31552E-6 C 0.06059 -0.01503 0.12136 -0.02984 0.1566 -0.04649 C 0.19184 -0.06315 0.1908 -0.09206 0.21198 -0.0997 C 0.23316 -0.10756 0.25747 -0.10155 0.2842 -0.09368 C 0.31094 -0.08605 0.34705 -0.05251 0.37222 -0.05343 C 0.3974 -0.05459 0.43386 -0.08466 0.4349 -0.0997 C 0.43594 -0.11473 0.34583 -0.14087 0.3783 -0.14388 C 0.41076 -0.14689 0.52031 -0.13254 0.63004 -0.11797 " pathEditMode="relative" rAng="0" ptsTypes="aaaaaaaA">
                                      <p:cBhvr>
                                        <p:cTn id="6" dur="2000" fill="hold"/>
                                        <p:tgtEl>
                                          <p:spTgt spid="72"/>
                                        </p:tgtEl>
                                        <p:attrNameLst>
                                          <p:attrName>ppt_x</p:attrName>
                                          <p:attrName>ppt_y</p:attrName>
                                        </p:attrNameLst>
                                      </p:cBhvr>
                                      <p:rCtr x="315" y="-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metals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636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636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636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397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4380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4005064"/>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4380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4786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5192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192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85192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5597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6003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429000"/>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6003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640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86814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814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814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722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7625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7625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7625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 name="Object 60"/>
          <p:cNvGraphicFramePr>
            <a:graphicFrameLocks noChangeAspect="1"/>
          </p:cNvGraphicFramePr>
          <p:nvPr/>
        </p:nvGraphicFramePr>
        <p:xfrm>
          <a:off x="2771800" y="1440182"/>
          <a:ext cx="1584176" cy="708710"/>
        </p:xfrm>
        <a:graphic>
          <a:graphicData uri="http://schemas.openxmlformats.org/presentationml/2006/ole">
            <p:oleObj spid="_x0000_s101378" name="Ligning" r:id="rId4" imgW="482400" imgH="215640" progId="Equation.3">
              <p:embed/>
            </p:oleObj>
          </a:graphicData>
        </a:graphic>
      </p:graphicFrame>
      <p:graphicFrame>
        <p:nvGraphicFramePr>
          <p:cNvPr id="62" name="Object 3"/>
          <p:cNvGraphicFramePr>
            <a:graphicFrameLocks noChangeAspect="1"/>
          </p:cNvGraphicFramePr>
          <p:nvPr/>
        </p:nvGraphicFramePr>
        <p:xfrm>
          <a:off x="5026025" y="1268760"/>
          <a:ext cx="1202159" cy="1096156"/>
        </p:xfrm>
        <a:graphic>
          <a:graphicData uri="http://schemas.openxmlformats.org/presentationml/2006/ole">
            <p:oleObj spid="_x0000_s101379" name="Ligning" r:id="rId5" imgW="431640" imgH="393480" progId="Equation.3">
              <p:embed/>
            </p:oleObj>
          </a:graphicData>
        </a:graphic>
      </p:graphicFrame>
      <p:sp>
        <p:nvSpPr>
          <p:cNvPr id="63" name="Rectangle 62"/>
          <p:cNvSpPr/>
          <p:nvPr/>
        </p:nvSpPr>
        <p:spPr>
          <a:xfrm>
            <a:off x="2483768"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716016"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547664" y="5445224"/>
            <a:ext cx="5760640" cy="523220"/>
          </a:xfrm>
          <a:prstGeom prst="rect">
            <a:avLst/>
          </a:prstGeom>
          <a:noFill/>
        </p:spPr>
        <p:txBody>
          <a:bodyPr wrap="square" rtlCol="0">
            <a:spAutoFit/>
          </a:bodyPr>
          <a:lstStyle/>
          <a:p>
            <a:pPr>
              <a:buFont typeface="Arial" pitchFamily="34" charset="0"/>
              <a:buChar char="•"/>
            </a:pPr>
            <a:r>
              <a:rPr lang="da-DK" sz="2800" dirty="0" smtClean="0"/>
              <a:t> </a:t>
            </a:r>
            <a:r>
              <a:rPr lang="da-DK" sz="2800" dirty="0" err="1" smtClean="0"/>
              <a:t>Electron-electron</a:t>
            </a:r>
            <a:r>
              <a:rPr lang="da-DK" sz="2800" dirty="0" smtClean="0"/>
              <a:t> </a:t>
            </a:r>
            <a:r>
              <a:rPr lang="da-DK" sz="2800" dirty="0" err="1" smtClean="0"/>
              <a:t>scattering</a:t>
            </a:r>
            <a:endParaRPr lang="en-US" sz="2800" dirty="0"/>
          </a:p>
        </p:txBody>
      </p:sp>
      <p:sp>
        <p:nvSpPr>
          <p:cNvPr id="66" name="Oval 65"/>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283968" y="26369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084168" y="501317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8.33333E-7 -5.66736E-7 C -0.02882 0.08444 -0.05764 0.16887 -0.10365 0.16864 C -0.14965 0.16841 -0.21285 0.08328 -0.27587 -0.00162 " pathEditMode="relative" ptsTypes="aaA">
                                      <p:cBhvr>
                                        <p:cTn id="6" dur="3000" fill="hold"/>
                                        <p:tgtEl>
                                          <p:spTgt spid="6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66667E-6 -1.70021E-6 C -0.03802 -0.05898 -0.07604 -0.11774 -0.11562 -0.1189 C -0.15521 -0.12005 -0.19635 -0.06338 -0.23732 -0.00647 " pathEditMode="relative" ptsTypes="aaA">
                                      <p:cBhvr>
                                        <p:cTn id="8" dur="3000" fill="hold"/>
                                        <p:tgtEl>
                                          <p:spTgt spid="6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8.33333E-7 -2.31552E-6 C 0.06059 -0.01503 0.12136 -0.02984 0.1566 -0.04649 C 0.19184 -0.06315 0.1908 -0.09206 0.21198 -0.0997 C 0.23316 -0.10756 0.25747 -0.10155 0.2842 -0.09368 C 0.31094 -0.08605 0.34705 -0.05251 0.37222 -0.05343 C 0.3974 -0.05459 0.43386 -0.08466 0.4349 -0.0997 C 0.43594 -0.11473 0.34583 -0.14087 0.3783 -0.14388 C 0.41076 -0.14689 0.52031 -0.13254 0.63004 -0.11797 " pathEditMode="relative" rAng="0" ptsTypes="aaaaaaaA">
                                      <p:cBhvr>
                                        <p:cTn id="10" dur="3000" fill="hold"/>
                                        <p:tgtEl>
                                          <p:spTgt spid="66"/>
                                        </p:tgtEl>
                                        <p:attrNameLst>
                                          <p:attrName>ppt_x</p:attrName>
                                          <p:attrName>ppt_y</p:attrName>
                                        </p:attrNameLst>
                                      </p:cBhvr>
                                      <p:rCtr x="315" y="-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metals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636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636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636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397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4380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4005064"/>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4380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4786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5192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192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85192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5597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6003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429000"/>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6003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640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86814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814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814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722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7625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7625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7625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 name="Object 60"/>
          <p:cNvGraphicFramePr>
            <a:graphicFrameLocks noChangeAspect="1"/>
          </p:cNvGraphicFramePr>
          <p:nvPr/>
        </p:nvGraphicFramePr>
        <p:xfrm>
          <a:off x="2771800" y="1440182"/>
          <a:ext cx="1584176" cy="708710"/>
        </p:xfrm>
        <a:graphic>
          <a:graphicData uri="http://schemas.openxmlformats.org/presentationml/2006/ole">
            <p:oleObj spid="_x0000_s102402" name="Ligning" r:id="rId4" imgW="482400" imgH="215640" progId="Equation.3">
              <p:embed/>
            </p:oleObj>
          </a:graphicData>
        </a:graphic>
      </p:graphicFrame>
      <p:graphicFrame>
        <p:nvGraphicFramePr>
          <p:cNvPr id="62" name="Object 3"/>
          <p:cNvGraphicFramePr>
            <a:graphicFrameLocks noChangeAspect="1"/>
          </p:cNvGraphicFramePr>
          <p:nvPr/>
        </p:nvGraphicFramePr>
        <p:xfrm>
          <a:off x="5026025" y="1268760"/>
          <a:ext cx="1202159" cy="1096156"/>
        </p:xfrm>
        <a:graphic>
          <a:graphicData uri="http://schemas.openxmlformats.org/presentationml/2006/ole">
            <p:oleObj spid="_x0000_s102403" name="Ligning" r:id="rId5" imgW="431640" imgH="393480" progId="Equation.3">
              <p:embed/>
            </p:oleObj>
          </a:graphicData>
        </a:graphic>
      </p:graphicFrame>
      <p:sp>
        <p:nvSpPr>
          <p:cNvPr id="63" name="Rectangle 62"/>
          <p:cNvSpPr/>
          <p:nvPr/>
        </p:nvSpPr>
        <p:spPr>
          <a:xfrm>
            <a:off x="2483768"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716016"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metals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835696" y="2852936"/>
            <a:ext cx="288032" cy="2016224"/>
            <a:chOff x="1835696" y="2636912"/>
            <a:chExt cx="288032" cy="2016224"/>
          </a:xfrm>
        </p:grpSpPr>
        <p:sp>
          <p:nvSpPr>
            <p:cNvPr id="5" name="Oval 4"/>
            <p:cNvSpPr/>
            <p:nvPr/>
          </p:nvSpPr>
          <p:spPr>
            <a:xfrm>
              <a:off x="1835696" y="263691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35696"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35696" y="321297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35696" y="378904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5696" y="436510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23397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7718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718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18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3933056"/>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718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4786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92392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2392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2392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2392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92392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5597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8802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356992"/>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78802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640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9401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9401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9401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9401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9401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722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0424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0424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0424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0424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0424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a:off x="1835696" y="2564904"/>
            <a:ext cx="14401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923928" y="2564904"/>
            <a:ext cx="14401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940152" y="2564904"/>
            <a:ext cx="14401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2915816" y="2564904"/>
            <a:ext cx="14401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4932040" y="2564904"/>
            <a:ext cx="14401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6948264" y="2564904"/>
            <a:ext cx="14401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nvGraphicFramePr>
        <p:xfrm>
          <a:off x="2771800" y="1440182"/>
          <a:ext cx="1584176" cy="708710"/>
        </p:xfrm>
        <a:graphic>
          <a:graphicData uri="http://schemas.openxmlformats.org/presentationml/2006/ole">
            <p:oleObj spid="_x0000_s103426" name="Ligning" r:id="rId4" imgW="482400" imgH="215640" progId="Equation.3">
              <p:embed/>
            </p:oleObj>
          </a:graphicData>
        </a:graphic>
      </p:graphicFrame>
      <p:graphicFrame>
        <p:nvGraphicFramePr>
          <p:cNvPr id="71" name="Object 3"/>
          <p:cNvGraphicFramePr>
            <a:graphicFrameLocks noChangeAspect="1"/>
          </p:cNvGraphicFramePr>
          <p:nvPr/>
        </p:nvGraphicFramePr>
        <p:xfrm>
          <a:off x="5026025" y="1268760"/>
          <a:ext cx="1202159" cy="1096156"/>
        </p:xfrm>
        <a:graphic>
          <a:graphicData uri="http://schemas.openxmlformats.org/presentationml/2006/ole">
            <p:oleObj spid="_x0000_s103427" name="Ligning" r:id="rId5" imgW="431640" imgH="393480" progId="Equation.3">
              <p:embed/>
            </p:oleObj>
          </a:graphicData>
        </a:graphic>
      </p:graphicFrame>
      <p:sp>
        <p:nvSpPr>
          <p:cNvPr id="72" name="Rectangle 71"/>
          <p:cNvSpPr/>
          <p:nvPr/>
        </p:nvSpPr>
        <p:spPr>
          <a:xfrm>
            <a:off x="2483768"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716016"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547664" y="5445224"/>
            <a:ext cx="5760640" cy="954107"/>
          </a:xfrm>
          <a:prstGeom prst="rect">
            <a:avLst/>
          </a:prstGeom>
          <a:noFill/>
        </p:spPr>
        <p:txBody>
          <a:bodyPr wrap="square" rtlCol="0">
            <a:spAutoFit/>
          </a:bodyPr>
          <a:lstStyle/>
          <a:p>
            <a:pPr>
              <a:buFont typeface="Arial" pitchFamily="34" charset="0"/>
              <a:buChar char="•"/>
            </a:pPr>
            <a:r>
              <a:rPr lang="da-DK" sz="2800" dirty="0" smtClean="0"/>
              <a:t> </a:t>
            </a:r>
            <a:r>
              <a:rPr lang="da-DK" sz="2800" dirty="0" err="1" smtClean="0"/>
              <a:t>Electron-phonon</a:t>
            </a:r>
            <a:r>
              <a:rPr lang="da-DK" sz="2800" dirty="0" smtClean="0"/>
              <a:t> </a:t>
            </a:r>
            <a:r>
              <a:rPr lang="da-DK" sz="2800" dirty="0" err="1" smtClean="0"/>
              <a:t>scattering</a:t>
            </a:r>
            <a:r>
              <a:rPr lang="da-DK" sz="2800" dirty="0" smtClean="0"/>
              <a:t> </a:t>
            </a:r>
          </a:p>
          <a:p>
            <a:pPr>
              <a:buFont typeface="Arial" pitchFamily="34" charset="0"/>
              <a:buChar char="•"/>
            </a:pPr>
            <a:r>
              <a:rPr lang="da-DK" sz="2800" dirty="0" smtClean="0"/>
              <a:t> </a:t>
            </a:r>
            <a:r>
              <a:rPr lang="da-DK" sz="2800" dirty="0" err="1" smtClean="0"/>
              <a:t>Lattice</a:t>
            </a:r>
            <a:r>
              <a:rPr lang="da-DK" sz="2800" dirty="0" smtClean="0"/>
              <a:t> vibrations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31552E-6 C 0.06059 -0.01503 0.12136 -0.02984 0.1566 -0.04649 C 0.19184 -0.06315 0.1908 -0.09206 0.21198 -0.0997 C 0.23316 -0.10756 0.25747 -0.10155 0.2842 -0.09368 C 0.31094 -0.08605 0.34705 -0.05251 0.37222 -0.05343 C 0.3974 -0.05459 0.43386 -0.08466 0.4349 -0.0997 C 0.43594 -0.11473 0.34583 -0.14087 0.3783 -0.14388 C 0.41076 -0.14689 0.52031 -0.13254 0.63004 -0.11797 " pathEditMode="relative" rAng="0" ptsTypes="aaaaaaaA">
                                      <p:cBhvr>
                                        <p:cTn id="6" dur="2000" fill="hold"/>
                                        <p:tgtEl>
                                          <p:spTgt spid="69"/>
                                        </p:tgtEl>
                                        <p:attrNameLst>
                                          <p:attrName>ppt_x</p:attrName>
                                          <p:attrName>ppt_y</p:attrName>
                                        </p:attrNameLst>
                                      </p:cBhvr>
                                      <p:rCtr x="315" y="-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metals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636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636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636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397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4380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4005064"/>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4380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4786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5192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192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85192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5597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6003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429000"/>
            <a:ext cx="288032" cy="28803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6003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640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86814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814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814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722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7625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7625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7625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 name="Object 60"/>
          <p:cNvGraphicFramePr>
            <a:graphicFrameLocks noChangeAspect="1"/>
          </p:cNvGraphicFramePr>
          <p:nvPr/>
        </p:nvGraphicFramePr>
        <p:xfrm>
          <a:off x="2771800" y="1440182"/>
          <a:ext cx="1584176" cy="708710"/>
        </p:xfrm>
        <a:graphic>
          <a:graphicData uri="http://schemas.openxmlformats.org/presentationml/2006/ole">
            <p:oleObj spid="_x0000_s104450" name="Ligning" r:id="rId4" imgW="482400" imgH="215640" progId="Equation.3">
              <p:embed/>
            </p:oleObj>
          </a:graphicData>
        </a:graphic>
      </p:graphicFrame>
      <p:graphicFrame>
        <p:nvGraphicFramePr>
          <p:cNvPr id="62" name="Object 3"/>
          <p:cNvGraphicFramePr>
            <a:graphicFrameLocks noChangeAspect="1"/>
          </p:cNvGraphicFramePr>
          <p:nvPr/>
        </p:nvGraphicFramePr>
        <p:xfrm>
          <a:off x="5026025" y="1268760"/>
          <a:ext cx="1202159" cy="1096156"/>
        </p:xfrm>
        <a:graphic>
          <a:graphicData uri="http://schemas.openxmlformats.org/presentationml/2006/ole">
            <p:oleObj spid="_x0000_s104451" name="Ligning" r:id="rId5" imgW="431640" imgH="393480" progId="Equation.3">
              <p:embed/>
            </p:oleObj>
          </a:graphicData>
        </a:graphic>
      </p:graphicFrame>
      <p:sp>
        <p:nvSpPr>
          <p:cNvPr id="63" name="Rectangle 62"/>
          <p:cNvSpPr/>
          <p:nvPr/>
        </p:nvSpPr>
        <p:spPr>
          <a:xfrm>
            <a:off x="2483768" y="1284796"/>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716016" y="1268760"/>
            <a:ext cx="201622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4452" name="Object 4"/>
          <p:cNvGraphicFramePr>
            <a:graphicFrameLocks noChangeAspect="1"/>
          </p:cNvGraphicFramePr>
          <p:nvPr/>
        </p:nvGraphicFramePr>
        <p:xfrm>
          <a:off x="1796553" y="5229225"/>
          <a:ext cx="6519863" cy="1069975"/>
        </p:xfrm>
        <a:graphic>
          <a:graphicData uri="http://schemas.openxmlformats.org/presentationml/2006/ole">
            <p:oleObj spid="_x0000_s104452" name="Ligning" r:id="rId6" imgW="1396800" imgH="228600" progId="Equation.3">
              <p:embed/>
            </p:oleObj>
          </a:graphicData>
        </a:graphic>
      </p:graphicFrame>
      <p:sp>
        <p:nvSpPr>
          <p:cNvPr id="67" name="Rectangle 66"/>
          <p:cNvSpPr/>
          <p:nvPr/>
        </p:nvSpPr>
        <p:spPr>
          <a:xfrm>
            <a:off x="2987824" y="5301208"/>
            <a:ext cx="648072"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067944" y="5301208"/>
            <a:ext cx="1296144" cy="1080120"/>
          </a:xfrm>
          <a:prstGeom prst="rect">
            <a:avLst/>
          </a:prstGeom>
          <a:solidFill>
            <a:schemeClr val="accent1">
              <a:alpha val="3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940152" y="5301208"/>
            <a:ext cx="1224136" cy="1080120"/>
          </a:xfrm>
          <a:prstGeom prst="rect">
            <a:avLst/>
          </a:prstGeom>
          <a:solidFill>
            <a:srgbClr val="FF0000">
              <a:alpha val="30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6228184" y="6372036"/>
            <a:ext cx="1296144" cy="400110"/>
          </a:xfrm>
          <a:prstGeom prst="rect">
            <a:avLst/>
          </a:prstGeom>
          <a:noFill/>
        </p:spPr>
        <p:txBody>
          <a:bodyPr wrap="square" rtlCol="0">
            <a:spAutoFit/>
          </a:bodyPr>
          <a:lstStyle/>
          <a:p>
            <a:r>
              <a:rPr lang="da-DK" sz="2000" dirty="0" err="1" smtClean="0"/>
              <a:t>e-ph</a:t>
            </a:r>
            <a:endParaRPr lang="en-US" sz="2000" dirty="0"/>
          </a:p>
        </p:txBody>
      </p:sp>
      <p:sp>
        <p:nvSpPr>
          <p:cNvPr id="72" name="TextBox 71"/>
          <p:cNvSpPr txBox="1"/>
          <p:nvPr/>
        </p:nvSpPr>
        <p:spPr>
          <a:xfrm>
            <a:off x="4355976" y="6381328"/>
            <a:ext cx="1296144" cy="400110"/>
          </a:xfrm>
          <a:prstGeom prst="rect">
            <a:avLst/>
          </a:prstGeom>
          <a:noFill/>
        </p:spPr>
        <p:txBody>
          <a:bodyPr wrap="square" rtlCol="0">
            <a:spAutoFit/>
          </a:bodyPr>
          <a:lstStyle/>
          <a:p>
            <a:r>
              <a:rPr lang="da-DK" sz="2000" dirty="0" err="1" smtClean="0"/>
              <a:t>e-e</a:t>
            </a:r>
            <a:endParaRPr lang="en-US" sz="2000" dirty="0"/>
          </a:p>
        </p:txBody>
      </p:sp>
      <p:sp>
        <p:nvSpPr>
          <p:cNvPr id="73" name="TextBox 72"/>
          <p:cNvSpPr txBox="1"/>
          <p:nvPr/>
        </p:nvSpPr>
        <p:spPr>
          <a:xfrm>
            <a:off x="2699792" y="6381328"/>
            <a:ext cx="1296144" cy="400110"/>
          </a:xfrm>
          <a:prstGeom prst="rect">
            <a:avLst/>
          </a:prstGeom>
          <a:noFill/>
        </p:spPr>
        <p:txBody>
          <a:bodyPr wrap="square" rtlCol="0">
            <a:spAutoFit/>
          </a:bodyPr>
          <a:lstStyle/>
          <a:p>
            <a:r>
              <a:rPr lang="da-DK" sz="2000" dirty="0" err="1" smtClean="0"/>
              <a:t>e-defects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781 0.00023 L 0.63004 -0.1152 " pathEditMode="relative" rAng="0" ptsTypes="AA">
                                      <p:cBhvr>
                                        <p:cTn id="6" dur="2000" fill="hold"/>
                                        <p:tgtEl>
                                          <p:spTgt spid="60"/>
                                        </p:tgtEl>
                                        <p:attrNameLst>
                                          <p:attrName>ppt_x</p:attrName>
                                          <p:attrName>ppt_y</p:attrName>
                                        </p:attrNameLst>
                                      </p:cBhvr>
                                      <p:rCtr x="319" y="-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Electrical</a:t>
            </a:r>
            <a:r>
              <a:rPr lang="da-DK" dirty="0" smtClean="0"/>
              <a:t> </a:t>
            </a:r>
            <a:r>
              <a:rPr lang="da-DK" dirty="0" err="1" smtClean="0"/>
              <a:t>resistivity</a:t>
            </a:r>
            <a:r>
              <a:rPr lang="da-DK" dirty="0" smtClean="0"/>
              <a:t> in </a:t>
            </a:r>
            <a:r>
              <a:rPr lang="da-DK" dirty="0" err="1" smtClean="0"/>
              <a:t>superconductors</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8410575" y="-24"/>
            <a:ext cx="733425" cy="857250"/>
          </a:xfrm>
          <a:prstGeom prst="rect">
            <a:avLst/>
          </a:prstGeom>
          <a:noFill/>
          <a:ln w="9525">
            <a:noFill/>
            <a:miter lim="800000"/>
            <a:headEnd/>
            <a:tailEnd/>
          </a:ln>
        </p:spPr>
      </p:pic>
      <p:sp>
        <p:nvSpPr>
          <p:cNvPr id="4" name="Rectangle 3"/>
          <p:cNvSpPr/>
          <p:nvPr/>
        </p:nvSpPr>
        <p:spPr>
          <a:xfrm>
            <a:off x="1547664" y="2708920"/>
            <a:ext cx="5760640" cy="2376264"/>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636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636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636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3975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975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3975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3975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4380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4380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4380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4380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4786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4786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4786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4786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5192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5192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192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85192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5597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5597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5597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5597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60032"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60032"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60032"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60032"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64088"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64088"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64088"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64088"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868144"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868144"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868144"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8144"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72200"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72200"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372200"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372200"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876256" y="2852936"/>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76256" y="3429000"/>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76256" y="4005064"/>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876256" y="4581128"/>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4452" name="Object 4"/>
          <p:cNvGraphicFramePr>
            <a:graphicFrameLocks noChangeAspect="1"/>
          </p:cNvGraphicFramePr>
          <p:nvPr/>
        </p:nvGraphicFramePr>
        <p:xfrm>
          <a:off x="3514080" y="5430416"/>
          <a:ext cx="1778000" cy="950912"/>
        </p:xfrm>
        <a:graphic>
          <a:graphicData uri="http://schemas.openxmlformats.org/presentationml/2006/ole">
            <p:oleObj spid="_x0000_s106500" name="Ligning" r:id="rId4" imgW="380880" imgH="203040" progId="Equation.3">
              <p:embed/>
            </p:oleObj>
          </a:graphicData>
        </a:graphic>
      </p:graphicFrame>
      <p:sp>
        <p:nvSpPr>
          <p:cNvPr id="74" name="Rectangle 73"/>
          <p:cNvSpPr/>
          <p:nvPr/>
        </p:nvSpPr>
        <p:spPr>
          <a:xfrm>
            <a:off x="3491880" y="5373216"/>
            <a:ext cx="1944216" cy="1080120"/>
          </a:xfrm>
          <a:prstGeom prst="rect">
            <a:avLst/>
          </a:prstGeom>
          <a:solidFill>
            <a:srgbClr val="FF0000">
              <a:alpha val="30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755576" y="4365104"/>
            <a:ext cx="1008112" cy="504056"/>
            <a:chOff x="755576" y="4365104"/>
            <a:chExt cx="1008112" cy="504056"/>
          </a:xfrm>
        </p:grpSpPr>
        <p:sp>
          <p:nvSpPr>
            <p:cNvPr id="60" name="Oval 59"/>
            <p:cNvSpPr/>
            <p:nvPr/>
          </p:nvSpPr>
          <p:spPr>
            <a:xfrm>
              <a:off x="1475656" y="45091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971600" y="458112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420000">
              <a:off x="755576" y="4365104"/>
              <a:ext cx="1008112" cy="504056"/>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302 -0.01573 L 0.66164 -0.13116 " pathEditMode="relative" ptsTypes="AA">
                                      <p:cBhvr>
                                        <p:cTn id="6" dur="2000" fill="hold"/>
                                        <p:tgtEl>
                                          <p:spTgt spid="8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Superconductors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8410575" y="51470"/>
            <a:ext cx="733425" cy="857250"/>
          </a:xfrm>
          <a:prstGeom prst="rect">
            <a:avLst/>
          </a:prstGeom>
          <a:noFill/>
          <a:ln w="9525">
            <a:noFill/>
            <a:miter lim="800000"/>
            <a:headEnd/>
            <a:tailEnd/>
          </a:ln>
        </p:spPr>
      </p:pic>
      <p:sp>
        <p:nvSpPr>
          <p:cNvPr id="16" name="TextBox 15"/>
          <p:cNvSpPr txBox="1"/>
          <p:nvPr/>
        </p:nvSpPr>
        <p:spPr>
          <a:xfrm>
            <a:off x="323528" y="4293096"/>
            <a:ext cx="8568952" cy="2308324"/>
          </a:xfrm>
          <a:prstGeom prst="rect">
            <a:avLst/>
          </a:prstGeom>
          <a:solidFill>
            <a:srgbClr val="FFC000"/>
          </a:solidFill>
          <a:ln>
            <a:solidFill>
              <a:schemeClr val="tx1"/>
            </a:solidFill>
          </a:ln>
        </p:spPr>
        <p:txBody>
          <a:bodyPr wrap="square" rtlCol="0">
            <a:spAutoFit/>
          </a:bodyPr>
          <a:lstStyle/>
          <a:p>
            <a:r>
              <a:rPr lang="da-DK" sz="2400" dirty="0" err="1" smtClean="0"/>
              <a:t>Superconductivity</a:t>
            </a:r>
            <a:r>
              <a:rPr lang="da-DK" sz="2400" dirty="0" smtClean="0"/>
              <a:t> is </a:t>
            </a:r>
            <a:r>
              <a:rPr lang="da-DK" sz="2400" i="1" dirty="0" err="1" smtClean="0"/>
              <a:t>mediated</a:t>
            </a:r>
            <a:r>
              <a:rPr lang="da-DK" sz="2400" dirty="0" smtClean="0"/>
              <a:t> by </a:t>
            </a:r>
            <a:r>
              <a:rPr lang="da-DK" sz="2400" dirty="0" err="1" smtClean="0"/>
              <a:t>lattice</a:t>
            </a:r>
            <a:r>
              <a:rPr lang="da-DK" sz="2400" dirty="0" smtClean="0"/>
              <a:t> vibrations, </a:t>
            </a:r>
            <a:r>
              <a:rPr lang="da-DK" sz="2400" dirty="0" err="1" smtClean="0"/>
              <a:t>which</a:t>
            </a:r>
            <a:r>
              <a:rPr lang="da-DK" sz="2400" dirty="0" smtClean="0"/>
              <a:t> </a:t>
            </a:r>
            <a:r>
              <a:rPr lang="da-DK" sz="2400" dirty="0" err="1" smtClean="0"/>
              <a:t>can</a:t>
            </a:r>
            <a:r>
              <a:rPr lang="da-DK" sz="2400" dirty="0" smtClean="0"/>
              <a:t> </a:t>
            </a:r>
            <a:r>
              <a:rPr lang="da-DK" sz="2400" dirty="0" err="1" smtClean="0"/>
              <a:t>cause</a:t>
            </a:r>
            <a:r>
              <a:rPr lang="da-DK" sz="2400" dirty="0" smtClean="0"/>
              <a:t> </a:t>
            </a:r>
            <a:r>
              <a:rPr lang="da-DK" sz="2400" dirty="0" err="1" smtClean="0"/>
              <a:t>electrons</a:t>
            </a:r>
            <a:r>
              <a:rPr lang="da-DK" sz="2400" dirty="0" smtClean="0"/>
              <a:t> (</a:t>
            </a:r>
            <a:r>
              <a:rPr lang="da-DK" sz="2400" dirty="0" err="1" smtClean="0"/>
              <a:t>fermions</a:t>
            </a:r>
            <a:r>
              <a:rPr lang="da-DK" sz="2400" dirty="0" smtClean="0"/>
              <a:t>) to pair, </a:t>
            </a:r>
            <a:r>
              <a:rPr lang="da-DK" sz="2400" dirty="0" err="1" smtClean="0"/>
              <a:t>despite</a:t>
            </a:r>
            <a:r>
              <a:rPr lang="da-DK" sz="2400" dirty="0" smtClean="0"/>
              <a:t> the </a:t>
            </a:r>
            <a:r>
              <a:rPr lang="da-DK" sz="2400" dirty="0" err="1" smtClean="0"/>
              <a:t>strong</a:t>
            </a:r>
            <a:r>
              <a:rPr lang="da-DK" sz="2400" dirty="0" smtClean="0"/>
              <a:t> Coulomb </a:t>
            </a:r>
            <a:r>
              <a:rPr lang="da-DK" sz="2400" dirty="0" err="1" smtClean="0"/>
              <a:t>repulsion</a:t>
            </a:r>
            <a:r>
              <a:rPr lang="da-DK" sz="2400" dirty="0" smtClean="0"/>
              <a:t>. </a:t>
            </a:r>
            <a:r>
              <a:rPr lang="da-DK" sz="2400" dirty="0" err="1" smtClean="0"/>
              <a:t>These</a:t>
            </a:r>
            <a:r>
              <a:rPr lang="da-DK" sz="2400" dirty="0" smtClean="0"/>
              <a:t> </a:t>
            </a:r>
            <a:r>
              <a:rPr lang="da-DK" sz="2400" i="1" dirty="0" smtClean="0"/>
              <a:t>Cooper pairs</a:t>
            </a:r>
            <a:r>
              <a:rPr lang="da-DK" sz="2400" dirty="0" smtClean="0"/>
              <a:t> </a:t>
            </a:r>
            <a:r>
              <a:rPr lang="da-DK" sz="2400" dirty="0" err="1" smtClean="0"/>
              <a:t>are</a:t>
            </a:r>
            <a:r>
              <a:rPr lang="da-DK" sz="2400" dirty="0" smtClean="0"/>
              <a:t> </a:t>
            </a:r>
            <a:r>
              <a:rPr lang="da-DK" sz="2400" dirty="0" err="1" smtClean="0"/>
              <a:t>bosons</a:t>
            </a:r>
            <a:r>
              <a:rPr lang="da-DK" sz="2400" dirty="0" smtClean="0"/>
              <a:t> and </a:t>
            </a:r>
            <a:r>
              <a:rPr lang="da-DK" sz="2400" dirty="0" err="1" smtClean="0"/>
              <a:t>can</a:t>
            </a:r>
            <a:r>
              <a:rPr lang="da-DK" sz="2400" dirty="0" smtClean="0"/>
              <a:t> </a:t>
            </a:r>
            <a:r>
              <a:rPr lang="da-DK" sz="2400" i="1" dirty="0" err="1" smtClean="0"/>
              <a:t>Bose-Einstein</a:t>
            </a:r>
            <a:r>
              <a:rPr lang="da-DK" sz="2400" i="1" dirty="0" smtClean="0"/>
              <a:t> </a:t>
            </a:r>
            <a:r>
              <a:rPr lang="da-DK" sz="2400" i="1" dirty="0" err="1" smtClean="0"/>
              <a:t>condense</a:t>
            </a:r>
            <a:r>
              <a:rPr lang="da-DK" sz="2400" dirty="0" smtClean="0"/>
              <a:t> </a:t>
            </a:r>
            <a:r>
              <a:rPr lang="da-DK" sz="2400" dirty="0" err="1" smtClean="0"/>
              <a:t>into</a:t>
            </a:r>
            <a:r>
              <a:rPr lang="da-DK" sz="2400" dirty="0" smtClean="0"/>
              <a:t> the same </a:t>
            </a:r>
            <a:r>
              <a:rPr lang="da-DK" sz="2400" dirty="0" err="1" smtClean="0"/>
              <a:t>ground</a:t>
            </a:r>
            <a:r>
              <a:rPr lang="da-DK" sz="2400" dirty="0" smtClean="0"/>
              <a:t> </a:t>
            </a:r>
            <a:r>
              <a:rPr lang="da-DK" sz="2400" dirty="0" err="1" smtClean="0"/>
              <a:t>state</a:t>
            </a:r>
            <a:r>
              <a:rPr lang="da-DK" sz="2400" dirty="0" smtClean="0"/>
              <a:t>. </a:t>
            </a:r>
          </a:p>
          <a:p>
            <a:r>
              <a:rPr lang="da-DK" sz="2400" dirty="0" smtClean="0"/>
              <a:t>In </a:t>
            </a:r>
            <a:r>
              <a:rPr lang="da-DK" sz="2400" dirty="0" err="1" smtClean="0"/>
              <a:t>this</a:t>
            </a:r>
            <a:r>
              <a:rPr lang="da-DK" sz="2400" dirty="0" smtClean="0"/>
              <a:t> </a:t>
            </a:r>
            <a:r>
              <a:rPr lang="da-DK" sz="2400" dirty="0" err="1" smtClean="0"/>
              <a:t>state</a:t>
            </a:r>
            <a:r>
              <a:rPr lang="da-DK" sz="2400" dirty="0" smtClean="0"/>
              <a:t> the </a:t>
            </a:r>
            <a:r>
              <a:rPr lang="da-DK" sz="2400" dirty="0" err="1" smtClean="0"/>
              <a:t>electron</a:t>
            </a:r>
            <a:r>
              <a:rPr lang="da-DK" sz="2400" dirty="0" smtClean="0"/>
              <a:t> </a:t>
            </a:r>
            <a:r>
              <a:rPr lang="da-DK" sz="2400" dirty="0" err="1" smtClean="0"/>
              <a:t>spectrum</a:t>
            </a:r>
            <a:r>
              <a:rPr lang="da-DK" sz="2400" dirty="0" smtClean="0"/>
              <a:t> has a </a:t>
            </a:r>
            <a:r>
              <a:rPr lang="da-DK" sz="2400" dirty="0" err="1" smtClean="0"/>
              <a:t>gap</a:t>
            </a:r>
            <a:r>
              <a:rPr lang="da-DK" sz="2400" dirty="0" smtClean="0"/>
              <a:t> </a:t>
            </a:r>
            <a:r>
              <a:rPr lang="el-GR" sz="2400" dirty="0" smtClean="0"/>
              <a:t>Δ</a:t>
            </a:r>
            <a:r>
              <a:rPr lang="da-DK" sz="2400" dirty="0" smtClean="0"/>
              <a:t>(T) </a:t>
            </a:r>
            <a:r>
              <a:rPr lang="da-DK" sz="2400" dirty="0" err="1" smtClean="0"/>
              <a:t>related</a:t>
            </a:r>
            <a:r>
              <a:rPr lang="da-DK" sz="2400" dirty="0" smtClean="0"/>
              <a:t> to the </a:t>
            </a:r>
            <a:r>
              <a:rPr lang="da-DK" sz="2400" dirty="0" err="1" smtClean="0"/>
              <a:t>cost</a:t>
            </a:r>
            <a:r>
              <a:rPr lang="da-DK" sz="2400" dirty="0" smtClean="0"/>
              <a:t> of </a:t>
            </a:r>
            <a:r>
              <a:rPr lang="da-DK" sz="2400" dirty="0" err="1" smtClean="0"/>
              <a:t>breaking</a:t>
            </a:r>
            <a:r>
              <a:rPr lang="da-DK" sz="2400" dirty="0" smtClean="0"/>
              <a:t> a pair</a:t>
            </a:r>
            <a:endParaRPr lang="en-US" sz="2400" dirty="0"/>
          </a:p>
        </p:txBody>
      </p:sp>
      <p:pic>
        <p:nvPicPr>
          <p:cNvPr id="17" name="Picture 10"/>
          <p:cNvPicPr>
            <a:picLocks noChangeAspect="1" noChangeArrowheads="1"/>
          </p:cNvPicPr>
          <p:nvPr/>
        </p:nvPicPr>
        <p:blipFill>
          <a:blip r:embed="rId3" cstate="print"/>
          <a:srcRect/>
          <a:stretch>
            <a:fillRect/>
          </a:stretch>
        </p:blipFill>
        <p:spPr bwMode="auto">
          <a:xfrm>
            <a:off x="1115616" y="1844584"/>
            <a:ext cx="2857500" cy="1304925"/>
          </a:xfrm>
          <a:prstGeom prst="rect">
            <a:avLst/>
          </a:prstGeom>
          <a:noFill/>
          <a:ln w="9525">
            <a:noFill/>
            <a:miter lim="800000"/>
            <a:headEnd/>
            <a:tailEnd/>
          </a:ln>
        </p:spPr>
      </p:pic>
      <p:sp>
        <p:nvSpPr>
          <p:cNvPr id="19" name="TextBox 18"/>
          <p:cNvSpPr txBox="1"/>
          <p:nvPr/>
        </p:nvSpPr>
        <p:spPr>
          <a:xfrm>
            <a:off x="683568" y="3356752"/>
            <a:ext cx="4536504" cy="369332"/>
          </a:xfrm>
          <a:prstGeom prst="rect">
            <a:avLst/>
          </a:prstGeom>
          <a:noFill/>
        </p:spPr>
        <p:txBody>
          <a:bodyPr wrap="square" rtlCol="0">
            <a:spAutoFit/>
          </a:bodyPr>
          <a:lstStyle/>
          <a:p>
            <a:r>
              <a:rPr lang="da-DK" dirty="0" err="1" smtClean="0"/>
              <a:t>Bardeen</a:t>
            </a:r>
            <a:r>
              <a:rPr lang="da-DK" dirty="0" smtClean="0"/>
              <a:t>, Cooper, </a:t>
            </a:r>
            <a:r>
              <a:rPr lang="da-DK" dirty="0" err="1" smtClean="0"/>
              <a:t>Schrieffer</a:t>
            </a:r>
            <a:r>
              <a:rPr lang="da-DK" dirty="0" smtClean="0"/>
              <a:t> (1957)</a:t>
            </a:r>
            <a:endParaRPr lang="en-US" dirty="0"/>
          </a:p>
        </p:txBody>
      </p:sp>
      <p:pic>
        <p:nvPicPr>
          <p:cNvPr id="20" name="Picture 12"/>
          <p:cNvPicPr>
            <a:picLocks noChangeAspect="1" noChangeArrowheads="1"/>
          </p:cNvPicPr>
          <p:nvPr/>
        </p:nvPicPr>
        <p:blipFill>
          <a:blip r:embed="rId4" cstate="print"/>
          <a:srcRect/>
          <a:stretch>
            <a:fillRect/>
          </a:stretch>
        </p:blipFill>
        <p:spPr bwMode="auto">
          <a:xfrm>
            <a:off x="5076056" y="1628800"/>
            <a:ext cx="2870432" cy="21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Demonstration </a:t>
            </a:r>
            <a:r>
              <a:rPr lang="da-DK" dirty="0" err="1" smtClean="0"/>
              <a:t>using</a:t>
            </a:r>
            <a:r>
              <a:rPr lang="da-DK" dirty="0" smtClean="0"/>
              <a:t> </a:t>
            </a:r>
            <a:r>
              <a:rPr lang="da-DK" dirty="0" err="1" smtClean="0"/>
              <a:t>phonon</a:t>
            </a:r>
            <a:r>
              <a:rPr lang="da-DK" dirty="0" smtClean="0"/>
              <a:t> </a:t>
            </a:r>
            <a:r>
              <a:rPr lang="da-DK" dirty="0" err="1" smtClean="0"/>
              <a:t>lifetime</a:t>
            </a:r>
            <a:endParaRPr lang="en-US" dirty="0"/>
          </a:p>
        </p:txBody>
      </p:sp>
      <p:pic>
        <p:nvPicPr>
          <p:cNvPr id="25601" name="Picture 1"/>
          <p:cNvPicPr>
            <a:picLocks noChangeAspect="1" noChangeArrowheads="1"/>
          </p:cNvPicPr>
          <p:nvPr/>
        </p:nvPicPr>
        <p:blipFill>
          <a:blip r:embed="rId2" cstate="print"/>
          <a:srcRect/>
          <a:stretch>
            <a:fillRect/>
          </a:stretch>
        </p:blipFill>
        <p:spPr bwMode="auto">
          <a:xfrm>
            <a:off x="425574" y="2132856"/>
            <a:ext cx="4362450" cy="3152775"/>
          </a:xfrm>
          <a:prstGeom prst="rect">
            <a:avLst/>
          </a:prstGeom>
          <a:noFill/>
          <a:ln w="9525">
            <a:noFill/>
            <a:miter lim="800000"/>
            <a:headEnd/>
            <a:tailEnd/>
          </a:ln>
        </p:spPr>
      </p:pic>
      <p:pic>
        <p:nvPicPr>
          <p:cNvPr id="25602" name="Picture 2"/>
          <p:cNvPicPr>
            <a:picLocks noChangeAspect="1" noChangeArrowheads="1"/>
          </p:cNvPicPr>
          <p:nvPr/>
        </p:nvPicPr>
        <p:blipFill>
          <a:blip r:embed="rId3" cstate="print"/>
          <a:srcRect/>
          <a:stretch>
            <a:fillRect/>
          </a:stretch>
        </p:blipFill>
        <p:spPr bwMode="auto">
          <a:xfrm>
            <a:off x="5004048" y="2132951"/>
            <a:ext cx="3600000" cy="3744321"/>
          </a:xfrm>
          <a:prstGeom prst="rect">
            <a:avLst/>
          </a:prstGeom>
          <a:noFill/>
          <a:ln w="9525">
            <a:noFill/>
            <a:miter lim="800000"/>
            <a:headEnd/>
            <a:tailEnd/>
          </a:ln>
        </p:spPr>
      </p:pic>
      <p:sp>
        <p:nvSpPr>
          <p:cNvPr id="5" name="TextBox 4"/>
          <p:cNvSpPr txBox="1"/>
          <p:nvPr/>
        </p:nvSpPr>
        <p:spPr>
          <a:xfrm>
            <a:off x="2195736" y="6309320"/>
            <a:ext cx="5112568" cy="369332"/>
          </a:xfrm>
          <a:prstGeom prst="rect">
            <a:avLst/>
          </a:prstGeom>
          <a:noFill/>
        </p:spPr>
        <p:txBody>
          <a:bodyPr wrap="square" rtlCol="0">
            <a:spAutoFit/>
          </a:bodyPr>
          <a:lstStyle/>
          <a:p>
            <a:r>
              <a:rPr lang="da-DK" dirty="0" smtClean="0"/>
              <a:t>J. D. </a:t>
            </a:r>
            <a:r>
              <a:rPr lang="da-DK" dirty="0" err="1" smtClean="0"/>
              <a:t>Axe</a:t>
            </a:r>
            <a:r>
              <a:rPr lang="da-DK" dirty="0" smtClean="0"/>
              <a:t>, G. </a:t>
            </a:r>
            <a:r>
              <a:rPr lang="da-DK" dirty="0" err="1" smtClean="0"/>
              <a:t>Shirane</a:t>
            </a:r>
            <a:r>
              <a:rPr lang="da-DK" dirty="0" smtClean="0"/>
              <a:t>, </a:t>
            </a:r>
            <a:r>
              <a:rPr lang="da-DK" dirty="0" err="1" smtClean="0"/>
              <a:t>Phys</a:t>
            </a:r>
            <a:r>
              <a:rPr lang="da-DK" dirty="0" smtClean="0"/>
              <a:t>. Rev. </a:t>
            </a:r>
            <a:r>
              <a:rPr lang="da-DK" dirty="0" err="1" smtClean="0"/>
              <a:t>Lett</a:t>
            </a:r>
            <a:r>
              <a:rPr lang="da-DK" dirty="0" smtClean="0"/>
              <a:t>. 1973</a:t>
            </a:r>
            <a:endParaRPr lang="en-US" dirty="0"/>
          </a:p>
        </p:txBody>
      </p:sp>
      <p:sp>
        <p:nvSpPr>
          <p:cNvPr id="6" name="TextBox 5"/>
          <p:cNvSpPr txBox="1"/>
          <p:nvPr/>
        </p:nvSpPr>
        <p:spPr>
          <a:xfrm>
            <a:off x="1043608" y="5435932"/>
            <a:ext cx="2880320" cy="369332"/>
          </a:xfrm>
          <a:prstGeom prst="rect">
            <a:avLst/>
          </a:prstGeom>
          <a:noFill/>
        </p:spPr>
        <p:txBody>
          <a:bodyPr wrap="square" rtlCol="0">
            <a:spAutoFit/>
          </a:bodyPr>
          <a:lstStyle/>
          <a:p>
            <a:r>
              <a:rPr lang="da-DK" dirty="0" smtClean="0"/>
              <a:t>Nb</a:t>
            </a:r>
            <a:r>
              <a:rPr lang="da-DK" baseline="-25000" dirty="0" smtClean="0"/>
              <a:t>3</a:t>
            </a:r>
            <a:r>
              <a:rPr lang="da-DK" dirty="0" smtClean="0"/>
              <a:t>Sn, T</a:t>
            </a:r>
            <a:r>
              <a:rPr lang="da-DK" baseline="-25000" dirty="0" smtClean="0"/>
              <a:t>c</a:t>
            </a:r>
            <a:r>
              <a:rPr lang="da-DK" dirty="0" smtClean="0"/>
              <a:t>=18.3K</a:t>
            </a:r>
            <a:endParaRPr lang="en-US" dirty="0"/>
          </a:p>
        </p:txBody>
      </p:sp>
      <p:pic>
        <p:nvPicPr>
          <p:cNvPr id="7" name="Picture 6"/>
          <p:cNvPicPr>
            <a:picLocks noChangeAspect="1" noChangeArrowheads="1"/>
          </p:cNvPicPr>
          <p:nvPr/>
        </p:nvPicPr>
        <p:blipFill>
          <a:blip r:embed="rId4" cstate="print"/>
          <a:srcRect/>
          <a:stretch>
            <a:fillRect/>
          </a:stretch>
        </p:blipFill>
        <p:spPr bwMode="auto">
          <a:xfrm>
            <a:off x="8410575" y="51470"/>
            <a:ext cx="7334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latin typeface="Calibri" pitchFamily="34" charset="0"/>
                <a:cs typeface="Calibri" pitchFamily="34" charset="0"/>
              </a:rPr>
              <a:t>Neutron </a:t>
            </a:r>
            <a:r>
              <a:rPr lang="da-DK" dirty="0" err="1" smtClean="0">
                <a:latin typeface="Calibri" pitchFamily="34" charset="0"/>
                <a:cs typeface="Calibri" pitchFamily="34" charset="0"/>
              </a:rPr>
              <a:t>Spectroscopy</a:t>
            </a:r>
            <a:r>
              <a:rPr lang="da-DK" dirty="0" smtClean="0">
                <a:latin typeface="Calibri" pitchFamily="34" charset="0"/>
                <a:cs typeface="Calibri" pitchFamily="34" charset="0"/>
              </a:rPr>
              <a:t> </a:t>
            </a:r>
            <a:br>
              <a:rPr lang="da-DK" dirty="0" smtClean="0">
                <a:latin typeface="Calibri" pitchFamily="34" charset="0"/>
                <a:cs typeface="Calibri" pitchFamily="34" charset="0"/>
              </a:rPr>
            </a:br>
            <a:r>
              <a:rPr lang="da-DK" dirty="0" err="1" smtClean="0">
                <a:latin typeface="Calibri" pitchFamily="34" charset="0"/>
                <a:cs typeface="Calibri" pitchFamily="34" charset="0"/>
              </a:rPr>
              <a:t>Spallation</a:t>
            </a:r>
            <a:r>
              <a:rPr lang="da-DK" dirty="0" smtClean="0">
                <a:latin typeface="Calibri" pitchFamily="34" charset="0"/>
                <a:cs typeface="Calibri" pitchFamily="34" charset="0"/>
              </a:rPr>
              <a:t> </a:t>
            </a:r>
            <a:r>
              <a:rPr lang="da-DK" dirty="0" err="1" smtClean="0">
                <a:latin typeface="Calibri" pitchFamily="34" charset="0"/>
                <a:cs typeface="Calibri" pitchFamily="34" charset="0"/>
              </a:rPr>
              <a:t>Source</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pic>
        <p:nvPicPr>
          <p:cNvPr id="5" name="Picture 24"/>
          <p:cNvPicPr>
            <a:picLocks noChangeAspect="1" noChangeArrowheads="1"/>
          </p:cNvPicPr>
          <p:nvPr/>
        </p:nvPicPr>
        <p:blipFill>
          <a:blip r:embed="rId3" cstate="print"/>
          <a:srcRect l="8794" t="4967" r="16049" b="4967"/>
          <a:stretch>
            <a:fillRect/>
          </a:stretch>
        </p:blipFill>
        <p:spPr bwMode="auto">
          <a:xfrm>
            <a:off x="899592" y="5477594"/>
            <a:ext cx="1152525" cy="1047750"/>
          </a:xfrm>
          <a:prstGeom prst="rect">
            <a:avLst/>
          </a:prstGeom>
          <a:noFill/>
          <a:ln w="9525">
            <a:noFill/>
            <a:miter lim="800000"/>
            <a:headEnd/>
            <a:tailEnd/>
          </a:ln>
          <a:effectLst/>
        </p:spPr>
      </p:pic>
      <p:sp>
        <p:nvSpPr>
          <p:cNvPr id="6" name="TextBox 5"/>
          <p:cNvSpPr txBox="1"/>
          <p:nvPr/>
        </p:nvSpPr>
        <p:spPr>
          <a:xfrm>
            <a:off x="539552" y="1772816"/>
            <a:ext cx="7632848" cy="1200329"/>
          </a:xfrm>
          <a:prstGeom prst="rect">
            <a:avLst/>
          </a:prstGeom>
          <a:noFill/>
        </p:spPr>
        <p:txBody>
          <a:bodyPr wrap="square" rtlCol="0">
            <a:spAutoFit/>
          </a:bodyPr>
          <a:lstStyle/>
          <a:p>
            <a:r>
              <a:rPr lang="da-DK" u="sng" dirty="0" err="1" smtClean="0">
                <a:latin typeface="Calibri" pitchFamily="34" charset="0"/>
                <a:cs typeface="Calibri" pitchFamily="34" charset="0"/>
              </a:rPr>
              <a:t>Remember</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how</a:t>
            </a:r>
            <a:r>
              <a:rPr lang="da-DK" u="sng" dirty="0" smtClean="0">
                <a:latin typeface="Calibri" pitchFamily="34" charset="0"/>
                <a:cs typeface="Calibri" pitchFamily="34" charset="0"/>
              </a:rPr>
              <a:t> a </a:t>
            </a:r>
            <a:r>
              <a:rPr lang="da-DK" u="sng" dirty="0" err="1" smtClean="0">
                <a:latin typeface="Calibri" pitchFamily="34" charset="0"/>
                <a:cs typeface="Calibri" pitchFamily="34" charset="0"/>
              </a:rPr>
              <a:t>spallation</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source</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works</a:t>
            </a:r>
            <a:r>
              <a:rPr lang="da-DK" u="sng" dirty="0" smtClean="0">
                <a:latin typeface="Calibri" pitchFamily="34" charset="0"/>
                <a:cs typeface="Calibri" pitchFamily="34" charset="0"/>
              </a:rPr>
              <a:t>: </a:t>
            </a:r>
          </a:p>
          <a:p>
            <a:pPr>
              <a:buFont typeface="Arial" charset="0"/>
              <a:buChar char="•"/>
            </a:pPr>
            <a:r>
              <a:rPr lang="da-DK" dirty="0" smtClean="0">
                <a:latin typeface="Calibri" pitchFamily="34" charset="0"/>
                <a:cs typeface="Calibri" pitchFamily="34" charset="0"/>
              </a:rPr>
              <a:t>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proton </a:t>
            </a:r>
            <a:r>
              <a:rPr lang="da-DK" dirty="0" err="1" smtClean="0">
                <a:latin typeface="Calibri" pitchFamily="34" charset="0"/>
                <a:cs typeface="Calibri" pitchFamily="34" charset="0"/>
              </a:rPr>
              <a:t>beam</a:t>
            </a:r>
            <a:r>
              <a:rPr lang="da-DK" dirty="0" smtClean="0">
                <a:latin typeface="Calibri" pitchFamily="34" charset="0"/>
                <a:cs typeface="Calibri" pitchFamily="34" charset="0"/>
              </a:rPr>
              <a:t> hits a </a:t>
            </a:r>
            <a:r>
              <a:rPr lang="da-DK" dirty="0" err="1" smtClean="0">
                <a:latin typeface="Calibri" pitchFamily="34" charset="0"/>
                <a:cs typeface="Calibri" pitchFamily="34" charset="0"/>
              </a:rPr>
              <a:t>target</a:t>
            </a:r>
            <a:r>
              <a:rPr lang="da-DK" dirty="0" smtClean="0">
                <a:latin typeface="Calibri" pitchFamily="34" charset="0"/>
                <a:cs typeface="Calibri" pitchFamily="34" charset="0"/>
              </a:rPr>
              <a:t> made from a heavy element </a:t>
            </a:r>
            <a:r>
              <a:rPr lang="da-DK" dirty="0" err="1" smtClean="0">
                <a:latin typeface="Calibri" pitchFamily="34" charset="0"/>
                <a:cs typeface="Calibri" pitchFamily="34" charset="0"/>
              </a:rPr>
              <a:t>target</a:t>
            </a:r>
            <a:endParaRPr lang="da-DK" dirty="0" smtClean="0">
              <a:latin typeface="Calibri" pitchFamily="34" charset="0"/>
              <a:cs typeface="Calibri" pitchFamily="34" charset="0"/>
            </a:endParaRPr>
          </a:p>
          <a:p>
            <a:pPr>
              <a:buFont typeface="Arial" charset="0"/>
              <a:buChar char="•"/>
            </a:pPr>
            <a:r>
              <a:rPr lang="da-DK" dirty="0" smtClean="0">
                <a:latin typeface="Calibri" pitchFamily="34" charset="0"/>
                <a:cs typeface="Calibri" pitchFamily="34" charset="0"/>
              </a:rPr>
              <a:t> The fast neutrons </a:t>
            </a:r>
            <a:r>
              <a:rPr lang="da-DK" dirty="0" err="1" smtClean="0">
                <a:latin typeface="Calibri" pitchFamily="34" charset="0"/>
                <a:cs typeface="Calibri" pitchFamily="34" charset="0"/>
              </a:rPr>
              <a:t>are</a:t>
            </a:r>
            <a:r>
              <a:rPr lang="da-DK" dirty="0" smtClean="0">
                <a:latin typeface="Calibri" pitchFamily="34" charset="0"/>
                <a:cs typeface="Calibri" pitchFamily="34" charset="0"/>
              </a:rPr>
              <a:t> </a:t>
            </a:r>
            <a:r>
              <a:rPr lang="da-DK" dirty="0" err="1" smtClean="0">
                <a:latin typeface="Calibri" pitchFamily="34" charset="0"/>
                <a:cs typeface="Calibri" pitchFamily="34" charset="0"/>
              </a:rPr>
              <a:t>moderated</a:t>
            </a:r>
            <a:r>
              <a:rPr lang="da-DK" dirty="0" smtClean="0">
                <a:latin typeface="Calibri" pitchFamily="34" charset="0"/>
                <a:cs typeface="Calibri" pitchFamily="34" charset="0"/>
              </a:rPr>
              <a:t>, but the </a:t>
            </a:r>
            <a:r>
              <a:rPr lang="da-DK" dirty="0" err="1" smtClean="0">
                <a:latin typeface="Calibri" pitchFamily="34" charset="0"/>
                <a:cs typeface="Calibri" pitchFamily="34" charset="0"/>
              </a:rPr>
              <a:t>result</a:t>
            </a:r>
            <a:r>
              <a:rPr lang="da-DK" dirty="0" smtClean="0">
                <a:latin typeface="Calibri" pitchFamily="34" charset="0"/>
                <a:cs typeface="Calibri" pitchFamily="34" charset="0"/>
              </a:rPr>
              <a:t> is still a </a:t>
            </a:r>
            <a:r>
              <a:rPr lang="da-DK" dirty="0" err="1" smtClean="0">
                <a:latin typeface="Calibri" pitchFamily="34" charset="0"/>
                <a:cs typeface="Calibri" pitchFamily="34" charset="0"/>
              </a:rPr>
              <a:t>pulsed</a:t>
            </a:r>
            <a:r>
              <a:rPr lang="da-DK" dirty="0" smtClean="0">
                <a:latin typeface="Calibri" pitchFamily="34" charset="0"/>
                <a:cs typeface="Calibri" pitchFamily="34" charset="0"/>
              </a:rPr>
              <a:t> </a:t>
            </a:r>
            <a:r>
              <a:rPr lang="da-DK" dirty="0" err="1" smtClean="0">
                <a:latin typeface="Calibri" pitchFamily="34" charset="0"/>
                <a:cs typeface="Calibri" pitchFamily="34" charset="0"/>
              </a:rPr>
              <a:t>beam</a:t>
            </a:r>
            <a:endParaRPr lang="da-DK" dirty="0" smtClean="0">
              <a:latin typeface="Calibri" pitchFamily="34" charset="0"/>
              <a:cs typeface="Calibri" pitchFamily="34" charset="0"/>
            </a:endParaRPr>
          </a:p>
          <a:p>
            <a:r>
              <a:rPr lang="da-DK" dirty="0" smtClean="0">
                <a:latin typeface="Calibri" pitchFamily="34" charset="0"/>
                <a:cs typeface="Calibri" pitchFamily="34" charset="0"/>
              </a:rPr>
              <a:t> </a:t>
            </a:r>
            <a:r>
              <a:rPr lang="da-DK" u="sng" dirty="0" err="1" smtClean="0">
                <a:latin typeface="Calibri" pitchFamily="34" charset="0"/>
                <a:cs typeface="Calibri" pitchFamily="34" charset="0"/>
              </a:rPr>
              <a:t>Time-of-flight</a:t>
            </a:r>
            <a:r>
              <a:rPr lang="da-DK" u="sng" dirty="0" smtClean="0">
                <a:latin typeface="Calibri" pitchFamily="34" charset="0"/>
                <a:cs typeface="Calibri" pitchFamily="34" charset="0"/>
              </a:rPr>
              <a:t> </a:t>
            </a:r>
            <a:r>
              <a:rPr lang="da-DK" u="sng" dirty="0" err="1" smtClean="0">
                <a:latin typeface="Calibri" pitchFamily="34" charset="0"/>
                <a:cs typeface="Calibri" pitchFamily="34" charset="0"/>
              </a:rPr>
              <a:t>principle</a:t>
            </a:r>
            <a:endParaRPr lang="en-US" u="sng" dirty="0">
              <a:latin typeface="Calibri" pitchFamily="34" charset="0"/>
              <a:cs typeface="Calibri" pitchFamily="34" charset="0"/>
            </a:endParaRPr>
          </a:p>
        </p:txBody>
      </p:sp>
      <p:sp>
        <p:nvSpPr>
          <p:cNvPr id="7" name="Rectangle 6"/>
          <p:cNvSpPr/>
          <p:nvPr/>
        </p:nvSpPr>
        <p:spPr>
          <a:xfrm>
            <a:off x="8244408" y="4437112"/>
            <a:ext cx="144016" cy="64807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0" name="Picture 24"/>
          <p:cNvPicPr>
            <a:picLocks noChangeAspect="1" noChangeArrowheads="1"/>
          </p:cNvPicPr>
          <p:nvPr/>
        </p:nvPicPr>
        <p:blipFill>
          <a:blip r:embed="rId3" cstate="print"/>
          <a:srcRect l="8794" t="4967" r="16049" b="4967"/>
          <a:stretch>
            <a:fillRect/>
          </a:stretch>
        </p:blipFill>
        <p:spPr bwMode="auto">
          <a:xfrm>
            <a:off x="7667947" y="5477594"/>
            <a:ext cx="1152525" cy="1047750"/>
          </a:xfrm>
          <a:prstGeom prst="rect">
            <a:avLst/>
          </a:prstGeom>
          <a:noFill/>
          <a:ln w="9525">
            <a:noFill/>
            <a:miter lim="800000"/>
            <a:headEnd/>
            <a:tailEnd/>
          </a:ln>
          <a:effectLst/>
        </p:spPr>
      </p:pic>
      <p:sp>
        <p:nvSpPr>
          <p:cNvPr id="11" name="AutoShape 26"/>
          <p:cNvSpPr>
            <a:spLocks noChangeArrowheads="1"/>
          </p:cNvSpPr>
          <p:nvPr/>
        </p:nvSpPr>
        <p:spPr bwMode="auto">
          <a:xfrm>
            <a:off x="1187996" y="4581128"/>
            <a:ext cx="647700" cy="504825"/>
          </a:xfrm>
          <a:prstGeom prst="irregularSeal2">
            <a:avLst/>
          </a:prstGeom>
          <a:solidFill>
            <a:srgbClr val="FF0000"/>
          </a:solidFill>
          <a:ln w="9525">
            <a:solidFill>
              <a:srgbClr val="FF0000"/>
            </a:solidFill>
            <a:miter lim="800000"/>
            <a:headEnd/>
            <a:tailEnd/>
          </a:ln>
          <a:effectLst/>
        </p:spPr>
        <p:txBody>
          <a:bodyPr wrap="none" anchor="ctr"/>
          <a:lstStyle/>
          <a:p>
            <a:endParaRPr lang="en-US">
              <a:latin typeface="Calibri" pitchFamily="34" charset="0"/>
              <a:cs typeface="Calibri" pitchFamily="34" charset="0"/>
            </a:endParaRPr>
          </a:p>
        </p:txBody>
      </p:sp>
      <p:pic>
        <p:nvPicPr>
          <p:cNvPr id="12" name="Picture 11" descr="Maxwell_distribution.jpg"/>
          <p:cNvPicPr>
            <a:picLocks noChangeAspect="1"/>
          </p:cNvPicPr>
          <p:nvPr/>
        </p:nvPicPr>
        <p:blipFill>
          <a:blip r:embed="rId4" cstate="print"/>
          <a:srcRect l="11708" t="22916" r="6530" b="602"/>
          <a:stretch>
            <a:fillRect/>
          </a:stretch>
        </p:blipFill>
        <p:spPr>
          <a:xfrm>
            <a:off x="611560" y="2996952"/>
            <a:ext cx="2257450" cy="1584176"/>
          </a:xfrm>
          <a:prstGeom prst="rect">
            <a:avLst/>
          </a:prstGeom>
        </p:spPr>
      </p:pic>
      <p:sp>
        <p:nvSpPr>
          <p:cNvPr id="13" name="TextBox 12"/>
          <p:cNvSpPr txBox="1"/>
          <p:nvPr/>
        </p:nvSpPr>
        <p:spPr>
          <a:xfrm>
            <a:off x="899592" y="5085184"/>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Moderator</a:t>
            </a:r>
            <a:endParaRPr lang="en-US" dirty="0">
              <a:latin typeface="Calibri" pitchFamily="34" charset="0"/>
              <a:cs typeface="Calibri" pitchFamily="34" charset="0"/>
            </a:endParaRPr>
          </a:p>
        </p:txBody>
      </p:sp>
      <p:sp>
        <p:nvSpPr>
          <p:cNvPr id="14" name="TextBox 13"/>
          <p:cNvSpPr txBox="1"/>
          <p:nvPr/>
        </p:nvSpPr>
        <p:spPr>
          <a:xfrm>
            <a:off x="7740352" y="5301208"/>
            <a:ext cx="1944216" cy="369332"/>
          </a:xfrm>
          <a:prstGeom prst="rect">
            <a:avLst/>
          </a:prstGeom>
          <a:noFill/>
        </p:spPr>
        <p:txBody>
          <a:bodyPr wrap="square" rtlCol="0">
            <a:spAutoFit/>
          </a:bodyPr>
          <a:lstStyle/>
          <a:p>
            <a:r>
              <a:rPr lang="da-DK" dirty="0" err="1" smtClean="0">
                <a:latin typeface="Calibri" pitchFamily="34" charset="0"/>
                <a:cs typeface="Calibri" pitchFamily="34" charset="0"/>
              </a:rPr>
              <a:t>Detector</a:t>
            </a:r>
            <a:endParaRPr lang="en-US" dirty="0">
              <a:latin typeface="Calibri" pitchFamily="34" charset="0"/>
              <a:cs typeface="Calibri" pitchFamily="34" charset="0"/>
            </a:endParaRPr>
          </a:p>
        </p:txBody>
      </p:sp>
      <p:cxnSp>
        <p:nvCxnSpPr>
          <p:cNvPr id="16" name="Straight Connector 15"/>
          <p:cNvCxnSpPr/>
          <p:nvPr/>
        </p:nvCxnSpPr>
        <p:spPr>
          <a:xfrm>
            <a:off x="1763688" y="4797152"/>
            <a:ext cx="6480000" cy="0"/>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987824"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r>
              <a:rPr lang="da-DK" baseline="-25000" dirty="0" smtClean="0">
                <a:latin typeface="Calibri" pitchFamily="34" charset="0"/>
                <a:cs typeface="Calibri" pitchFamily="34" charset="0"/>
              </a:rPr>
              <a:t>1</a:t>
            </a:r>
          </a:p>
        </p:txBody>
      </p:sp>
      <p:sp>
        <p:nvSpPr>
          <p:cNvPr id="17" name="TextBox 16"/>
          <p:cNvSpPr txBox="1"/>
          <p:nvPr/>
        </p:nvSpPr>
        <p:spPr>
          <a:xfrm>
            <a:off x="5940152"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Distance L</a:t>
            </a:r>
            <a:r>
              <a:rPr lang="da-DK" baseline="-25000" dirty="0">
                <a:latin typeface="Calibri" pitchFamily="34" charset="0"/>
                <a:cs typeface="Calibri" pitchFamily="34" charset="0"/>
              </a:rPr>
              <a:t>2</a:t>
            </a:r>
            <a:endParaRPr lang="da-DK" baseline="-25000" dirty="0" smtClean="0">
              <a:latin typeface="Calibri" pitchFamily="34" charset="0"/>
              <a:cs typeface="Calibri" pitchFamily="34" charset="0"/>
            </a:endParaRPr>
          </a:p>
        </p:txBody>
      </p:sp>
      <p:sp>
        <p:nvSpPr>
          <p:cNvPr id="19" name="Oval 18"/>
          <p:cNvSpPr/>
          <p:nvPr/>
        </p:nvSpPr>
        <p:spPr>
          <a:xfrm>
            <a:off x="4716016" y="4581128"/>
            <a:ext cx="360040" cy="432048"/>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1" name="TextBox 20"/>
          <p:cNvSpPr txBox="1"/>
          <p:nvPr/>
        </p:nvSpPr>
        <p:spPr>
          <a:xfrm>
            <a:off x="4427984" y="4221088"/>
            <a:ext cx="1944216" cy="369332"/>
          </a:xfrm>
          <a:prstGeom prst="rect">
            <a:avLst/>
          </a:prstGeom>
          <a:noFill/>
        </p:spPr>
        <p:txBody>
          <a:bodyPr wrap="square" rtlCol="0">
            <a:spAutoFit/>
          </a:bodyPr>
          <a:lstStyle/>
          <a:p>
            <a:r>
              <a:rPr lang="da-DK" dirty="0" smtClean="0">
                <a:latin typeface="Calibri" pitchFamily="34" charset="0"/>
                <a:cs typeface="Calibri" pitchFamily="34" charset="0"/>
              </a:rPr>
              <a:t>Sample</a:t>
            </a:r>
            <a:endParaRPr lang="en-US" dirty="0">
              <a:latin typeface="Calibri" pitchFamily="34" charset="0"/>
              <a:cs typeface="Calibri" pitchFamily="34" charset="0"/>
            </a:endParaRPr>
          </a:p>
        </p:txBody>
      </p:sp>
      <p:cxnSp>
        <p:nvCxnSpPr>
          <p:cNvPr id="22" name="Straight Connector 21"/>
          <p:cNvCxnSpPr>
            <a:endCxn id="19" idx="3"/>
          </p:cNvCxnSpPr>
          <p:nvPr/>
        </p:nvCxnSpPr>
        <p:spPr>
          <a:xfrm>
            <a:off x="1835695" y="4941168"/>
            <a:ext cx="30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35695" y="5013176"/>
            <a:ext cx="306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35695" y="4869160"/>
            <a:ext cx="306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32040" y="5013176"/>
            <a:ext cx="3312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32040" y="4941168"/>
            <a:ext cx="3312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32040" y="4869160"/>
            <a:ext cx="3312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a:blip r:embed="rId5" cstate="print"/>
          <a:srcRect b="-273"/>
          <a:stretch>
            <a:fillRect/>
          </a:stretch>
        </p:blipFill>
        <p:spPr bwMode="auto">
          <a:xfrm>
            <a:off x="5753583" y="5157192"/>
            <a:ext cx="1122673" cy="1260000"/>
          </a:xfrm>
          <a:prstGeom prst="rect">
            <a:avLst/>
          </a:prstGeom>
          <a:noFill/>
          <a:ln w="9525">
            <a:noFill/>
            <a:miter lim="800000"/>
            <a:headEnd/>
            <a:tailEnd/>
          </a:ln>
        </p:spPr>
      </p:pic>
      <p:sp>
        <p:nvSpPr>
          <p:cNvPr id="27" name="TextBox 26"/>
          <p:cNvSpPr txBox="1"/>
          <p:nvPr/>
        </p:nvSpPr>
        <p:spPr>
          <a:xfrm>
            <a:off x="5868144" y="6237312"/>
            <a:ext cx="1944216" cy="338554"/>
          </a:xfrm>
          <a:prstGeom prst="rect">
            <a:avLst/>
          </a:prstGeom>
          <a:noFill/>
        </p:spPr>
        <p:txBody>
          <a:bodyPr wrap="square" rtlCol="0">
            <a:spAutoFit/>
          </a:bodyPr>
          <a:lstStyle/>
          <a:p>
            <a:r>
              <a:rPr lang="da-DK" sz="1600" dirty="0" smtClean="0">
                <a:latin typeface="Calibri" pitchFamily="34" charset="0"/>
                <a:cs typeface="Calibri" pitchFamily="34" charset="0"/>
              </a:rPr>
              <a:t>Analyser</a:t>
            </a:r>
            <a:endParaRPr lang="en-US" sz="1600" dirty="0">
              <a:latin typeface="Calibri" pitchFamily="34" charset="0"/>
              <a:cs typeface="Calibri" pitchFamily="34" charset="0"/>
            </a:endParaRPr>
          </a:p>
        </p:txBody>
      </p:sp>
      <p:cxnSp>
        <p:nvCxnSpPr>
          <p:cNvPr id="33" name="Straight Connector 32"/>
          <p:cNvCxnSpPr/>
          <p:nvPr/>
        </p:nvCxnSpPr>
        <p:spPr>
          <a:xfrm rot="5400000" flipH="1" flipV="1">
            <a:off x="6030192" y="4887192"/>
            <a:ext cx="5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211960" y="3573016"/>
            <a:ext cx="41764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dirty="0" err="1" smtClean="0">
                <a:latin typeface="Calibri" pitchFamily="34" charset="0"/>
                <a:cs typeface="Calibri" pitchFamily="34" charset="0"/>
              </a:rPr>
              <a:t>Indirect</a:t>
            </a:r>
            <a:r>
              <a:rPr lang="da-DK" dirty="0" smtClean="0">
                <a:latin typeface="Calibri" pitchFamily="34" charset="0"/>
                <a:cs typeface="Calibri" pitchFamily="34" charset="0"/>
              </a:rPr>
              <a:t> </a:t>
            </a:r>
            <a:r>
              <a:rPr lang="da-DK" dirty="0" err="1" smtClean="0">
                <a:latin typeface="Calibri" pitchFamily="34" charset="0"/>
                <a:cs typeface="Calibri" pitchFamily="34" charset="0"/>
              </a:rPr>
              <a:t>time-of-flight</a:t>
            </a:r>
            <a:r>
              <a:rPr lang="da-DK" dirty="0" smtClean="0">
                <a:latin typeface="Calibri" pitchFamily="34" charset="0"/>
                <a:cs typeface="Calibri" pitchFamily="34" charset="0"/>
              </a:rPr>
              <a:t> </a:t>
            </a:r>
            <a:r>
              <a:rPr lang="da-DK" dirty="0" err="1" smtClean="0">
                <a:latin typeface="Calibri" pitchFamily="34" charset="0"/>
                <a:cs typeface="Calibri" pitchFamily="34" charset="0"/>
              </a:rPr>
              <a:t>geometry</a:t>
            </a:r>
            <a:r>
              <a:rPr lang="da-DK" dirty="0" smtClean="0">
                <a:latin typeface="Calibri" pitchFamily="34" charset="0"/>
                <a:cs typeface="Calibri" pitchFamily="34" charset="0"/>
              </a:rPr>
              <a:t>:</a:t>
            </a:r>
          </a:p>
          <a:p>
            <a:r>
              <a:rPr lang="da-DK" dirty="0" err="1" smtClean="0">
                <a:latin typeface="Calibri" pitchFamily="34" charset="0"/>
                <a:cs typeface="Calibri" pitchFamily="34" charset="0"/>
              </a:rPr>
              <a:t>Constant</a:t>
            </a:r>
            <a:r>
              <a:rPr lang="da-DK" dirty="0" smtClean="0">
                <a:latin typeface="Calibri" pitchFamily="34" charset="0"/>
                <a:cs typeface="Calibri" pitchFamily="34" charset="0"/>
              </a:rPr>
              <a:t> </a:t>
            </a:r>
            <a:r>
              <a:rPr lang="da-DK" dirty="0" err="1" smtClean="0">
                <a:latin typeface="Calibri" pitchFamily="34" charset="0"/>
                <a:cs typeface="Calibri" pitchFamily="34" charset="0"/>
              </a:rPr>
              <a:t>k</a:t>
            </a:r>
            <a:r>
              <a:rPr lang="da-DK" baseline="-25000" dirty="0" err="1" smtClean="0">
                <a:latin typeface="Calibri" pitchFamily="34" charset="0"/>
                <a:cs typeface="Calibri" pitchFamily="34" charset="0"/>
              </a:rPr>
              <a:t>f</a:t>
            </a:r>
            <a:r>
              <a:rPr lang="da-DK" dirty="0" smtClean="0">
                <a:latin typeface="Calibri" pitchFamily="34" charset="0"/>
                <a:cs typeface="Calibri" pitchFamily="34" charset="0"/>
              </a:rPr>
              <a:t> instruments</a:t>
            </a:r>
            <a:endParaRPr lang="en-US" dirty="0">
              <a:latin typeface="Calibri" pitchFamily="34" charset="0"/>
              <a:cs typeface="Calibri" pitchFamily="34" charset="0"/>
            </a:endParaRPr>
          </a:p>
        </p:txBody>
      </p:sp>
      <p:sp>
        <p:nvSpPr>
          <p:cNvPr id="30" name="Rectangle 29"/>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noChangeArrowheads="1"/>
          </p:cNvPicPr>
          <p:nvPr/>
        </p:nvPicPr>
        <p:blipFill>
          <a:blip r:embed="rId4" cstate="print"/>
          <a:srcRect/>
          <a:stretch>
            <a:fillRect/>
          </a:stretch>
        </p:blipFill>
        <p:spPr bwMode="auto">
          <a:xfrm>
            <a:off x="8410575" y="-24"/>
            <a:ext cx="733425" cy="857250"/>
          </a:xfrm>
          <a:prstGeom prst="rect">
            <a:avLst/>
          </a:prstGeom>
          <a:noFill/>
          <a:ln w="9525">
            <a:noFill/>
            <a:miter lim="800000"/>
            <a:headEnd/>
            <a:tailEnd/>
          </a:ln>
        </p:spPr>
      </p:pic>
      <p:sp>
        <p:nvSpPr>
          <p:cNvPr id="33796" name="Rectangle 4"/>
          <p:cNvSpPr>
            <a:spLocks noGrp="1" noChangeArrowheads="1"/>
          </p:cNvSpPr>
          <p:nvPr>
            <p:ph type="title"/>
          </p:nvPr>
        </p:nvSpPr>
        <p:spPr>
          <a:xfrm>
            <a:off x="457200" y="115888"/>
            <a:ext cx="8229600" cy="796925"/>
          </a:xfrm>
        </p:spPr>
        <p:txBody>
          <a:bodyPr/>
          <a:lstStyle/>
          <a:p>
            <a:r>
              <a:rPr lang="en-US" sz="4000">
                <a:latin typeface="Berlin Sans FB" pitchFamily="34" charset="0"/>
              </a:rPr>
              <a:t>Indirect time-of-flight spectrometers</a:t>
            </a:r>
          </a:p>
        </p:txBody>
      </p:sp>
      <p:pic>
        <p:nvPicPr>
          <p:cNvPr id="33797" name="Picture 5"/>
          <p:cNvPicPr>
            <a:picLocks noChangeAspect="1" noChangeArrowheads="1"/>
          </p:cNvPicPr>
          <p:nvPr/>
        </p:nvPicPr>
        <p:blipFill>
          <a:blip r:embed="rId5" cstate="print"/>
          <a:srcRect/>
          <a:stretch>
            <a:fillRect/>
          </a:stretch>
        </p:blipFill>
        <p:spPr bwMode="auto">
          <a:xfrm>
            <a:off x="561975" y="1196975"/>
            <a:ext cx="5089525" cy="3443288"/>
          </a:xfrm>
          <a:prstGeom prst="rect">
            <a:avLst/>
          </a:prstGeom>
          <a:noFill/>
          <a:ln w="9525">
            <a:noFill/>
            <a:miter lim="800000"/>
            <a:headEnd/>
            <a:tailEnd/>
          </a:ln>
          <a:effectLst/>
        </p:spPr>
      </p:pic>
      <p:sp>
        <p:nvSpPr>
          <p:cNvPr id="33798" name="Text Box 6"/>
          <p:cNvSpPr txBox="1">
            <a:spLocks noChangeArrowheads="1"/>
          </p:cNvSpPr>
          <p:nvPr/>
        </p:nvSpPr>
        <p:spPr bwMode="auto">
          <a:xfrm>
            <a:off x="611188" y="1243013"/>
            <a:ext cx="1727200" cy="457200"/>
          </a:xfrm>
          <a:prstGeom prst="rect">
            <a:avLst/>
          </a:prstGeom>
          <a:noFill/>
          <a:ln w="9525">
            <a:noFill/>
            <a:miter lim="800000"/>
            <a:headEnd/>
            <a:tailEnd/>
          </a:ln>
          <a:effectLst/>
        </p:spPr>
        <p:txBody>
          <a:bodyPr>
            <a:spAutoFit/>
          </a:bodyPr>
          <a:lstStyle/>
          <a:p>
            <a:pPr algn="l">
              <a:spcBef>
                <a:spcPct val="50000"/>
              </a:spcBef>
            </a:pPr>
            <a:r>
              <a:rPr lang="da-DK" sz="2400">
                <a:latin typeface="Berlin Sans FB" pitchFamily="34" charset="0"/>
              </a:rPr>
              <a:t>IRIS@ISIS</a:t>
            </a:r>
            <a:endParaRPr lang="en-US" sz="2400">
              <a:latin typeface="Berlin Sans FB" pitchFamily="34" charset="0"/>
            </a:endParaRPr>
          </a:p>
        </p:txBody>
      </p:sp>
      <p:pic>
        <p:nvPicPr>
          <p:cNvPr id="33801" name="Picture 9"/>
          <p:cNvPicPr>
            <a:picLocks noChangeAspect="1" noChangeArrowheads="1"/>
          </p:cNvPicPr>
          <p:nvPr/>
        </p:nvPicPr>
        <p:blipFill>
          <a:blip r:embed="rId6" cstate="print"/>
          <a:srcRect l="8794" t="4967" r="16049" b="4967"/>
          <a:stretch>
            <a:fillRect/>
          </a:stretch>
        </p:blipFill>
        <p:spPr bwMode="auto">
          <a:xfrm>
            <a:off x="5940425" y="836613"/>
            <a:ext cx="1152525" cy="1047750"/>
          </a:xfrm>
          <a:prstGeom prst="rect">
            <a:avLst/>
          </a:prstGeom>
          <a:noFill/>
          <a:ln w="9525">
            <a:noFill/>
            <a:miter lim="800000"/>
            <a:headEnd/>
            <a:tailEnd/>
          </a:ln>
          <a:effectLst/>
        </p:spPr>
      </p:pic>
      <p:pic>
        <p:nvPicPr>
          <p:cNvPr id="33802" name="Picture 10"/>
          <p:cNvPicPr>
            <a:picLocks noChangeAspect="1" noChangeArrowheads="1"/>
          </p:cNvPicPr>
          <p:nvPr/>
        </p:nvPicPr>
        <p:blipFill>
          <a:blip r:embed="rId6" cstate="print"/>
          <a:srcRect l="8794" t="4967" r="16049" b="4967"/>
          <a:stretch>
            <a:fillRect/>
          </a:stretch>
        </p:blipFill>
        <p:spPr bwMode="auto">
          <a:xfrm>
            <a:off x="2411413" y="3644900"/>
            <a:ext cx="1152525" cy="1047750"/>
          </a:xfrm>
          <a:prstGeom prst="rect">
            <a:avLst/>
          </a:prstGeom>
          <a:noFill/>
          <a:ln w="9525">
            <a:noFill/>
            <a:miter lim="800000"/>
            <a:headEnd/>
            <a:tailEnd/>
          </a:ln>
          <a:effectLst/>
        </p:spPr>
      </p:pic>
      <p:sp>
        <p:nvSpPr>
          <p:cNvPr id="33809" name="AutoShape 17"/>
          <p:cNvSpPr>
            <a:spLocks noChangeArrowheads="1"/>
          </p:cNvSpPr>
          <p:nvPr/>
        </p:nvSpPr>
        <p:spPr bwMode="auto">
          <a:xfrm>
            <a:off x="5364163" y="1196975"/>
            <a:ext cx="647700" cy="504825"/>
          </a:xfrm>
          <a:prstGeom prst="irregularSeal2">
            <a:avLst/>
          </a:prstGeom>
          <a:solidFill>
            <a:srgbClr val="FF0000"/>
          </a:solidFill>
          <a:ln w="9525">
            <a:solidFill>
              <a:srgbClr val="FF0000"/>
            </a:solidFill>
            <a:miter lim="800000"/>
            <a:headEnd/>
            <a:tailEnd/>
          </a:ln>
          <a:effectLst/>
        </p:spPr>
        <p:txBody>
          <a:bodyPr wrap="none" anchor="ctr"/>
          <a:lstStyle/>
          <a:p>
            <a:endParaRPr lang="en-US">
              <a:latin typeface="Berlin Sans FB" pitchFamily="34" charset="0"/>
            </a:endParaRPr>
          </a:p>
        </p:txBody>
      </p:sp>
      <p:sp>
        <p:nvSpPr>
          <p:cNvPr id="33810" name="Line 18"/>
          <p:cNvSpPr>
            <a:spLocks noChangeShapeType="1"/>
          </p:cNvSpPr>
          <p:nvPr/>
        </p:nvSpPr>
        <p:spPr bwMode="auto">
          <a:xfrm flipH="1">
            <a:off x="2916238" y="1484313"/>
            <a:ext cx="2592387" cy="1584325"/>
          </a:xfrm>
          <a:prstGeom prst="line">
            <a:avLst/>
          </a:prstGeom>
          <a:noFill/>
          <a:ln w="63500">
            <a:solidFill>
              <a:srgbClr val="FF0000"/>
            </a:solidFill>
            <a:round/>
            <a:headEnd/>
            <a:tailEnd type="triangle" w="med" len="med"/>
          </a:ln>
          <a:effectLst/>
        </p:spPr>
        <p:txBody>
          <a:bodyPr/>
          <a:lstStyle/>
          <a:p>
            <a:endParaRPr lang="en-US">
              <a:latin typeface="Berlin Sans FB" pitchFamily="34" charset="0"/>
            </a:endParaRPr>
          </a:p>
        </p:txBody>
      </p:sp>
      <p:grpSp>
        <p:nvGrpSpPr>
          <p:cNvPr id="2" name="Group 34"/>
          <p:cNvGrpSpPr>
            <a:grpSpLocks/>
          </p:cNvGrpSpPr>
          <p:nvPr/>
        </p:nvGrpSpPr>
        <p:grpSpPr bwMode="auto">
          <a:xfrm>
            <a:off x="611188" y="4862513"/>
            <a:ext cx="4681537" cy="1027112"/>
            <a:chOff x="385" y="3063"/>
            <a:chExt cx="2949" cy="647"/>
          </a:xfrm>
        </p:grpSpPr>
        <p:graphicFrame>
          <p:nvGraphicFramePr>
            <p:cNvPr id="33805" name="Object 13"/>
            <p:cNvGraphicFramePr>
              <a:graphicFrameLocks noChangeAspect="1"/>
            </p:cNvGraphicFramePr>
            <p:nvPr/>
          </p:nvGraphicFramePr>
          <p:xfrm>
            <a:off x="385" y="3294"/>
            <a:ext cx="1678" cy="416"/>
          </p:xfrm>
          <a:graphic>
            <a:graphicData uri="http://schemas.openxmlformats.org/presentationml/2006/ole">
              <p:oleObj spid="_x0000_s159746" name="Equation" r:id="rId7" imgW="1587240" imgH="393480" progId="Equation.3">
                <p:embed/>
              </p:oleObj>
            </a:graphicData>
          </a:graphic>
        </p:graphicFrame>
        <p:sp>
          <p:nvSpPr>
            <p:cNvPr id="33814" name="Text Box 22"/>
            <p:cNvSpPr txBox="1">
              <a:spLocks noChangeArrowheads="1"/>
            </p:cNvSpPr>
            <p:nvPr/>
          </p:nvSpPr>
          <p:spPr bwMode="auto">
            <a:xfrm>
              <a:off x="385" y="3063"/>
              <a:ext cx="2949" cy="231"/>
            </a:xfrm>
            <a:prstGeom prst="rect">
              <a:avLst/>
            </a:prstGeom>
            <a:noFill/>
            <a:ln w="9525">
              <a:noFill/>
              <a:miter lim="800000"/>
              <a:headEnd/>
              <a:tailEnd/>
            </a:ln>
            <a:effectLst/>
          </p:spPr>
          <p:txBody>
            <a:bodyPr>
              <a:spAutoFit/>
            </a:bodyPr>
            <a:lstStyle/>
            <a:p>
              <a:pPr algn="l">
                <a:spcBef>
                  <a:spcPct val="50000"/>
                </a:spcBef>
              </a:pPr>
              <a:r>
                <a:rPr lang="en-US">
                  <a:latin typeface="Berlin Sans FB" pitchFamily="34" charset="0"/>
                </a:rPr>
                <a:t>From E</a:t>
              </a:r>
              <a:r>
                <a:rPr lang="en-US" baseline="-25000">
                  <a:latin typeface="Berlin Sans FB" pitchFamily="34" charset="0"/>
                </a:rPr>
                <a:t>f</a:t>
              </a:r>
              <a:r>
                <a:rPr lang="en-US">
                  <a:latin typeface="Berlin Sans FB" pitchFamily="34" charset="0"/>
                </a:rPr>
                <a:t>~</a:t>
              </a:r>
              <a:r>
                <a:rPr lang="el-GR"/>
                <a:t>λ</a:t>
              </a:r>
              <a:r>
                <a:rPr lang="en-US" baseline="-25000">
                  <a:latin typeface="Berlin Sans FB" pitchFamily="34" charset="0"/>
                </a:rPr>
                <a:t>f</a:t>
              </a:r>
              <a:r>
                <a:rPr lang="en-US" baseline="30000">
                  <a:latin typeface="Berlin Sans FB" pitchFamily="34" charset="0"/>
                </a:rPr>
                <a:t>-2</a:t>
              </a:r>
              <a:r>
                <a:rPr lang="en-US">
                  <a:latin typeface="Berlin Sans FB" pitchFamily="34" charset="0"/>
                </a:rPr>
                <a:t>  and Bragg’s law, n</a:t>
              </a:r>
              <a:r>
                <a:rPr lang="el-GR"/>
                <a:t>λ</a:t>
              </a:r>
              <a:r>
                <a:rPr lang="en-US" baseline="-25000">
                  <a:latin typeface="Berlin Sans FB" pitchFamily="34" charset="0"/>
                </a:rPr>
                <a:t>f</a:t>
              </a:r>
              <a:r>
                <a:rPr lang="en-US">
                  <a:latin typeface="Berlin Sans FB" pitchFamily="34" charset="0"/>
                </a:rPr>
                <a:t>=2dsin(</a:t>
              </a:r>
              <a:r>
                <a:rPr lang="el-GR">
                  <a:cs typeface="Arial" charset="0"/>
                </a:rPr>
                <a:t>θ</a:t>
              </a:r>
              <a:r>
                <a:rPr lang="en-US" baseline="-25000">
                  <a:latin typeface="Berlin Sans FB" pitchFamily="34" charset="0"/>
                  <a:cs typeface="Arial" charset="0"/>
                </a:rPr>
                <a:t>A</a:t>
              </a:r>
              <a:r>
                <a:rPr lang="en-US">
                  <a:latin typeface="Berlin Sans FB" pitchFamily="34" charset="0"/>
                </a:rPr>
                <a:t>)</a:t>
              </a:r>
              <a:endParaRPr lang="el-GR"/>
            </a:p>
          </p:txBody>
        </p:sp>
      </p:grpSp>
      <p:sp>
        <p:nvSpPr>
          <p:cNvPr id="33815" name="Text Box 23"/>
          <p:cNvSpPr txBox="1">
            <a:spLocks noChangeArrowheads="1"/>
          </p:cNvSpPr>
          <p:nvPr/>
        </p:nvSpPr>
        <p:spPr bwMode="auto">
          <a:xfrm>
            <a:off x="5940425" y="1844675"/>
            <a:ext cx="2592388" cy="1054100"/>
          </a:xfrm>
          <a:prstGeom prst="rect">
            <a:avLst/>
          </a:prstGeom>
          <a:noFill/>
          <a:ln w="9525">
            <a:noFill/>
            <a:miter lim="800000"/>
            <a:headEnd/>
            <a:tailEnd/>
          </a:ln>
          <a:effectLst/>
        </p:spPr>
        <p:txBody>
          <a:bodyPr>
            <a:spAutoFit/>
          </a:bodyPr>
          <a:lstStyle/>
          <a:p>
            <a:pPr algn="l">
              <a:spcBef>
                <a:spcPct val="50000"/>
              </a:spcBef>
              <a:buFontTx/>
              <a:buChar char="•"/>
            </a:pPr>
            <a:r>
              <a:rPr lang="en-US">
                <a:latin typeface="Berlin Sans FB" pitchFamily="34" charset="0"/>
              </a:rPr>
              <a:t> White incident beam</a:t>
            </a:r>
          </a:p>
          <a:p>
            <a:pPr algn="l">
              <a:spcBef>
                <a:spcPct val="50000"/>
              </a:spcBef>
              <a:buFontTx/>
              <a:buChar char="•"/>
            </a:pPr>
            <a:r>
              <a:rPr lang="en-US">
                <a:latin typeface="Berlin Sans FB" pitchFamily="34" charset="0"/>
              </a:rPr>
              <a:t> Bragg reflection at analysers; 2</a:t>
            </a:r>
            <a:r>
              <a:rPr lang="el-GR">
                <a:cs typeface="Arial" charset="0"/>
              </a:rPr>
              <a:t>θ</a:t>
            </a:r>
            <a:r>
              <a:rPr lang="en-US" baseline="-25000">
                <a:latin typeface="Berlin Sans FB" pitchFamily="34" charset="0"/>
                <a:cs typeface="Arial" charset="0"/>
              </a:rPr>
              <a:t>A</a:t>
            </a:r>
            <a:r>
              <a:rPr lang="en-US">
                <a:latin typeface="Berlin Sans FB" pitchFamily="34" charset="0"/>
                <a:cs typeface="Arial" charset="0"/>
              </a:rPr>
              <a:t>~</a:t>
            </a:r>
            <a:r>
              <a:rPr lang="en-US">
                <a:latin typeface="Berlin Sans FB" pitchFamily="34" charset="0"/>
              </a:rPr>
              <a:t>180</a:t>
            </a:r>
            <a:r>
              <a:rPr lang="en-US">
                <a:latin typeface="Berlin Sans FB" pitchFamily="34" charset="0"/>
                <a:cs typeface="Arial" charset="0"/>
              </a:rPr>
              <a:t>° </a:t>
            </a:r>
          </a:p>
        </p:txBody>
      </p:sp>
      <p:grpSp>
        <p:nvGrpSpPr>
          <p:cNvPr id="3" name="Group 35"/>
          <p:cNvGrpSpPr>
            <a:grpSpLocks/>
          </p:cNvGrpSpPr>
          <p:nvPr/>
        </p:nvGrpSpPr>
        <p:grpSpPr bwMode="auto">
          <a:xfrm>
            <a:off x="5508625" y="2852738"/>
            <a:ext cx="3095625" cy="3506788"/>
            <a:chOff x="3470" y="1797"/>
            <a:chExt cx="1950" cy="2209"/>
          </a:xfrm>
        </p:grpSpPr>
        <p:pic>
          <p:nvPicPr>
            <p:cNvPr id="33820" name="Picture 28"/>
            <p:cNvPicPr>
              <a:picLocks noChangeAspect="1" noChangeArrowheads="1"/>
            </p:cNvPicPr>
            <p:nvPr/>
          </p:nvPicPr>
          <p:blipFill>
            <a:blip r:embed="rId8" cstate="print"/>
            <a:srcRect/>
            <a:stretch>
              <a:fillRect/>
            </a:stretch>
          </p:blipFill>
          <p:spPr bwMode="auto">
            <a:xfrm>
              <a:off x="3470" y="1797"/>
              <a:ext cx="1713" cy="1905"/>
            </a:xfrm>
            <a:prstGeom prst="rect">
              <a:avLst/>
            </a:prstGeom>
            <a:noFill/>
            <a:ln w="9525" algn="ctr">
              <a:noFill/>
              <a:miter lim="800000"/>
              <a:headEnd/>
              <a:tailEnd/>
            </a:ln>
            <a:effectLst/>
          </p:spPr>
        </p:pic>
        <p:sp>
          <p:nvSpPr>
            <p:cNvPr id="33821" name="Text Box 29"/>
            <p:cNvSpPr txBox="1">
              <a:spLocks noChangeArrowheads="1"/>
            </p:cNvSpPr>
            <p:nvPr/>
          </p:nvSpPr>
          <p:spPr bwMode="auto">
            <a:xfrm>
              <a:off x="3696" y="3657"/>
              <a:ext cx="1724" cy="349"/>
            </a:xfrm>
            <a:prstGeom prst="rect">
              <a:avLst/>
            </a:prstGeom>
            <a:noFill/>
            <a:ln w="9525" algn="ctr">
              <a:noFill/>
              <a:miter lim="800000"/>
              <a:headEnd/>
              <a:tailEnd/>
            </a:ln>
            <a:effectLst/>
          </p:spPr>
          <p:txBody>
            <a:bodyPr>
              <a:spAutoFit/>
            </a:bodyPr>
            <a:lstStyle/>
            <a:p>
              <a:pPr algn="l">
                <a:spcBef>
                  <a:spcPct val="50000"/>
                </a:spcBef>
              </a:pPr>
              <a:r>
                <a:rPr lang="en-US" sz="1200" dirty="0">
                  <a:latin typeface="Berlin Sans FB" pitchFamily="34" charset="0"/>
                </a:rPr>
                <a:t>Cs</a:t>
              </a:r>
              <a:r>
                <a:rPr lang="en-US" sz="1200" baseline="-25000" dirty="0">
                  <a:latin typeface="Berlin Sans FB" pitchFamily="34" charset="0"/>
                </a:rPr>
                <a:t>2</a:t>
              </a:r>
              <a:r>
                <a:rPr lang="en-US" sz="1200" dirty="0">
                  <a:latin typeface="Berlin Sans FB" pitchFamily="34" charset="0"/>
                </a:rPr>
                <a:t>CuCl</a:t>
              </a:r>
              <a:r>
                <a:rPr lang="en-US" sz="1200" baseline="-25000" dirty="0">
                  <a:latin typeface="Berlin Sans FB" pitchFamily="34" charset="0"/>
                </a:rPr>
                <a:t>4</a:t>
              </a:r>
              <a:r>
                <a:rPr lang="en-US" sz="1200" dirty="0">
                  <a:latin typeface="Berlin Sans FB" pitchFamily="34" charset="0"/>
                  <a:cs typeface="Arial" charset="0"/>
                </a:rPr>
                <a:t>                                      </a:t>
              </a:r>
              <a:endParaRPr lang="en-US" sz="1200" dirty="0" smtClean="0">
                <a:latin typeface="Berlin Sans FB" pitchFamily="34" charset="0"/>
                <a:cs typeface="Arial" charset="0"/>
              </a:endParaRPr>
            </a:p>
            <a:p>
              <a:pPr algn="l">
                <a:spcBef>
                  <a:spcPct val="50000"/>
                </a:spcBef>
              </a:pPr>
              <a:r>
                <a:rPr lang="en-US" sz="1200" i="1" dirty="0" smtClean="0">
                  <a:latin typeface="Berlin Sans FB" pitchFamily="34" charset="0"/>
                  <a:cs typeface="Arial" charset="0"/>
                </a:rPr>
                <a:t>Coldea </a:t>
              </a:r>
              <a:r>
                <a:rPr lang="en-US" sz="1200" i="1" dirty="0">
                  <a:latin typeface="Berlin Sans FB" pitchFamily="34" charset="0"/>
                  <a:cs typeface="Arial" charset="0"/>
                </a:rPr>
                <a:t>et al, PRB </a:t>
              </a:r>
              <a:r>
                <a:rPr lang="en-US" sz="1200" b="1" i="1" dirty="0">
                  <a:solidFill>
                    <a:schemeClr val="tx2"/>
                  </a:solidFill>
                  <a:latin typeface="Berlin Sans FB" pitchFamily="34" charset="0"/>
                  <a:cs typeface="Arial" charset="0"/>
                </a:rPr>
                <a:t>68</a:t>
              </a:r>
              <a:r>
                <a:rPr lang="en-US" sz="1200" i="1" dirty="0">
                  <a:latin typeface="Berlin Sans FB" pitchFamily="34" charset="0"/>
                  <a:cs typeface="Arial" charset="0"/>
                </a:rPr>
                <a:t>, 134424 (2003)</a:t>
              </a:r>
            </a:p>
          </p:txBody>
        </p:sp>
      </p:grpSp>
      <p:sp>
        <p:nvSpPr>
          <p:cNvPr id="33824" name="Line 32"/>
          <p:cNvSpPr>
            <a:spLocks noChangeShapeType="1"/>
          </p:cNvSpPr>
          <p:nvPr/>
        </p:nvSpPr>
        <p:spPr bwMode="auto">
          <a:xfrm flipH="1" flipV="1">
            <a:off x="2771775" y="2349500"/>
            <a:ext cx="144463" cy="719138"/>
          </a:xfrm>
          <a:prstGeom prst="line">
            <a:avLst/>
          </a:prstGeom>
          <a:noFill/>
          <a:ln w="38100">
            <a:solidFill>
              <a:srgbClr val="FF0000"/>
            </a:solidFill>
            <a:round/>
            <a:headEnd/>
            <a:tailEnd type="triangle" w="med" len="med"/>
          </a:ln>
          <a:effectLst/>
        </p:spPr>
        <p:txBody>
          <a:bodyPr/>
          <a:lstStyle/>
          <a:p>
            <a:endParaRPr lang="en-US">
              <a:latin typeface="Berlin Sans FB" pitchFamily="34" charset="0"/>
            </a:endParaRPr>
          </a:p>
        </p:txBody>
      </p:sp>
      <p:sp>
        <p:nvSpPr>
          <p:cNvPr id="33825" name="Line 33"/>
          <p:cNvSpPr>
            <a:spLocks noChangeShapeType="1"/>
          </p:cNvSpPr>
          <p:nvPr/>
        </p:nvSpPr>
        <p:spPr bwMode="auto">
          <a:xfrm>
            <a:off x="2771775" y="2420938"/>
            <a:ext cx="0" cy="503237"/>
          </a:xfrm>
          <a:prstGeom prst="line">
            <a:avLst/>
          </a:prstGeom>
          <a:noFill/>
          <a:ln w="38100">
            <a:solidFill>
              <a:srgbClr val="FF0000"/>
            </a:solidFill>
            <a:round/>
            <a:headEnd/>
            <a:tailEnd type="triangle" w="med" len="med"/>
          </a:ln>
          <a:effectLst/>
        </p:spPr>
        <p:txBody>
          <a:bodyPr/>
          <a:lstStyle/>
          <a:p>
            <a:endParaRPr lang="en-US">
              <a:latin typeface="Berlin Sans FB" pitchFamily="34" charset="0"/>
            </a:endParaRPr>
          </a:p>
        </p:txBody>
      </p:sp>
      <p:sp>
        <p:nvSpPr>
          <p:cNvPr id="19" name="Rectangle 18"/>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pitchFamily="34" charset="0"/>
            </a:endParaRPr>
          </a:p>
        </p:txBody>
      </p:sp>
      <p:sp>
        <p:nvSpPr>
          <p:cNvPr id="20" name="Rectangle 19"/>
          <p:cNvSpPr/>
          <p:nvPr/>
        </p:nvSpPr>
        <p:spPr>
          <a:xfrm>
            <a:off x="1165862" y="6228020"/>
            <a:ext cx="6718506" cy="369332"/>
          </a:xfrm>
          <a:prstGeom prst="rect">
            <a:avLst/>
          </a:prstGeom>
        </p:spPr>
        <p:txBody>
          <a:bodyPr wrap="none">
            <a:spAutoFit/>
          </a:bodyPr>
          <a:lstStyle/>
          <a:p>
            <a:r>
              <a:rPr lang="da-DK" dirty="0" smtClean="0">
                <a:solidFill>
                  <a:srgbClr val="FF0000"/>
                </a:solidFill>
                <a:latin typeface="Berlin Sans FB" pitchFamily="34" charset="0"/>
                <a:cs typeface="Times New Roman"/>
              </a:rPr>
              <a:t>See Heloisa </a:t>
            </a:r>
            <a:r>
              <a:rPr lang="da-DK" dirty="0" err="1" smtClean="0">
                <a:solidFill>
                  <a:srgbClr val="FF0000"/>
                </a:solidFill>
                <a:latin typeface="Berlin Sans FB" pitchFamily="34" charset="0"/>
                <a:cs typeface="Times New Roman"/>
              </a:rPr>
              <a:t>Bordallos</a:t>
            </a:r>
            <a:r>
              <a:rPr lang="da-DK" dirty="0" smtClean="0">
                <a:solidFill>
                  <a:srgbClr val="FF0000"/>
                </a:solidFill>
                <a:latin typeface="Berlin Sans FB" pitchFamily="34" charset="0"/>
                <a:cs typeface="Times New Roman"/>
              </a:rPr>
              <a:t> talk for more </a:t>
            </a:r>
            <a:r>
              <a:rPr lang="da-DK" dirty="0" err="1" smtClean="0">
                <a:solidFill>
                  <a:srgbClr val="FF0000"/>
                </a:solidFill>
                <a:latin typeface="Berlin Sans FB" pitchFamily="34" charset="0"/>
                <a:cs typeface="Times New Roman"/>
              </a:rPr>
              <a:t>on</a:t>
            </a:r>
            <a:r>
              <a:rPr lang="da-DK" dirty="0" smtClean="0">
                <a:solidFill>
                  <a:srgbClr val="FF0000"/>
                </a:solidFill>
                <a:latin typeface="Berlin Sans FB" pitchFamily="34" charset="0"/>
                <a:cs typeface="Times New Roman"/>
              </a:rPr>
              <a:t> </a:t>
            </a:r>
            <a:r>
              <a:rPr lang="da-DK" dirty="0" err="1" smtClean="0">
                <a:solidFill>
                  <a:srgbClr val="FF0000"/>
                </a:solidFill>
                <a:latin typeface="Berlin Sans FB" pitchFamily="34" charset="0"/>
                <a:cs typeface="Times New Roman"/>
              </a:rPr>
              <a:t>high</a:t>
            </a:r>
            <a:r>
              <a:rPr lang="da-DK" dirty="0" smtClean="0">
                <a:solidFill>
                  <a:srgbClr val="FF0000"/>
                </a:solidFill>
                <a:latin typeface="Berlin Sans FB" pitchFamily="34" charset="0"/>
                <a:cs typeface="Times New Roman"/>
              </a:rPr>
              <a:t> resolution </a:t>
            </a:r>
            <a:r>
              <a:rPr lang="da-DK" dirty="0" err="1" smtClean="0">
                <a:solidFill>
                  <a:srgbClr val="FF0000"/>
                </a:solidFill>
                <a:latin typeface="Berlin Sans FB" pitchFamily="34" charset="0"/>
                <a:cs typeface="Times New Roman"/>
              </a:rPr>
              <a:t>measurements</a:t>
            </a:r>
            <a:endParaRPr lang="da-DK" dirty="0" smtClean="0">
              <a:solidFill>
                <a:srgbClr val="FF0000"/>
              </a:solidFill>
              <a:latin typeface="Berlin Sans FB" pitchFamily="34" charset="0"/>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8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P spid="33810" grpId="0" animBg="1"/>
      <p:bldP spid="33824" grpId="0" animBg="1"/>
      <p:bldP spid="338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err="1" smtClean="0"/>
              <a:t>Which</a:t>
            </a:r>
            <a:r>
              <a:rPr lang="da-DK" dirty="0" smtClean="0"/>
              <a:t> region do </a:t>
            </a:r>
            <a:r>
              <a:rPr lang="da-DK" dirty="0" err="1" smtClean="0"/>
              <a:t>we</a:t>
            </a:r>
            <a:r>
              <a:rPr lang="da-DK" dirty="0" smtClean="0"/>
              <a:t> cover?</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1547664" y="1268760"/>
            <a:ext cx="6053023" cy="4680000"/>
          </a:xfrm>
          <a:prstGeom prst="rect">
            <a:avLst/>
          </a:prstGeom>
          <a:noFill/>
          <a:ln w="9525">
            <a:noFill/>
            <a:miter lim="800000"/>
            <a:headEnd/>
            <a:tailEnd/>
          </a:ln>
        </p:spPr>
      </p:pic>
      <p:sp>
        <p:nvSpPr>
          <p:cNvPr id="6" name="Oval 5"/>
          <p:cNvSpPr/>
          <p:nvPr/>
        </p:nvSpPr>
        <p:spPr>
          <a:xfrm rot="-2400000">
            <a:off x="4643577" y="2192484"/>
            <a:ext cx="2304256" cy="1512168"/>
          </a:xfrm>
          <a:prstGeom prst="ellipse">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3" cstate="print"/>
          <a:srcRect/>
          <a:stretch>
            <a:fillRect/>
          </a:stretch>
        </p:blipFill>
        <p:spPr bwMode="auto">
          <a:xfrm>
            <a:off x="8410575" y="51470"/>
            <a:ext cx="733425" cy="857250"/>
          </a:xfrm>
          <a:prstGeom prst="rect">
            <a:avLst/>
          </a:prstGeom>
          <a:noFill/>
          <a:ln w="9525">
            <a:noFill/>
            <a:miter lim="800000"/>
            <a:headEnd/>
            <a:tailEnd/>
          </a:ln>
        </p:spPr>
      </p:pic>
      <p:sp>
        <p:nvSpPr>
          <p:cNvPr id="8" name="Rectangle 7"/>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pitchFamily="34" charset="0"/>
            </a:endParaRPr>
          </a:p>
        </p:txBody>
      </p:sp>
      <p:sp>
        <p:nvSpPr>
          <p:cNvPr id="9" name="TextBox 8"/>
          <p:cNvSpPr txBox="1"/>
          <p:nvPr/>
        </p:nvSpPr>
        <p:spPr>
          <a:xfrm>
            <a:off x="1691680" y="6011996"/>
            <a:ext cx="6840760" cy="646331"/>
          </a:xfrm>
          <a:prstGeom prst="rect">
            <a:avLst/>
          </a:prstGeom>
          <a:noFill/>
        </p:spPr>
        <p:txBody>
          <a:bodyPr wrap="square" rtlCol="0">
            <a:spAutoFit/>
          </a:bodyPr>
          <a:lstStyle/>
          <a:p>
            <a:pPr>
              <a:buFont typeface="Arial" charset="0"/>
              <a:buChar char="•"/>
            </a:pPr>
            <a:r>
              <a:rPr lang="da-DK" dirty="0" smtClean="0"/>
              <a:t> </a:t>
            </a:r>
            <a:r>
              <a:rPr lang="da-DK" dirty="0" err="1" smtClean="0"/>
              <a:t>Atomic</a:t>
            </a:r>
            <a:r>
              <a:rPr lang="da-DK" dirty="0" smtClean="0"/>
              <a:t> </a:t>
            </a:r>
            <a:r>
              <a:rPr lang="da-DK" dirty="0" err="1" smtClean="0"/>
              <a:t>scales</a:t>
            </a:r>
            <a:r>
              <a:rPr lang="da-DK" dirty="0" smtClean="0"/>
              <a:t> and </a:t>
            </a:r>
            <a:r>
              <a:rPr lang="da-DK" dirty="0" err="1" smtClean="0"/>
              <a:t>energies</a:t>
            </a:r>
            <a:r>
              <a:rPr lang="da-DK" dirty="0" smtClean="0"/>
              <a:t> in the range 1-1000 </a:t>
            </a:r>
            <a:r>
              <a:rPr lang="da-DK" dirty="0" err="1" smtClean="0"/>
              <a:t>meV</a:t>
            </a:r>
            <a:endParaRPr lang="da-DK" dirty="0" smtClean="0"/>
          </a:p>
          <a:p>
            <a:pPr>
              <a:buFont typeface="Arial" charset="0"/>
              <a:buChar char="•"/>
            </a:pPr>
            <a:r>
              <a:rPr lang="da-DK" dirty="0" smtClean="0"/>
              <a:t> A </a:t>
            </a:r>
            <a:r>
              <a:rPr lang="da-DK" dirty="0" err="1" smtClean="0"/>
              <a:t>certain</a:t>
            </a:r>
            <a:r>
              <a:rPr lang="da-DK" dirty="0" smtClean="0"/>
              <a:t> </a:t>
            </a:r>
            <a:r>
              <a:rPr lang="da-DK" dirty="0" err="1" smtClean="0"/>
              <a:t>complementarity</a:t>
            </a:r>
            <a:r>
              <a:rPr lang="da-DK" dirty="0" smtClean="0"/>
              <a:t> </a:t>
            </a:r>
            <a:r>
              <a:rPr lang="da-DK" dirty="0" err="1" smtClean="0"/>
              <a:t>with</a:t>
            </a:r>
            <a:r>
              <a:rPr lang="da-DK" dirty="0" smtClean="0"/>
              <a:t> RIXS is </a:t>
            </a:r>
            <a:r>
              <a:rPr lang="da-DK" dirty="0" err="1" smtClean="0"/>
              <a:t>developing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latin typeface="Calibri" pitchFamily="34" charset="0"/>
                <a:cs typeface="Calibri" pitchFamily="34" charset="0"/>
              </a:rPr>
              <a:t>Basics</a:t>
            </a:r>
            <a:endParaRPr lang="en-US" dirty="0">
              <a:latin typeface="Calibri" pitchFamily="34" charset="0"/>
              <a:cs typeface="Calibri" pitchFamily="34" charset="0"/>
            </a:endParaRPr>
          </a:p>
        </p:txBody>
      </p:sp>
      <p:sp>
        <p:nvSpPr>
          <p:cNvPr id="4" name="Text Placeholder 3"/>
          <p:cNvSpPr>
            <a:spLocks noGrp="1"/>
          </p:cNvSpPr>
          <p:nvPr>
            <p:ph type="body" idx="1"/>
          </p:nvPr>
        </p:nvSpPr>
        <p:spPr>
          <a:xfrm>
            <a:off x="1771688" y="1142984"/>
            <a:ext cx="4040188" cy="639762"/>
          </a:xfrm>
        </p:spPr>
        <p:txBody>
          <a:bodyPr/>
          <a:lstStyle/>
          <a:p>
            <a:r>
              <a:rPr lang="da-DK" dirty="0" smtClean="0">
                <a:latin typeface="Calibri" pitchFamily="34" charset="0"/>
                <a:cs typeface="Calibri" pitchFamily="34" charset="0"/>
              </a:rPr>
              <a:t>Neutrons	</a:t>
            </a:r>
            <a:endParaRPr lang="en-US" dirty="0">
              <a:latin typeface="Calibri" pitchFamily="34" charset="0"/>
              <a:cs typeface="Calibri" pitchFamily="34" charset="0"/>
            </a:endParaRPr>
          </a:p>
        </p:txBody>
      </p:sp>
      <p:sp>
        <p:nvSpPr>
          <p:cNvPr id="5" name="Content Placeholder 4"/>
          <p:cNvSpPr>
            <a:spLocks noGrp="1"/>
          </p:cNvSpPr>
          <p:nvPr>
            <p:ph sz="half" idx="2"/>
          </p:nvPr>
        </p:nvSpPr>
        <p:spPr>
          <a:xfrm>
            <a:off x="1774862" y="1782746"/>
            <a:ext cx="4040188" cy="3951288"/>
          </a:xfrm>
        </p:spPr>
        <p:txBody>
          <a:bodyPr/>
          <a:lstStyle/>
          <a:p>
            <a:r>
              <a:rPr lang="da-DK" dirty="0" smtClean="0">
                <a:latin typeface="Calibri" pitchFamily="34" charset="0"/>
                <a:cs typeface="Calibri" pitchFamily="34" charset="0"/>
              </a:rPr>
              <a:t>Charge 0</a:t>
            </a:r>
          </a:p>
          <a:p>
            <a:r>
              <a:rPr lang="da-DK" dirty="0" err="1" smtClean="0">
                <a:latin typeface="Calibri" pitchFamily="34" charset="0"/>
                <a:cs typeface="Calibri" pitchFamily="34" charset="0"/>
              </a:rPr>
              <a:t>Spin</a:t>
            </a:r>
            <a:r>
              <a:rPr lang="da-DK" dirty="0" smtClean="0">
                <a:latin typeface="Calibri" pitchFamily="34" charset="0"/>
                <a:cs typeface="Calibri" pitchFamily="34" charset="0"/>
              </a:rPr>
              <a:t>  ½</a:t>
            </a:r>
          </a:p>
          <a:p>
            <a:r>
              <a:rPr lang="da-DK" dirty="0" smtClean="0">
                <a:latin typeface="Calibri" pitchFamily="34" charset="0"/>
                <a:cs typeface="Calibri" pitchFamily="34" charset="0"/>
              </a:rPr>
              <a:t>m=1.675 10</a:t>
            </a:r>
            <a:r>
              <a:rPr lang="da-DK" baseline="30000" dirty="0" smtClean="0">
                <a:latin typeface="Calibri" pitchFamily="34" charset="0"/>
                <a:cs typeface="Calibri" pitchFamily="34" charset="0"/>
              </a:rPr>
              <a:t>-27</a:t>
            </a:r>
            <a:r>
              <a:rPr lang="da-DK" dirty="0" smtClean="0">
                <a:latin typeface="Calibri" pitchFamily="34" charset="0"/>
                <a:cs typeface="Calibri" pitchFamily="34" charset="0"/>
              </a:rPr>
              <a:t> kg</a:t>
            </a:r>
          </a:p>
          <a:p>
            <a:endParaRPr lang="da-DK" dirty="0">
              <a:latin typeface="Calibri" pitchFamily="34" charset="0"/>
              <a:cs typeface="Calibri" pitchFamily="34" charset="0"/>
            </a:endParaRPr>
          </a:p>
          <a:p>
            <a:endParaRPr lang="da-DK" dirty="0" smtClean="0">
              <a:latin typeface="Calibri" pitchFamily="34" charset="0"/>
              <a:cs typeface="Calibri" pitchFamily="34" charset="0"/>
            </a:endParaRPr>
          </a:p>
          <a:p>
            <a:pPr>
              <a:buNone/>
            </a:pPr>
            <a:endParaRPr lang="da-DK" dirty="0">
              <a:latin typeface="Calibri" pitchFamily="34" charset="0"/>
              <a:cs typeface="Calibri" pitchFamily="34" charset="0"/>
            </a:endParaRPr>
          </a:p>
        </p:txBody>
      </p:sp>
      <p:sp>
        <p:nvSpPr>
          <p:cNvPr id="6" name="Text Placeholder 5"/>
          <p:cNvSpPr>
            <a:spLocks noGrp="1"/>
          </p:cNvSpPr>
          <p:nvPr>
            <p:ph type="body" sz="quarter" idx="3"/>
          </p:nvPr>
        </p:nvSpPr>
        <p:spPr>
          <a:xfrm>
            <a:off x="5959513" y="1205062"/>
            <a:ext cx="4041775" cy="639762"/>
          </a:xfrm>
        </p:spPr>
        <p:txBody>
          <a:bodyPr/>
          <a:lstStyle/>
          <a:p>
            <a:r>
              <a:rPr lang="da-DK" dirty="0" err="1" smtClean="0">
                <a:latin typeface="Calibri" pitchFamily="34" charset="0"/>
                <a:cs typeface="Calibri" pitchFamily="34" charset="0"/>
              </a:rPr>
              <a:t>X-rays</a:t>
            </a:r>
            <a:endParaRPr lang="en-US" dirty="0">
              <a:latin typeface="Calibri" pitchFamily="34" charset="0"/>
              <a:cs typeface="Calibri" pitchFamily="34" charset="0"/>
            </a:endParaRPr>
          </a:p>
        </p:txBody>
      </p:sp>
      <p:sp>
        <p:nvSpPr>
          <p:cNvPr id="7" name="Content Placeholder 6"/>
          <p:cNvSpPr>
            <a:spLocks noGrp="1"/>
          </p:cNvSpPr>
          <p:nvPr>
            <p:ph sz="quarter" idx="4"/>
          </p:nvPr>
        </p:nvSpPr>
        <p:spPr>
          <a:xfrm>
            <a:off x="5959513" y="1782746"/>
            <a:ext cx="4041775" cy="3951288"/>
          </a:xfrm>
        </p:spPr>
        <p:txBody>
          <a:bodyPr/>
          <a:lstStyle/>
          <a:p>
            <a:r>
              <a:rPr lang="da-DK" dirty="0" smtClean="0">
                <a:latin typeface="Calibri" pitchFamily="34" charset="0"/>
                <a:cs typeface="Calibri" pitchFamily="34" charset="0"/>
              </a:rPr>
              <a:t>Charge 0</a:t>
            </a:r>
          </a:p>
          <a:p>
            <a:r>
              <a:rPr lang="da-DK" dirty="0" err="1" smtClean="0">
                <a:latin typeface="Calibri" pitchFamily="34" charset="0"/>
                <a:cs typeface="Calibri" pitchFamily="34" charset="0"/>
              </a:rPr>
              <a:t>Spin</a:t>
            </a:r>
            <a:r>
              <a:rPr lang="da-DK" dirty="0" smtClean="0">
                <a:latin typeface="Calibri" pitchFamily="34" charset="0"/>
                <a:cs typeface="Calibri" pitchFamily="34" charset="0"/>
              </a:rPr>
              <a:t> 1</a:t>
            </a:r>
          </a:p>
          <a:p>
            <a:r>
              <a:rPr lang="da-DK" dirty="0" smtClean="0">
                <a:latin typeface="Calibri" pitchFamily="34" charset="0"/>
                <a:cs typeface="Calibri" pitchFamily="34" charset="0"/>
              </a:rPr>
              <a:t>m=0</a:t>
            </a:r>
            <a:endParaRPr lang="en-US" dirty="0">
              <a:latin typeface="Calibri" pitchFamily="34" charset="0"/>
              <a:cs typeface="Calibri" pitchFamily="34" charset="0"/>
            </a:endParaRPr>
          </a:p>
        </p:txBody>
      </p:sp>
      <p:graphicFrame>
        <p:nvGraphicFramePr>
          <p:cNvPr id="8" name="Object 7"/>
          <p:cNvGraphicFramePr>
            <a:graphicFrameLocks noChangeAspect="1"/>
          </p:cNvGraphicFramePr>
          <p:nvPr/>
        </p:nvGraphicFramePr>
        <p:xfrm>
          <a:off x="2089142" y="3313118"/>
          <a:ext cx="1339850" cy="901700"/>
        </p:xfrm>
        <a:graphic>
          <a:graphicData uri="http://schemas.openxmlformats.org/presentationml/2006/ole">
            <p:oleObj spid="_x0000_s9218" name="Ligning" r:id="rId4" imgW="622080" imgH="419040" progId="Equation.3">
              <p:embed/>
            </p:oleObj>
          </a:graphicData>
        </a:graphic>
      </p:graphicFrame>
      <p:graphicFrame>
        <p:nvGraphicFramePr>
          <p:cNvPr id="1028" name="Object 4"/>
          <p:cNvGraphicFramePr>
            <a:graphicFrameLocks noChangeAspect="1"/>
          </p:cNvGraphicFramePr>
          <p:nvPr/>
        </p:nvGraphicFramePr>
        <p:xfrm>
          <a:off x="6281758" y="3617916"/>
          <a:ext cx="1147762" cy="382588"/>
        </p:xfrm>
        <a:graphic>
          <a:graphicData uri="http://schemas.openxmlformats.org/presentationml/2006/ole">
            <p:oleObj spid="_x0000_s9219" name="Ligning" r:id="rId5" imgW="533160" imgH="177480" progId="Equation.3">
              <p:embed/>
            </p:oleObj>
          </a:graphicData>
        </a:graphic>
      </p:graphicFrame>
      <p:sp>
        <p:nvSpPr>
          <p:cNvPr id="10" name="TextBox 9"/>
          <p:cNvSpPr txBox="1"/>
          <p:nvPr/>
        </p:nvSpPr>
        <p:spPr>
          <a:xfrm>
            <a:off x="785786" y="4643446"/>
            <a:ext cx="4214842" cy="1569660"/>
          </a:xfrm>
          <a:prstGeom prst="rect">
            <a:avLst/>
          </a:prstGeom>
          <a:noFill/>
        </p:spPr>
        <p:txBody>
          <a:bodyPr wrap="square" rtlCol="0">
            <a:spAutoFit/>
          </a:bodyPr>
          <a:lstStyle/>
          <a:p>
            <a:r>
              <a:rPr lang="da-DK" sz="2400" dirty="0" smtClean="0">
                <a:latin typeface="Calibri" pitchFamily="34" charset="0"/>
                <a:cs typeface="Calibri" pitchFamily="34" charset="0"/>
              </a:rPr>
              <a:t>Radiation </a:t>
            </a:r>
            <a:r>
              <a:rPr lang="da-DK" sz="2400" dirty="0" err="1" smtClean="0">
                <a:latin typeface="Calibri" pitchFamily="34" charset="0"/>
                <a:cs typeface="Calibri" pitchFamily="34" charset="0"/>
              </a:rPr>
              <a:t>wavelength</a:t>
            </a:r>
            <a:r>
              <a:rPr lang="da-DK" sz="2400" dirty="0" smtClean="0">
                <a:latin typeface="Calibri" pitchFamily="34" charset="0"/>
                <a:cs typeface="Calibri" pitchFamily="34" charset="0"/>
              </a:rPr>
              <a:t> </a:t>
            </a:r>
            <a:r>
              <a:rPr lang="el-GR" sz="2400" dirty="0" smtClean="0">
                <a:latin typeface="Calibri" pitchFamily="34" charset="0"/>
                <a:cs typeface="Calibri" pitchFamily="34" charset="0"/>
              </a:rPr>
              <a:t>λ</a:t>
            </a:r>
            <a:r>
              <a:rPr lang="da-DK" sz="2400" dirty="0" smtClean="0">
                <a:latin typeface="Calibri" pitchFamily="34" charset="0"/>
                <a:cs typeface="Calibri" pitchFamily="34" charset="0"/>
              </a:rPr>
              <a:t>=2</a:t>
            </a:r>
            <a:r>
              <a:rPr lang="el-GR" sz="2400" dirty="0" smtClean="0">
                <a:latin typeface="Calibri" pitchFamily="34" charset="0"/>
                <a:cs typeface="Calibri" pitchFamily="34" charset="0"/>
              </a:rPr>
              <a:t>π</a:t>
            </a:r>
            <a:r>
              <a:rPr lang="da-DK" sz="2400" dirty="0" smtClean="0">
                <a:latin typeface="Calibri" pitchFamily="34" charset="0"/>
                <a:cs typeface="Calibri" pitchFamily="34" charset="0"/>
              </a:rPr>
              <a:t>/k</a:t>
            </a:r>
          </a:p>
          <a:p>
            <a:r>
              <a:rPr lang="da-DK" sz="2400" dirty="0" smtClean="0">
                <a:latin typeface="Calibri" pitchFamily="34" charset="0"/>
                <a:cs typeface="Calibri" pitchFamily="34" charset="0"/>
              </a:rPr>
              <a:t>1 Å </a:t>
            </a:r>
          </a:p>
          <a:p>
            <a:r>
              <a:rPr lang="da-DK" sz="2400" dirty="0" smtClean="0">
                <a:latin typeface="Calibri" pitchFamily="34" charset="0"/>
                <a:cs typeface="Calibri" pitchFamily="34" charset="0"/>
              </a:rPr>
              <a:t>4 Å</a:t>
            </a:r>
            <a:endParaRPr lang="da-DK" sz="2400" dirty="0" smtClean="0">
              <a:solidFill>
                <a:srgbClr val="FF0000"/>
              </a:solidFill>
              <a:latin typeface="Calibri" pitchFamily="34" charset="0"/>
              <a:cs typeface="Calibri" pitchFamily="34" charset="0"/>
            </a:endParaRPr>
          </a:p>
          <a:p>
            <a:r>
              <a:rPr lang="da-DK" sz="2400" dirty="0" smtClean="0">
                <a:latin typeface="Calibri" pitchFamily="34" charset="0"/>
                <a:cs typeface="Calibri" pitchFamily="34" charset="0"/>
              </a:rPr>
              <a:t>40 Å  </a:t>
            </a:r>
            <a:r>
              <a:rPr lang="da-DK" sz="2400" dirty="0" smtClean="0">
                <a:solidFill>
                  <a:srgbClr val="FF0000"/>
                </a:solidFill>
                <a:latin typeface="Calibri" pitchFamily="34" charset="0"/>
                <a:cs typeface="Calibri" pitchFamily="34" charset="0"/>
              </a:rPr>
              <a:t>(large </a:t>
            </a:r>
            <a:r>
              <a:rPr lang="da-DK" sz="2400" dirty="0" err="1" smtClean="0">
                <a:solidFill>
                  <a:srgbClr val="FF0000"/>
                </a:solidFill>
                <a:latin typeface="Calibri" pitchFamily="34" charset="0"/>
                <a:cs typeface="Calibri" pitchFamily="34" charset="0"/>
              </a:rPr>
              <a:t>scale</a:t>
            </a:r>
            <a:r>
              <a:rPr lang="da-DK" sz="2400" dirty="0" smtClean="0">
                <a:solidFill>
                  <a:srgbClr val="FF0000"/>
                </a:solidFill>
                <a:latin typeface="Calibri" pitchFamily="34" charset="0"/>
                <a:cs typeface="Calibri" pitchFamily="34" charset="0"/>
              </a:rPr>
              <a:t> </a:t>
            </a:r>
            <a:r>
              <a:rPr lang="da-DK" sz="2400" dirty="0" err="1" smtClean="0">
                <a:solidFill>
                  <a:srgbClr val="FF0000"/>
                </a:solidFill>
                <a:latin typeface="Calibri" pitchFamily="34" charset="0"/>
                <a:cs typeface="Calibri" pitchFamily="34" charset="0"/>
              </a:rPr>
              <a:t>structures</a:t>
            </a:r>
            <a:r>
              <a:rPr lang="da-DK" sz="2400" dirty="0" smtClean="0">
                <a:solidFill>
                  <a:srgbClr val="FF0000"/>
                </a:solidFill>
                <a:latin typeface="Calibri" pitchFamily="34" charset="0"/>
                <a:cs typeface="Calibri" pitchFamily="34" charset="0"/>
              </a:rPr>
              <a:t>, bio)</a:t>
            </a:r>
          </a:p>
        </p:txBody>
      </p:sp>
      <p:sp>
        <p:nvSpPr>
          <p:cNvPr id="11" name="TextBox 10"/>
          <p:cNvSpPr txBox="1"/>
          <p:nvPr/>
        </p:nvSpPr>
        <p:spPr>
          <a:xfrm>
            <a:off x="5357024" y="4633280"/>
            <a:ext cx="3286942" cy="1569660"/>
          </a:xfrm>
          <a:prstGeom prst="rect">
            <a:avLst/>
          </a:prstGeom>
          <a:noFill/>
        </p:spPr>
        <p:txBody>
          <a:bodyPr wrap="square" rtlCol="0">
            <a:spAutoFit/>
          </a:bodyPr>
          <a:lstStyle/>
          <a:p>
            <a:r>
              <a:rPr lang="da-DK" sz="2400" dirty="0" smtClean="0">
                <a:latin typeface="Calibri" pitchFamily="34" charset="0"/>
                <a:cs typeface="Calibri" pitchFamily="34" charset="0"/>
              </a:rPr>
              <a:t>Neutron </a:t>
            </a:r>
            <a:r>
              <a:rPr lang="da-DK" sz="2400" dirty="0" err="1" smtClean="0">
                <a:latin typeface="Calibri" pitchFamily="34" charset="0"/>
                <a:cs typeface="Calibri" pitchFamily="34" charset="0"/>
              </a:rPr>
              <a:t>energy</a:t>
            </a:r>
            <a:endParaRPr lang="da-DK" sz="2400" dirty="0" smtClean="0">
              <a:latin typeface="Calibri" pitchFamily="34" charset="0"/>
              <a:cs typeface="Calibri" pitchFamily="34" charset="0"/>
            </a:endParaRPr>
          </a:p>
          <a:p>
            <a:r>
              <a:rPr lang="da-DK" sz="2400" dirty="0" smtClean="0">
                <a:latin typeface="Calibri" pitchFamily="34" charset="0"/>
                <a:cs typeface="Calibri" pitchFamily="34" charset="0"/>
              </a:rPr>
              <a:t>80 </a:t>
            </a:r>
            <a:r>
              <a:rPr lang="da-DK" sz="2400" dirty="0" err="1" smtClean="0">
                <a:latin typeface="Calibri" pitchFamily="34" charset="0"/>
                <a:cs typeface="Calibri" pitchFamily="34" charset="0"/>
              </a:rPr>
              <a:t>meV</a:t>
            </a:r>
            <a:endParaRPr lang="da-DK" sz="2400" dirty="0" smtClean="0">
              <a:latin typeface="Calibri" pitchFamily="34" charset="0"/>
              <a:cs typeface="Calibri" pitchFamily="34" charset="0"/>
            </a:endParaRPr>
          </a:p>
          <a:p>
            <a:r>
              <a:rPr lang="da-DK" sz="2400" dirty="0" smtClean="0">
                <a:latin typeface="Calibri" pitchFamily="34" charset="0"/>
                <a:cs typeface="Calibri" pitchFamily="34" charset="0"/>
              </a:rPr>
              <a:t>5.00 </a:t>
            </a:r>
            <a:r>
              <a:rPr lang="da-DK" sz="2400" dirty="0" err="1" smtClean="0">
                <a:latin typeface="Calibri" pitchFamily="34" charset="0"/>
                <a:cs typeface="Calibri" pitchFamily="34" charset="0"/>
              </a:rPr>
              <a:t>meV</a:t>
            </a:r>
            <a:endParaRPr lang="da-DK" sz="2400" dirty="0" smtClean="0">
              <a:latin typeface="Calibri" pitchFamily="34" charset="0"/>
              <a:cs typeface="Calibri" pitchFamily="34" charset="0"/>
            </a:endParaRPr>
          </a:p>
          <a:p>
            <a:r>
              <a:rPr lang="da-DK" sz="2400" dirty="0" smtClean="0">
                <a:latin typeface="Calibri" pitchFamily="34" charset="0"/>
                <a:cs typeface="Calibri" pitchFamily="34" charset="0"/>
              </a:rPr>
              <a:t>0.05 </a:t>
            </a:r>
            <a:r>
              <a:rPr lang="da-DK" sz="2400" dirty="0" err="1" smtClean="0">
                <a:latin typeface="Calibri" pitchFamily="34" charset="0"/>
                <a:cs typeface="Calibri" pitchFamily="34" charset="0"/>
              </a:rPr>
              <a:t>meV</a:t>
            </a:r>
            <a:endParaRPr lang="da-DK" sz="2400" dirty="0" smtClean="0">
              <a:latin typeface="Calibri" pitchFamily="34" charset="0"/>
              <a:cs typeface="Calibri" pitchFamily="34" charset="0"/>
            </a:endParaRPr>
          </a:p>
        </p:txBody>
      </p:sp>
      <p:cxnSp>
        <p:nvCxnSpPr>
          <p:cNvPr id="22" name="Straight Connector 21"/>
          <p:cNvCxnSpPr/>
          <p:nvPr/>
        </p:nvCxnSpPr>
        <p:spPr>
          <a:xfrm rot="5400000">
            <a:off x="6357950" y="5500702"/>
            <a:ext cx="857256"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14348" y="4572008"/>
            <a:ext cx="8072494" cy="1714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8" name="TextBox 27"/>
          <p:cNvSpPr txBox="1"/>
          <p:nvPr/>
        </p:nvSpPr>
        <p:spPr>
          <a:xfrm>
            <a:off x="6858016" y="5000636"/>
            <a:ext cx="1714512" cy="830997"/>
          </a:xfrm>
          <a:prstGeom prst="rect">
            <a:avLst/>
          </a:prstGeom>
          <a:noFill/>
        </p:spPr>
        <p:txBody>
          <a:bodyPr wrap="square" rtlCol="0">
            <a:spAutoFit/>
          </a:bodyPr>
          <a:lstStyle/>
          <a:p>
            <a:r>
              <a:rPr lang="da-DK" sz="2400" dirty="0" err="1" smtClean="0">
                <a:latin typeface="Calibri" pitchFamily="34" charset="0"/>
                <a:cs typeface="Calibri" pitchFamily="34" charset="0"/>
              </a:rPr>
              <a:t>Phonons</a:t>
            </a:r>
            <a:r>
              <a:rPr lang="da-DK" sz="2400" dirty="0" smtClean="0">
                <a:latin typeface="Calibri" pitchFamily="34" charset="0"/>
                <a:cs typeface="Calibri" pitchFamily="34" charset="0"/>
              </a:rPr>
              <a:t>, </a:t>
            </a:r>
            <a:r>
              <a:rPr lang="da-DK" sz="2400" dirty="0" err="1" smtClean="0">
                <a:latin typeface="Calibri" pitchFamily="34" charset="0"/>
                <a:cs typeface="Calibri" pitchFamily="34" charset="0"/>
              </a:rPr>
              <a:t>magnons</a:t>
            </a:r>
            <a:r>
              <a:rPr lang="da-DK" sz="2400" dirty="0" smtClean="0">
                <a:latin typeface="Calibri" pitchFamily="34" charset="0"/>
                <a:cs typeface="Calibri" pitchFamily="34" charset="0"/>
              </a:rPr>
              <a:t>, …</a:t>
            </a:r>
            <a:endParaRPr lang="en-US" sz="2400" dirty="0">
              <a:latin typeface="Calibri" pitchFamily="34" charset="0"/>
              <a:cs typeface="Calibri" pitchFamily="34" charset="0"/>
            </a:endParaRPr>
          </a:p>
        </p:txBody>
      </p:sp>
      <p:sp>
        <p:nvSpPr>
          <p:cNvPr id="15" name="Rectangle 14"/>
          <p:cNvSpPr/>
          <p:nvPr/>
        </p:nvSpPr>
        <p:spPr>
          <a:xfrm>
            <a:off x="1928794" y="3286124"/>
            <a:ext cx="1714512" cy="928694"/>
          </a:xfrm>
          <a:prstGeom prst="rect">
            <a:avLst/>
          </a:prstGeom>
          <a:solidFill>
            <a:srgbClr val="4F81BD">
              <a:alpha val="20000"/>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6" name="Rectangle 15"/>
          <p:cNvSpPr/>
          <p:nvPr/>
        </p:nvSpPr>
        <p:spPr>
          <a:xfrm>
            <a:off x="6072198" y="3286124"/>
            <a:ext cx="1714512" cy="928694"/>
          </a:xfrm>
          <a:prstGeom prst="rect">
            <a:avLst/>
          </a:prstGeom>
          <a:solidFill>
            <a:srgbClr val="4F81BD">
              <a:alpha val="20000"/>
            </a:srgb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7" name="Picture 2"/>
          <p:cNvPicPr>
            <a:picLocks noChangeAspect="1" noChangeArrowheads="1"/>
          </p:cNvPicPr>
          <p:nvPr/>
        </p:nvPicPr>
        <p:blipFill>
          <a:blip r:embed="rId6" cstate="print"/>
          <a:srcRect/>
          <a:stretch>
            <a:fillRect/>
          </a:stretch>
        </p:blipFill>
        <p:spPr bwMode="auto">
          <a:xfrm>
            <a:off x="8410575" y="-24"/>
            <a:ext cx="733425" cy="857250"/>
          </a:xfrm>
          <a:prstGeom prst="rect">
            <a:avLst/>
          </a:prstGeom>
          <a:noFill/>
          <a:ln w="9525">
            <a:noFill/>
            <a:miter lim="800000"/>
            <a:headEnd/>
            <a:tailEnd/>
          </a:ln>
        </p:spPr>
      </p:pic>
      <p:sp>
        <p:nvSpPr>
          <p:cNvPr id="18" name="TextBox 17"/>
          <p:cNvSpPr txBox="1"/>
          <p:nvPr/>
        </p:nvSpPr>
        <p:spPr>
          <a:xfrm>
            <a:off x="1475656" y="5157192"/>
            <a:ext cx="3528392" cy="461665"/>
          </a:xfrm>
          <a:prstGeom prst="rect">
            <a:avLst/>
          </a:prstGeom>
          <a:noFill/>
        </p:spPr>
        <p:txBody>
          <a:bodyPr wrap="square" rtlCol="0">
            <a:spAutoFit/>
          </a:bodyPr>
          <a:lstStyle/>
          <a:p>
            <a:r>
              <a:rPr lang="da-DK" sz="2400" dirty="0" smtClean="0">
                <a:solidFill>
                  <a:srgbClr val="FF0000"/>
                </a:solidFill>
                <a:latin typeface="Calibri" pitchFamily="34" charset="0"/>
                <a:cs typeface="Calibri" pitchFamily="34" charset="0"/>
              </a:rPr>
              <a:t>(solid </a:t>
            </a:r>
            <a:r>
              <a:rPr lang="da-DK" sz="2400" dirty="0" err="1" smtClean="0">
                <a:solidFill>
                  <a:srgbClr val="FF0000"/>
                </a:solidFill>
                <a:latin typeface="Calibri" pitchFamily="34" charset="0"/>
                <a:cs typeface="Calibri" pitchFamily="34" charset="0"/>
              </a:rPr>
              <a:t>state</a:t>
            </a:r>
            <a:r>
              <a:rPr lang="da-DK" sz="2400" dirty="0" smtClean="0">
                <a:solidFill>
                  <a:srgbClr val="FF0000"/>
                </a:solidFill>
                <a:latin typeface="Calibri" pitchFamily="34" charset="0"/>
                <a:cs typeface="Calibri" pitchFamily="34" charset="0"/>
              </a:rPr>
              <a:t> </a:t>
            </a:r>
            <a:r>
              <a:rPr lang="da-DK" sz="2400" dirty="0" err="1" smtClean="0">
                <a:solidFill>
                  <a:srgbClr val="FF0000"/>
                </a:solidFill>
                <a:latin typeface="Calibri" pitchFamily="34" charset="0"/>
                <a:cs typeface="Calibri" pitchFamily="34" charset="0"/>
              </a:rPr>
              <a:t>physics</a:t>
            </a:r>
            <a:r>
              <a:rPr lang="da-DK" sz="2400" dirty="0" smtClean="0">
                <a:solidFill>
                  <a:srgbClr val="FF0000"/>
                </a:solidFill>
                <a:latin typeface="Calibri" pitchFamily="34" charset="0"/>
                <a:cs typeface="Calibri" pitchFamily="34" charset="0"/>
              </a:rPr>
              <a:t>)</a:t>
            </a:r>
            <a:endParaRPr lang="en-US" sz="2400" dirty="0">
              <a:solidFill>
                <a:srgbClr val="FF0000"/>
              </a:solidFill>
              <a:latin typeface="Calibri" pitchFamily="34" charset="0"/>
              <a:cs typeface="Calibri" pitchFamily="34" charset="0"/>
            </a:endParaRPr>
          </a:p>
        </p:txBody>
      </p:sp>
      <p:sp>
        <p:nvSpPr>
          <p:cNvPr id="19" name="Rectangle 18"/>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Interactions</a:t>
            </a:r>
            <a:endParaRPr lang="en-US" dirty="0"/>
          </a:p>
        </p:txBody>
      </p:sp>
      <p:sp>
        <p:nvSpPr>
          <p:cNvPr id="3" name="Content Placeholder 2"/>
          <p:cNvSpPr>
            <a:spLocks noGrp="1"/>
          </p:cNvSpPr>
          <p:nvPr>
            <p:ph idx="1"/>
          </p:nvPr>
        </p:nvSpPr>
        <p:spPr>
          <a:xfrm>
            <a:off x="457200" y="1412776"/>
            <a:ext cx="8229600" cy="4525963"/>
          </a:xfrm>
        </p:spPr>
        <p:txBody>
          <a:bodyPr/>
          <a:lstStyle/>
          <a:p>
            <a:pPr marL="514350" indent="-514350">
              <a:buFont typeface="+mj-lt"/>
              <a:buAutoNum type="arabicPeriod"/>
            </a:pPr>
            <a:r>
              <a:rPr lang="da-DK" sz="2800" dirty="0" err="1" smtClean="0">
                <a:solidFill>
                  <a:srgbClr val="FF0000"/>
                </a:solidFill>
              </a:rPr>
              <a:t>Nuclear</a:t>
            </a:r>
            <a:r>
              <a:rPr lang="da-DK" sz="2800" dirty="0" smtClean="0">
                <a:solidFill>
                  <a:srgbClr val="FF0000"/>
                </a:solidFill>
              </a:rPr>
              <a:t> </a:t>
            </a:r>
            <a:r>
              <a:rPr lang="da-DK" sz="2800" dirty="0" err="1" smtClean="0">
                <a:solidFill>
                  <a:srgbClr val="FF0000"/>
                </a:solidFill>
              </a:rPr>
              <a:t>interaction</a:t>
            </a:r>
            <a:r>
              <a:rPr lang="da-DK" sz="2800" dirty="0" smtClean="0">
                <a:solidFill>
                  <a:srgbClr val="FF0000"/>
                </a:solidFill>
              </a:rPr>
              <a:t> </a:t>
            </a:r>
            <a:r>
              <a:rPr lang="da-DK" sz="2800" dirty="0" err="1" smtClean="0">
                <a:solidFill>
                  <a:srgbClr val="FF0000"/>
                </a:solidFill>
              </a:rPr>
              <a:t>with</a:t>
            </a:r>
            <a:r>
              <a:rPr lang="da-DK" sz="2800" dirty="0" smtClean="0">
                <a:solidFill>
                  <a:srgbClr val="FF0000"/>
                </a:solidFill>
              </a:rPr>
              <a:t> </a:t>
            </a:r>
            <a:r>
              <a:rPr lang="da-DK" sz="2800" dirty="0" err="1" smtClean="0">
                <a:solidFill>
                  <a:srgbClr val="FF0000"/>
                </a:solidFill>
              </a:rPr>
              <a:t>atomic</a:t>
            </a:r>
            <a:r>
              <a:rPr lang="da-DK" sz="2800" dirty="0" smtClean="0">
                <a:solidFill>
                  <a:srgbClr val="FF0000"/>
                </a:solidFill>
              </a:rPr>
              <a:t> </a:t>
            </a:r>
            <a:r>
              <a:rPr lang="da-DK" sz="2800" dirty="0" err="1" smtClean="0">
                <a:solidFill>
                  <a:srgbClr val="FF0000"/>
                </a:solidFill>
              </a:rPr>
              <a:t>nuclei</a:t>
            </a:r>
            <a:r>
              <a:rPr lang="da-DK" sz="2800" dirty="0" smtClean="0">
                <a:solidFill>
                  <a:srgbClr val="FF0000"/>
                </a:solidFill>
              </a:rPr>
              <a:t> </a:t>
            </a:r>
          </a:p>
          <a:p>
            <a:pPr marL="514350" indent="-514350">
              <a:buFont typeface="+mj-lt"/>
              <a:buAutoNum type="arabicPeriod"/>
            </a:pPr>
            <a:endParaRPr lang="da-DK" dirty="0">
              <a:solidFill>
                <a:srgbClr val="FF0000"/>
              </a:solidFill>
            </a:endParaRPr>
          </a:p>
          <a:p>
            <a:pPr marL="514350" indent="-514350">
              <a:buFont typeface="+mj-lt"/>
              <a:buAutoNum type="arabicPeriod"/>
            </a:pPr>
            <a:endParaRPr lang="da-DK" dirty="0" smtClean="0">
              <a:solidFill>
                <a:srgbClr val="FF0000"/>
              </a:solidFill>
            </a:endParaRPr>
          </a:p>
          <a:p>
            <a:pPr marL="514350" indent="-514350">
              <a:buFont typeface="+mj-lt"/>
              <a:buAutoNum type="arabicPeriod"/>
            </a:pPr>
            <a:endParaRPr lang="da-DK" dirty="0">
              <a:solidFill>
                <a:srgbClr val="FF0000"/>
              </a:solidFill>
            </a:endParaRPr>
          </a:p>
          <a:p>
            <a:pPr marL="514350" indent="-514350">
              <a:buFont typeface="+mj-lt"/>
              <a:buAutoNum type="arabicPeriod"/>
            </a:pPr>
            <a:r>
              <a:rPr lang="da-DK" sz="2800" dirty="0" err="1" smtClean="0">
                <a:solidFill>
                  <a:srgbClr val="FF0000"/>
                </a:solidFill>
              </a:rPr>
              <a:t>Magnetic</a:t>
            </a:r>
            <a:r>
              <a:rPr lang="da-DK" sz="2800" dirty="0" smtClean="0">
                <a:solidFill>
                  <a:srgbClr val="FF0000"/>
                </a:solidFill>
              </a:rPr>
              <a:t> </a:t>
            </a:r>
            <a:r>
              <a:rPr lang="da-DK" sz="2800" dirty="0" err="1" smtClean="0">
                <a:solidFill>
                  <a:srgbClr val="FF0000"/>
                </a:solidFill>
              </a:rPr>
              <a:t>interaction</a:t>
            </a:r>
            <a:r>
              <a:rPr lang="da-DK" sz="2800" dirty="0" smtClean="0">
                <a:solidFill>
                  <a:srgbClr val="FF0000"/>
                </a:solidFill>
              </a:rPr>
              <a:t> </a:t>
            </a:r>
            <a:r>
              <a:rPr lang="da-DK" sz="2800" dirty="0" err="1" smtClean="0">
                <a:solidFill>
                  <a:srgbClr val="FF0000"/>
                </a:solidFill>
              </a:rPr>
              <a:t>with</a:t>
            </a:r>
            <a:r>
              <a:rPr lang="da-DK" sz="2800" dirty="0" smtClean="0">
                <a:solidFill>
                  <a:srgbClr val="FF0000"/>
                </a:solidFill>
              </a:rPr>
              <a:t> the </a:t>
            </a:r>
            <a:r>
              <a:rPr lang="da-DK" sz="2800" dirty="0" err="1" smtClean="0">
                <a:solidFill>
                  <a:srgbClr val="FF0000"/>
                </a:solidFill>
              </a:rPr>
              <a:t>angular</a:t>
            </a:r>
            <a:r>
              <a:rPr lang="da-DK" sz="2800" dirty="0" smtClean="0">
                <a:solidFill>
                  <a:srgbClr val="FF0000"/>
                </a:solidFill>
              </a:rPr>
              <a:t> </a:t>
            </a:r>
            <a:r>
              <a:rPr lang="da-DK" sz="2800" dirty="0" err="1" smtClean="0">
                <a:solidFill>
                  <a:srgbClr val="FF0000"/>
                </a:solidFill>
              </a:rPr>
              <a:t>momenta</a:t>
            </a:r>
            <a:r>
              <a:rPr lang="da-DK" sz="2800" dirty="0" smtClean="0">
                <a:solidFill>
                  <a:srgbClr val="FF0000"/>
                </a:solidFill>
              </a:rPr>
              <a:t> of </a:t>
            </a:r>
            <a:r>
              <a:rPr lang="da-DK" sz="2800" dirty="0" err="1" smtClean="0">
                <a:solidFill>
                  <a:srgbClr val="FF0000"/>
                </a:solidFill>
              </a:rPr>
              <a:t>electrons</a:t>
            </a:r>
            <a:r>
              <a:rPr lang="da-DK" sz="2800" dirty="0" smtClean="0">
                <a:solidFill>
                  <a:srgbClr val="FF0000"/>
                </a:solidFill>
              </a:rPr>
              <a:t> in </a:t>
            </a:r>
            <a:r>
              <a:rPr lang="da-DK" sz="2800" dirty="0" err="1" smtClean="0">
                <a:solidFill>
                  <a:srgbClr val="FF0000"/>
                </a:solidFill>
              </a:rPr>
              <a:t>unfilled</a:t>
            </a:r>
            <a:r>
              <a:rPr lang="da-DK" sz="2800" dirty="0" smtClean="0">
                <a:solidFill>
                  <a:srgbClr val="FF0000"/>
                </a:solidFill>
              </a:rPr>
              <a:t> </a:t>
            </a:r>
            <a:r>
              <a:rPr lang="da-DK" sz="2800" dirty="0" err="1" smtClean="0">
                <a:solidFill>
                  <a:srgbClr val="FF0000"/>
                </a:solidFill>
              </a:rPr>
              <a:t>shells</a:t>
            </a:r>
            <a:endParaRPr lang="da-DK" sz="2800" dirty="0" smtClean="0"/>
          </a:p>
          <a:p>
            <a:pPr marL="514350" indent="-514350">
              <a:buNone/>
            </a:pPr>
            <a:endParaRPr lang="da-DK" dirty="0"/>
          </a:p>
        </p:txBody>
      </p:sp>
      <p:pic>
        <p:nvPicPr>
          <p:cNvPr id="5" name="Picture 2"/>
          <p:cNvPicPr>
            <a:picLocks noChangeAspect="1" noChangeArrowheads="1"/>
          </p:cNvPicPr>
          <p:nvPr/>
        </p:nvPicPr>
        <p:blipFill>
          <a:blip r:embed="rId2" cstate="print"/>
          <a:srcRect/>
          <a:stretch>
            <a:fillRect/>
          </a:stretch>
        </p:blipFill>
        <p:spPr bwMode="auto">
          <a:xfrm>
            <a:off x="8410575" y="-24"/>
            <a:ext cx="733425" cy="857250"/>
          </a:xfrm>
          <a:prstGeom prst="rect">
            <a:avLst/>
          </a:prstGeom>
          <a:noFill/>
          <a:ln w="9525">
            <a:noFill/>
            <a:miter lim="800000"/>
            <a:headEnd/>
            <a:tailEnd/>
          </a:ln>
        </p:spPr>
      </p:pic>
      <p:sp>
        <p:nvSpPr>
          <p:cNvPr id="6" name="TextBox 5"/>
          <p:cNvSpPr txBox="1"/>
          <p:nvPr/>
        </p:nvSpPr>
        <p:spPr>
          <a:xfrm>
            <a:off x="1043608" y="2050307"/>
            <a:ext cx="5616624" cy="369332"/>
          </a:xfrm>
          <a:prstGeom prst="rect">
            <a:avLst/>
          </a:prstGeom>
          <a:noFill/>
        </p:spPr>
        <p:txBody>
          <a:bodyPr wrap="square" rtlCol="0">
            <a:spAutoFit/>
          </a:bodyPr>
          <a:lstStyle/>
          <a:p>
            <a:pPr>
              <a:buFont typeface="Arial" pitchFamily="34" charset="0"/>
              <a:buChar char="•"/>
            </a:pPr>
            <a:r>
              <a:rPr lang="da-DK" dirty="0" smtClean="0"/>
              <a:t> Short range : ~10</a:t>
            </a:r>
            <a:r>
              <a:rPr lang="da-DK" baseline="30000" dirty="0" smtClean="0"/>
              <a:t>-14</a:t>
            </a:r>
            <a:r>
              <a:rPr lang="da-DK" dirty="0" smtClean="0"/>
              <a:t> –10</a:t>
            </a:r>
            <a:r>
              <a:rPr lang="da-DK" baseline="30000" dirty="0" smtClean="0"/>
              <a:t>-15 </a:t>
            </a:r>
            <a:r>
              <a:rPr lang="da-DK" dirty="0" smtClean="0"/>
              <a:t>m</a:t>
            </a:r>
            <a:endParaRPr lang="en-US" dirty="0"/>
          </a:p>
        </p:txBody>
      </p:sp>
      <p:sp>
        <p:nvSpPr>
          <p:cNvPr id="7" name="TextBox 6"/>
          <p:cNvSpPr txBox="1"/>
          <p:nvPr/>
        </p:nvSpPr>
        <p:spPr>
          <a:xfrm>
            <a:off x="1043608" y="4921335"/>
            <a:ext cx="5616624" cy="369332"/>
          </a:xfrm>
          <a:prstGeom prst="rect">
            <a:avLst/>
          </a:prstGeom>
          <a:noFill/>
        </p:spPr>
        <p:txBody>
          <a:bodyPr wrap="square" rtlCol="0">
            <a:spAutoFit/>
          </a:bodyPr>
          <a:lstStyle/>
          <a:p>
            <a:pPr>
              <a:buFont typeface="Arial" pitchFamily="34" charset="0"/>
              <a:buChar char="•"/>
            </a:pPr>
            <a:r>
              <a:rPr lang="da-DK" dirty="0" smtClean="0"/>
              <a:t> Longer range : ~10</a:t>
            </a:r>
            <a:r>
              <a:rPr lang="da-DK" baseline="30000" dirty="0" smtClean="0"/>
              <a:t>-10</a:t>
            </a:r>
            <a:r>
              <a:rPr lang="da-DK" dirty="0" smtClean="0"/>
              <a:t> m</a:t>
            </a:r>
            <a:endParaRPr lang="en-US" dirty="0"/>
          </a:p>
        </p:txBody>
      </p:sp>
      <p:sp>
        <p:nvSpPr>
          <p:cNvPr id="8" name="TextBox 7"/>
          <p:cNvSpPr txBox="1"/>
          <p:nvPr/>
        </p:nvSpPr>
        <p:spPr>
          <a:xfrm>
            <a:off x="1043608" y="2473063"/>
            <a:ext cx="5616624" cy="369332"/>
          </a:xfrm>
          <a:prstGeom prst="rect">
            <a:avLst/>
          </a:prstGeom>
          <a:noFill/>
        </p:spPr>
        <p:txBody>
          <a:bodyPr wrap="square" rtlCol="0">
            <a:spAutoFit/>
          </a:bodyPr>
          <a:lstStyle/>
          <a:p>
            <a:pPr>
              <a:buFont typeface="Arial" pitchFamily="34" charset="0"/>
              <a:buChar char="•"/>
            </a:pPr>
            <a:r>
              <a:rPr lang="da-DK" dirty="0" smtClean="0"/>
              <a:t> </a:t>
            </a:r>
            <a:r>
              <a:rPr lang="da-DK" dirty="0" err="1" smtClean="0"/>
              <a:t>Isotropic</a:t>
            </a:r>
            <a:r>
              <a:rPr lang="da-DK" dirty="0" smtClean="0"/>
              <a:t>, central potential </a:t>
            </a:r>
            <a:r>
              <a:rPr lang="da-DK" dirty="0" err="1" smtClean="0"/>
              <a:t>V</a:t>
            </a:r>
            <a:r>
              <a:rPr lang="da-DK" baseline="-25000" dirty="0" err="1" smtClean="0"/>
              <a:t>n</a:t>
            </a:r>
            <a:r>
              <a:rPr lang="da-DK" dirty="0" err="1" smtClean="0"/>
              <a:t>=V</a:t>
            </a:r>
            <a:r>
              <a:rPr lang="da-DK" baseline="-25000" dirty="0" err="1" smtClean="0"/>
              <a:t>n</a:t>
            </a:r>
            <a:r>
              <a:rPr lang="da-DK" dirty="0" smtClean="0"/>
              <a:t>(r)</a:t>
            </a:r>
            <a:endParaRPr lang="en-US" dirty="0"/>
          </a:p>
        </p:txBody>
      </p:sp>
      <p:sp>
        <p:nvSpPr>
          <p:cNvPr id="9" name="TextBox 8"/>
          <p:cNvSpPr txBox="1"/>
          <p:nvPr/>
        </p:nvSpPr>
        <p:spPr>
          <a:xfrm>
            <a:off x="1043608" y="5353383"/>
            <a:ext cx="5616624" cy="369332"/>
          </a:xfrm>
          <a:prstGeom prst="rect">
            <a:avLst/>
          </a:prstGeom>
          <a:noFill/>
        </p:spPr>
        <p:txBody>
          <a:bodyPr wrap="square" rtlCol="0">
            <a:spAutoFit/>
          </a:bodyPr>
          <a:lstStyle/>
          <a:p>
            <a:pPr>
              <a:buFont typeface="Arial" pitchFamily="34" charset="0"/>
              <a:buChar char="•"/>
            </a:pPr>
            <a:r>
              <a:rPr lang="da-DK" dirty="0" smtClean="0"/>
              <a:t> </a:t>
            </a:r>
            <a:r>
              <a:rPr lang="da-DK" dirty="0" err="1" smtClean="0"/>
              <a:t>Anisotropic</a:t>
            </a:r>
            <a:r>
              <a:rPr lang="da-DK" dirty="0" smtClean="0"/>
              <a:t>, </a:t>
            </a:r>
            <a:r>
              <a:rPr lang="da-DK" dirty="0" err="1" smtClean="0"/>
              <a:t>non-central</a:t>
            </a:r>
            <a:r>
              <a:rPr lang="da-DK" dirty="0" smtClean="0"/>
              <a:t> potential </a:t>
            </a:r>
            <a:r>
              <a:rPr lang="da-DK" dirty="0" err="1" smtClean="0"/>
              <a:t>V</a:t>
            </a:r>
            <a:r>
              <a:rPr lang="da-DK" baseline="-25000" dirty="0" err="1" smtClean="0"/>
              <a:t>m</a:t>
            </a:r>
            <a:r>
              <a:rPr lang="da-DK" dirty="0" err="1" smtClean="0"/>
              <a:t>=V</a:t>
            </a:r>
            <a:r>
              <a:rPr lang="da-DK" baseline="-25000" dirty="0" err="1" smtClean="0"/>
              <a:t>m</a:t>
            </a:r>
            <a:r>
              <a:rPr lang="da-DK" dirty="0" smtClean="0"/>
              <a:t>(</a:t>
            </a:r>
            <a:r>
              <a:rPr lang="da-DK" b="1" dirty="0" smtClean="0"/>
              <a:t>r</a:t>
            </a:r>
            <a:r>
              <a:rPr lang="da-DK" dirty="0" smtClean="0"/>
              <a:t>)</a:t>
            </a:r>
            <a:endParaRPr lang="en-US" dirty="0"/>
          </a:p>
        </p:txBody>
      </p:sp>
      <p:sp>
        <p:nvSpPr>
          <p:cNvPr id="10" name="TextBox 9"/>
          <p:cNvSpPr txBox="1"/>
          <p:nvPr/>
        </p:nvSpPr>
        <p:spPr>
          <a:xfrm>
            <a:off x="1043608" y="2905111"/>
            <a:ext cx="5616624" cy="369332"/>
          </a:xfrm>
          <a:prstGeom prst="rect">
            <a:avLst/>
          </a:prstGeom>
          <a:noFill/>
        </p:spPr>
        <p:txBody>
          <a:bodyPr wrap="square" rtlCol="0">
            <a:spAutoFit/>
          </a:bodyPr>
          <a:lstStyle/>
          <a:p>
            <a:pPr>
              <a:buFont typeface="Arial" pitchFamily="34" charset="0"/>
              <a:buChar char="•"/>
            </a:pPr>
            <a:r>
              <a:rPr lang="da-DK" dirty="0" smtClean="0"/>
              <a:t> </a:t>
            </a:r>
            <a:r>
              <a:rPr lang="da-DK" dirty="0" err="1" smtClean="0"/>
              <a:t>Typical</a:t>
            </a:r>
            <a:r>
              <a:rPr lang="da-DK" dirty="0" smtClean="0"/>
              <a:t> </a:t>
            </a:r>
            <a:r>
              <a:rPr lang="da-DK" dirty="0" err="1" smtClean="0"/>
              <a:t>magnitude</a:t>
            </a:r>
            <a:r>
              <a:rPr lang="da-DK" dirty="0" smtClean="0"/>
              <a:t> of </a:t>
            </a:r>
            <a:r>
              <a:rPr lang="da-DK" dirty="0" err="1" smtClean="0"/>
              <a:t>cross-section</a:t>
            </a:r>
            <a:r>
              <a:rPr lang="da-DK" dirty="0" smtClean="0"/>
              <a:t>: 10</a:t>
            </a:r>
            <a:r>
              <a:rPr lang="da-DK" baseline="30000" dirty="0" smtClean="0"/>
              <a:t>-28</a:t>
            </a:r>
            <a:r>
              <a:rPr lang="da-DK" dirty="0" smtClean="0"/>
              <a:t> m</a:t>
            </a:r>
            <a:r>
              <a:rPr lang="da-DK" baseline="30000" dirty="0" smtClean="0"/>
              <a:t>2</a:t>
            </a:r>
            <a:endParaRPr lang="en-US" baseline="30000" dirty="0"/>
          </a:p>
        </p:txBody>
      </p:sp>
      <p:sp>
        <p:nvSpPr>
          <p:cNvPr id="11" name="TextBox 10"/>
          <p:cNvSpPr txBox="1"/>
          <p:nvPr/>
        </p:nvSpPr>
        <p:spPr>
          <a:xfrm>
            <a:off x="1043608" y="5785431"/>
            <a:ext cx="5616624" cy="369332"/>
          </a:xfrm>
          <a:prstGeom prst="rect">
            <a:avLst/>
          </a:prstGeom>
          <a:noFill/>
        </p:spPr>
        <p:txBody>
          <a:bodyPr wrap="square" rtlCol="0">
            <a:spAutoFit/>
          </a:bodyPr>
          <a:lstStyle/>
          <a:p>
            <a:pPr>
              <a:buFont typeface="Arial" pitchFamily="34" charset="0"/>
              <a:buChar char="•"/>
            </a:pPr>
            <a:r>
              <a:rPr lang="da-DK" dirty="0" smtClean="0"/>
              <a:t> </a:t>
            </a:r>
            <a:r>
              <a:rPr lang="da-DK" dirty="0" err="1" smtClean="0"/>
              <a:t>Typical</a:t>
            </a:r>
            <a:r>
              <a:rPr lang="da-DK" dirty="0" smtClean="0"/>
              <a:t> </a:t>
            </a:r>
            <a:r>
              <a:rPr lang="da-DK" dirty="0" err="1" smtClean="0"/>
              <a:t>magnitude</a:t>
            </a:r>
            <a:r>
              <a:rPr lang="da-DK" dirty="0" smtClean="0"/>
              <a:t> of </a:t>
            </a:r>
            <a:r>
              <a:rPr lang="da-DK" dirty="0" err="1" smtClean="0"/>
              <a:t>cross-section</a:t>
            </a:r>
            <a:r>
              <a:rPr lang="da-DK" dirty="0" smtClean="0"/>
              <a:t>: 10</a:t>
            </a:r>
            <a:r>
              <a:rPr lang="da-DK" baseline="30000" dirty="0" smtClean="0"/>
              <a:t>-28</a:t>
            </a:r>
            <a:r>
              <a:rPr lang="da-DK" dirty="0" smtClean="0"/>
              <a:t> m</a:t>
            </a:r>
            <a:r>
              <a:rPr lang="da-DK" baseline="30000" dirty="0" smtClean="0"/>
              <a:t>2</a:t>
            </a:r>
            <a:endParaRPr lang="en-US" baseline="30000" dirty="0"/>
          </a:p>
        </p:txBody>
      </p:sp>
      <p:pic>
        <p:nvPicPr>
          <p:cNvPr id="12" name="Picture 6"/>
          <p:cNvPicPr>
            <a:picLocks noChangeAspect="1" noChangeArrowheads="1"/>
          </p:cNvPicPr>
          <p:nvPr/>
        </p:nvPicPr>
        <p:blipFill>
          <a:blip r:embed="rId3" cstate="print"/>
          <a:srcRect/>
          <a:stretch>
            <a:fillRect/>
          </a:stretch>
        </p:blipFill>
        <p:spPr bwMode="auto">
          <a:xfrm>
            <a:off x="6052549" y="2060848"/>
            <a:ext cx="1399771" cy="1381108"/>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084168" y="4869160"/>
            <a:ext cx="1399771" cy="1381108"/>
          </a:xfrm>
          <a:prstGeom prst="rect">
            <a:avLst/>
          </a:prstGeom>
          <a:noFill/>
          <a:ln w="9525">
            <a:noFill/>
            <a:miter lim="800000"/>
            <a:headEnd/>
            <a:tailEnd/>
          </a:ln>
        </p:spPr>
      </p:pic>
      <p:sp>
        <p:nvSpPr>
          <p:cNvPr id="14" name="Rectangle 13"/>
          <p:cNvSpPr/>
          <p:nvPr/>
        </p:nvSpPr>
        <p:spPr>
          <a:xfrm>
            <a:off x="0" y="6696744"/>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1994: Nobel </a:t>
            </a:r>
            <a:r>
              <a:rPr lang="da-DK" dirty="0" err="1" smtClean="0"/>
              <a:t>price</a:t>
            </a:r>
            <a:r>
              <a:rPr lang="da-DK" dirty="0" smtClean="0"/>
              <a:t> </a:t>
            </a:r>
            <a:r>
              <a:rPr lang="da-DK" dirty="0" err="1" smtClean="0"/>
              <a:t>winners</a:t>
            </a:r>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671496" y="4410097"/>
            <a:ext cx="1543050" cy="2162175"/>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671496" y="2105046"/>
            <a:ext cx="1543050" cy="2162175"/>
          </a:xfrm>
          <a:prstGeom prst="rect">
            <a:avLst/>
          </a:prstGeom>
          <a:noFill/>
          <a:ln w="9525">
            <a:noFill/>
            <a:miter lim="800000"/>
            <a:headEnd/>
            <a:tailEnd/>
          </a:ln>
        </p:spPr>
      </p:pic>
      <p:sp>
        <p:nvSpPr>
          <p:cNvPr id="6" name="TextBox 5"/>
          <p:cNvSpPr txBox="1"/>
          <p:nvPr/>
        </p:nvSpPr>
        <p:spPr>
          <a:xfrm>
            <a:off x="2285984" y="2763634"/>
            <a:ext cx="6429420" cy="646331"/>
          </a:xfrm>
          <a:prstGeom prst="rect">
            <a:avLst/>
          </a:prstGeom>
          <a:noFill/>
        </p:spPr>
        <p:txBody>
          <a:bodyPr wrap="square" rtlCol="0">
            <a:spAutoFit/>
          </a:bodyPr>
          <a:lstStyle/>
          <a:p>
            <a:r>
              <a:rPr lang="da-DK" dirty="0" err="1" smtClean="0">
                <a:solidFill>
                  <a:srgbClr val="FF0000"/>
                </a:solidFill>
              </a:rPr>
              <a:t>Clifford</a:t>
            </a:r>
            <a:r>
              <a:rPr lang="da-DK" dirty="0" smtClean="0">
                <a:solidFill>
                  <a:srgbClr val="FF0000"/>
                </a:solidFill>
              </a:rPr>
              <a:t> G. </a:t>
            </a:r>
            <a:r>
              <a:rPr lang="da-DK" dirty="0" err="1" smtClean="0">
                <a:solidFill>
                  <a:srgbClr val="FF0000"/>
                </a:solidFill>
              </a:rPr>
              <a:t>Shull</a:t>
            </a:r>
            <a:r>
              <a:rPr lang="da-DK" dirty="0" smtClean="0">
                <a:solidFill>
                  <a:srgbClr val="FF0000"/>
                </a:solidFill>
              </a:rPr>
              <a:t> (1915-2001), USA</a:t>
            </a:r>
            <a:endParaRPr lang="en-US" dirty="0" smtClean="0">
              <a:solidFill>
                <a:srgbClr val="FF0000"/>
              </a:solidFill>
            </a:endParaRPr>
          </a:p>
          <a:p>
            <a:r>
              <a:rPr lang="en-US" dirty="0" smtClean="0"/>
              <a:t>"for the development of the neutron diffraction technique"</a:t>
            </a:r>
            <a:endParaRPr lang="en-US" dirty="0"/>
          </a:p>
        </p:txBody>
      </p:sp>
      <p:pic>
        <p:nvPicPr>
          <p:cNvPr id="12292" name="Picture 4"/>
          <p:cNvPicPr>
            <a:picLocks noChangeAspect="1" noChangeArrowheads="1"/>
          </p:cNvPicPr>
          <p:nvPr/>
        </p:nvPicPr>
        <p:blipFill>
          <a:blip r:embed="rId5" cstate="print"/>
          <a:srcRect/>
          <a:stretch>
            <a:fillRect/>
          </a:stretch>
        </p:blipFill>
        <p:spPr bwMode="auto">
          <a:xfrm>
            <a:off x="2357422" y="2120696"/>
            <a:ext cx="571500" cy="5715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2357422" y="4410097"/>
            <a:ext cx="571500" cy="571500"/>
          </a:xfrm>
          <a:prstGeom prst="rect">
            <a:avLst/>
          </a:prstGeom>
          <a:noFill/>
          <a:ln w="9525">
            <a:noFill/>
            <a:miter lim="800000"/>
            <a:headEnd/>
            <a:tailEnd/>
          </a:ln>
        </p:spPr>
      </p:pic>
      <p:sp>
        <p:nvSpPr>
          <p:cNvPr id="9" name="TextBox 8"/>
          <p:cNvSpPr txBox="1"/>
          <p:nvPr/>
        </p:nvSpPr>
        <p:spPr>
          <a:xfrm>
            <a:off x="2285984" y="5049650"/>
            <a:ext cx="6429420" cy="646331"/>
          </a:xfrm>
          <a:prstGeom prst="rect">
            <a:avLst/>
          </a:prstGeom>
          <a:noFill/>
        </p:spPr>
        <p:txBody>
          <a:bodyPr wrap="square" rtlCol="0">
            <a:spAutoFit/>
          </a:bodyPr>
          <a:lstStyle/>
          <a:p>
            <a:r>
              <a:rPr lang="da-DK" dirty="0" smtClean="0">
                <a:solidFill>
                  <a:srgbClr val="FF0000"/>
                </a:solidFill>
              </a:rPr>
              <a:t>Bertram N. </a:t>
            </a:r>
            <a:r>
              <a:rPr lang="da-DK" dirty="0" err="1" smtClean="0">
                <a:solidFill>
                  <a:srgbClr val="FF0000"/>
                </a:solidFill>
              </a:rPr>
              <a:t>Brockhouse</a:t>
            </a:r>
            <a:r>
              <a:rPr lang="da-DK" dirty="0" smtClean="0">
                <a:solidFill>
                  <a:srgbClr val="FF0000"/>
                </a:solidFill>
              </a:rPr>
              <a:t> (1918-2003), Canada</a:t>
            </a:r>
            <a:endParaRPr lang="en-US" dirty="0" smtClean="0">
              <a:solidFill>
                <a:srgbClr val="FF0000"/>
              </a:solidFill>
            </a:endParaRPr>
          </a:p>
          <a:p>
            <a:r>
              <a:rPr lang="en-US" dirty="0" smtClean="0"/>
              <a:t>"for the development of neutron spectroscopy"</a:t>
            </a:r>
            <a:endParaRPr lang="en-US" dirty="0"/>
          </a:p>
        </p:txBody>
      </p:sp>
      <p:sp>
        <p:nvSpPr>
          <p:cNvPr id="10" name="TextBox 9"/>
          <p:cNvSpPr txBox="1"/>
          <p:nvPr/>
        </p:nvSpPr>
        <p:spPr>
          <a:xfrm>
            <a:off x="571472" y="1357298"/>
            <a:ext cx="7786742" cy="646331"/>
          </a:xfrm>
          <a:prstGeom prst="rect">
            <a:avLst/>
          </a:prstGeom>
          <a:noFill/>
        </p:spPr>
        <p:txBody>
          <a:bodyPr wrap="square" rtlCol="0">
            <a:spAutoFit/>
          </a:bodyPr>
          <a:lstStyle/>
          <a:p>
            <a:r>
              <a:rPr lang="en-US" dirty="0" smtClean="0"/>
              <a:t>"for pioneering contributions to the development of neutron scattering techniques for studies of condensed matter"</a:t>
            </a:r>
            <a:endParaRPr lang="en-US" dirty="0"/>
          </a:p>
        </p:txBody>
      </p:sp>
      <p:sp>
        <p:nvSpPr>
          <p:cNvPr id="12" name="TextBox 11"/>
          <p:cNvSpPr txBox="1"/>
          <p:nvPr/>
        </p:nvSpPr>
        <p:spPr>
          <a:xfrm>
            <a:off x="2285984" y="3568487"/>
            <a:ext cx="6429420" cy="646331"/>
          </a:xfrm>
          <a:prstGeom prst="rect">
            <a:avLst/>
          </a:prstGeom>
          <a:noFill/>
        </p:spPr>
        <p:txBody>
          <a:bodyPr wrap="square" rtlCol="0">
            <a:spAutoFit/>
          </a:bodyPr>
          <a:lstStyle/>
          <a:p>
            <a:r>
              <a:rPr lang="da-DK" sz="3600" dirty="0" smtClean="0"/>
              <a:t>”</a:t>
            </a:r>
            <a:r>
              <a:rPr lang="da-DK" sz="3600" dirty="0" err="1" smtClean="0"/>
              <a:t>Where</a:t>
            </a:r>
            <a:r>
              <a:rPr lang="da-DK" sz="3600" dirty="0" smtClean="0"/>
              <a:t> </a:t>
            </a:r>
            <a:r>
              <a:rPr lang="da-DK" sz="3600" dirty="0" err="1" smtClean="0"/>
              <a:t>atoms/spins</a:t>
            </a:r>
            <a:r>
              <a:rPr lang="da-DK" sz="3600" dirty="0" smtClean="0"/>
              <a:t> </a:t>
            </a:r>
            <a:r>
              <a:rPr lang="da-DK" sz="3600" dirty="0" err="1" smtClean="0"/>
              <a:t>are</a:t>
            </a:r>
            <a:r>
              <a:rPr lang="da-DK" sz="3600" dirty="0" smtClean="0"/>
              <a:t> …</a:t>
            </a:r>
            <a:endParaRPr lang="en-US" sz="3600" dirty="0"/>
          </a:p>
        </p:txBody>
      </p:sp>
      <p:sp>
        <p:nvSpPr>
          <p:cNvPr id="13" name="TextBox 12"/>
          <p:cNvSpPr txBox="1"/>
          <p:nvPr/>
        </p:nvSpPr>
        <p:spPr>
          <a:xfrm>
            <a:off x="2285984" y="5854503"/>
            <a:ext cx="6429420" cy="646331"/>
          </a:xfrm>
          <a:prstGeom prst="rect">
            <a:avLst/>
          </a:prstGeom>
          <a:noFill/>
        </p:spPr>
        <p:txBody>
          <a:bodyPr wrap="square" rtlCol="0">
            <a:spAutoFit/>
          </a:bodyPr>
          <a:lstStyle/>
          <a:p>
            <a:r>
              <a:rPr lang="da-DK" sz="3600" dirty="0" smtClean="0"/>
              <a:t>”… and </a:t>
            </a:r>
            <a:r>
              <a:rPr lang="da-DK" sz="3600" dirty="0" err="1" smtClean="0"/>
              <a:t>what</a:t>
            </a:r>
            <a:r>
              <a:rPr lang="da-DK" sz="3600" dirty="0" smtClean="0"/>
              <a:t> </a:t>
            </a:r>
            <a:r>
              <a:rPr lang="da-DK" sz="3600" dirty="0" err="1" smtClean="0"/>
              <a:t>atoms/spins</a:t>
            </a:r>
            <a:r>
              <a:rPr lang="da-DK" sz="3600" dirty="0" smtClean="0"/>
              <a:t> do”</a:t>
            </a:r>
            <a:endParaRPr lang="en-US" sz="3600" dirty="0"/>
          </a:p>
        </p:txBody>
      </p:sp>
      <p:pic>
        <p:nvPicPr>
          <p:cNvPr id="14" name="Picture 2"/>
          <p:cNvPicPr>
            <a:picLocks noChangeAspect="1" noChangeArrowheads="1"/>
          </p:cNvPicPr>
          <p:nvPr/>
        </p:nvPicPr>
        <p:blipFill>
          <a:blip r:embed="rId6" cstate="print"/>
          <a:srcRect/>
          <a:stretch>
            <a:fillRect/>
          </a:stretch>
        </p:blipFill>
        <p:spPr bwMode="auto">
          <a:xfrm>
            <a:off x="8410575" y="-24"/>
            <a:ext cx="733425" cy="857250"/>
          </a:xfrm>
          <a:prstGeom prst="rect">
            <a:avLst/>
          </a:prstGeom>
          <a:noFill/>
          <a:ln w="9525">
            <a:noFill/>
            <a:miter lim="800000"/>
            <a:headEnd/>
            <a:tailEnd/>
          </a:ln>
        </p:spPr>
      </p:pic>
      <p:sp>
        <p:nvSpPr>
          <p:cNvPr id="15" name="Rectangle 14"/>
          <p:cNvSpPr/>
          <p:nvPr/>
        </p:nvSpPr>
        <p:spPr>
          <a:xfrm>
            <a:off x="0" y="6669360"/>
            <a:ext cx="9144000" cy="188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1051</TotalTime>
  <Words>4222</Words>
  <Application>Microsoft Office PowerPoint</Application>
  <PresentationFormat>On-screen Show (4:3)</PresentationFormat>
  <Paragraphs>552</Paragraphs>
  <Slides>59</Slides>
  <Notes>25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63" baseType="lpstr">
      <vt:lpstr>Blank</vt:lpstr>
      <vt:lpstr>Ligning</vt:lpstr>
      <vt:lpstr>Equation</vt:lpstr>
      <vt:lpstr>CorelDRAW</vt:lpstr>
      <vt:lpstr>Inelastic neutron scattering  </vt:lpstr>
      <vt:lpstr>Outline</vt:lpstr>
      <vt:lpstr>Conservation laws</vt:lpstr>
      <vt:lpstr>Types of scattering</vt:lpstr>
      <vt:lpstr>Why inelastic scattering?</vt:lpstr>
      <vt:lpstr>Which region do we cover?</vt:lpstr>
      <vt:lpstr>Basics</vt:lpstr>
      <vt:lpstr>Interactions</vt:lpstr>
      <vt:lpstr>1994: Nobel price winners</vt:lpstr>
      <vt:lpstr>Elastic scattering: Diffraction</vt:lpstr>
      <vt:lpstr>Inelastic scattering Spectroscopy</vt:lpstr>
      <vt:lpstr>Inelastic scattering Spectroscopy</vt:lpstr>
      <vt:lpstr>Outline</vt:lpstr>
      <vt:lpstr>Cross-sections</vt:lpstr>
      <vt:lpstr>Cross-section</vt:lpstr>
      <vt:lpstr>Nuclear excitations: Phonons</vt:lpstr>
      <vt:lpstr>Nuclear excitations: Phonons</vt:lpstr>
      <vt:lpstr>Magnetic excitations: Spin waves</vt:lpstr>
      <vt:lpstr>Slide 19</vt:lpstr>
      <vt:lpstr>Phonons vs. magnetic excitations</vt:lpstr>
      <vt:lpstr>Outline</vt:lpstr>
      <vt:lpstr>Conservation laws</vt:lpstr>
      <vt:lpstr>Kinematic constraints</vt:lpstr>
      <vt:lpstr>Neutron Spectroscopy  Spallation Source Instruments</vt:lpstr>
      <vt:lpstr>Neutron Spectroscopy  Spallation Source Instruments</vt:lpstr>
      <vt:lpstr>Neutron Spectroscopy  Spallation Source Instruments</vt:lpstr>
      <vt:lpstr>Direct time-of-flight spectrometers</vt:lpstr>
      <vt:lpstr>Slide 28</vt:lpstr>
      <vt:lpstr>Slide 29</vt:lpstr>
      <vt:lpstr>Slide 30</vt:lpstr>
      <vt:lpstr>Neutron Spectroscopy  Research Reactor Instruments</vt:lpstr>
      <vt:lpstr>Slide 32</vt:lpstr>
      <vt:lpstr>Triple-axis spectrometers</vt:lpstr>
      <vt:lpstr>Elements: Monochromator</vt:lpstr>
      <vt:lpstr>Elements: Collimators</vt:lpstr>
      <vt:lpstr>Slide 36</vt:lpstr>
      <vt:lpstr>Example: Constant Q Scan with kf fixed</vt:lpstr>
      <vt:lpstr>Brockhouse: phonons in Ge</vt:lpstr>
      <vt:lpstr>Slide 39</vt:lpstr>
      <vt:lpstr>Outline</vt:lpstr>
      <vt:lpstr>The resolution function </vt:lpstr>
      <vt:lpstr>Slide 42</vt:lpstr>
      <vt:lpstr>Slide 43</vt:lpstr>
      <vt:lpstr>Slide 44</vt:lpstr>
      <vt:lpstr>Slide 45</vt:lpstr>
      <vt:lpstr>Conclusions</vt:lpstr>
      <vt:lpstr>Slide 47</vt:lpstr>
      <vt:lpstr>Example:  Effect of superconductivity on phonon lifetime </vt:lpstr>
      <vt:lpstr>Electrical resistivity in metals</vt:lpstr>
      <vt:lpstr>Electrical resistivity in metals</vt:lpstr>
      <vt:lpstr>Electrical resistivity in metals</vt:lpstr>
      <vt:lpstr>Electrical resistivity in metals</vt:lpstr>
      <vt:lpstr>Electrical resistivity in metals</vt:lpstr>
      <vt:lpstr>Electrical resistivity in metals</vt:lpstr>
      <vt:lpstr>Electrical resistivity in superconductors</vt:lpstr>
      <vt:lpstr>Superconductors</vt:lpstr>
      <vt:lpstr>Demonstration using phonon lifetime</vt:lpstr>
      <vt:lpstr>Neutron Spectroscopy  Spallation Source Instruments</vt:lpstr>
      <vt:lpstr>Indirect time-of-flight spectrometers</vt:lpstr>
    </vt:vector>
  </TitlesOfParts>
  <Company>Risø DTU, National Laboratory for Sustainable Energy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Uelastisk neutronspredning</dc:title>
  <dc:creator>Niels ech Christensen</dc:creator>
  <cp:lastModifiedBy>Niels ech Christensen</cp:lastModifiedBy>
  <cp:revision>168</cp:revision>
  <dcterms:created xsi:type="dcterms:W3CDTF">2011-06-09T21:12:02Z</dcterms:created>
  <dcterms:modified xsi:type="dcterms:W3CDTF">2012-08-23T06:29:07Z</dcterms:modified>
</cp:coreProperties>
</file>