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8" r:id="rId3"/>
    <p:sldId id="284" r:id="rId4"/>
    <p:sldId id="291" r:id="rId5"/>
    <p:sldId id="285" r:id="rId6"/>
    <p:sldId id="286" r:id="rId7"/>
    <p:sldId id="292" r:id="rId8"/>
    <p:sldId id="294" r:id="rId9"/>
    <p:sldId id="257" r:id="rId10"/>
    <p:sldId id="263" r:id="rId11"/>
    <p:sldId id="264" r:id="rId12"/>
    <p:sldId id="265" r:id="rId13"/>
    <p:sldId id="266" r:id="rId14"/>
    <p:sldId id="267" r:id="rId15"/>
    <p:sldId id="270" r:id="rId16"/>
    <p:sldId id="271" r:id="rId17"/>
    <p:sldId id="272" r:id="rId18"/>
    <p:sldId id="320" r:id="rId19"/>
    <p:sldId id="322" r:id="rId20"/>
    <p:sldId id="323" r:id="rId21"/>
    <p:sldId id="321" r:id="rId22"/>
    <p:sldId id="260" r:id="rId23"/>
    <p:sldId id="262" r:id="rId24"/>
    <p:sldId id="309" r:id="rId25"/>
    <p:sldId id="324" r:id="rId26"/>
    <p:sldId id="274" r:id="rId27"/>
    <p:sldId id="275" r:id="rId28"/>
    <p:sldId id="301" r:id="rId29"/>
    <p:sldId id="302" r:id="rId30"/>
    <p:sldId id="316" r:id="rId31"/>
    <p:sldId id="317" r:id="rId32"/>
    <p:sldId id="318" r:id="rId33"/>
    <p:sldId id="277" r:id="rId34"/>
    <p:sldId id="319" r:id="rId35"/>
    <p:sldId id="268" r:id="rId36"/>
    <p:sldId id="310" r:id="rId37"/>
    <p:sldId id="311" r:id="rId38"/>
    <p:sldId id="269" r:id="rId39"/>
    <p:sldId id="289" r:id="rId40"/>
    <p:sldId id="296" r:id="rId41"/>
    <p:sldId id="297" r:id="rId42"/>
    <p:sldId id="299" r:id="rId43"/>
  </p:sldIdLst>
  <p:sldSz cx="9144000" cy="6858000" type="screen4x3"/>
  <p:notesSz cx="6858000" cy="9144000"/>
  <p:defaultTex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4" Type="http://schemas.openxmlformats.org/officeDocument/2006/relationships/image" Target="../media/image5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5" Type="http://schemas.openxmlformats.org/officeDocument/2006/relationships/image" Target="../media/image15.wmf"/><Relationship Id="rId4"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122CA1-DF1B-43DC-B962-D0217537EF2A}" type="datetimeFigureOut">
              <a:rPr lang="en-US" smtClean="0"/>
              <a:pPr/>
              <a:t>8/23/2012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269A8B-43FA-42E5-8311-CE20C555343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a-DK" dirty="0" smtClean="0"/>
              <a:t>The neutron </a:t>
            </a:r>
            <a:r>
              <a:rPr lang="da-DK" dirty="0" err="1" smtClean="0"/>
              <a:t>was</a:t>
            </a:r>
            <a:r>
              <a:rPr lang="da-DK" dirty="0" smtClean="0"/>
              <a:t> </a:t>
            </a:r>
            <a:r>
              <a:rPr lang="da-DK" dirty="0" err="1" smtClean="0"/>
              <a:t>discovered</a:t>
            </a:r>
            <a:r>
              <a:rPr lang="da-DK" dirty="0" smtClean="0"/>
              <a:t> in 1932 (</a:t>
            </a:r>
            <a:r>
              <a:rPr lang="da-DK" dirty="0" err="1" smtClean="0"/>
              <a:t>results</a:t>
            </a:r>
            <a:r>
              <a:rPr lang="da-DK" baseline="0" dirty="0" smtClean="0"/>
              <a:t> </a:t>
            </a:r>
            <a:r>
              <a:rPr lang="da-DK" baseline="0" dirty="0" err="1" smtClean="0"/>
              <a:t>were</a:t>
            </a:r>
            <a:r>
              <a:rPr lang="da-DK" baseline="0" dirty="0" smtClean="0"/>
              <a:t> </a:t>
            </a:r>
            <a:r>
              <a:rPr lang="da-DK" baseline="0" dirty="0" err="1" smtClean="0"/>
              <a:t>published</a:t>
            </a:r>
            <a:r>
              <a:rPr lang="da-DK" baseline="0" dirty="0" smtClean="0"/>
              <a:t> </a:t>
            </a:r>
            <a:r>
              <a:rPr lang="da-DK" baseline="0" dirty="0" err="1" smtClean="0"/>
              <a:t>on</a:t>
            </a:r>
            <a:r>
              <a:rPr lang="da-DK" baseline="0" dirty="0" smtClean="0"/>
              <a:t> the 1st of June in the </a:t>
            </a:r>
            <a:r>
              <a:rPr lang="da-DK" baseline="0" dirty="0" err="1" smtClean="0"/>
              <a:t>Proceedings</a:t>
            </a:r>
            <a:r>
              <a:rPr lang="da-DK" baseline="0" dirty="0" smtClean="0"/>
              <a:t> of the Royal Society) by James </a:t>
            </a:r>
            <a:r>
              <a:rPr lang="da-DK" baseline="0" dirty="0" err="1" smtClean="0"/>
              <a:t>Chadwick</a:t>
            </a:r>
            <a:r>
              <a:rPr lang="da-DK" baseline="0" dirty="0" smtClean="0"/>
              <a:t>, </a:t>
            </a:r>
            <a:r>
              <a:rPr lang="da-DK" baseline="0" dirty="0" err="1" smtClean="0"/>
              <a:t>who</a:t>
            </a:r>
            <a:r>
              <a:rPr lang="da-DK" baseline="0" dirty="0" smtClean="0"/>
              <a:t> in 1935 </a:t>
            </a:r>
            <a:r>
              <a:rPr lang="da-DK" baseline="0" dirty="0" err="1" smtClean="0"/>
              <a:t>received</a:t>
            </a:r>
            <a:r>
              <a:rPr lang="da-DK" baseline="0" dirty="0" smtClean="0"/>
              <a:t> the Nobel </a:t>
            </a:r>
            <a:r>
              <a:rPr lang="da-DK" baseline="0" dirty="0" err="1" smtClean="0"/>
              <a:t>price</a:t>
            </a:r>
            <a:r>
              <a:rPr lang="da-DK" baseline="0" dirty="0" smtClean="0"/>
              <a:t> in 1935 for </a:t>
            </a:r>
            <a:r>
              <a:rPr lang="da-DK" baseline="0" dirty="0" err="1" smtClean="0"/>
              <a:t>this</a:t>
            </a:r>
            <a:r>
              <a:rPr lang="da-DK" baseline="0" dirty="0" smtClean="0"/>
              <a:t> </a:t>
            </a:r>
            <a:r>
              <a:rPr lang="da-DK" baseline="0" dirty="0" err="1" smtClean="0"/>
              <a:t>feat</a:t>
            </a:r>
            <a:endParaRPr lang="da-DK" dirty="0" smtClean="0"/>
          </a:p>
          <a:p>
            <a:endParaRPr lang="da-DK" dirty="0" smtClean="0"/>
          </a:p>
          <a:p>
            <a:r>
              <a:rPr lang="da-DK" dirty="0" smtClean="0"/>
              <a:t>For the </a:t>
            </a:r>
            <a:r>
              <a:rPr lang="da-DK" dirty="0" err="1" smtClean="0"/>
              <a:t>particle</a:t>
            </a:r>
            <a:r>
              <a:rPr lang="da-DK" dirty="0" smtClean="0"/>
              <a:t> </a:t>
            </a:r>
            <a:r>
              <a:rPr lang="da-DK" dirty="0" err="1" smtClean="0"/>
              <a:t>physicist</a:t>
            </a:r>
            <a:r>
              <a:rPr lang="da-DK" dirty="0" smtClean="0"/>
              <a:t>,</a:t>
            </a:r>
            <a:r>
              <a:rPr lang="da-DK" baseline="0" dirty="0" smtClean="0"/>
              <a:t> the neutron is a </a:t>
            </a:r>
            <a:r>
              <a:rPr lang="da-DK" baseline="0" dirty="0" err="1" smtClean="0"/>
              <a:t>many</a:t>
            </a:r>
            <a:r>
              <a:rPr lang="da-DK" baseline="0" dirty="0" smtClean="0"/>
              <a:t> </a:t>
            </a:r>
            <a:r>
              <a:rPr lang="da-DK" baseline="0" dirty="0" err="1" smtClean="0"/>
              <a:t>body</a:t>
            </a:r>
            <a:r>
              <a:rPr lang="da-DK" baseline="0" dirty="0" smtClean="0"/>
              <a:t> problem. It </a:t>
            </a:r>
            <a:r>
              <a:rPr lang="da-DK" baseline="0" dirty="0" err="1" smtClean="0"/>
              <a:t>consists</a:t>
            </a:r>
            <a:r>
              <a:rPr lang="da-DK" baseline="0" dirty="0" smtClean="0"/>
              <a:t> of </a:t>
            </a:r>
            <a:r>
              <a:rPr lang="da-DK" baseline="0" dirty="0" err="1" smtClean="0"/>
              <a:t>one</a:t>
            </a:r>
            <a:r>
              <a:rPr lang="da-DK" baseline="0" dirty="0" smtClean="0"/>
              <a:t> up </a:t>
            </a:r>
            <a:r>
              <a:rPr lang="da-DK" baseline="0" dirty="0" err="1" smtClean="0"/>
              <a:t>quark</a:t>
            </a:r>
            <a:r>
              <a:rPr lang="da-DK" baseline="0" dirty="0" smtClean="0"/>
              <a:t>, and </a:t>
            </a:r>
            <a:r>
              <a:rPr lang="da-DK" baseline="0" dirty="0" err="1" smtClean="0"/>
              <a:t>two</a:t>
            </a:r>
            <a:r>
              <a:rPr lang="da-DK" baseline="0" dirty="0" smtClean="0"/>
              <a:t> </a:t>
            </a:r>
            <a:r>
              <a:rPr lang="da-DK" baseline="0" dirty="0" err="1" smtClean="0"/>
              <a:t>down</a:t>
            </a:r>
            <a:r>
              <a:rPr lang="da-DK" baseline="0" dirty="0" smtClean="0"/>
              <a:t> </a:t>
            </a:r>
            <a:r>
              <a:rPr lang="da-DK" baseline="0" dirty="0" err="1" smtClean="0"/>
              <a:t>quarks</a:t>
            </a:r>
            <a:r>
              <a:rPr lang="da-DK" baseline="0" dirty="0" smtClean="0"/>
              <a:t>. </a:t>
            </a:r>
            <a:r>
              <a:rPr lang="da-DK" baseline="0" dirty="0" err="1" smtClean="0"/>
              <a:t>Each</a:t>
            </a:r>
            <a:r>
              <a:rPr lang="da-DK" baseline="0" dirty="0" smtClean="0"/>
              <a:t> has </a:t>
            </a:r>
            <a:r>
              <a:rPr lang="da-DK" baseline="0" dirty="0" err="1" smtClean="0"/>
              <a:t>spin</a:t>
            </a:r>
            <a:r>
              <a:rPr lang="da-DK" baseline="0" dirty="0" smtClean="0"/>
              <a:t> ½, and the </a:t>
            </a:r>
            <a:r>
              <a:rPr lang="da-DK" baseline="0" dirty="0" err="1" smtClean="0"/>
              <a:t>angular</a:t>
            </a:r>
            <a:r>
              <a:rPr lang="da-DK" baseline="0" dirty="0" smtClean="0"/>
              <a:t> </a:t>
            </a:r>
            <a:r>
              <a:rPr lang="da-DK" baseline="0" dirty="0" err="1" smtClean="0"/>
              <a:t>momenta</a:t>
            </a:r>
            <a:r>
              <a:rPr lang="da-DK" baseline="0" dirty="0" smtClean="0"/>
              <a:t> of the </a:t>
            </a:r>
            <a:r>
              <a:rPr lang="da-DK" baseline="0" dirty="0" err="1" smtClean="0"/>
              <a:t>three</a:t>
            </a:r>
            <a:r>
              <a:rPr lang="da-DK" baseline="0" dirty="0" smtClean="0"/>
              <a:t> </a:t>
            </a:r>
            <a:r>
              <a:rPr lang="da-DK" baseline="0" dirty="0" err="1" smtClean="0"/>
              <a:t>quarks</a:t>
            </a:r>
            <a:r>
              <a:rPr lang="da-DK" baseline="0" dirty="0" smtClean="0"/>
              <a:t> sum to ½.</a:t>
            </a:r>
          </a:p>
          <a:p>
            <a:endParaRPr lang="da-DK" baseline="0" dirty="0" smtClean="0"/>
          </a:p>
          <a:p>
            <a:r>
              <a:rPr lang="da-DK" baseline="0" dirty="0" err="1" smtClean="0"/>
              <a:t>Nuclear</a:t>
            </a:r>
            <a:r>
              <a:rPr lang="da-DK" baseline="0" dirty="0" smtClean="0"/>
              <a:t> </a:t>
            </a:r>
            <a:r>
              <a:rPr lang="da-DK" baseline="0" dirty="0" err="1" smtClean="0"/>
              <a:t>magneton</a:t>
            </a:r>
            <a:r>
              <a:rPr lang="da-DK" baseline="0" dirty="0" smtClean="0"/>
              <a:t>: </a:t>
            </a:r>
            <a:r>
              <a:rPr lang="da-DK" baseline="0" dirty="0" err="1" smtClean="0"/>
              <a:t>mu_N</a:t>
            </a:r>
            <a:r>
              <a:rPr lang="da-DK" baseline="0" dirty="0" smtClean="0"/>
              <a:t> = 5.05 10</a:t>
            </a:r>
            <a:r>
              <a:rPr lang="da-DK" baseline="30000" dirty="0" smtClean="0"/>
              <a:t>-27 </a:t>
            </a:r>
            <a:r>
              <a:rPr lang="da-DK" baseline="0" dirty="0" smtClean="0"/>
              <a:t>J/T</a:t>
            </a:r>
          </a:p>
          <a:p>
            <a:endParaRPr lang="da-DK" baseline="0" dirty="0" smtClean="0"/>
          </a:p>
          <a:p>
            <a:endParaRPr lang="en-US" dirty="0"/>
          </a:p>
        </p:txBody>
      </p:sp>
      <p:sp>
        <p:nvSpPr>
          <p:cNvPr id="4" name="Slide Number Placeholder 3"/>
          <p:cNvSpPr>
            <a:spLocks noGrp="1"/>
          </p:cNvSpPr>
          <p:nvPr>
            <p:ph type="sldNum" sz="quarter" idx="10"/>
          </p:nvPr>
        </p:nvSpPr>
        <p:spPr/>
        <p:txBody>
          <a:bodyPr/>
          <a:lstStyle/>
          <a:p>
            <a:fld id="{16E8855B-BEFE-4055-A3D8-EDC7B0D0305F}"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5C7F53-FD33-410A-A518-6FD6A148E553}" type="slidenum">
              <a:rPr lang="en-US"/>
              <a:pPr/>
              <a:t>31</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a:t>A direct time of flight spectrometer works in constant ki mode. Neutrons are created by a spallation process (See Peter Allenspach lecture). </a:t>
            </a:r>
          </a:p>
          <a:p>
            <a:endParaRPr lang="en-US"/>
          </a:p>
          <a:p>
            <a:r>
              <a:rPr lang="en-US"/>
              <a:t>Direct geometry TOF spectrometers have far fewer monochromatic neutrons incident on the sample position. They compensate for this by using </a:t>
            </a:r>
          </a:p>
          <a:p>
            <a:r>
              <a:rPr lang="en-US"/>
              <a:t>large detector arrays, collecting neutrons at many (Q,hw) simultaneously, while TAS spectrometers access (Q,hw) space one point at a time.</a:t>
            </a:r>
          </a:p>
          <a:p>
            <a:endParaRPr lang="en-US"/>
          </a:p>
          <a:p>
            <a:r>
              <a:rPr lang="en-US"/>
              <a:t>Example of MAPS spectrometer, ISIS facility, Oxford, UK</a:t>
            </a:r>
          </a:p>
          <a:p>
            <a:endParaRPr lang="en-US"/>
          </a:p>
          <a:p>
            <a:r>
              <a:rPr lang="en-US"/>
              <a:t>When a burst of neutrons is created, a stop clock is started. neutrons with a distribution of energies are emitted and slowed down by (elastic) scattering in a moderator (typically water or methane, because these are fast equillibrators?) MUST THE STOP CLOCK NOT BE AFTER THE MODERATOR?</a:t>
            </a:r>
          </a:p>
          <a:p>
            <a:endParaRPr lang="en-US"/>
          </a:p>
          <a:p>
            <a:r>
              <a:rPr lang="en-US"/>
              <a:t>Neutrons are emitted with a distribution of different energies. Knowing the path length from the burst position (OR MODERATOR) to the sample position, one can compute the exact time of arrival of neutrons of each energy. A system of spinning discs etc, known as choppers allow only neutrons of one particular energy to actually reach the sample, while not allowing the slowest neutrons in bunch number 1 to be overtaken by the fastest from bunch number 2 (frame overlap). </a:t>
            </a:r>
          </a:p>
          <a:p>
            <a:endParaRPr lang="en-US"/>
          </a:p>
          <a:p>
            <a:r>
              <a:rPr lang="en-US"/>
              <a:t>At the sample position, we therefore have a monochromatic beam (as in the case of triple axis spectrometers) of neutrons. Knowing the distances to any detector from the sample position, and measuring the time of a arrival of a neutrons at the detector, we can work out what energy these neutrons have, and hence the energy transferred to the sample. By knowing the angles to all detectors as well (MAPS potentially has 150000 individually adressable detectors, and the trend goes to higher and higher angular coverage), one can work out the momentum Q transferred to the sample as well.</a:t>
            </a:r>
          </a:p>
          <a:p>
            <a:endParaRPr lang="en-US"/>
          </a:p>
          <a:p>
            <a:endParaRPr lang="en-US"/>
          </a:p>
          <a:p>
            <a:r>
              <a:rPr lang="en-US"/>
              <a:t>A direct geometry TOF allows energies from Ei to –infty to be covered.</a:t>
            </a:r>
          </a:p>
          <a:p>
            <a:endParaRPr lang="en-US"/>
          </a:p>
          <a:p>
            <a:r>
              <a:rPr lang="en-US"/>
              <a:t>For low-dimensional magnetic systems (quantum magnetism in 1D and 2D, high-Tc superconductors, etc), particular sample orientations provide for very efficient data collection.</a:t>
            </a:r>
          </a:p>
          <a:p>
            <a:endParaRPr lang="en-US"/>
          </a:p>
          <a:p>
            <a:r>
              <a:rPr lang="en-US"/>
              <a:t>SHOULD there be a summary slide of TAS versus TOF spectroscopy? Perhaps as a sort of conclusion?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B0EC46-6E48-4DB1-A2D0-3C8A8FACC18B}" type="slidenum">
              <a:rPr lang="en-US"/>
              <a:pPr/>
              <a:t>32</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US" sz="1000" dirty="0"/>
              <a:t>Example of an indirect time-of-flight spectrometer</a:t>
            </a:r>
          </a:p>
          <a:p>
            <a:endParaRPr lang="en-US" sz="1000" dirty="0"/>
          </a:p>
          <a:p>
            <a:endParaRPr lang="en-US" sz="1000" dirty="0"/>
          </a:p>
          <a:p>
            <a:r>
              <a:rPr lang="en-US" sz="1000" dirty="0"/>
              <a:t>The beam coming from the moderator (some pulse shaping takes place?) is now allowed to hit the sample, without being </a:t>
            </a:r>
            <a:r>
              <a:rPr lang="en-US" sz="1000" dirty="0" err="1"/>
              <a:t>monochromated</a:t>
            </a:r>
            <a:r>
              <a:rPr lang="en-US" sz="1000" dirty="0"/>
              <a:t>. After scattering from the sample, they are Bragg reflected by a set of </a:t>
            </a:r>
            <a:r>
              <a:rPr lang="en-US" sz="1000" dirty="0" err="1"/>
              <a:t>analyser</a:t>
            </a:r>
            <a:r>
              <a:rPr lang="en-US" sz="1000" dirty="0"/>
              <a:t> crystals towards the detector(s). </a:t>
            </a:r>
          </a:p>
          <a:p>
            <a:endParaRPr lang="en-US" sz="1000" dirty="0"/>
          </a:p>
          <a:p>
            <a:r>
              <a:rPr lang="en-US" sz="1000" dirty="0"/>
              <a:t>We know the distances and angles of the instrument, </a:t>
            </a:r>
            <a:r>
              <a:rPr lang="en-US" sz="1000" dirty="0" err="1"/>
              <a:t>analyseres</a:t>
            </a:r>
            <a:r>
              <a:rPr lang="en-US" sz="1000" dirty="0"/>
              <a:t> and detectors. From the time of burst to the time of detection, the time t has elapsed. We know that the detected neutrons have a particular energy, and we know they have travelled a distance L2 from sample to detector. Hence, we can compute their travelling time t2 by</a:t>
            </a:r>
          </a:p>
          <a:p>
            <a:r>
              <a:rPr lang="en-US" sz="1000" dirty="0"/>
              <a:t>T2=L2/v2 where v2=</a:t>
            </a:r>
            <a:r>
              <a:rPr lang="en-US" sz="1000" dirty="0" err="1"/>
              <a:t>sqrt</a:t>
            </a:r>
            <a:r>
              <a:rPr lang="en-US" sz="1000" dirty="0"/>
              <a:t>(2E/m). We can then find the initial energy of a particular scattering process by finding t1=t-t2 and knowing the initial flight path L1. We then have the energies of the incident and final neutrons of a particular scattering event, and we can use our knowledge of the angles of the instrument to find Q as well.  </a:t>
            </a:r>
          </a:p>
          <a:p>
            <a:endParaRPr lang="en-US" sz="1000" dirty="0"/>
          </a:p>
          <a:p>
            <a:r>
              <a:rPr lang="en-US" sz="1000" dirty="0"/>
              <a:t>The </a:t>
            </a:r>
            <a:r>
              <a:rPr lang="en-US" sz="1000" dirty="0" err="1"/>
              <a:t>analysers</a:t>
            </a:r>
            <a:r>
              <a:rPr lang="en-US" sz="1000" dirty="0"/>
              <a:t> are in near backscattering condition. This leads to very good energy resolution, as can be seen by looking at the equations. </a:t>
            </a:r>
          </a:p>
          <a:p>
            <a:r>
              <a:rPr lang="en-US" sz="1000" dirty="0"/>
              <a:t>A similar trick also applies in triple axis neutron scattering. Good energy resolution is obtained near backscattering, i.e. for low final energies.</a:t>
            </a:r>
          </a:p>
          <a:p>
            <a:endParaRPr lang="en-US" sz="1000" dirty="0"/>
          </a:p>
          <a:p>
            <a:r>
              <a:rPr lang="en-US" sz="1000" dirty="0"/>
              <a:t>Indirect TOF machines are often used to study low-energy magnetic processes in quantum spin systems, and I will give 1-2 examples.</a:t>
            </a:r>
          </a:p>
          <a:p>
            <a:endParaRPr lang="en-US" sz="10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7934DEBD-34DA-4BDD-87A9-B5345FFFDB8B}" type="slidenum">
              <a:rPr lang="en-US"/>
              <a:pPr/>
              <a:t>39</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marL="228600" indent="-228600"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6D0D82-EE7A-40A9-8274-11D7EFC15C7A}" type="slidenum">
              <a:rPr lang="en-US"/>
              <a:pPr/>
              <a:t>40</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da-DK" dirty="0" err="1" smtClean="0"/>
              <a:t>Elastic</a:t>
            </a:r>
            <a:r>
              <a:rPr lang="da-DK" baseline="0" dirty="0" smtClean="0"/>
              <a:t> </a:t>
            </a:r>
            <a:r>
              <a:rPr lang="da-DK" baseline="0" dirty="0" err="1" smtClean="0"/>
              <a:t>scattering</a:t>
            </a:r>
            <a:r>
              <a:rPr lang="da-DK" baseline="0" dirty="0" smtClean="0"/>
              <a:t> is the </a:t>
            </a:r>
            <a:r>
              <a:rPr lang="da-DK" baseline="0" dirty="0" err="1" smtClean="0"/>
              <a:t>study</a:t>
            </a:r>
            <a:r>
              <a:rPr lang="da-DK" baseline="0" dirty="0" smtClean="0"/>
              <a:t> of the </a:t>
            </a:r>
            <a:r>
              <a:rPr lang="da-DK" baseline="0" dirty="0" err="1" smtClean="0"/>
              <a:t>structure</a:t>
            </a:r>
            <a:r>
              <a:rPr lang="da-DK" baseline="0" dirty="0" smtClean="0"/>
              <a:t> of matter. </a:t>
            </a:r>
            <a:r>
              <a:rPr lang="da-DK" baseline="0" dirty="0" err="1" smtClean="0"/>
              <a:t>This</a:t>
            </a:r>
            <a:r>
              <a:rPr lang="da-DK" baseline="0" dirty="0" smtClean="0"/>
              <a:t> </a:t>
            </a:r>
            <a:r>
              <a:rPr lang="da-DK" baseline="0" dirty="0" err="1" smtClean="0"/>
              <a:t>can</a:t>
            </a:r>
            <a:r>
              <a:rPr lang="da-DK" baseline="0" dirty="0" smtClean="0"/>
              <a:t> </a:t>
            </a:r>
            <a:r>
              <a:rPr lang="da-DK" baseline="0" dirty="0" err="1" smtClean="0"/>
              <a:t>be</a:t>
            </a:r>
            <a:r>
              <a:rPr lang="da-DK" baseline="0" dirty="0" smtClean="0"/>
              <a:t> </a:t>
            </a:r>
            <a:r>
              <a:rPr lang="da-DK" baseline="0" dirty="0" err="1" smtClean="0"/>
              <a:t>both</a:t>
            </a:r>
            <a:r>
              <a:rPr lang="da-DK" baseline="0" dirty="0" smtClean="0"/>
              <a:t> </a:t>
            </a:r>
            <a:r>
              <a:rPr lang="da-DK" baseline="0" dirty="0" err="1" smtClean="0"/>
              <a:t>crystal</a:t>
            </a:r>
            <a:r>
              <a:rPr lang="da-DK" baseline="0" dirty="0" smtClean="0"/>
              <a:t> </a:t>
            </a:r>
            <a:r>
              <a:rPr lang="da-DK" baseline="0" dirty="0" err="1" smtClean="0"/>
              <a:t>structures</a:t>
            </a:r>
            <a:r>
              <a:rPr lang="da-DK" baseline="0" dirty="0" smtClean="0"/>
              <a:t>, </a:t>
            </a:r>
            <a:r>
              <a:rPr lang="da-DK" baseline="0" dirty="0" err="1" smtClean="0"/>
              <a:t>magnetic</a:t>
            </a:r>
            <a:r>
              <a:rPr lang="da-DK" baseline="0" dirty="0" smtClean="0"/>
              <a:t> </a:t>
            </a:r>
            <a:r>
              <a:rPr lang="da-DK" baseline="0" dirty="0" err="1" smtClean="0"/>
              <a:t>structures</a:t>
            </a:r>
            <a:r>
              <a:rPr lang="da-DK" baseline="0" dirty="0" smtClean="0"/>
              <a:t>, the </a:t>
            </a:r>
            <a:r>
              <a:rPr lang="da-DK" baseline="0" dirty="0" err="1" smtClean="0"/>
              <a:t>structure</a:t>
            </a:r>
            <a:r>
              <a:rPr lang="da-DK" baseline="0" dirty="0" smtClean="0"/>
              <a:t> of </a:t>
            </a:r>
            <a:r>
              <a:rPr lang="da-DK" baseline="0" dirty="0" err="1" smtClean="0"/>
              <a:t>poymers</a:t>
            </a:r>
            <a:r>
              <a:rPr lang="da-DK" baseline="0" dirty="0" smtClean="0"/>
              <a:t>, </a:t>
            </a:r>
            <a:r>
              <a:rPr lang="da-DK" baseline="0" dirty="0" err="1" smtClean="0"/>
              <a:t>biomolecules</a:t>
            </a:r>
            <a:r>
              <a:rPr lang="da-DK" baseline="0" dirty="0" smtClean="0"/>
              <a:t> etc.</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C5F1F7-34B7-4FF0-B2B5-C778E4881225}" type="slidenum">
              <a:rPr lang="en-US"/>
              <a:pPr/>
              <a:t>41</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da-DK" dirty="0" err="1" smtClean="0"/>
              <a:t>Spectroscopy</a:t>
            </a:r>
            <a:r>
              <a:rPr lang="da-DK" dirty="0" smtClean="0"/>
              <a:t> </a:t>
            </a:r>
            <a:r>
              <a:rPr lang="da-DK" dirty="0" err="1" smtClean="0"/>
              <a:t>or</a:t>
            </a:r>
            <a:r>
              <a:rPr lang="da-DK" dirty="0" smtClean="0"/>
              <a:t> </a:t>
            </a:r>
            <a:r>
              <a:rPr lang="da-DK" dirty="0" err="1" smtClean="0"/>
              <a:t>inelastic</a:t>
            </a:r>
            <a:r>
              <a:rPr lang="da-DK" dirty="0" smtClean="0"/>
              <a:t> </a:t>
            </a:r>
            <a:r>
              <a:rPr lang="da-DK" dirty="0" err="1" smtClean="0"/>
              <a:t>scattering</a:t>
            </a:r>
            <a:r>
              <a:rPr lang="da-DK" dirty="0" smtClean="0"/>
              <a:t> is the </a:t>
            </a:r>
            <a:r>
              <a:rPr lang="da-DK" dirty="0" err="1" smtClean="0"/>
              <a:t>study</a:t>
            </a:r>
            <a:r>
              <a:rPr lang="da-DK" dirty="0" smtClean="0"/>
              <a:t> of </a:t>
            </a:r>
            <a:r>
              <a:rPr lang="da-DK" dirty="0" err="1" smtClean="0"/>
              <a:t>excitations</a:t>
            </a:r>
            <a:r>
              <a:rPr lang="da-DK" baseline="0" dirty="0" smtClean="0"/>
              <a:t> in </a:t>
            </a:r>
            <a:r>
              <a:rPr lang="da-DK" baseline="0" dirty="0" err="1" smtClean="0"/>
              <a:t>materials</a:t>
            </a:r>
            <a:r>
              <a:rPr lang="da-DK" baseline="0" dirty="0" smtClean="0"/>
              <a:t> (for </a:t>
            </a:r>
            <a:r>
              <a:rPr lang="da-DK" baseline="0" dirty="0" err="1" smtClean="0"/>
              <a:t>example</a:t>
            </a:r>
            <a:r>
              <a:rPr lang="da-DK" baseline="0" dirty="0" smtClean="0"/>
              <a:t> </a:t>
            </a:r>
            <a:r>
              <a:rPr lang="da-DK" baseline="0" dirty="0" err="1" smtClean="0"/>
              <a:t>lattice</a:t>
            </a:r>
            <a:r>
              <a:rPr lang="da-DK" baseline="0" dirty="0" smtClean="0"/>
              <a:t> vibrations) and of motions (for </a:t>
            </a:r>
            <a:r>
              <a:rPr lang="da-DK" baseline="0" dirty="0" err="1" smtClean="0"/>
              <a:t>example</a:t>
            </a:r>
            <a:r>
              <a:rPr lang="da-DK" baseline="0" dirty="0" smtClean="0"/>
              <a:t> diffusion of hydrogen)</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a-DK" dirty="0" smtClean="0"/>
              <a:t>The </a:t>
            </a:r>
            <a:r>
              <a:rPr lang="da-DK" dirty="0" err="1" smtClean="0"/>
              <a:t>picture</a:t>
            </a:r>
            <a:r>
              <a:rPr lang="da-DK" dirty="0" smtClean="0"/>
              <a:t> to the </a:t>
            </a:r>
            <a:r>
              <a:rPr lang="da-DK" dirty="0" err="1" smtClean="0"/>
              <a:t>left</a:t>
            </a:r>
            <a:r>
              <a:rPr lang="da-DK" dirty="0" smtClean="0"/>
              <a:t> shows</a:t>
            </a:r>
            <a:r>
              <a:rPr lang="da-DK" baseline="0" dirty="0" smtClean="0"/>
              <a:t> the </a:t>
            </a:r>
            <a:r>
              <a:rPr lang="da-DK" baseline="0" dirty="0" err="1" smtClean="0"/>
              <a:t>basic</a:t>
            </a:r>
            <a:r>
              <a:rPr lang="da-DK" baseline="0" dirty="0" smtClean="0"/>
              <a:t> situation in a </a:t>
            </a:r>
            <a:r>
              <a:rPr lang="da-DK" baseline="0" dirty="0" err="1" smtClean="0"/>
              <a:t>scattering</a:t>
            </a:r>
            <a:r>
              <a:rPr lang="da-DK" baseline="0" dirty="0" smtClean="0"/>
              <a:t> </a:t>
            </a:r>
            <a:r>
              <a:rPr lang="da-DK" baseline="0" dirty="0" err="1" smtClean="0"/>
              <a:t>experiment</a:t>
            </a:r>
            <a:r>
              <a:rPr lang="da-DK" baseline="0" dirty="0" smtClean="0"/>
              <a:t>: Neutrons of </a:t>
            </a:r>
            <a:r>
              <a:rPr lang="da-DK" baseline="0" dirty="0" err="1" smtClean="0"/>
              <a:t>flux</a:t>
            </a:r>
            <a:r>
              <a:rPr lang="da-DK" baseline="0" dirty="0" smtClean="0"/>
              <a:t> </a:t>
            </a:r>
            <a:r>
              <a:rPr lang="el-GR" baseline="0" dirty="0" smtClean="0"/>
              <a:t>Φ</a:t>
            </a:r>
            <a:r>
              <a:rPr lang="da-DK" baseline="0" dirty="0" smtClean="0"/>
              <a:t> (units: neutrons/s/m^2) and </a:t>
            </a:r>
            <a:r>
              <a:rPr lang="da-DK" baseline="0" dirty="0" err="1" smtClean="0"/>
              <a:t>wavenumber</a:t>
            </a:r>
            <a:r>
              <a:rPr lang="da-DK" baseline="0" dirty="0" smtClean="0"/>
              <a:t> </a:t>
            </a:r>
            <a:r>
              <a:rPr lang="da-DK" baseline="0" dirty="0" err="1" smtClean="0"/>
              <a:t>ki</a:t>
            </a:r>
            <a:r>
              <a:rPr lang="da-DK" baseline="0" dirty="0" smtClean="0"/>
              <a:t> </a:t>
            </a:r>
          </a:p>
          <a:p>
            <a:r>
              <a:rPr lang="da-DK" baseline="0" dirty="0" smtClean="0"/>
              <a:t>hit a sample (</a:t>
            </a:r>
            <a:r>
              <a:rPr lang="da-DK" baseline="0" dirty="0" err="1" smtClean="0"/>
              <a:t>blue</a:t>
            </a:r>
            <a:r>
              <a:rPr lang="da-DK" baseline="0" dirty="0" smtClean="0"/>
              <a:t> </a:t>
            </a:r>
            <a:r>
              <a:rPr lang="da-DK" baseline="0" dirty="0" err="1" smtClean="0"/>
              <a:t>ball</a:t>
            </a:r>
            <a:r>
              <a:rPr lang="da-DK" baseline="0" dirty="0" smtClean="0"/>
              <a:t>). The </a:t>
            </a:r>
            <a:r>
              <a:rPr lang="da-DK" baseline="0" dirty="0" err="1" smtClean="0"/>
              <a:t>beam</a:t>
            </a:r>
            <a:r>
              <a:rPr lang="da-DK" baseline="0" dirty="0" smtClean="0"/>
              <a:t> </a:t>
            </a:r>
            <a:r>
              <a:rPr lang="da-DK" baseline="0" dirty="0" err="1" smtClean="0"/>
              <a:t>may</a:t>
            </a:r>
            <a:r>
              <a:rPr lang="da-DK" baseline="0" dirty="0" smtClean="0"/>
              <a:t> </a:t>
            </a:r>
            <a:r>
              <a:rPr lang="da-DK" baseline="0" dirty="0" err="1" smtClean="0"/>
              <a:t>be</a:t>
            </a:r>
            <a:r>
              <a:rPr lang="da-DK" baseline="0" dirty="0" smtClean="0"/>
              <a:t> </a:t>
            </a:r>
            <a:r>
              <a:rPr lang="da-DK" baseline="0" dirty="0" err="1" smtClean="0"/>
              <a:t>spin</a:t>
            </a:r>
            <a:r>
              <a:rPr lang="da-DK" baseline="0" dirty="0" smtClean="0"/>
              <a:t> </a:t>
            </a:r>
            <a:r>
              <a:rPr lang="da-DK" baseline="0" dirty="0" err="1" smtClean="0"/>
              <a:t>polarized</a:t>
            </a:r>
            <a:r>
              <a:rPr lang="da-DK" baseline="0" dirty="0" smtClean="0"/>
              <a:t>  (</a:t>
            </a:r>
            <a:r>
              <a:rPr lang="da-DK" baseline="0" dirty="0" err="1" smtClean="0"/>
              <a:t>blue</a:t>
            </a:r>
            <a:r>
              <a:rPr lang="da-DK" baseline="0" dirty="0" smtClean="0"/>
              <a:t> </a:t>
            </a:r>
            <a:r>
              <a:rPr lang="da-DK" baseline="0" dirty="0" err="1" smtClean="0"/>
              <a:t>arrow</a:t>
            </a:r>
            <a:r>
              <a:rPr lang="da-DK" baseline="0" dirty="0" smtClean="0"/>
              <a:t>) but </a:t>
            </a:r>
            <a:r>
              <a:rPr lang="da-DK" baseline="0" dirty="0" err="1" smtClean="0"/>
              <a:t>mostly</a:t>
            </a:r>
            <a:r>
              <a:rPr lang="da-DK" baseline="0" dirty="0" smtClean="0"/>
              <a:t> is not. At the sample, </a:t>
            </a:r>
            <a:r>
              <a:rPr lang="da-DK" baseline="0" dirty="0" err="1" smtClean="0"/>
              <a:t>some</a:t>
            </a:r>
            <a:r>
              <a:rPr lang="da-DK" baseline="0" dirty="0" smtClean="0"/>
              <a:t> neutrons </a:t>
            </a:r>
            <a:r>
              <a:rPr lang="da-DK" baseline="0" dirty="0" err="1" smtClean="0"/>
              <a:t>are</a:t>
            </a:r>
            <a:r>
              <a:rPr lang="da-DK" baseline="0" dirty="0" smtClean="0"/>
              <a:t> </a:t>
            </a:r>
            <a:r>
              <a:rPr lang="da-DK" baseline="0" dirty="0" err="1" smtClean="0"/>
              <a:t>scattered</a:t>
            </a:r>
            <a:r>
              <a:rPr lang="da-DK" baseline="0" dirty="0" smtClean="0"/>
              <a:t> </a:t>
            </a:r>
            <a:r>
              <a:rPr lang="da-DK" baseline="0" dirty="0" err="1" smtClean="0"/>
              <a:t>through</a:t>
            </a:r>
            <a:endParaRPr lang="da-DK" baseline="0" dirty="0" smtClean="0"/>
          </a:p>
          <a:p>
            <a:r>
              <a:rPr lang="da-DK" baseline="0" dirty="0" smtClean="0"/>
              <a:t>an angle 2</a:t>
            </a:r>
            <a:r>
              <a:rPr lang="az-Cyrl-AZ" baseline="0" dirty="0" smtClean="0">
                <a:latin typeface="Times New Roman"/>
                <a:cs typeface="Times New Roman"/>
              </a:rPr>
              <a:t>Ө</a:t>
            </a:r>
            <a:r>
              <a:rPr lang="da-DK" baseline="0" dirty="0" smtClean="0">
                <a:latin typeface="Times New Roman"/>
                <a:cs typeface="Times New Roman"/>
              </a:rPr>
              <a:t>. </a:t>
            </a:r>
            <a:r>
              <a:rPr lang="da-DK" baseline="0" dirty="0" err="1" smtClean="0">
                <a:latin typeface="Times New Roman"/>
                <a:cs typeface="Times New Roman"/>
              </a:rPr>
              <a:t>They</a:t>
            </a:r>
            <a:r>
              <a:rPr lang="da-DK" baseline="0" dirty="0" smtClean="0">
                <a:latin typeface="Times New Roman"/>
                <a:cs typeface="Times New Roman"/>
              </a:rPr>
              <a:t> </a:t>
            </a:r>
            <a:r>
              <a:rPr lang="da-DK" baseline="0" dirty="0" err="1" smtClean="0">
                <a:latin typeface="Times New Roman"/>
                <a:cs typeface="Times New Roman"/>
              </a:rPr>
              <a:t>may</a:t>
            </a:r>
            <a:r>
              <a:rPr lang="da-DK" baseline="0" dirty="0" smtClean="0">
                <a:latin typeface="Times New Roman"/>
                <a:cs typeface="Times New Roman"/>
              </a:rPr>
              <a:t> </a:t>
            </a:r>
            <a:r>
              <a:rPr lang="da-DK" baseline="0" dirty="0" err="1" smtClean="0">
                <a:latin typeface="Times New Roman"/>
                <a:cs typeface="Times New Roman"/>
              </a:rPr>
              <a:t>change</a:t>
            </a:r>
            <a:r>
              <a:rPr lang="da-DK" baseline="0" dirty="0" smtClean="0">
                <a:latin typeface="Times New Roman"/>
                <a:cs typeface="Times New Roman"/>
              </a:rPr>
              <a:t> </a:t>
            </a:r>
            <a:r>
              <a:rPr lang="da-DK" baseline="0" dirty="0" err="1" smtClean="0">
                <a:latin typeface="Times New Roman"/>
                <a:cs typeface="Times New Roman"/>
              </a:rPr>
              <a:t>their</a:t>
            </a:r>
            <a:r>
              <a:rPr lang="da-DK" baseline="0" dirty="0" smtClean="0">
                <a:latin typeface="Times New Roman"/>
                <a:cs typeface="Times New Roman"/>
              </a:rPr>
              <a:t> </a:t>
            </a:r>
            <a:r>
              <a:rPr lang="da-DK" baseline="0" dirty="0" err="1" smtClean="0">
                <a:latin typeface="Times New Roman"/>
                <a:cs typeface="Times New Roman"/>
              </a:rPr>
              <a:t>spin</a:t>
            </a:r>
            <a:r>
              <a:rPr lang="da-DK" baseline="0" dirty="0" smtClean="0">
                <a:latin typeface="Times New Roman"/>
                <a:cs typeface="Times New Roman"/>
              </a:rPr>
              <a:t> </a:t>
            </a:r>
            <a:r>
              <a:rPr lang="da-DK" baseline="0" dirty="0" err="1" smtClean="0">
                <a:latin typeface="Times New Roman"/>
                <a:cs typeface="Times New Roman"/>
              </a:rPr>
              <a:t>state</a:t>
            </a:r>
            <a:r>
              <a:rPr lang="da-DK" baseline="0" dirty="0" smtClean="0">
                <a:latin typeface="Times New Roman"/>
                <a:cs typeface="Times New Roman"/>
              </a:rPr>
              <a:t> (</a:t>
            </a:r>
            <a:r>
              <a:rPr lang="da-DK" baseline="0" dirty="0" err="1" smtClean="0">
                <a:latin typeface="Times New Roman"/>
                <a:cs typeface="Times New Roman"/>
              </a:rPr>
              <a:t>red/blue</a:t>
            </a:r>
            <a:r>
              <a:rPr lang="da-DK" baseline="0" dirty="0" smtClean="0">
                <a:latin typeface="Times New Roman"/>
                <a:cs typeface="Times New Roman"/>
              </a:rPr>
              <a:t> </a:t>
            </a:r>
            <a:r>
              <a:rPr lang="da-DK" baseline="0" dirty="0" err="1" smtClean="0">
                <a:latin typeface="Times New Roman"/>
                <a:cs typeface="Times New Roman"/>
              </a:rPr>
              <a:t>arrows</a:t>
            </a:r>
            <a:r>
              <a:rPr lang="da-DK" baseline="0" dirty="0" smtClean="0">
                <a:latin typeface="Times New Roman"/>
                <a:cs typeface="Times New Roman"/>
              </a:rPr>
              <a:t>) and </a:t>
            </a:r>
            <a:r>
              <a:rPr lang="da-DK" baseline="0" dirty="0" err="1" smtClean="0">
                <a:latin typeface="Times New Roman"/>
                <a:cs typeface="Times New Roman"/>
              </a:rPr>
              <a:t>wavenumber</a:t>
            </a:r>
            <a:r>
              <a:rPr lang="da-DK" baseline="0" dirty="0" smtClean="0">
                <a:latin typeface="Times New Roman"/>
                <a:cs typeface="Times New Roman"/>
              </a:rPr>
              <a:t> </a:t>
            </a:r>
            <a:r>
              <a:rPr lang="da-DK" baseline="0" dirty="0" err="1" smtClean="0">
                <a:latin typeface="Times New Roman"/>
                <a:cs typeface="Times New Roman"/>
              </a:rPr>
              <a:t>kf</a:t>
            </a:r>
            <a:r>
              <a:rPr lang="da-DK" baseline="0" dirty="0" smtClean="0">
                <a:latin typeface="Times New Roman"/>
                <a:cs typeface="Times New Roman"/>
              </a:rPr>
              <a:t>. </a:t>
            </a:r>
            <a:r>
              <a:rPr lang="da-DK" baseline="0" dirty="0" err="1" smtClean="0">
                <a:latin typeface="Times New Roman"/>
                <a:cs typeface="Times New Roman"/>
              </a:rPr>
              <a:t>Finally</a:t>
            </a:r>
            <a:r>
              <a:rPr lang="da-DK" baseline="0" dirty="0" smtClean="0">
                <a:latin typeface="Times New Roman"/>
                <a:cs typeface="Times New Roman"/>
              </a:rPr>
              <a:t>, </a:t>
            </a:r>
            <a:r>
              <a:rPr lang="da-DK" baseline="0" dirty="0" err="1" smtClean="0">
                <a:latin typeface="Times New Roman"/>
                <a:cs typeface="Times New Roman"/>
              </a:rPr>
              <a:t>they</a:t>
            </a:r>
            <a:r>
              <a:rPr lang="da-DK" baseline="0" dirty="0" smtClean="0">
                <a:latin typeface="Times New Roman"/>
                <a:cs typeface="Times New Roman"/>
              </a:rPr>
              <a:t> </a:t>
            </a:r>
            <a:r>
              <a:rPr lang="da-DK" baseline="0" dirty="0" err="1" smtClean="0">
                <a:latin typeface="Times New Roman"/>
                <a:cs typeface="Times New Roman"/>
              </a:rPr>
              <a:t>are</a:t>
            </a:r>
            <a:r>
              <a:rPr lang="da-DK" baseline="0" dirty="0" smtClean="0">
                <a:latin typeface="Times New Roman"/>
                <a:cs typeface="Times New Roman"/>
              </a:rPr>
              <a:t> </a:t>
            </a:r>
            <a:r>
              <a:rPr lang="da-DK" baseline="0" dirty="0" err="1" smtClean="0">
                <a:latin typeface="Times New Roman"/>
                <a:cs typeface="Times New Roman"/>
              </a:rPr>
              <a:t>detected</a:t>
            </a:r>
            <a:r>
              <a:rPr lang="da-DK" baseline="0" dirty="0" smtClean="0">
                <a:latin typeface="Times New Roman"/>
                <a:cs typeface="Times New Roman"/>
              </a:rPr>
              <a:t> by a </a:t>
            </a:r>
            <a:r>
              <a:rPr lang="da-DK" baseline="0" dirty="0" err="1" smtClean="0">
                <a:latin typeface="Times New Roman"/>
                <a:cs typeface="Times New Roman"/>
              </a:rPr>
              <a:t>detectors</a:t>
            </a:r>
            <a:r>
              <a:rPr lang="da-DK" baseline="0" dirty="0" smtClean="0">
                <a:latin typeface="Times New Roman"/>
                <a:cs typeface="Times New Roman"/>
              </a:rPr>
              <a:t> </a:t>
            </a:r>
            <a:r>
              <a:rPr lang="da-DK" baseline="0" dirty="0" err="1" smtClean="0">
                <a:latin typeface="Times New Roman"/>
                <a:cs typeface="Times New Roman"/>
              </a:rPr>
              <a:t>subtending</a:t>
            </a:r>
            <a:r>
              <a:rPr lang="da-DK" baseline="0" dirty="0" smtClean="0">
                <a:latin typeface="Times New Roman"/>
                <a:cs typeface="Times New Roman"/>
              </a:rPr>
              <a:t> </a:t>
            </a:r>
          </a:p>
          <a:p>
            <a:r>
              <a:rPr lang="da-DK" baseline="0" dirty="0" smtClean="0">
                <a:latin typeface="Times New Roman"/>
                <a:cs typeface="Times New Roman"/>
              </a:rPr>
              <a:t>The solid angle element d</a:t>
            </a:r>
            <a:r>
              <a:rPr lang="el-GR" baseline="0" dirty="0" smtClean="0">
                <a:latin typeface="Times New Roman"/>
                <a:cs typeface="Times New Roman"/>
              </a:rPr>
              <a:t>Ω</a:t>
            </a:r>
            <a:r>
              <a:rPr lang="da-DK" baseline="0" dirty="0" smtClean="0">
                <a:latin typeface="Times New Roman"/>
                <a:cs typeface="Times New Roman"/>
              </a:rPr>
              <a:t>.</a:t>
            </a:r>
          </a:p>
          <a:p>
            <a:endParaRPr lang="da-DK" baseline="0" dirty="0" smtClean="0">
              <a:latin typeface="Times New Roman"/>
              <a:cs typeface="Times New Roman"/>
            </a:endParaRPr>
          </a:p>
          <a:p>
            <a:r>
              <a:rPr lang="da-DK" baseline="0" dirty="0" smtClean="0">
                <a:latin typeface="Times New Roman"/>
                <a:cs typeface="Times New Roman"/>
              </a:rPr>
              <a:t>Energy and momentum have to </a:t>
            </a:r>
            <a:r>
              <a:rPr lang="da-DK" baseline="0" dirty="0" err="1" smtClean="0">
                <a:latin typeface="Times New Roman"/>
                <a:cs typeface="Times New Roman"/>
              </a:rPr>
              <a:t>be</a:t>
            </a:r>
            <a:r>
              <a:rPr lang="da-DK" baseline="0" dirty="0" smtClean="0">
                <a:latin typeface="Times New Roman"/>
                <a:cs typeface="Times New Roman"/>
              </a:rPr>
              <a:t> </a:t>
            </a:r>
            <a:r>
              <a:rPr lang="da-DK" baseline="0" dirty="0" err="1" smtClean="0">
                <a:latin typeface="Times New Roman"/>
                <a:cs typeface="Times New Roman"/>
              </a:rPr>
              <a:t>conserved</a:t>
            </a:r>
            <a:r>
              <a:rPr lang="da-DK" baseline="0" dirty="0" smtClean="0">
                <a:latin typeface="Times New Roman"/>
                <a:cs typeface="Times New Roman"/>
              </a:rPr>
              <a:t>, so </a:t>
            </a:r>
            <a:r>
              <a:rPr lang="da-DK" baseline="0" dirty="0" err="1" smtClean="0">
                <a:latin typeface="Times New Roman"/>
                <a:cs typeface="Times New Roman"/>
              </a:rPr>
              <a:t>we</a:t>
            </a:r>
            <a:r>
              <a:rPr lang="da-DK" baseline="0" dirty="0" smtClean="0">
                <a:latin typeface="Times New Roman"/>
                <a:cs typeface="Times New Roman"/>
              </a:rPr>
              <a:t> </a:t>
            </a:r>
            <a:r>
              <a:rPr lang="da-DK" baseline="0" dirty="0" err="1" smtClean="0">
                <a:latin typeface="Times New Roman"/>
                <a:cs typeface="Times New Roman"/>
              </a:rPr>
              <a:t>get</a:t>
            </a:r>
            <a:r>
              <a:rPr lang="da-DK" baseline="0" dirty="0" smtClean="0">
                <a:latin typeface="Times New Roman"/>
                <a:cs typeface="Times New Roman"/>
              </a:rPr>
              <a:t> </a:t>
            </a:r>
            <a:r>
              <a:rPr lang="da-DK" baseline="0" dirty="0" err="1" smtClean="0">
                <a:latin typeface="Times New Roman"/>
                <a:cs typeface="Times New Roman"/>
              </a:rPr>
              <a:t>equations</a:t>
            </a:r>
            <a:r>
              <a:rPr lang="da-DK" baseline="0" dirty="0" smtClean="0">
                <a:latin typeface="Times New Roman"/>
                <a:cs typeface="Times New Roman"/>
              </a:rPr>
              <a:t> for the momentum and </a:t>
            </a:r>
            <a:r>
              <a:rPr lang="da-DK" baseline="0" dirty="0" err="1" smtClean="0">
                <a:latin typeface="Times New Roman"/>
                <a:cs typeface="Times New Roman"/>
              </a:rPr>
              <a:t>energy</a:t>
            </a:r>
            <a:r>
              <a:rPr lang="da-DK" baseline="0" dirty="0" smtClean="0">
                <a:latin typeface="Times New Roman"/>
                <a:cs typeface="Times New Roman"/>
              </a:rPr>
              <a:t> </a:t>
            </a:r>
            <a:r>
              <a:rPr lang="da-DK" baseline="0" dirty="0" err="1" smtClean="0">
                <a:latin typeface="Times New Roman"/>
                <a:cs typeface="Times New Roman"/>
              </a:rPr>
              <a:t>imparted</a:t>
            </a:r>
            <a:r>
              <a:rPr lang="da-DK" baseline="0" dirty="0" smtClean="0">
                <a:latin typeface="Times New Roman"/>
                <a:cs typeface="Times New Roman"/>
              </a:rPr>
              <a:t> to the sample (Q and ħ</a:t>
            </a:r>
            <a:r>
              <a:rPr lang="el-GR" baseline="0" dirty="0" smtClean="0">
                <a:latin typeface="Times New Roman"/>
                <a:cs typeface="Times New Roman"/>
              </a:rPr>
              <a:t>ω</a:t>
            </a:r>
            <a:r>
              <a:rPr lang="da-DK" baseline="0" dirty="0" smtClean="0">
                <a:latin typeface="Times New Roman"/>
                <a:cs typeface="Times New Roman"/>
              </a:rPr>
              <a:t>). For </a:t>
            </a:r>
            <a:r>
              <a:rPr lang="da-DK" baseline="0" dirty="0" err="1" smtClean="0">
                <a:latin typeface="Times New Roman"/>
                <a:cs typeface="Times New Roman"/>
              </a:rPr>
              <a:t>polarised</a:t>
            </a:r>
            <a:endParaRPr lang="da-DK" baseline="0" dirty="0" smtClean="0">
              <a:latin typeface="Times New Roman"/>
              <a:cs typeface="Times New Roman"/>
            </a:endParaRPr>
          </a:p>
          <a:p>
            <a:r>
              <a:rPr lang="da-DK" baseline="0" dirty="0" smtClean="0">
                <a:latin typeface="Times New Roman"/>
                <a:cs typeface="Times New Roman"/>
              </a:rPr>
              <a:t>Neutron </a:t>
            </a:r>
            <a:r>
              <a:rPr lang="da-DK" baseline="0" dirty="0" err="1" smtClean="0">
                <a:latin typeface="Times New Roman"/>
                <a:cs typeface="Times New Roman"/>
              </a:rPr>
              <a:t>experiments</a:t>
            </a:r>
            <a:r>
              <a:rPr lang="da-DK" baseline="0" dirty="0" smtClean="0">
                <a:latin typeface="Times New Roman"/>
                <a:cs typeface="Times New Roman"/>
              </a:rPr>
              <a:t> </a:t>
            </a:r>
            <a:r>
              <a:rPr lang="da-DK" baseline="0" dirty="0" err="1" smtClean="0">
                <a:latin typeface="Times New Roman"/>
                <a:cs typeface="Times New Roman"/>
              </a:rPr>
              <a:t>there</a:t>
            </a:r>
            <a:r>
              <a:rPr lang="da-DK" baseline="0" dirty="0" smtClean="0">
                <a:latin typeface="Times New Roman"/>
                <a:cs typeface="Times New Roman"/>
              </a:rPr>
              <a:t> is </a:t>
            </a:r>
            <a:r>
              <a:rPr lang="da-DK" baseline="0" dirty="0" err="1" smtClean="0">
                <a:latin typeface="Times New Roman"/>
                <a:cs typeface="Times New Roman"/>
              </a:rPr>
              <a:t>also</a:t>
            </a:r>
            <a:r>
              <a:rPr lang="da-DK" baseline="0" dirty="0" smtClean="0">
                <a:latin typeface="Times New Roman"/>
                <a:cs typeface="Times New Roman"/>
              </a:rPr>
              <a:t> </a:t>
            </a:r>
            <a:r>
              <a:rPr lang="da-DK" baseline="0" dirty="0" err="1" smtClean="0">
                <a:latin typeface="Times New Roman"/>
                <a:cs typeface="Times New Roman"/>
              </a:rPr>
              <a:t>changes</a:t>
            </a:r>
            <a:r>
              <a:rPr lang="da-DK" baseline="0" dirty="0" smtClean="0">
                <a:latin typeface="Times New Roman"/>
                <a:cs typeface="Times New Roman"/>
              </a:rPr>
              <a:t> in the </a:t>
            </a:r>
            <a:r>
              <a:rPr lang="da-DK" baseline="0" dirty="0" err="1" smtClean="0">
                <a:latin typeface="Times New Roman"/>
                <a:cs typeface="Times New Roman"/>
              </a:rPr>
              <a:t>spin</a:t>
            </a:r>
            <a:r>
              <a:rPr lang="da-DK" baseline="0" dirty="0" smtClean="0">
                <a:latin typeface="Times New Roman"/>
                <a:cs typeface="Times New Roman"/>
              </a:rPr>
              <a:t> </a:t>
            </a:r>
            <a:r>
              <a:rPr lang="da-DK" baseline="0" dirty="0" err="1" smtClean="0">
                <a:latin typeface="Times New Roman"/>
                <a:cs typeface="Times New Roman"/>
              </a:rPr>
              <a:t>state</a:t>
            </a:r>
            <a:r>
              <a:rPr lang="da-DK" baseline="0" dirty="0" smtClean="0">
                <a:latin typeface="Times New Roman"/>
                <a:cs typeface="Times New Roman"/>
              </a:rPr>
              <a:t> to </a:t>
            </a:r>
            <a:r>
              <a:rPr lang="da-DK" baseline="0" dirty="0" err="1" smtClean="0">
                <a:latin typeface="Times New Roman"/>
                <a:cs typeface="Times New Roman"/>
              </a:rPr>
              <a:t>consider</a:t>
            </a:r>
            <a:r>
              <a:rPr lang="da-DK" baseline="0" dirty="0" smtClean="0">
                <a:latin typeface="Times New Roman"/>
                <a:cs typeface="Times New Roman"/>
              </a:rPr>
              <a:t>. The </a:t>
            </a:r>
            <a:r>
              <a:rPr lang="da-DK" baseline="0" dirty="0" err="1" smtClean="0">
                <a:latin typeface="Times New Roman"/>
                <a:cs typeface="Times New Roman"/>
              </a:rPr>
              <a:t>equaltion</a:t>
            </a:r>
            <a:r>
              <a:rPr lang="da-DK" baseline="0" dirty="0" smtClean="0">
                <a:latin typeface="Times New Roman"/>
                <a:cs typeface="Times New Roman"/>
              </a:rPr>
              <a:t> for Q </a:t>
            </a:r>
            <a:r>
              <a:rPr lang="da-DK" baseline="0" dirty="0" err="1" smtClean="0">
                <a:latin typeface="Times New Roman"/>
                <a:cs typeface="Times New Roman"/>
              </a:rPr>
              <a:t>defined</a:t>
            </a:r>
            <a:r>
              <a:rPr lang="da-DK" baseline="0" dirty="0" smtClean="0">
                <a:latin typeface="Times New Roman"/>
                <a:cs typeface="Times New Roman"/>
              </a:rPr>
              <a:t> the </a:t>
            </a:r>
            <a:r>
              <a:rPr lang="da-DK" baseline="0" dirty="0" err="1" smtClean="0">
                <a:latin typeface="Times New Roman"/>
                <a:cs typeface="Times New Roman"/>
              </a:rPr>
              <a:t>scattering</a:t>
            </a:r>
            <a:r>
              <a:rPr lang="da-DK" baseline="0" dirty="0" smtClean="0">
                <a:latin typeface="Times New Roman"/>
                <a:cs typeface="Times New Roman"/>
              </a:rPr>
              <a:t> </a:t>
            </a:r>
            <a:r>
              <a:rPr lang="da-DK" baseline="0" dirty="0" err="1" smtClean="0">
                <a:latin typeface="Times New Roman"/>
                <a:cs typeface="Times New Roman"/>
              </a:rPr>
              <a:t>triangle</a:t>
            </a:r>
            <a:r>
              <a:rPr lang="da-DK" baseline="0" dirty="0" smtClean="0">
                <a:latin typeface="Times New Roman"/>
                <a:cs typeface="Times New Roman"/>
              </a:rPr>
              <a:t>, </a:t>
            </a:r>
            <a:r>
              <a:rPr lang="da-DK" baseline="0" dirty="0" err="1" smtClean="0">
                <a:latin typeface="Times New Roman"/>
                <a:cs typeface="Times New Roman"/>
              </a:rPr>
              <a:t>which</a:t>
            </a:r>
            <a:r>
              <a:rPr lang="da-DK" baseline="0" dirty="0" smtClean="0">
                <a:latin typeface="Times New Roman"/>
                <a:cs typeface="Times New Roman"/>
              </a:rPr>
              <a:t> is </a:t>
            </a:r>
            <a:r>
              <a:rPr lang="da-DK" baseline="0" dirty="0" err="1" smtClean="0">
                <a:latin typeface="Times New Roman"/>
                <a:cs typeface="Times New Roman"/>
              </a:rPr>
              <a:t>spanned</a:t>
            </a:r>
            <a:r>
              <a:rPr lang="da-DK" baseline="0" dirty="0" smtClean="0">
                <a:latin typeface="Times New Roman"/>
                <a:cs typeface="Times New Roman"/>
              </a:rPr>
              <a:t> by </a:t>
            </a:r>
            <a:r>
              <a:rPr lang="da-DK" baseline="0" dirty="0" err="1" smtClean="0">
                <a:latin typeface="Times New Roman"/>
                <a:cs typeface="Times New Roman"/>
              </a:rPr>
              <a:t>ki</a:t>
            </a:r>
            <a:r>
              <a:rPr lang="da-DK" baseline="0" dirty="0" smtClean="0">
                <a:latin typeface="Times New Roman"/>
                <a:cs typeface="Times New Roman"/>
              </a:rPr>
              <a:t>, </a:t>
            </a:r>
            <a:r>
              <a:rPr lang="da-DK" baseline="0" dirty="0" err="1" smtClean="0">
                <a:latin typeface="Times New Roman"/>
                <a:cs typeface="Times New Roman"/>
              </a:rPr>
              <a:t>kf</a:t>
            </a:r>
            <a:endParaRPr lang="da-DK" baseline="0" dirty="0" smtClean="0">
              <a:latin typeface="Times New Roman"/>
              <a:cs typeface="Times New Roman"/>
            </a:endParaRPr>
          </a:p>
          <a:p>
            <a:r>
              <a:rPr lang="da-DK" baseline="0" dirty="0" smtClean="0">
                <a:latin typeface="Times New Roman"/>
                <a:cs typeface="Times New Roman"/>
              </a:rPr>
              <a:t>and Q.</a:t>
            </a:r>
          </a:p>
        </p:txBody>
      </p:sp>
      <p:sp>
        <p:nvSpPr>
          <p:cNvPr id="4" name="Slide Number Placeholder 3"/>
          <p:cNvSpPr>
            <a:spLocks noGrp="1"/>
          </p:cNvSpPr>
          <p:nvPr>
            <p:ph type="sldNum" sz="quarter" idx="10"/>
          </p:nvPr>
        </p:nvSpPr>
        <p:spPr/>
        <p:txBody>
          <a:bodyPr/>
          <a:lstStyle/>
          <a:p>
            <a:fld id="{934686B6-F973-4DA0-80AD-D99D1AF6D763}"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a-DK" dirty="0" smtClean="0"/>
              <a:t>Nobel</a:t>
            </a:r>
            <a:r>
              <a:rPr lang="da-DK" baseline="0" dirty="0" smtClean="0"/>
              <a:t> </a:t>
            </a:r>
            <a:r>
              <a:rPr lang="da-DK" baseline="0" dirty="0" err="1" smtClean="0"/>
              <a:t>prices</a:t>
            </a:r>
            <a:r>
              <a:rPr lang="da-DK" baseline="0" dirty="0" smtClean="0"/>
              <a:t> in 1994:</a:t>
            </a:r>
          </a:p>
          <a:p>
            <a:endParaRPr lang="da-DK" dirty="0" smtClean="0"/>
          </a:p>
          <a:p>
            <a:r>
              <a:rPr lang="da-DK" dirty="0" smtClean="0"/>
              <a:t>~40 </a:t>
            </a:r>
            <a:r>
              <a:rPr lang="da-DK" dirty="0" err="1" smtClean="0"/>
              <a:t>years</a:t>
            </a:r>
            <a:r>
              <a:rPr lang="da-DK" dirty="0" smtClean="0"/>
              <a:t> of </a:t>
            </a:r>
            <a:r>
              <a:rPr lang="da-DK" dirty="0" err="1" smtClean="0"/>
              <a:t>delay</a:t>
            </a:r>
            <a:r>
              <a:rPr lang="da-DK" dirty="0" smtClean="0"/>
              <a:t> in </a:t>
            </a:r>
            <a:r>
              <a:rPr lang="da-DK" dirty="0" err="1" smtClean="0"/>
              <a:t>getting</a:t>
            </a:r>
            <a:r>
              <a:rPr lang="da-DK" baseline="0" dirty="0" smtClean="0"/>
              <a:t> the </a:t>
            </a:r>
            <a:r>
              <a:rPr lang="da-DK" baseline="0" dirty="0" err="1" smtClean="0"/>
              <a:t>price</a:t>
            </a:r>
            <a:r>
              <a:rPr lang="da-DK" baseline="0" dirty="0" smtClean="0"/>
              <a:t>, </a:t>
            </a:r>
            <a:r>
              <a:rPr lang="da-DK" baseline="0" dirty="0" err="1" smtClean="0"/>
              <a:t>primarily</a:t>
            </a:r>
            <a:r>
              <a:rPr lang="da-DK" baseline="0" dirty="0" smtClean="0"/>
              <a:t> due to </a:t>
            </a:r>
            <a:r>
              <a:rPr lang="da-DK" baseline="0" dirty="0" err="1" smtClean="0"/>
              <a:t>politics</a:t>
            </a:r>
            <a:r>
              <a:rPr lang="da-DK" baseline="0" dirty="0" smtClean="0"/>
              <a:t>. Neutrons </a:t>
            </a:r>
            <a:r>
              <a:rPr lang="da-DK" baseline="0" dirty="0" err="1" smtClean="0"/>
              <a:t>scattering</a:t>
            </a:r>
            <a:r>
              <a:rPr lang="da-DK" baseline="0" dirty="0" smtClean="0"/>
              <a:t> is </a:t>
            </a:r>
            <a:r>
              <a:rPr lang="da-DK" baseline="0" dirty="0" err="1" smtClean="0"/>
              <a:t>associated</a:t>
            </a:r>
            <a:r>
              <a:rPr lang="da-DK" baseline="0" dirty="0" smtClean="0"/>
              <a:t> </a:t>
            </a:r>
            <a:r>
              <a:rPr lang="da-DK" baseline="0" dirty="0" err="1" smtClean="0"/>
              <a:t>with</a:t>
            </a:r>
            <a:r>
              <a:rPr lang="da-DK" baseline="0" dirty="0" smtClean="0"/>
              <a:t> </a:t>
            </a:r>
            <a:r>
              <a:rPr lang="da-DK" baseline="0" dirty="0" err="1" smtClean="0"/>
              <a:t>atomic</a:t>
            </a:r>
            <a:r>
              <a:rPr lang="da-DK" baseline="0" dirty="0" smtClean="0"/>
              <a:t> </a:t>
            </a:r>
            <a:r>
              <a:rPr lang="da-DK" baseline="0" dirty="0" err="1" smtClean="0"/>
              <a:t>energy</a:t>
            </a:r>
            <a:r>
              <a:rPr lang="da-DK" baseline="0" dirty="0" smtClean="0"/>
              <a:t> </a:t>
            </a:r>
            <a:r>
              <a:rPr lang="da-DK" baseline="0" dirty="0" err="1" smtClean="0"/>
              <a:t>which</a:t>
            </a:r>
            <a:r>
              <a:rPr lang="da-DK" baseline="0" dirty="0" smtClean="0"/>
              <a:t> </a:t>
            </a:r>
            <a:r>
              <a:rPr lang="da-DK" baseline="0" dirty="0" err="1" smtClean="0"/>
              <a:t>does</a:t>
            </a:r>
            <a:r>
              <a:rPr lang="da-DK" baseline="0" dirty="0" smtClean="0"/>
              <a:t> not have a </a:t>
            </a:r>
            <a:r>
              <a:rPr lang="da-DK" baseline="0" dirty="0" err="1" smtClean="0"/>
              <a:t>great</a:t>
            </a:r>
            <a:r>
              <a:rPr lang="da-DK" baseline="0" dirty="0" smtClean="0"/>
              <a:t> reputation in the </a:t>
            </a:r>
            <a:r>
              <a:rPr lang="da-DK" baseline="0" dirty="0" err="1" smtClean="0"/>
              <a:t>broader</a:t>
            </a:r>
            <a:r>
              <a:rPr lang="da-DK" baseline="0" dirty="0" smtClean="0"/>
              <a:t> public. </a:t>
            </a:r>
            <a:r>
              <a:rPr lang="da-DK" baseline="0" dirty="0" err="1" smtClean="0"/>
              <a:t>Actually</a:t>
            </a:r>
            <a:r>
              <a:rPr lang="da-DK" baseline="0" dirty="0" smtClean="0"/>
              <a:t> </a:t>
            </a:r>
            <a:r>
              <a:rPr lang="da-DK" baseline="0" dirty="0" err="1" smtClean="0"/>
              <a:t>this</a:t>
            </a:r>
            <a:r>
              <a:rPr lang="da-DK" baseline="0" dirty="0" smtClean="0"/>
              <a:t> </a:t>
            </a:r>
            <a:r>
              <a:rPr lang="da-DK" baseline="0" dirty="0" err="1" smtClean="0"/>
              <a:t>price</a:t>
            </a:r>
            <a:r>
              <a:rPr lang="da-DK" baseline="0" dirty="0" smtClean="0"/>
              <a:t> is the </a:t>
            </a:r>
            <a:r>
              <a:rPr lang="da-DK" baseline="0" dirty="0" err="1" smtClean="0"/>
              <a:t>record</a:t>
            </a:r>
            <a:r>
              <a:rPr lang="da-DK" baseline="0" dirty="0" smtClean="0"/>
              <a:t> for </a:t>
            </a:r>
            <a:r>
              <a:rPr lang="da-DK" baseline="0" dirty="0" err="1" smtClean="0"/>
              <a:t>delay</a:t>
            </a:r>
            <a:r>
              <a:rPr lang="da-DK" baseline="0" dirty="0" smtClean="0"/>
              <a:t> </a:t>
            </a:r>
            <a:r>
              <a:rPr lang="da-DK" baseline="0" dirty="0" err="1" smtClean="0"/>
              <a:t>between</a:t>
            </a:r>
            <a:r>
              <a:rPr lang="da-DK" baseline="0" dirty="0" smtClean="0"/>
              <a:t> </a:t>
            </a:r>
            <a:r>
              <a:rPr lang="da-DK" baseline="0" dirty="0" err="1" smtClean="0"/>
              <a:t>work</a:t>
            </a:r>
            <a:r>
              <a:rPr lang="da-DK" baseline="0" dirty="0" smtClean="0"/>
              <a:t> done and </a:t>
            </a:r>
            <a:r>
              <a:rPr lang="da-DK" baseline="0" dirty="0" err="1" smtClean="0"/>
              <a:t>price</a:t>
            </a:r>
            <a:r>
              <a:rPr lang="da-DK" baseline="0" dirty="0" smtClean="0"/>
              <a:t> </a:t>
            </a:r>
            <a:r>
              <a:rPr lang="da-DK" baseline="0" dirty="0" err="1" smtClean="0"/>
              <a:t>received</a:t>
            </a:r>
            <a:r>
              <a:rPr lang="da-DK" baseline="0" dirty="0" smtClean="0"/>
              <a:t>. </a:t>
            </a:r>
          </a:p>
          <a:p>
            <a:pPr>
              <a:buFont typeface="Arial" pitchFamily="34" charset="0"/>
              <a:buChar char="•"/>
            </a:pPr>
            <a:r>
              <a:rPr lang="da-DK" baseline="0" dirty="0" smtClean="0"/>
              <a:t> Ernest </a:t>
            </a:r>
            <a:r>
              <a:rPr lang="da-DK" baseline="0" dirty="0" err="1" smtClean="0"/>
              <a:t>Wollan</a:t>
            </a:r>
            <a:r>
              <a:rPr lang="da-DK" baseline="0" dirty="0" smtClean="0"/>
              <a:t>, </a:t>
            </a:r>
            <a:r>
              <a:rPr lang="da-DK" baseline="0" dirty="0" err="1" smtClean="0"/>
              <a:t>who</a:t>
            </a:r>
            <a:r>
              <a:rPr lang="da-DK" baseline="0" dirty="0" smtClean="0"/>
              <a:t> had done a </a:t>
            </a:r>
            <a:r>
              <a:rPr lang="da-DK" baseline="0" dirty="0" err="1" smtClean="0"/>
              <a:t>lot</a:t>
            </a:r>
            <a:r>
              <a:rPr lang="da-DK" baseline="0" dirty="0" smtClean="0"/>
              <a:t> in the </a:t>
            </a:r>
            <a:r>
              <a:rPr lang="da-DK" baseline="0" dirty="0" err="1" smtClean="0"/>
              <a:t>early</a:t>
            </a:r>
            <a:r>
              <a:rPr lang="da-DK" baseline="0" dirty="0" smtClean="0"/>
              <a:t> </a:t>
            </a:r>
            <a:r>
              <a:rPr lang="da-DK" baseline="0" dirty="0" err="1" smtClean="0"/>
              <a:t>years</a:t>
            </a:r>
            <a:r>
              <a:rPr lang="da-DK" baseline="0" dirty="0" smtClean="0"/>
              <a:t> and </a:t>
            </a:r>
            <a:r>
              <a:rPr lang="da-DK" baseline="0" dirty="0" err="1" smtClean="0"/>
              <a:t>should</a:t>
            </a:r>
            <a:r>
              <a:rPr lang="da-DK" baseline="0" dirty="0" smtClean="0"/>
              <a:t> have </a:t>
            </a:r>
            <a:r>
              <a:rPr lang="da-DK" baseline="0" dirty="0" err="1" smtClean="0"/>
              <a:t>been</a:t>
            </a:r>
            <a:r>
              <a:rPr lang="da-DK" baseline="0" dirty="0" smtClean="0"/>
              <a:t> a recipient, </a:t>
            </a:r>
            <a:r>
              <a:rPr lang="da-DK" baseline="0" dirty="0" err="1" smtClean="0"/>
              <a:t>died</a:t>
            </a:r>
            <a:r>
              <a:rPr lang="da-DK" baseline="0" dirty="0" smtClean="0"/>
              <a:t> in 1984.</a:t>
            </a:r>
          </a:p>
          <a:p>
            <a:pPr>
              <a:buFont typeface="Arial" pitchFamily="34" charset="0"/>
              <a:buNone/>
            </a:pPr>
            <a:endParaRPr lang="da-DK" baseline="0" dirty="0" smtClean="0"/>
          </a:p>
          <a:p>
            <a:pPr>
              <a:buFont typeface="Arial" pitchFamily="34" charset="0"/>
              <a:buChar char="•"/>
            </a:pPr>
            <a:r>
              <a:rPr lang="da-DK" baseline="0" dirty="0" smtClean="0"/>
              <a:t> </a:t>
            </a:r>
            <a:r>
              <a:rPr lang="da-DK" dirty="0" err="1" smtClean="0"/>
              <a:t>Shull</a:t>
            </a:r>
            <a:r>
              <a:rPr lang="da-DK" baseline="0" dirty="0" smtClean="0"/>
              <a:t> </a:t>
            </a:r>
            <a:r>
              <a:rPr lang="da-DK" baseline="0" dirty="0" err="1" smtClean="0"/>
              <a:t>contributed</a:t>
            </a:r>
            <a:r>
              <a:rPr lang="da-DK" baseline="0" dirty="0" smtClean="0"/>
              <a:t> to </a:t>
            </a:r>
            <a:r>
              <a:rPr lang="da-DK" baseline="0" dirty="0" err="1" smtClean="0"/>
              <a:t>diffraction</a:t>
            </a:r>
            <a:r>
              <a:rPr lang="da-DK" baseline="0" dirty="0" smtClean="0"/>
              <a:t>: The </a:t>
            </a:r>
            <a:r>
              <a:rPr lang="da-DK" baseline="0" dirty="0" err="1" smtClean="0"/>
              <a:t>study</a:t>
            </a:r>
            <a:r>
              <a:rPr lang="da-DK" baseline="0" dirty="0" smtClean="0"/>
              <a:t> of </a:t>
            </a:r>
            <a:r>
              <a:rPr lang="da-DK" baseline="0" dirty="0" err="1" smtClean="0"/>
              <a:t>static</a:t>
            </a:r>
            <a:r>
              <a:rPr lang="da-DK" baseline="0" dirty="0" smtClean="0"/>
              <a:t> </a:t>
            </a:r>
            <a:r>
              <a:rPr lang="da-DK" baseline="0" dirty="0" err="1" smtClean="0"/>
              <a:t>properties</a:t>
            </a:r>
            <a:r>
              <a:rPr lang="da-DK" baseline="0" dirty="0" smtClean="0"/>
              <a:t> of matter, </a:t>
            </a:r>
            <a:r>
              <a:rPr lang="da-DK" baseline="0" dirty="0" err="1" smtClean="0"/>
              <a:t>or</a:t>
            </a:r>
            <a:r>
              <a:rPr lang="da-DK" baseline="0" dirty="0" smtClean="0"/>
              <a:t> ”</a:t>
            </a:r>
            <a:r>
              <a:rPr lang="da-DK" baseline="0" dirty="0" err="1" smtClean="0"/>
              <a:t>where</a:t>
            </a:r>
            <a:r>
              <a:rPr lang="da-DK" baseline="0" dirty="0" smtClean="0"/>
              <a:t> atoms </a:t>
            </a:r>
            <a:r>
              <a:rPr lang="da-DK" baseline="0" dirty="0" err="1" smtClean="0"/>
              <a:t>are</a:t>
            </a:r>
            <a:r>
              <a:rPr lang="da-DK" baseline="0" dirty="0" smtClean="0"/>
              <a:t>”</a:t>
            </a:r>
          </a:p>
          <a:p>
            <a:pPr>
              <a:buFont typeface="Arial" pitchFamily="34" charset="0"/>
              <a:buChar char="•"/>
            </a:pPr>
            <a:r>
              <a:rPr lang="da-DK" baseline="0" dirty="0" smtClean="0"/>
              <a:t> </a:t>
            </a:r>
            <a:r>
              <a:rPr lang="da-DK" baseline="0" dirty="0" err="1" smtClean="0"/>
              <a:t>Brockhouse</a:t>
            </a:r>
            <a:r>
              <a:rPr lang="da-DK" baseline="0" dirty="0" smtClean="0"/>
              <a:t> </a:t>
            </a:r>
            <a:r>
              <a:rPr lang="da-DK" baseline="0" dirty="0" err="1" smtClean="0"/>
              <a:t>received</a:t>
            </a:r>
            <a:r>
              <a:rPr lang="da-DK" baseline="0" dirty="0" smtClean="0"/>
              <a:t> his Nobel </a:t>
            </a:r>
            <a:r>
              <a:rPr lang="da-DK" baseline="0" dirty="0" err="1" smtClean="0"/>
              <a:t>price</a:t>
            </a:r>
            <a:r>
              <a:rPr lang="da-DK" baseline="0" dirty="0" smtClean="0"/>
              <a:t> for the </a:t>
            </a:r>
            <a:r>
              <a:rPr lang="da-DK" baseline="0" dirty="0" err="1" smtClean="0"/>
              <a:t>development</a:t>
            </a:r>
            <a:r>
              <a:rPr lang="da-DK" baseline="0" dirty="0" smtClean="0"/>
              <a:t> of </a:t>
            </a:r>
            <a:r>
              <a:rPr lang="da-DK" baseline="0" dirty="0" err="1" smtClean="0"/>
              <a:t>techniques</a:t>
            </a:r>
            <a:r>
              <a:rPr lang="da-DK" baseline="0" dirty="0" smtClean="0"/>
              <a:t> to </a:t>
            </a:r>
            <a:r>
              <a:rPr lang="da-DK" baseline="0" dirty="0" err="1" smtClean="0"/>
              <a:t>study</a:t>
            </a:r>
            <a:r>
              <a:rPr lang="da-DK" baseline="0" dirty="0" smtClean="0"/>
              <a:t> </a:t>
            </a:r>
            <a:r>
              <a:rPr lang="da-DK" baseline="0" dirty="0" err="1" smtClean="0"/>
              <a:t>dynamics</a:t>
            </a:r>
            <a:r>
              <a:rPr lang="da-DK" baseline="0" dirty="0" smtClean="0"/>
              <a:t> </a:t>
            </a:r>
            <a:r>
              <a:rPr lang="da-DK" baseline="0" dirty="0" err="1" smtClean="0"/>
              <a:t>properties</a:t>
            </a:r>
            <a:r>
              <a:rPr lang="da-DK" baseline="0" dirty="0" smtClean="0"/>
              <a:t>, </a:t>
            </a:r>
            <a:r>
              <a:rPr lang="da-DK" baseline="0" dirty="0" err="1" smtClean="0"/>
              <a:t>or</a:t>
            </a:r>
            <a:r>
              <a:rPr lang="da-DK" baseline="0" dirty="0" smtClean="0"/>
              <a:t> ”</a:t>
            </a:r>
            <a:r>
              <a:rPr lang="da-DK" baseline="0" dirty="0" err="1" smtClean="0"/>
              <a:t>what</a:t>
            </a:r>
            <a:r>
              <a:rPr lang="da-DK" baseline="0" dirty="0" smtClean="0"/>
              <a:t> atoms do” </a:t>
            </a:r>
          </a:p>
          <a:p>
            <a:pPr>
              <a:buFont typeface="Arial" pitchFamily="34" charset="0"/>
              <a:buChar char="•"/>
            </a:pPr>
            <a:r>
              <a:rPr lang="da-DK" baseline="0" dirty="0" smtClean="0"/>
              <a:t> </a:t>
            </a:r>
            <a:r>
              <a:rPr lang="da-DK" dirty="0" smtClean="0"/>
              <a:t>The</a:t>
            </a:r>
            <a:r>
              <a:rPr lang="da-DK" baseline="0" dirty="0" smtClean="0"/>
              <a:t> Nobel </a:t>
            </a:r>
            <a:r>
              <a:rPr lang="da-DK" baseline="0" dirty="0" err="1" smtClean="0"/>
              <a:t>committee</a:t>
            </a:r>
            <a:r>
              <a:rPr lang="da-DK" baseline="0" dirty="0" smtClean="0"/>
              <a:t> </a:t>
            </a:r>
            <a:r>
              <a:rPr lang="da-DK" baseline="0" dirty="0" err="1" smtClean="0"/>
              <a:t>quote</a:t>
            </a:r>
            <a:r>
              <a:rPr lang="da-DK" baseline="0" dirty="0" smtClean="0"/>
              <a:t> </a:t>
            </a:r>
            <a:r>
              <a:rPr lang="da-DK" baseline="0" dirty="0" err="1" smtClean="0"/>
              <a:t>specifically</a:t>
            </a:r>
            <a:r>
              <a:rPr lang="da-DK" baseline="0" dirty="0" smtClean="0"/>
              <a:t> </a:t>
            </a:r>
            <a:r>
              <a:rPr lang="da-DK" baseline="0" dirty="0" err="1" smtClean="0"/>
              <a:t>mentions</a:t>
            </a:r>
            <a:r>
              <a:rPr lang="da-DK" baseline="0" dirty="0" smtClean="0"/>
              <a:t> </a:t>
            </a:r>
            <a:r>
              <a:rPr lang="da-DK" baseline="0" dirty="0" err="1" smtClean="0"/>
              <a:t>condensed</a:t>
            </a:r>
            <a:r>
              <a:rPr lang="da-DK" baseline="0" dirty="0" smtClean="0"/>
              <a:t> matter, but neutrons </a:t>
            </a:r>
            <a:r>
              <a:rPr lang="da-DK" baseline="0" dirty="0" err="1" smtClean="0"/>
              <a:t>can</a:t>
            </a:r>
            <a:r>
              <a:rPr lang="da-DK" baseline="0" dirty="0" smtClean="0"/>
              <a:t> </a:t>
            </a:r>
            <a:r>
              <a:rPr lang="da-DK" baseline="0" dirty="0" err="1" smtClean="0"/>
              <a:t>also</a:t>
            </a:r>
            <a:r>
              <a:rPr lang="da-DK" baseline="0" dirty="0" smtClean="0"/>
              <a:t> </a:t>
            </a:r>
            <a:r>
              <a:rPr lang="da-DK" baseline="0" dirty="0" err="1" smtClean="0"/>
              <a:t>be</a:t>
            </a:r>
            <a:r>
              <a:rPr lang="da-DK" baseline="0" dirty="0" smtClean="0"/>
              <a:t> </a:t>
            </a:r>
            <a:r>
              <a:rPr lang="da-DK" baseline="0" dirty="0" err="1" smtClean="0"/>
              <a:t>used</a:t>
            </a:r>
            <a:r>
              <a:rPr lang="da-DK" baseline="0" dirty="0" smtClean="0"/>
              <a:t> to </a:t>
            </a:r>
            <a:r>
              <a:rPr lang="da-DK" baseline="0" dirty="0" err="1" smtClean="0"/>
              <a:t>study</a:t>
            </a:r>
            <a:r>
              <a:rPr lang="da-DK" baseline="0" dirty="0" smtClean="0"/>
              <a:t> </a:t>
            </a:r>
            <a:r>
              <a:rPr lang="da-DK" baseline="0" dirty="0" err="1" smtClean="0"/>
              <a:t>liquids</a:t>
            </a:r>
            <a:r>
              <a:rPr lang="da-DK" baseline="0" dirty="0" smtClean="0"/>
              <a:t> and </a:t>
            </a:r>
            <a:r>
              <a:rPr lang="da-DK" baseline="0" dirty="0" err="1" smtClean="0"/>
              <a:t>biological</a:t>
            </a:r>
            <a:r>
              <a:rPr lang="da-DK" baseline="0" dirty="0" smtClean="0"/>
              <a:t> systems.</a:t>
            </a:r>
          </a:p>
          <a:p>
            <a:endParaRPr lang="da-DK" dirty="0" smtClean="0"/>
          </a:p>
          <a:p>
            <a:endParaRPr lang="da-DK" dirty="0" smtClean="0"/>
          </a:p>
          <a:p>
            <a:endParaRPr lang="en-US" dirty="0"/>
          </a:p>
        </p:txBody>
      </p:sp>
      <p:sp>
        <p:nvSpPr>
          <p:cNvPr id="4" name="Slide Number Placeholder 3"/>
          <p:cNvSpPr>
            <a:spLocks noGrp="1"/>
          </p:cNvSpPr>
          <p:nvPr>
            <p:ph type="sldNum" sz="quarter" idx="10"/>
          </p:nvPr>
        </p:nvSpPr>
        <p:spPr/>
        <p:txBody>
          <a:bodyPr/>
          <a:lstStyle/>
          <a:p>
            <a:fld id="{16E8855B-BEFE-4055-A3D8-EDC7B0D0305F}"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a-DK" dirty="0" err="1" smtClean="0"/>
              <a:t>Coherent</a:t>
            </a:r>
            <a:r>
              <a:rPr lang="da-DK" baseline="0" dirty="0" smtClean="0"/>
              <a:t> </a:t>
            </a:r>
            <a:r>
              <a:rPr lang="da-DK" baseline="0" dirty="0" err="1" smtClean="0"/>
              <a:t>scattering</a:t>
            </a:r>
            <a:r>
              <a:rPr lang="da-DK" baseline="0" dirty="0" smtClean="0"/>
              <a:t> </a:t>
            </a:r>
            <a:r>
              <a:rPr lang="da-DK" baseline="0" dirty="0" err="1" smtClean="0"/>
              <a:t>involves</a:t>
            </a:r>
            <a:r>
              <a:rPr lang="da-DK" baseline="0" dirty="0" smtClean="0"/>
              <a:t> </a:t>
            </a:r>
            <a:r>
              <a:rPr lang="da-DK" baseline="0" dirty="0" err="1" smtClean="0"/>
              <a:t>scattering</a:t>
            </a:r>
            <a:r>
              <a:rPr lang="da-DK" baseline="0" dirty="0" smtClean="0"/>
              <a:t> from </a:t>
            </a:r>
            <a:r>
              <a:rPr lang="da-DK" baseline="0" dirty="0" err="1" smtClean="0"/>
              <a:t>different</a:t>
            </a:r>
            <a:r>
              <a:rPr lang="da-DK" baseline="0" dirty="0" smtClean="0"/>
              <a:t> ions at </a:t>
            </a:r>
            <a:r>
              <a:rPr lang="da-DK" baseline="0" dirty="0" err="1" smtClean="0"/>
              <a:t>different</a:t>
            </a:r>
            <a:r>
              <a:rPr lang="da-DK" baseline="0" dirty="0" smtClean="0"/>
              <a:t> times. </a:t>
            </a:r>
            <a:r>
              <a:rPr lang="da-DK" baseline="0" dirty="0" err="1" smtClean="0"/>
              <a:t>This</a:t>
            </a:r>
            <a:r>
              <a:rPr lang="da-DK" baseline="0" dirty="0" smtClean="0"/>
              <a:t> </a:t>
            </a:r>
            <a:r>
              <a:rPr lang="da-DK" baseline="0" dirty="0" err="1" smtClean="0"/>
              <a:t>can</a:t>
            </a:r>
            <a:r>
              <a:rPr lang="da-DK" baseline="0" dirty="0" smtClean="0"/>
              <a:t> give rise to </a:t>
            </a:r>
            <a:r>
              <a:rPr lang="da-DK" baseline="0" dirty="0" err="1" smtClean="0"/>
              <a:t>interference</a:t>
            </a:r>
            <a:r>
              <a:rPr lang="da-DK" baseline="0" dirty="0" smtClean="0"/>
              <a:t> (for </a:t>
            </a:r>
            <a:r>
              <a:rPr lang="da-DK" baseline="0" dirty="0" err="1" smtClean="0"/>
              <a:t>example</a:t>
            </a:r>
            <a:r>
              <a:rPr lang="da-DK" baseline="0" dirty="0" smtClean="0"/>
              <a:t> </a:t>
            </a:r>
            <a:r>
              <a:rPr lang="da-DK" baseline="0" dirty="0" err="1" smtClean="0"/>
              <a:t>Bragg</a:t>
            </a:r>
            <a:r>
              <a:rPr lang="da-DK" baseline="0" dirty="0" smtClean="0"/>
              <a:t> </a:t>
            </a:r>
            <a:r>
              <a:rPr lang="da-DK" baseline="0" dirty="0" err="1" smtClean="0"/>
              <a:t>peaks</a:t>
            </a:r>
            <a:r>
              <a:rPr lang="da-DK" baseline="0" dirty="0" smtClean="0"/>
              <a:t> </a:t>
            </a:r>
            <a:r>
              <a:rPr lang="da-DK" baseline="0" dirty="0" err="1" smtClean="0"/>
              <a:t>or</a:t>
            </a:r>
            <a:r>
              <a:rPr lang="da-DK" baseline="0" dirty="0" smtClean="0"/>
              <a:t> </a:t>
            </a:r>
            <a:r>
              <a:rPr lang="da-DK" baseline="0" dirty="0" err="1" smtClean="0"/>
              <a:t>peaks</a:t>
            </a:r>
            <a:r>
              <a:rPr lang="da-DK" baseline="0" dirty="0" smtClean="0"/>
              <a:t> </a:t>
            </a:r>
            <a:r>
              <a:rPr lang="da-DK" baseline="0" dirty="0" err="1" smtClean="0"/>
              <a:t>correponding</a:t>
            </a:r>
            <a:r>
              <a:rPr lang="da-DK" baseline="0" dirty="0" smtClean="0"/>
              <a:t> to </a:t>
            </a:r>
            <a:r>
              <a:rPr lang="da-DK" baseline="0" dirty="0" err="1" smtClean="0"/>
              <a:t>coherent</a:t>
            </a:r>
            <a:r>
              <a:rPr lang="da-DK" baseline="0" dirty="0" smtClean="0"/>
              <a:t> </a:t>
            </a:r>
            <a:r>
              <a:rPr lang="da-DK" baseline="0" dirty="0" err="1" smtClean="0"/>
              <a:t>propagating</a:t>
            </a:r>
            <a:r>
              <a:rPr lang="da-DK" baseline="0" dirty="0" smtClean="0"/>
              <a:t> </a:t>
            </a:r>
            <a:r>
              <a:rPr lang="da-DK" baseline="0" dirty="0" err="1" smtClean="0"/>
              <a:t>excitations</a:t>
            </a:r>
            <a:r>
              <a:rPr lang="da-DK" baseline="0" dirty="0" smtClean="0"/>
              <a:t>)</a:t>
            </a:r>
          </a:p>
          <a:p>
            <a:endParaRPr lang="da-DK" baseline="0" dirty="0" smtClean="0"/>
          </a:p>
          <a:p>
            <a:r>
              <a:rPr lang="da-DK" baseline="0" dirty="0" smtClean="0"/>
              <a:t>By </a:t>
            </a:r>
            <a:r>
              <a:rPr lang="da-DK" baseline="0" dirty="0" err="1" smtClean="0"/>
              <a:t>contrast</a:t>
            </a:r>
            <a:r>
              <a:rPr lang="da-DK" baseline="0" dirty="0" smtClean="0"/>
              <a:t>, the </a:t>
            </a:r>
            <a:r>
              <a:rPr lang="da-DK" baseline="0" dirty="0" err="1" smtClean="0"/>
              <a:t>incoherent</a:t>
            </a:r>
            <a:r>
              <a:rPr lang="da-DK" baseline="0" dirty="0" smtClean="0"/>
              <a:t> </a:t>
            </a:r>
            <a:r>
              <a:rPr lang="da-DK" baseline="0" dirty="0" err="1" smtClean="0"/>
              <a:t>scattering</a:t>
            </a:r>
            <a:r>
              <a:rPr lang="da-DK" baseline="0" dirty="0" smtClean="0"/>
              <a:t> </a:t>
            </a:r>
            <a:r>
              <a:rPr lang="da-DK" baseline="0" dirty="0" err="1" smtClean="0"/>
              <a:t>involves</a:t>
            </a:r>
            <a:r>
              <a:rPr lang="da-DK" baseline="0" dirty="0" smtClean="0"/>
              <a:t> </a:t>
            </a:r>
            <a:r>
              <a:rPr lang="da-DK" baseline="0" dirty="0" err="1" smtClean="0"/>
              <a:t>scattering</a:t>
            </a:r>
            <a:r>
              <a:rPr lang="da-DK" baseline="0" dirty="0" smtClean="0"/>
              <a:t> from the same ion at </a:t>
            </a:r>
            <a:r>
              <a:rPr lang="da-DK" baseline="0" dirty="0" err="1" smtClean="0"/>
              <a:t>different</a:t>
            </a:r>
            <a:r>
              <a:rPr lang="da-DK" baseline="0" dirty="0" smtClean="0"/>
              <a:t> times. </a:t>
            </a:r>
            <a:r>
              <a:rPr lang="da-DK" baseline="0" dirty="0" err="1" smtClean="0"/>
              <a:t>This</a:t>
            </a:r>
            <a:r>
              <a:rPr lang="da-DK" baseline="0" dirty="0" smtClean="0"/>
              <a:t> </a:t>
            </a:r>
            <a:r>
              <a:rPr lang="da-DK" baseline="0" dirty="0" err="1" smtClean="0"/>
              <a:t>cannot</a:t>
            </a:r>
            <a:r>
              <a:rPr lang="da-DK" baseline="0" dirty="0" smtClean="0"/>
              <a:t> give </a:t>
            </a:r>
            <a:r>
              <a:rPr lang="da-DK" baseline="0" dirty="0" err="1" smtClean="0"/>
              <a:t>interference</a:t>
            </a:r>
            <a:r>
              <a:rPr lang="da-DK" baseline="0" dirty="0" smtClean="0"/>
              <a:t> and </a:t>
            </a:r>
            <a:r>
              <a:rPr lang="da-DK" baseline="0" dirty="0" err="1" smtClean="0"/>
              <a:t>appears</a:t>
            </a:r>
            <a:r>
              <a:rPr lang="da-DK" baseline="0" dirty="0" smtClean="0"/>
              <a:t> as </a:t>
            </a:r>
            <a:r>
              <a:rPr lang="da-DK" baseline="0" dirty="0" err="1" smtClean="0"/>
              <a:t>flat</a:t>
            </a:r>
            <a:r>
              <a:rPr lang="da-DK" baseline="0" dirty="0" smtClean="0"/>
              <a:t> </a:t>
            </a:r>
            <a:r>
              <a:rPr lang="da-DK" baseline="0" dirty="0" err="1" smtClean="0"/>
              <a:t>or</a:t>
            </a:r>
            <a:r>
              <a:rPr lang="da-DK" baseline="0" dirty="0" smtClean="0"/>
              <a:t> </a:t>
            </a:r>
            <a:r>
              <a:rPr lang="da-DK" baseline="0" dirty="0" err="1" smtClean="0"/>
              <a:t>slowly</a:t>
            </a:r>
            <a:r>
              <a:rPr lang="da-DK" baseline="0" dirty="0" smtClean="0"/>
              <a:t> </a:t>
            </a:r>
            <a:r>
              <a:rPr lang="da-DK" baseline="0" dirty="0" err="1" smtClean="0"/>
              <a:t>varying</a:t>
            </a:r>
            <a:r>
              <a:rPr lang="da-DK" baseline="0" dirty="0" smtClean="0"/>
              <a:t> </a:t>
            </a:r>
            <a:r>
              <a:rPr lang="da-DK" baseline="0" dirty="0" err="1" smtClean="0"/>
              <a:t>background</a:t>
            </a:r>
            <a:r>
              <a:rPr lang="da-DK" baseline="0" dirty="0" smtClean="0"/>
              <a:t> </a:t>
            </a:r>
            <a:r>
              <a:rPr lang="da-DK" baseline="0" dirty="0" err="1" smtClean="0"/>
              <a:t>below</a:t>
            </a:r>
            <a:r>
              <a:rPr lang="da-DK" baseline="0" dirty="0" smtClean="0"/>
              <a:t> the </a:t>
            </a:r>
            <a:r>
              <a:rPr lang="da-DK" baseline="0" dirty="0" err="1" smtClean="0"/>
              <a:t>Bragg</a:t>
            </a:r>
            <a:r>
              <a:rPr lang="da-DK" baseline="0" dirty="0" smtClean="0"/>
              <a:t> </a:t>
            </a:r>
            <a:r>
              <a:rPr lang="da-DK" baseline="0" dirty="0" err="1" smtClean="0"/>
              <a:t>peaks</a:t>
            </a:r>
            <a:r>
              <a:rPr lang="da-DK" baseline="0" dirty="0" smtClean="0"/>
              <a:t>. </a:t>
            </a:r>
          </a:p>
          <a:p>
            <a:endParaRPr lang="da-DK" baseline="0" dirty="0" smtClean="0"/>
          </a:p>
          <a:p>
            <a:r>
              <a:rPr lang="da-DK" baseline="0" dirty="0" smtClean="0"/>
              <a:t>A given </a:t>
            </a:r>
            <a:r>
              <a:rPr lang="da-DK" baseline="0" dirty="0" err="1" smtClean="0"/>
              <a:t>Bragg</a:t>
            </a:r>
            <a:r>
              <a:rPr lang="da-DK" baseline="0" dirty="0" smtClean="0"/>
              <a:t> </a:t>
            </a:r>
            <a:r>
              <a:rPr lang="da-DK" baseline="0" dirty="0" err="1" smtClean="0"/>
              <a:t>peak</a:t>
            </a:r>
            <a:r>
              <a:rPr lang="da-DK" baseline="0" dirty="0" smtClean="0"/>
              <a:t>, is </a:t>
            </a:r>
            <a:r>
              <a:rPr lang="da-DK" baseline="0" dirty="0" err="1" smtClean="0"/>
              <a:t>easier</a:t>
            </a:r>
            <a:r>
              <a:rPr lang="da-DK" baseline="0" dirty="0" smtClean="0"/>
              <a:t> to </a:t>
            </a:r>
            <a:r>
              <a:rPr lang="da-DK" baseline="0" dirty="0" err="1" smtClean="0"/>
              <a:t>observe</a:t>
            </a:r>
            <a:r>
              <a:rPr lang="da-DK" baseline="0" dirty="0" smtClean="0"/>
              <a:t> </a:t>
            </a:r>
            <a:r>
              <a:rPr lang="da-DK" baseline="0" dirty="0" err="1" smtClean="0"/>
              <a:t>if</a:t>
            </a:r>
            <a:r>
              <a:rPr lang="da-DK" baseline="0" dirty="0" smtClean="0"/>
              <a:t> the </a:t>
            </a:r>
            <a:r>
              <a:rPr lang="da-DK" baseline="0" dirty="0" err="1" smtClean="0"/>
              <a:t>background</a:t>
            </a:r>
            <a:r>
              <a:rPr lang="da-DK" baseline="0" dirty="0" smtClean="0"/>
              <a:t> is </a:t>
            </a:r>
            <a:r>
              <a:rPr lang="da-DK" baseline="0" dirty="0" err="1" smtClean="0"/>
              <a:t>low</a:t>
            </a:r>
            <a:r>
              <a:rPr lang="da-DK" baseline="0" dirty="0" smtClean="0"/>
              <a:t>. </a:t>
            </a:r>
            <a:r>
              <a:rPr lang="da-DK" baseline="0" dirty="0" err="1" smtClean="0"/>
              <a:t>Hence</a:t>
            </a:r>
            <a:r>
              <a:rPr lang="da-DK" baseline="0" dirty="0" smtClean="0"/>
              <a:t>, </a:t>
            </a:r>
            <a:r>
              <a:rPr lang="da-DK" baseline="0" dirty="0" err="1" smtClean="0"/>
              <a:t>one</a:t>
            </a:r>
            <a:r>
              <a:rPr lang="da-DK" baseline="0" dirty="0" smtClean="0"/>
              <a:t> </a:t>
            </a:r>
            <a:r>
              <a:rPr lang="da-DK" baseline="0" dirty="0" err="1" smtClean="0"/>
              <a:t>would</a:t>
            </a:r>
            <a:r>
              <a:rPr lang="da-DK" baseline="0" dirty="0" smtClean="0"/>
              <a:t> </a:t>
            </a:r>
            <a:r>
              <a:rPr lang="da-DK" baseline="0" dirty="0" err="1" smtClean="0"/>
              <a:t>like</a:t>
            </a:r>
            <a:r>
              <a:rPr lang="da-DK" baseline="0" dirty="0" smtClean="0"/>
              <a:t> to </a:t>
            </a:r>
            <a:r>
              <a:rPr lang="da-DK" baseline="0" dirty="0" err="1" smtClean="0"/>
              <a:t>work</a:t>
            </a:r>
            <a:r>
              <a:rPr lang="da-DK" baseline="0" dirty="0" smtClean="0"/>
              <a:t> </a:t>
            </a:r>
            <a:r>
              <a:rPr lang="da-DK" baseline="0" dirty="0" err="1" smtClean="0"/>
              <a:t>with</a:t>
            </a:r>
            <a:r>
              <a:rPr lang="da-DK" baseline="0" dirty="0" smtClean="0"/>
              <a:t> elements/isotopes </a:t>
            </a:r>
            <a:r>
              <a:rPr lang="da-DK" baseline="0" dirty="0" err="1" smtClean="0"/>
              <a:t>which</a:t>
            </a:r>
            <a:r>
              <a:rPr lang="da-DK" baseline="0" dirty="0" smtClean="0"/>
              <a:t> give rise to </a:t>
            </a:r>
            <a:r>
              <a:rPr lang="da-DK" baseline="0" dirty="0" err="1" smtClean="0"/>
              <a:t>little</a:t>
            </a:r>
            <a:r>
              <a:rPr lang="da-DK" baseline="0" dirty="0" smtClean="0"/>
              <a:t> </a:t>
            </a:r>
            <a:r>
              <a:rPr lang="da-DK" baseline="0" dirty="0" err="1" smtClean="0"/>
              <a:t>or</a:t>
            </a:r>
            <a:r>
              <a:rPr lang="da-DK" baseline="0" dirty="0" smtClean="0"/>
              <a:t> </a:t>
            </a:r>
            <a:r>
              <a:rPr lang="da-DK" baseline="0" dirty="0" err="1" smtClean="0"/>
              <a:t>no</a:t>
            </a:r>
            <a:r>
              <a:rPr lang="da-DK" baseline="0" dirty="0" smtClean="0"/>
              <a:t> </a:t>
            </a:r>
            <a:r>
              <a:rPr lang="da-DK" baseline="0" dirty="0" err="1" smtClean="0"/>
              <a:t>background</a:t>
            </a:r>
            <a:r>
              <a:rPr lang="da-DK" baseline="0" dirty="0" smtClean="0"/>
              <a:t>, </a:t>
            </a:r>
            <a:r>
              <a:rPr lang="da-DK" baseline="0" dirty="0" err="1" smtClean="0"/>
              <a:t>if</a:t>
            </a:r>
            <a:r>
              <a:rPr lang="da-DK" baseline="0" dirty="0" smtClean="0"/>
              <a:t> </a:t>
            </a:r>
            <a:r>
              <a:rPr lang="da-DK" baseline="0" dirty="0" err="1" smtClean="0"/>
              <a:t>one</a:t>
            </a:r>
            <a:r>
              <a:rPr lang="da-DK" baseline="0" dirty="0" smtClean="0"/>
              <a:t> is </a:t>
            </a:r>
            <a:r>
              <a:rPr lang="da-DK" baseline="0" dirty="0" err="1" smtClean="0"/>
              <a:t>interested</a:t>
            </a:r>
            <a:r>
              <a:rPr lang="da-DK" baseline="0" dirty="0" smtClean="0"/>
              <a:t> in </a:t>
            </a:r>
            <a:r>
              <a:rPr lang="da-DK" baseline="0" dirty="0" err="1" smtClean="0"/>
              <a:t>structure</a:t>
            </a:r>
            <a:r>
              <a:rPr lang="da-DK" baseline="0" dirty="0" smtClean="0"/>
              <a:t> </a:t>
            </a:r>
            <a:r>
              <a:rPr lang="da-DK" baseline="0" dirty="0" err="1" smtClean="0"/>
              <a:t>or</a:t>
            </a:r>
            <a:r>
              <a:rPr lang="da-DK" baseline="0" dirty="0" smtClean="0"/>
              <a:t> </a:t>
            </a:r>
            <a:r>
              <a:rPr lang="da-DK" baseline="0" dirty="0" err="1" smtClean="0"/>
              <a:t>excitations</a:t>
            </a:r>
            <a:r>
              <a:rPr lang="da-DK" baseline="0" dirty="0" smtClean="0"/>
              <a:t>. By </a:t>
            </a:r>
            <a:r>
              <a:rPr lang="da-DK" baseline="0" dirty="0" err="1" smtClean="0"/>
              <a:t>contrast</a:t>
            </a:r>
            <a:r>
              <a:rPr lang="da-DK" baseline="0" dirty="0" smtClean="0"/>
              <a:t>, </a:t>
            </a:r>
            <a:r>
              <a:rPr lang="da-DK" baseline="0" dirty="0" err="1" smtClean="0"/>
              <a:t>if</a:t>
            </a:r>
            <a:r>
              <a:rPr lang="da-DK" baseline="0" dirty="0" smtClean="0"/>
              <a:t> </a:t>
            </a:r>
            <a:r>
              <a:rPr lang="da-DK" baseline="0" dirty="0" err="1" smtClean="0"/>
              <a:t>one</a:t>
            </a:r>
            <a:r>
              <a:rPr lang="da-DK" baseline="0" dirty="0" smtClean="0"/>
              <a:t> is </a:t>
            </a:r>
            <a:r>
              <a:rPr lang="da-DK" baseline="0" dirty="0" err="1" smtClean="0"/>
              <a:t>interested</a:t>
            </a:r>
            <a:r>
              <a:rPr lang="da-DK" baseline="0" dirty="0" smtClean="0"/>
              <a:t> in </a:t>
            </a:r>
            <a:r>
              <a:rPr lang="da-DK" baseline="0" dirty="0" err="1" smtClean="0"/>
              <a:t>single-particle</a:t>
            </a:r>
            <a:r>
              <a:rPr lang="da-DK" baseline="0" dirty="0" smtClean="0"/>
              <a:t> </a:t>
            </a:r>
            <a:r>
              <a:rPr lang="da-DK" baseline="0" dirty="0" err="1" smtClean="0"/>
              <a:t>properties</a:t>
            </a:r>
            <a:r>
              <a:rPr lang="da-DK" baseline="0" dirty="0" smtClean="0"/>
              <a:t>, </a:t>
            </a:r>
            <a:r>
              <a:rPr lang="da-DK" baseline="0" dirty="0" err="1" smtClean="0"/>
              <a:t>working</a:t>
            </a:r>
            <a:r>
              <a:rPr lang="da-DK" baseline="0" dirty="0" smtClean="0"/>
              <a:t> </a:t>
            </a:r>
            <a:r>
              <a:rPr lang="da-DK" baseline="0" dirty="0" err="1" smtClean="0"/>
              <a:t>with</a:t>
            </a:r>
            <a:r>
              <a:rPr lang="da-DK" baseline="0" dirty="0" smtClean="0"/>
              <a:t> elements/isotopes </a:t>
            </a:r>
            <a:r>
              <a:rPr lang="da-DK" baseline="0" dirty="0" err="1" smtClean="0"/>
              <a:t>with</a:t>
            </a:r>
            <a:r>
              <a:rPr lang="da-DK" baseline="0" dirty="0" smtClean="0"/>
              <a:t> a large </a:t>
            </a:r>
            <a:r>
              <a:rPr lang="da-DK" baseline="0" dirty="0" err="1" smtClean="0"/>
              <a:t>incoherent</a:t>
            </a:r>
            <a:r>
              <a:rPr lang="da-DK" baseline="0" dirty="0" smtClean="0"/>
              <a:t> </a:t>
            </a:r>
            <a:r>
              <a:rPr lang="da-DK" baseline="0" dirty="0" err="1" smtClean="0"/>
              <a:t>cross-section</a:t>
            </a:r>
            <a:r>
              <a:rPr lang="da-DK" baseline="0" dirty="0" smtClean="0"/>
              <a:t>.</a:t>
            </a:r>
          </a:p>
          <a:p>
            <a:endParaRPr lang="da-DK" baseline="0" dirty="0" smtClean="0"/>
          </a:p>
          <a:p>
            <a:r>
              <a:rPr lang="da-DK" baseline="0" dirty="0" smtClean="0"/>
              <a:t>The </a:t>
            </a:r>
            <a:r>
              <a:rPr lang="da-DK" baseline="0" dirty="0" err="1" smtClean="0"/>
              <a:t>expression</a:t>
            </a:r>
            <a:r>
              <a:rPr lang="da-DK" baseline="0" dirty="0" smtClean="0"/>
              <a:t> for the </a:t>
            </a:r>
            <a:r>
              <a:rPr lang="da-DK" baseline="0" dirty="0" err="1" smtClean="0"/>
              <a:t>mean</a:t>
            </a:r>
            <a:r>
              <a:rPr lang="da-DK" baseline="0" dirty="0" smtClean="0"/>
              <a:t> </a:t>
            </a:r>
            <a:r>
              <a:rPr lang="da-DK" baseline="0" dirty="0" err="1" smtClean="0"/>
              <a:t>value</a:t>
            </a:r>
            <a:r>
              <a:rPr lang="da-DK" baseline="0" dirty="0" smtClean="0"/>
              <a:t> of b for a given element </a:t>
            </a:r>
            <a:r>
              <a:rPr lang="da-DK" baseline="0" dirty="0" err="1" smtClean="0"/>
              <a:t>involves</a:t>
            </a:r>
            <a:r>
              <a:rPr lang="da-DK" baseline="0" dirty="0" smtClean="0"/>
              <a:t> </a:t>
            </a:r>
            <a:r>
              <a:rPr lang="da-DK" baseline="0" dirty="0" err="1" smtClean="0"/>
              <a:t>c_xi</a:t>
            </a:r>
            <a:r>
              <a:rPr lang="da-DK" baseline="0" dirty="0" smtClean="0"/>
              <a:t> – the </a:t>
            </a:r>
            <a:r>
              <a:rPr lang="da-DK" baseline="0" dirty="0" err="1" smtClean="0"/>
              <a:t>fraction</a:t>
            </a:r>
            <a:r>
              <a:rPr lang="da-DK" baseline="0" dirty="0" smtClean="0"/>
              <a:t> of </a:t>
            </a:r>
            <a:r>
              <a:rPr lang="da-DK" baseline="0" dirty="0" err="1" smtClean="0"/>
              <a:t>these</a:t>
            </a:r>
            <a:r>
              <a:rPr lang="da-DK" baseline="0" dirty="0" smtClean="0"/>
              <a:t> elements </a:t>
            </a:r>
            <a:r>
              <a:rPr lang="da-DK" baseline="0" dirty="0" err="1" smtClean="0"/>
              <a:t>being</a:t>
            </a:r>
            <a:r>
              <a:rPr lang="da-DK" baseline="0" dirty="0" smtClean="0"/>
              <a:t> a </a:t>
            </a:r>
            <a:r>
              <a:rPr lang="da-DK" baseline="0" dirty="0" err="1" smtClean="0"/>
              <a:t>specific</a:t>
            </a:r>
            <a:r>
              <a:rPr lang="da-DK" baseline="0" dirty="0" smtClean="0"/>
              <a:t> isotope </a:t>
            </a:r>
            <a:r>
              <a:rPr lang="da-DK" baseline="0" dirty="0" err="1" smtClean="0"/>
              <a:t>xi</a:t>
            </a:r>
            <a:r>
              <a:rPr lang="da-DK" baseline="0" dirty="0" smtClean="0"/>
              <a:t> – and the </a:t>
            </a:r>
            <a:r>
              <a:rPr lang="da-DK" baseline="0" dirty="0" err="1" smtClean="0"/>
              <a:t>nuclear</a:t>
            </a:r>
            <a:r>
              <a:rPr lang="da-DK" baseline="0" dirty="0" smtClean="0"/>
              <a:t> </a:t>
            </a:r>
            <a:r>
              <a:rPr lang="da-DK" baseline="0" dirty="0" err="1" smtClean="0"/>
              <a:t>spin</a:t>
            </a:r>
            <a:r>
              <a:rPr lang="da-DK" baseline="0" dirty="0" smtClean="0"/>
              <a:t> </a:t>
            </a:r>
            <a:r>
              <a:rPr lang="da-DK" baseline="0" dirty="0" err="1" smtClean="0"/>
              <a:t>I_xi</a:t>
            </a:r>
            <a:r>
              <a:rPr lang="da-DK" baseline="0" dirty="0" smtClean="0"/>
              <a:t> of </a:t>
            </a:r>
            <a:r>
              <a:rPr lang="da-DK" baseline="0" dirty="0" err="1" smtClean="0"/>
              <a:t>that</a:t>
            </a:r>
            <a:r>
              <a:rPr lang="da-DK" baseline="0" dirty="0" smtClean="0"/>
              <a:t> isotope.</a:t>
            </a:r>
            <a:endParaRPr lang="en-US" dirty="0"/>
          </a:p>
        </p:txBody>
      </p:sp>
      <p:sp>
        <p:nvSpPr>
          <p:cNvPr id="4" name="Slide Number Placeholder 3"/>
          <p:cNvSpPr>
            <a:spLocks noGrp="1"/>
          </p:cNvSpPr>
          <p:nvPr>
            <p:ph type="sldNum" sz="quarter" idx="10"/>
          </p:nvPr>
        </p:nvSpPr>
        <p:spPr/>
        <p:txBody>
          <a:bodyPr/>
          <a:lstStyle/>
          <a:p>
            <a:fld id="{166DA52A-3941-414B-801C-14A19EDE8C5D}"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a-DK" dirty="0" err="1" smtClean="0"/>
              <a:t>Coherent</a:t>
            </a:r>
            <a:r>
              <a:rPr lang="da-DK" baseline="0" dirty="0" smtClean="0"/>
              <a:t> </a:t>
            </a:r>
            <a:r>
              <a:rPr lang="da-DK" baseline="0" dirty="0" err="1" smtClean="0"/>
              <a:t>scattering</a:t>
            </a:r>
            <a:r>
              <a:rPr lang="da-DK" baseline="0" dirty="0" smtClean="0"/>
              <a:t> </a:t>
            </a:r>
            <a:r>
              <a:rPr lang="da-DK" baseline="0" dirty="0" err="1" smtClean="0"/>
              <a:t>involves</a:t>
            </a:r>
            <a:r>
              <a:rPr lang="da-DK" baseline="0" dirty="0" smtClean="0"/>
              <a:t> </a:t>
            </a:r>
            <a:r>
              <a:rPr lang="da-DK" baseline="0" dirty="0" err="1" smtClean="0"/>
              <a:t>scattering</a:t>
            </a:r>
            <a:r>
              <a:rPr lang="da-DK" baseline="0" dirty="0" smtClean="0"/>
              <a:t> from </a:t>
            </a:r>
            <a:r>
              <a:rPr lang="da-DK" baseline="0" dirty="0" err="1" smtClean="0"/>
              <a:t>different</a:t>
            </a:r>
            <a:r>
              <a:rPr lang="da-DK" baseline="0" dirty="0" smtClean="0"/>
              <a:t> ions at </a:t>
            </a:r>
            <a:r>
              <a:rPr lang="da-DK" baseline="0" dirty="0" err="1" smtClean="0"/>
              <a:t>different</a:t>
            </a:r>
            <a:r>
              <a:rPr lang="da-DK" baseline="0" dirty="0" smtClean="0"/>
              <a:t> times. </a:t>
            </a:r>
            <a:r>
              <a:rPr lang="da-DK" baseline="0" dirty="0" err="1" smtClean="0"/>
              <a:t>This</a:t>
            </a:r>
            <a:r>
              <a:rPr lang="da-DK" baseline="0" dirty="0" smtClean="0"/>
              <a:t> </a:t>
            </a:r>
            <a:r>
              <a:rPr lang="da-DK" baseline="0" dirty="0" err="1" smtClean="0"/>
              <a:t>can</a:t>
            </a:r>
            <a:r>
              <a:rPr lang="da-DK" baseline="0" dirty="0" smtClean="0"/>
              <a:t> give rise to </a:t>
            </a:r>
            <a:r>
              <a:rPr lang="da-DK" baseline="0" dirty="0" err="1" smtClean="0"/>
              <a:t>interference</a:t>
            </a:r>
            <a:r>
              <a:rPr lang="da-DK" baseline="0" dirty="0" smtClean="0"/>
              <a:t> (for </a:t>
            </a:r>
            <a:r>
              <a:rPr lang="da-DK" baseline="0" dirty="0" err="1" smtClean="0"/>
              <a:t>example</a:t>
            </a:r>
            <a:r>
              <a:rPr lang="da-DK" baseline="0" dirty="0" smtClean="0"/>
              <a:t> </a:t>
            </a:r>
            <a:r>
              <a:rPr lang="da-DK" baseline="0" dirty="0" err="1" smtClean="0"/>
              <a:t>Bragg</a:t>
            </a:r>
            <a:r>
              <a:rPr lang="da-DK" baseline="0" dirty="0" smtClean="0"/>
              <a:t> </a:t>
            </a:r>
            <a:r>
              <a:rPr lang="da-DK" baseline="0" dirty="0" err="1" smtClean="0"/>
              <a:t>peaks</a:t>
            </a:r>
            <a:r>
              <a:rPr lang="da-DK" baseline="0" dirty="0" smtClean="0"/>
              <a:t> </a:t>
            </a:r>
            <a:r>
              <a:rPr lang="da-DK" baseline="0" dirty="0" err="1" smtClean="0"/>
              <a:t>or</a:t>
            </a:r>
            <a:r>
              <a:rPr lang="da-DK" baseline="0" dirty="0" smtClean="0"/>
              <a:t> </a:t>
            </a:r>
            <a:r>
              <a:rPr lang="da-DK" baseline="0" dirty="0" err="1" smtClean="0"/>
              <a:t>peaks</a:t>
            </a:r>
            <a:r>
              <a:rPr lang="da-DK" baseline="0" dirty="0" smtClean="0"/>
              <a:t> </a:t>
            </a:r>
            <a:r>
              <a:rPr lang="da-DK" baseline="0" dirty="0" err="1" smtClean="0"/>
              <a:t>correponding</a:t>
            </a:r>
            <a:r>
              <a:rPr lang="da-DK" baseline="0" dirty="0" smtClean="0"/>
              <a:t> to </a:t>
            </a:r>
            <a:r>
              <a:rPr lang="da-DK" baseline="0" dirty="0" err="1" smtClean="0"/>
              <a:t>coherent</a:t>
            </a:r>
            <a:r>
              <a:rPr lang="da-DK" baseline="0" dirty="0" smtClean="0"/>
              <a:t> </a:t>
            </a:r>
            <a:r>
              <a:rPr lang="da-DK" baseline="0" dirty="0" err="1" smtClean="0"/>
              <a:t>propagating</a:t>
            </a:r>
            <a:r>
              <a:rPr lang="da-DK" baseline="0" dirty="0" smtClean="0"/>
              <a:t> </a:t>
            </a:r>
            <a:r>
              <a:rPr lang="da-DK" baseline="0" dirty="0" err="1" smtClean="0"/>
              <a:t>excitations</a:t>
            </a:r>
            <a:r>
              <a:rPr lang="da-DK" baseline="0" dirty="0" smtClean="0"/>
              <a:t>)</a:t>
            </a:r>
          </a:p>
          <a:p>
            <a:endParaRPr lang="da-DK" baseline="0" dirty="0" smtClean="0"/>
          </a:p>
          <a:p>
            <a:r>
              <a:rPr lang="da-DK" baseline="0" dirty="0" smtClean="0"/>
              <a:t>By </a:t>
            </a:r>
            <a:r>
              <a:rPr lang="da-DK" baseline="0" dirty="0" err="1" smtClean="0"/>
              <a:t>contrast</a:t>
            </a:r>
            <a:r>
              <a:rPr lang="da-DK" baseline="0" dirty="0" smtClean="0"/>
              <a:t>, the </a:t>
            </a:r>
            <a:r>
              <a:rPr lang="da-DK" baseline="0" dirty="0" err="1" smtClean="0"/>
              <a:t>incoherent</a:t>
            </a:r>
            <a:r>
              <a:rPr lang="da-DK" baseline="0" dirty="0" smtClean="0"/>
              <a:t> </a:t>
            </a:r>
            <a:r>
              <a:rPr lang="da-DK" baseline="0" dirty="0" err="1" smtClean="0"/>
              <a:t>scattering</a:t>
            </a:r>
            <a:r>
              <a:rPr lang="da-DK" baseline="0" dirty="0" smtClean="0"/>
              <a:t> </a:t>
            </a:r>
            <a:r>
              <a:rPr lang="da-DK" baseline="0" dirty="0" err="1" smtClean="0"/>
              <a:t>involves</a:t>
            </a:r>
            <a:r>
              <a:rPr lang="da-DK" baseline="0" dirty="0" smtClean="0"/>
              <a:t> </a:t>
            </a:r>
            <a:r>
              <a:rPr lang="da-DK" baseline="0" dirty="0" err="1" smtClean="0"/>
              <a:t>scattering</a:t>
            </a:r>
            <a:r>
              <a:rPr lang="da-DK" baseline="0" dirty="0" smtClean="0"/>
              <a:t> from the same ion at </a:t>
            </a:r>
            <a:r>
              <a:rPr lang="da-DK" baseline="0" dirty="0" err="1" smtClean="0"/>
              <a:t>different</a:t>
            </a:r>
            <a:r>
              <a:rPr lang="da-DK" baseline="0" dirty="0" smtClean="0"/>
              <a:t> times. </a:t>
            </a:r>
            <a:r>
              <a:rPr lang="da-DK" baseline="0" dirty="0" err="1" smtClean="0"/>
              <a:t>This</a:t>
            </a:r>
            <a:r>
              <a:rPr lang="da-DK" baseline="0" dirty="0" smtClean="0"/>
              <a:t> </a:t>
            </a:r>
            <a:r>
              <a:rPr lang="da-DK" baseline="0" dirty="0" err="1" smtClean="0"/>
              <a:t>cannot</a:t>
            </a:r>
            <a:r>
              <a:rPr lang="da-DK" baseline="0" dirty="0" smtClean="0"/>
              <a:t> give </a:t>
            </a:r>
            <a:r>
              <a:rPr lang="da-DK" baseline="0" dirty="0" err="1" smtClean="0"/>
              <a:t>interference</a:t>
            </a:r>
            <a:r>
              <a:rPr lang="da-DK" baseline="0" dirty="0" smtClean="0"/>
              <a:t> and </a:t>
            </a:r>
            <a:r>
              <a:rPr lang="da-DK" baseline="0" dirty="0" err="1" smtClean="0"/>
              <a:t>appears</a:t>
            </a:r>
            <a:r>
              <a:rPr lang="da-DK" baseline="0" dirty="0" smtClean="0"/>
              <a:t> as </a:t>
            </a:r>
            <a:r>
              <a:rPr lang="da-DK" baseline="0" dirty="0" err="1" smtClean="0"/>
              <a:t>flat</a:t>
            </a:r>
            <a:r>
              <a:rPr lang="da-DK" baseline="0" dirty="0" smtClean="0"/>
              <a:t> </a:t>
            </a:r>
            <a:r>
              <a:rPr lang="da-DK" baseline="0" dirty="0" err="1" smtClean="0"/>
              <a:t>or</a:t>
            </a:r>
            <a:r>
              <a:rPr lang="da-DK" baseline="0" dirty="0" smtClean="0"/>
              <a:t> </a:t>
            </a:r>
            <a:r>
              <a:rPr lang="da-DK" baseline="0" dirty="0" err="1" smtClean="0"/>
              <a:t>slowly</a:t>
            </a:r>
            <a:r>
              <a:rPr lang="da-DK" baseline="0" dirty="0" smtClean="0"/>
              <a:t> </a:t>
            </a:r>
            <a:r>
              <a:rPr lang="da-DK" baseline="0" dirty="0" err="1" smtClean="0"/>
              <a:t>varying</a:t>
            </a:r>
            <a:r>
              <a:rPr lang="da-DK" baseline="0" dirty="0" smtClean="0"/>
              <a:t> </a:t>
            </a:r>
            <a:r>
              <a:rPr lang="da-DK" baseline="0" dirty="0" err="1" smtClean="0"/>
              <a:t>background</a:t>
            </a:r>
            <a:r>
              <a:rPr lang="da-DK" baseline="0" dirty="0" smtClean="0"/>
              <a:t> </a:t>
            </a:r>
            <a:r>
              <a:rPr lang="da-DK" baseline="0" dirty="0" err="1" smtClean="0"/>
              <a:t>below</a:t>
            </a:r>
            <a:r>
              <a:rPr lang="da-DK" baseline="0" dirty="0" smtClean="0"/>
              <a:t> the </a:t>
            </a:r>
            <a:r>
              <a:rPr lang="da-DK" baseline="0" dirty="0" err="1" smtClean="0"/>
              <a:t>Bragg</a:t>
            </a:r>
            <a:r>
              <a:rPr lang="da-DK" baseline="0" dirty="0" smtClean="0"/>
              <a:t> </a:t>
            </a:r>
            <a:r>
              <a:rPr lang="da-DK" baseline="0" dirty="0" err="1" smtClean="0"/>
              <a:t>peaks</a:t>
            </a:r>
            <a:r>
              <a:rPr lang="da-DK" baseline="0" dirty="0" smtClean="0"/>
              <a:t>. </a:t>
            </a:r>
          </a:p>
          <a:p>
            <a:endParaRPr lang="da-DK" baseline="0" dirty="0" smtClean="0"/>
          </a:p>
          <a:p>
            <a:r>
              <a:rPr lang="da-DK" baseline="0" dirty="0" smtClean="0"/>
              <a:t>A given </a:t>
            </a:r>
            <a:r>
              <a:rPr lang="da-DK" baseline="0" dirty="0" err="1" smtClean="0"/>
              <a:t>Bragg</a:t>
            </a:r>
            <a:r>
              <a:rPr lang="da-DK" baseline="0" dirty="0" smtClean="0"/>
              <a:t> </a:t>
            </a:r>
            <a:r>
              <a:rPr lang="da-DK" baseline="0" dirty="0" err="1" smtClean="0"/>
              <a:t>peak</a:t>
            </a:r>
            <a:r>
              <a:rPr lang="da-DK" baseline="0" dirty="0" smtClean="0"/>
              <a:t>, is </a:t>
            </a:r>
            <a:r>
              <a:rPr lang="da-DK" baseline="0" dirty="0" err="1" smtClean="0"/>
              <a:t>easier</a:t>
            </a:r>
            <a:r>
              <a:rPr lang="da-DK" baseline="0" dirty="0" smtClean="0"/>
              <a:t> to </a:t>
            </a:r>
            <a:r>
              <a:rPr lang="da-DK" baseline="0" dirty="0" err="1" smtClean="0"/>
              <a:t>observe</a:t>
            </a:r>
            <a:r>
              <a:rPr lang="da-DK" baseline="0" dirty="0" smtClean="0"/>
              <a:t> </a:t>
            </a:r>
            <a:r>
              <a:rPr lang="da-DK" baseline="0" dirty="0" err="1" smtClean="0"/>
              <a:t>if</a:t>
            </a:r>
            <a:r>
              <a:rPr lang="da-DK" baseline="0" dirty="0" smtClean="0"/>
              <a:t> the </a:t>
            </a:r>
            <a:r>
              <a:rPr lang="da-DK" baseline="0" dirty="0" err="1" smtClean="0"/>
              <a:t>background</a:t>
            </a:r>
            <a:r>
              <a:rPr lang="da-DK" baseline="0" dirty="0" smtClean="0"/>
              <a:t> is </a:t>
            </a:r>
            <a:r>
              <a:rPr lang="da-DK" baseline="0" dirty="0" err="1" smtClean="0"/>
              <a:t>low</a:t>
            </a:r>
            <a:r>
              <a:rPr lang="da-DK" baseline="0" dirty="0" smtClean="0"/>
              <a:t>. </a:t>
            </a:r>
            <a:r>
              <a:rPr lang="da-DK" baseline="0" dirty="0" err="1" smtClean="0"/>
              <a:t>Hence</a:t>
            </a:r>
            <a:r>
              <a:rPr lang="da-DK" baseline="0" dirty="0" smtClean="0"/>
              <a:t>, </a:t>
            </a:r>
            <a:r>
              <a:rPr lang="da-DK" baseline="0" dirty="0" err="1" smtClean="0"/>
              <a:t>one</a:t>
            </a:r>
            <a:r>
              <a:rPr lang="da-DK" baseline="0" dirty="0" smtClean="0"/>
              <a:t> </a:t>
            </a:r>
            <a:r>
              <a:rPr lang="da-DK" baseline="0" dirty="0" err="1" smtClean="0"/>
              <a:t>would</a:t>
            </a:r>
            <a:r>
              <a:rPr lang="da-DK" baseline="0" dirty="0" smtClean="0"/>
              <a:t> </a:t>
            </a:r>
            <a:r>
              <a:rPr lang="da-DK" baseline="0" dirty="0" err="1" smtClean="0"/>
              <a:t>like</a:t>
            </a:r>
            <a:r>
              <a:rPr lang="da-DK" baseline="0" dirty="0" smtClean="0"/>
              <a:t> to </a:t>
            </a:r>
            <a:r>
              <a:rPr lang="da-DK" baseline="0" dirty="0" err="1" smtClean="0"/>
              <a:t>work</a:t>
            </a:r>
            <a:r>
              <a:rPr lang="da-DK" baseline="0" dirty="0" smtClean="0"/>
              <a:t> </a:t>
            </a:r>
            <a:r>
              <a:rPr lang="da-DK" baseline="0" dirty="0" err="1" smtClean="0"/>
              <a:t>with</a:t>
            </a:r>
            <a:r>
              <a:rPr lang="da-DK" baseline="0" dirty="0" smtClean="0"/>
              <a:t> elements/isotopes </a:t>
            </a:r>
            <a:r>
              <a:rPr lang="da-DK" baseline="0" dirty="0" err="1" smtClean="0"/>
              <a:t>which</a:t>
            </a:r>
            <a:r>
              <a:rPr lang="da-DK" baseline="0" dirty="0" smtClean="0"/>
              <a:t> give rise to </a:t>
            </a:r>
            <a:r>
              <a:rPr lang="da-DK" baseline="0" dirty="0" err="1" smtClean="0"/>
              <a:t>little</a:t>
            </a:r>
            <a:r>
              <a:rPr lang="da-DK" baseline="0" dirty="0" smtClean="0"/>
              <a:t> </a:t>
            </a:r>
            <a:r>
              <a:rPr lang="da-DK" baseline="0" dirty="0" err="1" smtClean="0"/>
              <a:t>or</a:t>
            </a:r>
            <a:r>
              <a:rPr lang="da-DK" baseline="0" dirty="0" smtClean="0"/>
              <a:t> </a:t>
            </a:r>
            <a:r>
              <a:rPr lang="da-DK" baseline="0" dirty="0" err="1" smtClean="0"/>
              <a:t>no</a:t>
            </a:r>
            <a:r>
              <a:rPr lang="da-DK" baseline="0" dirty="0" smtClean="0"/>
              <a:t> </a:t>
            </a:r>
            <a:r>
              <a:rPr lang="da-DK" baseline="0" dirty="0" err="1" smtClean="0"/>
              <a:t>background</a:t>
            </a:r>
            <a:r>
              <a:rPr lang="da-DK" baseline="0" dirty="0" smtClean="0"/>
              <a:t>, </a:t>
            </a:r>
            <a:r>
              <a:rPr lang="da-DK" baseline="0" dirty="0" err="1" smtClean="0"/>
              <a:t>if</a:t>
            </a:r>
            <a:r>
              <a:rPr lang="da-DK" baseline="0" dirty="0" smtClean="0"/>
              <a:t> </a:t>
            </a:r>
            <a:r>
              <a:rPr lang="da-DK" baseline="0" dirty="0" err="1" smtClean="0"/>
              <a:t>one</a:t>
            </a:r>
            <a:r>
              <a:rPr lang="da-DK" baseline="0" dirty="0" smtClean="0"/>
              <a:t> is </a:t>
            </a:r>
            <a:r>
              <a:rPr lang="da-DK" baseline="0" dirty="0" err="1" smtClean="0"/>
              <a:t>interested</a:t>
            </a:r>
            <a:r>
              <a:rPr lang="da-DK" baseline="0" dirty="0" smtClean="0"/>
              <a:t> in </a:t>
            </a:r>
            <a:r>
              <a:rPr lang="da-DK" baseline="0" dirty="0" err="1" smtClean="0"/>
              <a:t>structure</a:t>
            </a:r>
            <a:r>
              <a:rPr lang="da-DK" baseline="0" dirty="0" smtClean="0"/>
              <a:t> </a:t>
            </a:r>
            <a:r>
              <a:rPr lang="da-DK" baseline="0" dirty="0" err="1" smtClean="0"/>
              <a:t>or</a:t>
            </a:r>
            <a:r>
              <a:rPr lang="da-DK" baseline="0" dirty="0" smtClean="0"/>
              <a:t> </a:t>
            </a:r>
            <a:r>
              <a:rPr lang="da-DK" baseline="0" dirty="0" err="1" smtClean="0"/>
              <a:t>excitations</a:t>
            </a:r>
            <a:r>
              <a:rPr lang="da-DK" baseline="0" dirty="0" smtClean="0"/>
              <a:t>. By </a:t>
            </a:r>
            <a:r>
              <a:rPr lang="da-DK" baseline="0" dirty="0" err="1" smtClean="0"/>
              <a:t>contrast</a:t>
            </a:r>
            <a:r>
              <a:rPr lang="da-DK" baseline="0" dirty="0" smtClean="0"/>
              <a:t>, </a:t>
            </a:r>
            <a:r>
              <a:rPr lang="da-DK" baseline="0" dirty="0" err="1" smtClean="0"/>
              <a:t>if</a:t>
            </a:r>
            <a:r>
              <a:rPr lang="da-DK" baseline="0" dirty="0" smtClean="0"/>
              <a:t> </a:t>
            </a:r>
            <a:r>
              <a:rPr lang="da-DK" baseline="0" dirty="0" err="1" smtClean="0"/>
              <a:t>one</a:t>
            </a:r>
            <a:r>
              <a:rPr lang="da-DK" baseline="0" dirty="0" smtClean="0"/>
              <a:t> is </a:t>
            </a:r>
            <a:r>
              <a:rPr lang="da-DK" baseline="0" dirty="0" err="1" smtClean="0"/>
              <a:t>interested</a:t>
            </a:r>
            <a:r>
              <a:rPr lang="da-DK" baseline="0" dirty="0" smtClean="0"/>
              <a:t> in </a:t>
            </a:r>
            <a:r>
              <a:rPr lang="da-DK" baseline="0" dirty="0" err="1" smtClean="0"/>
              <a:t>single-particle</a:t>
            </a:r>
            <a:r>
              <a:rPr lang="da-DK" baseline="0" dirty="0" smtClean="0"/>
              <a:t> </a:t>
            </a:r>
            <a:r>
              <a:rPr lang="da-DK" baseline="0" dirty="0" err="1" smtClean="0"/>
              <a:t>properties</a:t>
            </a:r>
            <a:r>
              <a:rPr lang="da-DK" baseline="0" dirty="0" smtClean="0"/>
              <a:t>, </a:t>
            </a:r>
            <a:r>
              <a:rPr lang="da-DK" baseline="0" dirty="0" err="1" smtClean="0"/>
              <a:t>working</a:t>
            </a:r>
            <a:r>
              <a:rPr lang="da-DK" baseline="0" dirty="0" smtClean="0"/>
              <a:t> </a:t>
            </a:r>
            <a:r>
              <a:rPr lang="da-DK" baseline="0" dirty="0" err="1" smtClean="0"/>
              <a:t>with</a:t>
            </a:r>
            <a:r>
              <a:rPr lang="da-DK" baseline="0" dirty="0" smtClean="0"/>
              <a:t> elements/isotopes </a:t>
            </a:r>
            <a:r>
              <a:rPr lang="da-DK" baseline="0" dirty="0" err="1" smtClean="0"/>
              <a:t>with</a:t>
            </a:r>
            <a:r>
              <a:rPr lang="da-DK" baseline="0" dirty="0" smtClean="0"/>
              <a:t> a large </a:t>
            </a:r>
            <a:r>
              <a:rPr lang="da-DK" baseline="0" dirty="0" err="1" smtClean="0"/>
              <a:t>incoherent</a:t>
            </a:r>
            <a:r>
              <a:rPr lang="da-DK" baseline="0" dirty="0" smtClean="0"/>
              <a:t> </a:t>
            </a:r>
            <a:r>
              <a:rPr lang="da-DK" baseline="0" dirty="0" err="1" smtClean="0"/>
              <a:t>cross-section</a:t>
            </a:r>
            <a:r>
              <a:rPr lang="da-DK" baseline="0" dirty="0" smtClean="0"/>
              <a:t>.</a:t>
            </a:r>
          </a:p>
          <a:p>
            <a:endParaRPr lang="da-DK" baseline="0" dirty="0" smtClean="0"/>
          </a:p>
          <a:p>
            <a:r>
              <a:rPr lang="da-DK" baseline="0" dirty="0" smtClean="0"/>
              <a:t>The </a:t>
            </a:r>
            <a:r>
              <a:rPr lang="da-DK" baseline="0" dirty="0" err="1" smtClean="0"/>
              <a:t>expression</a:t>
            </a:r>
            <a:r>
              <a:rPr lang="da-DK" baseline="0" dirty="0" smtClean="0"/>
              <a:t> for the </a:t>
            </a:r>
            <a:r>
              <a:rPr lang="da-DK" baseline="0" dirty="0" err="1" smtClean="0"/>
              <a:t>mean</a:t>
            </a:r>
            <a:r>
              <a:rPr lang="da-DK" baseline="0" dirty="0" smtClean="0"/>
              <a:t> </a:t>
            </a:r>
            <a:r>
              <a:rPr lang="da-DK" baseline="0" dirty="0" err="1" smtClean="0"/>
              <a:t>value</a:t>
            </a:r>
            <a:r>
              <a:rPr lang="da-DK" baseline="0" dirty="0" smtClean="0"/>
              <a:t> of b for a given element </a:t>
            </a:r>
            <a:r>
              <a:rPr lang="da-DK" baseline="0" dirty="0" err="1" smtClean="0"/>
              <a:t>involves</a:t>
            </a:r>
            <a:r>
              <a:rPr lang="da-DK" baseline="0" dirty="0" smtClean="0"/>
              <a:t> </a:t>
            </a:r>
            <a:r>
              <a:rPr lang="da-DK" baseline="0" dirty="0" err="1" smtClean="0"/>
              <a:t>c_xi</a:t>
            </a:r>
            <a:r>
              <a:rPr lang="da-DK" baseline="0" dirty="0" smtClean="0"/>
              <a:t> – the </a:t>
            </a:r>
            <a:r>
              <a:rPr lang="da-DK" baseline="0" dirty="0" err="1" smtClean="0"/>
              <a:t>fraction</a:t>
            </a:r>
            <a:r>
              <a:rPr lang="da-DK" baseline="0" dirty="0" smtClean="0"/>
              <a:t> of </a:t>
            </a:r>
            <a:r>
              <a:rPr lang="da-DK" baseline="0" dirty="0" err="1" smtClean="0"/>
              <a:t>these</a:t>
            </a:r>
            <a:r>
              <a:rPr lang="da-DK" baseline="0" dirty="0" smtClean="0"/>
              <a:t> elements </a:t>
            </a:r>
            <a:r>
              <a:rPr lang="da-DK" baseline="0" dirty="0" err="1" smtClean="0"/>
              <a:t>being</a:t>
            </a:r>
            <a:r>
              <a:rPr lang="da-DK" baseline="0" dirty="0" smtClean="0"/>
              <a:t> a </a:t>
            </a:r>
            <a:r>
              <a:rPr lang="da-DK" baseline="0" dirty="0" err="1" smtClean="0"/>
              <a:t>specific</a:t>
            </a:r>
            <a:r>
              <a:rPr lang="da-DK" baseline="0" dirty="0" smtClean="0"/>
              <a:t> isotope </a:t>
            </a:r>
            <a:r>
              <a:rPr lang="da-DK" baseline="0" dirty="0" err="1" smtClean="0"/>
              <a:t>xi</a:t>
            </a:r>
            <a:r>
              <a:rPr lang="da-DK" baseline="0" dirty="0" smtClean="0"/>
              <a:t> – and the </a:t>
            </a:r>
            <a:r>
              <a:rPr lang="da-DK" baseline="0" dirty="0" err="1" smtClean="0"/>
              <a:t>nuclear</a:t>
            </a:r>
            <a:r>
              <a:rPr lang="da-DK" baseline="0" dirty="0" smtClean="0"/>
              <a:t> </a:t>
            </a:r>
            <a:r>
              <a:rPr lang="da-DK" baseline="0" dirty="0" err="1" smtClean="0"/>
              <a:t>spin</a:t>
            </a:r>
            <a:r>
              <a:rPr lang="da-DK" baseline="0" dirty="0" smtClean="0"/>
              <a:t> </a:t>
            </a:r>
            <a:r>
              <a:rPr lang="da-DK" baseline="0" dirty="0" err="1" smtClean="0"/>
              <a:t>I_xi</a:t>
            </a:r>
            <a:r>
              <a:rPr lang="da-DK" baseline="0" dirty="0" smtClean="0"/>
              <a:t> of </a:t>
            </a:r>
            <a:r>
              <a:rPr lang="da-DK" baseline="0" dirty="0" err="1" smtClean="0"/>
              <a:t>that</a:t>
            </a:r>
            <a:r>
              <a:rPr lang="da-DK" baseline="0" dirty="0" smtClean="0"/>
              <a:t> isotope.</a:t>
            </a:r>
            <a:endParaRPr lang="en-US" dirty="0"/>
          </a:p>
        </p:txBody>
      </p:sp>
      <p:sp>
        <p:nvSpPr>
          <p:cNvPr id="4" name="Slide Number Placeholder 3"/>
          <p:cNvSpPr>
            <a:spLocks noGrp="1"/>
          </p:cNvSpPr>
          <p:nvPr>
            <p:ph type="sldNum" sz="quarter" idx="10"/>
          </p:nvPr>
        </p:nvSpPr>
        <p:spPr/>
        <p:txBody>
          <a:bodyPr/>
          <a:lstStyle/>
          <a:p>
            <a:fld id="{166DA52A-3941-414B-801C-14A19EDE8C5D}"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a-DK" dirty="0" err="1" smtClean="0"/>
              <a:t>Identify</a:t>
            </a:r>
            <a:r>
              <a:rPr lang="da-DK" dirty="0" smtClean="0"/>
              <a:t> </a:t>
            </a:r>
            <a:r>
              <a:rPr lang="da-DK" dirty="0" err="1" smtClean="0"/>
              <a:t>where</a:t>
            </a:r>
            <a:r>
              <a:rPr lang="da-DK" dirty="0" smtClean="0"/>
              <a:t> </a:t>
            </a:r>
            <a:r>
              <a:rPr lang="da-DK" dirty="0" err="1" smtClean="0"/>
              <a:t>your</a:t>
            </a:r>
            <a:r>
              <a:rPr lang="da-DK" dirty="0" smtClean="0"/>
              <a:t> problem is in </a:t>
            </a:r>
            <a:r>
              <a:rPr lang="da-DK" dirty="0" err="1" smtClean="0"/>
              <a:t>this</a:t>
            </a:r>
            <a:r>
              <a:rPr lang="da-DK" dirty="0" smtClean="0"/>
              <a:t> plot. </a:t>
            </a:r>
            <a:r>
              <a:rPr lang="da-DK" dirty="0" err="1" smtClean="0"/>
              <a:t>What</a:t>
            </a:r>
            <a:r>
              <a:rPr lang="da-DK" dirty="0" smtClean="0"/>
              <a:t> is the relevant </a:t>
            </a:r>
            <a:r>
              <a:rPr lang="da-DK" dirty="0" err="1" smtClean="0"/>
              <a:t>time-scale</a:t>
            </a:r>
            <a:r>
              <a:rPr lang="da-DK" dirty="0" smtClean="0"/>
              <a:t>? If it is </a:t>
            </a:r>
            <a:r>
              <a:rPr lang="da-DK" dirty="0" err="1" smtClean="0"/>
              <a:t>micro-seconds</a:t>
            </a:r>
            <a:r>
              <a:rPr lang="da-DK" dirty="0" smtClean="0"/>
              <a:t>,</a:t>
            </a:r>
            <a:r>
              <a:rPr lang="da-DK" baseline="0" dirty="0" smtClean="0"/>
              <a:t> </a:t>
            </a:r>
            <a:r>
              <a:rPr lang="da-DK" baseline="0" dirty="0" err="1" smtClean="0"/>
              <a:t>forget</a:t>
            </a:r>
            <a:r>
              <a:rPr lang="da-DK" baseline="0" dirty="0" smtClean="0"/>
              <a:t> </a:t>
            </a:r>
            <a:r>
              <a:rPr lang="da-DK" baseline="0" dirty="0" err="1" smtClean="0"/>
              <a:t>about</a:t>
            </a:r>
            <a:r>
              <a:rPr lang="da-DK" baseline="0" dirty="0" smtClean="0"/>
              <a:t> </a:t>
            </a:r>
            <a:r>
              <a:rPr lang="da-DK" baseline="0" dirty="0" err="1" smtClean="0"/>
              <a:t>fs</a:t>
            </a:r>
            <a:r>
              <a:rPr lang="da-DK" baseline="0" dirty="0" smtClean="0"/>
              <a:t> instruments.</a:t>
            </a:r>
            <a:endParaRPr lang="en-US" dirty="0"/>
          </a:p>
        </p:txBody>
      </p:sp>
      <p:sp>
        <p:nvSpPr>
          <p:cNvPr id="4" name="Slide Number Placeholder 3"/>
          <p:cNvSpPr>
            <a:spLocks noGrp="1"/>
          </p:cNvSpPr>
          <p:nvPr>
            <p:ph type="sldNum" sz="quarter" idx="10"/>
          </p:nvPr>
        </p:nvSpPr>
        <p:spPr/>
        <p:txBody>
          <a:bodyPr/>
          <a:lstStyle/>
          <a:p>
            <a:fld id="{53269A8B-43FA-42E5-8311-CE20C555343D}" type="slidenum">
              <a:rPr lang="en-US" smtClean="0"/>
              <a:pPr/>
              <a:t>22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a-DK" dirty="0" smtClean="0"/>
              <a:t>Note </a:t>
            </a:r>
            <a:r>
              <a:rPr lang="da-DK" dirty="0" err="1" smtClean="0"/>
              <a:t>how</a:t>
            </a:r>
            <a:r>
              <a:rPr lang="da-DK" baseline="0" dirty="0" smtClean="0"/>
              <a:t> neutron </a:t>
            </a:r>
            <a:r>
              <a:rPr lang="da-DK" baseline="0" dirty="0" err="1" smtClean="0"/>
              <a:t>scattering</a:t>
            </a:r>
            <a:r>
              <a:rPr lang="da-DK" baseline="0" dirty="0" smtClean="0"/>
              <a:t> covers a </a:t>
            </a:r>
            <a:r>
              <a:rPr lang="da-DK" baseline="0" dirty="0" err="1" smtClean="0"/>
              <a:t>very</a:t>
            </a:r>
            <a:r>
              <a:rPr lang="da-DK" baseline="0" dirty="0" smtClean="0"/>
              <a:t> large range in </a:t>
            </a:r>
            <a:r>
              <a:rPr lang="da-DK" baseline="0" dirty="0" err="1" smtClean="0"/>
              <a:t>this</a:t>
            </a:r>
            <a:r>
              <a:rPr lang="da-DK" baseline="0" dirty="0" smtClean="0"/>
              <a:t> log </a:t>
            </a:r>
            <a:r>
              <a:rPr lang="da-DK" baseline="0" dirty="0" err="1" smtClean="0"/>
              <a:t>log</a:t>
            </a:r>
            <a:r>
              <a:rPr lang="da-DK" baseline="0" dirty="0" smtClean="0"/>
              <a:t> plot</a:t>
            </a:r>
            <a:endParaRPr lang="en-US" dirty="0"/>
          </a:p>
        </p:txBody>
      </p:sp>
      <p:sp>
        <p:nvSpPr>
          <p:cNvPr id="4" name="Slide Number Placeholder 3"/>
          <p:cNvSpPr>
            <a:spLocks noGrp="1"/>
          </p:cNvSpPr>
          <p:nvPr>
            <p:ph type="sldNum" sz="quarter" idx="10"/>
          </p:nvPr>
        </p:nvSpPr>
        <p:spPr/>
        <p:txBody>
          <a:bodyPr/>
          <a:lstStyle/>
          <a:p>
            <a:fld id="{53269A8B-43FA-42E5-8311-CE20C555343D}" type="slidenum">
              <a:rPr lang="en-US" smtClean="0"/>
              <a:pPr/>
              <a:t>23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232ECE-E817-4099-BE2C-B35D57B44F97}" type="slidenum">
              <a:rPr lang="en-US"/>
              <a:pPr/>
              <a:t>28</a:t>
            </a:fld>
            <a:endParaRPr lang="en-US"/>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r>
              <a:rPr lang="en-US"/>
              <a:t>Not a complete list!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3472AE2D-16CA-4EA7-A60F-A175660E3338}" type="slidenum">
              <a:rPr lang="en-US"/>
              <a:pPr/>
              <a:t>29</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marL="228600" indent="-228600" eaLnBrk="1" hangingPunct="1"/>
            <a:r>
              <a:rPr lang="en-US" smtClean="0"/>
              <a:t>Here is a schematic figure showing how a triple-axis spectrometer looks. </a:t>
            </a:r>
          </a:p>
          <a:p>
            <a:pPr marL="228600" indent="-228600" eaLnBrk="1" hangingPunct="1"/>
            <a:endParaRPr lang="en-US" smtClean="0"/>
          </a:p>
          <a:p>
            <a:pPr marL="228600" indent="-228600" eaLnBrk="1" hangingPunct="1"/>
            <a:r>
              <a:rPr lang="en-US" smtClean="0"/>
              <a:t>Triple axis spectrometers can be used not only for the study of magnetic and nuclear excitations, but also for the study of order. In particular, the visibility of weak signals can sometimes be significantly enhanced by allowing the analyser to select only elastically scattered neutrons, whereas a conventional diffractometer also counts the inelastic processes, which may give a large incoherent “background” signal preventing unambiguous identification of the signal.</a:t>
            </a:r>
          </a:p>
          <a:p>
            <a:pPr marL="228600" indent="-228600" eaLnBrk="1" hangingPunct="1"/>
            <a:endParaRPr lang="en-US" smtClean="0"/>
          </a:p>
          <a:p>
            <a:pPr marL="228600" indent="-228600" eaLnBrk="1" hangingPunct="1"/>
            <a:r>
              <a:rPr lang="en-US" smtClean="0"/>
              <a:t>Two modes of running a TAS</a:t>
            </a:r>
          </a:p>
          <a:p>
            <a:pPr marL="228600" indent="-228600" eaLnBrk="1" hangingPunct="1">
              <a:buFontTx/>
              <a:buAutoNum type="arabicParenR"/>
            </a:pPr>
            <a:r>
              <a:rPr lang="en-US" smtClean="0"/>
              <a:t>Constant ki mode</a:t>
            </a:r>
          </a:p>
          <a:p>
            <a:pPr marL="228600" indent="-228600" eaLnBrk="1" hangingPunct="1">
              <a:buFontTx/>
              <a:buAutoNum type="arabicParenR"/>
            </a:pPr>
            <a:r>
              <a:rPr lang="en-US" smtClean="0"/>
              <a:t>Constant kf mode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da-DK"/>
          </a:p>
        </p:txBody>
      </p:sp>
      <p:sp>
        <p:nvSpPr>
          <p:cNvPr id="5" name="Footer Placeholder 4"/>
          <p:cNvSpPr>
            <a:spLocks noGrp="1"/>
          </p:cNvSpPr>
          <p:nvPr>
            <p:ph type="ftr" sz="quarter" idx="11"/>
          </p:nvPr>
        </p:nvSpPr>
        <p:spPr/>
        <p:txBody>
          <a:bodyPr/>
          <a:lstStyle>
            <a:lvl1pPr>
              <a:defRPr/>
            </a:lvl1pPr>
          </a:lstStyle>
          <a:p>
            <a:endParaRPr lang="da-DK"/>
          </a:p>
        </p:txBody>
      </p:sp>
      <p:sp>
        <p:nvSpPr>
          <p:cNvPr id="6" name="Slide Number Placeholder 5"/>
          <p:cNvSpPr>
            <a:spLocks noGrp="1"/>
          </p:cNvSpPr>
          <p:nvPr>
            <p:ph type="sldNum" sz="quarter" idx="12"/>
          </p:nvPr>
        </p:nvSpPr>
        <p:spPr/>
        <p:txBody>
          <a:bodyPr/>
          <a:lstStyle>
            <a:lvl1pPr>
              <a:defRPr/>
            </a:lvl1pPr>
          </a:lstStyle>
          <a:p>
            <a:fld id="{0F66865C-F4CE-4A5E-8F9A-6A5F75AC9C5E}" type="slidenum">
              <a:rPr lang="da-DK"/>
              <a:pPr/>
              <a:t>‹#›</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da-DK"/>
          </a:p>
        </p:txBody>
      </p:sp>
      <p:sp>
        <p:nvSpPr>
          <p:cNvPr id="5" name="Footer Placeholder 4"/>
          <p:cNvSpPr>
            <a:spLocks noGrp="1"/>
          </p:cNvSpPr>
          <p:nvPr>
            <p:ph type="ftr" sz="quarter" idx="11"/>
          </p:nvPr>
        </p:nvSpPr>
        <p:spPr/>
        <p:txBody>
          <a:bodyPr/>
          <a:lstStyle>
            <a:lvl1pPr>
              <a:defRPr/>
            </a:lvl1pPr>
          </a:lstStyle>
          <a:p>
            <a:endParaRPr lang="da-DK"/>
          </a:p>
        </p:txBody>
      </p:sp>
      <p:sp>
        <p:nvSpPr>
          <p:cNvPr id="6" name="Slide Number Placeholder 5"/>
          <p:cNvSpPr>
            <a:spLocks noGrp="1"/>
          </p:cNvSpPr>
          <p:nvPr>
            <p:ph type="sldNum" sz="quarter" idx="12"/>
          </p:nvPr>
        </p:nvSpPr>
        <p:spPr/>
        <p:txBody>
          <a:bodyPr/>
          <a:lstStyle>
            <a:lvl1pPr>
              <a:defRPr/>
            </a:lvl1pPr>
          </a:lstStyle>
          <a:p>
            <a:fld id="{8DF3856E-D76B-4CC9-89F5-7F8081324E46}" type="slidenum">
              <a:rPr lang="da-DK"/>
              <a:pPr/>
              <a:t>‹#›</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da-DK"/>
          </a:p>
        </p:txBody>
      </p:sp>
      <p:sp>
        <p:nvSpPr>
          <p:cNvPr id="5" name="Footer Placeholder 4"/>
          <p:cNvSpPr>
            <a:spLocks noGrp="1"/>
          </p:cNvSpPr>
          <p:nvPr>
            <p:ph type="ftr" sz="quarter" idx="11"/>
          </p:nvPr>
        </p:nvSpPr>
        <p:spPr/>
        <p:txBody>
          <a:bodyPr/>
          <a:lstStyle>
            <a:lvl1pPr>
              <a:defRPr/>
            </a:lvl1pPr>
          </a:lstStyle>
          <a:p>
            <a:endParaRPr lang="da-DK"/>
          </a:p>
        </p:txBody>
      </p:sp>
      <p:sp>
        <p:nvSpPr>
          <p:cNvPr id="6" name="Slide Number Placeholder 5"/>
          <p:cNvSpPr>
            <a:spLocks noGrp="1"/>
          </p:cNvSpPr>
          <p:nvPr>
            <p:ph type="sldNum" sz="quarter" idx="12"/>
          </p:nvPr>
        </p:nvSpPr>
        <p:spPr/>
        <p:txBody>
          <a:bodyPr/>
          <a:lstStyle>
            <a:lvl1pPr>
              <a:defRPr/>
            </a:lvl1pPr>
          </a:lstStyle>
          <a:p>
            <a:fld id="{2194B82C-6AD9-4C8E-8BAE-1AC803AB2BFF}" type="slidenum">
              <a:rPr lang="da-DK"/>
              <a:pPr/>
              <a:t>‹#›</a:t>
            </a:fld>
            <a:endParaRPr lang="da-D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CF88BF9-B2A0-4FA1-AC7D-76B6AFE60E6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da-DK"/>
          </a:p>
        </p:txBody>
      </p:sp>
      <p:sp>
        <p:nvSpPr>
          <p:cNvPr id="5" name="Footer Placeholder 4"/>
          <p:cNvSpPr>
            <a:spLocks noGrp="1"/>
          </p:cNvSpPr>
          <p:nvPr>
            <p:ph type="ftr" sz="quarter" idx="11"/>
          </p:nvPr>
        </p:nvSpPr>
        <p:spPr/>
        <p:txBody>
          <a:bodyPr/>
          <a:lstStyle>
            <a:lvl1pPr>
              <a:defRPr/>
            </a:lvl1pPr>
          </a:lstStyle>
          <a:p>
            <a:endParaRPr lang="da-DK"/>
          </a:p>
        </p:txBody>
      </p:sp>
      <p:sp>
        <p:nvSpPr>
          <p:cNvPr id="6" name="Slide Number Placeholder 5"/>
          <p:cNvSpPr>
            <a:spLocks noGrp="1"/>
          </p:cNvSpPr>
          <p:nvPr>
            <p:ph type="sldNum" sz="quarter" idx="12"/>
          </p:nvPr>
        </p:nvSpPr>
        <p:spPr/>
        <p:txBody>
          <a:bodyPr/>
          <a:lstStyle>
            <a:lvl1pPr>
              <a:defRPr/>
            </a:lvl1pPr>
          </a:lstStyle>
          <a:p>
            <a:fld id="{07652978-B104-4897-8740-440F1633EFA0}" type="slidenum">
              <a:rPr lang="da-DK"/>
              <a:pPr/>
              <a:t>‹#›</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da-DK"/>
          </a:p>
        </p:txBody>
      </p:sp>
      <p:sp>
        <p:nvSpPr>
          <p:cNvPr id="5" name="Footer Placeholder 4"/>
          <p:cNvSpPr>
            <a:spLocks noGrp="1"/>
          </p:cNvSpPr>
          <p:nvPr>
            <p:ph type="ftr" sz="quarter" idx="11"/>
          </p:nvPr>
        </p:nvSpPr>
        <p:spPr/>
        <p:txBody>
          <a:bodyPr/>
          <a:lstStyle>
            <a:lvl1pPr>
              <a:defRPr/>
            </a:lvl1pPr>
          </a:lstStyle>
          <a:p>
            <a:endParaRPr lang="da-DK"/>
          </a:p>
        </p:txBody>
      </p:sp>
      <p:sp>
        <p:nvSpPr>
          <p:cNvPr id="6" name="Slide Number Placeholder 5"/>
          <p:cNvSpPr>
            <a:spLocks noGrp="1"/>
          </p:cNvSpPr>
          <p:nvPr>
            <p:ph type="sldNum" sz="quarter" idx="12"/>
          </p:nvPr>
        </p:nvSpPr>
        <p:spPr/>
        <p:txBody>
          <a:bodyPr/>
          <a:lstStyle>
            <a:lvl1pPr>
              <a:defRPr/>
            </a:lvl1pPr>
          </a:lstStyle>
          <a:p>
            <a:fld id="{1000530D-15A9-408B-8F0F-431BE641A881}" type="slidenum">
              <a:rPr lang="da-DK"/>
              <a:pPr/>
              <a:t>‹#›</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da-DK"/>
          </a:p>
        </p:txBody>
      </p:sp>
      <p:sp>
        <p:nvSpPr>
          <p:cNvPr id="6" name="Footer Placeholder 5"/>
          <p:cNvSpPr>
            <a:spLocks noGrp="1"/>
          </p:cNvSpPr>
          <p:nvPr>
            <p:ph type="ftr" sz="quarter" idx="11"/>
          </p:nvPr>
        </p:nvSpPr>
        <p:spPr/>
        <p:txBody>
          <a:bodyPr/>
          <a:lstStyle>
            <a:lvl1pPr>
              <a:defRPr/>
            </a:lvl1pPr>
          </a:lstStyle>
          <a:p>
            <a:endParaRPr lang="da-DK"/>
          </a:p>
        </p:txBody>
      </p:sp>
      <p:sp>
        <p:nvSpPr>
          <p:cNvPr id="7" name="Slide Number Placeholder 6"/>
          <p:cNvSpPr>
            <a:spLocks noGrp="1"/>
          </p:cNvSpPr>
          <p:nvPr>
            <p:ph type="sldNum" sz="quarter" idx="12"/>
          </p:nvPr>
        </p:nvSpPr>
        <p:spPr/>
        <p:txBody>
          <a:bodyPr/>
          <a:lstStyle>
            <a:lvl1pPr>
              <a:defRPr/>
            </a:lvl1pPr>
          </a:lstStyle>
          <a:p>
            <a:fld id="{6B81EFFE-A816-4DEF-8DF5-4DB9C6BD1DF3}" type="slidenum">
              <a:rPr lang="da-DK"/>
              <a:pPr/>
              <a:t>‹#›</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da-DK"/>
          </a:p>
        </p:txBody>
      </p:sp>
      <p:sp>
        <p:nvSpPr>
          <p:cNvPr id="8" name="Footer Placeholder 7"/>
          <p:cNvSpPr>
            <a:spLocks noGrp="1"/>
          </p:cNvSpPr>
          <p:nvPr>
            <p:ph type="ftr" sz="quarter" idx="11"/>
          </p:nvPr>
        </p:nvSpPr>
        <p:spPr/>
        <p:txBody>
          <a:bodyPr/>
          <a:lstStyle>
            <a:lvl1pPr>
              <a:defRPr/>
            </a:lvl1pPr>
          </a:lstStyle>
          <a:p>
            <a:endParaRPr lang="da-DK"/>
          </a:p>
        </p:txBody>
      </p:sp>
      <p:sp>
        <p:nvSpPr>
          <p:cNvPr id="9" name="Slide Number Placeholder 8"/>
          <p:cNvSpPr>
            <a:spLocks noGrp="1"/>
          </p:cNvSpPr>
          <p:nvPr>
            <p:ph type="sldNum" sz="quarter" idx="12"/>
          </p:nvPr>
        </p:nvSpPr>
        <p:spPr/>
        <p:txBody>
          <a:bodyPr/>
          <a:lstStyle>
            <a:lvl1pPr>
              <a:defRPr/>
            </a:lvl1pPr>
          </a:lstStyle>
          <a:p>
            <a:fld id="{FE15BBDE-69B6-4DE9-9317-C92558DF9384}" type="slidenum">
              <a:rPr lang="da-DK"/>
              <a:pPr/>
              <a:t>‹#›</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da-DK"/>
          </a:p>
        </p:txBody>
      </p:sp>
      <p:sp>
        <p:nvSpPr>
          <p:cNvPr id="4" name="Footer Placeholder 3"/>
          <p:cNvSpPr>
            <a:spLocks noGrp="1"/>
          </p:cNvSpPr>
          <p:nvPr>
            <p:ph type="ftr" sz="quarter" idx="11"/>
          </p:nvPr>
        </p:nvSpPr>
        <p:spPr/>
        <p:txBody>
          <a:bodyPr/>
          <a:lstStyle>
            <a:lvl1pPr>
              <a:defRPr/>
            </a:lvl1pPr>
          </a:lstStyle>
          <a:p>
            <a:endParaRPr lang="da-DK"/>
          </a:p>
        </p:txBody>
      </p:sp>
      <p:sp>
        <p:nvSpPr>
          <p:cNvPr id="5" name="Slide Number Placeholder 4"/>
          <p:cNvSpPr>
            <a:spLocks noGrp="1"/>
          </p:cNvSpPr>
          <p:nvPr>
            <p:ph type="sldNum" sz="quarter" idx="12"/>
          </p:nvPr>
        </p:nvSpPr>
        <p:spPr/>
        <p:txBody>
          <a:bodyPr/>
          <a:lstStyle>
            <a:lvl1pPr>
              <a:defRPr/>
            </a:lvl1pPr>
          </a:lstStyle>
          <a:p>
            <a:fld id="{FD4A1D8F-F837-48C2-B481-7D621BC4BDA2}" type="slidenum">
              <a:rPr lang="da-DK"/>
              <a:pPr/>
              <a:t>‹#›</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da-DK"/>
          </a:p>
        </p:txBody>
      </p:sp>
      <p:sp>
        <p:nvSpPr>
          <p:cNvPr id="3" name="Footer Placeholder 2"/>
          <p:cNvSpPr>
            <a:spLocks noGrp="1"/>
          </p:cNvSpPr>
          <p:nvPr>
            <p:ph type="ftr" sz="quarter" idx="11"/>
          </p:nvPr>
        </p:nvSpPr>
        <p:spPr/>
        <p:txBody>
          <a:bodyPr/>
          <a:lstStyle>
            <a:lvl1pPr>
              <a:defRPr/>
            </a:lvl1pPr>
          </a:lstStyle>
          <a:p>
            <a:endParaRPr lang="da-DK"/>
          </a:p>
        </p:txBody>
      </p:sp>
      <p:sp>
        <p:nvSpPr>
          <p:cNvPr id="4" name="Slide Number Placeholder 3"/>
          <p:cNvSpPr>
            <a:spLocks noGrp="1"/>
          </p:cNvSpPr>
          <p:nvPr>
            <p:ph type="sldNum" sz="quarter" idx="12"/>
          </p:nvPr>
        </p:nvSpPr>
        <p:spPr/>
        <p:txBody>
          <a:bodyPr/>
          <a:lstStyle>
            <a:lvl1pPr>
              <a:defRPr/>
            </a:lvl1pPr>
          </a:lstStyle>
          <a:p>
            <a:fld id="{C1E571A6-0EB0-4D00-8CE0-AF9EA6465292}" type="slidenum">
              <a:rPr lang="da-DK"/>
              <a:pPr/>
              <a:t>‹#›</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da-DK"/>
          </a:p>
        </p:txBody>
      </p:sp>
      <p:sp>
        <p:nvSpPr>
          <p:cNvPr id="6" name="Footer Placeholder 5"/>
          <p:cNvSpPr>
            <a:spLocks noGrp="1"/>
          </p:cNvSpPr>
          <p:nvPr>
            <p:ph type="ftr" sz="quarter" idx="11"/>
          </p:nvPr>
        </p:nvSpPr>
        <p:spPr/>
        <p:txBody>
          <a:bodyPr/>
          <a:lstStyle>
            <a:lvl1pPr>
              <a:defRPr/>
            </a:lvl1pPr>
          </a:lstStyle>
          <a:p>
            <a:endParaRPr lang="da-DK"/>
          </a:p>
        </p:txBody>
      </p:sp>
      <p:sp>
        <p:nvSpPr>
          <p:cNvPr id="7" name="Slide Number Placeholder 6"/>
          <p:cNvSpPr>
            <a:spLocks noGrp="1"/>
          </p:cNvSpPr>
          <p:nvPr>
            <p:ph type="sldNum" sz="quarter" idx="12"/>
          </p:nvPr>
        </p:nvSpPr>
        <p:spPr/>
        <p:txBody>
          <a:bodyPr/>
          <a:lstStyle>
            <a:lvl1pPr>
              <a:defRPr/>
            </a:lvl1pPr>
          </a:lstStyle>
          <a:p>
            <a:fld id="{8D9DEF5C-971A-4CF8-A0E6-A26C117911B1}" type="slidenum">
              <a:rPr lang="da-DK"/>
              <a:pPr/>
              <a:t>‹#›</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da-DK"/>
          </a:p>
        </p:txBody>
      </p:sp>
      <p:sp>
        <p:nvSpPr>
          <p:cNvPr id="6" name="Footer Placeholder 5"/>
          <p:cNvSpPr>
            <a:spLocks noGrp="1"/>
          </p:cNvSpPr>
          <p:nvPr>
            <p:ph type="ftr" sz="quarter" idx="11"/>
          </p:nvPr>
        </p:nvSpPr>
        <p:spPr/>
        <p:txBody>
          <a:bodyPr/>
          <a:lstStyle>
            <a:lvl1pPr>
              <a:defRPr/>
            </a:lvl1pPr>
          </a:lstStyle>
          <a:p>
            <a:endParaRPr lang="da-DK"/>
          </a:p>
        </p:txBody>
      </p:sp>
      <p:sp>
        <p:nvSpPr>
          <p:cNvPr id="7" name="Slide Number Placeholder 6"/>
          <p:cNvSpPr>
            <a:spLocks noGrp="1"/>
          </p:cNvSpPr>
          <p:nvPr>
            <p:ph type="sldNum" sz="quarter" idx="12"/>
          </p:nvPr>
        </p:nvSpPr>
        <p:spPr/>
        <p:txBody>
          <a:bodyPr/>
          <a:lstStyle>
            <a:lvl1pPr>
              <a:defRPr/>
            </a:lvl1pPr>
          </a:lstStyle>
          <a:p>
            <a:fld id="{D2AA3960-E555-4FD4-8F6B-1DCF8E3FE254}" type="slidenum">
              <a:rPr lang="da-DK"/>
              <a:pPr/>
              <a:t>‹#›</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da-DK"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da-DK"/>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da-DK"/>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0B63883-853D-4AC1-88A8-85587E7278B2}" type="slidenum">
              <a:rPr lang="da-DK"/>
              <a:pPr/>
              <a:t>‹#›</a:t>
            </a:fld>
            <a:endParaRPr lang="da-D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oleObject" Target="../embeddings/oleObject11.bin"/></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oleObject" Target="../embeddings/oleObject12.bin"/><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png"/><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9.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5.jpeg"/><Relationship Id="rId5" Type="http://schemas.openxmlformats.org/officeDocument/2006/relationships/oleObject" Target="../embeddings/oleObject15.bin"/><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1.png"/><Relationship Id="rId4" Type="http://schemas.openxmlformats.org/officeDocument/2006/relationships/oleObject" Target="../embeddings/oleObject16.bin"/></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39.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notesSlide" Target="../notesSlides/notesSlide11.xml"/><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7.png"/><Relationship Id="rId5" Type="http://schemas.openxmlformats.org/officeDocument/2006/relationships/image" Target="../media/image42.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oleObject" Target="../embeddings/oleObject19.bin"/><Relationship Id="rId5" Type="http://schemas.openxmlformats.org/officeDocument/2006/relationships/image" Target="../media/image47.png"/><Relationship Id="rId4" Type="http://schemas.openxmlformats.org/officeDocument/2006/relationships/oleObject" Target="../embeddings/oleObject18.bin"/></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1.png"/><Relationship Id="rId4" Type="http://schemas.openxmlformats.org/officeDocument/2006/relationships/oleObject" Target="../embeddings/oleObject20.bin"/></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notesSlide" Target="../notesSlides/notesSlide12.xml"/><Relationship Id="rId7" Type="http://schemas.openxmlformats.org/officeDocument/2006/relationships/image" Target="../media/image55.jpeg"/><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image" Target="../media/image54.jpeg"/><Relationship Id="rId5" Type="http://schemas.openxmlformats.org/officeDocument/2006/relationships/oleObject" Target="../embeddings/oleObject22.bin"/><Relationship Id="rId10" Type="http://schemas.openxmlformats.org/officeDocument/2006/relationships/image" Target="../media/image1.png"/><Relationship Id="rId4" Type="http://schemas.openxmlformats.org/officeDocument/2006/relationships/oleObject" Target="../embeddings/oleObject21.bin"/><Relationship Id="rId9" Type="http://schemas.openxmlformats.org/officeDocument/2006/relationships/oleObject" Target="../embeddings/oleObject24.bin"/></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8.jpeg"/><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4.xml"/><Relationship Id="rId7"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png"/><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2048" y="1340768"/>
            <a:ext cx="7772400" cy="1470025"/>
          </a:xfrm>
        </p:spPr>
        <p:txBody>
          <a:bodyPr/>
          <a:lstStyle/>
          <a:p>
            <a:r>
              <a:rPr lang="da-DK" dirty="0" err="1" smtClean="0">
                <a:latin typeface="Berlin Sans FB" pitchFamily="34" charset="0"/>
              </a:rPr>
              <a:t>Introduction</a:t>
            </a:r>
            <a:r>
              <a:rPr lang="da-DK" dirty="0" smtClean="0">
                <a:latin typeface="Berlin Sans FB" pitchFamily="34" charset="0"/>
              </a:rPr>
              <a:t> to </a:t>
            </a:r>
            <a:r>
              <a:rPr lang="da-DK" dirty="0" err="1" smtClean="0">
                <a:latin typeface="Berlin Sans FB" pitchFamily="34" charset="0"/>
              </a:rPr>
              <a:t>spectroscopy</a:t>
            </a:r>
            <a:endParaRPr lang="en-US" dirty="0">
              <a:latin typeface="Berlin Sans FB" pitchFamily="34" charset="0"/>
            </a:endParaRPr>
          </a:p>
        </p:txBody>
      </p:sp>
      <p:sp>
        <p:nvSpPr>
          <p:cNvPr id="3" name="Subtitle 2"/>
          <p:cNvSpPr>
            <a:spLocks noGrp="1"/>
          </p:cNvSpPr>
          <p:nvPr>
            <p:ph type="subTitle" idx="1"/>
          </p:nvPr>
        </p:nvSpPr>
        <p:spPr>
          <a:xfrm>
            <a:off x="1371600" y="3645024"/>
            <a:ext cx="6400800" cy="1752600"/>
          </a:xfrm>
        </p:spPr>
        <p:txBody>
          <a:bodyPr/>
          <a:lstStyle/>
          <a:p>
            <a:r>
              <a:rPr lang="da-DK" sz="2400" dirty="0" err="1" smtClean="0">
                <a:latin typeface="Berlin Sans FB" pitchFamily="34" charset="0"/>
              </a:rPr>
              <a:t>Applications</a:t>
            </a:r>
            <a:r>
              <a:rPr lang="da-DK" sz="2400" dirty="0" smtClean="0">
                <a:latin typeface="Berlin Sans FB" pitchFamily="34" charset="0"/>
              </a:rPr>
              <a:t> of </a:t>
            </a:r>
            <a:r>
              <a:rPr lang="da-DK" sz="2400" dirty="0" err="1" smtClean="0">
                <a:latin typeface="Berlin Sans FB" pitchFamily="34" charset="0"/>
              </a:rPr>
              <a:t>X-ray</a:t>
            </a:r>
            <a:r>
              <a:rPr lang="da-DK" sz="2400" dirty="0" smtClean="0">
                <a:latin typeface="Berlin Sans FB" pitchFamily="34" charset="0"/>
              </a:rPr>
              <a:t> and neutron </a:t>
            </a:r>
            <a:r>
              <a:rPr lang="da-DK" sz="2400" dirty="0" err="1" smtClean="0">
                <a:latin typeface="Berlin Sans FB" pitchFamily="34" charset="0"/>
              </a:rPr>
              <a:t>scattering</a:t>
            </a:r>
            <a:r>
              <a:rPr lang="da-DK" sz="2400" dirty="0" smtClean="0">
                <a:latin typeface="Berlin Sans FB" pitchFamily="34" charset="0"/>
              </a:rPr>
              <a:t> in </a:t>
            </a:r>
            <a:r>
              <a:rPr lang="da-DK" sz="2400" dirty="0" err="1" smtClean="0">
                <a:latin typeface="Berlin Sans FB" pitchFamily="34" charset="0"/>
              </a:rPr>
              <a:t>biology</a:t>
            </a:r>
            <a:r>
              <a:rPr lang="da-DK" sz="2400" dirty="0" smtClean="0">
                <a:latin typeface="Berlin Sans FB" pitchFamily="34" charset="0"/>
              </a:rPr>
              <a:t>, </a:t>
            </a:r>
            <a:r>
              <a:rPr lang="da-DK" sz="2400" dirty="0" err="1" smtClean="0">
                <a:latin typeface="Berlin Sans FB" pitchFamily="34" charset="0"/>
              </a:rPr>
              <a:t>chemistry</a:t>
            </a:r>
            <a:r>
              <a:rPr lang="da-DK" sz="2400" dirty="0" smtClean="0">
                <a:latin typeface="Berlin Sans FB" pitchFamily="34" charset="0"/>
              </a:rPr>
              <a:t> and </a:t>
            </a:r>
            <a:r>
              <a:rPr lang="da-DK" sz="2400" dirty="0" err="1" smtClean="0">
                <a:latin typeface="Berlin Sans FB" pitchFamily="34" charset="0"/>
              </a:rPr>
              <a:t>physics</a:t>
            </a:r>
            <a:r>
              <a:rPr lang="da-DK" sz="2400" dirty="0" smtClean="0">
                <a:latin typeface="Berlin Sans FB" pitchFamily="34" charset="0"/>
              </a:rPr>
              <a:t> 23/8 2012</a:t>
            </a:r>
          </a:p>
          <a:p>
            <a:r>
              <a:rPr lang="da-DK" sz="2400" dirty="0" smtClean="0">
                <a:latin typeface="Berlin Sans FB" pitchFamily="34" charset="0"/>
              </a:rPr>
              <a:t>Niels Bech Christensen</a:t>
            </a:r>
          </a:p>
          <a:p>
            <a:r>
              <a:rPr lang="da-DK" sz="2400" dirty="0" smtClean="0">
                <a:latin typeface="Berlin Sans FB" pitchFamily="34" charset="0"/>
              </a:rPr>
              <a:t>Department of </a:t>
            </a:r>
            <a:r>
              <a:rPr lang="da-DK" sz="2400" dirty="0" err="1" smtClean="0">
                <a:latin typeface="Berlin Sans FB" pitchFamily="34" charset="0"/>
              </a:rPr>
              <a:t>Physics</a:t>
            </a:r>
            <a:endParaRPr lang="da-DK" sz="2400" dirty="0" smtClean="0">
              <a:latin typeface="Berlin Sans FB" pitchFamily="34" charset="0"/>
            </a:endParaRPr>
          </a:p>
          <a:p>
            <a:r>
              <a:rPr lang="da-DK" sz="2400" dirty="0" err="1" smtClean="0">
                <a:latin typeface="Berlin Sans FB" pitchFamily="34" charset="0"/>
              </a:rPr>
              <a:t>Technical</a:t>
            </a:r>
            <a:r>
              <a:rPr lang="da-DK" sz="2400" dirty="0" smtClean="0">
                <a:latin typeface="Berlin Sans FB" pitchFamily="34" charset="0"/>
              </a:rPr>
              <a:t> </a:t>
            </a:r>
            <a:r>
              <a:rPr lang="da-DK" sz="2400" dirty="0" err="1" smtClean="0">
                <a:latin typeface="Berlin Sans FB" pitchFamily="34" charset="0"/>
              </a:rPr>
              <a:t>University</a:t>
            </a:r>
            <a:r>
              <a:rPr lang="da-DK" sz="2400" dirty="0" smtClean="0">
                <a:latin typeface="Berlin Sans FB" pitchFamily="34" charset="0"/>
              </a:rPr>
              <a:t> of Denmark</a:t>
            </a:r>
          </a:p>
          <a:p>
            <a:r>
              <a:rPr lang="da-DK" sz="2400" dirty="0" smtClean="0">
                <a:latin typeface="Berlin Sans FB" pitchFamily="34" charset="0"/>
              </a:rPr>
              <a:t>nbch@fysik.dtu.dk</a:t>
            </a:r>
            <a:endParaRPr lang="en-US" sz="2400" dirty="0">
              <a:latin typeface="Berlin Sans FB" pitchFamily="34" charset="0"/>
            </a:endParaRPr>
          </a:p>
        </p:txBody>
      </p:sp>
      <p:pic>
        <p:nvPicPr>
          <p:cNvPr id="4" name="Picture 3"/>
          <p:cNvPicPr>
            <a:picLocks noChangeAspect="1" noChangeArrowheads="1"/>
          </p:cNvPicPr>
          <p:nvPr/>
        </p:nvPicPr>
        <p:blipFill>
          <a:blip r:embed="rId2" cstate="print"/>
          <a:srcRect/>
          <a:stretch>
            <a:fillRect/>
          </a:stretch>
        </p:blipFill>
        <p:spPr bwMode="auto">
          <a:xfrm>
            <a:off x="8410575" y="51470"/>
            <a:ext cx="733425" cy="857250"/>
          </a:xfrm>
          <a:prstGeom prst="rect">
            <a:avLst/>
          </a:prstGeom>
          <a:noFill/>
          <a:ln w="9525">
            <a:noFill/>
            <a:miter lim="800000"/>
            <a:headEnd/>
            <a:tailEnd/>
          </a:ln>
        </p:spPr>
      </p:pic>
      <p:sp>
        <p:nvSpPr>
          <p:cNvPr id="5" name="Rectangle 4"/>
          <p:cNvSpPr/>
          <p:nvPr/>
        </p:nvSpPr>
        <p:spPr>
          <a:xfrm>
            <a:off x="0" y="6669360"/>
            <a:ext cx="9144000" cy="188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467544" y="6381328"/>
            <a:ext cx="79200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467544" y="620688"/>
            <a:ext cx="0" cy="5760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7504" y="44624"/>
            <a:ext cx="1224136" cy="646331"/>
          </a:xfrm>
          <a:prstGeom prst="rect">
            <a:avLst/>
          </a:prstGeom>
          <a:noFill/>
        </p:spPr>
        <p:txBody>
          <a:bodyPr wrap="square" rtlCol="0">
            <a:spAutoFit/>
          </a:bodyPr>
          <a:lstStyle/>
          <a:p>
            <a:r>
              <a:rPr lang="da-DK" sz="3600" dirty="0" smtClean="0">
                <a:latin typeface="Berlin Sans FB" pitchFamily="34" charset="0"/>
                <a:cs typeface="Times New Roman"/>
              </a:rPr>
              <a:t>ħ</a:t>
            </a:r>
            <a:r>
              <a:rPr lang="el-GR" sz="3600" dirty="0" smtClean="0">
                <a:latin typeface="Times New Roman"/>
                <a:cs typeface="Times New Roman"/>
              </a:rPr>
              <a:t>ω</a:t>
            </a:r>
            <a:endParaRPr lang="en-US" sz="3600" dirty="0">
              <a:latin typeface="Berlin Sans FB" pitchFamily="34" charset="0"/>
            </a:endParaRPr>
          </a:p>
        </p:txBody>
      </p:sp>
      <p:sp>
        <p:nvSpPr>
          <p:cNvPr id="11" name="TextBox 10"/>
          <p:cNvSpPr txBox="1"/>
          <p:nvPr/>
        </p:nvSpPr>
        <p:spPr>
          <a:xfrm>
            <a:off x="8388424" y="5949280"/>
            <a:ext cx="648072" cy="646331"/>
          </a:xfrm>
          <a:prstGeom prst="rect">
            <a:avLst/>
          </a:prstGeom>
          <a:noFill/>
        </p:spPr>
        <p:txBody>
          <a:bodyPr wrap="square" rtlCol="0">
            <a:spAutoFit/>
          </a:bodyPr>
          <a:lstStyle/>
          <a:p>
            <a:r>
              <a:rPr lang="da-DK" sz="3600" dirty="0" smtClean="0">
                <a:latin typeface="Berlin Sans FB" pitchFamily="34" charset="0"/>
              </a:rPr>
              <a:t>Q</a:t>
            </a:r>
            <a:endParaRPr lang="en-US" sz="3600" dirty="0">
              <a:latin typeface="Berlin Sans FB"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smtClean="0">
                <a:latin typeface="Berlin Sans FB" pitchFamily="34" charset="0"/>
              </a:rPr>
              <a:t>Examples</a:t>
            </a:r>
            <a:r>
              <a:rPr lang="da-DK" dirty="0" smtClean="0">
                <a:latin typeface="Berlin Sans FB" pitchFamily="34" charset="0"/>
              </a:rPr>
              <a:t> of </a:t>
            </a:r>
            <a:r>
              <a:rPr lang="da-DK" dirty="0" err="1" smtClean="0">
                <a:latin typeface="Berlin Sans FB" pitchFamily="34" charset="0"/>
              </a:rPr>
              <a:t>Fourier</a:t>
            </a:r>
            <a:r>
              <a:rPr lang="da-DK" dirty="0" smtClean="0">
                <a:latin typeface="Berlin Sans FB" pitchFamily="34" charset="0"/>
              </a:rPr>
              <a:t> </a:t>
            </a:r>
            <a:r>
              <a:rPr lang="da-DK" dirty="0" err="1" smtClean="0">
                <a:latin typeface="Berlin Sans FB" pitchFamily="34" charset="0"/>
              </a:rPr>
              <a:t>transforms</a:t>
            </a:r>
            <a:endParaRPr lang="en-US" dirty="0">
              <a:latin typeface="Berlin Sans FB" pitchFamily="34" charset="0"/>
            </a:endParaRPr>
          </a:p>
        </p:txBody>
      </p:sp>
      <p:sp>
        <p:nvSpPr>
          <p:cNvPr id="6" name="Rectangle 5"/>
          <p:cNvSpPr/>
          <p:nvPr/>
        </p:nvSpPr>
        <p:spPr>
          <a:xfrm>
            <a:off x="0" y="6669360"/>
            <a:ext cx="9144000" cy="188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403648" y="5733256"/>
            <a:ext cx="6984776" cy="830997"/>
          </a:xfrm>
          <a:prstGeom prst="rect">
            <a:avLst/>
          </a:prstGeom>
          <a:noFill/>
        </p:spPr>
        <p:txBody>
          <a:bodyPr wrap="square" rtlCol="0">
            <a:spAutoFit/>
          </a:bodyPr>
          <a:lstStyle/>
          <a:p>
            <a:pPr algn="ctr"/>
            <a:r>
              <a:rPr lang="da-DK" sz="2400" dirty="0" err="1" smtClean="0">
                <a:latin typeface="Berlin Sans FB" pitchFamily="34" charset="0"/>
              </a:rPr>
              <a:t>Point-like</a:t>
            </a:r>
            <a:r>
              <a:rPr lang="da-DK" sz="2400" dirty="0" smtClean="0">
                <a:latin typeface="Berlin Sans FB" pitchFamily="34" charset="0"/>
              </a:rPr>
              <a:t> </a:t>
            </a:r>
            <a:r>
              <a:rPr lang="da-DK" sz="2400" dirty="0" err="1" smtClean="0">
                <a:latin typeface="Berlin Sans FB" pitchFamily="34" charset="0"/>
              </a:rPr>
              <a:t>object</a:t>
            </a:r>
            <a:r>
              <a:rPr lang="da-DK" sz="2400" dirty="0" smtClean="0">
                <a:latin typeface="Berlin Sans FB" pitchFamily="34" charset="0"/>
              </a:rPr>
              <a:t> </a:t>
            </a:r>
            <a:r>
              <a:rPr lang="da-DK" sz="2400" dirty="0" smtClean="0">
                <a:latin typeface="Berlin Sans FB" pitchFamily="34" charset="0"/>
                <a:sym typeface="Wingdings" pitchFamily="2" charset="2"/>
              </a:rPr>
              <a:t> </a:t>
            </a:r>
            <a:r>
              <a:rPr lang="da-DK" sz="2400" dirty="0" err="1" smtClean="0">
                <a:latin typeface="Berlin Sans FB" pitchFamily="34" charset="0"/>
                <a:sym typeface="Wingdings" pitchFamily="2" charset="2"/>
              </a:rPr>
              <a:t>Constant</a:t>
            </a:r>
            <a:r>
              <a:rPr lang="da-DK" sz="2400" dirty="0" smtClean="0">
                <a:latin typeface="Berlin Sans FB" pitchFamily="34" charset="0"/>
                <a:sym typeface="Wingdings" pitchFamily="2" charset="2"/>
              </a:rPr>
              <a:t> in Q </a:t>
            </a:r>
          </a:p>
          <a:p>
            <a:pPr algn="ctr"/>
            <a:r>
              <a:rPr lang="da-DK" sz="2400" dirty="0" err="1" smtClean="0">
                <a:latin typeface="Berlin Sans FB" pitchFamily="34" charset="0"/>
                <a:sym typeface="Wingdings" pitchFamily="2" charset="2"/>
              </a:rPr>
              <a:t>e.g</a:t>
            </a:r>
            <a:r>
              <a:rPr lang="da-DK" sz="2400" dirty="0" smtClean="0">
                <a:latin typeface="Berlin Sans FB" pitchFamily="34" charset="0"/>
                <a:sym typeface="Wingdings" pitchFamily="2" charset="2"/>
              </a:rPr>
              <a:t>. absence of formfactor for </a:t>
            </a:r>
            <a:r>
              <a:rPr lang="da-DK" sz="2400" dirty="0" err="1" smtClean="0">
                <a:latin typeface="Berlin Sans FB" pitchFamily="34" charset="0"/>
                <a:sym typeface="Wingdings" pitchFamily="2" charset="2"/>
              </a:rPr>
              <a:t>scattering</a:t>
            </a:r>
            <a:r>
              <a:rPr lang="da-DK" sz="2400" dirty="0" smtClean="0">
                <a:latin typeface="Berlin Sans FB" pitchFamily="34" charset="0"/>
                <a:sym typeface="Wingdings" pitchFamily="2" charset="2"/>
              </a:rPr>
              <a:t> from </a:t>
            </a:r>
            <a:r>
              <a:rPr lang="da-DK" sz="2400" dirty="0" err="1" smtClean="0">
                <a:latin typeface="Berlin Sans FB" pitchFamily="34" charset="0"/>
                <a:sym typeface="Wingdings" pitchFamily="2" charset="2"/>
              </a:rPr>
              <a:t>nucleus</a:t>
            </a:r>
            <a:endParaRPr lang="en-US" sz="2400" dirty="0">
              <a:latin typeface="Berlin Sans FB" pitchFamily="34" charset="0"/>
            </a:endParaRPr>
          </a:p>
        </p:txBody>
      </p:sp>
      <p:pic>
        <p:nvPicPr>
          <p:cNvPr id="7" name="Picture 6" descr="Fourier_Const.jpg"/>
          <p:cNvPicPr>
            <a:picLocks noChangeAspect="1"/>
          </p:cNvPicPr>
          <p:nvPr/>
        </p:nvPicPr>
        <p:blipFill>
          <a:blip r:embed="rId2" cstate="print"/>
          <a:stretch>
            <a:fillRect/>
          </a:stretch>
        </p:blipFill>
        <p:spPr>
          <a:xfrm>
            <a:off x="1800000" y="1412776"/>
            <a:ext cx="5758402" cy="4320000"/>
          </a:xfrm>
          <a:prstGeom prst="rect">
            <a:avLst/>
          </a:prstGeom>
        </p:spPr>
      </p:pic>
      <p:pic>
        <p:nvPicPr>
          <p:cNvPr id="9" name="Picture 2"/>
          <p:cNvPicPr>
            <a:picLocks noChangeAspect="1" noChangeArrowheads="1"/>
          </p:cNvPicPr>
          <p:nvPr/>
        </p:nvPicPr>
        <p:blipFill>
          <a:blip r:embed="rId3" cstate="print"/>
          <a:srcRect/>
          <a:stretch>
            <a:fillRect/>
          </a:stretch>
        </p:blipFill>
        <p:spPr bwMode="auto">
          <a:xfrm>
            <a:off x="8410575" y="-27384"/>
            <a:ext cx="733425" cy="85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smtClean="0">
                <a:latin typeface="Berlin Sans FB" pitchFamily="34" charset="0"/>
              </a:rPr>
              <a:t>Examples</a:t>
            </a:r>
            <a:r>
              <a:rPr lang="da-DK" dirty="0" smtClean="0">
                <a:latin typeface="Berlin Sans FB" pitchFamily="34" charset="0"/>
              </a:rPr>
              <a:t> of </a:t>
            </a:r>
            <a:r>
              <a:rPr lang="da-DK" dirty="0" err="1" smtClean="0">
                <a:latin typeface="Berlin Sans FB" pitchFamily="34" charset="0"/>
              </a:rPr>
              <a:t>Fourier</a:t>
            </a:r>
            <a:r>
              <a:rPr lang="da-DK" dirty="0" smtClean="0">
                <a:latin typeface="Berlin Sans FB" pitchFamily="34" charset="0"/>
              </a:rPr>
              <a:t> </a:t>
            </a:r>
            <a:r>
              <a:rPr lang="da-DK" dirty="0" err="1" smtClean="0">
                <a:latin typeface="Berlin Sans FB" pitchFamily="34" charset="0"/>
              </a:rPr>
              <a:t>transforms</a:t>
            </a:r>
            <a:endParaRPr lang="en-US" dirty="0"/>
          </a:p>
        </p:txBody>
      </p:sp>
      <p:pic>
        <p:nvPicPr>
          <p:cNvPr id="4" name="Picture 3" descr="Fourier_Const_Crystal.jpg"/>
          <p:cNvPicPr>
            <a:picLocks noChangeAspect="1"/>
          </p:cNvPicPr>
          <p:nvPr/>
        </p:nvPicPr>
        <p:blipFill>
          <a:blip r:embed="rId2" cstate="print"/>
          <a:stretch>
            <a:fillRect/>
          </a:stretch>
        </p:blipFill>
        <p:spPr>
          <a:xfrm>
            <a:off x="1800000" y="1412776"/>
            <a:ext cx="5758402" cy="4320000"/>
          </a:xfrm>
          <a:prstGeom prst="rect">
            <a:avLst/>
          </a:prstGeom>
        </p:spPr>
      </p:pic>
      <p:pic>
        <p:nvPicPr>
          <p:cNvPr id="5" name="Picture 4"/>
          <p:cNvPicPr>
            <a:picLocks noChangeAspect="1" noChangeArrowheads="1"/>
          </p:cNvPicPr>
          <p:nvPr/>
        </p:nvPicPr>
        <p:blipFill>
          <a:blip r:embed="rId3" cstate="print"/>
          <a:srcRect/>
          <a:stretch>
            <a:fillRect/>
          </a:stretch>
        </p:blipFill>
        <p:spPr bwMode="auto">
          <a:xfrm>
            <a:off x="8410575" y="-27384"/>
            <a:ext cx="733425" cy="857250"/>
          </a:xfrm>
          <a:prstGeom prst="rect">
            <a:avLst/>
          </a:prstGeom>
          <a:noFill/>
          <a:ln w="9525">
            <a:noFill/>
            <a:miter lim="800000"/>
            <a:headEnd/>
            <a:tailEnd/>
          </a:ln>
        </p:spPr>
      </p:pic>
      <p:sp>
        <p:nvSpPr>
          <p:cNvPr id="6" name="Rectangle 5"/>
          <p:cNvSpPr/>
          <p:nvPr/>
        </p:nvSpPr>
        <p:spPr>
          <a:xfrm>
            <a:off x="0" y="6669360"/>
            <a:ext cx="9144000" cy="188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80528" y="5694347"/>
            <a:ext cx="9865096" cy="830997"/>
          </a:xfrm>
          <a:prstGeom prst="rect">
            <a:avLst/>
          </a:prstGeom>
          <a:noFill/>
        </p:spPr>
        <p:txBody>
          <a:bodyPr wrap="square" rtlCol="0">
            <a:spAutoFit/>
          </a:bodyPr>
          <a:lstStyle/>
          <a:p>
            <a:pPr algn="ctr"/>
            <a:r>
              <a:rPr lang="da-DK" sz="2400" dirty="0" smtClean="0">
                <a:latin typeface="Berlin Sans FB" pitchFamily="34" charset="0"/>
              </a:rPr>
              <a:t>Atoms in a </a:t>
            </a:r>
            <a:r>
              <a:rPr lang="da-DK" sz="2400" dirty="0" err="1" smtClean="0">
                <a:latin typeface="Berlin Sans FB" pitchFamily="34" charset="0"/>
              </a:rPr>
              <a:t>crystal</a:t>
            </a:r>
            <a:r>
              <a:rPr lang="da-DK" sz="2400" dirty="0" smtClean="0">
                <a:latin typeface="Berlin Sans FB" pitchFamily="34" charset="0"/>
              </a:rPr>
              <a:t> </a:t>
            </a:r>
            <a:r>
              <a:rPr lang="da-DK" sz="2400" dirty="0" smtClean="0">
                <a:latin typeface="Berlin Sans FB" pitchFamily="34" charset="0"/>
                <a:sym typeface="Wingdings" pitchFamily="2" charset="2"/>
              </a:rPr>
              <a:t> </a:t>
            </a:r>
            <a:r>
              <a:rPr lang="da-DK" sz="2400" dirty="0" err="1" smtClean="0">
                <a:latin typeface="Berlin Sans FB" pitchFamily="34" charset="0"/>
                <a:sym typeface="Wingdings" pitchFamily="2" charset="2"/>
              </a:rPr>
              <a:t>Bragg</a:t>
            </a:r>
            <a:r>
              <a:rPr lang="da-DK" sz="2400" dirty="0" smtClean="0">
                <a:latin typeface="Berlin Sans FB" pitchFamily="34" charset="0"/>
                <a:sym typeface="Wingdings" pitchFamily="2" charset="2"/>
              </a:rPr>
              <a:t> </a:t>
            </a:r>
            <a:r>
              <a:rPr lang="da-DK" sz="2400" dirty="0" err="1" smtClean="0">
                <a:latin typeface="Berlin Sans FB" pitchFamily="34" charset="0"/>
                <a:sym typeface="Wingdings" pitchFamily="2" charset="2"/>
              </a:rPr>
              <a:t>reflections</a:t>
            </a:r>
            <a:r>
              <a:rPr lang="da-DK" sz="2400" dirty="0" smtClean="0">
                <a:latin typeface="Berlin Sans FB" pitchFamily="34" charset="0"/>
                <a:sym typeface="Wingdings" pitchFamily="2" charset="2"/>
              </a:rPr>
              <a:t> </a:t>
            </a:r>
          </a:p>
          <a:p>
            <a:pPr algn="ctr"/>
            <a:r>
              <a:rPr lang="da-DK" sz="2400" dirty="0" smtClean="0">
                <a:latin typeface="Berlin Sans FB" pitchFamily="34" charset="0"/>
                <a:sym typeface="Wingdings" pitchFamily="2" charset="2"/>
              </a:rPr>
              <a:t>(for time-independent </a:t>
            </a:r>
            <a:r>
              <a:rPr lang="da-DK" sz="2400" dirty="0" err="1" smtClean="0">
                <a:latin typeface="Berlin Sans FB" pitchFamily="34" charset="0"/>
                <a:sym typeface="Wingdings" pitchFamily="2" charset="2"/>
              </a:rPr>
              <a:t>two-point</a:t>
            </a:r>
            <a:r>
              <a:rPr lang="da-DK" sz="2400" dirty="0" smtClean="0">
                <a:latin typeface="Berlin Sans FB" pitchFamily="34" charset="0"/>
                <a:sym typeface="Wingdings" pitchFamily="2" charset="2"/>
              </a:rPr>
              <a:t> </a:t>
            </a:r>
            <a:r>
              <a:rPr lang="da-DK" sz="2400" dirty="0" err="1" smtClean="0">
                <a:latin typeface="Berlin Sans FB" pitchFamily="34" charset="0"/>
                <a:sym typeface="Wingdings" pitchFamily="2" charset="2"/>
              </a:rPr>
              <a:t>correlations</a:t>
            </a:r>
            <a:r>
              <a:rPr lang="da-DK" sz="2400" dirty="0" smtClean="0">
                <a:latin typeface="Berlin Sans FB" pitchFamily="34" charset="0"/>
                <a:sym typeface="Wingdings" pitchFamily="2" charset="2"/>
              </a:rPr>
              <a:t>)</a:t>
            </a:r>
            <a:endParaRPr lang="en-US" sz="2400" dirty="0">
              <a:latin typeface="Berlin Sans FB"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smtClean="0">
                <a:latin typeface="Berlin Sans FB" pitchFamily="34" charset="0"/>
              </a:rPr>
              <a:t>Examples</a:t>
            </a:r>
            <a:r>
              <a:rPr lang="da-DK" dirty="0" smtClean="0">
                <a:latin typeface="Berlin Sans FB" pitchFamily="34" charset="0"/>
              </a:rPr>
              <a:t> of </a:t>
            </a:r>
            <a:r>
              <a:rPr lang="da-DK" dirty="0" err="1" smtClean="0">
                <a:latin typeface="Berlin Sans FB" pitchFamily="34" charset="0"/>
              </a:rPr>
              <a:t>Fourier</a:t>
            </a:r>
            <a:r>
              <a:rPr lang="da-DK" dirty="0" smtClean="0">
                <a:latin typeface="Berlin Sans FB" pitchFamily="34" charset="0"/>
              </a:rPr>
              <a:t> </a:t>
            </a:r>
            <a:r>
              <a:rPr lang="da-DK" dirty="0" err="1" smtClean="0">
                <a:latin typeface="Berlin Sans FB" pitchFamily="34" charset="0"/>
              </a:rPr>
              <a:t>transforms</a:t>
            </a:r>
            <a:endParaRPr lang="en-US" dirty="0"/>
          </a:p>
        </p:txBody>
      </p:sp>
      <p:pic>
        <p:nvPicPr>
          <p:cNvPr id="3" name="Picture 2" descr="Fourier_Gauss1.jpg"/>
          <p:cNvPicPr>
            <a:picLocks noChangeAspect="1"/>
          </p:cNvPicPr>
          <p:nvPr/>
        </p:nvPicPr>
        <p:blipFill>
          <a:blip r:embed="rId2" cstate="print"/>
          <a:stretch>
            <a:fillRect/>
          </a:stretch>
        </p:blipFill>
        <p:spPr>
          <a:xfrm>
            <a:off x="1800000" y="1440000"/>
            <a:ext cx="5758402" cy="4320000"/>
          </a:xfrm>
          <a:prstGeom prst="rect">
            <a:avLst/>
          </a:prstGeom>
        </p:spPr>
      </p:pic>
      <p:pic>
        <p:nvPicPr>
          <p:cNvPr id="4" name="Picture 3"/>
          <p:cNvPicPr>
            <a:picLocks noChangeAspect="1" noChangeArrowheads="1"/>
          </p:cNvPicPr>
          <p:nvPr/>
        </p:nvPicPr>
        <p:blipFill>
          <a:blip r:embed="rId3" cstate="print"/>
          <a:srcRect/>
          <a:stretch>
            <a:fillRect/>
          </a:stretch>
        </p:blipFill>
        <p:spPr bwMode="auto">
          <a:xfrm>
            <a:off x="8410575" y="51470"/>
            <a:ext cx="733425" cy="857250"/>
          </a:xfrm>
          <a:prstGeom prst="rect">
            <a:avLst/>
          </a:prstGeom>
          <a:noFill/>
          <a:ln w="9525">
            <a:noFill/>
            <a:miter lim="800000"/>
            <a:headEnd/>
            <a:tailEnd/>
          </a:ln>
        </p:spPr>
      </p:pic>
      <p:sp>
        <p:nvSpPr>
          <p:cNvPr id="5" name="Rectangle 4"/>
          <p:cNvSpPr/>
          <p:nvPr/>
        </p:nvSpPr>
        <p:spPr>
          <a:xfrm>
            <a:off x="0" y="6669360"/>
            <a:ext cx="9144000" cy="188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28252" y="5703639"/>
            <a:ext cx="6768199" cy="830997"/>
          </a:xfrm>
          <a:prstGeom prst="rect">
            <a:avLst/>
          </a:prstGeom>
        </p:spPr>
        <p:txBody>
          <a:bodyPr wrap="none">
            <a:spAutoFit/>
          </a:bodyPr>
          <a:lstStyle/>
          <a:p>
            <a:pPr algn="ctr"/>
            <a:r>
              <a:rPr lang="da-DK" sz="2400" dirty="0" smtClean="0">
                <a:latin typeface="Berlin Sans FB" pitchFamily="34" charset="0"/>
              </a:rPr>
              <a:t>An </a:t>
            </a:r>
            <a:r>
              <a:rPr lang="da-DK" sz="2400" dirty="0" err="1" smtClean="0">
                <a:latin typeface="Berlin Sans FB" pitchFamily="34" charset="0"/>
              </a:rPr>
              <a:t>extended</a:t>
            </a:r>
            <a:r>
              <a:rPr lang="da-DK" sz="2400" dirty="0" smtClean="0">
                <a:latin typeface="Berlin Sans FB" pitchFamily="34" charset="0"/>
              </a:rPr>
              <a:t> </a:t>
            </a:r>
            <a:r>
              <a:rPr lang="da-DK" sz="2400" dirty="0" err="1" smtClean="0">
                <a:latin typeface="Berlin Sans FB" pitchFamily="34" charset="0"/>
              </a:rPr>
              <a:t>object</a:t>
            </a:r>
            <a:r>
              <a:rPr lang="da-DK" sz="2400" dirty="0" smtClean="0">
                <a:latin typeface="Berlin Sans FB" pitchFamily="34" charset="0"/>
              </a:rPr>
              <a:t> in R </a:t>
            </a:r>
            <a:r>
              <a:rPr lang="da-DK" sz="2400" dirty="0" smtClean="0">
                <a:latin typeface="Berlin Sans FB" pitchFamily="34" charset="0"/>
                <a:sym typeface="Wingdings" pitchFamily="2" charset="2"/>
              </a:rPr>
              <a:t> An </a:t>
            </a:r>
            <a:r>
              <a:rPr lang="da-DK" sz="2400" dirty="0" err="1" smtClean="0">
                <a:latin typeface="Berlin Sans FB" pitchFamily="34" charset="0"/>
                <a:sym typeface="Wingdings" pitchFamily="2" charset="2"/>
              </a:rPr>
              <a:t>extended</a:t>
            </a:r>
            <a:r>
              <a:rPr lang="da-DK" sz="2400" dirty="0" smtClean="0">
                <a:latin typeface="Berlin Sans FB" pitchFamily="34" charset="0"/>
                <a:sym typeface="Wingdings" pitchFamily="2" charset="2"/>
              </a:rPr>
              <a:t> </a:t>
            </a:r>
            <a:r>
              <a:rPr lang="da-DK" sz="2400" dirty="0" err="1" smtClean="0">
                <a:latin typeface="Berlin Sans FB" pitchFamily="34" charset="0"/>
                <a:sym typeface="Wingdings" pitchFamily="2" charset="2"/>
              </a:rPr>
              <a:t>object</a:t>
            </a:r>
            <a:r>
              <a:rPr lang="da-DK" sz="2400" dirty="0" smtClean="0">
                <a:latin typeface="Berlin Sans FB" pitchFamily="34" charset="0"/>
                <a:sym typeface="Wingdings" pitchFamily="2" charset="2"/>
              </a:rPr>
              <a:t> in Q</a:t>
            </a:r>
          </a:p>
          <a:p>
            <a:pPr algn="ctr"/>
            <a:r>
              <a:rPr lang="da-DK" sz="2400" dirty="0" err="1" smtClean="0">
                <a:latin typeface="Berlin Sans FB" pitchFamily="34" charset="0"/>
                <a:sym typeface="Wingdings" pitchFamily="2" charset="2"/>
              </a:rPr>
              <a:t>e.g</a:t>
            </a:r>
            <a:r>
              <a:rPr lang="da-DK" sz="2400" dirty="0" smtClean="0">
                <a:latin typeface="Berlin Sans FB" pitchFamily="34" charset="0"/>
                <a:sym typeface="Wingdings" pitchFamily="2" charset="2"/>
              </a:rPr>
              <a:t>. formfactor for </a:t>
            </a:r>
            <a:r>
              <a:rPr lang="da-DK" sz="2400" dirty="0" err="1" smtClean="0">
                <a:latin typeface="Berlin Sans FB" pitchFamily="34" charset="0"/>
                <a:sym typeface="Wingdings" pitchFamily="2" charset="2"/>
              </a:rPr>
              <a:t>magnetic</a:t>
            </a:r>
            <a:r>
              <a:rPr lang="da-DK" sz="2400" dirty="0" smtClean="0">
                <a:latin typeface="Berlin Sans FB" pitchFamily="34" charset="0"/>
                <a:sym typeface="Wingdings" pitchFamily="2" charset="2"/>
              </a:rPr>
              <a:t> </a:t>
            </a:r>
            <a:r>
              <a:rPr lang="da-DK" sz="2400" dirty="0" err="1" smtClean="0">
                <a:latin typeface="Berlin Sans FB" pitchFamily="34" charset="0"/>
                <a:sym typeface="Wingdings" pitchFamily="2" charset="2"/>
              </a:rPr>
              <a:t>scattering</a:t>
            </a:r>
            <a:endParaRPr lang="en-US" sz="2400" dirty="0">
              <a:latin typeface="Berlin Sans FB"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smtClean="0">
                <a:latin typeface="Berlin Sans FB" pitchFamily="34" charset="0"/>
              </a:rPr>
              <a:t>Examples</a:t>
            </a:r>
            <a:r>
              <a:rPr lang="da-DK" dirty="0" smtClean="0">
                <a:latin typeface="Berlin Sans FB" pitchFamily="34" charset="0"/>
              </a:rPr>
              <a:t> of </a:t>
            </a:r>
            <a:r>
              <a:rPr lang="da-DK" dirty="0" err="1" smtClean="0">
                <a:latin typeface="Berlin Sans FB" pitchFamily="34" charset="0"/>
              </a:rPr>
              <a:t>Fourier</a:t>
            </a:r>
            <a:r>
              <a:rPr lang="da-DK" dirty="0" smtClean="0">
                <a:latin typeface="Berlin Sans FB" pitchFamily="34" charset="0"/>
              </a:rPr>
              <a:t> </a:t>
            </a:r>
            <a:r>
              <a:rPr lang="da-DK" dirty="0" err="1" smtClean="0">
                <a:latin typeface="Berlin Sans FB" pitchFamily="34" charset="0"/>
              </a:rPr>
              <a:t>transforms</a:t>
            </a:r>
            <a:endParaRPr lang="en-US" dirty="0"/>
          </a:p>
        </p:txBody>
      </p:sp>
      <p:pic>
        <p:nvPicPr>
          <p:cNvPr id="3" name="Picture 2" descr="Fourier_Gauss2.jpg"/>
          <p:cNvPicPr>
            <a:picLocks noChangeAspect="1"/>
          </p:cNvPicPr>
          <p:nvPr/>
        </p:nvPicPr>
        <p:blipFill>
          <a:blip r:embed="rId2" cstate="print"/>
          <a:stretch>
            <a:fillRect/>
          </a:stretch>
        </p:blipFill>
        <p:spPr>
          <a:xfrm>
            <a:off x="1800000" y="1440000"/>
            <a:ext cx="5758402" cy="4320000"/>
          </a:xfrm>
          <a:prstGeom prst="rect">
            <a:avLst/>
          </a:prstGeom>
        </p:spPr>
      </p:pic>
      <p:pic>
        <p:nvPicPr>
          <p:cNvPr id="4" name="Picture 3"/>
          <p:cNvPicPr>
            <a:picLocks noChangeAspect="1" noChangeArrowheads="1"/>
          </p:cNvPicPr>
          <p:nvPr/>
        </p:nvPicPr>
        <p:blipFill>
          <a:blip r:embed="rId3" cstate="print"/>
          <a:srcRect/>
          <a:stretch>
            <a:fillRect/>
          </a:stretch>
        </p:blipFill>
        <p:spPr bwMode="auto">
          <a:xfrm>
            <a:off x="8410575" y="51470"/>
            <a:ext cx="733425" cy="857250"/>
          </a:xfrm>
          <a:prstGeom prst="rect">
            <a:avLst/>
          </a:prstGeom>
          <a:noFill/>
          <a:ln w="9525">
            <a:noFill/>
            <a:miter lim="800000"/>
            <a:headEnd/>
            <a:tailEnd/>
          </a:ln>
        </p:spPr>
      </p:pic>
      <p:sp>
        <p:nvSpPr>
          <p:cNvPr id="5" name="Rectangle 4"/>
          <p:cNvSpPr/>
          <p:nvPr/>
        </p:nvSpPr>
        <p:spPr>
          <a:xfrm>
            <a:off x="0" y="6669360"/>
            <a:ext cx="9144000" cy="188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68327" y="5919663"/>
            <a:ext cx="7138493" cy="461665"/>
          </a:xfrm>
          <a:prstGeom prst="rect">
            <a:avLst/>
          </a:prstGeom>
        </p:spPr>
        <p:txBody>
          <a:bodyPr wrap="none">
            <a:spAutoFit/>
          </a:bodyPr>
          <a:lstStyle/>
          <a:p>
            <a:r>
              <a:rPr lang="da-DK" sz="2400" dirty="0" smtClean="0">
                <a:latin typeface="Berlin Sans FB" pitchFamily="34" charset="0"/>
              </a:rPr>
              <a:t>Double </a:t>
            </a:r>
            <a:r>
              <a:rPr lang="da-DK" sz="2400" dirty="0" err="1" smtClean="0">
                <a:latin typeface="Berlin Sans FB" pitchFamily="34" charset="0"/>
              </a:rPr>
              <a:t>width</a:t>
            </a:r>
            <a:r>
              <a:rPr lang="da-DK" sz="2400" dirty="0" smtClean="0">
                <a:latin typeface="Berlin Sans FB" pitchFamily="34" charset="0"/>
              </a:rPr>
              <a:t> in R </a:t>
            </a:r>
            <a:r>
              <a:rPr lang="da-DK" sz="2400" dirty="0" smtClean="0">
                <a:latin typeface="Berlin Sans FB" pitchFamily="34" charset="0"/>
                <a:sym typeface="Wingdings" pitchFamily="2" charset="2"/>
              </a:rPr>
              <a:t> Width in Q </a:t>
            </a:r>
            <a:r>
              <a:rPr lang="da-DK" sz="2400" dirty="0" err="1" smtClean="0">
                <a:latin typeface="Berlin Sans FB" pitchFamily="34" charset="0"/>
                <a:sym typeface="Wingdings" pitchFamily="2" charset="2"/>
              </a:rPr>
              <a:t>decreases</a:t>
            </a:r>
            <a:r>
              <a:rPr lang="da-DK" sz="2400" dirty="0" smtClean="0">
                <a:latin typeface="Berlin Sans FB" pitchFamily="34" charset="0"/>
                <a:sym typeface="Wingdings" pitchFamily="2" charset="2"/>
              </a:rPr>
              <a:t> by factor 2</a:t>
            </a:r>
            <a:endParaRPr lang="en-US" sz="2400" dirty="0">
              <a:latin typeface="Berlin Sans FB"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latin typeface="Berlin Sans FB" pitchFamily="34" charset="0"/>
              </a:rPr>
              <a:t>Time and </a:t>
            </a:r>
            <a:r>
              <a:rPr lang="da-DK" dirty="0" err="1" smtClean="0">
                <a:latin typeface="Berlin Sans FB" pitchFamily="34" charset="0"/>
              </a:rPr>
              <a:t>energy</a:t>
            </a:r>
            <a:r>
              <a:rPr lang="da-DK" dirty="0" smtClean="0">
                <a:latin typeface="Berlin Sans FB" pitchFamily="34" charset="0"/>
              </a:rPr>
              <a:t>: </a:t>
            </a:r>
            <a:br>
              <a:rPr lang="da-DK" dirty="0" smtClean="0">
                <a:latin typeface="Berlin Sans FB" pitchFamily="34" charset="0"/>
              </a:rPr>
            </a:br>
            <a:r>
              <a:rPr lang="da-DK" dirty="0" err="1" smtClean="0">
                <a:latin typeface="Berlin Sans FB" pitchFamily="34" charset="0"/>
              </a:rPr>
              <a:t>Fourier</a:t>
            </a:r>
            <a:r>
              <a:rPr lang="da-DK" dirty="0" smtClean="0">
                <a:latin typeface="Berlin Sans FB" pitchFamily="34" charset="0"/>
              </a:rPr>
              <a:t> transformation</a:t>
            </a:r>
            <a:endParaRPr lang="en-US" dirty="0">
              <a:latin typeface="Berlin Sans FB" pitchFamily="34" charset="0"/>
            </a:endParaRPr>
          </a:p>
        </p:txBody>
      </p:sp>
      <p:pic>
        <p:nvPicPr>
          <p:cNvPr id="4" name="Picture 3"/>
          <p:cNvPicPr>
            <a:picLocks noChangeAspect="1" noChangeArrowheads="1"/>
          </p:cNvPicPr>
          <p:nvPr/>
        </p:nvPicPr>
        <p:blipFill>
          <a:blip r:embed="rId3" cstate="print"/>
          <a:srcRect/>
          <a:stretch>
            <a:fillRect/>
          </a:stretch>
        </p:blipFill>
        <p:spPr bwMode="auto">
          <a:xfrm>
            <a:off x="8410575" y="51470"/>
            <a:ext cx="733425" cy="857250"/>
          </a:xfrm>
          <a:prstGeom prst="rect">
            <a:avLst/>
          </a:prstGeom>
          <a:noFill/>
          <a:ln w="9525">
            <a:noFill/>
            <a:miter lim="800000"/>
            <a:headEnd/>
            <a:tailEnd/>
          </a:ln>
        </p:spPr>
      </p:pic>
      <p:graphicFrame>
        <p:nvGraphicFramePr>
          <p:cNvPr id="5122" name="Object 2"/>
          <p:cNvGraphicFramePr>
            <a:graphicFrameLocks noChangeAspect="1"/>
          </p:cNvGraphicFramePr>
          <p:nvPr/>
        </p:nvGraphicFramePr>
        <p:xfrm>
          <a:off x="2267744" y="1848545"/>
          <a:ext cx="4868862" cy="1868487"/>
        </p:xfrm>
        <a:graphic>
          <a:graphicData uri="http://schemas.openxmlformats.org/presentationml/2006/ole">
            <p:oleObj spid="_x0000_s20482" name="Ligning" r:id="rId4" imgW="1854000" imgH="711000" progId="Equation.3">
              <p:embed/>
            </p:oleObj>
          </a:graphicData>
        </a:graphic>
      </p:graphicFrame>
      <p:sp>
        <p:nvSpPr>
          <p:cNvPr id="5" name="Rectangle 4"/>
          <p:cNvSpPr/>
          <p:nvPr/>
        </p:nvSpPr>
        <p:spPr>
          <a:xfrm>
            <a:off x="0" y="6669360"/>
            <a:ext cx="9144000" cy="188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smtClean="0">
                <a:latin typeface="Berlin Sans FB" pitchFamily="34" charset="0"/>
              </a:rPr>
              <a:t>Examples</a:t>
            </a:r>
            <a:endParaRPr lang="en-US" dirty="0">
              <a:latin typeface="Berlin Sans FB" pitchFamily="34" charset="0"/>
            </a:endParaRPr>
          </a:p>
        </p:txBody>
      </p:sp>
      <p:pic>
        <p:nvPicPr>
          <p:cNvPr id="3" name="Picture 2"/>
          <p:cNvPicPr>
            <a:picLocks noChangeAspect="1" noChangeArrowheads="1"/>
          </p:cNvPicPr>
          <p:nvPr/>
        </p:nvPicPr>
        <p:blipFill>
          <a:blip r:embed="rId2" cstate="print"/>
          <a:srcRect/>
          <a:stretch>
            <a:fillRect/>
          </a:stretch>
        </p:blipFill>
        <p:spPr bwMode="auto">
          <a:xfrm>
            <a:off x="8410575" y="51470"/>
            <a:ext cx="733425" cy="857250"/>
          </a:xfrm>
          <a:prstGeom prst="rect">
            <a:avLst/>
          </a:prstGeom>
          <a:noFill/>
          <a:ln w="9525">
            <a:noFill/>
            <a:miter lim="800000"/>
            <a:headEnd/>
            <a:tailEnd/>
          </a:ln>
        </p:spPr>
      </p:pic>
      <p:sp>
        <p:nvSpPr>
          <p:cNvPr id="4" name="Rectangle 3"/>
          <p:cNvSpPr/>
          <p:nvPr/>
        </p:nvSpPr>
        <p:spPr>
          <a:xfrm>
            <a:off x="0" y="6669360"/>
            <a:ext cx="9144000" cy="188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ourier_Const_time.jpg"/>
          <p:cNvPicPr>
            <a:picLocks noChangeAspect="1"/>
          </p:cNvPicPr>
          <p:nvPr/>
        </p:nvPicPr>
        <p:blipFill>
          <a:blip r:embed="rId3" cstate="print"/>
          <a:stretch>
            <a:fillRect/>
          </a:stretch>
        </p:blipFill>
        <p:spPr>
          <a:xfrm>
            <a:off x="1800000" y="1412776"/>
            <a:ext cx="5758402" cy="4320000"/>
          </a:xfrm>
          <a:prstGeom prst="rect">
            <a:avLst/>
          </a:prstGeom>
        </p:spPr>
      </p:pic>
      <p:sp>
        <p:nvSpPr>
          <p:cNvPr id="6" name="TextBox 5"/>
          <p:cNvSpPr txBox="1"/>
          <p:nvPr/>
        </p:nvSpPr>
        <p:spPr>
          <a:xfrm>
            <a:off x="251520" y="5867980"/>
            <a:ext cx="8928992" cy="369332"/>
          </a:xfrm>
          <a:prstGeom prst="rect">
            <a:avLst/>
          </a:prstGeom>
          <a:noFill/>
        </p:spPr>
        <p:txBody>
          <a:bodyPr wrap="square" rtlCol="0">
            <a:spAutoFit/>
          </a:bodyPr>
          <a:lstStyle/>
          <a:p>
            <a:r>
              <a:rPr lang="da-DK" dirty="0" smtClean="0">
                <a:latin typeface="Berlin Sans FB" pitchFamily="34" charset="0"/>
              </a:rPr>
              <a:t>Time-independent </a:t>
            </a:r>
            <a:r>
              <a:rPr lang="da-DK" dirty="0" err="1" smtClean="0">
                <a:latin typeface="Berlin Sans FB" pitchFamily="34" charset="0"/>
              </a:rPr>
              <a:t>phenomena</a:t>
            </a:r>
            <a:r>
              <a:rPr lang="da-DK" dirty="0" smtClean="0">
                <a:latin typeface="Berlin Sans FB" pitchFamily="34" charset="0"/>
              </a:rPr>
              <a:t> (</a:t>
            </a:r>
            <a:r>
              <a:rPr lang="da-DK" dirty="0" err="1" smtClean="0">
                <a:latin typeface="Berlin Sans FB" pitchFamily="34" charset="0"/>
              </a:rPr>
              <a:t>eigenstates</a:t>
            </a:r>
            <a:r>
              <a:rPr lang="da-DK" dirty="0" smtClean="0">
                <a:latin typeface="Berlin Sans FB" pitchFamily="34" charset="0"/>
              </a:rPr>
              <a:t>) </a:t>
            </a:r>
            <a:r>
              <a:rPr lang="da-DK" dirty="0" smtClean="0">
                <a:latin typeface="Berlin Sans FB" pitchFamily="34" charset="0"/>
                <a:sym typeface="Wingdings" pitchFamily="2" charset="2"/>
              </a:rPr>
              <a:t> </a:t>
            </a:r>
            <a:r>
              <a:rPr lang="da-DK" dirty="0" err="1" smtClean="0">
                <a:latin typeface="Berlin Sans FB" pitchFamily="34" charset="0"/>
                <a:sym typeface="Wingdings" pitchFamily="2" charset="2"/>
              </a:rPr>
              <a:t>Bragg</a:t>
            </a:r>
            <a:r>
              <a:rPr lang="da-DK" dirty="0" smtClean="0">
                <a:latin typeface="Berlin Sans FB" pitchFamily="34" charset="0"/>
                <a:sym typeface="Wingdings" pitchFamily="2" charset="2"/>
              </a:rPr>
              <a:t> </a:t>
            </a:r>
            <a:r>
              <a:rPr lang="da-DK" dirty="0" err="1" smtClean="0">
                <a:latin typeface="Berlin Sans FB" pitchFamily="34" charset="0"/>
                <a:sym typeface="Wingdings" pitchFamily="2" charset="2"/>
              </a:rPr>
              <a:t>peaks</a:t>
            </a:r>
            <a:r>
              <a:rPr lang="da-DK" dirty="0" smtClean="0">
                <a:latin typeface="Berlin Sans FB" pitchFamily="34" charset="0"/>
                <a:sym typeface="Wingdings" pitchFamily="2" charset="2"/>
              </a:rPr>
              <a:t>, </a:t>
            </a:r>
            <a:r>
              <a:rPr lang="da-DK" dirty="0" err="1" smtClean="0">
                <a:latin typeface="Berlin Sans FB" pitchFamily="34" charset="0"/>
                <a:sym typeface="Wingdings" pitchFamily="2" charset="2"/>
              </a:rPr>
              <a:t>sharp</a:t>
            </a:r>
            <a:r>
              <a:rPr lang="da-DK" dirty="0" smtClean="0">
                <a:latin typeface="Berlin Sans FB" pitchFamily="34" charset="0"/>
                <a:sym typeface="Wingdings" pitchFamily="2" charset="2"/>
              </a:rPr>
              <a:t> </a:t>
            </a:r>
            <a:r>
              <a:rPr lang="da-DK" dirty="0" err="1" smtClean="0">
                <a:latin typeface="Berlin Sans FB" pitchFamily="34" charset="0"/>
                <a:sym typeface="Wingdings" pitchFamily="2" charset="2"/>
              </a:rPr>
              <a:t>inelastic</a:t>
            </a:r>
            <a:r>
              <a:rPr lang="da-DK" dirty="0" smtClean="0">
                <a:latin typeface="Berlin Sans FB" pitchFamily="34" charset="0"/>
                <a:sym typeface="Wingdings" pitchFamily="2" charset="2"/>
              </a:rPr>
              <a:t> modes</a:t>
            </a:r>
            <a:endParaRPr lang="en-US" dirty="0">
              <a:latin typeface="Berlin Sans FB"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smtClean="0">
                <a:latin typeface="Berlin Sans FB" pitchFamily="34" charset="0"/>
              </a:rPr>
              <a:t>Examples</a:t>
            </a:r>
            <a:endParaRPr lang="en-US" dirty="0">
              <a:latin typeface="Berlin Sans FB" pitchFamily="34" charset="0"/>
            </a:endParaRPr>
          </a:p>
        </p:txBody>
      </p:sp>
      <p:pic>
        <p:nvPicPr>
          <p:cNvPr id="3" name="Picture 2"/>
          <p:cNvPicPr>
            <a:picLocks noChangeAspect="1" noChangeArrowheads="1"/>
          </p:cNvPicPr>
          <p:nvPr/>
        </p:nvPicPr>
        <p:blipFill>
          <a:blip r:embed="rId2" cstate="print"/>
          <a:srcRect/>
          <a:stretch>
            <a:fillRect/>
          </a:stretch>
        </p:blipFill>
        <p:spPr bwMode="auto">
          <a:xfrm>
            <a:off x="8410575" y="51470"/>
            <a:ext cx="733425" cy="857250"/>
          </a:xfrm>
          <a:prstGeom prst="rect">
            <a:avLst/>
          </a:prstGeom>
          <a:noFill/>
          <a:ln w="9525">
            <a:noFill/>
            <a:miter lim="800000"/>
            <a:headEnd/>
            <a:tailEnd/>
          </a:ln>
        </p:spPr>
      </p:pic>
      <p:sp>
        <p:nvSpPr>
          <p:cNvPr id="4" name="Rectangle 3"/>
          <p:cNvSpPr/>
          <p:nvPr/>
        </p:nvSpPr>
        <p:spPr>
          <a:xfrm>
            <a:off x="0" y="6669360"/>
            <a:ext cx="9144000" cy="188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ourier_Gauss_time1.jpg"/>
          <p:cNvPicPr>
            <a:picLocks noChangeAspect="1"/>
          </p:cNvPicPr>
          <p:nvPr/>
        </p:nvPicPr>
        <p:blipFill>
          <a:blip r:embed="rId3" cstate="print"/>
          <a:stretch>
            <a:fillRect/>
          </a:stretch>
        </p:blipFill>
        <p:spPr>
          <a:xfrm>
            <a:off x="1800000" y="1412776"/>
            <a:ext cx="5758402" cy="4320000"/>
          </a:xfrm>
          <a:prstGeom prst="rect">
            <a:avLst/>
          </a:prstGeom>
        </p:spPr>
      </p:pic>
      <p:sp>
        <p:nvSpPr>
          <p:cNvPr id="6" name="Rectangle 5"/>
          <p:cNvSpPr/>
          <p:nvPr/>
        </p:nvSpPr>
        <p:spPr>
          <a:xfrm>
            <a:off x="971600" y="5775647"/>
            <a:ext cx="7765267" cy="461665"/>
          </a:xfrm>
          <a:prstGeom prst="rect">
            <a:avLst/>
          </a:prstGeom>
        </p:spPr>
        <p:txBody>
          <a:bodyPr wrap="none">
            <a:spAutoFit/>
          </a:bodyPr>
          <a:lstStyle/>
          <a:p>
            <a:r>
              <a:rPr lang="da-DK" sz="2400" dirty="0" smtClean="0">
                <a:latin typeface="Berlin Sans FB" pitchFamily="34" charset="0"/>
                <a:sym typeface="Wingdings" pitchFamily="2" charset="2"/>
              </a:rPr>
              <a:t>A </a:t>
            </a:r>
            <a:r>
              <a:rPr lang="da-DK" sz="2400" dirty="0" err="1" smtClean="0">
                <a:latin typeface="Berlin Sans FB" pitchFamily="34" charset="0"/>
                <a:sym typeface="Wingdings" pitchFamily="2" charset="2"/>
              </a:rPr>
              <a:t>broad</a:t>
            </a:r>
            <a:r>
              <a:rPr lang="da-DK" sz="2400" dirty="0" smtClean="0">
                <a:latin typeface="Berlin Sans FB" pitchFamily="34" charset="0"/>
                <a:sym typeface="Wingdings" pitchFamily="2" charset="2"/>
              </a:rPr>
              <a:t> distribution of </a:t>
            </a:r>
            <a:r>
              <a:rPr lang="da-DK" sz="2400" dirty="0" err="1" smtClean="0">
                <a:latin typeface="Berlin Sans FB" pitchFamily="34" charset="0"/>
                <a:sym typeface="Wingdings" pitchFamily="2" charset="2"/>
              </a:rPr>
              <a:t>time-scales</a:t>
            </a:r>
            <a:r>
              <a:rPr lang="da-DK" sz="2400" dirty="0" smtClean="0">
                <a:latin typeface="Berlin Sans FB" pitchFamily="34" charset="0"/>
                <a:sym typeface="Wingdings" pitchFamily="2" charset="2"/>
              </a:rPr>
              <a:t>  </a:t>
            </a:r>
            <a:r>
              <a:rPr lang="da-DK" sz="2400" dirty="0" err="1" smtClean="0">
                <a:latin typeface="Berlin Sans FB" pitchFamily="34" charset="0"/>
                <a:sym typeface="Wingdings" pitchFamily="2" charset="2"/>
              </a:rPr>
              <a:t>Finite</a:t>
            </a:r>
            <a:r>
              <a:rPr lang="da-DK" sz="2400" dirty="0" smtClean="0">
                <a:latin typeface="Berlin Sans FB" pitchFamily="34" charset="0"/>
                <a:sym typeface="Wingdings" pitchFamily="2" charset="2"/>
              </a:rPr>
              <a:t> </a:t>
            </a:r>
            <a:r>
              <a:rPr lang="da-DK" sz="2400" dirty="0" err="1" smtClean="0">
                <a:latin typeface="Berlin Sans FB" pitchFamily="34" charset="0"/>
                <a:sym typeface="Wingdings" pitchFamily="2" charset="2"/>
              </a:rPr>
              <a:t>width</a:t>
            </a:r>
            <a:r>
              <a:rPr lang="da-DK" sz="2400" dirty="0" smtClean="0">
                <a:latin typeface="Berlin Sans FB" pitchFamily="34" charset="0"/>
                <a:sym typeface="Wingdings" pitchFamily="2" charset="2"/>
              </a:rPr>
              <a:t> in </a:t>
            </a:r>
            <a:r>
              <a:rPr lang="da-DK" sz="2400" dirty="0" err="1" smtClean="0">
                <a:latin typeface="Berlin Sans FB" pitchFamily="34" charset="0"/>
                <a:sym typeface="Wingdings" pitchFamily="2" charset="2"/>
              </a:rPr>
              <a:t>energy</a:t>
            </a:r>
            <a:endParaRPr lang="en-US" sz="2400" dirty="0">
              <a:latin typeface="Berlin Sans FB"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smtClean="0">
                <a:latin typeface="Berlin Sans FB" pitchFamily="34" charset="0"/>
              </a:rPr>
              <a:t>Examples</a:t>
            </a:r>
            <a:endParaRPr lang="en-US" dirty="0">
              <a:latin typeface="Berlin Sans FB" pitchFamily="34" charset="0"/>
            </a:endParaRPr>
          </a:p>
        </p:txBody>
      </p:sp>
      <p:pic>
        <p:nvPicPr>
          <p:cNvPr id="3" name="Picture 2"/>
          <p:cNvPicPr>
            <a:picLocks noChangeAspect="1" noChangeArrowheads="1"/>
          </p:cNvPicPr>
          <p:nvPr/>
        </p:nvPicPr>
        <p:blipFill>
          <a:blip r:embed="rId2" cstate="print"/>
          <a:srcRect/>
          <a:stretch>
            <a:fillRect/>
          </a:stretch>
        </p:blipFill>
        <p:spPr bwMode="auto">
          <a:xfrm>
            <a:off x="8410575" y="51470"/>
            <a:ext cx="733425" cy="857250"/>
          </a:xfrm>
          <a:prstGeom prst="rect">
            <a:avLst/>
          </a:prstGeom>
          <a:noFill/>
          <a:ln w="9525">
            <a:noFill/>
            <a:miter lim="800000"/>
            <a:headEnd/>
            <a:tailEnd/>
          </a:ln>
        </p:spPr>
      </p:pic>
      <p:sp>
        <p:nvSpPr>
          <p:cNvPr id="4" name="Rectangle 3"/>
          <p:cNvSpPr/>
          <p:nvPr/>
        </p:nvSpPr>
        <p:spPr>
          <a:xfrm>
            <a:off x="0" y="6669360"/>
            <a:ext cx="9144000" cy="188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Fourier_Gauss_time2.jpg"/>
          <p:cNvPicPr>
            <a:picLocks noChangeAspect="1"/>
          </p:cNvPicPr>
          <p:nvPr/>
        </p:nvPicPr>
        <p:blipFill>
          <a:blip r:embed="rId3" cstate="print"/>
          <a:stretch>
            <a:fillRect/>
          </a:stretch>
        </p:blipFill>
        <p:spPr>
          <a:xfrm>
            <a:off x="1800000" y="1412776"/>
            <a:ext cx="5758402" cy="4320000"/>
          </a:xfrm>
          <a:prstGeom prst="rect">
            <a:avLst/>
          </a:prstGeom>
        </p:spPr>
      </p:pic>
      <p:sp>
        <p:nvSpPr>
          <p:cNvPr id="7" name="Rectangle 6"/>
          <p:cNvSpPr/>
          <p:nvPr/>
        </p:nvSpPr>
        <p:spPr>
          <a:xfrm>
            <a:off x="539552" y="5805264"/>
            <a:ext cx="8456161" cy="830997"/>
          </a:xfrm>
          <a:prstGeom prst="rect">
            <a:avLst/>
          </a:prstGeom>
        </p:spPr>
        <p:txBody>
          <a:bodyPr wrap="none">
            <a:spAutoFit/>
          </a:bodyPr>
          <a:lstStyle/>
          <a:p>
            <a:pPr algn="ctr"/>
            <a:r>
              <a:rPr lang="da-DK" sz="2400" dirty="0" smtClean="0">
                <a:latin typeface="Berlin Sans FB" pitchFamily="34" charset="0"/>
              </a:rPr>
              <a:t>Double the </a:t>
            </a:r>
            <a:r>
              <a:rPr lang="da-DK" sz="2400" dirty="0" err="1" smtClean="0">
                <a:latin typeface="Berlin Sans FB" pitchFamily="34" charset="0"/>
              </a:rPr>
              <a:t>width</a:t>
            </a:r>
            <a:r>
              <a:rPr lang="da-DK" sz="2400" dirty="0" smtClean="0">
                <a:latin typeface="Berlin Sans FB" pitchFamily="34" charset="0"/>
              </a:rPr>
              <a:t> in time </a:t>
            </a:r>
            <a:r>
              <a:rPr lang="da-DK" sz="2400" dirty="0" smtClean="0">
                <a:latin typeface="Berlin Sans FB" pitchFamily="34" charset="0"/>
                <a:sym typeface="Wingdings" pitchFamily="2" charset="2"/>
              </a:rPr>
              <a:t> </a:t>
            </a:r>
            <a:r>
              <a:rPr lang="da-DK" sz="2400" dirty="0" err="1" smtClean="0">
                <a:latin typeface="Berlin Sans FB" pitchFamily="34" charset="0"/>
                <a:sym typeface="Wingdings" pitchFamily="2" charset="2"/>
              </a:rPr>
              <a:t>Reduce</a:t>
            </a:r>
            <a:r>
              <a:rPr lang="da-DK" sz="2400" dirty="0" smtClean="0">
                <a:latin typeface="Berlin Sans FB" pitchFamily="34" charset="0"/>
                <a:sym typeface="Wingdings" pitchFamily="2" charset="2"/>
              </a:rPr>
              <a:t> the </a:t>
            </a:r>
            <a:r>
              <a:rPr lang="da-DK" sz="2400" dirty="0" err="1" smtClean="0">
                <a:latin typeface="Berlin Sans FB" pitchFamily="34" charset="0"/>
                <a:sym typeface="Wingdings" pitchFamily="2" charset="2"/>
              </a:rPr>
              <a:t>energy</a:t>
            </a:r>
            <a:r>
              <a:rPr lang="da-DK" sz="2400" dirty="0" smtClean="0">
                <a:latin typeface="Berlin Sans FB" pitchFamily="34" charset="0"/>
                <a:sym typeface="Wingdings" pitchFamily="2" charset="2"/>
              </a:rPr>
              <a:t> </a:t>
            </a:r>
            <a:r>
              <a:rPr lang="da-DK" sz="2400" dirty="0" err="1" smtClean="0">
                <a:latin typeface="Berlin Sans FB" pitchFamily="34" charset="0"/>
                <a:sym typeface="Wingdings" pitchFamily="2" charset="2"/>
              </a:rPr>
              <a:t>width</a:t>
            </a:r>
            <a:r>
              <a:rPr lang="da-DK" sz="2400" dirty="0" smtClean="0">
                <a:latin typeface="Berlin Sans FB" pitchFamily="34" charset="0"/>
                <a:sym typeface="Wingdings" pitchFamily="2" charset="2"/>
              </a:rPr>
              <a:t> by factor 2</a:t>
            </a:r>
          </a:p>
          <a:p>
            <a:pPr algn="ctr"/>
            <a:r>
              <a:rPr lang="da-DK" sz="2400" dirty="0" err="1" smtClean="0">
                <a:latin typeface="Berlin Sans FB" pitchFamily="34" charset="0"/>
                <a:sym typeface="Wingdings" pitchFamily="2" charset="2"/>
              </a:rPr>
              <a:t>e.g</a:t>
            </a:r>
            <a:r>
              <a:rPr lang="da-DK" sz="2400" dirty="0" smtClean="0">
                <a:latin typeface="Berlin Sans FB" pitchFamily="34" charset="0"/>
                <a:sym typeface="Wingdings" pitchFamily="2" charset="2"/>
              </a:rPr>
              <a:t>. </a:t>
            </a:r>
            <a:r>
              <a:rPr lang="da-DK" sz="2400" dirty="0" err="1" smtClean="0">
                <a:latin typeface="Berlin Sans FB" pitchFamily="34" charset="0"/>
                <a:sym typeface="Wingdings" pitchFamily="2" charset="2"/>
              </a:rPr>
              <a:t>lifetime</a:t>
            </a:r>
            <a:r>
              <a:rPr lang="da-DK" sz="2400" dirty="0" smtClean="0">
                <a:latin typeface="Berlin Sans FB" pitchFamily="34" charset="0"/>
                <a:sym typeface="Wingdings" pitchFamily="2" charset="2"/>
              </a:rPr>
              <a:t> </a:t>
            </a:r>
            <a:r>
              <a:rPr lang="da-DK" sz="2400" dirty="0" err="1" smtClean="0">
                <a:latin typeface="Berlin Sans FB" pitchFamily="34" charset="0"/>
                <a:sym typeface="Wingdings" pitchFamily="2" charset="2"/>
              </a:rPr>
              <a:t>broadening/narrowing</a:t>
            </a:r>
            <a:endParaRPr lang="en-US" sz="2400" dirty="0">
              <a:latin typeface="Berlin Sans FB"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smtClean="0">
                <a:latin typeface="Berlin Sans FB" pitchFamily="34" charset="0"/>
              </a:rPr>
              <a:t>Outline</a:t>
            </a:r>
            <a:endParaRPr lang="en-US" dirty="0">
              <a:latin typeface="Berlin Sans FB" pitchFamily="34" charset="0"/>
            </a:endParaRPr>
          </a:p>
        </p:txBody>
      </p:sp>
      <p:sp>
        <p:nvSpPr>
          <p:cNvPr id="3" name="Content Placeholder 2"/>
          <p:cNvSpPr>
            <a:spLocks noGrp="1"/>
          </p:cNvSpPr>
          <p:nvPr>
            <p:ph idx="1"/>
          </p:nvPr>
        </p:nvSpPr>
        <p:spPr/>
        <p:txBody>
          <a:bodyPr/>
          <a:lstStyle/>
          <a:p>
            <a:r>
              <a:rPr lang="da-DK" dirty="0" err="1" smtClean="0">
                <a:latin typeface="Berlin Sans FB" pitchFamily="34" charset="0"/>
              </a:rPr>
              <a:t>Recap</a:t>
            </a:r>
            <a:r>
              <a:rPr lang="da-DK" dirty="0" smtClean="0">
                <a:latin typeface="Berlin Sans FB" pitchFamily="34" charset="0"/>
              </a:rPr>
              <a:t> of </a:t>
            </a:r>
            <a:r>
              <a:rPr lang="da-DK" dirty="0" err="1" smtClean="0">
                <a:latin typeface="Berlin Sans FB" pitchFamily="34" charset="0"/>
              </a:rPr>
              <a:t>useful</a:t>
            </a:r>
            <a:r>
              <a:rPr lang="da-DK" dirty="0" smtClean="0">
                <a:latin typeface="Berlin Sans FB" pitchFamily="34" charset="0"/>
              </a:rPr>
              <a:t> </a:t>
            </a:r>
            <a:r>
              <a:rPr lang="da-DK" dirty="0" err="1" smtClean="0">
                <a:latin typeface="Berlin Sans FB" pitchFamily="34" charset="0"/>
              </a:rPr>
              <a:t>concepts</a:t>
            </a:r>
            <a:endParaRPr lang="da-DK" dirty="0" smtClean="0">
              <a:latin typeface="Berlin Sans FB" pitchFamily="34" charset="0"/>
            </a:endParaRPr>
          </a:p>
          <a:p>
            <a:r>
              <a:rPr lang="da-DK" dirty="0" smtClean="0">
                <a:solidFill>
                  <a:srgbClr val="FF0000"/>
                </a:solidFill>
                <a:latin typeface="Berlin Sans FB" pitchFamily="34" charset="0"/>
              </a:rPr>
              <a:t>Problems to tackle </a:t>
            </a:r>
            <a:r>
              <a:rPr lang="da-DK" dirty="0" err="1" smtClean="0">
                <a:solidFill>
                  <a:srgbClr val="FF0000"/>
                </a:solidFill>
                <a:latin typeface="Berlin Sans FB" pitchFamily="34" charset="0"/>
              </a:rPr>
              <a:t>with</a:t>
            </a:r>
            <a:r>
              <a:rPr lang="da-DK" dirty="0" smtClean="0">
                <a:solidFill>
                  <a:srgbClr val="FF0000"/>
                </a:solidFill>
                <a:latin typeface="Berlin Sans FB" pitchFamily="34" charset="0"/>
              </a:rPr>
              <a:t> </a:t>
            </a:r>
            <a:r>
              <a:rPr lang="da-DK" dirty="0" err="1" smtClean="0">
                <a:solidFill>
                  <a:srgbClr val="FF0000"/>
                </a:solidFill>
                <a:latin typeface="Berlin Sans FB" pitchFamily="34" charset="0"/>
              </a:rPr>
              <a:t>spectroscopic</a:t>
            </a:r>
            <a:r>
              <a:rPr lang="da-DK" dirty="0" smtClean="0">
                <a:solidFill>
                  <a:srgbClr val="FF0000"/>
                </a:solidFill>
                <a:latin typeface="Berlin Sans FB" pitchFamily="34" charset="0"/>
              </a:rPr>
              <a:t> </a:t>
            </a:r>
            <a:r>
              <a:rPr lang="da-DK" dirty="0" err="1" smtClean="0">
                <a:solidFill>
                  <a:srgbClr val="FF0000"/>
                </a:solidFill>
                <a:latin typeface="Berlin Sans FB" pitchFamily="34" charset="0"/>
              </a:rPr>
              <a:t>tools</a:t>
            </a:r>
            <a:r>
              <a:rPr lang="da-DK" dirty="0" smtClean="0">
                <a:solidFill>
                  <a:srgbClr val="FF0000"/>
                </a:solidFill>
                <a:latin typeface="Berlin Sans FB" pitchFamily="34" charset="0"/>
              </a:rPr>
              <a:t> </a:t>
            </a:r>
          </a:p>
          <a:p>
            <a:r>
              <a:rPr lang="da-DK" dirty="0" smtClean="0">
                <a:latin typeface="Berlin Sans FB" pitchFamily="34" charset="0"/>
              </a:rPr>
              <a:t>Time and </a:t>
            </a:r>
            <a:r>
              <a:rPr lang="da-DK" dirty="0" err="1" smtClean="0">
                <a:latin typeface="Berlin Sans FB" pitchFamily="34" charset="0"/>
              </a:rPr>
              <a:t>energy</a:t>
            </a:r>
            <a:r>
              <a:rPr lang="da-DK" dirty="0" smtClean="0">
                <a:latin typeface="Berlin Sans FB" pitchFamily="34" charset="0"/>
              </a:rPr>
              <a:t> </a:t>
            </a:r>
            <a:r>
              <a:rPr lang="da-DK" dirty="0" err="1" smtClean="0">
                <a:latin typeface="Berlin Sans FB" pitchFamily="34" charset="0"/>
              </a:rPr>
              <a:t>scales</a:t>
            </a:r>
            <a:r>
              <a:rPr lang="da-DK" dirty="0" smtClean="0">
                <a:latin typeface="Berlin Sans FB" pitchFamily="34" charset="0"/>
              </a:rPr>
              <a:t> </a:t>
            </a:r>
          </a:p>
          <a:p>
            <a:r>
              <a:rPr lang="da-DK" dirty="0" err="1" smtClean="0">
                <a:latin typeface="Berlin Sans FB" pitchFamily="34" charset="0"/>
              </a:rPr>
              <a:t>Spectroscopic</a:t>
            </a:r>
            <a:r>
              <a:rPr lang="da-DK" dirty="0" smtClean="0">
                <a:latin typeface="Berlin Sans FB" pitchFamily="34" charset="0"/>
              </a:rPr>
              <a:t> instrument types and </a:t>
            </a:r>
            <a:r>
              <a:rPr lang="da-DK" dirty="0" err="1" smtClean="0">
                <a:latin typeface="Berlin Sans FB" pitchFamily="34" charset="0"/>
              </a:rPr>
              <a:t>principles</a:t>
            </a:r>
            <a:endParaRPr lang="da-DK" dirty="0" smtClean="0">
              <a:latin typeface="Berlin Sans FB" pitchFamily="34" charset="0"/>
            </a:endParaRPr>
          </a:p>
        </p:txBody>
      </p:sp>
      <p:pic>
        <p:nvPicPr>
          <p:cNvPr id="4" name="Picture 3"/>
          <p:cNvPicPr>
            <a:picLocks noChangeAspect="1" noChangeArrowheads="1"/>
          </p:cNvPicPr>
          <p:nvPr/>
        </p:nvPicPr>
        <p:blipFill>
          <a:blip r:embed="rId2" cstate="print"/>
          <a:srcRect/>
          <a:stretch>
            <a:fillRect/>
          </a:stretch>
        </p:blipFill>
        <p:spPr bwMode="auto">
          <a:xfrm>
            <a:off x="8410575" y="51470"/>
            <a:ext cx="733425" cy="857250"/>
          </a:xfrm>
          <a:prstGeom prst="rect">
            <a:avLst/>
          </a:prstGeom>
          <a:noFill/>
          <a:ln w="9525">
            <a:noFill/>
            <a:miter lim="800000"/>
            <a:headEnd/>
            <a:tailEnd/>
          </a:ln>
        </p:spPr>
      </p:pic>
      <p:sp>
        <p:nvSpPr>
          <p:cNvPr id="5" name="Rectangle 4"/>
          <p:cNvSpPr/>
          <p:nvPr/>
        </p:nvSpPr>
        <p:spPr>
          <a:xfrm>
            <a:off x="0" y="6669360"/>
            <a:ext cx="9144000" cy="188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3211"/>
            <a:ext cx="8229600" cy="1143000"/>
          </a:xfrm>
        </p:spPr>
        <p:txBody>
          <a:bodyPr/>
          <a:lstStyle/>
          <a:p>
            <a:r>
              <a:rPr lang="da-DK" dirty="0" smtClean="0">
                <a:latin typeface="Berlin Sans FB" pitchFamily="34" charset="0"/>
              </a:rPr>
              <a:t>Problems to tackle by </a:t>
            </a:r>
            <a:r>
              <a:rPr lang="da-DK" dirty="0" err="1" smtClean="0">
                <a:latin typeface="Berlin Sans FB" pitchFamily="34" charset="0"/>
              </a:rPr>
              <a:t>spectroscopic</a:t>
            </a:r>
            <a:r>
              <a:rPr lang="da-DK" dirty="0" smtClean="0">
                <a:latin typeface="Berlin Sans FB" pitchFamily="34" charset="0"/>
              </a:rPr>
              <a:t> </a:t>
            </a:r>
            <a:r>
              <a:rPr lang="da-DK" dirty="0" err="1" smtClean="0">
                <a:latin typeface="Berlin Sans FB" pitchFamily="34" charset="0"/>
              </a:rPr>
              <a:t>methods</a:t>
            </a:r>
            <a:r>
              <a:rPr lang="da-DK" dirty="0" smtClean="0">
                <a:latin typeface="Berlin Sans FB" pitchFamily="34" charset="0"/>
              </a:rPr>
              <a:t> </a:t>
            </a:r>
            <a:br>
              <a:rPr lang="da-DK" dirty="0" smtClean="0">
                <a:latin typeface="Berlin Sans FB" pitchFamily="34" charset="0"/>
              </a:rPr>
            </a:br>
            <a:endParaRPr lang="en-US" dirty="0">
              <a:latin typeface="Berlin Sans FB" pitchFamily="34" charset="0"/>
            </a:endParaRPr>
          </a:p>
        </p:txBody>
      </p:sp>
      <p:sp>
        <p:nvSpPr>
          <p:cNvPr id="5" name="Content Placeholder 4"/>
          <p:cNvSpPr>
            <a:spLocks noGrp="1"/>
          </p:cNvSpPr>
          <p:nvPr>
            <p:ph idx="1"/>
          </p:nvPr>
        </p:nvSpPr>
        <p:spPr>
          <a:xfrm>
            <a:off x="457200" y="1628800"/>
            <a:ext cx="8229600" cy="4525963"/>
          </a:xfrm>
        </p:spPr>
        <p:txBody>
          <a:bodyPr/>
          <a:lstStyle/>
          <a:p>
            <a:pPr>
              <a:buNone/>
            </a:pPr>
            <a:r>
              <a:rPr lang="da-DK" sz="2400" dirty="0" err="1" smtClean="0">
                <a:solidFill>
                  <a:srgbClr val="FF0000"/>
                </a:solidFill>
                <a:latin typeface="Berlin Sans FB" pitchFamily="34" charset="0"/>
              </a:rPr>
              <a:t>Diffraction</a:t>
            </a:r>
            <a:r>
              <a:rPr lang="da-DK" sz="2400" dirty="0" smtClean="0">
                <a:latin typeface="Berlin Sans FB" pitchFamily="34" charset="0"/>
              </a:rPr>
              <a:t> </a:t>
            </a:r>
            <a:r>
              <a:rPr lang="da-DK" sz="2400" dirty="0" err="1" smtClean="0">
                <a:latin typeface="Berlin Sans FB" pitchFamily="34" charset="0"/>
              </a:rPr>
              <a:t>allows</a:t>
            </a:r>
            <a:r>
              <a:rPr lang="da-DK" sz="2400" dirty="0" smtClean="0">
                <a:latin typeface="Berlin Sans FB" pitchFamily="34" charset="0"/>
              </a:rPr>
              <a:t> </a:t>
            </a:r>
            <a:r>
              <a:rPr lang="da-DK" sz="2400" dirty="0" err="1" smtClean="0">
                <a:latin typeface="Berlin Sans FB" pitchFamily="34" charset="0"/>
              </a:rPr>
              <a:t>us</a:t>
            </a:r>
            <a:r>
              <a:rPr lang="da-DK" sz="2400" dirty="0" smtClean="0">
                <a:latin typeface="Berlin Sans FB" pitchFamily="34" charset="0"/>
              </a:rPr>
              <a:t> to </a:t>
            </a:r>
            <a:r>
              <a:rPr lang="da-DK" sz="2400" dirty="0" err="1" smtClean="0">
                <a:latin typeface="Berlin Sans FB" pitchFamily="34" charset="0"/>
              </a:rPr>
              <a:t>obtain</a:t>
            </a:r>
            <a:r>
              <a:rPr lang="da-DK" sz="2400" dirty="0" smtClean="0">
                <a:latin typeface="Berlin Sans FB" pitchFamily="34" charset="0"/>
              </a:rPr>
              <a:t> the </a:t>
            </a:r>
            <a:r>
              <a:rPr lang="da-DK" sz="2400" dirty="0" err="1" smtClean="0">
                <a:latin typeface="Berlin Sans FB" pitchFamily="34" charset="0"/>
              </a:rPr>
              <a:t>structure</a:t>
            </a:r>
            <a:r>
              <a:rPr lang="da-DK" sz="2400" dirty="0" smtClean="0">
                <a:latin typeface="Berlin Sans FB" pitchFamily="34" charset="0"/>
              </a:rPr>
              <a:t> of matter (</a:t>
            </a:r>
            <a:r>
              <a:rPr lang="da-DK" sz="2400" dirty="0" err="1" smtClean="0">
                <a:latin typeface="Berlin Sans FB" pitchFamily="34" charset="0"/>
              </a:rPr>
              <a:t>crystals</a:t>
            </a:r>
            <a:r>
              <a:rPr lang="da-DK" sz="2400" dirty="0" smtClean="0">
                <a:latin typeface="Berlin Sans FB" pitchFamily="34" charset="0"/>
              </a:rPr>
              <a:t>, polymers, </a:t>
            </a:r>
            <a:r>
              <a:rPr lang="da-DK" sz="2400" dirty="0" err="1" smtClean="0">
                <a:latin typeface="Berlin Sans FB" pitchFamily="34" charset="0"/>
              </a:rPr>
              <a:t>etc</a:t>
            </a:r>
            <a:r>
              <a:rPr lang="da-DK" sz="2400" dirty="0" smtClean="0">
                <a:latin typeface="Berlin Sans FB" pitchFamily="34" charset="0"/>
              </a:rPr>
              <a:t>) but </a:t>
            </a:r>
            <a:r>
              <a:rPr lang="da-DK" sz="2400" dirty="0" err="1" smtClean="0">
                <a:latin typeface="Berlin Sans FB" pitchFamily="34" charset="0"/>
              </a:rPr>
              <a:t>that</a:t>
            </a:r>
            <a:r>
              <a:rPr lang="da-DK" sz="2400" dirty="0" smtClean="0">
                <a:latin typeface="Berlin Sans FB" pitchFamily="34" charset="0"/>
              </a:rPr>
              <a:t> </a:t>
            </a:r>
            <a:r>
              <a:rPr lang="da-DK" sz="2400" dirty="0" err="1" smtClean="0">
                <a:latin typeface="Berlin Sans FB" pitchFamily="34" charset="0"/>
              </a:rPr>
              <a:t>structure</a:t>
            </a:r>
            <a:r>
              <a:rPr lang="da-DK" sz="2400" dirty="0" smtClean="0">
                <a:latin typeface="Berlin Sans FB" pitchFamily="34" charset="0"/>
              </a:rPr>
              <a:t> is </a:t>
            </a:r>
            <a:r>
              <a:rPr lang="da-DK" sz="2400" dirty="0" err="1" smtClean="0">
                <a:latin typeface="Berlin Sans FB" pitchFamily="34" charset="0"/>
              </a:rPr>
              <a:t>itself</a:t>
            </a:r>
            <a:r>
              <a:rPr lang="da-DK" sz="2400" dirty="0" smtClean="0">
                <a:latin typeface="Berlin Sans FB" pitchFamily="34" charset="0"/>
              </a:rPr>
              <a:t> </a:t>
            </a:r>
            <a:r>
              <a:rPr lang="da-DK" sz="2400" dirty="0" err="1" smtClean="0">
                <a:latin typeface="Berlin Sans FB" pitchFamily="34" charset="0"/>
              </a:rPr>
              <a:t>determined</a:t>
            </a:r>
            <a:r>
              <a:rPr lang="da-DK" sz="2400" dirty="0" smtClean="0">
                <a:latin typeface="Berlin Sans FB" pitchFamily="34" charset="0"/>
              </a:rPr>
              <a:t> by the </a:t>
            </a:r>
            <a:r>
              <a:rPr lang="da-DK" sz="2400" dirty="0" err="1" smtClean="0">
                <a:latin typeface="Berlin Sans FB" pitchFamily="34" charset="0"/>
              </a:rPr>
              <a:t>manner</a:t>
            </a:r>
            <a:r>
              <a:rPr lang="da-DK" sz="2400" dirty="0" smtClean="0">
                <a:latin typeface="Berlin Sans FB" pitchFamily="34" charset="0"/>
              </a:rPr>
              <a:t> in </a:t>
            </a:r>
            <a:r>
              <a:rPr lang="da-DK" sz="2400" dirty="0" err="1" smtClean="0">
                <a:latin typeface="Berlin Sans FB" pitchFamily="34" charset="0"/>
              </a:rPr>
              <a:t>which</a:t>
            </a:r>
            <a:r>
              <a:rPr lang="da-DK" sz="2400" dirty="0" smtClean="0">
                <a:latin typeface="Berlin Sans FB" pitchFamily="34" charset="0"/>
              </a:rPr>
              <a:t> the </a:t>
            </a:r>
            <a:r>
              <a:rPr lang="da-DK" sz="2400" dirty="0" err="1" smtClean="0">
                <a:latin typeface="Berlin Sans FB" pitchFamily="34" charset="0"/>
              </a:rPr>
              <a:t>constituent</a:t>
            </a:r>
            <a:r>
              <a:rPr lang="da-DK" sz="2400" dirty="0" smtClean="0">
                <a:latin typeface="Berlin Sans FB" pitchFamily="34" charset="0"/>
              </a:rPr>
              <a:t> </a:t>
            </a:r>
            <a:r>
              <a:rPr lang="da-DK" sz="2400" dirty="0" err="1" smtClean="0">
                <a:latin typeface="Berlin Sans FB" pitchFamily="34" charset="0"/>
              </a:rPr>
              <a:t>atoms/molecules</a:t>
            </a:r>
            <a:r>
              <a:rPr lang="da-DK" sz="2400" dirty="0" smtClean="0">
                <a:latin typeface="Berlin Sans FB" pitchFamily="34" charset="0"/>
              </a:rPr>
              <a:t> bind, and by the </a:t>
            </a:r>
            <a:r>
              <a:rPr lang="da-DK" sz="2400" dirty="0" err="1" smtClean="0">
                <a:latin typeface="Berlin Sans FB" pitchFamily="34" charset="0"/>
              </a:rPr>
              <a:t>strength</a:t>
            </a:r>
            <a:r>
              <a:rPr lang="da-DK" sz="2400" dirty="0" smtClean="0">
                <a:latin typeface="Berlin Sans FB" pitchFamily="34" charset="0"/>
              </a:rPr>
              <a:t> of </a:t>
            </a:r>
            <a:r>
              <a:rPr lang="da-DK" sz="2400" dirty="0" err="1" smtClean="0">
                <a:latin typeface="Berlin Sans FB" pitchFamily="34" charset="0"/>
              </a:rPr>
              <a:t>these</a:t>
            </a:r>
            <a:r>
              <a:rPr lang="da-DK" sz="2400" dirty="0" smtClean="0">
                <a:latin typeface="Berlin Sans FB" pitchFamily="34" charset="0"/>
              </a:rPr>
              <a:t> </a:t>
            </a:r>
            <a:r>
              <a:rPr lang="da-DK" sz="2400" dirty="0" err="1" smtClean="0">
                <a:latin typeface="Berlin Sans FB" pitchFamily="34" charset="0"/>
              </a:rPr>
              <a:t>couplings</a:t>
            </a:r>
            <a:endParaRPr lang="da-DK" sz="2400" dirty="0" smtClean="0">
              <a:latin typeface="Berlin Sans FB" pitchFamily="34" charset="0"/>
            </a:endParaRPr>
          </a:p>
          <a:p>
            <a:pPr>
              <a:buNone/>
            </a:pPr>
            <a:r>
              <a:rPr lang="da-DK" sz="2400" dirty="0" err="1" smtClean="0">
                <a:solidFill>
                  <a:srgbClr val="FF0000"/>
                </a:solidFill>
                <a:latin typeface="Berlin Sans FB" pitchFamily="34" charset="0"/>
              </a:rPr>
              <a:t>Spectroscopy</a:t>
            </a:r>
            <a:r>
              <a:rPr lang="da-DK" sz="2400" dirty="0" smtClean="0">
                <a:latin typeface="Berlin Sans FB" pitchFamily="34" charset="0"/>
              </a:rPr>
              <a:t> </a:t>
            </a:r>
            <a:r>
              <a:rPr lang="da-DK" sz="2400" dirty="0" err="1" smtClean="0">
                <a:latin typeface="Berlin Sans FB" pitchFamily="34" charset="0"/>
              </a:rPr>
              <a:t>allows</a:t>
            </a:r>
            <a:r>
              <a:rPr lang="da-DK" sz="2400" dirty="0" smtClean="0">
                <a:latin typeface="Berlin Sans FB" pitchFamily="34" charset="0"/>
              </a:rPr>
              <a:t> </a:t>
            </a:r>
            <a:r>
              <a:rPr lang="da-DK" sz="2400" dirty="0" err="1" smtClean="0">
                <a:latin typeface="Berlin Sans FB" pitchFamily="34" charset="0"/>
              </a:rPr>
              <a:t>us</a:t>
            </a:r>
            <a:r>
              <a:rPr lang="da-DK" sz="2400" dirty="0" smtClean="0">
                <a:latin typeface="Berlin Sans FB" pitchFamily="34" charset="0"/>
              </a:rPr>
              <a:t> to </a:t>
            </a:r>
            <a:r>
              <a:rPr lang="da-DK" sz="2400" dirty="0" err="1" smtClean="0">
                <a:latin typeface="Berlin Sans FB" pitchFamily="34" charset="0"/>
              </a:rPr>
              <a:t>extract</a:t>
            </a:r>
            <a:r>
              <a:rPr lang="da-DK" sz="2400" dirty="0" smtClean="0">
                <a:latin typeface="Berlin Sans FB" pitchFamily="34" charset="0"/>
              </a:rPr>
              <a:t> the </a:t>
            </a:r>
            <a:r>
              <a:rPr lang="da-DK" sz="2400" dirty="0" err="1" smtClean="0">
                <a:latin typeface="Berlin Sans FB" pitchFamily="34" charset="0"/>
              </a:rPr>
              <a:t>value</a:t>
            </a:r>
            <a:r>
              <a:rPr lang="da-DK" sz="2400" dirty="0" smtClean="0">
                <a:latin typeface="Berlin Sans FB" pitchFamily="34" charset="0"/>
              </a:rPr>
              <a:t> of the </a:t>
            </a:r>
            <a:r>
              <a:rPr lang="da-DK" sz="2400" dirty="0" err="1" smtClean="0">
                <a:latin typeface="Berlin Sans FB" pitchFamily="34" charset="0"/>
              </a:rPr>
              <a:t>couplings</a:t>
            </a:r>
            <a:r>
              <a:rPr lang="da-DK" sz="2400" dirty="0" smtClean="0">
                <a:latin typeface="Berlin Sans FB" pitchFamily="34" charset="0"/>
              </a:rPr>
              <a:t> from </a:t>
            </a:r>
            <a:r>
              <a:rPr lang="da-DK" sz="2400" dirty="0" err="1" smtClean="0">
                <a:solidFill>
                  <a:srgbClr val="FF0000"/>
                </a:solidFill>
                <a:latin typeface="Berlin Sans FB" pitchFamily="34" charset="0"/>
              </a:rPr>
              <a:t>inelastic</a:t>
            </a:r>
            <a:r>
              <a:rPr lang="da-DK" sz="2400" dirty="0" smtClean="0">
                <a:solidFill>
                  <a:srgbClr val="FF0000"/>
                </a:solidFill>
                <a:latin typeface="Berlin Sans FB" pitchFamily="34" charset="0"/>
              </a:rPr>
              <a:t> </a:t>
            </a:r>
            <a:r>
              <a:rPr lang="da-DK" sz="2400" dirty="0" err="1" smtClean="0">
                <a:solidFill>
                  <a:srgbClr val="FF0000"/>
                </a:solidFill>
                <a:latin typeface="Berlin Sans FB" pitchFamily="34" charset="0"/>
              </a:rPr>
              <a:t>scattering</a:t>
            </a:r>
            <a:r>
              <a:rPr lang="da-DK" sz="2400" dirty="0" smtClean="0">
                <a:latin typeface="Berlin Sans FB" pitchFamily="34" charset="0"/>
              </a:rPr>
              <a:t>, </a:t>
            </a:r>
            <a:r>
              <a:rPr lang="da-DK" sz="2400" dirty="0" err="1" smtClean="0">
                <a:latin typeface="Berlin Sans FB" pitchFamily="34" charset="0"/>
              </a:rPr>
              <a:t>e.g</a:t>
            </a:r>
            <a:r>
              <a:rPr lang="da-DK" sz="2400" dirty="0" smtClean="0">
                <a:latin typeface="Berlin Sans FB" pitchFamily="34" charset="0"/>
              </a:rPr>
              <a:t>. </a:t>
            </a:r>
            <a:r>
              <a:rPr lang="da-DK" sz="2400" dirty="0" err="1" smtClean="0">
                <a:latin typeface="Berlin Sans FB" pitchFamily="34" charset="0"/>
              </a:rPr>
              <a:t>relating</a:t>
            </a:r>
            <a:r>
              <a:rPr lang="da-DK" sz="2400" dirty="0" smtClean="0">
                <a:latin typeface="Berlin Sans FB" pitchFamily="34" charset="0"/>
              </a:rPr>
              <a:t> to the </a:t>
            </a:r>
            <a:r>
              <a:rPr lang="da-DK" sz="2400" dirty="0" err="1" smtClean="0">
                <a:latin typeface="Berlin Sans FB" pitchFamily="34" charset="0"/>
              </a:rPr>
              <a:t>stiffness</a:t>
            </a:r>
            <a:r>
              <a:rPr lang="da-DK" sz="2400" dirty="0" smtClean="0">
                <a:latin typeface="Berlin Sans FB" pitchFamily="34" charset="0"/>
              </a:rPr>
              <a:t> of a </a:t>
            </a:r>
            <a:r>
              <a:rPr lang="da-DK" sz="2400" dirty="0" err="1" smtClean="0">
                <a:latin typeface="Berlin Sans FB" pitchFamily="34" charset="0"/>
              </a:rPr>
              <a:t>material</a:t>
            </a:r>
            <a:r>
              <a:rPr lang="da-DK" sz="2400" dirty="0" smtClean="0">
                <a:latin typeface="Berlin Sans FB" pitchFamily="34" charset="0"/>
              </a:rPr>
              <a:t>, </a:t>
            </a:r>
            <a:r>
              <a:rPr lang="da-DK" sz="2400" dirty="0" err="1" smtClean="0">
                <a:latin typeface="Berlin Sans FB" pitchFamily="34" charset="0"/>
              </a:rPr>
              <a:t>its</a:t>
            </a:r>
            <a:r>
              <a:rPr lang="da-DK" sz="2400" dirty="0" smtClean="0">
                <a:latin typeface="Berlin Sans FB" pitchFamily="34" charset="0"/>
              </a:rPr>
              <a:t> </a:t>
            </a:r>
            <a:r>
              <a:rPr lang="da-DK" sz="2400" dirty="0" err="1" smtClean="0">
                <a:latin typeface="Berlin Sans FB" pitchFamily="34" charset="0"/>
              </a:rPr>
              <a:t>magnetic</a:t>
            </a:r>
            <a:r>
              <a:rPr lang="da-DK" sz="2400" dirty="0" smtClean="0">
                <a:latin typeface="Berlin Sans FB" pitchFamily="34" charset="0"/>
              </a:rPr>
              <a:t> </a:t>
            </a:r>
            <a:r>
              <a:rPr lang="da-DK" sz="2400" dirty="0" err="1" smtClean="0">
                <a:latin typeface="Berlin Sans FB" pitchFamily="34" charset="0"/>
              </a:rPr>
              <a:t>properties</a:t>
            </a:r>
            <a:r>
              <a:rPr lang="da-DK" sz="2400" dirty="0" smtClean="0">
                <a:latin typeface="Berlin Sans FB" pitchFamily="34" charset="0"/>
              </a:rPr>
              <a:t> etc.</a:t>
            </a:r>
            <a:endParaRPr lang="da-DK" sz="2400" dirty="0" smtClean="0">
              <a:solidFill>
                <a:srgbClr val="FF0000"/>
              </a:solidFill>
              <a:latin typeface="Berlin Sans FB" pitchFamily="34" charset="0"/>
            </a:endParaRPr>
          </a:p>
          <a:p>
            <a:pPr>
              <a:buNone/>
            </a:pPr>
            <a:r>
              <a:rPr lang="da-DK" sz="2400" dirty="0" err="1" smtClean="0">
                <a:solidFill>
                  <a:srgbClr val="FF0000"/>
                </a:solidFill>
                <a:latin typeface="Berlin Sans FB" pitchFamily="34" charset="0"/>
              </a:rPr>
              <a:t>Spectroscopy</a:t>
            </a:r>
            <a:r>
              <a:rPr lang="da-DK" sz="2400" dirty="0" smtClean="0">
                <a:latin typeface="Berlin Sans FB" pitchFamily="34" charset="0"/>
              </a:rPr>
              <a:t> </a:t>
            </a:r>
            <a:r>
              <a:rPr lang="da-DK" sz="2400" dirty="0" err="1" smtClean="0">
                <a:latin typeface="Berlin Sans FB" pitchFamily="34" charset="0"/>
              </a:rPr>
              <a:t>also</a:t>
            </a:r>
            <a:r>
              <a:rPr lang="da-DK" sz="2400" dirty="0" smtClean="0">
                <a:latin typeface="Berlin Sans FB" pitchFamily="34" charset="0"/>
              </a:rPr>
              <a:t> </a:t>
            </a:r>
            <a:r>
              <a:rPr lang="da-DK" sz="2400" dirty="0" err="1" smtClean="0">
                <a:latin typeface="Berlin Sans FB" pitchFamily="34" charset="0"/>
              </a:rPr>
              <a:t>allows</a:t>
            </a:r>
            <a:r>
              <a:rPr lang="da-DK" sz="2400" dirty="0" smtClean="0">
                <a:latin typeface="Berlin Sans FB" pitchFamily="34" charset="0"/>
              </a:rPr>
              <a:t> </a:t>
            </a:r>
            <a:r>
              <a:rPr lang="da-DK" sz="2400" dirty="0" err="1" smtClean="0">
                <a:latin typeface="Berlin Sans FB" pitchFamily="34" charset="0"/>
              </a:rPr>
              <a:t>us</a:t>
            </a:r>
            <a:r>
              <a:rPr lang="da-DK" sz="2400" dirty="0" smtClean="0">
                <a:latin typeface="Berlin Sans FB" pitchFamily="34" charset="0"/>
              </a:rPr>
              <a:t> to </a:t>
            </a:r>
            <a:r>
              <a:rPr lang="da-DK" sz="2400" dirty="0" err="1" smtClean="0">
                <a:latin typeface="Berlin Sans FB" pitchFamily="34" charset="0"/>
              </a:rPr>
              <a:t>extract</a:t>
            </a:r>
            <a:r>
              <a:rPr lang="da-DK" sz="2400" dirty="0" smtClean="0">
                <a:latin typeface="Berlin Sans FB" pitchFamily="34" charset="0"/>
              </a:rPr>
              <a:t> </a:t>
            </a:r>
            <a:r>
              <a:rPr lang="da-DK" sz="2400" dirty="0" err="1" smtClean="0">
                <a:latin typeface="Berlin Sans FB" pitchFamily="34" charset="0"/>
              </a:rPr>
              <a:t>e.g</a:t>
            </a:r>
            <a:r>
              <a:rPr lang="da-DK" sz="2400" dirty="0" smtClean="0">
                <a:latin typeface="Berlin Sans FB" pitchFamily="34" charset="0"/>
              </a:rPr>
              <a:t>. the rates of diffusion </a:t>
            </a:r>
            <a:r>
              <a:rPr lang="da-DK" sz="2400" dirty="0" err="1" smtClean="0">
                <a:latin typeface="Berlin Sans FB" pitchFamily="34" charset="0"/>
              </a:rPr>
              <a:t>etc</a:t>
            </a:r>
            <a:r>
              <a:rPr lang="da-DK" sz="2400" dirty="0" smtClean="0">
                <a:latin typeface="Berlin Sans FB" pitchFamily="34" charset="0"/>
              </a:rPr>
              <a:t> from </a:t>
            </a:r>
            <a:r>
              <a:rPr lang="da-DK" sz="2400" dirty="0" err="1" smtClean="0">
                <a:solidFill>
                  <a:srgbClr val="FF0000"/>
                </a:solidFill>
                <a:latin typeface="Berlin Sans FB" pitchFamily="34" charset="0"/>
              </a:rPr>
              <a:t>quasielastic</a:t>
            </a:r>
            <a:r>
              <a:rPr lang="da-DK" sz="2400" dirty="0" smtClean="0">
                <a:solidFill>
                  <a:srgbClr val="FF0000"/>
                </a:solidFill>
                <a:latin typeface="Berlin Sans FB" pitchFamily="34" charset="0"/>
              </a:rPr>
              <a:t> </a:t>
            </a:r>
            <a:r>
              <a:rPr lang="da-DK" sz="2400" dirty="0" err="1" smtClean="0">
                <a:solidFill>
                  <a:srgbClr val="FF0000"/>
                </a:solidFill>
                <a:latin typeface="Berlin Sans FB" pitchFamily="34" charset="0"/>
              </a:rPr>
              <a:t>scattering</a:t>
            </a:r>
            <a:endParaRPr lang="en-US" sz="2400" dirty="0" smtClean="0">
              <a:solidFill>
                <a:srgbClr val="FF0000"/>
              </a:solidFill>
              <a:latin typeface="Berlin Sans FB" pitchFamily="34" charset="0"/>
            </a:endParaRPr>
          </a:p>
          <a:p>
            <a:pPr>
              <a:buNone/>
            </a:pPr>
            <a:r>
              <a:rPr lang="da-DK" sz="2400" dirty="0" err="1" smtClean="0">
                <a:solidFill>
                  <a:srgbClr val="FF0000"/>
                </a:solidFill>
                <a:latin typeface="Berlin Sans FB" pitchFamily="34" charset="0"/>
              </a:rPr>
              <a:t>Why</a:t>
            </a:r>
            <a:r>
              <a:rPr lang="da-DK" sz="2400" dirty="0" smtClean="0">
                <a:solidFill>
                  <a:srgbClr val="FF0000"/>
                </a:solidFill>
                <a:latin typeface="Berlin Sans FB" pitchFamily="34" charset="0"/>
              </a:rPr>
              <a:t> do </a:t>
            </a:r>
            <a:r>
              <a:rPr lang="da-DK" sz="2400" dirty="0" err="1" smtClean="0">
                <a:solidFill>
                  <a:srgbClr val="FF0000"/>
                </a:solidFill>
                <a:latin typeface="Berlin Sans FB" pitchFamily="34" charset="0"/>
              </a:rPr>
              <a:t>we</a:t>
            </a:r>
            <a:r>
              <a:rPr lang="da-DK" sz="2400" dirty="0" smtClean="0">
                <a:solidFill>
                  <a:srgbClr val="FF0000"/>
                </a:solidFill>
                <a:latin typeface="Berlin Sans FB" pitchFamily="34" charset="0"/>
              </a:rPr>
              <a:t> </a:t>
            </a:r>
            <a:r>
              <a:rPr lang="da-DK" sz="2400" dirty="0" err="1" smtClean="0">
                <a:solidFill>
                  <a:srgbClr val="FF0000"/>
                </a:solidFill>
                <a:latin typeface="Berlin Sans FB" pitchFamily="34" charset="0"/>
              </a:rPr>
              <a:t>need</a:t>
            </a:r>
            <a:r>
              <a:rPr lang="da-DK" sz="2400" dirty="0" smtClean="0">
                <a:solidFill>
                  <a:srgbClr val="FF0000"/>
                </a:solidFill>
                <a:latin typeface="Berlin Sans FB" pitchFamily="34" charset="0"/>
              </a:rPr>
              <a:t> </a:t>
            </a:r>
            <a:r>
              <a:rPr lang="da-DK" sz="2400" dirty="0" err="1" smtClean="0">
                <a:solidFill>
                  <a:srgbClr val="FF0000"/>
                </a:solidFill>
                <a:latin typeface="Berlin Sans FB" pitchFamily="34" charset="0"/>
              </a:rPr>
              <a:t>these</a:t>
            </a:r>
            <a:r>
              <a:rPr lang="da-DK" sz="2400" dirty="0" smtClean="0">
                <a:solidFill>
                  <a:srgbClr val="FF0000"/>
                </a:solidFill>
                <a:latin typeface="Berlin Sans FB" pitchFamily="34" charset="0"/>
              </a:rPr>
              <a:t> </a:t>
            </a:r>
            <a:r>
              <a:rPr lang="da-DK" sz="2400" dirty="0" err="1" smtClean="0">
                <a:solidFill>
                  <a:srgbClr val="FF0000"/>
                </a:solidFill>
                <a:latin typeface="Berlin Sans FB" pitchFamily="34" charset="0"/>
              </a:rPr>
              <a:t>values</a:t>
            </a:r>
            <a:r>
              <a:rPr lang="da-DK" sz="2400" dirty="0" smtClean="0">
                <a:solidFill>
                  <a:srgbClr val="FF0000"/>
                </a:solidFill>
                <a:latin typeface="Berlin Sans FB" pitchFamily="34" charset="0"/>
              </a:rPr>
              <a:t>?</a:t>
            </a:r>
            <a:r>
              <a:rPr lang="da-DK" sz="2400" dirty="0" smtClean="0">
                <a:latin typeface="Berlin Sans FB" pitchFamily="34" charset="0"/>
              </a:rPr>
              <a:t> </a:t>
            </a:r>
            <a:r>
              <a:rPr lang="da-DK" sz="2400" dirty="0" err="1" smtClean="0">
                <a:latin typeface="Berlin Sans FB" pitchFamily="34" charset="0"/>
              </a:rPr>
              <a:t>Ultimately</a:t>
            </a:r>
            <a:r>
              <a:rPr lang="da-DK" sz="2400" dirty="0" smtClean="0">
                <a:latin typeface="Berlin Sans FB" pitchFamily="34" charset="0"/>
              </a:rPr>
              <a:t>, </a:t>
            </a:r>
            <a:r>
              <a:rPr lang="da-DK" sz="2400" dirty="0" err="1" smtClean="0">
                <a:latin typeface="Berlin Sans FB" pitchFamily="34" charset="0"/>
              </a:rPr>
              <a:t>because</a:t>
            </a:r>
            <a:r>
              <a:rPr lang="da-DK" sz="2400" dirty="0" smtClean="0">
                <a:latin typeface="Berlin Sans FB" pitchFamily="34" charset="0"/>
              </a:rPr>
              <a:t> </a:t>
            </a:r>
            <a:r>
              <a:rPr lang="da-DK" sz="2400" dirty="0" err="1" smtClean="0">
                <a:latin typeface="Berlin Sans FB" pitchFamily="34" charset="0"/>
              </a:rPr>
              <a:t>we</a:t>
            </a:r>
            <a:r>
              <a:rPr lang="da-DK" sz="2400" dirty="0" smtClean="0">
                <a:latin typeface="Berlin Sans FB" pitchFamily="34" charset="0"/>
              </a:rPr>
              <a:t> </a:t>
            </a:r>
            <a:r>
              <a:rPr lang="da-DK" sz="2400" dirty="0" err="1" smtClean="0">
                <a:latin typeface="Berlin Sans FB" pitchFamily="34" charset="0"/>
              </a:rPr>
              <a:t>want</a:t>
            </a:r>
            <a:r>
              <a:rPr lang="da-DK" sz="2400" dirty="0" smtClean="0">
                <a:latin typeface="Berlin Sans FB" pitchFamily="34" charset="0"/>
              </a:rPr>
              <a:t> to </a:t>
            </a:r>
            <a:r>
              <a:rPr lang="da-DK" sz="2400" dirty="0" err="1" smtClean="0">
                <a:latin typeface="Berlin Sans FB" pitchFamily="34" charset="0"/>
              </a:rPr>
              <a:t>be</a:t>
            </a:r>
            <a:r>
              <a:rPr lang="da-DK" sz="2400" dirty="0" smtClean="0">
                <a:latin typeface="Berlin Sans FB" pitchFamily="34" charset="0"/>
              </a:rPr>
              <a:t> </a:t>
            </a:r>
            <a:r>
              <a:rPr lang="da-DK" sz="2400" dirty="0" err="1" smtClean="0">
                <a:latin typeface="Berlin Sans FB" pitchFamily="34" charset="0"/>
              </a:rPr>
              <a:t>able</a:t>
            </a:r>
            <a:r>
              <a:rPr lang="da-DK" sz="2400" dirty="0" smtClean="0">
                <a:latin typeface="Berlin Sans FB" pitchFamily="34" charset="0"/>
              </a:rPr>
              <a:t> to </a:t>
            </a:r>
            <a:r>
              <a:rPr lang="da-DK" sz="2400" dirty="0" err="1" smtClean="0">
                <a:latin typeface="Berlin Sans FB" pitchFamily="34" charset="0"/>
              </a:rPr>
              <a:t>control</a:t>
            </a:r>
            <a:r>
              <a:rPr lang="da-DK" sz="2400" dirty="0" smtClean="0">
                <a:latin typeface="Berlin Sans FB" pitchFamily="34" charset="0"/>
              </a:rPr>
              <a:t> the </a:t>
            </a:r>
            <a:r>
              <a:rPr lang="da-DK" sz="2400" dirty="0" err="1" smtClean="0">
                <a:latin typeface="Berlin Sans FB" pitchFamily="34" charset="0"/>
              </a:rPr>
              <a:t>properties</a:t>
            </a:r>
            <a:r>
              <a:rPr lang="da-DK" sz="2400" dirty="0" smtClean="0">
                <a:latin typeface="Berlin Sans FB" pitchFamily="34" charset="0"/>
              </a:rPr>
              <a:t> of future </a:t>
            </a:r>
            <a:r>
              <a:rPr lang="da-DK" sz="2400" dirty="0" err="1" smtClean="0">
                <a:latin typeface="Berlin Sans FB" pitchFamily="34" charset="0"/>
              </a:rPr>
              <a:t>materials</a:t>
            </a:r>
            <a:r>
              <a:rPr lang="da-DK" sz="2400" dirty="0" smtClean="0">
                <a:latin typeface="Berlin Sans FB" pitchFamily="34" charset="0"/>
              </a:rPr>
              <a:t>, </a:t>
            </a:r>
            <a:r>
              <a:rPr lang="da-DK" sz="2400" dirty="0" err="1" smtClean="0">
                <a:latin typeface="Berlin Sans FB" pitchFamily="34" charset="0"/>
              </a:rPr>
              <a:t>which</a:t>
            </a:r>
            <a:r>
              <a:rPr lang="da-DK" sz="2400" dirty="0" smtClean="0">
                <a:latin typeface="Berlin Sans FB" pitchFamily="34" charset="0"/>
              </a:rPr>
              <a:t> </a:t>
            </a:r>
            <a:r>
              <a:rPr lang="da-DK" sz="2400" dirty="0" err="1" smtClean="0">
                <a:latin typeface="Berlin Sans FB" pitchFamily="34" charset="0"/>
              </a:rPr>
              <a:t>depend</a:t>
            </a:r>
            <a:r>
              <a:rPr lang="da-DK" sz="2400" dirty="0" smtClean="0">
                <a:latin typeface="Berlin Sans FB" pitchFamily="34" charset="0"/>
              </a:rPr>
              <a:t> </a:t>
            </a:r>
            <a:r>
              <a:rPr lang="da-DK" sz="2400" dirty="0" err="1" smtClean="0">
                <a:latin typeface="Berlin Sans FB" pitchFamily="34" charset="0"/>
              </a:rPr>
              <a:t>on</a:t>
            </a:r>
            <a:r>
              <a:rPr lang="da-DK" sz="2400" dirty="0" smtClean="0">
                <a:latin typeface="Berlin Sans FB" pitchFamily="34" charset="0"/>
              </a:rPr>
              <a:t> the </a:t>
            </a:r>
            <a:r>
              <a:rPr lang="da-DK" sz="2400" dirty="0" err="1" smtClean="0">
                <a:latin typeface="Berlin Sans FB" pitchFamily="34" charset="0"/>
              </a:rPr>
              <a:t>couplings</a:t>
            </a:r>
            <a:r>
              <a:rPr lang="da-DK" sz="2400" dirty="0" smtClean="0">
                <a:latin typeface="Berlin Sans FB" pitchFamily="34" charset="0"/>
              </a:rPr>
              <a:t>. </a:t>
            </a:r>
            <a:r>
              <a:rPr lang="da-DK" sz="2400" dirty="0" err="1" smtClean="0">
                <a:latin typeface="Berlin Sans FB" pitchFamily="34" charset="0"/>
              </a:rPr>
              <a:t>Materials</a:t>
            </a:r>
            <a:r>
              <a:rPr lang="da-DK" sz="2400" dirty="0" smtClean="0">
                <a:latin typeface="Berlin Sans FB" pitchFamily="34" charset="0"/>
              </a:rPr>
              <a:t> design, drug </a:t>
            </a:r>
            <a:r>
              <a:rPr lang="da-DK" sz="2400" dirty="0" err="1" smtClean="0">
                <a:latin typeface="Berlin Sans FB" pitchFamily="34" charset="0"/>
              </a:rPr>
              <a:t>development</a:t>
            </a:r>
            <a:r>
              <a:rPr lang="da-DK" sz="2400" dirty="0" smtClean="0">
                <a:latin typeface="Berlin Sans FB" pitchFamily="34" charset="0"/>
              </a:rPr>
              <a:t>, ….</a:t>
            </a:r>
          </a:p>
          <a:p>
            <a:pPr>
              <a:buNone/>
            </a:pPr>
            <a:endParaRPr lang="en-US" sz="2400" dirty="0">
              <a:latin typeface="Berlin Sans FB" pitchFamily="34" charset="0"/>
            </a:endParaRPr>
          </a:p>
        </p:txBody>
      </p:sp>
      <p:pic>
        <p:nvPicPr>
          <p:cNvPr id="3" name="Picture 2"/>
          <p:cNvPicPr>
            <a:picLocks noChangeAspect="1" noChangeArrowheads="1"/>
          </p:cNvPicPr>
          <p:nvPr/>
        </p:nvPicPr>
        <p:blipFill>
          <a:blip r:embed="rId2" cstate="print"/>
          <a:srcRect/>
          <a:stretch>
            <a:fillRect/>
          </a:stretch>
        </p:blipFill>
        <p:spPr bwMode="auto">
          <a:xfrm>
            <a:off x="8410575" y="51470"/>
            <a:ext cx="733425" cy="857250"/>
          </a:xfrm>
          <a:prstGeom prst="rect">
            <a:avLst/>
          </a:prstGeom>
          <a:noFill/>
          <a:ln w="9525">
            <a:noFill/>
            <a:miter lim="800000"/>
            <a:headEnd/>
            <a:tailEnd/>
          </a:ln>
        </p:spPr>
      </p:pic>
      <p:sp>
        <p:nvSpPr>
          <p:cNvPr id="4" name="Rectangle 3"/>
          <p:cNvSpPr/>
          <p:nvPr/>
        </p:nvSpPr>
        <p:spPr>
          <a:xfrm>
            <a:off x="0" y="6669360"/>
            <a:ext cx="9144000" cy="188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lin Sans FB"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smtClean="0">
                <a:latin typeface="Berlin Sans FB" pitchFamily="34" charset="0"/>
              </a:rPr>
              <a:t>Outline</a:t>
            </a:r>
            <a:endParaRPr lang="en-US" dirty="0">
              <a:latin typeface="Berlin Sans FB" pitchFamily="34" charset="0"/>
            </a:endParaRPr>
          </a:p>
        </p:txBody>
      </p:sp>
      <p:sp>
        <p:nvSpPr>
          <p:cNvPr id="3" name="Content Placeholder 2"/>
          <p:cNvSpPr>
            <a:spLocks noGrp="1"/>
          </p:cNvSpPr>
          <p:nvPr>
            <p:ph idx="1"/>
          </p:nvPr>
        </p:nvSpPr>
        <p:spPr/>
        <p:txBody>
          <a:bodyPr/>
          <a:lstStyle/>
          <a:p>
            <a:r>
              <a:rPr lang="da-DK" dirty="0" err="1" smtClean="0">
                <a:solidFill>
                  <a:srgbClr val="FF0000"/>
                </a:solidFill>
                <a:latin typeface="Berlin Sans FB" pitchFamily="34" charset="0"/>
              </a:rPr>
              <a:t>Recap</a:t>
            </a:r>
            <a:r>
              <a:rPr lang="da-DK" dirty="0" smtClean="0">
                <a:solidFill>
                  <a:srgbClr val="FF0000"/>
                </a:solidFill>
                <a:latin typeface="Berlin Sans FB" pitchFamily="34" charset="0"/>
              </a:rPr>
              <a:t> of </a:t>
            </a:r>
            <a:r>
              <a:rPr lang="da-DK" dirty="0" err="1" smtClean="0">
                <a:solidFill>
                  <a:srgbClr val="FF0000"/>
                </a:solidFill>
                <a:latin typeface="Berlin Sans FB" pitchFamily="34" charset="0"/>
              </a:rPr>
              <a:t>useful</a:t>
            </a:r>
            <a:r>
              <a:rPr lang="da-DK" dirty="0" smtClean="0">
                <a:solidFill>
                  <a:srgbClr val="FF0000"/>
                </a:solidFill>
                <a:latin typeface="Berlin Sans FB" pitchFamily="34" charset="0"/>
              </a:rPr>
              <a:t> </a:t>
            </a:r>
            <a:r>
              <a:rPr lang="da-DK" dirty="0" err="1" smtClean="0">
                <a:solidFill>
                  <a:srgbClr val="FF0000"/>
                </a:solidFill>
                <a:latin typeface="Berlin Sans FB" pitchFamily="34" charset="0"/>
              </a:rPr>
              <a:t>concepts</a:t>
            </a:r>
            <a:endParaRPr lang="da-DK" dirty="0" smtClean="0">
              <a:solidFill>
                <a:srgbClr val="FF0000"/>
              </a:solidFill>
              <a:latin typeface="Berlin Sans FB" pitchFamily="34" charset="0"/>
            </a:endParaRPr>
          </a:p>
          <a:p>
            <a:r>
              <a:rPr lang="da-DK" dirty="0" smtClean="0">
                <a:latin typeface="Berlin Sans FB" pitchFamily="34" charset="0"/>
              </a:rPr>
              <a:t>Problems to tackle </a:t>
            </a:r>
            <a:r>
              <a:rPr lang="da-DK" dirty="0" err="1" smtClean="0">
                <a:latin typeface="Berlin Sans FB" pitchFamily="34" charset="0"/>
              </a:rPr>
              <a:t>with</a:t>
            </a:r>
            <a:r>
              <a:rPr lang="da-DK" dirty="0" smtClean="0">
                <a:latin typeface="Berlin Sans FB" pitchFamily="34" charset="0"/>
              </a:rPr>
              <a:t> </a:t>
            </a:r>
            <a:r>
              <a:rPr lang="da-DK" dirty="0" err="1" smtClean="0">
                <a:latin typeface="Berlin Sans FB" pitchFamily="34" charset="0"/>
              </a:rPr>
              <a:t>spectroscopic</a:t>
            </a:r>
            <a:r>
              <a:rPr lang="da-DK" dirty="0" smtClean="0">
                <a:latin typeface="Berlin Sans FB" pitchFamily="34" charset="0"/>
              </a:rPr>
              <a:t> </a:t>
            </a:r>
            <a:r>
              <a:rPr lang="da-DK" dirty="0" err="1" smtClean="0">
                <a:latin typeface="Berlin Sans FB" pitchFamily="34" charset="0"/>
              </a:rPr>
              <a:t>tools</a:t>
            </a:r>
            <a:r>
              <a:rPr lang="da-DK" dirty="0" smtClean="0">
                <a:latin typeface="Berlin Sans FB" pitchFamily="34" charset="0"/>
              </a:rPr>
              <a:t> </a:t>
            </a:r>
          </a:p>
          <a:p>
            <a:r>
              <a:rPr lang="da-DK" dirty="0" smtClean="0">
                <a:latin typeface="Berlin Sans FB" pitchFamily="34" charset="0"/>
              </a:rPr>
              <a:t>Time and </a:t>
            </a:r>
            <a:r>
              <a:rPr lang="da-DK" dirty="0" err="1" smtClean="0">
                <a:latin typeface="Berlin Sans FB" pitchFamily="34" charset="0"/>
              </a:rPr>
              <a:t>energy</a:t>
            </a:r>
            <a:r>
              <a:rPr lang="da-DK" dirty="0" smtClean="0">
                <a:latin typeface="Berlin Sans FB" pitchFamily="34" charset="0"/>
              </a:rPr>
              <a:t> </a:t>
            </a:r>
            <a:r>
              <a:rPr lang="da-DK" dirty="0" err="1" smtClean="0">
                <a:latin typeface="Berlin Sans FB" pitchFamily="34" charset="0"/>
              </a:rPr>
              <a:t>scales</a:t>
            </a:r>
            <a:r>
              <a:rPr lang="da-DK" dirty="0" smtClean="0">
                <a:latin typeface="Berlin Sans FB" pitchFamily="34" charset="0"/>
              </a:rPr>
              <a:t> </a:t>
            </a:r>
          </a:p>
          <a:p>
            <a:r>
              <a:rPr lang="da-DK" dirty="0" err="1" smtClean="0">
                <a:latin typeface="Berlin Sans FB" pitchFamily="34" charset="0"/>
              </a:rPr>
              <a:t>Spectroscopic</a:t>
            </a:r>
            <a:r>
              <a:rPr lang="da-DK" dirty="0" smtClean="0">
                <a:latin typeface="Berlin Sans FB" pitchFamily="34" charset="0"/>
              </a:rPr>
              <a:t> instrument types and </a:t>
            </a:r>
            <a:r>
              <a:rPr lang="da-DK" dirty="0" err="1" smtClean="0">
                <a:latin typeface="Berlin Sans FB" pitchFamily="34" charset="0"/>
              </a:rPr>
              <a:t>principles</a:t>
            </a:r>
            <a:endParaRPr lang="da-DK" dirty="0" smtClean="0">
              <a:latin typeface="Berlin Sans FB" pitchFamily="34" charset="0"/>
            </a:endParaRPr>
          </a:p>
          <a:p>
            <a:endParaRPr lang="da-DK" dirty="0" smtClean="0">
              <a:latin typeface="Berlin Sans FB" pitchFamily="34" charset="0"/>
            </a:endParaRPr>
          </a:p>
          <a:p>
            <a:pPr>
              <a:buNone/>
            </a:pPr>
            <a:endParaRPr lang="da-DK" dirty="0" smtClean="0">
              <a:latin typeface="Berlin Sans FB" pitchFamily="34" charset="0"/>
            </a:endParaRPr>
          </a:p>
        </p:txBody>
      </p:sp>
      <p:pic>
        <p:nvPicPr>
          <p:cNvPr id="4" name="Picture 3"/>
          <p:cNvPicPr>
            <a:picLocks noChangeAspect="1" noChangeArrowheads="1"/>
          </p:cNvPicPr>
          <p:nvPr/>
        </p:nvPicPr>
        <p:blipFill>
          <a:blip r:embed="rId2" cstate="print"/>
          <a:srcRect/>
          <a:stretch>
            <a:fillRect/>
          </a:stretch>
        </p:blipFill>
        <p:spPr bwMode="auto">
          <a:xfrm>
            <a:off x="8410575" y="51470"/>
            <a:ext cx="733425" cy="857250"/>
          </a:xfrm>
          <a:prstGeom prst="rect">
            <a:avLst/>
          </a:prstGeom>
          <a:noFill/>
          <a:ln w="9525">
            <a:noFill/>
            <a:miter lim="800000"/>
            <a:headEnd/>
            <a:tailEnd/>
          </a:ln>
        </p:spPr>
      </p:pic>
      <p:sp>
        <p:nvSpPr>
          <p:cNvPr id="5" name="Rectangle 4"/>
          <p:cNvSpPr/>
          <p:nvPr/>
        </p:nvSpPr>
        <p:spPr>
          <a:xfrm>
            <a:off x="0" y="6669360"/>
            <a:ext cx="9144000" cy="188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latin typeface="Berlin Sans FB" pitchFamily="34" charset="0"/>
              </a:rPr>
              <a:t>Problems to tackle by </a:t>
            </a:r>
            <a:r>
              <a:rPr lang="da-DK" dirty="0" err="1" smtClean="0">
                <a:latin typeface="Berlin Sans FB" pitchFamily="34" charset="0"/>
              </a:rPr>
              <a:t>spectroscopic</a:t>
            </a:r>
            <a:r>
              <a:rPr lang="da-DK" dirty="0" smtClean="0">
                <a:latin typeface="Berlin Sans FB" pitchFamily="34" charset="0"/>
              </a:rPr>
              <a:t> </a:t>
            </a:r>
            <a:r>
              <a:rPr lang="da-DK" dirty="0" err="1" smtClean="0">
                <a:latin typeface="Berlin Sans FB" pitchFamily="34" charset="0"/>
              </a:rPr>
              <a:t>methods</a:t>
            </a:r>
            <a:endParaRPr lang="en-US" dirty="0">
              <a:latin typeface="Berlin Sans FB" pitchFamily="34" charset="0"/>
            </a:endParaRPr>
          </a:p>
        </p:txBody>
      </p:sp>
      <p:sp>
        <p:nvSpPr>
          <p:cNvPr id="5" name="Content Placeholder 4"/>
          <p:cNvSpPr>
            <a:spLocks noGrp="1"/>
          </p:cNvSpPr>
          <p:nvPr>
            <p:ph idx="1"/>
          </p:nvPr>
        </p:nvSpPr>
        <p:spPr>
          <a:xfrm>
            <a:off x="457200" y="1844824"/>
            <a:ext cx="8229600" cy="4525963"/>
          </a:xfrm>
        </p:spPr>
        <p:txBody>
          <a:bodyPr/>
          <a:lstStyle/>
          <a:p>
            <a:r>
              <a:rPr lang="da-DK" sz="2400" dirty="0" err="1" smtClean="0">
                <a:solidFill>
                  <a:srgbClr val="FF0000"/>
                </a:solidFill>
                <a:latin typeface="Berlin Sans FB" pitchFamily="34" charset="0"/>
              </a:rPr>
              <a:t>Lattice</a:t>
            </a:r>
            <a:r>
              <a:rPr lang="da-DK" sz="2400" dirty="0" smtClean="0">
                <a:solidFill>
                  <a:srgbClr val="FF0000"/>
                </a:solidFill>
                <a:latin typeface="Berlin Sans FB" pitchFamily="34" charset="0"/>
              </a:rPr>
              <a:t> vibrations </a:t>
            </a:r>
            <a:r>
              <a:rPr lang="da-DK" sz="2400" dirty="0" smtClean="0">
                <a:latin typeface="Berlin Sans FB" pitchFamily="34" charset="0"/>
              </a:rPr>
              <a:t>: </a:t>
            </a:r>
            <a:r>
              <a:rPr lang="da-DK" sz="2400" dirty="0" err="1" smtClean="0">
                <a:latin typeface="Berlin Sans FB" pitchFamily="34" charset="0"/>
              </a:rPr>
              <a:t>thermoelectrics</a:t>
            </a:r>
            <a:r>
              <a:rPr lang="da-DK" sz="2400" dirty="0" smtClean="0">
                <a:latin typeface="Berlin Sans FB" pitchFamily="34" charset="0"/>
              </a:rPr>
              <a:t>, </a:t>
            </a:r>
            <a:r>
              <a:rPr lang="da-DK" sz="2400" dirty="0" err="1" smtClean="0">
                <a:latin typeface="Berlin Sans FB" pitchFamily="34" charset="0"/>
              </a:rPr>
              <a:t>conventional</a:t>
            </a:r>
            <a:r>
              <a:rPr lang="da-DK" sz="2400" dirty="0" smtClean="0">
                <a:latin typeface="Berlin Sans FB" pitchFamily="34" charset="0"/>
              </a:rPr>
              <a:t> </a:t>
            </a:r>
            <a:r>
              <a:rPr lang="da-DK" sz="2400" dirty="0" err="1" smtClean="0">
                <a:latin typeface="Berlin Sans FB" pitchFamily="34" charset="0"/>
              </a:rPr>
              <a:t>superconductors</a:t>
            </a:r>
            <a:r>
              <a:rPr lang="da-DK" sz="2400" dirty="0" smtClean="0">
                <a:latin typeface="Berlin Sans FB" pitchFamily="34" charset="0"/>
              </a:rPr>
              <a:t>, …</a:t>
            </a:r>
          </a:p>
          <a:p>
            <a:r>
              <a:rPr lang="da-DK" sz="2400" dirty="0" err="1" smtClean="0">
                <a:solidFill>
                  <a:srgbClr val="FF0000"/>
                </a:solidFill>
                <a:latin typeface="Berlin Sans FB" pitchFamily="34" charset="0"/>
              </a:rPr>
              <a:t>Magnetic</a:t>
            </a:r>
            <a:r>
              <a:rPr lang="da-DK" sz="2400" dirty="0" smtClean="0">
                <a:solidFill>
                  <a:srgbClr val="FF0000"/>
                </a:solidFill>
                <a:latin typeface="Berlin Sans FB" pitchFamily="34" charset="0"/>
              </a:rPr>
              <a:t> </a:t>
            </a:r>
            <a:r>
              <a:rPr lang="da-DK" sz="2400" dirty="0" err="1" smtClean="0">
                <a:solidFill>
                  <a:srgbClr val="FF0000"/>
                </a:solidFill>
                <a:latin typeface="Berlin Sans FB" pitchFamily="34" charset="0"/>
              </a:rPr>
              <a:t>excitations</a:t>
            </a:r>
            <a:r>
              <a:rPr lang="da-DK" sz="2400" dirty="0" smtClean="0">
                <a:latin typeface="Berlin Sans FB" pitchFamily="34" charset="0"/>
              </a:rPr>
              <a:t> : </a:t>
            </a:r>
            <a:r>
              <a:rPr lang="da-DK" sz="2400" dirty="0" err="1" smtClean="0">
                <a:latin typeface="Berlin Sans FB" pitchFamily="34" charset="0"/>
              </a:rPr>
              <a:t>magnetoelectrics</a:t>
            </a:r>
            <a:r>
              <a:rPr lang="da-DK" sz="2400" dirty="0" smtClean="0">
                <a:latin typeface="Berlin Sans FB" pitchFamily="34" charset="0"/>
              </a:rPr>
              <a:t>, </a:t>
            </a:r>
            <a:r>
              <a:rPr lang="da-DK" sz="2400" dirty="0" err="1" smtClean="0">
                <a:latin typeface="Berlin Sans FB" pitchFamily="34" charset="0"/>
              </a:rPr>
              <a:t>magnetocalorics</a:t>
            </a:r>
            <a:r>
              <a:rPr lang="da-DK" sz="2400" dirty="0" smtClean="0">
                <a:latin typeface="Berlin Sans FB" pitchFamily="34" charset="0"/>
              </a:rPr>
              <a:t>, </a:t>
            </a:r>
            <a:r>
              <a:rPr lang="da-DK" sz="2400" dirty="0" err="1" smtClean="0">
                <a:latin typeface="Berlin Sans FB" pitchFamily="34" charset="0"/>
              </a:rPr>
              <a:t>colossal</a:t>
            </a:r>
            <a:r>
              <a:rPr lang="da-DK" sz="2400" dirty="0" smtClean="0">
                <a:latin typeface="Berlin Sans FB" pitchFamily="34" charset="0"/>
              </a:rPr>
              <a:t> </a:t>
            </a:r>
            <a:r>
              <a:rPr lang="da-DK" sz="2400" dirty="0" err="1" smtClean="0">
                <a:latin typeface="Berlin Sans FB" pitchFamily="34" charset="0"/>
              </a:rPr>
              <a:t>magnetoresistance</a:t>
            </a:r>
            <a:r>
              <a:rPr lang="da-DK" sz="2400" dirty="0" smtClean="0">
                <a:latin typeface="Berlin Sans FB" pitchFamily="34" charset="0"/>
              </a:rPr>
              <a:t>, </a:t>
            </a:r>
            <a:r>
              <a:rPr lang="da-DK" sz="2400" dirty="0" err="1" smtClean="0">
                <a:latin typeface="Berlin Sans FB" pitchFamily="34" charset="0"/>
              </a:rPr>
              <a:t>unconventional</a:t>
            </a:r>
            <a:r>
              <a:rPr lang="da-DK" sz="2400" dirty="0" smtClean="0">
                <a:latin typeface="Berlin Sans FB" pitchFamily="34" charset="0"/>
              </a:rPr>
              <a:t> </a:t>
            </a:r>
            <a:r>
              <a:rPr lang="da-DK" sz="2400" dirty="0" err="1" smtClean="0">
                <a:latin typeface="Berlin Sans FB" pitchFamily="34" charset="0"/>
              </a:rPr>
              <a:t>superconductors</a:t>
            </a:r>
            <a:r>
              <a:rPr lang="da-DK" sz="2400" dirty="0" smtClean="0">
                <a:latin typeface="Berlin Sans FB" pitchFamily="34" charset="0"/>
              </a:rPr>
              <a:t>,…</a:t>
            </a:r>
          </a:p>
          <a:p>
            <a:r>
              <a:rPr lang="da-DK" sz="2400" dirty="0" smtClean="0">
                <a:solidFill>
                  <a:srgbClr val="FF0000"/>
                </a:solidFill>
                <a:latin typeface="Berlin Sans FB" pitchFamily="34" charset="0"/>
              </a:rPr>
              <a:t>Fundamental </a:t>
            </a:r>
            <a:r>
              <a:rPr lang="da-DK" sz="2400" dirty="0" err="1" smtClean="0">
                <a:solidFill>
                  <a:srgbClr val="FF0000"/>
                </a:solidFill>
                <a:latin typeface="Berlin Sans FB" pitchFamily="34" charset="0"/>
              </a:rPr>
              <a:t>physical</a:t>
            </a:r>
            <a:r>
              <a:rPr lang="da-DK" sz="2400" dirty="0" smtClean="0">
                <a:solidFill>
                  <a:srgbClr val="FF0000"/>
                </a:solidFill>
                <a:latin typeface="Berlin Sans FB" pitchFamily="34" charset="0"/>
              </a:rPr>
              <a:t> problems</a:t>
            </a:r>
            <a:r>
              <a:rPr lang="da-DK" sz="2400" dirty="0" smtClean="0">
                <a:latin typeface="Berlin Sans FB" pitchFamily="34" charset="0"/>
              </a:rPr>
              <a:t> : (quantum) </a:t>
            </a:r>
            <a:r>
              <a:rPr lang="da-DK" sz="2400" dirty="0" err="1" smtClean="0">
                <a:latin typeface="Berlin Sans FB" pitchFamily="34" charset="0"/>
              </a:rPr>
              <a:t>phase</a:t>
            </a:r>
            <a:r>
              <a:rPr lang="da-DK" sz="2400" dirty="0" smtClean="0">
                <a:latin typeface="Berlin Sans FB" pitchFamily="34" charset="0"/>
              </a:rPr>
              <a:t> transitions, </a:t>
            </a:r>
            <a:r>
              <a:rPr lang="da-DK" sz="2400" dirty="0" err="1" smtClean="0">
                <a:latin typeface="Berlin Sans FB" pitchFamily="34" charset="0"/>
              </a:rPr>
              <a:t>skyrmionics</a:t>
            </a:r>
            <a:r>
              <a:rPr lang="da-DK" sz="2400" dirty="0" smtClean="0">
                <a:latin typeface="Berlin Sans FB" pitchFamily="34" charset="0"/>
              </a:rPr>
              <a:t>, </a:t>
            </a:r>
            <a:r>
              <a:rPr lang="da-DK" sz="2400" dirty="0" err="1" smtClean="0">
                <a:latin typeface="Berlin Sans FB" pitchFamily="34" charset="0"/>
              </a:rPr>
              <a:t>spin</a:t>
            </a:r>
            <a:r>
              <a:rPr lang="da-DK" sz="2400" dirty="0" smtClean="0">
                <a:latin typeface="Berlin Sans FB" pitchFamily="34" charset="0"/>
              </a:rPr>
              <a:t> </a:t>
            </a:r>
            <a:r>
              <a:rPr lang="da-DK" sz="2400" dirty="0" err="1" smtClean="0">
                <a:latin typeface="Berlin Sans FB" pitchFamily="34" charset="0"/>
              </a:rPr>
              <a:t>ice</a:t>
            </a:r>
            <a:r>
              <a:rPr lang="da-DK" sz="2400" dirty="0" smtClean="0">
                <a:latin typeface="Berlin Sans FB" pitchFamily="34" charset="0"/>
              </a:rPr>
              <a:t>, </a:t>
            </a:r>
            <a:r>
              <a:rPr lang="da-DK" sz="2400" dirty="0" err="1" smtClean="0">
                <a:latin typeface="Berlin Sans FB" pitchFamily="34" charset="0"/>
              </a:rPr>
              <a:t>glassy</a:t>
            </a:r>
            <a:r>
              <a:rPr lang="da-DK" sz="2400" dirty="0" smtClean="0">
                <a:latin typeface="Berlin Sans FB" pitchFamily="34" charset="0"/>
              </a:rPr>
              <a:t> </a:t>
            </a:r>
            <a:r>
              <a:rPr lang="da-DK" sz="2400" dirty="0" err="1" smtClean="0">
                <a:latin typeface="Berlin Sans FB" pitchFamily="34" charset="0"/>
              </a:rPr>
              <a:t>dynamics</a:t>
            </a:r>
            <a:r>
              <a:rPr lang="da-DK" sz="2400" dirty="0" smtClean="0">
                <a:latin typeface="Berlin Sans FB" pitchFamily="34" charset="0"/>
              </a:rPr>
              <a:t>, …</a:t>
            </a:r>
            <a:endParaRPr lang="en-US" sz="2400" dirty="0" smtClean="0">
              <a:latin typeface="Berlin Sans FB" pitchFamily="34" charset="0"/>
            </a:endParaRPr>
          </a:p>
          <a:p>
            <a:r>
              <a:rPr lang="da-DK" sz="2400" dirty="0" smtClean="0">
                <a:solidFill>
                  <a:srgbClr val="FF0000"/>
                </a:solidFill>
                <a:latin typeface="Berlin Sans FB" pitchFamily="34" charset="0"/>
              </a:rPr>
              <a:t>Diffusion </a:t>
            </a:r>
            <a:r>
              <a:rPr lang="da-DK" sz="2400" dirty="0" err="1" smtClean="0">
                <a:solidFill>
                  <a:srgbClr val="FF0000"/>
                </a:solidFill>
                <a:latin typeface="Berlin Sans FB" pitchFamily="34" charset="0"/>
              </a:rPr>
              <a:t>processes</a:t>
            </a:r>
            <a:r>
              <a:rPr lang="da-DK" sz="2400" dirty="0" smtClean="0">
                <a:latin typeface="Berlin Sans FB" pitchFamily="34" charset="0"/>
              </a:rPr>
              <a:t> : </a:t>
            </a:r>
            <a:r>
              <a:rPr lang="da-DK" sz="2400" dirty="0" err="1" smtClean="0">
                <a:latin typeface="Berlin Sans FB" pitchFamily="34" charset="0"/>
              </a:rPr>
              <a:t>e.g</a:t>
            </a:r>
            <a:r>
              <a:rPr lang="da-DK" sz="2400" dirty="0" smtClean="0">
                <a:latin typeface="Berlin Sans FB" pitchFamily="34" charset="0"/>
              </a:rPr>
              <a:t>. of </a:t>
            </a:r>
            <a:r>
              <a:rPr lang="da-DK" sz="2400" dirty="0" err="1" smtClean="0">
                <a:latin typeface="Berlin Sans FB" pitchFamily="34" charset="0"/>
              </a:rPr>
              <a:t>water</a:t>
            </a:r>
            <a:r>
              <a:rPr lang="da-DK" sz="2400" dirty="0" smtClean="0">
                <a:latin typeface="Berlin Sans FB" pitchFamily="34" charset="0"/>
              </a:rPr>
              <a:t> in matter, hydrogen </a:t>
            </a:r>
            <a:r>
              <a:rPr lang="da-DK" sz="2400" dirty="0" err="1" smtClean="0">
                <a:latin typeface="Berlin Sans FB" pitchFamily="34" charset="0"/>
              </a:rPr>
              <a:t>storage</a:t>
            </a:r>
            <a:r>
              <a:rPr lang="da-DK" sz="2400" dirty="0" smtClean="0">
                <a:latin typeface="Berlin Sans FB" pitchFamily="34" charset="0"/>
              </a:rPr>
              <a:t>, …</a:t>
            </a:r>
          </a:p>
          <a:p>
            <a:r>
              <a:rPr lang="da-DK" sz="2400" dirty="0" err="1" smtClean="0">
                <a:solidFill>
                  <a:srgbClr val="FF0000"/>
                </a:solidFill>
                <a:latin typeface="Berlin Sans FB" pitchFamily="34" charset="0"/>
              </a:rPr>
              <a:t>Vibrational</a:t>
            </a:r>
            <a:r>
              <a:rPr lang="da-DK" sz="2400" dirty="0" smtClean="0">
                <a:solidFill>
                  <a:srgbClr val="FF0000"/>
                </a:solidFill>
                <a:latin typeface="Berlin Sans FB" pitchFamily="34" charset="0"/>
              </a:rPr>
              <a:t> </a:t>
            </a:r>
            <a:r>
              <a:rPr lang="da-DK" sz="2400" dirty="0" err="1" smtClean="0">
                <a:solidFill>
                  <a:srgbClr val="FF0000"/>
                </a:solidFill>
                <a:latin typeface="Berlin Sans FB" pitchFamily="34" charset="0"/>
              </a:rPr>
              <a:t>spectroscopy</a:t>
            </a:r>
            <a:r>
              <a:rPr lang="da-DK" sz="2400" dirty="0" smtClean="0">
                <a:latin typeface="Berlin Sans FB" pitchFamily="34" charset="0"/>
              </a:rPr>
              <a:t> : </a:t>
            </a:r>
            <a:r>
              <a:rPr lang="da-DK" sz="2400" dirty="0" err="1" smtClean="0">
                <a:latin typeface="Berlin Sans FB" pitchFamily="34" charset="0"/>
              </a:rPr>
              <a:t>chemistry</a:t>
            </a:r>
            <a:r>
              <a:rPr lang="da-DK" sz="2400" dirty="0" smtClean="0">
                <a:latin typeface="Berlin Sans FB" pitchFamily="34" charset="0"/>
              </a:rPr>
              <a:t>, </a:t>
            </a:r>
            <a:r>
              <a:rPr lang="da-DK" sz="2400" dirty="0" err="1" smtClean="0">
                <a:latin typeface="Berlin Sans FB" pitchFamily="34" charset="0"/>
              </a:rPr>
              <a:t>catalysis</a:t>
            </a:r>
            <a:r>
              <a:rPr lang="da-DK" sz="2400" dirty="0" smtClean="0">
                <a:latin typeface="Berlin Sans FB" pitchFamily="34" charset="0"/>
              </a:rPr>
              <a:t>, </a:t>
            </a:r>
          </a:p>
          <a:p>
            <a:r>
              <a:rPr lang="da-DK" sz="2400" dirty="0" err="1" smtClean="0">
                <a:solidFill>
                  <a:srgbClr val="FF0000"/>
                </a:solidFill>
                <a:latin typeface="Berlin Sans FB" pitchFamily="34" charset="0"/>
              </a:rPr>
              <a:t>Biology</a:t>
            </a:r>
            <a:r>
              <a:rPr lang="da-DK" sz="2400" dirty="0" smtClean="0">
                <a:solidFill>
                  <a:srgbClr val="FF0000"/>
                </a:solidFill>
                <a:latin typeface="Berlin Sans FB" pitchFamily="34" charset="0"/>
              </a:rPr>
              <a:t> and </a:t>
            </a:r>
            <a:r>
              <a:rPr lang="da-DK" sz="2400" dirty="0" err="1" smtClean="0">
                <a:solidFill>
                  <a:srgbClr val="FF0000"/>
                </a:solidFill>
                <a:latin typeface="Berlin Sans FB" pitchFamily="34" charset="0"/>
              </a:rPr>
              <a:t>soft</a:t>
            </a:r>
            <a:r>
              <a:rPr lang="da-DK" sz="2400" dirty="0" smtClean="0">
                <a:solidFill>
                  <a:srgbClr val="FF0000"/>
                </a:solidFill>
                <a:latin typeface="Berlin Sans FB" pitchFamily="34" charset="0"/>
              </a:rPr>
              <a:t> matter</a:t>
            </a:r>
            <a:r>
              <a:rPr lang="da-DK" sz="2400" dirty="0" smtClean="0">
                <a:latin typeface="Berlin Sans FB" pitchFamily="34" charset="0"/>
              </a:rPr>
              <a:t> : proteins,  DNA, polymers, </a:t>
            </a:r>
            <a:r>
              <a:rPr lang="da-DK" sz="2400" dirty="0" err="1" smtClean="0">
                <a:latin typeface="Berlin Sans FB" pitchFamily="34" charset="0"/>
              </a:rPr>
              <a:t>medicine</a:t>
            </a:r>
            <a:r>
              <a:rPr lang="da-DK" sz="2400" dirty="0" smtClean="0">
                <a:latin typeface="Berlin Sans FB" pitchFamily="34" charset="0"/>
              </a:rPr>
              <a:t>, …</a:t>
            </a:r>
          </a:p>
        </p:txBody>
      </p:sp>
      <p:pic>
        <p:nvPicPr>
          <p:cNvPr id="3" name="Picture 2"/>
          <p:cNvPicPr>
            <a:picLocks noChangeAspect="1" noChangeArrowheads="1"/>
          </p:cNvPicPr>
          <p:nvPr/>
        </p:nvPicPr>
        <p:blipFill>
          <a:blip r:embed="rId2" cstate="print"/>
          <a:srcRect/>
          <a:stretch>
            <a:fillRect/>
          </a:stretch>
        </p:blipFill>
        <p:spPr bwMode="auto">
          <a:xfrm>
            <a:off x="8410575" y="51470"/>
            <a:ext cx="733425" cy="857250"/>
          </a:xfrm>
          <a:prstGeom prst="rect">
            <a:avLst/>
          </a:prstGeom>
          <a:noFill/>
          <a:ln w="9525">
            <a:noFill/>
            <a:miter lim="800000"/>
            <a:headEnd/>
            <a:tailEnd/>
          </a:ln>
        </p:spPr>
      </p:pic>
      <p:sp>
        <p:nvSpPr>
          <p:cNvPr id="4" name="Rectangle 3"/>
          <p:cNvSpPr/>
          <p:nvPr/>
        </p:nvSpPr>
        <p:spPr>
          <a:xfrm>
            <a:off x="0" y="6669360"/>
            <a:ext cx="9144000" cy="188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lin Sans FB"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smtClean="0">
                <a:latin typeface="Berlin Sans FB" pitchFamily="34" charset="0"/>
              </a:rPr>
              <a:t>Outline</a:t>
            </a:r>
            <a:endParaRPr lang="en-US" dirty="0">
              <a:latin typeface="Berlin Sans FB" pitchFamily="34" charset="0"/>
            </a:endParaRPr>
          </a:p>
        </p:txBody>
      </p:sp>
      <p:sp>
        <p:nvSpPr>
          <p:cNvPr id="3" name="Content Placeholder 2"/>
          <p:cNvSpPr>
            <a:spLocks noGrp="1"/>
          </p:cNvSpPr>
          <p:nvPr>
            <p:ph idx="1"/>
          </p:nvPr>
        </p:nvSpPr>
        <p:spPr/>
        <p:txBody>
          <a:bodyPr/>
          <a:lstStyle/>
          <a:p>
            <a:r>
              <a:rPr lang="da-DK" dirty="0" err="1" smtClean="0">
                <a:latin typeface="Berlin Sans FB" pitchFamily="34" charset="0"/>
              </a:rPr>
              <a:t>Recap</a:t>
            </a:r>
            <a:r>
              <a:rPr lang="da-DK" dirty="0" smtClean="0">
                <a:latin typeface="Berlin Sans FB" pitchFamily="34" charset="0"/>
              </a:rPr>
              <a:t> of </a:t>
            </a:r>
            <a:r>
              <a:rPr lang="da-DK" dirty="0" err="1" smtClean="0">
                <a:latin typeface="Berlin Sans FB" pitchFamily="34" charset="0"/>
              </a:rPr>
              <a:t>useful</a:t>
            </a:r>
            <a:r>
              <a:rPr lang="da-DK" dirty="0" smtClean="0">
                <a:latin typeface="Berlin Sans FB" pitchFamily="34" charset="0"/>
              </a:rPr>
              <a:t> </a:t>
            </a:r>
            <a:r>
              <a:rPr lang="da-DK" dirty="0" err="1" smtClean="0">
                <a:latin typeface="Berlin Sans FB" pitchFamily="34" charset="0"/>
              </a:rPr>
              <a:t>concepts</a:t>
            </a:r>
            <a:endParaRPr lang="da-DK" dirty="0" smtClean="0">
              <a:latin typeface="Berlin Sans FB" pitchFamily="34" charset="0"/>
            </a:endParaRPr>
          </a:p>
          <a:p>
            <a:r>
              <a:rPr lang="da-DK" dirty="0" smtClean="0">
                <a:latin typeface="Berlin Sans FB" pitchFamily="34" charset="0"/>
              </a:rPr>
              <a:t>Problems to tackle </a:t>
            </a:r>
            <a:r>
              <a:rPr lang="da-DK" dirty="0" err="1" smtClean="0">
                <a:latin typeface="Berlin Sans FB" pitchFamily="34" charset="0"/>
              </a:rPr>
              <a:t>with</a:t>
            </a:r>
            <a:r>
              <a:rPr lang="da-DK" dirty="0" smtClean="0">
                <a:latin typeface="Berlin Sans FB" pitchFamily="34" charset="0"/>
              </a:rPr>
              <a:t> </a:t>
            </a:r>
            <a:r>
              <a:rPr lang="da-DK" dirty="0" err="1" smtClean="0">
                <a:latin typeface="Berlin Sans FB" pitchFamily="34" charset="0"/>
              </a:rPr>
              <a:t>spectroscopic</a:t>
            </a:r>
            <a:r>
              <a:rPr lang="da-DK" dirty="0" smtClean="0">
                <a:latin typeface="Berlin Sans FB" pitchFamily="34" charset="0"/>
              </a:rPr>
              <a:t> </a:t>
            </a:r>
            <a:r>
              <a:rPr lang="da-DK" dirty="0" err="1" smtClean="0">
                <a:latin typeface="Berlin Sans FB" pitchFamily="34" charset="0"/>
              </a:rPr>
              <a:t>tools</a:t>
            </a:r>
            <a:r>
              <a:rPr lang="da-DK" dirty="0" smtClean="0">
                <a:latin typeface="Berlin Sans FB" pitchFamily="34" charset="0"/>
              </a:rPr>
              <a:t> </a:t>
            </a:r>
          </a:p>
          <a:p>
            <a:r>
              <a:rPr lang="da-DK" dirty="0" smtClean="0">
                <a:solidFill>
                  <a:srgbClr val="FF0000"/>
                </a:solidFill>
                <a:latin typeface="Berlin Sans FB" pitchFamily="34" charset="0"/>
              </a:rPr>
              <a:t>Time and </a:t>
            </a:r>
            <a:r>
              <a:rPr lang="da-DK" dirty="0" err="1" smtClean="0">
                <a:solidFill>
                  <a:srgbClr val="FF0000"/>
                </a:solidFill>
                <a:latin typeface="Berlin Sans FB" pitchFamily="34" charset="0"/>
              </a:rPr>
              <a:t>energy</a:t>
            </a:r>
            <a:r>
              <a:rPr lang="da-DK" dirty="0" smtClean="0">
                <a:solidFill>
                  <a:srgbClr val="FF0000"/>
                </a:solidFill>
                <a:latin typeface="Berlin Sans FB" pitchFamily="34" charset="0"/>
              </a:rPr>
              <a:t> </a:t>
            </a:r>
            <a:r>
              <a:rPr lang="da-DK" dirty="0" err="1" smtClean="0">
                <a:solidFill>
                  <a:srgbClr val="FF0000"/>
                </a:solidFill>
                <a:latin typeface="Berlin Sans FB" pitchFamily="34" charset="0"/>
              </a:rPr>
              <a:t>scales</a:t>
            </a:r>
            <a:r>
              <a:rPr lang="da-DK" dirty="0" smtClean="0">
                <a:solidFill>
                  <a:srgbClr val="FF0000"/>
                </a:solidFill>
                <a:latin typeface="Berlin Sans FB" pitchFamily="34" charset="0"/>
              </a:rPr>
              <a:t> </a:t>
            </a:r>
          </a:p>
          <a:p>
            <a:r>
              <a:rPr lang="da-DK" dirty="0" err="1" smtClean="0">
                <a:latin typeface="Berlin Sans FB" pitchFamily="34" charset="0"/>
              </a:rPr>
              <a:t>Spectroscopic</a:t>
            </a:r>
            <a:r>
              <a:rPr lang="da-DK" dirty="0" smtClean="0">
                <a:latin typeface="Berlin Sans FB" pitchFamily="34" charset="0"/>
              </a:rPr>
              <a:t> instrument types and </a:t>
            </a:r>
            <a:r>
              <a:rPr lang="da-DK" dirty="0" err="1" smtClean="0">
                <a:latin typeface="Berlin Sans FB" pitchFamily="34" charset="0"/>
              </a:rPr>
              <a:t>principles</a:t>
            </a:r>
            <a:endParaRPr lang="da-DK" dirty="0" smtClean="0">
              <a:latin typeface="Berlin Sans FB" pitchFamily="34" charset="0"/>
            </a:endParaRPr>
          </a:p>
        </p:txBody>
      </p:sp>
      <p:pic>
        <p:nvPicPr>
          <p:cNvPr id="4" name="Picture 3"/>
          <p:cNvPicPr>
            <a:picLocks noChangeAspect="1" noChangeArrowheads="1"/>
          </p:cNvPicPr>
          <p:nvPr/>
        </p:nvPicPr>
        <p:blipFill>
          <a:blip r:embed="rId2" cstate="print"/>
          <a:srcRect/>
          <a:stretch>
            <a:fillRect/>
          </a:stretch>
        </p:blipFill>
        <p:spPr bwMode="auto">
          <a:xfrm>
            <a:off x="8410575" y="51470"/>
            <a:ext cx="733425" cy="857250"/>
          </a:xfrm>
          <a:prstGeom prst="rect">
            <a:avLst/>
          </a:prstGeom>
          <a:noFill/>
          <a:ln w="9525">
            <a:noFill/>
            <a:miter lim="800000"/>
            <a:headEnd/>
            <a:tailEnd/>
          </a:ln>
        </p:spPr>
      </p:pic>
      <p:sp>
        <p:nvSpPr>
          <p:cNvPr id="5" name="Rectangle 4"/>
          <p:cNvSpPr/>
          <p:nvPr/>
        </p:nvSpPr>
        <p:spPr>
          <a:xfrm>
            <a:off x="0" y="6669360"/>
            <a:ext cx="9144000" cy="188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latin typeface="Berlin Sans FB" pitchFamily="34" charset="0"/>
              </a:rPr>
              <a:t>Time and </a:t>
            </a:r>
            <a:r>
              <a:rPr lang="da-DK" dirty="0" err="1" smtClean="0">
                <a:latin typeface="Berlin Sans FB" pitchFamily="34" charset="0"/>
              </a:rPr>
              <a:t>energy</a:t>
            </a:r>
            <a:r>
              <a:rPr lang="da-DK" dirty="0" smtClean="0">
                <a:latin typeface="Berlin Sans FB" pitchFamily="34" charset="0"/>
              </a:rPr>
              <a:t> </a:t>
            </a:r>
            <a:r>
              <a:rPr lang="da-DK" dirty="0" err="1" smtClean="0">
                <a:latin typeface="Berlin Sans FB" pitchFamily="34" charset="0"/>
              </a:rPr>
              <a:t>scales</a:t>
            </a:r>
            <a:endParaRPr lang="en-US" dirty="0">
              <a:latin typeface="Berlin Sans FB" pitchFamily="34" charset="0"/>
            </a:endParaRPr>
          </a:p>
        </p:txBody>
      </p:sp>
      <p:pic>
        <p:nvPicPr>
          <p:cNvPr id="3" name="Picture 2"/>
          <p:cNvPicPr>
            <a:picLocks noChangeAspect="1" noChangeArrowheads="1"/>
          </p:cNvPicPr>
          <p:nvPr/>
        </p:nvPicPr>
        <p:blipFill>
          <a:blip r:embed="rId4" cstate="print"/>
          <a:srcRect/>
          <a:stretch>
            <a:fillRect/>
          </a:stretch>
        </p:blipFill>
        <p:spPr bwMode="auto">
          <a:xfrm>
            <a:off x="8410575" y="51470"/>
            <a:ext cx="733425" cy="857250"/>
          </a:xfrm>
          <a:prstGeom prst="rect">
            <a:avLst/>
          </a:prstGeom>
          <a:noFill/>
          <a:ln w="9525">
            <a:noFill/>
            <a:miter lim="800000"/>
            <a:headEnd/>
            <a:tailEnd/>
          </a:ln>
        </p:spPr>
      </p:pic>
      <p:sp>
        <p:nvSpPr>
          <p:cNvPr id="11" name="TextBox 10"/>
          <p:cNvSpPr txBox="1"/>
          <p:nvPr/>
        </p:nvSpPr>
        <p:spPr>
          <a:xfrm>
            <a:off x="8208912" y="3429000"/>
            <a:ext cx="1259632" cy="769441"/>
          </a:xfrm>
          <a:prstGeom prst="rect">
            <a:avLst/>
          </a:prstGeom>
          <a:noFill/>
        </p:spPr>
        <p:txBody>
          <a:bodyPr wrap="square" rtlCol="0">
            <a:spAutoFit/>
          </a:bodyPr>
          <a:lstStyle/>
          <a:p>
            <a:r>
              <a:rPr lang="da-DK" sz="4400" dirty="0" smtClean="0">
                <a:latin typeface="Berlin Sans FB" pitchFamily="34" charset="0"/>
              </a:rPr>
              <a:t>t</a:t>
            </a:r>
            <a:endParaRPr lang="en-US" sz="4400" dirty="0">
              <a:latin typeface="Berlin Sans FB" pitchFamily="34" charset="0"/>
            </a:endParaRPr>
          </a:p>
        </p:txBody>
      </p:sp>
      <p:sp>
        <p:nvSpPr>
          <p:cNvPr id="13" name="TextBox 12"/>
          <p:cNvSpPr txBox="1"/>
          <p:nvPr/>
        </p:nvSpPr>
        <p:spPr>
          <a:xfrm>
            <a:off x="8208912" y="4581128"/>
            <a:ext cx="2123728" cy="769441"/>
          </a:xfrm>
          <a:prstGeom prst="rect">
            <a:avLst/>
          </a:prstGeom>
          <a:noFill/>
        </p:spPr>
        <p:txBody>
          <a:bodyPr wrap="square" rtlCol="0">
            <a:spAutoFit/>
          </a:bodyPr>
          <a:lstStyle/>
          <a:p>
            <a:r>
              <a:rPr lang="el-GR" sz="4400" dirty="0" smtClean="0">
                <a:latin typeface="Times New Roman"/>
                <a:cs typeface="Times New Roman"/>
              </a:rPr>
              <a:t>υ</a:t>
            </a:r>
          </a:p>
        </p:txBody>
      </p:sp>
      <p:sp>
        <p:nvSpPr>
          <p:cNvPr id="16" name="TextBox 15"/>
          <p:cNvSpPr txBox="1"/>
          <p:nvPr/>
        </p:nvSpPr>
        <p:spPr>
          <a:xfrm>
            <a:off x="4499992" y="1484784"/>
            <a:ext cx="4320480" cy="1569660"/>
          </a:xfrm>
          <a:prstGeom prst="rect">
            <a:avLst/>
          </a:prstGeom>
          <a:solidFill>
            <a:srgbClr val="FFC000"/>
          </a:solidFill>
          <a:ln>
            <a:noFill/>
          </a:ln>
        </p:spPr>
        <p:txBody>
          <a:bodyPr wrap="square" rtlCol="0">
            <a:spAutoFit/>
          </a:bodyPr>
          <a:lstStyle/>
          <a:p>
            <a:r>
              <a:rPr lang="da-DK" sz="3200" dirty="0" smtClean="0">
                <a:latin typeface="Berlin Sans FB" pitchFamily="34" charset="0"/>
              </a:rPr>
              <a:t>1 </a:t>
            </a:r>
            <a:r>
              <a:rPr lang="da-DK" sz="3200" dirty="0" err="1" smtClean="0">
                <a:latin typeface="Berlin Sans FB" pitchFamily="34" charset="0"/>
              </a:rPr>
              <a:t>meV</a:t>
            </a:r>
            <a:r>
              <a:rPr lang="da-DK" sz="3200" dirty="0" smtClean="0">
                <a:latin typeface="Berlin Sans FB" pitchFamily="34" charset="0"/>
              </a:rPr>
              <a:t> = 1.602 10</a:t>
            </a:r>
            <a:r>
              <a:rPr lang="da-DK" sz="3200" baseline="30000" dirty="0" smtClean="0">
                <a:latin typeface="Berlin Sans FB" pitchFamily="34" charset="0"/>
              </a:rPr>
              <a:t>-22</a:t>
            </a:r>
            <a:r>
              <a:rPr lang="da-DK" sz="3200" dirty="0" smtClean="0">
                <a:latin typeface="Berlin Sans FB" pitchFamily="34" charset="0"/>
              </a:rPr>
              <a:t> Joule </a:t>
            </a:r>
          </a:p>
          <a:p>
            <a:r>
              <a:rPr lang="da-DK" sz="3200" dirty="0" smtClean="0">
                <a:latin typeface="Berlin Sans FB" pitchFamily="34" charset="0"/>
              </a:rPr>
              <a:t>1 </a:t>
            </a:r>
            <a:r>
              <a:rPr lang="da-DK" sz="3200" dirty="0" err="1" smtClean="0">
                <a:latin typeface="Berlin Sans FB" pitchFamily="34" charset="0"/>
              </a:rPr>
              <a:t>THz</a:t>
            </a:r>
            <a:r>
              <a:rPr lang="da-DK" sz="3200" dirty="0" smtClean="0">
                <a:latin typeface="Berlin Sans FB" pitchFamily="34" charset="0"/>
              </a:rPr>
              <a:t>  = 4.14 </a:t>
            </a:r>
            <a:r>
              <a:rPr lang="da-DK" sz="3200" dirty="0" err="1" smtClean="0">
                <a:latin typeface="Berlin Sans FB" pitchFamily="34" charset="0"/>
              </a:rPr>
              <a:t>meV</a:t>
            </a:r>
            <a:endParaRPr lang="da-DK" sz="3200" dirty="0" smtClean="0">
              <a:latin typeface="Berlin Sans FB" pitchFamily="34" charset="0"/>
            </a:endParaRPr>
          </a:p>
          <a:p>
            <a:r>
              <a:rPr lang="da-DK" sz="3200" dirty="0" smtClean="0">
                <a:latin typeface="Berlin Sans FB" pitchFamily="34" charset="0"/>
              </a:rPr>
              <a:t>1 cm</a:t>
            </a:r>
            <a:r>
              <a:rPr lang="da-DK" sz="3200" baseline="30000" dirty="0" smtClean="0">
                <a:latin typeface="Berlin Sans FB" pitchFamily="34" charset="0"/>
              </a:rPr>
              <a:t>-1</a:t>
            </a:r>
            <a:r>
              <a:rPr lang="da-DK" sz="3200" dirty="0" smtClean="0">
                <a:latin typeface="Berlin Sans FB" pitchFamily="34" charset="0"/>
              </a:rPr>
              <a:t>  = 0.124 </a:t>
            </a:r>
            <a:r>
              <a:rPr lang="da-DK" sz="3200" dirty="0" err="1" smtClean="0">
                <a:latin typeface="Berlin Sans FB" pitchFamily="34" charset="0"/>
              </a:rPr>
              <a:t>meV</a:t>
            </a:r>
            <a:endParaRPr lang="en-US" sz="3200" dirty="0">
              <a:latin typeface="Berlin Sans FB" pitchFamily="34" charset="0"/>
            </a:endParaRPr>
          </a:p>
        </p:txBody>
      </p:sp>
      <p:sp>
        <p:nvSpPr>
          <p:cNvPr id="18" name="TextBox 17"/>
          <p:cNvSpPr txBox="1"/>
          <p:nvPr/>
        </p:nvSpPr>
        <p:spPr>
          <a:xfrm>
            <a:off x="8172400" y="5733256"/>
            <a:ext cx="2664296" cy="769441"/>
          </a:xfrm>
          <a:prstGeom prst="rect">
            <a:avLst/>
          </a:prstGeom>
          <a:noFill/>
        </p:spPr>
        <p:txBody>
          <a:bodyPr wrap="square" rtlCol="0">
            <a:spAutoFit/>
          </a:bodyPr>
          <a:lstStyle/>
          <a:p>
            <a:r>
              <a:rPr lang="da-DK" sz="4400" dirty="0" smtClean="0">
                <a:latin typeface="Berlin Sans FB" pitchFamily="34" charset="0"/>
                <a:cs typeface="Times New Roman"/>
              </a:rPr>
              <a:t>E</a:t>
            </a:r>
            <a:endParaRPr lang="el-GR" sz="4400" dirty="0" smtClean="0">
              <a:latin typeface="Times New Roman"/>
              <a:cs typeface="Times New Roman"/>
            </a:endParaRPr>
          </a:p>
        </p:txBody>
      </p:sp>
      <p:sp>
        <p:nvSpPr>
          <p:cNvPr id="15" name="TextBox 14"/>
          <p:cNvSpPr txBox="1"/>
          <p:nvPr/>
        </p:nvSpPr>
        <p:spPr>
          <a:xfrm>
            <a:off x="4932040" y="5589240"/>
            <a:ext cx="1008112" cy="461665"/>
          </a:xfrm>
          <a:prstGeom prst="rect">
            <a:avLst/>
          </a:prstGeom>
          <a:noFill/>
        </p:spPr>
        <p:txBody>
          <a:bodyPr wrap="square" rtlCol="0">
            <a:spAutoFit/>
          </a:bodyPr>
          <a:lstStyle/>
          <a:p>
            <a:r>
              <a:rPr lang="da-DK" sz="2400" dirty="0" smtClean="0">
                <a:latin typeface="Berlin Sans FB" pitchFamily="34" charset="0"/>
              </a:rPr>
              <a:t>1 </a:t>
            </a:r>
            <a:r>
              <a:rPr lang="da-DK" sz="2400" dirty="0" err="1" smtClean="0">
                <a:latin typeface="Berlin Sans FB" pitchFamily="34" charset="0"/>
              </a:rPr>
              <a:t>meV</a:t>
            </a:r>
            <a:endParaRPr lang="en-US" sz="2400" dirty="0">
              <a:latin typeface="Berlin Sans FB" pitchFamily="34" charset="0"/>
            </a:endParaRPr>
          </a:p>
        </p:txBody>
      </p:sp>
      <p:sp>
        <p:nvSpPr>
          <p:cNvPr id="21" name="TextBox 20"/>
          <p:cNvSpPr txBox="1"/>
          <p:nvPr/>
        </p:nvSpPr>
        <p:spPr>
          <a:xfrm>
            <a:off x="5076056" y="3327375"/>
            <a:ext cx="1008112" cy="461665"/>
          </a:xfrm>
          <a:prstGeom prst="rect">
            <a:avLst/>
          </a:prstGeom>
          <a:noFill/>
        </p:spPr>
        <p:txBody>
          <a:bodyPr wrap="square" rtlCol="0">
            <a:spAutoFit/>
          </a:bodyPr>
          <a:lstStyle/>
          <a:p>
            <a:r>
              <a:rPr lang="da-DK" sz="2400" dirty="0" smtClean="0">
                <a:latin typeface="Berlin Sans FB" pitchFamily="34" charset="0"/>
              </a:rPr>
              <a:t>4 </a:t>
            </a:r>
            <a:r>
              <a:rPr lang="da-DK" sz="2400" dirty="0" err="1" smtClean="0">
                <a:latin typeface="Berlin Sans FB" pitchFamily="34" charset="0"/>
              </a:rPr>
              <a:t>ps</a:t>
            </a:r>
            <a:endParaRPr lang="en-US" sz="2400" dirty="0">
              <a:latin typeface="Berlin Sans FB" pitchFamily="34" charset="0"/>
            </a:endParaRPr>
          </a:p>
        </p:txBody>
      </p:sp>
      <p:graphicFrame>
        <p:nvGraphicFramePr>
          <p:cNvPr id="27" name="Object 26"/>
          <p:cNvGraphicFramePr>
            <a:graphicFrameLocks noChangeAspect="1"/>
          </p:cNvGraphicFramePr>
          <p:nvPr/>
        </p:nvGraphicFramePr>
        <p:xfrm>
          <a:off x="669112" y="1628800"/>
          <a:ext cx="2606744" cy="1283320"/>
        </p:xfrm>
        <a:graphic>
          <a:graphicData uri="http://schemas.openxmlformats.org/presentationml/2006/ole">
            <p:oleObj spid="_x0000_s29697" name="Ligning" r:id="rId5" imgW="825480" imgH="406080" progId="Equation.3">
              <p:embed/>
            </p:oleObj>
          </a:graphicData>
        </a:graphic>
      </p:graphicFrame>
      <p:grpSp>
        <p:nvGrpSpPr>
          <p:cNvPr id="72" name="Group 71"/>
          <p:cNvGrpSpPr/>
          <p:nvPr/>
        </p:nvGrpSpPr>
        <p:grpSpPr>
          <a:xfrm>
            <a:off x="539552" y="3789040"/>
            <a:ext cx="7560840" cy="2592288"/>
            <a:chOff x="539552" y="3789040"/>
            <a:chExt cx="7560840" cy="2592288"/>
          </a:xfrm>
        </p:grpSpPr>
        <p:cxnSp>
          <p:nvCxnSpPr>
            <p:cNvPr id="14" name="Straight Connector 13"/>
            <p:cNvCxnSpPr/>
            <p:nvPr/>
          </p:nvCxnSpPr>
          <p:spPr>
            <a:xfrm>
              <a:off x="5364088" y="6093296"/>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40392" y="6214665"/>
              <a:ext cx="75600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524328" y="6093296"/>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804248" y="6093296"/>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084168" y="6093296"/>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644008" y="6093296"/>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923928" y="6093296"/>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203848" y="6093296"/>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483768" y="6093296"/>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763688" y="6093296"/>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364088" y="4941168"/>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540392" y="5062537"/>
              <a:ext cx="75600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524328" y="4941168"/>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804248" y="4941168"/>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084168" y="4941168"/>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644008" y="4941168"/>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923928" y="4941168"/>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203848" y="4941168"/>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483768" y="4941168"/>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763688" y="4941168"/>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364088" y="3789040"/>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539552" y="3910409"/>
              <a:ext cx="75600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524328" y="3789040"/>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804248" y="3789040"/>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084168" y="3789040"/>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644008" y="3789040"/>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923928" y="3789040"/>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203848" y="3789040"/>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483768" y="3789040"/>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763688" y="3789040"/>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 name="TextBox 57"/>
          <p:cNvSpPr txBox="1"/>
          <p:nvPr/>
        </p:nvSpPr>
        <p:spPr>
          <a:xfrm>
            <a:off x="7164288" y="5559623"/>
            <a:ext cx="1008112" cy="461665"/>
          </a:xfrm>
          <a:prstGeom prst="rect">
            <a:avLst/>
          </a:prstGeom>
          <a:noFill/>
        </p:spPr>
        <p:txBody>
          <a:bodyPr wrap="square" rtlCol="0">
            <a:spAutoFit/>
          </a:bodyPr>
          <a:lstStyle/>
          <a:p>
            <a:r>
              <a:rPr lang="da-DK" sz="2400" dirty="0" smtClean="0">
                <a:latin typeface="Berlin Sans FB" pitchFamily="34" charset="0"/>
              </a:rPr>
              <a:t>1 </a:t>
            </a:r>
            <a:r>
              <a:rPr lang="da-DK" sz="2400" dirty="0" err="1" smtClean="0">
                <a:latin typeface="Berlin Sans FB" pitchFamily="34" charset="0"/>
              </a:rPr>
              <a:t>eV</a:t>
            </a:r>
            <a:endParaRPr lang="en-US" sz="2400" dirty="0">
              <a:latin typeface="Berlin Sans FB" pitchFamily="34" charset="0"/>
            </a:endParaRPr>
          </a:p>
        </p:txBody>
      </p:sp>
      <p:sp>
        <p:nvSpPr>
          <p:cNvPr id="59" name="TextBox 58"/>
          <p:cNvSpPr txBox="1"/>
          <p:nvPr/>
        </p:nvSpPr>
        <p:spPr>
          <a:xfrm>
            <a:off x="7164288" y="4407495"/>
            <a:ext cx="1368152" cy="461665"/>
          </a:xfrm>
          <a:prstGeom prst="rect">
            <a:avLst/>
          </a:prstGeom>
          <a:noFill/>
        </p:spPr>
        <p:txBody>
          <a:bodyPr wrap="square" rtlCol="0">
            <a:spAutoFit/>
          </a:bodyPr>
          <a:lstStyle/>
          <a:p>
            <a:r>
              <a:rPr lang="da-DK" sz="2400" dirty="0" smtClean="0">
                <a:latin typeface="Berlin Sans FB" pitchFamily="34" charset="0"/>
              </a:rPr>
              <a:t>250 </a:t>
            </a:r>
            <a:r>
              <a:rPr lang="da-DK" sz="2400" dirty="0" err="1" smtClean="0">
                <a:latin typeface="Berlin Sans FB" pitchFamily="34" charset="0"/>
              </a:rPr>
              <a:t>THz</a:t>
            </a:r>
            <a:endParaRPr lang="en-US" sz="2400" dirty="0">
              <a:latin typeface="Berlin Sans FB" pitchFamily="34" charset="0"/>
            </a:endParaRPr>
          </a:p>
        </p:txBody>
      </p:sp>
      <p:sp>
        <p:nvSpPr>
          <p:cNvPr id="60" name="TextBox 59"/>
          <p:cNvSpPr txBox="1"/>
          <p:nvPr/>
        </p:nvSpPr>
        <p:spPr>
          <a:xfrm>
            <a:off x="7164288" y="3284984"/>
            <a:ext cx="1008112" cy="461665"/>
          </a:xfrm>
          <a:prstGeom prst="rect">
            <a:avLst/>
          </a:prstGeom>
          <a:noFill/>
        </p:spPr>
        <p:txBody>
          <a:bodyPr wrap="square" rtlCol="0">
            <a:spAutoFit/>
          </a:bodyPr>
          <a:lstStyle/>
          <a:p>
            <a:r>
              <a:rPr lang="da-DK" sz="2400" dirty="0" smtClean="0">
                <a:latin typeface="Berlin Sans FB" pitchFamily="34" charset="0"/>
              </a:rPr>
              <a:t>4 </a:t>
            </a:r>
            <a:r>
              <a:rPr lang="da-DK" sz="2400" dirty="0" err="1" smtClean="0">
                <a:latin typeface="Berlin Sans FB" pitchFamily="34" charset="0"/>
              </a:rPr>
              <a:t>fs</a:t>
            </a:r>
            <a:endParaRPr lang="en-US" sz="2400" dirty="0">
              <a:latin typeface="Berlin Sans FB" pitchFamily="34" charset="0"/>
            </a:endParaRPr>
          </a:p>
        </p:txBody>
      </p:sp>
      <p:sp>
        <p:nvSpPr>
          <p:cNvPr id="61" name="TextBox 60"/>
          <p:cNvSpPr txBox="1"/>
          <p:nvPr/>
        </p:nvSpPr>
        <p:spPr>
          <a:xfrm>
            <a:off x="2915816" y="3284984"/>
            <a:ext cx="1008112" cy="461665"/>
          </a:xfrm>
          <a:prstGeom prst="rect">
            <a:avLst/>
          </a:prstGeom>
          <a:noFill/>
        </p:spPr>
        <p:txBody>
          <a:bodyPr wrap="square" rtlCol="0">
            <a:spAutoFit/>
          </a:bodyPr>
          <a:lstStyle/>
          <a:p>
            <a:r>
              <a:rPr lang="da-DK" sz="2400" dirty="0" smtClean="0">
                <a:latin typeface="Berlin Sans FB" pitchFamily="34" charset="0"/>
              </a:rPr>
              <a:t>4 </a:t>
            </a:r>
            <a:r>
              <a:rPr lang="da-DK" sz="2400" dirty="0" err="1" smtClean="0">
                <a:latin typeface="Berlin Sans FB" pitchFamily="34" charset="0"/>
              </a:rPr>
              <a:t>ns</a:t>
            </a:r>
            <a:endParaRPr lang="en-US" sz="2400" dirty="0">
              <a:latin typeface="Berlin Sans FB" pitchFamily="34" charset="0"/>
            </a:endParaRPr>
          </a:p>
        </p:txBody>
      </p:sp>
      <p:sp>
        <p:nvSpPr>
          <p:cNvPr id="62" name="TextBox 61"/>
          <p:cNvSpPr txBox="1"/>
          <p:nvPr/>
        </p:nvSpPr>
        <p:spPr>
          <a:xfrm>
            <a:off x="4932040" y="4437112"/>
            <a:ext cx="1368152" cy="461665"/>
          </a:xfrm>
          <a:prstGeom prst="rect">
            <a:avLst/>
          </a:prstGeom>
          <a:noFill/>
        </p:spPr>
        <p:txBody>
          <a:bodyPr wrap="square" rtlCol="0">
            <a:spAutoFit/>
          </a:bodyPr>
          <a:lstStyle/>
          <a:p>
            <a:r>
              <a:rPr lang="da-DK" sz="2400" dirty="0" smtClean="0">
                <a:latin typeface="Berlin Sans FB" pitchFamily="34" charset="0"/>
              </a:rPr>
              <a:t>250 </a:t>
            </a:r>
            <a:r>
              <a:rPr lang="da-DK" sz="2400" dirty="0" err="1" smtClean="0">
                <a:latin typeface="Berlin Sans FB" pitchFamily="34" charset="0"/>
              </a:rPr>
              <a:t>GHz</a:t>
            </a:r>
            <a:r>
              <a:rPr lang="da-DK" sz="2400" dirty="0" smtClean="0">
                <a:latin typeface="Berlin Sans FB" pitchFamily="34" charset="0"/>
              </a:rPr>
              <a:t> </a:t>
            </a:r>
            <a:endParaRPr lang="en-US" sz="2400" dirty="0">
              <a:latin typeface="Berlin Sans FB" pitchFamily="34" charset="0"/>
            </a:endParaRPr>
          </a:p>
        </p:txBody>
      </p:sp>
      <p:sp>
        <p:nvSpPr>
          <p:cNvPr id="63" name="Rectangle 62"/>
          <p:cNvSpPr/>
          <p:nvPr/>
        </p:nvSpPr>
        <p:spPr>
          <a:xfrm>
            <a:off x="0" y="6669360"/>
            <a:ext cx="9144000" cy="188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lin Sans FB" pitchFamily="34" charset="0"/>
            </a:endParaRPr>
          </a:p>
        </p:txBody>
      </p:sp>
      <p:sp>
        <p:nvSpPr>
          <p:cNvPr id="64" name="TextBox 63"/>
          <p:cNvSpPr txBox="1"/>
          <p:nvPr/>
        </p:nvSpPr>
        <p:spPr>
          <a:xfrm>
            <a:off x="2915816" y="5589240"/>
            <a:ext cx="1008112" cy="461665"/>
          </a:xfrm>
          <a:prstGeom prst="rect">
            <a:avLst/>
          </a:prstGeom>
          <a:noFill/>
        </p:spPr>
        <p:txBody>
          <a:bodyPr wrap="square" rtlCol="0">
            <a:spAutoFit/>
          </a:bodyPr>
          <a:lstStyle/>
          <a:p>
            <a:r>
              <a:rPr lang="da-DK" sz="2400" dirty="0" smtClean="0">
                <a:latin typeface="Berlin Sans FB" pitchFamily="34" charset="0"/>
              </a:rPr>
              <a:t>1 </a:t>
            </a:r>
            <a:r>
              <a:rPr lang="da-DK" sz="2400" dirty="0" err="1" smtClean="0">
                <a:latin typeface="Berlin Sans FB" pitchFamily="34" charset="0"/>
                <a:cs typeface="Times New Roman"/>
              </a:rPr>
              <a:t>μ</a:t>
            </a:r>
            <a:r>
              <a:rPr lang="da-DK" sz="2400" dirty="0" err="1" smtClean="0">
                <a:latin typeface="Berlin Sans FB" pitchFamily="34" charset="0"/>
              </a:rPr>
              <a:t>eV</a:t>
            </a:r>
            <a:endParaRPr lang="en-US" sz="2400" dirty="0">
              <a:latin typeface="Berlin Sans FB" pitchFamily="34" charset="0"/>
            </a:endParaRPr>
          </a:p>
        </p:txBody>
      </p:sp>
      <p:sp>
        <p:nvSpPr>
          <p:cNvPr id="65" name="TextBox 64"/>
          <p:cNvSpPr txBox="1"/>
          <p:nvPr/>
        </p:nvSpPr>
        <p:spPr>
          <a:xfrm>
            <a:off x="2771800" y="4437112"/>
            <a:ext cx="1368152" cy="461665"/>
          </a:xfrm>
          <a:prstGeom prst="rect">
            <a:avLst/>
          </a:prstGeom>
          <a:noFill/>
        </p:spPr>
        <p:txBody>
          <a:bodyPr wrap="square" rtlCol="0">
            <a:spAutoFit/>
          </a:bodyPr>
          <a:lstStyle/>
          <a:p>
            <a:r>
              <a:rPr lang="da-DK" sz="2400" dirty="0" smtClean="0">
                <a:latin typeface="Berlin Sans FB" pitchFamily="34" charset="0"/>
              </a:rPr>
              <a:t>250 MHz </a:t>
            </a:r>
            <a:endParaRPr lang="en-US" sz="2400" dirty="0">
              <a:latin typeface="Berlin Sans FB" pitchFamily="34" charset="0"/>
            </a:endParaRPr>
          </a:p>
        </p:txBody>
      </p:sp>
      <p:cxnSp>
        <p:nvCxnSpPr>
          <p:cNvPr id="66" name="Straight Connector 65"/>
          <p:cNvCxnSpPr/>
          <p:nvPr/>
        </p:nvCxnSpPr>
        <p:spPr>
          <a:xfrm>
            <a:off x="1043608" y="3789040"/>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043608" y="4941168"/>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043608" y="6093296"/>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683568" y="5589240"/>
            <a:ext cx="1008112" cy="461665"/>
          </a:xfrm>
          <a:prstGeom prst="rect">
            <a:avLst/>
          </a:prstGeom>
          <a:noFill/>
        </p:spPr>
        <p:txBody>
          <a:bodyPr wrap="square" rtlCol="0">
            <a:spAutoFit/>
          </a:bodyPr>
          <a:lstStyle/>
          <a:p>
            <a:r>
              <a:rPr lang="da-DK" sz="2400" dirty="0" smtClean="0">
                <a:latin typeface="Berlin Sans FB" pitchFamily="34" charset="0"/>
              </a:rPr>
              <a:t>1 </a:t>
            </a:r>
            <a:r>
              <a:rPr lang="da-DK" sz="2400" dirty="0" err="1" smtClean="0">
                <a:latin typeface="Berlin Sans FB" pitchFamily="34" charset="0"/>
                <a:cs typeface="Times New Roman"/>
              </a:rPr>
              <a:t>n</a:t>
            </a:r>
            <a:r>
              <a:rPr lang="da-DK" sz="2400" dirty="0" err="1" smtClean="0">
                <a:latin typeface="Berlin Sans FB" pitchFamily="34" charset="0"/>
              </a:rPr>
              <a:t>eV</a:t>
            </a:r>
            <a:endParaRPr lang="en-US" sz="2400" dirty="0">
              <a:latin typeface="Berlin Sans FB" pitchFamily="34" charset="0"/>
            </a:endParaRPr>
          </a:p>
        </p:txBody>
      </p:sp>
      <p:sp>
        <p:nvSpPr>
          <p:cNvPr id="70" name="TextBox 69"/>
          <p:cNvSpPr txBox="1"/>
          <p:nvPr/>
        </p:nvSpPr>
        <p:spPr>
          <a:xfrm>
            <a:off x="611560" y="4437112"/>
            <a:ext cx="1368152" cy="461665"/>
          </a:xfrm>
          <a:prstGeom prst="rect">
            <a:avLst/>
          </a:prstGeom>
          <a:noFill/>
        </p:spPr>
        <p:txBody>
          <a:bodyPr wrap="square" rtlCol="0">
            <a:spAutoFit/>
          </a:bodyPr>
          <a:lstStyle/>
          <a:p>
            <a:r>
              <a:rPr lang="da-DK" sz="2400" dirty="0" smtClean="0">
                <a:latin typeface="Berlin Sans FB" pitchFamily="34" charset="0"/>
              </a:rPr>
              <a:t>250 kHz </a:t>
            </a:r>
            <a:endParaRPr lang="en-US" sz="2400" dirty="0">
              <a:latin typeface="Berlin Sans FB" pitchFamily="34" charset="0"/>
            </a:endParaRPr>
          </a:p>
        </p:txBody>
      </p:sp>
      <p:sp>
        <p:nvSpPr>
          <p:cNvPr id="71" name="TextBox 70"/>
          <p:cNvSpPr txBox="1"/>
          <p:nvPr/>
        </p:nvSpPr>
        <p:spPr>
          <a:xfrm>
            <a:off x="755576" y="3284984"/>
            <a:ext cx="1008112" cy="461665"/>
          </a:xfrm>
          <a:prstGeom prst="rect">
            <a:avLst/>
          </a:prstGeom>
          <a:noFill/>
        </p:spPr>
        <p:txBody>
          <a:bodyPr wrap="square" rtlCol="0">
            <a:spAutoFit/>
          </a:bodyPr>
          <a:lstStyle/>
          <a:p>
            <a:r>
              <a:rPr lang="da-DK" sz="2400" dirty="0" smtClean="0">
                <a:latin typeface="Berlin Sans FB" pitchFamily="34" charset="0"/>
              </a:rPr>
              <a:t>4 </a:t>
            </a:r>
            <a:r>
              <a:rPr lang="da-DK" sz="2400" dirty="0" err="1" smtClean="0">
                <a:latin typeface="Berlin Sans FB" pitchFamily="34" charset="0"/>
                <a:cs typeface="Times New Roman"/>
              </a:rPr>
              <a:t>μ</a:t>
            </a:r>
            <a:r>
              <a:rPr lang="da-DK" sz="2400" dirty="0" err="1" smtClean="0">
                <a:latin typeface="Berlin Sans FB" pitchFamily="34" charset="0"/>
              </a:rPr>
              <a:t>s</a:t>
            </a:r>
            <a:endParaRPr lang="en-US" sz="2400" dirty="0">
              <a:latin typeface="Berlin Sans FB"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latin typeface="Berlin Sans FB" pitchFamily="34" charset="0"/>
              </a:rPr>
              <a:t>Neutrons : r and t </a:t>
            </a:r>
            <a:r>
              <a:rPr lang="da-DK" dirty="0" err="1" smtClean="0">
                <a:latin typeface="Berlin Sans FB" pitchFamily="34" charset="0"/>
              </a:rPr>
              <a:t>coverage</a:t>
            </a:r>
            <a:endParaRPr lang="en-US" dirty="0">
              <a:latin typeface="Berlin Sans FB" pitchFamily="34" charset="0"/>
            </a:endParaRPr>
          </a:p>
        </p:txBody>
      </p:sp>
      <p:pic>
        <p:nvPicPr>
          <p:cNvPr id="3" name="Picture 2"/>
          <p:cNvPicPr>
            <a:picLocks noChangeAspect="1" noChangeArrowheads="1"/>
          </p:cNvPicPr>
          <p:nvPr/>
        </p:nvPicPr>
        <p:blipFill>
          <a:blip r:embed="rId3" cstate="print"/>
          <a:srcRect/>
          <a:stretch>
            <a:fillRect/>
          </a:stretch>
        </p:blipFill>
        <p:spPr bwMode="auto">
          <a:xfrm>
            <a:off x="8410575" y="51470"/>
            <a:ext cx="733425" cy="857250"/>
          </a:xfrm>
          <a:prstGeom prst="rect">
            <a:avLst/>
          </a:prstGeom>
          <a:noFill/>
          <a:ln w="9525">
            <a:noFill/>
            <a:miter lim="800000"/>
            <a:headEnd/>
            <a:tailEnd/>
          </a:ln>
        </p:spPr>
      </p:pic>
      <p:sp>
        <p:nvSpPr>
          <p:cNvPr id="4" name="Rectangle 3"/>
          <p:cNvSpPr/>
          <p:nvPr/>
        </p:nvSpPr>
        <p:spPr>
          <a:xfrm>
            <a:off x="0" y="6669360"/>
            <a:ext cx="9144000" cy="188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6" name="Picture 2"/>
          <p:cNvPicPr>
            <a:picLocks noChangeAspect="1" noChangeArrowheads="1"/>
          </p:cNvPicPr>
          <p:nvPr/>
        </p:nvPicPr>
        <p:blipFill>
          <a:blip r:embed="rId4" cstate="print"/>
          <a:srcRect/>
          <a:stretch>
            <a:fillRect/>
          </a:stretch>
        </p:blipFill>
        <p:spPr bwMode="auto">
          <a:xfrm>
            <a:off x="1547664" y="1196752"/>
            <a:ext cx="6053023" cy="4680000"/>
          </a:xfrm>
          <a:prstGeom prst="rect">
            <a:avLst/>
          </a:prstGeom>
          <a:noFill/>
          <a:ln w="9525">
            <a:noFill/>
            <a:miter lim="800000"/>
            <a:headEnd/>
            <a:tailEnd/>
          </a:ln>
        </p:spPr>
      </p:pic>
      <p:sp>
        <p:nvSpPr>
          <p:cNvPr id="6" name="TextBox 5"/>
          <p:cNvSpPr txBox="1"/>
          <p:nvPr/>
        </p:nvSpPr>
        <p:spPr>
          <a:xfrm>
            <a:off x="576064" y="5805264"/>
            <a:ext cx="8244408" cy="830997"/>
          </a:xfrm>
          <a:prstGeom prst="rect">
            <a:avLst/>
          </a:prstGeom>
          <a:noFill/>
        </p:spPr>
        <p:txBody>
          <a:bodyPr wrap="square" rtlCol="0">
            <a:spAutoFit/>
          </a:bodyPr>
          <a:lstStyle/>
          <a:p>
            <a:r>
              <a:rPr lang="da-DK" sz="2400" dirty="0" smtClean="0">
                <a:latin typeface="Berlin Sans FB" pitchFamily="34" charset="0"/>
              </a:rPr>
              <a:t>Neutron </a:t>
            </a:r>
            <a:r>
              <a:rPr lang="da-DK" sz="2400" dirty="0" err="1" smtClean="0">
                <a:latin typeface="Berlin Sans FB" pitchFamily="34" charset="0"/>
              </a:rPr>
              <a:t>scattering</a:t>
            </a:r>
            <a:r>
              <a:rPr lang="da-DK" sz="2400" dirty="0" smtClean="0">
                <a:latin typeface="Berlin Sans FB" pitchFamily="34" charset="0"/>
              </a:rPr>
              <a:t> covers a </a:t>
            </a:r>
            <a:r>
              <a:rPr lang="da-DK" sz="2400" dirty="0" err="1" smtClean="0">
                <a:latin typeface="Berlin Sans FB" pitchFamily="34" charset="0"/>
              </a:rPr>
              <a:t>very</a:t>
            </a:r>
            <a:r>
              <a:rPr lang="da-DK" sz="2400" dirty="0" smtClean="0">
                <a:latin typeface="Berlin Sans FB" pitchFamily="34" charset="0"/>
              </a:rPr>
              <a:t> large range of (</a:t>
            </a:r>
            <a:r>
              <a:rPr lang="da-DK" sz="2400" dirty="0" err="1" smtClean="0">
                <a:latin typeface="Berlin Sans FB" pitchFamily="34" charset="0"/>
              </a:rPr>
              <a:t>r,t</a:t>
            </a:r>
            <a:r>
              <a:rPr lang="da-DK" sz="2400" dirty="0" smtClean="0">
                <a:latin typeface="Berlin Sans FB" pitchFamily="34" charset="0"/>
              </a:rPr>
              <a:t>) and (Q,E)</a:t>
            </a:r>
          </a:p>
          <a:p>
            <a:r>
              <a:rPr lang="da-DK" sz="2400" dirty="0" err="1" smtClean="0">
                <a:latin typeface="Berlin Sans FB" pitchFamily="34" charset="0"/>
              </a:rPr>
              <a:t>including</a:t>
            </a:r>
            <a:r>
              <a:rPr lang="da-DK" sz="2400" dirty="0" smtClean="0">
                <a:latin typeface="Berlin Sans FB" pitchFamily="34" charset="0"/>
              </a:rPr>
              <a:t> ranges not </a:t>
            </a:r>
            <a:r>
              <a:rPr lang="da-DK" sz="2400" dirty="0" err="1" smtClean="0">
                <a:latin typeface="Berlin Sans FB" pitchFamily="34" charset="0"/>
              </a:rPr>
              <a:t>covered</a:t>
            </a:r>
            <a:r>
              <a:rPr lang="da-DK" sz="2400" dirty="0" smtClean="0">
                <a:latin typeface="Berlin Sans FB" pitchFamily="34" charset="0"/>
              </a:rPr>
              <a:t> by </a:t>
            </a:r>
            <a:r>
              <a:rPr lang="da-DK" sz="2400" dirty="0" err="1" smtClean="0">
                <a:latin typeface="Berlin Sans FB" pitchFamily="34" charset="0"/>
              </a:rPr>
              <a:t>complementary</a:t>
            </a:r>
            <a:r>
              <a:rPr lang="da-DK" sz="2400" dirty="0" smtClean="0">
                <a:latin typeface="Berlin Sans FB" pitchFamily="34" charset="0"/>
              </a:rPr>
              <a:t> </a:t>
            </a:r>
            <a:r>
              <a:rPr lang="da-DK" sz="2400" dirty="0" err="1" smtClean="0">
                <a:latin typeface="Berlin Sans FB" pitchFamily="34" charset="0"/>
              </a:rPr>
              <a:t>techniques</a:t>
            </a:r>
            <a:endParaRPr lang="en-US" sz="2400" dirty="0">
              <a:latin typeface="Berlin Sans FB"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latin typeface="Berlin Sans FB" pitchFamily="34" charset="0"/>
              </a:rPr>
              <a:t>Types of </a:t>
            </a:r>
            <a:r>
              <a:rPr lang="da-DK" dirty="0" err="1" smtClean="0">
                <a:latin typeface="Berlin Sans FB" pitchFamily="34" charset="0"/>
              </a:rPr>
              <a:t>scattering</a:t>
            </a:r>
            <a:endParaRPr lang="en-US" dirty="0">
              <a:latin typeface="Berlin Sans FB" pitchFamily="34" charset="0"/>
            </a:endParaRPr>
          </a:p>
        </p:txBody>
      </p:sp>
      <p:pic>
        <p:nvPicPr>
          <p:cNvPr id="3" name="Picture 2"/>
          <p:cNvPicPr>
            <a:picLocks noChangeAspect="1" noChangeArrowheads="1"/>
          </p:cNvPicPr>
          <p:nvPr/>
        </p:nvPicPr>
        <p:blipFill>
          <a:blip r:embed="rId2" cstate="print"/>
          <a:srcRect/>
          <a:stretch>
            <a:fillRect/>
          </a:stretch>
        </p:blipFill>
        <p:spPr bwMode="auto">
          <a:xfrm>
            <a:off x="8410575" y="51470"/>
            <a:ext cx="733425" cy="857250"/>
          </a:xfrm>
          <a:prstGeom prst="rect">
            <a:avLst/>
          </a:prstGeom>
          <a:noFill/>
          <a:ln w="9525">
            <a:noFill/>
            <a:miter lim="800000"/>
            <a:headEnd/>
            <a:tailEnd/>
          </a:ln>
        </p:spPr>
      </p:pic>
      <p:sp>
        <p:nvSpPr>
          <p:cNvPr id="4" name="Rectangle 3"/>
          <p:cNvSpPr/>
          <p:nvPr/>
        </p:nvSpPr>
        <p:spPr>
          <a:xfrm>
            <a:off x="0" y="6669360"/>
            <a:ext cx="9144000" cy="188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lin Sans FB" pitchFamily="34" charset="0"/>
            </a:endParaRPr>
          </a:p>
        </p:txBody>
      </p:sp>
      <p:pic>
        <p:nvPicPr>
          <p:cNvPr id="6" name="Picture 5" descr="neutron_scattering_types.jpg"/>
          <p:cNvPicPr>
            <a:picLocks noChangeAspect="1"/>
          </p:cNvPicPr>
          <p:nvPr/>
        </p:nvPicPr>
        <p:blipFill>
          <a:blip r:embed="rId3" cstate="print"/>
          <a:stretch>
            <a:fillRect/>
          </a:stretch>
        </p:blipFill>
        <p:spPr>
          <a:xfrm>
            <a:off x="1142150" y="1340768"/>
            <a:ext cx="6526194" cy="4896000"/>
          </a:xfrm>
          <a:prstGeom prst="rect">
            <a:avLst/>
          </a:prstGeom>
        </p:spPr>
      </p:pic>
      <p:sp>
        <p:nvSpPr>
          <p:cNvPr id="11" name="TextBox 10"/>
          <p:cNvSpPr txBox="1"/>
          <p:nvPr/>
        </p:nvSpPr>
        <p:spPr>
          <a:xfrm>
            <a:off x="3491880" y="5199583"/>
            <a:ext cx="2376264" cy="461665"/>
          </a:xfrm>
          <a:prstGeom prst="rect">
            <a:avLst/>
          </a:prstGeom>
          <a:solidFill>
            <a:schemeClr val="bg1"/>
          </a:solidFill>
        </p:spPr>
        <p:txBody>
          <a:bodyPr wrap="square" rtlCol="0">
            <a:spAutoFit/>
          </a:bodyPr>
          <a:lstStyle/>
          <a:p>
            <a:r>
              <a:rPr lang="da-DK" sz="2400" dirty="0" err="1" smtClean="0">
                <a:latin typeface="Berlin Sans FB" pitchFamily="34" charset="0"/>
              </a:rPr>
              <a:t>Quasi-elastic</a:t>
            </a:r>
            <a:endParaRPr lang="en-US" sz="2400" dirty="0">
              <a:latin typeface="Berlin Sans FB" pitchFamily="34" charset="0"/>
            </a:endParaRPr>
          </a:p>
        </p:txBody>
      </p:sp>
      <p:sp>
        <p:nvSpPr>
          <p:cNvPr id="12" name="TextBox 11"/>
          <p:cNvSpPr txBox="1"/>
          <p:nvPr/>
        </p:nvSpPr>
        <p:spPr>
          <a:xfrm>
            <a:off x="5580112" y="3212976"/>
            <a:ext cx="1872208" cy="461665"/>
          </a:xfrm>
          <a:prstGeom prst="rect">
            <a:avLst/>
          </a:prstGeom>
          <a:noFill/>
        </p:spPr>
        <p:txBody>
          <a:bodyPr wrap="square" rtlCol="0">
            <a:spAutoFit/>
          </a:bodyPr>
          <a:lstStyle/>
          <a:p>
            <a:r>
              <a:rPr lang="da-DK" sz="2400" dirty="0" err="1" smtClean="0">
                <a:solidFill>
                  <a:schemeClr val="accent2"/>
                </a:solidFill>
                <a:latin typeface="Berlin Sans FB" pitchFamily="34" charset="0"/>
              </a:rPr>
              <a:t>Inelastic</a:t>
            </a:r>
            <a:endParaRPr lang="en-US" sz="2400" dirty="0">
              <a:solidFill>
                <a:schemeClr val="accent2"/>
              </a:solidFill>
              <a:latin typeface="Berlin Sans FB" pitchFamily="34" charset="0"/>
            </a:endParaRPr>
          </a:p>
        </p:txBody>
      </p:sp>
      <p:sp>
        <p:nvSpPr>
          <p:cNvPr id="13" name="TextBox 12"/>
          <p:cNvSpPr txBox="1"/>
          <p:nvPr/>
        </p:nvSpPr>
        <p:spPr>
          <a:xfrm>
            <a:off x="2123728" y="3212976"/>
            <a:ext cx="1872208" cy="461665"/>
          </a:xfrm>
          <a:prstGeom prst="rect">
            <a:avLst/>
          </a:prstGeom>
          <a:noFill/>
        </p:spPr>
        <p:txBody>
          <a:bodyPr wrap="square" rtlCol="0">
            <a:spAutoFit/>
          </a:bodyPr>
          <a:lstStyle/>
          <a:p>
            <a:r>
              <a:rPr lang="da-DK" sz="2400" dirty="0" err="1" smtClean="0">
                <a:solidFill>
                  <a:schemeClr val="accent2"/>
                </a:solidFill>
                <a:latin typeface="Berlin Sans FB" pitchFamily="34" charset="0"/>
              </a:rPr>
              <a:t>Inelastic</a:t>
            </a:r>
            <a:endParaRPr lang="en-US" sz="2400" dirty="0">
              <a:solidFill>
                <a:schemeClr val="accent2"/>
              </a:solidFill>
              <a:latin typeface="Berlin Sans FB" pitchFamily="34" charset="0"/>
            </a:endParaRPr>
          </a:p>
        </p:txBody>
      </p:sp>
      <p:sp>
        <p:nvSpPr>
          <p:cNvPr id="14" name="TextBox 13"/>
          <p:cNvSpPr txBox="1"/>
          <p:nvPr/>
        </p:nvSpPr>
        <p:spPr>
          <a:xfrm>
            <a:off x="3995936" y="1772816"/>
            <a:ext cx="1872208" cy="461665"/>
          </a:xfrm>
          <a:prstGeom prst="rect">
            <a:avLst/>
          </a:prstGeom>
          <a:noFill/>
        </p:spPr>
        <p:txBody>
          <a:bodyPr wrap="square" rtlCol="0">
            <a:spAutoFit/>
          </a:bodyPr>
          <a:lstStyle/>
          <a:p>
            <a:r>
              <a:rPr lang="da-DK" sz="2400" dirty="0" err="1" smtClean="0">
                <a:solidFill>
                  <a:schemeClr val="accent2"/>
                </a:solidFill>
                <a:latin typeface="Berlin Sans FB" pitchFamily="34" charset="0"/>
              </a:rPr>
              <a:t>Elastic</a:t>
            </a:r>
            <a:endParaRPr lang="en-US" sz="2400" dirty="0">
              <a:solidFill>
                <a:schemeClr val="accent2"/>
              </a:solidFill>
              <a:latin typeface="Berlin Sans FB" pitchFamily="34" charset="0"/>
            </a:endParaRPr>
          </a:p>
        </p:txBody>
      </p:sp>
      <p:sp>
        <p:nvSpPr>
          <p:cNvPr id="15" name="TextBox 14"/>
          <p:cNvSpPr txBox="1"/>
          <p:nvPr/>
        </p:nvSpPr>
        <p:spPr>
          <a:xfrm>
            <a:off x="971600" y="4667652"/>
            <a:ext cx="7632848" cy="1569660"/>
          </a:xfrm>
          <a:prstGeom prst="rect">
            <a:avLst/>
          </a:prstGeom>
          <a:solidFill>
            <a:srgbClr val="FFC000"/>
          </a:solidFill>
          <a:ln>
            <a:solidFill>
              <a:schemeClr val="tx1"/>
            </a:solidFill>
          </a:ln>
        </p:spPr>
        <p:txBody>
          <a:bodyPr wrap="square" rtlCol="0">
            <a:spAutoFit/>
          </a:bodyPr>
          <a:lstStyle/>
          <a:p>
            <a:r>
              <a:rPr lang="da-DK" sz="2400" dirty="0" err="1" smtClean="0">
                <a:latin typeface="Berlin Sans FB" pitchFamily="34" charset="0"/>
              </a:rPr>
              <a:t>Different</a:t>
            </a:r>
            <a:r>
              <a:rPr lang="da-DK" sz="2400" dirty="0" smtClean="0">
                <a:latin typeface="Berlin Sans FB" pitchFamily="34" charset="0"/>
              </a:rPr>
              <a:t> </a:t>
            </a:r>
            <a:r>
              <a:rPr lang="da-DK" sz="2400" dirty="0" err="1" smtClean="0">
                <a:latin typeface="Berlin Sans FB" pitchFamily="34" charset="0"/>
              </a:rPr>
              <a:t>spectroscopic</a:t>
            </a:r>
            <a:r>
              <a:rPr lang="da-DK" sz="2400" dirty="0" smtClean="0">
                <a:latin typeface="Berlin Sans FB" pitchFamily="34" charset="0"/>
              </a:rPr>
              <a:t> problems (</a:t>
            </a:r>
            <a:r>
              <a:rPr lang="da-DK" sz="2400" dirty="0" err="1" smtClean="0">
                <a:latin typeface="Berlin Sans FB" pitchFamily="34" charset="0"/>
              </a:rPr>
              <a:t>characteristic</a:t>
            </a:r>
            <a:r>
              <a:rPr lang="da-DK" sz="2400" dirty="0" smtClean="0">
                <a:latin typeface="Berlin Sans FB" pitchFamily="34" charset="0"/>
              </a:rPr>
              <a:t> times!) </a:t>
            </a:r>
            <a:r>
              <a:rPr lang="da-DK" sz="2400" dirty="0" err="1" smtClean="0">
                <a:latin typeface="Berlin Sans FB" pitchFamily="34" charset="0"/>
              </a:rPr>
              <a:t>impose</a:t>
            </a:r>
            <a:r>
              <a:rPr lang="da-DK" sz="2400" dirty="0" smtClean="0">
                <a:latin typeface="Berlin Sans FB" pitchFamily="34" charset="0"/>
              </a:rPr>
              <a:t> </a:t>
            </a:r>
            <a:r>
              <a:rPr lang="da-DK" sz="2400" dirty="0" err="1" smtClean="0">
                <a:latin typeface="Berlin Sans FB" pitchFamily="34" charset="0"/>
              </a:rPr>
              <a:t>different</a:t>
            </a:r>
            <a:r>
              <a:rPr lang="da-DK" sz="2400" dirty="0" smtClean="0">
                <a:latin typeface="Berlin Sans FB" pitchFamily="34" charset="0"/>
              </a:rPr>
              <a:t> </a:t>
            </a:r>
            <a:r>
              <a:rPr lang="da-DK" sz="2400" dirty="0" err="1" smtClean="0">
                <a:latin typeface="Berlin Sans FB" pitchFamily="34" charset="0"/>
              </a:rPr>
              <a:t>requirements</a:t>
            </a:r>
            <a:r>
              <a:rPr lang="da-DK" sz="2400" dirty="0" smtClean="0">
                <a:latin typeface="Berlin Sans FB" pitchFamily="34" charset="0"/>
              </a:rPr>
              <a:t> in terms of resolution. </a:t>
            </a:r>
          </a:p>
          <a:p>
            <a:endParaRPr lang="da-DK" sz="2400" dirty="0" smtClean="0">
              <a:latin typeface="Berlin Sans FB" pitchFamily="34" charset="0"/>
            </a:endParaRPr>
          </a:p>
          <a:p>
            <a:r>
              <a:rPr lang="da-DK" sz="2400" dirty="0" err="1" smtClean="0">
                <a:latin typeface="Berlin Sans FB" pitchFamily="34" charset="0"/>
              </a:rPr>
              <a:t>Therefore</a:t>
            </a:r>
            <a:r>
              <a:rPr lang="da-DK" sz="2400" dirty="0" smtClean="0">
                <a:latin typeface="Berlin Sans FB" pitchFamily="34" charset="0"/>
              </a:rPr>
              <a:t>, </a:t>
            </a:r>
            <a:r>
              <a:rPr lang="da-DK" sz="2400" dirty="0" err="1" smtClean="0">
                <a:latin typeface="Berlin Sans FB" pitchFamily="34" charset="0"/>
              </a:rPr>
              <a:t>several</a:t>
            </a:r>
            <a:r>
              <a:rPr lang="da-DK" sz="2400" dirty="0" smtClean="0">
                <a:latin typeface="Berlin Sans FB" pitchFamily="34" charset="0"/>
              </a:rPr>
              <a:t> </a:t>
            </a:r>
            <a:r>
              <a:rPr lang="da-DK" sz="2400" dirty="0" err="1" smtClean="0">
                <a:latin typeface="Berlin Sans FB" pitchFamily="34" charset="0"/>
              </a:rPr>
              <a:t>spectroscopic</a:t>
            </a:r>
            <a:r>
              <a:rPr lang="da-DK" sz="2400" dirty="0" smtClean="0">
                <a:latin typeface="Berlin Sans FB" pitchFamily="34" charset="0"/>
              </a:rPr>
              <a:t> instrument types </a:t>
            </a:r>
            <a:r>
              <a:rPr lang="da-DK" sz="2400" dirty="0" err="1" smtClean="0">
                <a:latin typeface="Berlin Sans FB" pitchFamily="34" charset="0"/>
              </a:rPr>
              <a:t>exist</a:t>
            </a:r>
            <a:endParaRPr lang="en-US" sz="2400" dirty="0">
              <a:latin typeface="Berlin Sans FB"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smtClean="0">
                <a:latin typeface="Berlin Sans FB" pitchFamily="34" charset="0"/>
              </a:rPr>
              <a:t>Outline</a:t>
            </a:r>
            <a:endParaRPr lang="en-US" dirty="0">
              <a:latin typeface="Berlin Sans FB" pitchFamily="34" charset="0"/>
            </a:endParaRPr>
          </a:p>
        </p:txBody>
      </p:sp>
      <p:sp>
        <p:nvSpPr>
          <p:cNvPr id="3" name="Content Placeholder 2"/>
          <p:cNvSpPr>
            <a:spLocks noGrp="1"/>
          </p:cNvSpPr>
          <p:nvPr>
            <p:ph idx="1"/>
          </p:nvPr>
        </p:nvSpPr>
        <p:spPr/>
        <p:txBody>
          <a:bodyPr/>
          <a:lstStyle/>
          <a:p>
            <a:r>
              <a:rPr lang="da-DK" dirty="0" err="1" smtClean="0">
                <a:latin typeface="Berlin Sans FB" pitchFamily="34" charset="0"/>
              </a:rPr>
              <a:t>Recap</a:t>
            </a:r>
            <a:r>
              <a:rPr lang="da-DK" dirty="0" smtClean="0">
                <a:latin typeface="Berlin Sans FB" pitchFamily="34" charset="0"/>
              </a:rPr>
              <a:t> of </a:t>
            </a:r>
            <a:r>
              <a:rPr lang="da-DK" dirty="0" err="1" smtClean="0">
                <a:latin typeface="Berlin Sans FB" pitchFamily="34" charset="0"/>
              </a:rPr>
              <a:t>useful</a:t>
            </a:r>
            <a:r>
              <a:rPr lang="da-DK" dirty="0" smtClean="0">
                <a:latin typeface="Berlin Sans FB" pitchFamily="34" charset="0"/>
              </a:rPr>
              <a:t> </a:t>
            </a:r>
            <a:r>
              <a:rPr lang="da-DK" dirty="0" err="1" smtClean="0">
                <a:latin typeface="Berlin Sans FB" pitchFamily="34" charset="0"/>
              </a:rPr>
              <a:t>concepts</a:t>
            </a:r>
            <a:endParaRPr lang="da-DK" dirty="0" smtClean="0">
              <a:latin typeface="Berlin Sans FB" pitchFamily="34" charset="0"/>
            </a:endParaRPr>
          </a:p>
          <a:p>
            <a:r>
              <a:rPr lang="da-DK" dirty="0" smtClean="0">
                <a:latin typeface="Berlin Sans FB" pitchFamily="34" charset="0"/>
              </a:rPr>
              <a:t>Problems to tackle </a:t>
            </a:r>
            <a:r>
              <a:rPr lang="da-DK" dirty="0" err="1" smtClean="0">
                <a:latin typeface="Berlin Sans FB" pitchFamily="34" charset="0"/>
              </a:rPr>
              <a:t>with</a:t>
            </a:r>
            <a:r>
              <a:rPr lang="da-DK" dirty="0" smtClean="0">
                <a:latin typeface="Berlin Sans FB" pitchFamily="34" charset="0"/>
              </a:rPr>
              <a:t> </a:t>
            </a:r>
            <a:r>
              <a:rPr lang="da-DK" dirty="0" err="1" smtClean="0">
                <a:latin typeface="Berlin Sans FB" pitchFamily="34" charset="0"/>
              </a:rPr>
              <a:t>spectroscopic</a:t>
            </a:r>
            <a:r>
              <a:rPr lang="da-DK" dirty="0" smtClean="0">
                <a:latin typeface="Berlin Sans FB" pitchFamily="34" charset="0"/>
              </a:rPr>
              <a:t> </a:t>
            </a:r>
            <a:r>
              <a:rPr lang="da-DK" dirty="0" err="1" smtClean="0">
                <a:latin typeface="Berlin Sans FB" pitchFamily="34" charset="0"/>
              </a:rPr>
              <a:t>tools</a:t>
            </a:r>
            <a:r>
              <a:rPr lang="da-DK" dirty="0" smtClean="0">
                <a:latin typeface="Berlin Sans FB" pitchFamily="34" charset="0"/>
              </a:rPr>
              <a:t> </a:t>
            </a:r>
          </a:p>
          <a:p>
            <a:r>
              <a:rPr lang="da-DK" dirty="0" smtClean="0">
                <a:latin typeface="Berlin Sans FB" pitchFamily="34" charset="0"/>
              </a:rPr>
              <a:t>Time and </a:t>
            </a:r>
            <a:r>
              <a:rPr lang="da-DK" dirty="0" err="1" smtClean="0">
                <a:latin typeface="Berlin Sans FB" pitchFamily="34" charset="0"/>
              </a:rPr>
              <a:t>energy</a:t>
            </a:r>
            <a:r>
              <a:rPr lang="da-DK" dirty="0" smtClean="0">
                <a:latin typeface="Berlin Sans FB" pitchFamily="34" charset="0"/>
              </a:rPr>
              <a:t> </a:t>
            </a:r>
            <a:r>
              <a:rPr lang="da-DK" dirty="0" err="1" smtClean="0">
                <a:latin typeface="Berlin Sans FB" pitchFamily="34" charset="0"/>
              </a:rPr>
              <a:t>scales</a:t>
            </a:r>
            <a:r>
              <a:rPr lang="da-DK" dirty="0" smtClean="0">
                <a:latin typeface="Berlin Sans FB" pitchFamily="34" charset="0"/>
              </a:rPr>
              <a:t> </a:t>
            </a:r>
          </a:p>
          <a:p>
            <a:r>
              <a:rPr lang="da-DK" dirty="0" err="1" smtClean="0">
                <a:solidFill>
                  <a:srgbClr val="FF0000"/>
                </a:solidFill>
                <a:latin typeface="Berlin Sans FB" pitchFamily="34" charset="0"/>
              </a:rPr>
              <a:t>Spectroscopic</a:t>
            </a:r>
            <a:r>
              <a:rPr lang="da-DK" dirty="0" smtClean="0">
                <a:solidFill>
                  <a:srgbClr val="FF0000"/>
                </a:solidFill>
                <a:latin typeface="Berlin Sans FB" pitchFamily="34" charset="0"/>
              </a:rPr>
              <a:t> instrument types and </a:t>
            </a:r>
            <a:r>
              <a:rPr lang="da-DK" dirty="0" err="1" smtClean="0">
                <a:solidFill>
                  <a:srgbClr val="FF0000"/>
                </a:solidFill>
                <a:latin typeface="Berlin Sans FB" pitchFamily="34" charset="0"/>
              </a:rPr>
              <a:t>principles</a:t>
            </a:r>
            <a:endParaRPr lang="da-DK" dirty="0" smtClean="0">
              <a:solidFill>
                <a:srgbClr val="FF0000"/>
              </a:solidFill>
              <a:latin typeface="Berlin Sans FB" pitchFamily="34" charset="0"/>
            </a:endParaRPr>
          </a:p>
        </p:txBody>
      </p:sp>
      <p:pic>
        <p:nvPicPr>
          <p:cNvPr id="4" name="Picture 3"/>
          <p:cNvPicPr>
            <a:picLocks noChangeAspect="1" noChangeArrowheads="1"/>
          </p:cNvPicPr>
          <p:nvPr/>
        </p:nvPicPr>
        <p:blipFill>
          <a:blip r:embed="rId2" cstate="print"/>
          <a:srcRect/>
          <a:stretch>
            <a:fillRect/>
          </a:stretch>
        </p:blipFill>
        <p:spPr bwMode="auto">
          <a:xfrm>
            <a:off x="8410575" y="51470"/>
            <a:ext cx="733425" cy="857250"/>
          </a:xfrm>
          <a:prstGeom prst="rect">
            <a:avLst/>
          </a:prstGeom>
          <a:noFill/>
          <a:ln w="9525">
            <a:noFill/>
            <a:miter lim="800000"/>
            <a:headEnd/>
            <a:tailEnd/>
          </a:ln>
        </p:spPr>
      </p:pic>
      <p:sp>
        <p:nvSpPr>
          <p:cNvPr id="5" name="Rectangle 4"/>
          <p:cNvSpPr/>
          <p:nvPr/>
        </p:nvSpPr>
        <p:spPr>
          <a:xfrm>
            <a:off x="0" y="6669360"/>
            <a:ext cx="9144000" cy="188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latin typeface="Berlin Sans FB" pitchFamily="34" charset="0"/>
              </a:rPr>
              <a:t>Instrument types: </a:t>
            </a:r>
            <a:endParaRPr lang="en-US" dirty="0">
              <a:latin typeface="Berlin Sans FB" pitchFamily="34" charset="0"/>
            </a:endParaRPr>
          </a:p>
        </p:txBody>
      </p:sp>
      <p:sp>
        <p:nvSpPr>
          <p:cNvPr id="6" name="Content Placeholder 5"/>
          <p:cNvSpPr>
            <a:spLocks noGrp="1"/>
          </p:cNvSpPr>
          <p:nvPr>
            <p:ph idx="1"/>
          </p:nvPr>
        </p:nvSpPr>
        <p:spPr/>
        <p:txBody>
          <a:bodyPr/>
          <a:lstStyle/>
          <a:p>
            <a:r>
              <a:rPr lang="da-DK" dirty="0" err="1" smtClean="0">
                <a:latin typeface="Berlin Sans FB" pitchFamily="34" charset="0"/>
              </a:rPr>
              <a:t>Triple-axis</a:t>
            </a:r>
            <a:r>
              <a:rPr lang="da-DK" dirty="0" smtClean="0">
                <a:latin typeface="Berlin Sans FB" pitchFamily="34" charset="0"/>
              </a:rPr>
              <a:t> </a:t>
            </a:r>
            <a:r>
              <a:rPr lang="da-DK" dirty="0" err="1" smtClean="0">
                <a:latin typeface="Berlin Sans FB" pitchFamily="34" charset="0"/>
              </a:rPr>
              <a:t>spectrometers</a:t>
            </a:r>
            <a:r>
              <a:rPr lang="da-DK" dirty="0" smtClean="0">
                <a:latin typeface="Berlin Sans FB" pitchFamily="34" charset="0"/>
              </a:rPr>
              <a:t> </a:t>
            </a:r>
          </a:p>
          <a:p>
            <a:r>
              <a:rPr lang="da-DK" dirty="0" err="1" smtClean="0">
                <a:latin typeface="Berlin Sans FB" pitchFamily="34" charset="0"/>
              </a:rPr>
              <a:t>Time-of-flight</a:t>
            </a:r>
            <a:r>
              <a:rPr lang="da-DK" dirty="0" smtClean="0">
                <a:latin typeface="Berlin Sans FB" pitchFamily="34" charset="0"/>
              </a:rPr>
              <a:t> </a:t>
            </a:r>
            <a:r>
              <a:rPr lang="da-DK" dirty="0" err="1" smtClean="0">
                <a:latin typeface="Berlin Sans FB" pitchFamily="34" charset="0"/>
              </a:rPr>
              <a:t>spectrometers</a:t>
            </a:r>
            <a:r>
              <a:rPr lang="da-DK" dirty="0" smtClean="0">
                <a:latin typeface="Berlin Sans FB" pitchFamily="34" charset="0"/>
              </a:rPr>
              <a:t> (</a:t>
            </a:r>
            <a:r>
              <a:rPr lang="da-DK" dirty="0" err="1" smtClean="0">
                <a:latin typeface="Berlin Sans FB" pitchFamily="34" charset="0"/>
              </a:rPr>
              <a:t>direct</a:t>
            </a:r>
            <a:r>
              <a:rPr lang="da-DK" dirty="0" smtClean="0">
                <a:latin typeface="Berlin Sans FB" pitchFamily="34" charset="0"/>
              </a:rPr>
              <a:t>) </a:t>
            </a:r>
          </a:p>
          <a:p>
            <a:r>
              <a:rPr lang="da-DK" dirty="0" err="1" smtClean="0">
                <a:latin typeface="Berlin Sans FB" pitchFamily="34" charset="0"/>
              </a:rPr>
              <a:t>Time-of-flight</a:t>
            </a:r>
            <a:r>
              <a:rPr lang="da-DK" dirty="0" smtClean="0">
                <a:latin typeface="Berlin Sans FB" pitchFamily="34" charset="0"/>
              </a:rPr>
              <a:t> </a:t>
            </a:r>
            <a:r>
              <a:rPr lang="da-DK" dirty="0" err="1" smtClean="0">
                <a:latin typeface="Berlin Sans FB" pitchFamily="34" charset="0"/>
              </a:rPr>
              <a:t>spectrometers</a:t>
            </a:r>
            <a:r>
              <a:rPr lang="da-DK" dirty="0" smtClean="0">
                <a:latin typeface="Berlin Sans FB" pitchFamily="34" charset="0"/>
              </a:rPr>
              <a:t> (</a:t>
            </a:r>
            <a:r>
              <a:rPr lang="da-DK" dirty="0" err="1" smtClean="0">
                <a:latin typeface="Berlin Sans FB" pitchFamily="34" charset="0"/>
              </a:rPr>
              <a:t>indirect</a:t>
            </a:r>
            <a:r>
              <a:rPr lang="da-DK" dirty="0" smtClean="0">
                <a:latin typeface="Berlin Sans FB" pitchFamily="34" charset="0"/>
              </a:rPr>
              <a:t>)</a:t>
            </a:r>
          </a:p>
          <a:p>
            <a:r>
              <a:rPr lang="da-DK" dirty="0" err="1" smtClean="0">
                <a:latin typeface="Berlin Sans FB" pitchFamily="34" charset="0"/>
              </a:rPr>
              <a:t>Spin</a:t>
            </a:r>
            <a:r>
              <a:rPr lang="da-DK" dirty="0" smtClean="0">
                <a:latin typeface="Berlin Sans FB" pitchFamily="34" charset="0"/>
              </a:rPr>
              <a:t> </a:t>
            </a:r>
            <a:r>
              <a:rPr lang="da-DK" dirty="0" err="1" smtClean="0">
                <a:latin typeface="Berlin Sans FB" pitchFamily="34" charset="0"/>
              </a:rPr>
              <a:t>echo</a:t>
            </a:r>
            <a:r>
              <a:rPr lang="da-DK" dirty="0" smtClean="0">
                <a:latin typeface="Berlin Sans FB" pitchFamily="34" charset="0"/>
              </a:rPr>
              <a:t> </a:t>
            </a:r>
            <a:r>
              <a:rPr lang="da-DK" dirty="0" err="1" smtClean="0">
                <a:latin typeface="Berlin Sans FB" pitchFamily="34" charset="0"/>
              </a:rPr>
              <a:t>spectrometers</a:t>
            </a:r>
            <a:endParaRPr lang="da-DK" dirty="0" smtClean="0">
              <a:latin typeface="Berlin Sans FB" pitchFamily="34" charset="0"/>
            </a:endParaRPr>
          </a:p>
        </p:txBody>
      </p:sp>
      <p:sp>
        <p:nvSpPr>
          <p:cNvPr id="5" name="Rectangle 4"/>
          <p:cNvSpPr/>
          <p:nvPr/>
        </p:nvSpPr>
        <p:spPr>
          <a:xfrm>
            <a:off x="0" y="6669360"/>
            <a:ext cx="9144000" cy="188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noChangeArrowheads="1"/>
          </p:cNvPicPr>
          <p:nvPr/>
        </p:nvPicPr>
        <p:blipFill>
          <a:blip r:embed="rId2" cstate="print"/>
          <a:srcRect/>
          <a:stretch>
            <a:fillRect/>
          </a:stretch>
        </p:blipFill>
        <p:spPr bwMode="auto">
          <a:xfrm>
            <a:off x="8410575" y="-24"/>
            <a:ext cx="733425" cy="85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smtClean="0">
                <a:latin typeface="Berlin Sans FB" pitchFamily="34" charset="0"/>
              </a:rPr>
              <a:t>Triple-axis</a:t>
            </a:r>
            <a:r>
              <a:rPr lang="da-DK" dirty="0" smtClean="0">
                <a:latin typeface="Berlin Sans FB" pitchFamily="34" charset="0"/>
              </a:rPr>
              <a:t> </a:t>
            </a:r>
            <a:r>
              <a:rPr lang="da-DK" dirty="0" err="1" smtClean="0">
                <a:latin typeface="Berlin Sans FB" pitchFamily="34" charset="0"/>
              </a:rPr>
              <a:t>spectrometers</a:t>
            </a:r>
            <a:endParaRPr lang="en-US" dirty="0">
              <a:latin typeface="Berlin Sans FB" pitchFamily="34" charset="0"/>
            </a:endParaRPr>
          </a:p>
        </p:txBody>
      </p:sp>
      <p:pic>
        <p:nvPicPr>
          <p:cNvPr id="4" name="Picture 2"/>
          <p:cNvPicPr>
            <a:picLocks noGrp="1" noChangeAspect="1" noChangeArrowheads="1"/>
          </p:cNvPicPr>
          <p:nvPr>
            <p:ph idx="1"/>
          </p:nvPr>
        </p:nvPicPr>
        <p:blipFill>
          <a:blip r:embed="rId3" cstate="print"/>
          <a:srcRect/>
          <a:stretch>
            <a:fillRect/>
          </a:stretch>
        </p:blipFill>
        <p:spPr bwMode="auto">
          <a:xfrm>
            <a:off x="1763688" y="2171184"/>
            <a:ext cx="2448272" cy="2740268"/>
          </a:xfrm>
          <a:prstGeom prst="rect">
            <a:avLst/>
          </a:prstGeom>
          <a:noFill/>
          <a:ln w="9525">
            <a:noFill/>
            <a:miter lim="800000"/>
            <a:headEnd/>
            <a:tailEnd/>
          </a:ln>
        </p:spPr>
      </p:pic>
      <p:sp>
        <p:nvSpPr>
          <p:cNvPr id="9" name="Rectangle 8"/>
          <p:cNvSpPr/>
          <p:nvPr/>
        </p:nvSpPr>
        <p:spPr>
          <a:xfrm>
            <a:off x="0" y="6669360"/>
            <a:ext cx="9144000" cy="188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115616" y="1412776"/>
            <a:ext cx="7056784" cy="461665"/>
          </a:xfrm>
          <a:prstGeom prst="rect">
            <a:avLst/>
          </a:prstGeom>
          <a:noFill/>
        </p:spPr>
        <p:txBody>
          <a:bodyPr wrap="square" rtlCol="0">
            <a:spAutoFit/>
          </a:bodyPr>
          <a:lstStyle/>
          <a:p>
            <a:r>
              <a:rPr lang="da-DK" sz="2400" dirty="0" err="1" smtClean="0">
                <a:latin typeface="Berlin Sans FB" pitchFamily="34" charset="0"/>
              </a:rPr>
              <a:t>Key</a:t>
            </a:r>
            <a:r>
              <a:rPr lang="da-DK" sz="2400" dirty="0" smtClean="0">
                <a:latin typeface="Berlin Sans FB" pitchFamily="34" charset="0"/>
              </a:rPr>
              <a:t> </a:t>
            </a:r>
            <a:r>
              <a:rPr lang="da-DK" sz="2400" dirty="0" err="1" smtClean="0">
                <a:latin typeface="Berlin Sans FB" pitchFamily="34" charset="0"/>
              </a:rPr>
              <a:t>optical</a:t>
            </a:r>
            <a:r>
              <a:rPr lang="da-DK" sz="2400" dirty="0" smtClean="0">
                <a:latin typeface="Berlin Sans FB" pitchFamily="34" charset="0"/>
              </a:rPr>
              <a:t> element: The </a:t>
            </a:r>
            <a:r>
              <a:rPr lang="da-DK" sz="2400" dirty="0" err="1" smtClean="0">
                <a:latin typeface="Berlin Sans FB" pitchFamily="34" charset="0"/>
              </a:rPr>
              <a:t>monochromator/analyzer</a:t>
            </a:r>
            <a:endParaRPr lang="en-US" sz="2400" dirty="0">
              <a:latin typeface="Berlin Sans FB" pitchFamily="34" charset="0"/>
            </a:endParaRPr>
          </a:p>
        </p:txBody>
      </p:sp>
      <p:grpSp>
        <p:nvGrpSpPr>
          <p:cNvPr id="12" name="Group 11"/>
          <p:cNvGrpSpPr/>
          <p:nvPr/>
        </p:nvGrpSpPr>
        <p:grpSpPr>
          <a:xfrm>
            <a:off x="4499992" y="2090465"/>
            <a:ext cx="3096344" cy="2820987"/>
            <a:chOff x="4355976" y="2840261"/>
            <a:chExt cx="3096344" cy="2820987"/>
          </a:xfrm>
        </p:grpSpPr>
        <p:sp>
          <p:nvSpPr>
            <p:cNvPr id="5" name="TextBox 4"/>
            <p:cNvSpPr txBox="1"/>
            <p:nvPr/>
          </p:nvSpPr>
          <p:spPr>
            <a:xfrm>
              <a:off x="4451686" y="2840261"/>
              <a:ext cx="2153154" cy="584775"/>
            </a:xfrm>
            <a:prstGeom prst="rect">
              <a:avLst/>
            </a:prstGeom>
            <a:noFill/>
          </p:spPr>
          <p:txBody>
            <a:bodyPr wrap="none" rtlCol="0">
              <a:spAutoFit/>
            </a:bodyPr>
            <a:lstStyle/>
            <a:p>
              <a:r>
                <a:rPr lang="da-DK" sz="3200" dirty="0" err="1" smtClean="0">
                  <a:latin typeface="Berlin Sans FB" pitchFamily="34" charset="0"/>
                </a:rPr>
                <a:t>Bragg’s</a:t>
              </a:r>
              <a:r>
                <a:rPr lang="da-DK" sz="3200" dirty="0" smtClean="0">
                  <a:latin typeface="Berlin Sans FB" pitchFamily="34" charset="0"/>
                </a:rPr>
                <a:t> </a:t>
              </a:r>
              <a:r>
                <a:rPr lang="da-DK" sz="3200" dirty="0" err="1" smtClean="0">
                  <a:latin typeface="Berlin Sans FB" pitchFamily="34" charset="0"/>
                </a:rPr>
                <a:t>law</a:t>
              </a:r>
              <a:endParaRPr lang="en-US" sz="3200" dirty="0">
                <a:latin typeface="Berlin Sans FB" pitchFamily="34" charset="0"/>
              </a:endParaRPr>
            </a:p>
          </p:txBody>
        </p:sp>
        <p:graphicFrame>
          <p:nvGraphicFramePr>
            <p:cNvPr id="24579" name="Object 3"/>
            <p:cNvGraphicFramePr>
              <a:graphicFrameLocks noChangeAspect="1"/>
            </p:cNvGraphicFramePr>
            <p:nvPr/>
          </p:nvGraphicFramePr>
          <p:xfrm>
            <a:off x="4477041" y="3458021"/>
            <a:ext cx="2590800" cy="541338"/>
          </p:xfrm>
          <a:graphic>
            <a:graphicData uri="http://schemas.openxmlformats.org/presentationml/2006/ole">
              <p:oleObj spid="_x0000_s24579" name="Ligning" r:id="rId4" imgW="850680" imgH="177480" progId="Equation.3">
                <p:embed/>
              </p:oleObj>
            </a:graphicData>
          </a:graphic>
        </p:graphicFrame>
        <p:graphicFrame>
          <p:nvGraphicFramePr>
            <p:cNvPr id="24580" name="Object 4"/>
            <p:cNvGraphicFramePr>
              <a:graphicFrameLocks noChangeAspect="1"/>
            </p:cNvGraphicFramePr>
            <p:nvPr/>
          </p:nvGraphicFramePr>
          <p:xfrm>
            <a:off x="4667027" y="4827686"/>
            <a:ext cx="2281237" cy="617538"/>
          </p:xfrm>
          <a:graphic>
            <a:graphicData uri="http://schemas.openxmlformats.org/presentationml/2006/ole">
              <p:oleObj spid="_x0000_s24580" name="Ligning" r:id="rId5" imgW="749160" imgH="203040" progId="Equation.3">
                <p:embed/>
              </p:oleObj>
            </a:graphicData>
          </a:graphic>
        </p:graphicFrame>
        <p:sp>
          <p:nvSpPr>
            <p:cNvPr id="8" name="TextBox 7"/>
            <p:cNvSpPr txBox="1"/>
            <p:nvPr/>
          </p:nvSpPr>
          <p:spPr>
            <a:xfrm>
              <a:off x="4451686" y="4136405"/>
              <a:ext cx="2712602" cy="584775"/>
            </a:xfrm>
            <a:prstGeom prst="rect">
              <a:avLst/>
            </a:prstGeom>
            <a:noFill/>
          </p:spPr>
          <p:txBody>
            <a:bodyPr wrap="none" rtlCol="0">
              <a:spAutoFit/>
            </a:bodyPr>
            <a:lstStyle/>
            <a:p>
              <a:r>
                <a:rPr lang="da-DK" sz="3200" dirty="0" err="1" smtClean="0">
                  <a:latin typeface="Berlin Sans FB" pitchFamily="34" charset="0"/>
                </a:rPr>
                <a:t>Laue</a:t>
              </a:r>
              <a:r>
                <a:rPr lang="da-DK" sz="3200" dirty="0" smtClean="0">
                  <a:latin typeface="Berlin Sans FB" pitchFamily="34" charset="0"/>
                </a:rPr>
                <a:t> </a:t>
              </a:r>
              <a:r>
                <a:rPr lang="da-DK" sz="3200" dirty="0" err="1" smtClean="0">
                  <a:latin typeface="Berlin Sans FB" pitchFamily="34" charset="0"/>
                </a:rPr>
                <a:t>condition</a:t>
              </a:r>
              <a:endParaRPr lang="en-US" sz="3200" dirty="0">
                <a:latin typeface="Berlin Sans FB" pitchFamily="34" charset="0"/>
              </a:endParaRPr>
            </a:p>
          </p:txBody>
        </p:sp>
        <p:sp>
          <p:nvSpPr>
            <p:cNvPr id="11" name="Rectangle 10"/>
            <p:cNvSpPr/>
            <p:nvPr/>
          </p:nvSpPr>
          <p:spPr>
            <a:xfrm>
              <a:off x="4355976" y="2852936"/>
              <a:ext cx="3096344" cy="2808312"/>
            </a:xfrm>
            <a:prstGeom prst="rect">
              <a:avLst/>
            </a:pr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357158" y="5254168"/>
            <a:ext cx="8286808" cy="1631216"/>
          </a:xfrm>
          <a:prstGeom prst="rect">
            <a:avLst/>
          </a:prstGeom>
          <a:noFill/>
        </p:spPr>
        <p:txBody>
          <a:bodyPr wrap="square" rtlCol="0">
            <a:spAutoFit/>
          </a:bodyPr>
          <a:lstStyle/>
          <a:p>
            <a:r>
              <a:rPr lang="da-DK" sz="2000" dirty="0" smtClean="0">
                <a:solidFill>
                  <a:srgbClr val="FF0000"/>
                </a:solidFill>
                <a:latin typeface="Berlin Sans FB" pitchFamily="34" charset="0"/>
              </a:rPr>
              <a:t>A </a:t>
            </a:r>
            <a:r>
              <a:rPr lang="da-DK" sz="2000" dirty="0" err="1" smtClean="0">
                <a:solidFill>
                  <a:srgbClr val="FF0000"/>
                </a:solidFill>
                <a:latin typeface="Berlin Sans FB" pitchFamily="34" charset="0"/>
              </a:rPr>
              <a:t>good</a:t>
            </a:r>
            <a:r>
              <a:rPr lang="da-DK" sz="2000" dirty="0" smtClean="0">
                <a:solidFill>
                  <a:srgbClr val="FF0000"/>
                </a:solidFill>
                <a:latin typeface="Berlin Sans FB" pitchFamily="34" charset="0"/>
              </a:rPr>
              <a:t> </a:t>
            </a:r>
            <a:r>
              <a:rPr lang="da-DK" sz="2000" dirty="0" err="1" smtClean="0">
                <a:solidFill>
                  <a:srgbClr val="FF0000"/>
                </a:solidFill>
                <a:latin typeface="Berlin Sans FB" pitchFamily="34" charset="0"/>
              </a:rPr>
              <a:t>monochromator</a:t>
            </a:r>
            <a:r>
              <a:rPr lang="da-DK" sz="2000" dirty="0" smtClean="0">
                <a:solidFill>
                  <a:srgbClr val="FF0000"/>
                </a:solidFill>
                <a:latin typeface="Berlin Sans FB" pitchFamily="34" charset="0"/>
              </a:rPr>
              <a:t> </a:t>
            </a:r>
            <a:r>
              <a:rPr lang="da-DK" sz="2000" dirty="0" err="1" smtClean="0">
                <a:solidFill>
                  <a:srgbClr val="FF0000"/>
                </a:solidFill>
                <a:latin typeface="Berlin Sans FB" pitchFamily="34" charset="0"/>
              </a:rPr>
              <a:t>material</a:t>
            </a:r>
            <a:r>
              <a:rPr lang="da-DK" sz="2000" dirty="0" smtClean="0">
                <a:solidFill>
                  <a:srgbClr val="FF0000"/>
                </a:solidFill>
                <a:latin typeface="Berlin Sans FB" pitchFamily="34" charset="0"/>
              </a:rPr>
              <a:t> </a:t>
            </a:r>
            <a:r>
              <a:rPr lang="da-DK" sz="2000" dirty="0" err="1" smtClean="0">
                <a:solidFill>
                  <a:srgbClr val="FF0000"/>
                </a:solidFill>
                <a:latin typeface="Berlin Sans FB" pitchFamily="34" charset="0"/>
              </a:rPr>
              <a:t>should</a:t>
            </a:r>
            <a:r>
              <a:rPr lang="da-DK" sz="2000" dirty="0" smtClean="0">
                <a:solidFill>
                  <a:srgbClr val="FF0000"/>
                </a:solidFill>
                <a:latin typeface="Berlin Sans FB" pitchFamily="34" charset="0"/>
              </a:rPr>
              <a:t>:</a:t>
            </a:r>
          </a:p>
          <a:p>
            <a:pPr>
              <a:buFont typeface="Arial" pitchFamily="34" charset="0"/>
              <a:buChar char="•"/>
            </a:pPr>
            <a:r>
              <a:rPr lang="da-DK" sz="2000" dirty="0" smtClean="0">
                <a:latin typeface="Berlin Sans FB" pitchFamily="34" charset="0"/>
              </a:rPr>
              <a:t> </a:t>
            </a:r>
            <a:r>
              <a:rPr lang="da-DK" sz="2000" dirty="0" err="1" smtClean="0">
                <a:latin typeface="Berlin Sans FB" pitchFamily="34" charset="0"/>
              </a:rPr>
              <a:t>Should</a:t>
            </a:r>
            <a:r>
              <a:rPr lang="da-DK" sz="2000" dirty="0" smtClean="0">
                <a:latin typeface="Berlin Sans FB" pitchFamily="34" charset="0"/>
              </a:rPr>
              <a:t> have a </a:t>
            </a:r>
            <a:r>
              <a:rPr lang="da-DK" sz="2000" dirty="0" err="1" smtClean="0">
                <a:latin typeface="Berlin Sans FB" pitchFamily="34" charset="0"/>
              </a:rPr>
              <a:t>high</a:t>
            </a:r>
            <a:r>
              <a:rPr lang="da-DK" sz="2000" dirty="0" smtClean="0">
                <a:latin typeface="Berlin Sans FB" pitchFamily="34" charset="0"/>
              </a:rPr>
              <a:t> </a:t>
            </a:r>
            <a:r>
              <a:rPr lang="el-GR" sz="2000" dirty="0" smtClean="0"/>
              <a:t>σ</a:t>
            </a:r>
            <a:r>
              <a:rPr lang="da-DK" sz="2000" baseline="-25000" dirty="0" err="1" smtClean="0">
                <a:latin typeface="Berlin Sans FB" pitchFamily="34" charset="0"/>
              </a:rPr>
              <a:t>coh</a:t>
            </a:r>
            <a:r>
              <a:rPr lang="da-DK" sz="2000" dirty="0" smtClean="0">
                <a:latin typeface="Berlin Sans FB" pitchFamily="34" charset="0"/>
              </a:rPr>
              <a:t>/</a:t>
            </a:r>
            <a:r>
              <a:rPr lang="el-GR" sz="2000" dirty="0" smtClean="0"/>
              <a:t> σ</a:t>
            </a:r>
            <a:r>
              <a:rPr lang="da-DK" sz="2000" baseline="-25000" dirty="0" err="1" smtClean="0">
                <a:latin typeface="Berlin Sans FB" pitchFamily="34" charset="0"/>
              </a:rPr>
              <a:t>inc</a:t>
            </a:r>
            <a:r>
              <a:rPr lang="da-DK" sz="2000" dirty="0" smtClean="0">
                <a:latin typeface="Berlin Sans FB" pitchFamily="34" charset="0"/>
              </a:rPr>
              <a:t> ratio</a:t>
            </a:r>
          </a:p>
          <a:p>
            <a:pPr>
              <a:buFont typeface="Arial" pitchFamily="34" charset="0"/>
              <a:buChar char="•"/>
            </a:pPr>
            <a:r>
              <a:rPr lang="da-DK" sz="2000" dirty="0" smtClean="0">
                <a:latin typeface="Berlin Sans FB" pitchFamily="34" charset="0"/>
              </a:rPr>
              <a:t> </a:t>
            </a:r>
            <a:r>
              <a:rPr lang="da-DK" sz="2000" dirty="0" err="1" smtClean="0">
                <a:latin typeface="Berlin Sans FB" pitchFamily="34" charset="0"/>
              </a:rPr>
              <a:t>Should</a:t>
            </a:r>
            <a:r>
              <a:rPr lang="da-DK" sz="2000" dirty="0" smtClean="0">
                <a:latin typeface="Berlin Sans FB" pitchFamily="34" charset="0"/>
              </a:rPr>
              <a:t> have a </a:t>
            </a:r>
            <a:r>
              <a:rPr lang="da-DK" sz="2000" dirty="0" err="1" smtClean="0">
                <a:latin typeface="Berlin Sans FB" pitchFamily="34" charset="0"/>
              </a:rPr>
              <a:t>high</a:t>
            </a:r>
            <a:r>
              <a:rPr lang="da-DK" sz="2000" dirty="0" smtClean="0">
                <a:latin typeface="Berlin Sans FB" pitchFamily="34" charset="0"/>
              </a:rPr>
              <a:t> </a:t>
            </a:r>
            <a:r>
              <a:rPr lang="da-DK" sz="2000" dirty="0" err="1" smtClean="0">
                <a:latin typeface="Berlin Sans FB" pitchFamily="34" charset="0"/>
              </a:rPr>
              <a:t>peak</a:t>
            </a:r>
            <a:r>
              <a:rPr lang="da-DK" sz="2000" dirty="0" smtClean="0">
                <a:latin typeface="Berlin Sans FB" pitchFamily="34" charset="0"/>
              </a:rPr>
              <a:t> </a:t>
            </a:r>
            <a:r>
              <a:rPr lang="da-DK" sz="2000" dirty="0" err="1" smtClean="0">
                <a:latin typeface="Berlin Sans FB" pitchFamily="34" charset="0"/>
              </a:rPr>
              <a:t>reflectivity</a:t>
            </a:r>
            <a:endParaRPr lang="da-DK" sz="2000" dirty="0" smtClean="0">
              <a:latin typeface="Berlin Sans FB" pitchFamily="34" charset="0"/>
            </a:endParaRPr>
          </a:p>
          <a:p>
            <a:pPr>
              <a:buFont typeface="Arial" pitchFamily="34" charset="0"/>
              <a:buChar char="•"/>
            </a:pPr>
            <a:r>
              <a:rPr lang="da-DK" sz="2000" dirty="0" smtClean="0">
                <a:latin typeface="Berlin Sans FB" pitchFamily="34" charset="0"/>
              </a:rPr>
              <a:t> </a:t>
            </a:r>
            <a:r>
              <a:rPr lang="da-DK" sz="2000" dirty="0" err="1" smtClean="0">
                <a:latin typeface="Berlin Sans FB" pitchFamily="34" charset="0"/>
              </a:rPr>
              <a:t>Should</a:t>
            </a:r>
            <a:r>
              <a:rPr lang="da-DK" sz="2000" dirty="0" smtClean="0">
                <a:latin typeface="Berlin Sans FB" pitchFamily="34" charset="0"/>
              </a:rPr>
              <a:t> not </a:t>
            </a:r>
            <a:r>
              <a:rPr lang="da-DK" sz="2000" dirty="0" err="1" smtClean="0">
                <a:latin typeface="Berlin Sans FB" pitchFamily="34" charset="0"/>
              </a:rPr>
              <a:t>be</a:t>
            </a:r>
            <a:r>
              <a:rPr lang="da-DK" sz="2000" dirty="0" smtClean="0">
                <a:latin typeface="Berlin Sans FB" pitchFamily="34" charset="0"/>
              </a:rPr>
              <a:t> </a:t>
            </a:r>
            <a:r>
              <a:rPr lang="da-DK" sz="2000" dirty="0" err="1" smtClean="0">
                <a:latin typeface="Berlin Sans FB" pitchFamily="34" charset="0"/>
              </a:rPr>
              <a:t>too</a:t>
            </a:r>
            <a:r>
              <a:rPr lang="da-DK" sz="2000" dirty="0" smtClean="0">
                <a:latin typeface="Berlin Sans FB" pitchFamily="34" charset="0"/>
              </a:rPr>
              <a:t> </a:t>
            </a:r>
            <a:r>
              <a:rPr lang="da-DK" sz="2000" dirty="0" err="1" smtClean="0">
                <a:latin typeface="Berlin Sans FB" pitchFamily="34" charset="0"/>
              </a:rPr>
              <a:t>perfect</a:t>
            </a:r>
            <a:r>
              <a:rPr lang="da-DK" sz="2000" dirty="0" smtClean="0">
                <a:latin typeface="Berlin Sans FB" pitchFamily="34" charset="0"/>
              </a:rPr>
              <a:t> (due to </a:t>
            </a:r>
            <a:r>
              <a:rPr lang="da-DK" sz="2000" dirty="0" err="1" smtClean="0">
                <a:latin typeface="Berlin Sans FB" pitchFamily="34" charset="0"/>
              </a:rPr>
              <a:t>extinction</a:t>
            </a:r>
            <a:r>
              <a:rPr lang="da-DK" sz="2000" dirty="0" smtClean="0">
                <a:latin typeface="Berlin Sans FB" pitchFamily="34" charset="0"/>
              </a:rPr>
              <a:t>, </a:t>
            </a:r>
            <a:r>
              <a:rPr lang="da-DK" sz="2000" dirty="0" err="1" smtClean="0">
                <a:latin typeface="Berlin Sans FB" pitchFamily="34" charset="0"/>
              </a:rPr>
              <a:t>backside</a:t>
            </a:r>
            <a:r>
              <a:rPr lang="da-DK" sz="2000" dirty="0" smtClean="0">
                <a:latin typeface="Berlin Sans FB" pitchFamily="34" charset="0"/>
              </a:rPr>
              <a:t> </a:t>
            </a:r>
            <a:r>
              <a:rPr lang="da-DK" sz="2000" dirty="0" err="1" smtClean="0">
                <a:latin typeface="Berlin Sans FB" pitchFamily="34" charset="0"/>
              </a:rPr>
              <a:t>does</a:t>
            </a:r>
            <a:r>
              <a:rPr lang="da-DK" sz="2000" dirty="0" smtClean="0">
                <a:latin typeface="Berlin Sans FB" pitchFamily="34" charset="0"/>
              </a:rPr>
              <a:t> not </a:t>
            </a:r>
            <a:r>
              <a:rPr lang="da-DK" sz="2000" dirty="0" err="1" smtClean="0">
                <a:latin typeface="Berlin Sans FB" pitchFamily="34" charset="0"/>
              </a:rPr>
              <a:t>scatter</a:t>
            </a:r>
            <a:r>
              <a:rPr lang="da-DK" sz="2000" dirty="0" smtClean="0">
                <a:latin typeface="Berlin Sans FB" pitchFamily="34" charset="0"/>
              </a:rPr>
              <a:t>)</a:t>
            </a:r>
          </a:p>
          <a:p>
            <a:endParaRPr lang="da-DK" sz="2000" dirty="0" smtClean="0">
              <a:latin typeface="Berlin Sans FB" pitchFamily="34" charset="0"/>
            </a:endParaRPr>
          </a:p>
        </p:txBody>
      </p:sp>
      <p:pic>
        <p:nvPicPr>
          <p:cNvPr id="14" name="Picture 13"/>
          <p:cNvPicPr>
            <a:picLocks noChangeAspect="1" noChangeArrowheads="1"/>
          </p:cNvPicPr>
          <p:nvPr/>
        </p:nvPicPr>
        <p:blipFill>
          <a:blip r:embed="rId6" cstate="print"/>
          <a:srcRect/>
          <a:stretch>
            <a:fillRect/>
          </a:stretch>
        </p:blipFill>
        <p:spPr bwMode="auto">
          <a:xfrm>
            <a:off x="8410575" y="-24"/>
            <a:ext cx="733425" cy="85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9" name="Picture 5"/>
          <p:cNvPicPr>
            <a:picLocks noChangeAspect="1" noChangeArrowheads="1"/>
          </p:cNvPicPr>
          <p:nvPr/>
        </p:nvPicPr>
        <p:blipFill>
          <a:blip r:embed="rId3" cstate="print"/>
          <a:srcRect/>
          <a:stretch>
            <a:fillRect/>
          </a:stretch>
        </p:blipFill>
        <p:spPr bwMode="auto">
          <a:xfrm>
            <a:off x="34925" y="1557338"/>
            <a:ext cx="2827338" cy="4124325"/>
          </a:xfrm>
          <a:prstGeom prst="rect">
            <a:avLst/>
          </a:prstGeom>
          <a:noFill/>
          <a:ln w="9525" algn="ctr">
            <a:noFill/>
            <a:miter lim="800000"/>
            <a:headEnd/>
            <a:tailEnd/>
          </a:ln>
          <a:effectLst/>
        </p:spPr>
      </p:pic>
      <p:sp>
        <p:nvSpPr>
          <p:cNvPr id="129030" name="Rectangle 6"/>
          <p:cNvSpPr>
            <a:spLocks noChangeArrowheads="1"/>
          </p:cNvSpPr>
          <p:nvPr/>
        </p:nvSpPr>
        <p:spPr bwMode="auto">
          <a:xfrm>
            <a:off x="468313" y="188913"/>
            <a:ext cx="8229600" cy="638175"/>
          </a:xfrm>
          <a:prstGeom prst="rect">
            <a:avLst/>
          </a:prstGeom>
          <a:noFill/>
          <a:ln w="9525">
            <a:noFill/>
            <a:miter lim="800000"/>
            <a:headEnd/>
            <a:tailEnd/>
          </a:ln>
          <a:effectLst/>
        </p:spPr>
        <p:txBody>
          <a:bodyPr anchor="ctr"/>
          <a:lstStyle/>
          <a:p>
            <a:pPr algn="ctr"/>
            <a:r>
              <a:rPr lang="da-DK" sz="4400" dirty="0" err="1" smtClean="0">
                <a:latin typeface="Berlin Sans FB" pitchFamily="34" charset="0"/>
              </a:rPr>
              <a:t>Triple-axis</a:t>
            </a:r>
            <a:r>
              <a:rPr lang="da-DK" sz="4400" dirty="0" smtClean="0">
                <a:latin typeface="Berlin Sans FB" pitchFamily="34" charset="0"/>
              </a:rPr>
              <a:t> </a:t>
            </a:r>
            <a:r>
              <a:rPr lang="da-DK" sz="4400" dirty="0" err="1" smtClean="0">
                <a:latin typeface="Berlin Sans FB" pitchFamily="34" charset="0"/>
              </a:rPr>
              <a:t>spectrometers</a:t>
            </a:r>
            <a:endParaRPr lang="en-US" sz="4400" dirty="0">
              <a:solidFill>
                <a:schemeClr val="tx2"/>
              </a:solidFill>
              <a:latin typeface="Berlin Sans FB" pitchFamily="34" charset="0"/>
              <a:cs typeface="Calibri" pitchFamily="34" charset="0"/>
            </a:endParaRPr>
          </a:p>
        </p:txBody>
      </p:sp>
      <p:grpSp>
        <p:nvGrpSpPr>
          <p:cNvPr id="2" name="Group 38"/>
          <p:cNvGrpSpPr>
            <a:grpSpLocks/>
          </p:cNvGrpSpPr>
          <p:nvPr/>
        </p:nvGrpSpPr>
        <p:grpSpPr bwMode="auto">
          <a:xfrm>
            <a:off x="898525" y="3284538"/>
            <a:ext cx="395288" cy="720725"/>
            <a:chOff x="566" y="2069"/>
            <a:chExt cx="249" cy="454"/>
          </a:xfrm>
        </p:grpSpPr>
        <p:sp>
          <p:nvSpPr>
            <p:cNvPr id="129041" name="Oval 17"/>
            <p:cNvSpPr>
              <a:spLocks noChangeArrowheads="1"/>
            </p:cNvSpPr>
            <p:nvPr/>
          </p:nvSpPr>
          <p:spPr bwMode="auto">
            <a:xfrm>
              <a:off x="679" y="2387"/>
              <a:ext cx="136" cy="136"/>
            </a:xfrm>
            <a:prstGeom prst="ellipse">
              <a:avLst/>
            </a:prstGeom>
            <a:solidFill>
              <a:srgbClr val="FF0000"/>
            </a:solidFill>
            <a:ln w="9525" algn="ctr">
              <a:solidFill>
                <a:schemeClr val="tx1"/>
              </a:solidFill>
              <a:round/>
              <a:headEnd/>
              <a:tailEnd/>
            </a:ln>
            <a:effectLst/>
          </p:spPr>
          <p:txBody>
            <a:bodyPr wrap="none" anchor="ctr"/>
            <a:lstStyle/>
            <a:p>
              <a:endParaRPr lang="en-US">
                <a:latin typeface="Berlin Sans FB" pitchFamily="34" charset="0"/>
                <a:cs typeface="Calibri" pitchFamily="34" charset="0"/>
              </a:endParaRPr>
            </a:p>
          </p:txBody>
        </p:sp>
        <p:sp>
          <p:nvSpPr>
            <p:cNvPr id="129042" name="Oval 18"/>
            <p:cNvSpPr>
              <a:spLocks noChangeArrowheads="1"/>
            </p:cNvSpPr>
            <p:nvPr/>
          </p:nvSpPr>
          <p:spPr bwMode="auto">
            <a:xfrm>
              <a:off x="566" y="2069"/>
              <a:ext cx="136" cy="136"/>
            </a:xfrm>
            <a:prstGeom prst="ellipse">
              <a:avLst/>
            </a:prstGeom>
            <a:solidFill>
              <a:srgbClr val="FF0000"/>
            </a:solidFill>
            <a:ln w="9525" algn="ctr">
              <a:solidFill>
                <a:schemeClr val="tx1"/>
              </a:solidFill>
              <a:round/>
              <a:headEnd/>
              <a:tailEnd/>
            </a:ln>
            <a:effectLst/>
          </p:spPr>
          <p:txBody>
            <a:bodyPr wrap="none" anchor="ctr"/>
            <a:lstStyle/>
            <a:p>
              <a:endParaRPr lang="en-US">
                <a:latin typeface="Berlin Sans FB" pitchFamily="34" charset="0"/>
                <a:cs typeface="Calibri" pitchFamily="34" charset="0"/>
              </a:endParaRPr>
            </a:p>
          </p:txBody>
        </p:sp>
      </p:grpSp>
      <p:sp>
        <p:nvSpPr>
          <p:cNvPr id="129049" name="Text Box 25"/>
          <p:cNvSpPr txBox="1">
            <a:spLocks noChangeArrowheads="1"/>
          </p:cNvSpPr>
          <p:nvPr/>
        </p:nvSpPr>
        <p:spPr bwMode="auto">
          <a:xfrm>
            <a:off x="1907704" y="1196752"/>
            <a:ext cx="6696993" cy="461665"/>
          </a:xfrm>
          <a:prstGeom prst="rect">
            <a:avLst/>
          </a:prstGeom>
          <a:noFill/>
          <a:ln w="9525" algn="ctr">
            <a:noFill/>
            <a:miter lim="800000"/>
            <a:headEnd/>
            <a:tailEnd/>
          </a:ln>
          <a:effectLst/>
        </p:spPr>
        <p:txBody>
          <a:bodyPr wrap="square">
            <a:spAutoFit/>
          </a:bodyPr>
          <a:lstStyle/>
          <a:p>
            <a:pPr algn="l">
              <a:spcBef>
                <a:spcPct val="50000"/>
              </a:spcBef>
            </a:pPr>
            <a:r>
              <a:rPr lang="da-DK" sz="2400" dirty="0" err="1" smtClean="0">
                <a:latin typeface="Berlin Sans FB" pitchFamily="34" charset="0"/>
                <a:cs typeface="Calibri" pitchFamily="34" charset="0"/>
              </a:rPr>
              <a:t>Extremely</a:t>
            </a:r>
            <a:r>
              <a:rPr lang="da-DK" sz="2400" dirty="0" smtClean="0">
                <a:latin typeface="Berlin Sans FB" pitchFamily="34" charset="0"/>
                <a:cs typeface="Calibri" pitchFamily="34" charset="0"/>
              </a:rPr>
              <a:t> simple </a:t>
            </a:r>
            <a:r>
              <a:rPr lang="da-DK" sz="2400" dirty="0" err="1" smtClean="0">
                <a:latin typeface="Berlin Sans FB" pitchFamily="34" charset="0"/>
                <a:cs typeface="Calibri" pitchFamily="34" charset="0"/>
              </a:rPr>
              <a:t>principle</a:t>
            </a:r>
            <a:r>
              <a:rPr lang="da-DK" sz="2400" dirty="0" smtClean="0">
                <a:latin typeface="Berlin Sans FB" pitchFamily="34" charset="0"/>
                <a:cs typeface="Calibri" pitchFamily="34" charset="0"/>
              </a:rPr>
              <a:t> due to </a:t>
            </a:r>
            <a:r>
              <a:rPr lang="da-DK" sz="2400" dirty="0" err="1" smtClean="0">
                <a:latin typeface="Berlin Sans FB" pitchFamily="34" charset="0"/>
                <a:cs typeface="Calibri" pitchFamily="34" charset="0"/>
              </a:rPr>
              <a:t>Brockhouse</a:t>
            </a:r>
            <a:endParaRPr lang="en-US" sz="2400" dirty="0">
              <a:latin typeface="Berlin Sans FB" pitchFamily="34" charset="0"/>
              <a:cs typeface="Calibri" pitchFamily="34" charset="0"/>
            </a:endParaRPr>
          </a:p>
        </p:txBody>
      </p:sp>
      <p:pic>
        <p:nvPicPr>
          <p:cNvPr id="21" name="Picture 20"/>
          <p:cNvPicPr>
            <a:picLocks noChangeAspect="1" noChangeArrowheads="1"/>
          </p:cNvPicPr>
          <p:nvPr/>
        </p:nvPicPr>
        <p:blipFill>
          <a:blip r:embed="rId4" cstate="print"/>
          <a:srcRect/>
          <a:stretch>
            <a:fillRect/>
          </a:stretch>
        </p:blipFill>
        <p:spPr bwMode="auto">
          <a:xfrm>
            <a:off x="8410575" y="-24"/>
            <a:ext cx="733425" cy="857250"/>
          </a:xfrm>
          <a:prstGeom prst="rect">
            <a:avLst/>
          </a:prstGeom>
          <a:noFill/>
          <a:ln w="9525">
            <a:noFill/>
            <a:miter lim="800000"/>
            <a:headEnd/>
            <a:tailEnd/>
          </a:ln>
        </p:spPr>
      </p:pic>
      <p:pic>
        <p:nvPicPr>
          <p:cNvPr id="22" name="Picture 2"/>
          <p:cNvPicPr>
            <a:picLocks noChangeAspect="1" noChangeArrowheads="1"/>
          </p:cNvPicPr>
          <p:nvPr/>
        </p:nvPicPr>
        <p:blipFill>
          <a:blip r:embed="rId5" cstate="print"/>
          <a:srcRect/>
          <a:stretch>
            <a:fillRect/>
          </a:stretch>
        </p:blipFill>
        <p:spPr bwMode="auto">
          <a:xfrm>
            <a:off x="1979712" y="1772817"/>
            <a:ext cx="1130557" cy="1584176"/>
          </a:xfrm>
          <a:prstGeom prst="rect">
            <a:avLst/>
          </a:prstGeom>
          <a:noFill/>
          <a:ln w="9525">
            <a:noFill/>
            <a:miter lim="800000"/>
            <a:headEnd/>
            <a:tailEnd/>
          </a:ln>
        </p:spPr>
      </p:pic>
      <p:pic>
        <p:nvPicPr>
          <p:cNvPr id="24" name="Picture 2"/>
          <p:cNvPicPr>
            <a:picLocks noChangeAspect="1" noChangeArrowheads="1"/>
          </p:cNvPicPr>
          <p:nvPr/>
        </p:nvPicPr>
        <p:blipFill>
          <a:blip r:embed="rId6" cstate="print"/>
          <a:srcRect/>
          <a:stretch>
            <a:fillRect/>
          </a:stretch>
        </p:blipFill>
        <p:spPr bwMode="auto">
          <a:xfrm>
            <a:off x="1979713" y="3356992"/>
            <a:ext cx="1152128" cy="1289538"/>
          </a:xfrm>
          <a:prstGeom prst="rect">
            <a:avLst/>
          </a:prstGeom>
          <a:noFill/>
          <a:ln w="9525">
            <a:noFill/>
            <a:miter lim="800000"/>
            <a:headEnd/>
            <a:tailEnd/>
          </a:ln>
        </p:spPr>
      </p:pic>
      <p:cxnSp>
        <p:nvCxnSpPr>
          <p:cNvPr id="26" name="Straight Arrow Connector 25"/>
          <p:cNvCxnSpPr/>
          <p:nvPr/>
        </p:nvCxnSpPr>
        <p:spPr>
          <a:xfrm rot="10800000">
            <a:off x="683568" y="2636912"/>
            <a:ext cx="1368152" cy="108012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1376028" y="3969060"/>
            <a:ext cx="927720" cy="4404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275856" y="1772816"/>
            <a:ext cx="4968552" cy="3693319"/>
          </a:xfrm>
          <a:prstGeom prst="rect">
            <a:avLst/>
          </a:prstGeom>
          <a:noFill/>
        </p:spPr>
        <p:txBody>
          <a:bodyPr wrap="square" rtlCol="0">
            <a:spAutoFit/>
          </a:bodyPr>
          <a:lstStyle/>
          <a:p>
            <a:r>
              <a:rPr lang="da-DK" u="sng" dirty="0" smtClean="0">
                <a:latin typeface="Berlin Sans FB" pitchFamily="34" charset="0"/>
                <a:cs typeface="Calibri" pitchFamily="34" charset="0"/>
              </a:rPr>
              <a:t>3 </a:t>
            </a:r>
            <a:r>
              <a:rPr lang="da-DK" u="sng" dirty="0" err="1" smtClean="0">
                <a:latin typeface="Berlin Sans FB" pitchFamily="34" charset="0"/>
                <a:cs typeface="Calibri" pitchFamily="34" charset="0"/>
              </a:rPr>
              <a:t>axes</a:t>
            </a:r>
            <a:endParaRPr lang="da-DK" u="sng" dirty="0" smtClean="0">
              <a:latin typeface="Berlin Sans FB" pitchFamily="34" charset="0"/>
              <a:cs typeface="Calibri" pitchFamily="34" charset="0"/>
            </a:endParaRPr>
          </a:p>
          <a:p>
            <a:pPr>
              <a:buFont typeface="Arial" charset="0"/>
              <a:buChar char="•"/>
            </a:pPr>
            <a:r>
              <a:rPr lang="da-DK" dirty="0" smtClean="0">
                <a:latin typeface="Berlin Sans FB" pitchFamily="34" charset="0"/>
                <a:cs typeface="Calibri" pitchFamily="34" charset="0"/>
              </a:rPr>
              <a:t> </a:t>
            </a:r>
            <a:r>
              <a:rPr lang="da-DK" dirty="0" err="1" smtClean="0">
                <a:latin typeface="Berlin Sans FB" pitchFamily="34" charset="0"/>
                <a:cs typeface="Calibri" pitchFamily="34" charset="0"/>
              </a:rPr>
              <a:t>Monochromator-Sample</a:t>
            </a:r>
            <a:r>
              <a:rPr lang="da-DK" dirty="0" smtClean="0">
                <a:latin typeface="Berlin Sans FB" pitchFamily="34" charset="0"/>
                <a:cs typeface="Calibri" pitchFamily="34" charset="0"/>
              </a:rPr>
              <a:t>  (a1,a2=2</a:t>
            </a:r>
            <a:r>
              <a:rPr lang="el-GR" dirty="0" smtClean="0">
                <a:latin typeface="Times New Roman"/>
                <a:cs typeface="Times New Roman"/>
              </a:rPr>
              <a:t>θ</a:t>
            </a:r>
            <a:r>
              <a:rPr lang="da-DK" baseline="-25000" dirty="0" smtClean="0">
                <a:latin typeface="Berlin Sans FB" pitchFamily="34" charset="0"/>
                <a:cs typeface="Times New Roman"/>
              </a:rPr>
              <a:t>M</a:t>
            </a:r>
            <a:r>
              <a:rPr lang="da-DK" dirty="0" smtClean="0">
                <a:latin typeface="Berlin Sans FB" pitchFamily="34" charset="0"/>
                <a:cs typeface="Calibri" pitchFamily="34" charset="0"/>
              </a:rPr>
              <a:t>)</a:t>
            </a:r>
          </a:p>
          <a:p>
            <a:pPr>
              <a:buFont typeface="Arial" charset="0"/>
              <a:buChar char="•"/>
            </a:pPr>
            <a:r>
              <a:rPr lang="da-DK" dirty="0" smtClean="0">
                <a:latin typeface="Berlin Sans FB" pitchFamily="34" charset="0"/>
                <a:cs typeface="Calibri" pitchFamily="34" charset="0"/>
              </a:rPr>
              <a:t> </a:t>
            </a:r>
            <a:r>
              <a:rPr lang="da-DK" dirty="0" err="1" smtClean="0">
                <a:latin typeface="Berlin Sans FB" pitchFamily="34" charset="0"/>
                <a:cs typeface="Calibri" pitchFamily="34" charset="0"/>
              </a:rPr>
              <a:t>Sample-Analyser</a:t>
            </a:r>
            <a:r>
              <a:rPr lang="da-DK" dirty="0" smtClean="0">
                <a:latin typeface="Berlin Sans FB" pitchFamily="34" charset="0"/>
                <a:cs typeface="Calibri" pitchFamily="34" charset="0"/>
              </a:rPr>
              <a:t> (a3,a4 =2</a:t>
            </a:r>
            <a:r>
              <a:rPr lang="el-GR" dirty="0" smtClean="0">
                <a:latin typeface="Times New Roman"/>
                <a:cs typeface="Times New Roman"/>
              </a:rPr>
              <a:t>θ</a:t>
            </a:r>
            <a:r>
              <a:rPr lang="da-DK" baseline="-25000" dirty="0" smtClean="0">
                <a:latin typeface="Berlin Sans FB" pitchFamily="34" charset="0"/>
                <a:cs typeface="Times New Roman"/>
              </a:rPr>
              <a:t>s</a:t>
            </a:r>
            <a:r>
              <a:rPr lang="da-DK" dirty="0" smtClean="0">
                <a:latin typeface="Berlin Sans FB" pitchFamily="34" charset="0"/>
                <a:cs typeface="Times New Roman"/>
              </a:rPr>
              <a:t>)</a:t>
            </a:r>
            <a:endParaRPr lang="da-DK" dirty="0" smtClean="0">
              <a:latin typeface="Berlin Sans FB" pitchFamily="34" charset="0"/>
              <a:cs typeface="Calibri" pitchFamily="34" charset="0"/>
            </a:endParaRPr>
          </a:p>
          <a:p>
            <a:pPr>
              <a:buFont typeface="Arial" charset="0"/>
              <a:buChar char="•"/>
            </a:pPr>
            <a:r>
              <a:rPr lang="da-DK" dirty="0" smtClean="0">
                <a:latin typeface="Berlin Sans FB" pitchFamily="34" charset="0"/>
                <a:cs typeface="Calibri" pitchFamily="34" charset="0"/>
              </a:rPr>
              <a:t> </a:t>
            </a:r>
            <a:r>
              <a:rPr lang="da-DK" dirty="0" err="1" smtClean="0">
                <a:latin typeface="Berlin Sans FB" pitchFamily="34" charset="0"/>
                <a:cs typeface="Calibri" pitchFamily="34" charset="0"/>
              </a:rPr>
              <a:t>Analyser-Detector</a:t>
            </a:r>
            <a:r>
              <a:rPr lang="da-DK" dirty="0" smtClean="0">
                <a:latin typeface="Berlin Sans FB" pitchFamily="34" charset="0"/>
                <a:cs typeface="Calibri" pitchFamily="34" charset="0"/>
              </a:rPr>
              <a:t> (a5,a6= 2</a:t>
            </a:r>
            <a:r>
              <a:rPr lang="el-GR" dirty="0" smtClean="0">
                <a:latin typeface="Times New Roman"/>
                <a:cs typeface="Times New Roman"/>
              </a:rPr>
              <a:t>θ</a:t>
            </a:r>
            <a:r>
              <a:rPr lang="da-DK" baseline="-25000" dirty="0" smtClean="0">
                <a:latin typeface="Berlin Sans FB" pitchFamily="34" charset="0"/>
                <a:cs typeface="Times New Roman"/>
              </a:rPr>
              <a:t>A</a:t>
            </a:r>
            <a:r>
              <a:rPr lang="da-DK" dirty="0" smtClean="0">
                <a:latin typeface="Berlin Sans FB" pitchFamily="34" charset="0"/>
                <a:cs typeface="Calibri" pitchFamily="34" charset="0"/>
              </a:rPr>
              <a:t>)</a:t>
            </a:r>
          </a:p>
          <a:p>
            <a:endParaRPr lang="da-DK" dirty="0" smtClean="0">
              <a:latin typeface="Berlin Sans FB" pitchFamily="34" charset="0"/>
              <a:cs typeface="Calibri" pitchFamily="34" charset="0"/>
            </a:endParaRPr>
          </a:p>
          <a:p>
            <a:pPr>
              <a:buFont typeface="Arial" charset="0"/>
              <a:buChar char="•"/>
            </a:pPr>
            <a:r>
              <a:rPr lang="da-DK" dirty="0" smtClean="0">
                <a:solidFill>
                  <a:srgbClr val="FF0000"/>
                </a:solidFill>
                <a:latin typeface="Berlin Sans FB" pitchFamily="34" charset="0"/>
                <a:cs typeface="Calibri" pitchFamily="34" charset="0"/>
              </a:rPr>
              <a:t> The </a:t>
            </a:r>
            <a:r>
              <a:rPr lang="da-DK" dirty="0" err="1" smtClean="0">
                <a:solidFill>
                  <a:srgbClr val="FF0000"/>
                </a:solidFill>
                <a:latin typeface="Berlin Sans FB" pitchFamily="34" charset="0"/>
                <a:cs typeface="Calibri" pitchFamily="34" charset="0"/>
              </a:rPr>
              <a:t>setting</a:t>
            </a:r>
            <a:r>
              <a:rPr lang="da-DK" dirty="0" smtClean="0">
                <a:solidFill>
                  <a:srgbClr val="FF0000"/>
                </a:solidFill>
                <a:latin typeface="Berlin Sans FB" pitchFamily="34" charset="0"/>
                <a:cs typeface="Calibri" pitchFamily="34" charset="0"/>
              </a:rPr>
              <a:t> of a2 and a1=a2/2 </a:t>
            </a:r>
            <a:r>
              <a:rPr lang="da-DK" dirty="0" err="1" smtClean="0">
                <a:solidFill>
                  <a:srgbClr val="FF0000"/>
                </a:solidFill>
                <a:latin typeface="Berlin Sans FB" pitchFamily="34" charset="0"/>
                <a:cs typeface="Calibri" pitchFamily="34" charset="0"/>
              </a:rPr>
              <a:t>defines</a:t>
            </a:r>
            <a:r>
              <a:rPr lang="da-DK" dirty="0" smtClean="0">
                <a:solidFill>
                  <a:srgbClr val="FF0000"/>
                </a:solidFill>
                <a:latin typeface="Berlin Sans FB" pitchFamily="34" charset="0"/>
                <a:cs typeface="Calibri" pitchFamily="34" charset="0"/>
              </a:rPr>
              <a:t> </a:t>
            </a:r>
            <a:r>
              <a:rPr lang="da-DK" b="1" dirty="0" err="1" smtClean="0">
                <a:solidFill>
                  <a:srgbClr val="FF0000"/>
                </a:solidFill>
                <a:latin typeface="Berlin Sans FB" pitchFamily="34" charset="0"/>
                <a:cs typeface="Calibri" pitchFamily="34" charset="0"/>
              </a:rPr>
              <a:t>k</a:t>
            </a:r>
            <a:r>
              <a:rPr lang="da-DK" baseline="-25000" dirty="0" err="1" smtClean="0">
                <a:solidFill>
                  <a:srgbClr val="FF0000"/>
                </a:solidFill>
                <a:latin typeface="Berlin Sans FB" pitchFamily="34" charset="0"/>
                <a:cs typeface="Calibri" pitchFamily="34" charset="0"/>
              </a:rPr>
              <a:t>i</a:t>
            </a:r>
            <a:endParaRPr lang="da-DK" baseline="-25000" dirty="0" smtClean="0">
              <a:solidFill>
                <a:srgbClr val="FF0000"/>
              </a:solidFill>
              <a:latin typeface="Berlin Sans FB" pitchFamily="34" charset="0"/>
              <a:cs typeface="Calibri" pitchFamily="34" charset="0"/>
            </a:endParaRPr>
          </a:p>
          <a:p>
            <a:pPr>
              <a:buFont typeface="Arial" charset="0"/>
              <a:buChar char="•"/>
            </a:pPr>
            <a:r>
              <a:rPr lang="da-DK" dirty="0" smtClean="0">
                <a:solidFill>
                  <a:srgbClr val="FF0000"/>
                </a:solidFill>
                <a:latin typeface="Berlin Sans FB" pitchFamily="34" charset="0"/>
                <a:cs typeface="Calibri" pitchFamily="34" charset="0"/>
              </a:rPr>
              <a:t> The </a:t>
            </a:r>
            <a:r>
              <a:rPr lang="da-DK" dirty="0" err="1" smtClean="0">
                <a:solidFill>
                  <a:srgbClr val="FF0000"/>
                </a:solidFill>
                <a:latin typeface="Berlin Sans FB" pitchFamily="34" charset="0"/>
                <a:cs typeface="Calibri" pitchFamily="34" charset="0"/>
              </a:rPr>
              <a:t>setting</a:t>
            </a:r>
            <a:r>
              <a:rPr lang="da-DK" dirty="0" smtClean="0">
                <a:solidFill>
                  <a:srgbClr val="FF0000"/>
                </a:solidFill>
                <a:latin typeface="Berlin Sans FB" pitchFamily="34" charset="0"/>
                <a:cs typeface="Calibri" pitchFamily="34" charset="0"/>
              </a:rPr>
              <a:t> of a6 and a5=a6/2 </a:t>
            </a:r>
            <a:r>
              <a:rPr lang="da-DK" dirty="0" err="1" smtClean="0">
                <a:solidFill>
                  <a:srgbClr val="FF0000"/>
                </a:solidFill>
                <a:latin typeface="Berlin Sans FB" pitchFamily="34" charset="0"/>
                <a:cs typeface="Calibri" pitchFamily="34" charset="0"/>
              </a:rPr>
              <a:t>defines</a:t>
            </a:r>
            <a:r>
              <a:rPr lang="da-DK" dirty="0" smtClean="0">
                <a:solidFill>
                  <a:srgbClr val="FF0000"/>
                </a:solidFill>
                <a:latin typeface="Berlin Sans FB" pitchFamily="34" charset="0"/>
                <a:cs typeface="Calibri" pitchFamily="34" charset="0"/>
              </a:rPr>
              <a:t> </a:t>
            </a:r>
            <a:r>
              <a:rPr lang="da-DK" b="1" dirty="0" err="1" smtClean="0">
                <a:solidFill>
                  <a:srgbClr val="FF0000"/>
                </a:solidFill>
                <a:latin typeface="Berlin Sans FB" pitchFamily="34" charset="0"/>
                <a:cs typeface="Calibri" pitchFamily="34" charset="0"/>
              </a:rPr>
              <a:t>k</a:t>
            </a:r>
            <a:r>
              <a:rPr lang="da-DK" baseline="-25000" dirty="0" err="1" smtClean="0">
                <a:solidFill>
                  <a:srgbClr val="FF0000"/>
                </a:solidFill>
                <a:latin typeface="Berlin Sans FB" pitchFamily="34" charset="0"/>
                <a:cs typeface="Calibri" pitchFamily="34" charset="0"/>
              </a:rPr>
              <a:t>f</a:t>
            </a:r>
            <a:endParaRPr lang="da-DK" dirty="0" smtClean="0">
              <a:solidFill>
                <a:srgbClr val="FF0000"/>
              </a:solidFill>
              <a:latin typeface="Berlin Sans FB" pitchFamily="34" charset="0"/>
              <a:cs typeface="Calibri" pitchFamily="34" charset="0"/>
            </a:endParaRPr>
          </a:p>
          <a:p>
            <a:pPr>
              <a:buFont typeface="Arial" charset="0"/>
              <a:buChar char="•"/>
            </a:pPr>
            <a:r>
              <a:rPr lang="da-DK" dirty="0" smtClean="0">
                <a:solidFill>
                  <a:srgbClr val="FF0000"/>
                </a:solidFill>
                <a:latin typeface="Berlin Sans FB" pitchFamily="34" charset="0"/>
                <a:cs typeface="Calibri" pitchFamily="34" charset="0"/>
              </a:rPr>
              <a:t> The </a:t>
            </a:r>
            <a:r>
              <a:rPr lang="da-DK" dirty="0" err="1" smtClean="0">
                <a:solidFill>
                  <a:srgbClr val="FF0000"/>
                </a:solidFill>
                <a:latin typeface="Berlin Sans FB" pitchFamily="34" charset="0"/>
                <a:cs typeface="Calibri" pitchFamily="34" charset="0"/>
              </a:rPr>
              <a:t>setting</a:t>
            </a:r>
            <a:r>
              <a:rPr lang="da-DK" dirty="0" smtClean="0">
                <a:solidFill>
                  <a:srgbClr val="FF0000"/>
                </a:solidFill>
                <a:latin typeface="Berlin Sans FB" pitchFamily="34" charset="0"/>
                <a:cs typeface="Calibri" pitchFamily="34" charset="0"/>
              </a:rPr>
              <a:t> of a3 and a4 </a:t>
            </a:r>
            <a:r>
              <a:rPr lang="da-DK" dirty="0" err="1" smtClean="0">
                <a:solidFill>
                  <a:srgbClr val="FF0000"/>
                </a:solidFill>
                <a:latin typeface="Berlin Sans FB" pitchFamily="34" charset="0"/>
                <a:cs typeface="Calibri" pitchFamily="34" charset="0"/>
              </a:rPr>
              <a:t>defines</a:t>
            </a:r>
            <a:r>
              <a:rPr lang="da-DK" dirty="0" smtClean="0">
                <a:solidFill>
                  <a:srgbClr val="FF0000"/>
                </a:solidFill>
                <a:latin typeface="Berlin Sans FB" pitchFamily="34" charset="0"/>
                <a:cs typeface="Calibri" pitchFamily="34" charset="0"/>
              </a:rPr>
              <a:t> the </a:t>
            </a:r>
            <a:r>
              <a:rPr lang="da-DK" b="1" dirty="0" smtClean="0">
                <a:solidFill>
                  <a:srgbClr val="FF0000"/>
                </a:solidFill>
                <a:latin typeface="Berlin Sans FB" pitchFamily="34" charset="0"/>
                <a:cs typeface="Calibri" pitchFamily="34" charset="0"/>
              </a:rPr>
              <a:t>Q</a:t>
            </a:r>
            <a:r>
              <a:rPr lang="da-DK" dirty="0" smtClean="0">
                <a:solidFill>
                  <a:srgbClr val="FF0000"/>
                </a:solidFill>
                <a:latin typeface="Berlin Sans FB" pitchFamily="34" charset="0"/>
                <a:cs typeface="Calibri" pitchFamily="34" charset="0"/>
              </a:rPr>
              <a:t> of the </a:t>
            </a:r>
            <a:r>
              <a:rPr lang="da-DK" dirty="0" err="1" smtClean="0">
                <a:solidFill>
                  <a:srgbClr val="FF0000"/>
                </a:solidFill>
                <a:latin typeface="Berlin Sans FB" pitchFamily="34" charset="0"/>
                <a:cs typeface="Calibri" pitchFamily="34" charset="0"/>
              </a:rPr>
              <a:t>crystal</a:t>
            </a:r>
            <a:r>
              <a:rPr lang="da-DK" dirty="0" smtClean="0">
                <a:solidFill>
                  <a:srgbClr val="FF0000"/>
                </a:solidFill>
                <a:latin typeface="Berlin Sans FB" pitchFamily="34" charset="0"/>
                <a:cs typeface="Calibri" pitchFamily="34" charset="0"/>
              </a:rPr>
              <a:t> </a:t>
            </a:r>
            <a:r>
              <a:rPr lang="da-DK" dirty="0" err="1" smtClean="0">
                <a:solidFill>
                  <a:srgbClr val="FF0000"/>
                </a:solidFill>
                <a:latin typeface="Berlin Sans FB" pitchFamily="34" charset="0"/>
                <a:cs typeface="Calibri" pitchFamily="34" charset="0"/>
              </a:rPr>
              <a:t>probed</a:t>
            </a:r>
            <a:endParaRPr lang="da-DK" baseline="-25000" dirty="0" smtClean="0">
              <a:solidFill>
                <a:srgbClr val="FF0000"/>
              </a:solidFill>
              <a:latin typeface="Berlin Sans FB" pitchFamily="34" charset="0"/>
              <a:cs typeface="Calibri" pitchFamily="34" charset="0"/>
            </a:endParaRPr>
          </a:p>
          <a:p>
            <a:pPr>
              <a:buFont typeface="Arial" charset="0"/>
              <a:buChar char="•"/>
            </a:pPr>
            <a:endParaRPr lang="da-DK" baseline="-25000" dirty="0" smtClean="0">
              <a:latin typeface="Berlin Sans FB" pitchFamily="34" charset="0"/>
              <a:cs typeface="Calibri" pitchFamily="34" charset="0"/>
            </a:endParaRPr>
          </a:p>
          <a:p>
            <a:r>
              <a:rPr lang="da-DK" dirty="0" smtClean="0">
                <a:latin typeface="Berlin Sans FB" pitchFamily="34" charset="0"/>
                <a:cs typeface="Calibri" pitchFamily="34" charset="0"/>
              </a:rPr>
              <a:t>a1,a3,a5 </a:t>
            </a:r>
            <a:r>
              <a:rPr lang="da-DK" dirty="0" err="1" smtClean="0">
                <a:latin typeface="Berlin Sans FB" pitchFamily="34" charset="0"/>
                <a:cs typeface="Calibri" pitchFamily="34" charset="0"/>
              </a:rPr>
              <a:t>are</a:t>
            </a:r>
            <a:r>
              <a:rPr lang="da-DK" dirty="0" smtClean="0">
                <a:latin typeface="Berlin Sans FB" pitchFamily="34" charset="0"/>
                <a:cs typeface="Calibri" pitchFamily="34" charset="0"/>
              </a:rPr>
              <a:t> rotations of the </a:t>
            </a:r>
            <a:r>
              <a:rPr lang="da-DK" dirty="0" err="1" smtClean="0">
                <a:latin typeface="Berlin Sans FB" pitchFamily="34" charset="0"/>
                <a:cs typeface="Calibri" pitchFamily="34" charset="0"/>
              </a:rPr>
              <a:t>mono,sample</a:t>
            </a:r>
            <a:r>
              <a:rPr lang="da-DK" dirty="0" smtClean="0">
                <a:latin typeface="Berlin Sans FB" pitchFamily="34" charset="0"/>
                <a:cs typeface="Calibri" pitchFamily="34" charset="0"/>
              </a:rPr>
              <a:t> and analyser </a:t>
            </a:r>
            <a:r>
              <a:rPr lang="da-DK" dirty="0" err="1" smtClean="0">
                <a:latin typeface="Berlin Sans FB" pitchFamily="34" charset="0"/>
                <a:cs typeface="Calibri" pitchFamily="34" charset="0"/>
              </a:rPr>
              <a:t>about</a:t>
            </a:r>
            <a:r>
              <a:rPr lang="da-DK" dirty="0" smtClean="0">
                <a:latin typeface="Berlin Sans FB" pitchFamily="34" charset="0"/>
                <a:cs typeface="Calibri" pitchFamily="34" charset="0"/>
              </a:rPr>
              <a:t> the </a:t>
            </a:r>
            <a:r>
              <a:rPr lang="da-DK" dirty="0" err="1" smtClean="0">
                <a:latin typeface="Berlin Sans FB" pitchFamily="34" charset="0"/>
                <a:cs typeface="Calibri" pitchFamily="34" charset="0"/>
              </a:rPr>
              <a:t>vertical</a:t>
            </a:r>
            <a:endParaRPr lang="da-DK" dirty="0" smtClean="0">
              <a:latin typeface="Berlin Sans FB" pitchFamily="34" charset="0"/>
              <a:cs typeface="Calibri" pitchFamily="34" charset="0"/>
            </a:endParaRPr>
          </a:p>
          <a:p>
            <a:endParaRPr lang="da-DK" baseline="-25000" dirty="0" smtClean="0">
              <a:latin typeface="Berlin Sans FB" pitchFamily="34" charset="0"/>
              <a:cs typeface="Calibri" pitchFamily="34" charset="0"/>
            </a:endParaRPr>
          </a:p>
          <a:p>
            <a:pPr>
              <a:buFont typeface="Arial" charset="0"/>
              <a:buChar char="•"/>
            </a:pPr>
            <a:endParaRPr lang="en-US" baseline="-25000" dirty="0">
              <a:latin typeface="Berlin Sans FB" pitchFamily="34" charset="0"/>
              <a:cs typeface="Calibri" pitchFamily="34" charset="0"/>
            </a:endParaRPr>
          </a:p>
        </p:txBody>
      </p:sp>
      <p:pic>
        <p:nvPicPr>
          <p:cNvPr id="83970" name="Picture 2"/>
          <p:cNvPicPr>
            <a:picLocks noChangeAspect="1" noChangeArrowheads="1"/>
          </p:cNvPicPr>
          <p:nvPr/>
        </p:nvPicPr>
        <p:blipFill>
          <a:blip r:embed="rId7" cstate="print"/>
          <a:srcRect/>
          <a:stretch>
            <a:fillRect/>
          </a:stretch>
        </p:blipFill>
        <p:spPr bwMode="auto">
          <a:xfrm>
            <a:off x="3352791" y="5229200"/>
            <a:ext cx="802548" cy="1440000"/>
          </a:xfrm>
          <a:prstGeom prst="rect">
            <a:avLst/>
          </a:prstGeom>
          <a:noFill/>
          <a:ln w="9525">
            <a:noFill/>
            <a:miter lim="800000"/>
            <a:headEnd/>
            <a:tailEnd/>
          </a:ln>
        </p:spPr>
      </p:pic>
      <p:sp>
        <p:nvSpPr>
          <p:cNvPr id="34" name="TextBox 33"/>
          <p:cNvSpPr txBox="1"/>
          <p:nvPr/>
        </p:nvSpPr>
        <p:spPr>
          <a:xfrm>
            <a:off x="4283968" y="5445224"/>
            <a:ext cx="309634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da-DK" dirty="0" err="1" smtClean="0">
                <a:latin typeface="Berlin Sans FB" pitchFamily="34" charset="0"/>
              </a:rPr>
              <a:t>That’s</a:t>
            </a:r>
            <a:r>
              <a:rPr lang="da-DK" dirty="0" smtClean="0">
                <a:latin typeface="Berlin Sans FB" pitchFamily="34" charset="0"/>
              </a:rPr>
              <a:t> all folks!  </a:t>
            </a:r>
          </a:p>
          <a:p>
            <a:r>
              <a:rPr lang="da-DK" dirty="0" err="1" smtClean="0">
                <a:latin typeface="Berlin Sans FB" pitchFamily="34" charset="0"/>
              </a:rPr>
              <a:t>Well</a:t>
            </a:r>
            <a:r>
              <a:rPr lang="da-DK" dirty="0" smtClean="0">
                <a:latin typeface="Berlin Sans FB" pitchFamily="34" charset="0"/>
              </a:rPr>
              <a:t> … not </a:t>
            </a:r>
            <a:r>
              <a:rPr lang="da-DK" dirty="0" err="1" smtClean="0">
                <a:latin typeface="Berlin Sans FB" pitchFamily="34" charset="0"/>
              </a:rPr>
              <a:t>quite</a:t>
            </a:r>
            <a:r>
              <a:rPr lang="da-DK" dirty="0" smtClean="0">
                <a:latin typeface="Berlin Sans FB" pitchFamily="34" charset="0"/>
              </a:rPr>
              <a:t>. </a:t>
            </a:r>
            <a:r>
              <a:rPr lang="da-DK" dirty="0" err="1" smtClean="0">
                <a:solidFill>
                  <a:srgbClr val="FF0000"/>
                </a:solidFill>
                <a:latin typeface="Berlin Sans FB" pitchFamily="34" charset="0"/>
              </a:rPr>
              <a:t>Stay</a:t>
            </a:r>
            <a:r>
              <a:rPr lang="da-DK" dirty="0" smtClean="0">
                <a:solidFill>
                  <a:srgbClr val="FF0000"/>
                </a:solidFill>
                <a:latin typeface="Berlin Sans FB" pitchFamily="34" charset="0"/>
              </a:rPr>
              <a:t> </a:t>
            </a:r>
            <a:r>
              <a:rPr lang="da-DK" dirty="0" err="1" smtClean="0">
                <a:solidFill>
                  <a:srgbClr val="FF0000"/>
                </a:solidFill>
                <a:latin typeface="Berlin Sans FB" pitchFamily="34" charset="0"/>
              </a:rPr>
              <a:t>tuned</a:t>
            </a:r>
            <a:endParaRPr lang="en-US" dirty="0">
              <a:solidFill>
                <a:srgbClr val="FF0000"/>
              </a:solidFill>
              <a:latin typeface="Berlin Sans FB" pitchFamily="34" charset="0"/>
            </a:endParaRPr>
          </a:p>
        </p:txBody>
      </p:sp>
      <p:cxnSp>
        <p:nvCxnSpPr>
          <p:cNvPr id="36" name="Straight Connector 35"/>
          <p:cNvCxnSpPr/>
          <p:nvPr/>
        </p:nvCxnSpPr>
        <p:spPr>
          <a:xfrm flipV="1">
            <a:off x="3851920" y="5661248"/>
            <a:ext cx="43204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0" y="6669360"/>
            <a:ext cx="9144000" cy="188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lin Sans FB"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Grp="1" noChangeArrowheads="1"/>
          </p:cNvSpPr>
          <p:nvPr>
            <p:ph type="title"/>
          </p:nvPr>
        </p:nvSpPr>
        <p:spPr>
          <a:xfrm>
            <a:off x="468313" y="115888"/>
            <a:ext cx="8229600" cy="782637"/>
          </a:xfrm>
        </p:spPr>
        <p:txBody>
          <a:bodyPr/>
          <a:lstStyle/>
          <a:p>
            <a:r>
              <a:rPr lang="da-DK" dirty="0" err="1" smtClean="0">
                <a:latin typeface="Berlin Sans FB" pitchFamily="34" charset="0"/>
              </a:rPr>
              <a:t>Triple-axis</a:t>
            </a:r>
            <a:r>
              <a:rPr lang="da-DK" dirty="0" smtClean="0">
                <a:latin typeface="Berlin Sans FB" pitchFamily="34" charset="0"/>
              </a:rPr>
              <a:t> </a:t>
            </a:r>
            <a:r>
              <a:rPr lang="da-DK" dirty="0" err="1" smtClean="0">
                <a:latin typeface="Berlin Sans FB" pitchFamily="34" charset="0"/>
              </a:rPr>
              <a:t>spectrometers</a:t>
            </a:r>
            <a:endParaRPr lang="en-US" dirty="0">
              <a:latin typeface="Berlin Sans FB" pitchFamily="34" charset="0"/>
              <a:cs typeface="Calibri" pitchFamily="34" charset="0"/>
            </a:endParaRPr>
          </a:p>
        </p:txBody>
      </p:sp>
      <p:pic>
        <p:nvPicPr>
          <p:cNvPr id="7172" name="Picture 6" descr="in8"/>
          <p:cNvPicPr>
            <a:picLocks noChangeAspect="1" noChangeArrowheads="1"/>
          </p:cNvPicPr>
          <p:nvPr/>
        </p:nvPicPr>
        <p:blipFill>
          <a:blip r:embed="rId4" cstate="print"/>
          <a:srcRect/>
          <a:stretch>
            <a:fillRect/>
          </a:stretch>
        </p:blipFill>
        <p:spPr bwMode="auto">
          <a:xfrm>
            <a:off x="827088" y="1006475"/>
            <a:ext cx="4248150" cy="3070225"/>
          </a:xfrm>
          <a:prstGeom prst="rect">
            <a:avLst/>
          </a:prstGeom>
          <a:noFill/>
          <a:ln w="9525">
            <a:noFill/>
            <a:miter lim="800000"/>
            <a:headEnd/>
            <a:tailEnd/>
          </a:ln>
        </p:spPr>
      </p:pic>
      <p:sp>
        <p:nvSpPr>
          <p:cNvPr id="7173" name="Line 7"/>
          <p:cNvSpPr>
            <a:spLocks noChangeShapeType="1"/>
          </p:cNvSpPr>
          <p:nvPr/>
        </p:nvSpPr>
        <p:spPr bwMode="auto">
          <a:xfrm flipV="1">
            <a:off x="4037013" y="2203450"/>
            <a:ext cx="0" cy="1366838"/>
          </a:xfrm>
          <a:prstGeom prst="line">
            <a:avLst/>
          </a:prstGeom>
          <a:noFill/>
          <a:ln w="9525">
            <a:solidFill>
              <a:schemeClr val="tx1"/>
            </a:solidFill>
            <a:round/>
            <a:headEnd/>
            <a:tailEnd type="triangle" w="med" len="med"/>
          </a:ln>
        </p:spPr>
        <p:txBody>
          <a:bodyPr/>
          <a:lstStyle/>
          <a:p>
            <a:endParaRPr lang="en-US">
              <a:latin typeface="Berlin Sans FB" pitchFamily="34" charset="0"/>
            </a:endParaRPr>
          </a:p>
        </p:txBody>
      </p:sp>
      <p:sp>
        <p:nvSpPr>
          <p:cNvPr id="7174" name="Line 8"/>
          <p:cNvSpPr>
            <a:spLocks noChangeShapeType="1"/>
          </p:cNvSpPr>
          <p:nvPr/>
        </p:nvSpPr>
        <p:spPr bwMode="auto">
          <a:xfrm rot="10800000" flipV="1">
            <a:off x="1865313" y="1855788"/>
            <a:ext cx="0" cy="781050"/>
          </a:xfrm>
          <a:prstGeom prst="line">
            <a:avLst/>
          </a:prstGeom>
          <a:noFill/>
          <a:ln w="9525">
            <a:solidFill>
              <a:schemeClr val="tx1"/>
            </a:solidFill>
            <a:round/>
            <a:headEnd/>
            <a:tailEnd type="triangle" w="med" len="med"/>
          </a:ln>
        </p:spPr>
        <p:txBody>
          <a:bodyPr/>
          <a:lstStyle/>
          <a:p>
            <a:endParaRPr lang="en-US">
              <a:latin typeface="Berlin Sans FB" pitchFamily="34" charset="0"/>
            </a:endParaRPr>
          </a:p>
        </p:txBody>
      </p:sp>
      <p:sp>
        <p:nvSpPr>
          <p:cNvPr id="7175" name="Text Box 9"/>
          <p:cNvSpPr txBox="1">
            <a:spLocks noChangeArrowheads="1"/>
          </p:cNvSpPr>
          <p:nvPr/>
        </p:nvSpPr>
        <p:spPr bwMode="auto">
          <a:xfrm>
            <a:off x="922338" y="1254125"/>
            <a:ext cx="1793875" cy="523220"/>
          </a:xfrm>
          <a:prstGeom prst="rect">
            <a:avLst/>
          </a:prstGeom>
          <a:noFill/>
          <a:ln w="9525">
            <a:noFill/>
            <a:miter lim="800000"/>
            <a:headEnd/>
            <a:tailEnd/>
          </a:ln>
        </p:spPr>
        <p:txBody>
          <a:bodyPr>
            <a:spAutoFit/>
          </a:bodyPr>
          <a:lstStyle/>
          <a:p>
            <a:pPr>
              <a:spcBef>
                <a:spcPct val="50000"/>
              </a:spcBef>
            </a:pPr>
            <a:r>
              <a:rPr lang="da-DK" sz="1400" dirty="0" err="1" smtClean="0">
                <a:latin typeface="Berlin Sans FB" pitchFamily="34" charset="0"/>
              </a:rPr>
              <a:t>Analyzer</a:t>
            </a:r>
            <a:r>
              <a:rPr lang="da-DK" sz="1400" dirty="0" smtClean="0">
                <a:latin typeface="Berlin Sans FB" pitchFamily="34" charset="0"/>
              </a:rPr>
              <a:t>                 </a:t>
            </a:r>
            <a:r>
              <a:rPr lang="da-DK" sz="1400" dirty="0">
                <a:latin typeface="Berlin Sans FB" pitchFamily="34" charset="0"/>
              </a:rPr>
              <a:t>(</a:t>
            </a:r>
            <a:r>
              <a:rPr lang="da-DK" sz="1400" dirty="0" err="1">
                <a:latin typeface="Berlin Sans FB" pitchFamily="34" charset="0"/>
              </a:rPr>
              <a:t>Bragg</a:t>
            </a:r>
            <a:r>
              <a:rPr lang="da-DK" sz="1400" dirty="0">
                <a:latin typeface="Berlin Sans FB" pitchFamily="34" charset="0"/>
              </a:rPr>
              <a:t> </a:t>
            </a:r>
            <a:r>
              <a:rPr lang="da-DK" sz="1400" dirty="0" err="1" smtClean="0">
                <a:latin typeface="Berlin Sans FB" pitchFamily="34" charset="0"/>
              </a:rPr>
              <a:t>reflection</a:t>
            </a:r>
            <a:r>
              <a:rPr lang="da-DK" sz="1400" dirty="0">
                <a:latin typeface="Berlin Sans FB" pitchFamily="34" charset="0"/>
              </a:rPr>
              <a:t>)</a:t>
            </a:r>
            <a:endParaRPr lang="en-GB" sz="1400" dirty="0">
              <a:latin typeface="Berlin Sans FB" pitchFamily="34" charset="0"/>
            </a:endParaRPr>
          </a:p>
        </p:txBody>
      </p:sp>
      <p:sp>
        <p:nvSpPr>
          <p:cNvPr id="7176" name="Text Box 10"/>
          <p:cNvSpPr txBox="1">
            <a:spLocks noChangeArrowheads="1"/>
          </p:cNvSpPr>
          <p:nvPr/>
        </p:nvSpPr>
        <p:spPr bwMode="auto">
          <a:xfrm>
            <a:off x="3094038" y="3559175"/>
            <a:ext cx="1885950" cy="523220"/>
          </a:xfrm>
          <a:prstGeom prst="rect">
            <a:avLst/>
          </a:prstGeom>
          <a:noFill/>
          <a:ln w="9525">
            <a:noFill/>
            <a:miter lim="800000"/>
            <a:headEnd/>
            <a:tailEnd/>
          </a:ln>
        </p:spPr>
        <p:txBody>
          <a:bodyPr>
            <a:spAutoFit/>
          </a:bodyPr>
          <a:lstStyle/>
          <a:p>
            <a:pPr>
              <a:spcBef>
                <a:spcPct val="50000"/>
              </a:spcBef>
            </a:pPr>
            <a:r>
              <a:rPr lang="da-DK" sz="1400" dirty="0" err="1" smtClean="0">
                <a:latin typeface="Berlin Sans FB" pitchFamily="34" charset="0"/>
              </a:rPr>
              <a:t>Monochromator</a:t>
            </a:r>
            <a:r>
              <a:rPr lang="da-DK" sz="1400" dirty="0" smtClean="0">
                <a:latin typeface="Berlin Sans FB" pitchFamily="34" charset="0"/>
              </a:rPr>
              <a:t>              </a:t>
            </a:r>
            <a:r>
              <a:rPr lang="da-DK" sz="1400" dirty="0">
                <a:latin typeface="Berlin Sans FB" pitchFamily="34" charset="0"/>
              </a:rPr>
              <a:t>(</a:t>
            </a:r>
            <a:r>
              <a:rPr lang="da-DK" sz="1400" dirty="0" err="1">
                <a:latin typeface="Berlin Sans FB" pitchFamily="34" charset="0"/>
              </a:rPr>
              <a:t>Bragg</a:t>
            </a:r>
            <a:r>
              <a:rPr lang="da-DK" sz="1400" dirty="0">
                <a:latin typeface="Berlin Sans FB" pitchFamily="34" charset="0"/>
              </a:rPr>
              <a:t> </a:t>
            </a:r>
            <a:r>
              <a:rPr lang="da-DK" sz="1400" dirty="0" err="1" smtClean="0">
                <a:latin typeface="Berlin Sans FB" pitchFamily="34" charset="0"/>
              </a:rPr>
              <a:t>reflection</a:t>
            </a:r>
            <a:r>
              <a:rPr lang="da-DK" sz="1400" dirty="0">
                <a:latin typeface="Berlin Sans FB" pitchFamily="34" charset="0"/>
              </a:rPr>
              <a:t>)</a:t>
            </a:r>
            <a:endParaRPr lang="en-GB" sz="1400" dirty="0">
              <a:latin typeface="Berlin Sans FB" pitchFamily="34" charset="0"/>
            </a:endParaRPr>
          </a:p>
        </p:txBody>
      </p:sp>
      <p:sp>
        <p:nvSpPr>
          <p:cNvPr id="29707" name="Line 11"/>
          <p:cNvSpPr>
            <a:spLocks noChangeShapeType="1"/>
          </p:cNvSpPr>
          <p:nvPr/>
        </p:nvSpPr>
        <p:spPr bwMode="auto">
          <a:xfrm flipH="1" flipV="1">
            <a:off x="1806575" y="2751138"/>
            <a:ext cx="828675" cy="101600"/>
          </a:xfrm>
          <a:prstGeom prst="line">
            <a:avLst/>
          </a:prstGeom>
          <a:noFill/>
          <a:ln w="38100">
            <a:solidFill>
              <a:schemeClr val="tx1"/>
            </a:solidFill>
            <a:round/>
            <a:headEnd/>
            <a:tailEnd type="triangle" w="med" len="lg"/>
          </a:ln>
        </p:spPr>
        <p:txBody>
          <a:bodyPr/>
          <a:lstStyle/>
          <a:p>
            <a:endParaRPr lang="en-US">
              <a:latin typeface="Berlin Sans FB" pitchFamily="34" charset="0"/>
            </a:endParaRPr>
          </a:p>
        </p:txBody>
      </p:sp>
      <p:sp>
        <p:nvSpPr>
          <p:cNvPr id="29708" name="Line 12"/>
          <p:cNvSpPr>
            <a:spLocks noChangeShapeType="1"/>
          </p:cNvSpPr>
          <p:nvPr/>
        </p:nvSpPr>
        <p:spPr bwMode="auto">
          <a:xfrm flipH="1">
            <a:off x="1241425" y="2779713"/>
            <a:ext cx="622300" cy="203200"/>
          </a:xfrm>
          <a:prstGeom prst="line">
            <a:avLst/>
          </a:prstGeom>
          <a:noFill/>
          <a:ln w="38100">
            <a:solidFill>
              <a:schemeClr val="tx1"/>
            </a:solidFill>
            <a:round/>
            <a:headEnd/>
            <a:tailEnd type="triangle" w="med" len="lg"/>
          </a:ln>
        </p:spPr>
        <p:txBody>
          <a:bodyPr/>
          <a:lstStyle/>
          <a:p>
            <a:endParaRPr lang="en-US">
              <a:latin typeface="Berlin Sans FB" pitchFamily="34" charset="0"/>
            </a:endParaRPr>
          </a:p>
        </p:txBody>
      </p:sp>
      <p:sp>
        <p:nvSpPr>
          <p:cNvPr id="29709" name="Line 13"/>
          <p:cNvSpPr>
            <a:spLocks noChangeShapeType="1"/>
          </p:cNvSpPr>
          <p:nvPr/>
        </p:nvSpPr>
        <p:spPr bwMode="auto">
          <a:xfrm flipV="1">
            <a:off x="2589213" y="2139950"/>
            <a:ext cx="1449387" cy="712788"/>
          </a:xfrm>
          <a:prstGeom prst="line">
            <a:avLst/>
          </a:prstGeom>
          <a:noFill/>
          <a:ln w="38100">
            <a:solidFill>
              <a:schemeClr val="tx1"/>
            </a:solidFill>
            <a:round/>
            <a:headEnd type="triangle" w="med" len="lg"/>
            <a:tailEnd/>
          </a:ln>
        </p:spPr>
        <p:txBody>
          <a:bodyPr/>
          <a:lstStyle/>
          <a:p>
            <a:endParaRPr lang="en-US">
              <a:latin typeface="Berlin Sans FB" pitchFamily="34" charset="0"/>
            </a:endParaRPr>
          </a:p>
        </p:txBody>
      </p:sp>
      <p:sp>
        <p:nvSpPr>
          <p:cNvPr id="29710" name="Line 14"/>
          <p:cNvSpPr>
            <a:spLocks noChangeShapeType="1"/>
          </p:cNvSpPr>
          <p:nvPr/>
        </p:nvSpPr>
        <p:spPr bwMode="auto">
          <a:xfrm>
            <a:off x="3624263" y="1009650"/>
            <a:ext cx="414337" cy="1122363"/>
          </a:xfrm>
          <a:prstGeom prst="line">
            <a:avLst/>
          </a:prstGeom>
          <a:noFill/>
          <a:ln w="38100">
            <a:solidFill>
              <a:schemeClr val="tx2"/>
            </a:solidFill>
            <a:round/>
            <a:headEnd/>
            <a:tailEnd type="triangle" w="med" len="lg"/>
          </a:ln>
        </p:spPr>
        <p:txBody>
          <a:bodyPr/>
          <a:lstStyle/>
          <a:p>
            <a:endParaRPr lang="en-US">
              <a:latin typeface="Berlin Sans FB" pitchFamily="34" charset="0"/>
            </a:endParaRPr>
          </a:p>
        </p:txBody>
      </p:sp>
      <p:grpSp>
        <p:nvGrpSpPr>
          <p:cNvPr id="2" name="Group 111"/>
          <p:cNvGrpSpPr>
            <a:grpSpLocks/>
          </p:cNvGrpSpPr>
          <p:nvPr/>
        </p:nvGrpSpPr>
        <p:grpSpPr bwMode="auto">
          <a:xfrm>
            <a:off x="6049963" y="836613"/>
            <a:ext cx="2698750" cy="4059237"/>
            <a:chOff x="3675" y="1071"/>
            <a:chExt cx="1700" cy="2557"/>
          </a:xfrm>
        </p:grpSpPr>
        <p:grpSp>
          <p:nvGrpSpPr>
            <p:cNvPr id="3" name="Group 66"/>
            <p:cNvGrpSpPr>
              <a:grpSpLocks/>
            </p:cNvGrpSpPr>
            <p:nvPr/>
          </p:nvGrpSpPr>
          <p:grpSpPr bwMode="auto">
            <a:xfrm>
              <a:off x="3675" y="2857"/>
              <a:ext cx="1700" cy="771"/>
              <a:chOff x="3696" y="1933"/>
              <a:chExt cx="1700" cy="771"/>
            </a:xfrm>
          </p:grpSpPr>
          <p:grpSp>
            <p:nvGrpSpPr>
              <p:cNvPr id="4" name="Group 44"/>
              <p:cNvGrpSpPr>
                <a:grpSpLocks/>
              </p:cNvGrpSpPr>
              <p:nvPr/>
            </p:nvGrpSpPr>
            <p:grpSpPr bwMode="auto">
              <a:xfrm>
                <a:off x="3696" y="1933"/>
                <a:ext cx="1700" cy="136"/>
                <a:chOff x="3696" y="1933"/>
                <a:chExt cx="1700" cy="136"/>
              </a:xfrm>
            </p:grpSpPr>
            <p:sp>
              <p:nvSpPr>
                <p:cNvPr id="7224" name="Line 45"/>
                <p:cNvSpPr>
                  <a:spLocks noChangeShapeType="1"/>
                </p:cNvSpPr>
                <p:nvPr/>
              </p:nvSpPr>
              <p:spPr bwMode="auto">
                <a:xfrm rot="5400000">
                  <a:off x="4546" y="1151"/>
                  <a:ext cx="0" cy="1700"/>
                </a:xfrm>
                <a:prstGeom prst="line">
                  <a:avLst/>
                </a:prstGeom>
                <a:noFill/>
                <a:ln w="9525">
                  <a:solidFill>
                    <a:schemeClr val="tx1"/>
                  </a:solidFill>
                  <a:round/>
                  <a:headEnd/>
                  <a:tailEnd/>
                </a:ln>
              </p:spPr>
              <p:txBody>
                <a:bodyPr/>
                <a:lstStyle/>
                <a:p>
                  <a:endParaRPr lang="en-US">
                    <a:latin typeface="Berlin Sans FB" pitchFamily="34" charset="0"/>
                  </a:endParaRPr>
                </a:p>
              </p:txBody>
            </p:sp>
            <p:sp>
              <p:nvSpPr>
                <p:cNvPr id="7225" name="Oval 46"/>
                <p:cNvSpPr>
                  <a:spLocks noChangeArrowheads="1"/>
                </p:cNvSpPr>
                <p:nvPr/>
              </p:nvSpPr>
              <p:spPr bwMode="auto">
                <a:xfrm>
                  <a:off x="4195" y="1933"/>
                  <a:ext cx="136" cy="136"/>
                </a:xfrm>
                <a:prstGeom prst="ellipse">
                  <a:avLst/>
                </a:prstGeom>
                <a:solidFill>
                  <a:srgbClr val="FF0000"/>
                </a:solidFill>
                <a:ln w="9525">
                  <a:solidFill>
                    <a:schemeClr val="tx1"/>
                  </a:solidFill>
                  <a:round/>
                  <a:headEnd/>
                  <a:tailEnd/>
                </a:ln>
              </p:spPr>
              <p:txBody>
                <a:bodyPr wrap="none" anchor="ctr"/>
                <a:lstStyle/>
                <a:p>
                  <a:endParaRPr lang="en-US">
                    <a:latin typeface="Berlin Sans FB" pitchFamily="34" charset="0"/>
                  </a:endParaRPr>
                </a:p>
              </p:txBody>
            </p:sp>
            <p:sp>
              <p:nvSpPr>
                <p:cNvPr id="7226" name="Oval 47"/>
                <p:cNvSpPr>
                  <a:spLocks noChangeArrowheads="1"/>
                </p:cNvSpPr>
                <p:nvPr/>
              </p:nvSpPr>
              <p:spPr bwMode="auto">
                <a:xfrm>
                  <a:off x="3877" y="1933"/>
                  <a:ext cx="136" cy="136"/>
                </a:xfrm>
                <a:prstGeom prst="ellipse">
                  <a:avLst/>
                </a:prstGeom>
                <a:solidFill>
                  <a:srgbClr val="FF0000"/>
                </a:solidFill>
                <a:ln w="9525">
                  <a:solidFill>
                    <a:schemeClr val="tx1"/>
                  </a:solidFill>
                  <a:round/>
                  <a:headEnd/>
                  <a:tailEnd/>
                </a:ln>
              </p:spPr>
              <p:txBody>
                <a:bodyPr wrap="none" anchor="ctr"/>
                <a:lstStyle/>
                <a:p>
                  <a:endParaRPr lang="en-US">
                    <a:latin typeface="Berlin Sans FB" pitchFamily="34" charset="0"/>
                  </a:endParaRPr>
                </a:p>
              </p:txBody>
            </p:sp>
            <p:sp>
              <p:nvSpPr>
                <p:cNvPr id="7227" name="Oval 48"/>
                <p:cNvSpPr>
                  <a:spLocks noChangeArrowheads="1"/>
                </p:cNvSpPr>
                <p:nvPr/>
              </p:nvSpPr>
              <p:spPr bwMode="auto">
                <a:xfrm>
                  <a:off x="4513" y="1933"/>
                  <a:ext cx="136" cy="136"/>
                </a:xfrm>
                <a:prstGeom prst="ellipse">
                  <a:avLst/>
                </a:prstGeom>
                <a:solidFill>
                  <a:srgbClr val="FF0000"/>
                </a:solidFill>
                <a:ln w="9525">
                  <a:solidFill>
                    <a:schemeClr val="tx1"/>
                  </a:solidFill>
                  <a:round/>
                  <a:headEnd/>
                  <a:tailEnd/>
                </a:ln>
              </p:spPr>
              <p:txBody>
                <a:bodyPr wrap="none" anchor="ctr"/>
                <a:lstStyle/>
                <a:p>
                  <a:endParaRPr lang="en-US">
                    <a:latin typeface="Berlin Sans FB" pitchFamily="34" charset="0"/>
                  </a:endParaRPr>
                </a:p>
              </p:txBody>
            </p:sp>
            <p:sp>
              <p:nvSpPr>
                <p:cNvPr id="7228" name="Oval 49"/>
                <p:cNvSpPr>
                  <a:spLocks noChangeArrowheads="1"/>
                </p:cNvSpPr>
                <p:nvPr/>
              </p:nvSpPr>
              <p:spPr bwMode="auto">
                <a:xfrm>
                  <a:off x="4831" y="1933"/>
                  <a:ext cx="136" cy="136"/>
                </a:xfrm>
                <a:prstGeom prst="ellipse">
                  <a:avLst/>
                </a:prstGeom>
                <a:solidFill>
                  <a:srgbClr val="FF0000"/>
                </a:solidFill>
                <a:ln w="9525">
                  <a:solidFill>
                    <a:schemeClr val="tx1"/>
                  </a:solidFill>
                  <a:round/>
                  <a:headEnd/>
                  <a:tailEnd/>
                </a:ln>
              </p:spPr>
              <p:txBody>
                <a:bodyPr wrap="none" anchor="ctr"/>
                <a:lstStyle/>
                <a:p>
                  <a:endParaRPr lang="en-US">
                    <a:latin typeface="Berlin Sans FB" pitchFamily="34" charset="0"/>
                  </a:endParaRPr>
                </a:p>
              </p:txBody>
            </p:sp>
            <p:sp>
              <p:nvSpPr>
                <p:cNvPr id="7229" name="Oval 50"/>
                <p:cNvSpPr>
                  <a:spLocks noChangeArrowheads="1"/>
                </p:cNvSpPr>
                <p:nvPr/>
              </p:nvSpPr>
              <p:spPr bwMode="auto">
                <a:xfrm>
                  <a:off x="5148" y="1933"/>
                  <a:ext cx="136" cy="136"/>
                </a:xfrm>
                <a:prstGeom prst="ellipse">
                  <a:avLst/>
                </a:prstGeom>
                <a:solidFill>
                  <a:srgbClr val="FF0000"/>
                </a:solidFill>
                <a:ln w="9525">
                  <a:solidFill>
                    <a:schemeClr val="tx1"/>
                  </a:solidFill>
                  <a:round/>
                  <a:headEnd/>
                  <a:tailEnd/>
                </a:ln>
              </p:spPr>
              <p:txBody>
                <a:bodyPr wrap="none" anchor="ctr"/>
                <a:lstStyle/>
                <a:p>
                  <a:endParaRPr lang="en-US">
                    <a:latin typeface="Berlin Sans FB" pitchFamily="34" charset="0"/>
                  </a:endParaRPr>
                </a:p>
              </p:txBody>
            </p:sp>
          </p:grpSp>
          <p:grpSp>
            <p:nvGrpSpPr>
              <p:cNvPr id="5" name="Group 51"/>
              <p:cNvGrpSpPr>
                <a:grpSpLocks/>
              </p:cNvGrpSpPr>
              <p:nvPr/>
            </p:nvGrpSpPr>
            <p:grpSpPr bwMode="auto">
              <a:xfrm>
                <a:off x="3696" y="2251"/>
                <a:ext cx="1700" cy="136"/>
                <a:chOff x="3696" y="1933"/>
                <a:chExt cx="1700" cy="136"/>
              </a:xfrm>
            </p:grpSpPr>
            <p:sp>
              <p:nvSpPr>
                <p:cNvPr id="7218" name="Line 52"/>
                <p:cNvSpPr>
                  <a:spLocks noChangeShapeType="1"/>
                </p:cNvSpPr>
                <p:nvPr/>
              </p:nvSpPr>
              <p:spPr bwMode="auto">
                <a:xfrm rot="5400000">
                  <a:off x="4546" y="1151"/>
                  <a:ext cx="0" cy="1700"/>
                </a:xfrm>
                <a:prstGeom prst="line">
                  <a:avLst/>
                </a:prstGeom>
                <a:noFill/>
                <a:ln w="9525">
                  <a:solidFill>
                    <a:schemeClr val="tx1"/>
                  </a:solidFill>
                  <a:round/>
                  <a:headEnd/>
                  <a:tailEnd/>
                </a:ln>
              </p:spPr>
              <p:txBody>
                <a:bodyPr/>
                <a:lstStyle/>
                <a:p>
                  <a:endParaRPr lang="en-US">
                    <a:latin typeface="Berlin Sans FB" pitchFamily="34" charset="0"/>
                  </a:endParaRPr>
                </a:p>
              </p:txBody>
            </p:sp>
            <p:sp>
              <p:nvSpPr>
                <p:cNvPr id="7219" name="Oval 53"/>
                <p:cNvSpPr>
                  <a:spLocks noChangeArrowheads="1"/>
                </p:cNvSpPr>
                <p:nvPr/>
              </p:nvSpPr>
              <p:spPr bwMode="auto">
                <a:xfrm>
                  <a:off x="4195" y="1933"/>
                  <a:ext cx="136" cy="136"/>
                </a:xfrm>
                <a:prstGeom prst="ellipse">
                  <a:avLst/>
                </a:prstGeom>
                <a:solidFill>
                  <a:srgbClr val="FF0000"/>
                </a:solidFill>
                <a:ln w="9525">
                  <a:solidFill>
                    <a:schemeClr val="tx1"/>
                  </a:solidFill>
                  <a:round/>
                  <a:headEnd/>
                  <a:tailEnd/>
                </a:ln>
              </p:spPr>
              <p:txBody>
                <a:bodyPr wrap="none" anchor="ctr"/>
                <a:lstStyle/>
                <a:p>
                  <a:endParaRPr lang="en-US">
                    <a:latin typeface="Berlin Sans FB" pitchFamily="34" charset="0"/>
                  </a:endParaRPr>
                </a:p>
              </p:txBody>
            </p:sp>
            <p:sp>
              <p:nvSpPr>
                <p:cNvPr id="7220" name="Oval 54"/>
                <p:cNvSpPr>
                  <a:spLocks noChangeArrowheads="1"/>
                </p:cNvSpPr>
                <p:nvPr/>
              </p:nvSpPr>
              <p:spPr bwMode="auto">
                <a:xfrm>
                  <a:off x="3877" y="1933"/>
                  <a:ext cx="136" cy="136"/>
                </a:xfrm>
                <a:prstGeom prst="ellipse">
                  <a:avLst/>
                </a:prstGeom>
                <a:solidFill>
                  <a:srgbClr val="FF0000"/>
                </a:solidFill>
                <a:ln w="9525">
                  <a:solidFill>
                    <a:schemeClr val="tx1"/>
                  </a:solidFill>
                  <a:round/>
                  <a:headEnd/>
                  <a:tailEnd/>
                </a:ln>
              </p:spPr>
              <p:txBody>
                <a:bodyPr wrap="none" anchor="ctr"/>
                <a:lstStyle/>
                <a:p>
                  <a:endParaRPr lang="en-US">
                    <a:latin typeface="Berlin Sans FB" pitchFamily="34" charset="0"/>
                  </a:endParaRPr>
                </a:p>
              </p:txBody>
            </p:sp>
            <p:sp>
              <p:nvSpPr>
                <p:cNvPr id="7221" name="Oval 55"/>
                <p:cNvSpPr>
                  <a:spLocks noChangeArrowheads="1"/>
                </p:cNvSpPr>
                <p:nvPr/>
              </p:nvSpPr>
              <p:spPr bwMode="auto">
                <a:xfrm>
                  <a:off x="4513" y="1933"/>
                  <a:ext cx="136" cy="136"/>
                </a:xfrm>
                <a:prstGeom prst="ellipse">
                  <a:avLst/>
                </a:prstGeom>
                <a:solidFill>
                  <a:srgbClr val="FF0000"/>
                </a:solidFill>
                <a:ln w="9525">
                  <a:solidFill>
                    <a:schemeClr val="tx1"/>
                  </a:solidFill>
                  <a:round/>
                  <a:headEnd/>
                  <a:tailEnd/>
                </a:ln>
              </p:spPr>
              <p:txBody>
                <a:bodyPr wrap="none" anchor="ctr"/>
                <a:lstStyle/>
                <a:p>
                  <a:endParaRPr lang="en-US">
                    <a:latin typeface="Berlin Sans FB" pitchFamily="34" charset="0"/>
                  </a:endParaRPr>
                </a:p>
              </p:txBody>
            </p:sp>
            <p:sp>
              <p:nvSpPr>
                <p:cNvPr id="7222" name="Oval 56"/>
                <p:cNvSpPr>
                  <a:spLocks noChangeArrowheads="1"/>
                </p:cNvSpPr>
                <p:nvPr/>
              </p:nvSpPr>
              <p:spPr bwMode="auto">
                <a:xfrm>
                  <a:off x="4831" y="1933"/>
                  <a:ext cx="136" cy="136"/>
                </a:xfrm>
                <a:prstGeom prst="ellipse">
                  <a:avLst/>
                </a:prstGeom>
                <a:solidFill>
                  <a:srgbClr val="FF0000"/>
                </a:solidFill>
                <a:ln w="9525">
                  <a:solidFill>
                    <a:schemeClr val="tx1"/>
                  </a:solidFill>
                  <a:round/>
                  <a:headEnd/>
                  <a:tailEnd/>
                </a:ln>
              </p:spPr>
              <p:txBody>
                <a:bodyPr wrap="none" anchor="ctr"/>
                <a:lstStyle/>
                <a:p>
                  <a:endParaRPr lang="en-US">
                    <a:latin typeface="Berlin Sans FB" pitchFamily="34" charset="0"/>
                  </a:endParaRPr>
                </a:p>
              </p:txBody>
            </p:sp>
            <p:sp>
              <p:nvSpPr>
                <p:cNvPr id="7223" name="Oval 57"/>
                <p:cNvSpPr>
                  <a:spLocks noChangeArrowheads="1"/>
                </p:cNvSpPr>
                <p:nvPr/>
              </p:nvSpPr>
              <p:spPr bwMode="auto">
                <a:xfrm>
                  <a:off x="5148" y="1933"/>
                  <a:ext cx="136" cy="136"/>
                </a:xfrm>
                <a:prstGeom prst="ellipse">
                  <a:avLst/>
                </a:prstGeom>
                <a:solidFill>
                  <a:srgbClr val="FF0000"/>
                </a:solidFill>
                <a:ln w="9525">
                  <a:solidFill>
                    <a:schemeClr val="tx1"/>
                  </a:solidFill>
                  <a:round/>
                  <a:headEnd/>
                  <a:tailEnd/>
                </a:ln>
              </p:spPr>
              <p:txBody>
                <a:bodyPr wrap="none" anchor="ctr"/>
                <a:lstStyle/>
                <a:p>
                  <a:endParaRPr lang="en-US">
                    <a:latin typeface="Berlin Sans FB" pitchFamily="34" charset="0"/>
                  </a:endParaRPr>
                </a:p>
              </p:txBody>
            </p:sp>
          </p:grpSp>
          <p:grpSp>
            <p:nvGrpSpPr>
              <p:cNvPr id="6" name="Group 58"/>
              <p:cNvGrpSpPr>
                <a:grpSpLocks/>
              </p:cNvGrpSpPr>
              <p:nvPr/>
            </p:nvGrpSpPr>
            <p:grpSpPr bwMode="auto">
              <a:xfrm>
                <a:off x="3696" y="2568"/>
                <a:ext cx="1700" cy="136"/>
                <a:chOff x="3696" y="1933"/>
                <a:chExt cx="1700" cy="136"/>
              </a:xfrm>
            </p:grpSpPr>
            <p:sp>
              <p:nvSpPr>
                <p:cNvPr id="7212" name="Line 59"/>
                <p:cNvSpPr>
                  <a:spLocks noChangeShapeType="1"/>
                </p:cNvSpPr>
                <p:nvPr/>
              </p:nvSpPr>
              <p:spPr bwMode="auto">
                <a:xfrm rot="5400000">
                  <a:off x="4546" y="1151"/>
                  <a:ext cx="0" cy="1700"/>
                </a:xfrm>
                <a:prstGeom prst="line">
                  <a:avLst/>
                </a:prstGeom>
                <a:noFill/>
                <a:ln w="9525">
                  <a:solidFill>
                    <a:schemeClr val="tx1"/>
                  </a:solidFill>
                  <a:round/>
                  <a:headEnd/>
                  <a:tailEnd/>
                </a:ln>
              </p:spPr>
              <p:txBody>
                <a:bodyPr/>
                <a:lstStyle/>
                <a:p>
                  <a:endParaRPr lang="en-US">
                    <a:latin typeface="Berlin Sans FB" pitchFamily="34" charset="0"/>
                  </a:endParaRPr>
                </a:p>
              </p:txBody>
            </p:sp>
            <p:sp>
              <p:nvSpPr>
                <p:cNvPr id="7213" name="Oval 60"/>
                <p:cNvSpPr>
                  <a:spLocks noChangeArrowheads="1"/>
                </p:cNvSpPr>
                <p:nvPr/>
              </p:nvSpPr>
              <p:spPr bwMode="auto">
                <a:xfrm>
                  <a:off x="4195" y="1933"/>
                  <a:ext cx="136" cy="136"/>
                </a:xfrm>
                <a:prstGeom prst="ellipse">
                  <a:avLst/>
                </a:prstGeom>
                <a:solidFill>
                  <a:srgbClr val="FF0000"/>
                </a:solidFill>
                <a:ln w="9525">
                  <a:solidFill>
                    <a:schemeClr val="tx1"/>
                  </a:solidFill>
                  <a:round/>
                  <a:headEnd/>
                  <a:tailEnd/>
                </a:ln>
              </p:spPr>
              <p:txBody>
                <a:bodyPr wrap="none" anchor="ctr"/>
                <a:lstStyle/>
                <a:p>
                  <a:endParaRPr lang="en-US">
                    <a:latin typeface="Berlin Sans FB" pitchFamily="34" charset="0"/>
                  </a:endParaRPr>
                </a:p>
              </p:txBody>
            </p:sp>
            <p:sp>
              <p:nvSpPr>
                <p:cNvPr id="7214" name="Oval 61"/>
                <p:cNvSpPr>
                  <a:spLocks noChangeArrowheads="1"/>
                </p:cNvSpPr>
                <p:nvPr/>
              </p:nvSpPr>
              <p:spPr bwMode="auto">
                <a:xfrm>
                  <a:off x="3877" y="1933"/>
                  <a:ext cx="136" cy="136"/>
                </a:xfrm>
                <a:prstGeom prst="ellipse">
                  <a:avLst/>
                </a:prstGeom>
                <a:solidFill>
                  <a:srgbClr val="FF0000"/>
                </a:solidFill>
                <a:ln w="9525">
                  <a:solidFill>
                    <a:schemeClr val="tx1"/>
                  </a:solidFill>
                  <a:round/>
                  <a:headEnd/>
                  <a:tailEnd/>
                </a:ln>
              </p:spPr>
              <p:txBody>
                <a:bodyPr wrap="none" anchor="ctr"/>
                <a:lstStyle/>
                <a:p>
                  <a:endParaRPr lang="en-US">
                    <a:latin typeface="Berlin Sans FB" pitchFamily="34" charset="0"/>
                  </a:endParaRPr>
                </a:p>
              </p:txBody>
            </p:sp>
            <p:sp>
              <p:nvSpPr>
                <p:cNvPr id="7215" name="Oval 62"/>
                <p:cNvSpPr>
                  <a:spLocks noChangeArrowheads="1"/>
                </p:cNvSpPr>
                <p:nvPr/>
              </p:nvSpPr>
              <p:spPr bwMode="auto">
                <a:xfrm>
                  <a:off x="4513" y="1933"/>
                  <a:ext cx="136" cy="136"/>
                </a:xfrm>
                <a:prstGeom prst="ellipse">
                  <a:avLst/>
                </a:prstGeom>
                <a:solidFill>
                  <a:srgbClr val="FF0000"/>
                </a:solidFill>
                <a:ln w="9525">
                  <a:solidFill>
                    <a:schemeClr val="tx1"/>
                  </a:solidFill>
                  <a:round/>
                  <a:headEnd/>
                  <a:tailEnd/>
                </a:ln>
              </p:spPr>
              <p:txBody>
                <a:bodyPr wrap="none" anchor="ctr"/>
                <a:lstStyle/>
                <a:p>
                  <a:endParaRPr lang="en-US">
                    <a:latin typeface="Berlin Sans FB" pitchFamily="34" charset="0"/>
                  </a:endParaRPr>
                </a:p>
              </p:txBody>
            </p:sp>
            <p:sp>
              <p:nvSpPr>
                <p:cNvPr id="7216" name="Oval 63"/>
                <p:cNvSpPr>
                  <a:spLocks noChangeArrowheads="1"/>
                </p:cNvSpPr>
                <p:nvPr/>
              </p:nvSpPr>
              <p:spPr bwMode="auto">
                <a:xfrm>
                  <a:off x="4831" y="1933"/>
                  <a:ext cx="136" cy="136"/>
                </a:xfrm>
                <a:prstGeom prst="ellipse">
                  <a:avLst/>
                </a:prstGeom>
                <a:solidFill>
                  <a:srgbClr val="FF0000"/>
                </a:solidFill>
                <a:ln w="9525">
                  <a:solidFill>
                    <a:schemeClr val="tx1"/>
                  </a:solidFill>
                  <a:round/>
                  <a:headEnd/>
                  <a:tailEnd/>
                </a:ln>
              </p:spPr>
              <p:txBody>
                <a:bodyPr wrap="none" anchor="ctr"/>
                <a:lstStyle/>
                <a:p>
                  <a:endParaRPr lang="en-US">
                    <a:latin typeface="Berlin Sans FB" pitchFamily="34" charset="0"/>
                  </a:endParaRPr>
                </a:p>
              </p:txBody>
            </p:sp>
            <p:sp>
              <p:nvSpPr>
                <p:cNvPr id="7217" name="Oval 64"/>
                <p:cNvSpPr>
                  <a:spLocks noChangeArrowheads="1"/>
                </p:cNvSpPr>
                <p:nvPr/>
              </p:nvSpPr>
              <p:spPr bwMode="auto">
                <a:xfrm>
                  <a:off x="5148" y="1933"/>
                  <a:ext cx="136" cy="136"/>
                </a:xfrm>
                <a:prstGeom prst="ellipse">
                  <a:avLst/>
                </a:prstGeom>
                <a:solidFill>
                  <a:srgbClr val="FF0000"/>
                </a:solidFill>
                <a:ln w="9525">
                  <a:solidFill>
                    <a:schemeClr val="tx1"/>
                  </a:solidFill>
                  <a:round/>
                  <a:headEnd/>
                  <a:tailEnd/>
                </a:ln>
              </p:spPr>
              <p:txBody>
                <a:bodyPr wrap="none" anchor="ctr"/>
                <a:lstStyle/>
                <a:p>
                  <a:endParaRPr lang="en-US">
                    <a:latin typeface="Berlin Sans FB" pitchFamily="34" charset="0"/>
                  </a:endParaRPr>
                </a:p>
              </p:txBody>
            </p:sp>
          </p:grpSp>
        </p:grpSp>
        <p:sp>
          <p:nvSpPr>
            <p:cNvPr id="7192" name="Text Box 65"/>
            <p:cNvSpPr txBox="1">
              <a:spLocks noChangeArrowheads="1"/>
            </p:cNvSpPr>
            <p:nvPr/>
          </p:nvSpPr>
          <p:spPr bwMode="auto">
            <a:xfrm>
              <a:off x="3880" y="1071"/>
              <a:ext cx="1270" cy="288"/>
            </a:xfrm>
            <a:prstGeom prst="rect">
              <a:avLst/>
            </a:prstGeom>
            <a:noFill/>
            <a:ln w="9525">
              <a:noFill/>
              <a:miter lim="800000"/>
              <a:headEnd/>
              <a:tailEnd/>
            </a:ln>
          </p:spPr>
          <p:txBody>
            <a:bodyPr>
              <a:spAutoFit/>
            </a:bodyPr>
            <a:lstStyle/>
            <a:p>
              <a:pPr algn="l">
                <a:spcBef>
                  <a:spcPct val="50000"/>
                </a:spcBef>
              </a:pPr>
              <a:r>
                <a:rPr lang="en-US" sz="2400">
                  <a:latin typeface="Berlin Sans FB" pitchFamily="34" charset="0"/>
                </a:rPr>
                <a:t>Bragg’s law</a:t>
              </a:r>
            </a:p>
          </p:txBody>
        </p:sp>
        <p:graphicFrame>
          <p:nvGraphicFramePr>
            <p:cNvPr id="7170" name="Object 70"/>
            <p:cNvGraphicFramePr>
              <a:graphicFrameLocks noChangeAspect="1"/>
            </p:cNvGraphicFramePr>
            <p:nvPr/>
          </p:nvGraphicFramePr>
          <p:xfrm>
            <a:off x="3879" y="1412"/>
            <a:ext cx="1315" cy="628"/>
          </p:xfrm>
          <a:graphic>
            <a:graphicData uri="http://schemas.openxmlformats.org/presentationml/2006/ole">
              <p:oleObj spid="_x0000_s54274" name="Equation" r:id="rId5" imgW="850680" imgH="406080" progId="Equation.3">
                <p:embed/>
              </p:oleObj>
            </a:graphicData>
          </a:graphic>
        </p:graphicFrame>
        <p:sp>
          <p:nvSpPr>
            <p:cNvPr id="7193" name="Line 81"/>
            <p:cNvSpPr>
              <a:spLocks noChangeShapeType="1"/>
            </p:cNvSpPr>
            <p:nvPr/>
          </p:nvSpPr>
          <p:spPr bwMode="auto">
            <a:xfrm rot="2700000">
              <a:off x="3765" y="2608"/>
              <a:ext cx="952" cy="0"/>
            </a:xfrm>
            <a:prstGeom prst="line">
              <a:avLst/>
            </a:prstGeom>
            <a:noFill/>
            <a:ln w="9525">
              <a:solidFill>
                <a:schemeClr val="tx1"/>
              </a:solidFill>
              <a:round/>
              <a:headEnd/>
              <a:tailEnd type="triangle" w="med" len="med"/>
            </a:ln>
          </p:spPr>
          <p:txBody>
            <a:bodyPr/>
            <a:lstStyle/>
            <a:p>
              <a:endParaRPr lang="en-US">
                <a:latin typeface="Berlin Sans FB" pitchFamily="34" charset="0"/>
              </a:endParaRPr>
            </a:p>
          </p:txBody>
        </p:sp>
        <p:sp>
          <p:nvSpPr>
            <p:cNvPr id="7194" name="Line 82"/>
            <p:cNvSpPr>
              <a:spLocks noChangeShapeType="1"/>
            </p:cNvSpPr>
            <p:nvPr/>
          </p:nvSpPr>
          <p:spPr bwMode="auto">
            <a:xfrm rot="2700000">
              <a:off x="3765" y="2925"/>
              <a:ext cx="952" cy="0"/>
            </a:xfrm>
            <a:prstGeom prst="line">
              <a:avLst/>
            </a:prstGeom>
            <a:noFill/>
            <a:ln w="9525">
              <a:solidFill>
                <a:schemeClr val="tx1"/>
              </a:solidFill>
              <a:round/>
              <a:headEnd/>
              <a:tailEnd type="triangle" w="med" len="med"/>
            </a:ln>
          </p:spPr>
          <p:txBody>
            <a:bodyPr/>
            <a:lstStyle/>
            <a:p>
              <a:endParaRPr lang="en-US">
                <a:latin typeface="Berlin Sans FB" pitchFamily="34" charset="0"/>
              </a:endParaRPr>
            </a:p>
          </p:txBody>
        </p:sp>
        <p:sp>
          <p:nvSpPr>
            <p:cNvPr id="7195" name="Line 86"/>
            <p:cNvSpPr>
              <a:spLocks noChangeShapeType="1"/>
            </p:cNvSpPr>
            <p:nvPr/>
          </p:nvSpPr>
          <p:spPr bwMode="auto">
            <a:xfrm rot="-2700000">
              <a:off x="4423" y="2902"/>
              <a:ext cx="952" cy="0"/>
            </a:xfrm>
            <a:prstGeom prst="line">
              <a:avLst/>
            </a:prstGeom>
            <a:noFill/>
            <a:ln w="9525">
              <a:solidFill>
                <a:schemeClr val="tx1"/>
              </a:solidFill>
              <a:round/>
              <a:headEnd/>
              <a:tailEnd type="triangle" w="med" len="med"/>
            </a:ln>
          </p:spPr>
          <p:txBody>
            <a:bodyPr/>
            <a:lstStyle/>
            <a:p>
              <a:endParaRPr lang="en-US">
                <a:latin typeface="Berlin Sans FB" pitchFamily="34" charset="0"/>
              </a:endParaRPr>
            </a:p>
          </p:txBody>
        </p:sp>
        <p:sp>
          <p:nvSpPr>
            <p:cNvPr id="7196" name="Line 87"/>
            <p:cNvSpPr>
              <a:spLocks noChangeShapeType="1"/>
            </p:cNvSpPr>
            <p:nvPr/>
          </p:nvSpPr>
          <p:spPr bwMode="auto">
            <a:xfrm rot="-2700000">
              <a:off x="4423" y="2585"/>
              <a:ext cx="952" cy="0"/>
            </a:xfrm>
            <a:prstGeom prst="line">
              <a:avLst/>
            </a:prstGeom>
            <a:noFill/>
            <a:ln w="9525">
              <a:solidFill>
                <a:schemeClr val="tx1"/>
              </a:solidFill>
              <a:round/>
              <a:headEnd/>
              <a:tailEnd type="triangle" w="med" len="med"/>
            </a:ln>
          </p:spPr>
          <p:txBody>
            <a:bodyPr/>
            <a:lstStyle/>
            <a:p>
              <a:endParaRPr lang="en-US">
                <a:latin typeface="Berlin Sans FB" pitchFamily="34" charset="0"/>
              </a:endParaRPr>
            </a:p>
          </p:txBody>
        </p:sp>
        <p:sp>
          <p:nvSpPr>
            <p:cNvPr id="7197" name="Line 88"/>
            <p:cNvSpPr>
              <a:spLocks noChangeShapeType="1"/>
            </p:cNvSpPr>
            <p:nvPr/>
          </p:nvSpPr>
          <p:spPr bwMode="auto">
            <a:xfrm>
              <a:off x="5014" y="2929"/>
              <a:ext cx="0" cy="317"/>
            </a:xfrm>
            <a:prstGeom prst="line">
              <a:avLst/>
            </a:prstGeom>
            <a:noFill/>
            <a:ln w="9525">
              <a:solidFill>
                <a:schemeClr val="tx1"/>
              </a:solidFill>
              <a:round/>
              <a:headEnd type="triangle" w="med" len="med"/>
              <a:tailEnd type="triangle" w="med" len="med"/>
            </a:ln>
          </p:spPr>
          <p:txBody>
            <a:bodyPr/>
            <a:lstStyle/>
            <a:p>
              <a:endParaRPr lang="en-US">
                <a:latin typeface="Berlin Sans FB" pitchFamily="34" charset="0"/>
              </a:endParaRPr>
            </a:p>
          </p:txBody>
        </p:sp>
        <p:sp>
          <p:nvSpPr>
            <p:cNvPr id="7198" name="Text Box 89"/>
            <p:cNvSpPr txBox="1">
              <a:spLocks noChangeArrowheads="1"/>
            </p:cNvSpPr>
            <p:nvPr/>
          </p:nvSpPr>
          <p:spPr bwMode="auto">
            <a:xfrm>
              <a:off x="5013" y="2948"/>
              <a:ext cx="182" cy="231"/>
            </a:xfrm>
            <a:prstGeom prst="rect">
              <a:avLst/>
            </a:prstGeom>
            <a:noFill/>
            <a:ln w="9525">
              <a:noFill/>
              <a:miter lim="800000"/>
              <a:headEnd/>
              <a:tailEnd/>
            </a:ln>
          </p:spPr>
          <p:txBody>
            <a:bodyPr>
              <a:spAutoFit/>
            </a:bodyPr>
            <a:lstStyle/>
            <a:p>
              <a:pPr algn="l">
                <a:spcBef>
                  <a:spcPct val="50000"/>
                </a:spcBef>
              </a:pPr>
              <a:r>
                <a:rPr lang="en-US">
                  <a:latin typeface="Berlin Sans FB" pitchFamily="34" charset="0"/>
                </a:rPr>
                <a:t>d</a:t>
              </a:r>
            </a:p>
          </p:txBody>
        </p:sp>
        <p:sp>
          <p:nvSpPr>
            <p:cNvPr id="7199" name="Line 90"/>
            <p:cNvSpPr>
              <a:spLocks noChangeShapeType="1"/>
            </p:cNvSpPr>
            <p:nvPr/>
          </p:nvSpPr>
          <p:spPr bwMode="auto">
            <a:xfrm flipV="1">
              <a:off x="4559" y="2902"/>
              <a:ext cx="0" cy="318"/>
            </a:xfrm>
            <a:prstGeom prst="line">
              <a:avLst/>
            </a:prstGeom>
            <a:noFill/>
            <a:ln w="9525">
              <a:solidFill>
                <a:schemeClr val="tx1"/>
              </a:solidFill>
              <a:round/>
              <a:headEnd/>
              <a:tailEnd/>
            </a:ln>
          </p:spPr>
          <p:txBody>
            <a:bodyPr/>
            <a:lstStyle/>
            <a:p>
              <a:endParaRPr lang="en-US">
                <a:latin typeface="Berlin Sans FB" pitchFamily="34" charset="0"/>
              </a:endParaRPr>
            </a:p>
          </p:txBody>
        </p:sp>
        <p:sp>
          <p:nvSpPr>
            <p:cNvPr id="7200" name="Line 93"/>
            <p:cNvSpPr>
              <a:spLocks noChangeShapeType="1"/>
            </p:cNvSpPr>
            <p:nvPr/>
          </p:nvSpPr>
          <p:spPr bwMode="auto">
            <a:xfrm rot="2700000">
              <a:off x="4445" y="2970"/>
              <a:ext cx="317" cy="0"/>
            </a:xfrm>
            <a:prstGeom prst="line">
              <a:avLst/>
            </a:prstGeom>
            <a:noFill/>
            <a:ln w="9525">
              <a:solidFill>
                <a:schemeClr val="tx1"/>
              </a:solidFill>
              <a:prstDash val="dash"/>
              <a:round/>
              <a:headEnd/>
              <a:tailEnd/>
            </a:ln>
          </p:spPr>
          <p:txBody>
            <a:bodyPr/>
            <a:lstStyle/>
            <a:p>
              <a:endParaRPr lang="en-US">
                <a:latin typeface="Berlin Sans FB" pitchFamily="34" charset="0"/>
              </a:endParaRPr>
            </a:p>
          </p:txBody>
        </p:sp>
        <p:sp>
          <p:nvSpPr>
            <p:cNvPr id="7201" name="Line 94"/>
            <p:cNvSpPr>
              <a:spLocks noChangeShapeType="1"/>
            </p:cNvSpPr>
            <p:nvPr/>
          </p:nvSpPr>
          <p:spPr bwMode="auto">
            <a:xfrm rot="-2700000">
              <a:off x="4346" y="2954"/>
              <a:ext cx="363" cy="0"/>
            </a:xfrm>
            <a:prstGeom prst="line">
              <a:avLst/>
            </a:prstGeom>
            <a:noFill/>
            <a:ln w="9525">
              <a:solidFill>
                <a:schemeClr val="tx1"/>
              </a:solidFill>
              <a:prstDash val="dash"/>
              <a:round/>
              <a:headEnd/>
              <a:tailEnd/>
            </a:ln>
          </p:spPr>
          <p:txBody>
            <a:bodyPr/>
            <a:lstStyle/>
            <a:p>
              <a:endParaRPr lang="en-US">
                <a:latin typeface="Berlin Sans FB" pitchFamily="34" charset="0"/>
              </a:endParaRPr>
            </a:p>
          </p:txBody>
        </p:sp>
        <p:sp>
          <p:nvSpPr>
            <p:cNvPr id="7202" name="Line 95"/>
            <p:cNvSpPr>
              <a:spLocks noChangeShapeType="1"/>
            </p:cNvSpPr>
            <p:nvPr/>
          </p:nvSpPr>
          <p:spPr bwMode="auto">
            <a:xfrm flipV="1">
              <a:off x="4559" y="2085"/>
              <a:ext cx="0" cy="772"/>
            </a:xfrm>
            <a:prstGeom prst="line">
              <a:avLst/>
            </a:prstGeom>
            <a:noFill/>
            <a:ln w="9525">
              <a:solidFill>
                <a:schemeClr val="tx1"/>
              </a:solidFill>
              <a:prstDash val="dash"/>
              <a:round/>
              <a:headEnd/>
              <a:tailEnd/>
            </a:ln>
          </p:spPr>
          <p:txBody>
            <a:bodyPr/>
            <a:lstStyle/>
            <a:p>
              <a:endParaRPr lang="en-US">
                <a:latin typeface="Berlin Sans FB" pitchFamily="34" charset="0"/>
              </a:endParaRPr>
            </a:p>
          </p:txBody>
        </p:sp>
        <p:sp>
          <p:nvSpPr>
            <p:cNvPr id="7203" name="Text Box 100"/>
            <p:cNvSpPr txBox="1">
              <a:spLocks noChangeArrowheads="1"/>
            </p:cNvSpPr>
            <p:nvPr/>
          </p:nvSpPr>
          <p:spPr bwMode="auto">
            <a:xfrm>
              <a:off x="4060" y="2263"/>
              <a:ext cx="136" cy="231"/>
            </a:xfrm>
            <a:prstGeom prst="rect">
              <a:avLst/>
            </a:prstGeom>
            <a:noFill/>
            <a:ln w="9525">
              <a:noFill/>
              <a:miter lim="800000"/>
              <a:headEnd/>
              <a:tailEnd/>
            </a:ln>
          </p:spPr>
          <p:txBody>
            <a:bodyPr>
              <a:spAutoFit/>
            </a:bodyPr>
            <a:lstStyle/>
            <a:p>
              <a:pPr algn="l">
                <a:spcBef>
                  <a:spcPct val="50000"/>
                </a:spcBef>
              </a:pPr>
              <a:r>
                <a:rPr lang="el-GR">
                  <a:cs typeface="Arial" charset="0"/>
                </a:rPr>
                <a:t>λ</a:t>
              </a:r>
            </a:p>
          </p:txBody>
        </p:sp>
        <p:sp>
          <p:nvSpPr>
            <p:cNvPr id="7204" name="Text Box 101"/>
            <p:cNvSpPr txBox="1">
              <a:spLocks noChangeArrowheads="1"/>
            </p:cNvSpPr>
            <p:nvPr/>
          </p:nvSpPr>
          <p:spPr bwMode="auto">
            <a:xfrm>
              <a:off x="4877" y="2263"/>
              <a:ext cx="136" cy="231"/>
            </a:xfrm>
            <a:prstGeom prst="rect">
              <a:avLst/>
            </a:prstGeom>
            <a:noFill/>
            <a:ln w="9525">
              <a:noFill/>
              <a:miter lim="800000"/>
              <a:headEnd/>
              <a:tailEnd/>
            </a:ln>
          </p:spPr>
          <p:txBody>
            <a:bodyPr>
              <a:spAutoFit/>
            </a:bodyPr>
            <a:lstStyle/>
            <a:p>
              <a:pPr algn="l">
                <a:spcBef>
                  <a:spcPct val="50000"/>
                </a:spcBef>
              </a:pPr>
              <a:r>
                <a:rPr lang="el-GR">
                  <a:cs typeface="Arial" charset="0"/>
                </a:rPr>
                <a:t>λ</a:t>
              </a:r>
            </a:p>
          </p:txBody>
        </p:sp>
        <p:sp>
          <p:nvSpPr>
            <p:cNvPr id="7205" name="Freeform 107"/>
            <p:cNvSpPr>
              <a:spLocks/>
            </p:cNvSpPr>
            <p:nvPr/>
          </p:nvSpPr>
          <p:spPr bwMode="auto">
            <a:xfrm rot="3951677">
              <a:off x="4652" y="2838"/>
              <a:ext cx="136" cy="39"/>
            </a:xfrm>
            <a:custGeom>
              <a:avLst/>
              <a:gdLst>
                <a:gd name="T0" fmla="*/ 0 w 181"/>
                <a:gd name="T1" fmla="*/ 182 h 182"/>
                <a:gd name="T2" fmla="*/ 90 w 181"/>
                <a:gd name="T3" fmla="*/ 0 h 182"/>
                <a:gd name="T4" fmla="*/ 181 w 181"/>
                <a:gd name="T5" fmla="*/ 182 h 182"/>
                <a:gd name="T6" fmla="*/ 0 60000 65536"/>
                <a:gd name="T7" fmla="*/ 0 60000 65536"/>
                <a:gd name="T8" fmla="*/ 0 60000 65536"/>
                <a:gd name="T9" fmla="*/ 0 w 181"/>
                <a:gd name="T10" fmla="*/ 0 h 182"/>
                <a:gd name="T11" fmla="*/ 181 w 181"/>
                <a:gd name="T12" fmla="*/ 182 h 182"/>
              </a:gdLst>
              <a:ahLst/>
              <a:cxnLst>
                <a:cxn ang="T6">
                  <a:pos x="T0" y="T1"/>
                </a:cxn>
                <a:cxn ang="T7">
                  <a:pos x="T2" y="T3"/>
                </a:cxn>
                <a:cxn ang="T8">
                  <a:pos x="T4" y="T5"/>
                </a:cxn>
              </a:cxnLst>
              <a:rect l="T9" t="T10" r="T11" b="T12"/>
              <a:pathLst>
                <a:path w="181" h="182">
                  <a:moveTo>
                    <a:pt x="0" y="182"/>
                  </a:moveTo>
                  <a:cubicBezTo>
                    <a:pt x="30" y="91"/>
                    <a:pt x="60" y="0"/>
                    <a:pt x="90" y="0"/>
                  </a:cubicBezTo>
                  <a:cubicBezTo>
                    <a:pt x="120" y="0"/>
                    <a:pt x="166" y="152"/>
                    <a:pt x="181" y="182"/>
                  </a:cubicBezTo>
                </a:path>
              </a:pathLst>
            </a:custGeom>
            <a:noFill/>
            <a:ln w="9525">
              <a:solidFill>
                <a:schemeClr val="tx1"/>
              </a:solidFill>
              <a:round/>
              <a:headEnd/>
              <a:tailEnd/>
            </a:ln>
          </p:spPr>
          <p:txBody>
            <a:bodyPr/>
            <a:lstStyle/>
            <a:p>
              <a:endParaRPr lang="en-US">
                <a:latin typeface="Berlin Sans FB" pitchFamily="34" charset="0"/>
              </a:endParaRPr>
            </a:p>
          </p:txBody>
        </p:sp>
        <p:sp>
          <p:nvSpPr>
            <p:cNvPr id="7206" name="Freeform 108"/>
            <p:cNvSpPr>
              <a:spLocks/>
            </p:cNvSpPr>
            <p:nvPr/>
          </p:nvSpPr>
          <p:spPr bwMode="auto">
            <a:xfrm rot="-3960000">
              <a:off x="4336" y="2838"/>
              <a:ext cx="136" cy="39"/>
            </a:xfrm>
            <a:custGeom>
              <a:avLst/>
              <a:gdLst>
                <a:gd name="T0" fmla="*/ 0 w 181"/>
                <a:gd name="T1" fmla="*/ 182 h 182"/>
                <a:gd name="T2" fmla="*/ 90 w 181"/>
                <a:gd name="T3" fmla="*/ 0 h 182"/>
                <a:gd name="T4" fmla="*/ 181 w 181"/>
                <a:gd name="T5" fmla="*/ 182 h 182"/>
                <a:gd name="T6" fmla="*/ 0 60000 65536"/>
                <a:gd name="T7" fmla="*/ 0 60000 65536"/>
                <a:gd name="T8" fmla="*/ 0 60000 65536"/>
                <a:gd name="T9" fmla="*/ 0 w 181"/>
                <a:gd name="T10" fmla="*/ 0 h 182"/>
                <a:gd name="T11" fmla="*/ 181 w 181"/>
                <a:gd name="T12" fmla="*/ 182 h 182"/>
              </a:gdLst>
              <a:ahLst/>
              <a:cxnLst>
                <a:cxn ang="T6">
                  <a:pos x="T0" y="T1"/>
                </a:cxn>
                <a:cxn ang="T7">
                  <a:pos x="T2" y="T3"/>
                </a:cxn>
                <a:cxn ang="T8">
                  <a:pos x="T4" y="T5"/>
                </a:cxn>
              </a:cxnLst>
              <a:rect l="T9" t="T10" r="T11" b="T12"/>
              <a:pathLst>
                <a:path w="181" h="182">
                  <a:moveTo>
                    <a:pt x="0" y="182"/>
                  </a:moveTo>
                  <a:cubicBezTo>
                    <a:pt x="30" y="91"/>
                    <a:pt x="60" y="0"/>
                    <a:pt x="90" y="0"/>
                  </a:cubicBezTo>
                  <a:cubicBezTo>
                    <a:pt x="120" y="0"/>
                    <a:pt x="166" y="152"/>
                    <a:pt x="181" y="182"/>
                  </a:cubicBezTo>
                </a:path>
              </a:pathLst>
            </a:custGeom>
            <a:noFill/>
            <a:ln w="9525">
              <a:solidFill>
                <a:schemeClr val="tx1"/>
              </a:solidFill>
              <a:round/>
              <a:headEnd/>
              <a:tailEnd/>
            </a:ln>
          </p:spPr>
          <p:txBody>
            <a:bodyPr/>
            <a:lstStyle/>
            <a:p>
              <a:endParaRPr lang="en-US">
                <a:latin typeface="Berlin Sans FB" pitchFamily="34" charset="0"/>
              </a:endParaRPr>
            </a:p>
          </p:txBody>
        </p:sp>
        <p:sp>
          <p:nvSpPr>
            <p:cNvPr id="7207" name="Text Box 109"/>
            <p:cNvSpPr txBox="1">
              <a:spLocks noChangeArrowheads="1"/>
            </p:cNvSpPr>
            <p:nvPr/>
          </p:nvSpPr>
          <p:spPr bwMode="auto">
            <a:xfrm>
              <a:off x="4217" y="2675"/>
              <a:ext cx="227" cy="231"/>
            </a:xfrm>
            <a:prstGeom prst="rect">
              <a:avLst/>
            </a:prstGeom>
            <a:noFill/>
            <a:ln w="9525">
              <a:noFill/>
              <a:miter lim="800000"/>
              <a:headEnd/>
              <a:tailEnd/>
            </a:ln>
          </p:spPr>
          <p:txBody>
            <a:bodyPr>
              <a:spAutoFit/>
            </a:bodyPr>
            <a:lstStyle/>
            <a:p>
              <a:pPr algn="l">
                <a:spcBef>
                  <a:spcPct val="50000"/>
                </a:spcBef>
              </a:pPr>
              <a:r>
                <a:rPr lang="el-GR">
                  <a:cs typeface="Arial" charset="0"/>
                </a:rPr>
                <a:t>θ</a:t>
              </a:r>
            </a:p>
          </p:txBody>
        </p:sp>
        <p:sp>
          <p:nvSpPr>
            <p:cNvPr id="7208" name="Text Box 110"/>
            <p:cNvSpPr txBox="1">
              <a:spLocks noChangeArrowheads="1"/>
            </p:cNvSpPr>
            <p:nvPr/>
          </p:nvSpPr>
          <p:spPr bwMode="auto">
            <a:xfrm>
              <a:off x="4695" y="2675"/>
              <a:ext cx="227" cy="231"/>
            </a:xfrm>
            <a:prstGeom prst="rect">
              <a:avLst/>
            </a:prstGeom>
            <a:noFill/>
            <a:ln w="9525">
              <a:noFill/>
              <a:miter lim="800000"/>
              <a:headEnd/>
              <a:tailEnd/>
            </a:ln>
          </p:spPr>
          <p:txBody>
            <a:bodyPr>
              <a:spAutoFit/>
            </a:bodyPr>
            <a:lstStyle/>
            <a:p>
              <a:pPr algn="l">
                <a:spcBef>
                  <a:spcPct val="50000"/>
                </a:spcBef>
              </a:pPr>
              <a:r>
                <a:rPr lang="el-GR">
                  <a:cs typeface="Arial" charset="0"/>
                </a:rPr>
                <a:t>θ</a:t>
              </a:r>
            </a:p>
          </p:txBody>
        </p:sp>
      </p:grpSp>
      <p:sp>
        <p:nvSpPr>
          <p:cNvPr id="7182" name="Line 112"/>
          <p:cNvSpPr>
            <a:spLocks noChangeShapeType="1"/>
          </p:cNvSpPr>
          <p:nvPr/>
        </p:nvSpPr>
        <p:spPr bwMode="auto">
          <a:xfrm rot="10800000">
            <a:off x="2627313" y="2852738"/>
            <a:ext cx="0" cy="1079500"/>
          </a:xfrm>
          <a:prstGeom prst="line">
            <a:avLst/>
          </a:prstGeom>
          <a:noFill/>
          <a:ln w="9525">
            <a:solidFill>
              <a:schemeClr val="tx1"/>
            </a:solidFill>
            <a:round/>
            <a:headEnd/>
            <a:tailEnd type="triangle" w="med" len="med"/>
          </a:ln>
        </p:spPr>
        <p:txBody>
          <a:bodyPr/>
          <a:lstStyle/>
          <a:p>
            <a:endParaRPr lang="en-US">
              <a:latin typeface="Berlin Sans FB" pitchFamily="34" charset="0"/>
            </a:endParaRPr>
          </a:p>
        </p:txBody>
      </p:sp>
      <p:sp>
        <p:nvSpPr>
          <p:cNvPr id="7183" name="Text Box 113"/>
          <p:cNvSpPr txBox="1">
            <a:spLocks noChangeArrowheads="1"/>
          </p:cNvSpPr>
          <p:nvPr/>
        </p:nvSpPr>
        <p:spPr bwMode="auto">
          <a:xfrm>
            <a:off x="2268538" y="3860800"/>
            <a:ext cx="1295400" cy="581025"/>
          </a:xfrm>
          <a:prstGeom prst="rect">
            <a:avLst/>
          </a:prstGeom>
          <a:noFill/>
          <a:ln w="9525">
            <a:noFill/>
            <a:miter lim="800000"/>
            <a:headEnd/>
            <a:tailEnd/>
          </a:ln>
        </p:spPr>
        <p:txBody>
          <a:bodyPr>
            <a:spAutoFit/>
          </a:bodyPr>
          <a:lstStyle/>
          <a:p>
            <a:pPr algn="l">
              <a:spcBef>
                <a:spcPct val="50000"/>
              </a:spcBef>
            </a:pPr>
            <a:r>
              <a:rPr lang="en-US" sz="1600">
                <a:latin typeface="Berlin Sans FB" pitchFamily="34" charset="0"/>
              </a:rPr>
              <a:t>Sample S(Q,</a:t>
            </a:r>
            <a:r>
              <a:rPr lang="el-GR" sz="1600">
                <a:latin typeface="Times New Roman" pitchFamily="18" charset="0"/>
                <a:cs typeface="Times New Roman" pitchFamily="18" charset="0"/>
              </a:rPr>
              <a:t>ω</a:t>
            </a:r>
            <a:r>
              <a:rPr lang="en-US" sz="1600">
                <a:latin typeface="Berlin Sans FB" pitchFamily="34" charset="0"/>
                <a:cs typeface="Times New Roman" pitchFamily="18" charset="0"/>
              </a:rPr>
              <a:t>)</a:t>
            </a:r>
            <a:endParaRPr lang="el-GR" sz="1600">
              <a:latin typeface="Times New Roman" pitchFamily="18" charset="0"/>
              <a:cs typeface="Times New Roman" pitchFamily="18" charset="0"/>
            </a:endParaRPr>
          </a:p>
        </p:txBody>
      </p:sp>
      <p:sp>
        <p:nvSpPr>
          <p:cNvPr id="7184" name="Text Box 135"/>
          <p:cNvSpPr txBox="1">
            <a:spLocks noChangeArrowheads="1"/>
          </p:cNvSpPr>
          <p:nvPr/>
        </p:nvSpPr>
        <p:spPr bwMode="auto">
          <a:xfrm>
            <a:off x="107950" y="4611688"/>
            <a:ext cx="5400675" cy="1615827"/>
          </a:xfrm>
          <a:prstGeom prst="rect">
            <a:avLst/>
          </a:prstGeom>
          <a:noFill/>
          <a:ln w="9525" algn="ctr">
            <a:noFill/>
            <a:miter lim="800000"/>
            <a:headEnd/>
            <a:tailEnd/>
          </a:ln>
        </p:spPr>
        <p:txBody>
          <a:bodyPr>
            <a:spAutoFit/>
          </a:bodyPr>
          <a:lstStyle/>
          <a:p>
            <a:pPr marL="342900" indent="-342900" algn="l">
              <a:spcBef>
                <a:spcPct val="50000"/>
              </a:spcBef>
              <a:buFontTx/>
              <a:buChar char="•"/>
            </a:pPr>
            <a:r>
              <a:rPr lang="en-US" dirty="0" smtClean="0">
                <a:latin typeface="Berlin Sans FB" pitchFamily="34" charset="0"/>
              </a:rPr>
              <a:t>High incoming flux: O(10</a:t>
            </a:r>
            <a:r>
              <a:rPr lang="en-US" baseline="30000" dirty="0" smtClean="0">
                <a:latin typeface="Berlin Sans FB" pitchFamily="34" charset="0"/>
              </a:rPr>
              <a:t>7</a:t>
            </a:r>
            <a:r>
              <a:rPr lang="en-US" dirty="0" smtClean="0">
                <a:latin typeface="Berlin Sans FB" pitchFamily="34" charset="0"/>
              </a:rPr>
              <a:t>) n/s/cm2 (IN14)</a:t>
            </a:r>
            <a:endParaRPr lang="en-US" baseline="30000" dirty="0">
              <a:latin typeface="Berlin Sans FB" pitchFamily="34" charset="0"/>
            </a:endParaRPr>
          </a:p>
          <a:p>
            <a:pPr marL="342900" indent="-342900" algn="l">
              <a:spcBef>
                <a:spcPct val="50000"/>
              </a:spcBef>
              <a:buFontTx/>
              <a:buChar char="•"/>
            </a:pPr>
            <a:r>
              <a:rPr lang="en-US" dirty="0" smtClean="0">
                <a:latin typeface="Berlin Sans FB" pitchFamily="34" charset="0"/>
              </a:rPr>
              <a:t>Flexible</a:t>
            </a:r>
            <a:endParaRPr lang="en-US" dirty="0">
              <a:latin typeface="Berlin Sans FB" pitchFamily="34" charset="0"/>
            </a:endParaRPr>
          </a:p>
          <a:p>
            <a:pPr marL="342900" indent="-342900" algn="l">
              <a:spcBef>
                <a:spcPct val="50000"/>
              </a:spcBef>
              <a:buFontTx/>
              <a:buChar char="•"/>
            </a:pPr>
            <a:r>
              <a:rPr lang="en-US" dirty="0" smtClean="0">
                <a:latin typeface="Berlin Sans FB" pitchFamily="34" charset="0"/>
              </a:rPr>
              <a:t>Point-by-point measurements in (</a:t>
            </a:r>
            <a:r>
              <a:rPr lang="en-US" dirty="0" err="1" smtClean="0">
                <a:latin typeface="Berlin Sans FB" pitchFamily="34" charset="0"/>
              </a:rPr>
              <a:t>Q,ħ</a:t>
            </a:r>
            <a:r>
              <a:rPr lang="el-GR" dirty="0"/>
              <a:t>ω</a:t>
            </a:r>
            <a:r>
              <a:rPr lang="en-US" dirty="0">
                <a:latin typeface="Berlin Sans FB" pitchFamily="34" charset="0"/>
              </a:rPr>
              <a:t>) space</a:t>
            </a:r>
          </a:p>
          <a:p>
            <a:pPr marL="342900" indent="-342900" algn="l">
              <a:spcBef>
                <a:spcPct val="50000"/>
              </a:spcBef>
              <a:buFontTx/>
              <a:buChar char="•"/>
            </a:pPr>
            <a:r>
              <a:rPr lang="en-US" dirty="0" smtClean="0">
                <a:latin typeface="Berlin Sans FB" pitchFamily="34" charset="0"/>
              </a:rPr>
              <a:t>Polarization analysis</a:t>
            </a:r>
            <a:endParaRPr lang="en-US" dirty="0">
              <a:latin typeface="Berlin Sans FB" pitchFamily="34" charset="0"/>
            </a:endParaRPr>
          </a:p>
        </p:txBody>
      </p:sp>
      <p:pic>
        <p:nvPicPr>
          <p:cNvPr id="29839" name="Picture 143" descr="in14-fig1"/>
          <p:cNvPicPr>
            <a:picLocks noChangeAspect="1" noChangeArrowheads="1"/>
          </p:cNvPicPr>
          <p:nvPr/>
        </p:nvPicPr>
        <p:blipFill>
          <a:blip r:embed="rId6" cstate="print"/>
          <a:srcRect/>
          <a:stretch>
            <a:fillRect/>
          </a:stretch>
        </p:blipFill>
        <p:spPr bwMode="auto">
          <a:xfrm>
            <a:off x="5430838" y="908050"/>
            <a:ext cx="3389312" cy="4343400"/>
          </a:xfrm>
          <a:prstGeom prst="rect">
            <a:avLst/>
          </a:prstGeom>
          <a:noFill/>
          <a:ln w="9525">
            <a:noFill/>
            <a:miter lim="800000"/>
            <a:headEnd/>
            <a:tailEnd/>
          </a:ln>
        </p:spPr>
      </p:pic>
      <p:sp>
        <p:nvSpPr>
          <p:cNvPr id="29841" name="Line 145"/>
          <p:cNvSpPr>
            <a:spLocks noChangeShapeType="1"/>
          </p:cNvSpPr>
          <p:nvPr/>
        </p:nvSpPr>
        <p:spPr bwMode="auto">
          <a:xfrm flipH="1">
            <a:off x="7524750" y="1339850"/>
            <a:ext cx="1439863" cy="71438"/>
          </a:xfrm>
          <a:prstGeom prst="line">
            <a:avLst/>
          </a:prstGeom>
          <a:noFill/>
          <a:ln w="50800">
            <a:solidFill>
              <a:srgbClr val="FF0000"/>
            </a:solidFill>
            <a:round/>
            <a:headEnd/>
            <a:tailEnd type="triangle" w="med" len="med"/>
          </a:ln>
        </p:spPr>
        <p:txBody>
          <a:bodyPr/>
          <a:lstStyle/>
          <a:p>
            <a:endParaRPr lang="en-US">
              <a:latin typeface="Berlin Sans FB" pitchFamily="34" charset="0"/>
            </a:endParaRPr>
          </a:p>
        </p:txBody>
      </p:sp>
      <p:sp>
        <p:nvSpPr>
          <p:cNvPr id="29844" name="Line 148"/>
          <p:cNvSpPr>
            <a:spLocks noChangeShapeType="1"/>
          </p:cNvSpPr>
          <p:nvPr/>
        </p:nvSpPr>
        <p:spPr bwMode="auto">
          <a:xfrm flipH="1">
            <a:off x="7451725" y="1411288"/>
            <a:ext cx="144463" cy="1873250"/>
          </a:xfrm>
          <a:prstGeom prst="line">
            <a:avLst/>
          </a:prstGeom>
          <a:noFill/>
          <a:ln w="50800">
            <a:solidFill>
              <a:srgbClr val="FF0000"/>
            </a:solidFill>
            <a:round/>
            <a:headEnd/>
            <a:tailEnd type="triangle" w="med" len="med"/>
          </a:ln>
        </p:spPr>
        <p:txBody>
          <a:bodyPr/>
          <a:lstStyle/>
          <a:p>
            <a:endParaRPr lang="en-US">
              <a:latin typeface="Berlin Sans FB" pitchFamily="34" charset="0"/>
            </a:endParaRPr>
          </a:p>
        </p:txBody>
      </p:sp>
      <p:sp>
        <p:nvSpPr>
          <p:cNvPr id="29846" name="Line 150"/>
          <p:cNvSpPr>
            <a:spLocks noChangeShapeType="1"/>
          </p:cNvSpPr>
          <p:nvPr/>
        </p:nvSpPr>
        <p:spPr bwMode="auto">
          <a:xfrm flipH="1">
            <a:off x="6443663" y="3211513"/>
            <a:ext cx="936625" cy="504825"/>
          </a:xfrm>
          <a:prstGeom prst="line">
            <a:avLst/>
          </a:prstGeom>
          <a:noFill/>
          <a:ln w="50800">
            <a:solidFill>
              <a:srgbClr val="FF0000"/>
            </a:solidFill>
            <a:round/>
            <a:headEnd/>
            <a:tailEnd type="triangle" w="med" len="med"/>
          </a:ln>
        </p:spPr>
        <p:txBody>
          <a:bodyPr/>
          <a:lstStyle/>
          <a:p>
            <a:endParaRPr lang="en-US">
              <a:latin typeface="Berlin Sans FB" pitchFamily="34" charset="0"/>
            </a:endParaRPr>
          </a:p>
        </p:txBody>
      </p:sp>
      <p:sp>
        <p:nvSpPr>
          <p:cNvPr id="29847" name="Line 151"/>
          <p:cNvSpPr>
            <a:spLocks noChangeShapeType="1"/>
          </p:cNvSpPr>
          <p:nvPr/>
        </p:nvSpPr>
        <p:spPr bwMode="auto">
          <a:xfrm>
            <a:off x="6445250" y="3787775"/>
            <a:ext cx="214313" cy="792163"/>
          </a:xfrm>
          <a:prstGeom prst="line">
            <a:avLst/>
          </a:prstGeom>
          <a:noFill/>
          <a:ln w="50800">
            <a:solidFill>
              <a:srgbClr val="FF0000"/>
            </a:solidFill>
            <a:round/>
            <a:headEnd/>
            <a:tailEnd type="triangle" w="med" len="med"/>
          </a:ln>
        </p:spPr>
        <p:txBody>
          <a:bodyPr/>
          <a:lstStyle/>
          <a:p>
            <a:endParaRPr lang="en-US">
              <a:latin typeface="Berlin Sans FB" pitchFamily="34" charset="0"/>
            </a:endParaRPr>
          </a:p>
        </p:txBody>
      </p:sp>
      <p:sp>
        <p:nvSpPr>
          <p:cNvPr id="7190" name="Text Box 152"/>
          <p:cNvSpPr txBox="1">
            <a:spLocks noChangeArrowheads="1"/>
          </p:cNvSpPr>
          <p:nvPr/>
        </p:nvSpPr>
        <p:spPr bwMode="auto">
          <a:xfrm>
            <a:off x="5508625" y="5373688"/>
            <a:ext cx="3635375" cy="1192212"/>
          </a:xfrm>
          <a:prstGeom prst="rect">
            <a:avLst/>
          </a:prstGeom>
          <a:noFill/>
          <a:ln w="9525" algn="ctr">
            <a:noFill/>
            <a:miter lim="800000"/>
            <a:headEnd/>
            <a:tailEnd/>
          </a:ln>
        </p:spPr>
        <p:txBody>
          <a:bodyPr>
            <a:spAutoFit/>
          </a:bodyPr>
          <a:lstStyle/>
          <a:p>
            <a:pPr algn="l">
              <a:spcBef>
                <a:spcPct val="50000"/>
              </a:spcBef>
              <a:buFontTx/>
              <a:buChar char="•"/>
            </a:pPr>
            <a:r>
              <a:rPr lang="en-US" dirty="0">
                <a:latin typeface="Berlin Sans FB" pitchFamily="34" charset="0"/>
              </a:rPr>
              <a:t> </a:t>
            </a:r>
            <a:r>
              <a:rPr lang="en-US" dirty="0" smtClean="0">
                <a:latin typeface="Berlin Sans FB" pitchFamily="34" charset="0"/>
              </a:rPr>
              <a:t>Cold:   </a:t>
            </a:r>
            <a:r>
              <a:rPr lang="en-US" dirty="0">
                <a:latin typeface="Berlin Sans FB" pitchFamily="34" charset="0"/>
              </a:rPr>
              <a:t>2 </a:t>
            </a:r>
            <a:r>
              <a:rPr lang="en-US" dirty="0" err="1">
                <a:latin typeface="Berlin Sans FB" pitchFamily="34" charset="0"/>
              </a:rPr>
              <a:t>meV</a:t>
            </a:r>
            <a:r>
              <a:rPr lang="en-US" dirty="0">
                <a:latin typeface="Berlin Sans FB" pitchFamily="34" charset="0"/>
              </a:rPr>
              <a:t> &lt;</a:t>
            </a:r>
            <a:r>
              <a:rPr lang="en-US" dirty="0" err="1">
                <a:latin typeface="Berlin Sans FB" pitchFamily="34" charset="0"/>
              </a:rPr>
              <a:t>E</a:t>
            </a:r>
            <a:r>
              <a:rPr lang="en-US" baseline="-25000" dirty="0" err="1">
                <a:latin typeface="Berlin Sans FB" pitchFamily="34" charset="0"/>
              </a:rPr>
              <a:t>i</a:t>
            </a:r>
            <a:r>
              <a:rPr lang="en-US" dirty="0">
                <a:latin typeface="Berlin Sans FB" pitchFamily="34" charset="0"/>
              </a:rPr>
              <a:t>&lt;15 </a:t>
            </a:r>
            <a:r>
              <a:rPr lang="en-US" dirty="0" err="1">
                <a:latin typeface="Berlin Sans FB" pitchFamily="34" charset="0"/>
              </a:rPr>
              <a:t>meV</a:t>
            </a:r>
            <a:endParaRPr lang="en-US" dirty="0">
              <a:latin typeface="Berlin Sans FB" pitchFamily="34" charset="0"/>
            </a:endParaRPr>
          </a:p>
          <a:p>
            <a:pPr algn="l">
              <a:spcBef>
                <a:spcPct val="50000"/>
              </a:spcBef>
              <a:buFontTx/>
              <a:buChar char="•"/>
            </a:pPr>
            <a:r>
              <a:rPr lang="en-US" dirty="0">
                <a:latin typeface="Berlin Sans FB" pitchFamily="34" charset="0"/>
              </a:rPr>
              <a:t> </a:t>
            </a:r>
            <a:r>
              <a:rPr lang="en-US" dirty="0" smtClean="0">
                <a:latin typeface="Berlin Sans FB" pitchFamily="34" charset="0"/>
              </a:rPr>
              <a:t>Thermal: </a:t>
            </a:r>
            <a:r>
              <a:rPr lang="en-US" dirty="0">
                <a:latin typeface="Berlin Sans FB" pitchFamily="34" charset="0"/>
              </a:rPr>
              <a:t>15 </a:t>
            </a:r>
            <a:r>
              <a:rPr lang="en-US" dirty="0" err="1">
                <a:latin typeface="Berlin Sans FB" pitchFamily="34" charset="0"/>
              </a:rPr>
              <a:t>meV</a:t>
            </a:r>
            <a:r>
              <a:rPr lang="en-US" dirty="0">
                <a:latin typeface="Berlin Sans FB" pitchFamily="34" charset="0"/>
              </a:rPr>
              <a:t>&lt; </a:t>
            </a:r>
            <a:r>
              <a:rPr lang="en-US" dirty="0" err="1">
                <a:latin typeface="Berlin Sans FB" pitchFamily="34" charset="0"/>
              </a:rPr>
              <a:t>E</a:t>
            </a:r>
            <a:r>
              <a:rPr lang="en-US" baseline="-25000" dirty="0" err="1">
                <a:latin typeface="Berlin Sans FB" pitchFamily="34" charset="0"/>
              </a:rPr>
              <a:t>i</a:t>
            </a:r>
            <a:r>
              <a:rPr lang="en-US" dirty="0">
                <a:latin typeface="Berlin Sans FB" pitchFamily="34" charset="0"/>
              </a:rPr>
              <a:t>&lt;100 </a:t>
            </a:r>
            <a:r>
              <a:rPr lang="en-US" dirty="0" err="1">
                <a:latin typeface="Berlin Sans FB" pitchFamily="34" charset="0"/>
              </a:rPr>
              <a:t>meV</a:t>
            </a:r>
            <a:endParaRPr lang="en-US" dirty="0">
              <a:latin typeface="Berlin Sans FB" pitchFamily="34" charset="0"/>
            </a:endParaRPr>
          </a:p>
          <a:p>
            <a:pPr algn="l">
              <a:spcBef>
                <a:spcPct val="50000"/>
              </a:spcBef>
              <a:buFontTx/>
              <a:buChar char="•"/>
            </a:pPr>
            <a:r>
              <a:rPr lang="en-US" dirty="0">
                <a:latin typeface="Berlin Sans FB" pitchFamily="34" charset="0"/>
              </a:rPr>
              <a:t> </a:t>
            </a:r>
            <a:r>
              <a:rPr lang="en-US" dirty="0" smtClean="0">
                <a:latin typeface="Berlin Sans FB" pitchFamily="34" charset="0"/>
              </a:rPr>
              <a:t>Hot: </a:t>
            </a:r>
            <a:r>
              <a:rPr lang="en-US" dirty="0" err="1">
                <a:latin typeface="Berlin Sans FB" pitchFamily="34" charset="0"/>
              </a:rPr>
              <a:t>E</a:t>
            </a:r>
            <a:r>
              <a:rPr lang="en-US" baseline="-25000" dirty="0" err="1">
                <a:latin typeface="Berlin Sans FB" pitchFamily="34" charset="0"/>
              </a:rPr>
              <a:t>i</a:t>
            </a:r>
            <a:r>
              <a:rPr lang="en-US" dirty="0">
                <a:latin typeface="Berlin Sans FB" pitchFamily="34" charset="0"/>
              </a:rPr>
              <a:t>&gt;100 </a:t>
            </a:r>
            <a:r>
              <a:rPr lang="en-US" dirty="0" err="1">
                <a:latin typeface="Berlin Sans FB" pitchFamily="34" charset="0"/>
              </a:rPr>
              <a:t>meV</a:t>
            </a:r>
            <a:endParaRPr lang="en-US" dirty="0">
              <a:latin typeface="Berlin Sans FB" pitchFamily="34" charset="0"/>
            </a:endParaRPr>
          </a:p>
        </p:txBody>
      </p:sp>
      <p:pic>
        <p:nvPicPr>
          <p:cNvPr id="62" name="Picture 61"/>
          <p:cNvPicPr>
            <a:picLocks noChangeAspect="1" noChangeArrowheads="1"/>
          </p:cNvPicPr>
          <p:nvPr/>
        </p:nvPicPr>
        <p:blipFill>
          <a:blip r:embed="rId7" cstate="print"/>
          <a:srcRect/>
          <a:stretch>
            <a:fillRect/>
          </a:stretch>
        </p:blipFill>
        <p:spPr bwMode="auto">
          <a:xfrm>
            <a:off x="8410575" y="51470"/>
            <a:ext cx="733425" cy="857250"/>
          </a:xfrm>
          <a:prstGeom prst="rect">
            <a:avLst/>
          </a:prstGeom>
          <a:noFill/>
          <a:ln w="9525">
            <a:noFill/>
            <a:miter lim="800000"/>
            <a:headEnd/>
            <a:tailEnd/>
          </a:ln>
        </p:spPr>
      </p:pic>
      <p:sp>
        <p:nvSpPr>
          <p:cNvPr id="63" name="Rectangle 62"/>
          <p:cNvSpPr/>
          <p:nvPr/>
        </p:nvSpPr>
        <p:spPr>
          <a:xfrm>
            <a:off x="0" y="6696744"/>
            <a:ext cx="9144000" cy="188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lin Sans FB"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7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7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70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8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8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8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8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8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7" grpId="0" animBg="1"/>
      <p:bldP spid="29708" grpId="0" animBg="1"/>
      <p:bldP spid="29709" grpId="0" animBg="1"/>
      <p:bldP spid="29710" grpId="0" animBg="1"/>
      <p:bldP spid="29841" grpId="0" animBg="1"/>
      <p:bldP spid="29844" grpId="0" animBg="1"/>
      <p:bldP spid="29846" grpId="0" animBg="1"/>
      <p:bldP spid="298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smtClean="0">
                <a:latin typeface="Berlin Sans FB" pitchFamily="34" charset="0"/>
              </a:rPr>
              <a:t>Properties</a:t>
            </a:r>
            <a:r>
              <a:rPr lang="da-DK" dirty="0" smtClean="0">
                <a:latin typeface="Berlin Sans FB" pitchFamily="34" charset="0"/>
              </a:rPr>
              <a:t> of the neutron</a:t>
            </a:r>
            <a:endParaRPr lang="en-US" dirty="0">
              <a:latin typeface="Berlin Sans FB" pitchFamily="34" charset="0"/>
            </a:endParaRPr>
          </a:p>
        </p:txBody>
      </p:sp>
      <p:sp>
        <p:nvSpPr>
          <p:cNvPr id="3" name="TextBox 2"/>
          <p:cNvSpPr txBox="1"/>
          <p:nvPr/>
        </p:nvSpPr>
        <p:spPr>
          <a:xfrm>
            <a:off x="857224" y="1412776"/>
            <a:ext cx="7572428" cy="5016758"/>
          </a:xfrm>
          <a:prstGeom prst="rect">
            <a:avLst/>
          </a:prstGeom>
          <a:noFill/>
          <a:ln w="38100">
            <a:solidFill>
              <a:schemeClr val="tx1"/>
            </a:solidFill>
          </a:ln>
        </p:spPr>
        <p:txBody>
          <a:bodyPr wrap="square" rtlCol="0">
            <a:spAutoFit/>
          </a:bodyPr>
          <a:lstStyle/>
          <a:p>
            <a:r>
              <a:rPr lang="da-DK" sz="3200" dirty="0" err="1" smtClean="0">
                <a:latin typeface="Berlin Sans FB" pitchFamily="34" charset="0"/>
              </a:rPr>
              <a:t>Mass</a:t>
            </a:r>
            <a:r>
              <a:rPr lang="da-DK" sz="3200" dirty="0" smtClean="0">
                <a:latin typeface="Berlin Sans FB" pitchFamily="34" charset="0"/>
              </a:rPr>
              <a:t>   : 	1.675 10</a:t>
            </a:r>
            <a:r>
              <a:rPr lang="da-DK" sz="3200" baseline="30000" dirty="0" smtClean="0">
                <a:latin typeface="Berlin Sans FB" pitchFamily="34" charset="0"/>
              </a:rPr>
              <a:t>-27</a:t>
            </a:r>
            <a:r>
              <a:rPr lang="da-DK" sz="3200" dirty="0" smtClean="0">
                <a:latin typeface="Berlin Sans FB" pitchFamily="34" charset="0"/>
              </a:rPr>
              <a:t> kg</a:t>
            </a:r>
          </a:p>
          <a:p>
            <a:endParaRPr lang="da-DK" sz="3200" dirty="0" smtClean="0">
              <a:solidFill>
                <a:srgbClr val="FF0000"/>
              </a:solidFill>
              <a:latin typeface="Berlin Sans FB" pitchFamily="34" charset="0"/>
            </a:endParaRPr>
          </a:p>
          <a:p>
            <a:r>
              <a:rPr lang="da-DK" sz="3200" dirty="0" smtClean="0">
                <a:solidFill>
                  <a:srgbClr val="FF0000"/>
                </a:solidFill>
                <a:latin typeface="Berlin Sans FB" pitchFamily="34" charset="0"/>
              </a:rPr>
              <a:t>Charge : 	0 (</a:t>
            </a:r>
            <a:r>
              <a:rPr lang="da-DK" sz="3200" dirty="0" err="1" smtClean="0">
                <a:solidFill>
                  <a:srgbClr val="FF0000"/>
                </a:solidFill>
                <a:latin typeface="Berlin Sans FB" pitchFamily="34" charset="0"/>
              </a:rPr>
              <a:t>no</a:t>
            </a:r>
            <a:r>
              <a:rPr lang="da-DK" sz="3200" dirty="0" smtClean="0">
                <a:solidFill>
                  <a:srgbClr val="FF0000"/>
                </a:solidFill>
                <a:latin typeface="Berlin Sans FB" pitchFamily="34" charset="0"/>
              </a:rPr>
              <a:t> Coulomb) </a:t>
            </a:r>
          </a:p>
          <a:p>
            <a:endParaRPr lang="da-DK" sz="3200" dirty="0" smtClean="0">
              <a:latin typeface="Berlin Sans FB" pitchFamily="34" charset="0"/>
            </a:endParaRPr>
          </a:p>
          <a:p>
            <a:r>
              <a:rPr lang="da-DK" sz="3200" baseline="30000" dirty="0" smtClean="0">
                <a:latin typeface="Berlin Sans FB" pitchFamily="34" charset="0"/>
              </a:rPr>
              <a:t>1</a:t>
            </a:r>
            <a:r>
              <a:rPr lang="da-DK" sz="3200" baseline="-25000" dirty="0" smtClean="0">
                <a:latin typeface="Berlin Sans FB" pitchFamily="34" charset="0"/>
              </a:rPr>
              <a:t>0</a:t>
            </a:r>
            <a:r>
              <a:rPr lang="da-DK" sz="3200" dirty="0" smtClean="0">
                <a:latin typeface="Berlin Sans FB" pitchFamily="34" charset="0"/>
              </a:rPr>
              <a:t>n </a:t>
            </a:r>
            <a:r>
              <a:rPr lang="da-DK" sz="3200" dirty="0" smtClean="0">
                <a:latin typeface="Berlin Sans FB" pitchFamily="34" charset="0"/>
                <a:sym typeface="Wingdings" pitchFamily="2" charset="2"/>
              </a:rPr>
              <a:t> </a:t>
            </a:r>
            <a:r>
              <a:rPr lang="da-DK" sz="3200" baseline="30000" dirty="0" smtClean="0">
                <a:latin typeface="Berlin Sans FB" pitchFamily="34" charset="0"/>
                <a:sym typeface="Wingdings" pitchFamily="2" charset="2"/>
              </a:rPr>
              <a:t>1</a:t>
            </a:r>
            <a:r>
              <a:rPr lang="da-DK" sz="3200" baseline="-25000" dirty="0" smtClean="0">
                <a:latin typeface="Berlin Sans FB" pitchFamily="34" charset="0"/>
                <a:sym typeface="Wingdings" pitchFamily="2" charset="2"/>
              </a:rPr>
              <a:t>0</a:t>
            </a:r>
            <a:r>
              <a:rPr lang="da-DK" sz="3200" dirty="0" smtClean="0">
                <a:latin typeface="Berlin Sans FB" pitchFamily="34" charset="0"/>
                <a:sym typeface="Wingdings" pitchFamily="2" charset="2"/>
              </a:rPr>
              <a:t>p + e</a:t>
            </a:r>
            <a:r>
              <a:rPr lang="da-DK" sz="3200" baseline="30000" dirty="0" smtClean="0">
                <a:latin typeface="Berlin Sans FB" pitchFamily="34" charset="0"/>
                <a:sym typeface="Wingdings" pitchFamily="2" charset="2"/>
              </a:rPr>
              <a:t>-</a:t>
            </a:r>
            <a:r>
              <a:rPr lang="da-DK" sz="3200" dirty="0" smtClean="0">
                <a:latin typeface="Berlin Sans FB" pitchFamily="34" charset="0"/>
                <a:sym typeface="Wingdings" pitchFamily="2" charset="2"/>
              </a:rPr>
              <a:t> + </a:t>
            </a:r>
            <a:r>
              <a:rPr lang="el-GR" sz="3200" dirty="0" smtClean="0">
                <a:latin typeface="Cambria" pitchFamily="18" charset="0"/>
              </a:rPr>
              <a:t>μ</a:t>
            </a:r>
            <a:r>
              <a:rPr lang="da-DK" sz="3200" baseline="-25000" dirty="0" smtClean="0">
                <a:latin typeface="Berlin Sans FB" pitchFamily="34" charset="0"/>
              </a:rPr>
              <a:t>e</a:t>
            </a:r>
          </a:p>
          <a:p>
            <a:r>
              <a:rPr lang="da-DK" sz="3200" dirty="0" err="1" smtClean="0">
                <a:latin typeface="Berlin Sans FB" pitchFamily="34" charset="0"/>
              </a:rPr>
              <a:t>Lifetime</a:t>
            </a:r>
            <a:r>
              <a:rPr lang="da-DK" sz="3200" dirty="0" smtClean="0">
                <a:latin typeface="Berlin Sans FB" pitchFamily="34" charset="0"/>
              </a:rPr>
              <a:t>: 	886(1) sekunder</a:t>
            </a:r>
            <a:endParaRPr lang="en-US" sz="3200" dirty="0" smtClean="0">
              <a:latin typeface="Berlin Sans FB" pitchFamily="34" charset="0"/>
            </a:endParaRPr>
          </a:p>
          <a:p>
            <a:endParaRPr lang="da-DK" sz="3200" dirty="0" smtClean="0">
              <a:latin typeface="Berlin Sans FB" pitchFamily="34" charset="0"/>
            </a:endParaRPr>
          </a:p>
          <a:p>
            <a:r>
              <a:rPr lang="da-DK" sz="3200" dirty="0" err="1" smtClean="0">
                <a:solidFill>
                  <a:srgbClr val="FF0000"/>
                </a:solidFill>
                <a:latin typeface="Berlin Sans FB" pitchFamily="34" charset="0"/>
              </a:rPr>
              <a:t>Spin</a:t>
            </a:r>
            <a:r>
              <a:rPr lang="da-DK" sz="3200" dirty="0" smtClean="0">
                <a:solidFill>
                  <a:srgbClr val="FF0000"/>
                </a:solidFill>
                <a:latin typeface="Berlin Sans FB" pitchFamily="34" charset="0"/>
              </a:rPr>
              <a:t>     : 	½ (</a:t>
            </a:r>
            <a:r>
              <a:rPr lang="da-DK" sz="3200" dirty="0" err="1" smtClean="0">
                <a:solidFill>
                  <a:srgbClr val="FF0000"/>
                </a:solidFill>
                <a:latin typeface="Berlin Sans FB" pitchFamily="34" charset="0"/>
              </a:rPr>
              <a:t>magnetic</a:t>
            </a:r>
            <a:r>
              <a:rPr lang="da-DK" sz="3200" dirty="0" smtClean="0">
                <a:solidFill>
                  <a:srgbClr val="FF0000"/>
                </a:solidFill>
                <a:latin typeface="Berlin Sans FB" pitchFamily="34" charset="0"/>
              </a:rPr>
              <a:t>)</a:t>
            </a:r>
          </a:p>
          <a:p>
            <a:endParaRPr lang="da-DK" sz="3200" dirty="0" smtClean="0">
              <a:latin typeface="Berlin Sans FB" pitchFamily="34" charset="0"/>
            </a:endParaRPr>
          </a:p>
          <a:p>
            <a:r>
              <a:rPr lang="da-DK" sz="3200" dirty="0" err="1" smtClean="0">
                <a:latin typeface="Berlin Sans FB" pitchFamily="34" charset="0"/>
              </a:rPr>
              <a:t>Magnetic</a:t>
            </a:r>
            <a:r>
              <a:rPr lang="da-DK" sz="3200" dirty="0" smtClean="0">
                <a:latin typeface="Berlin Sans FB" pitchFamily="34" charset="0"/>
              </a:rPr>
              <a:t> </a:t>
            </a:r>
            <a:r>
              <a:rPr lang="da-DK" sz="3200" dirty="0" err="1" smtClean="0">
                <a:latin typeface="Berlin Sans FB" pitchFamily="34" charset="0"/>
              </a:rPr>
              <a:t>dipole</a:t>
            </a:r>
            <a:r>
              <a:rPr lang="da-DK" sz="3200" dirty="0" smtClean="0">
                <a:latin typeface="Berlin Sans FB" pitchFamily="34" charset="0"/>
              </a:rPr>
              <a:t> moment: </a:t>
            </a:r>
            <a:r>
              <a:rPr lang="el-GR" sz="3200" dirty="0" smtClean="0">
                <a:latin typeface="Cambria" pitchFamily="18" charset="0"/>
              </a:rPr>
              <a:t>μ</a:t>
            </a:r>
            <a:r>
              <a:rPr lang="da-DK" sz="3200" dirty="0" smtClean="0">
                <a:latin typeface="Berlin Sans FB" pitchFamily="34" charset="0"/>
              </a:rPr>
              <a:t> = -1.913 </a:t>
            </a:r>
            <a:r>
              <a:rPr lang="el-GR" sz="3200" dirty="0" smtClean="0">
                <a:latin typeface="Cambria" pitchFamily="18" charset="0"/>
              </a:rPr>
              <a:t>μ</a:t>
            </a:r>
            <a:r>
              <a:rPr lang="da-DK" sz="3200" baseline="-25000" dirty="0" smtClean="0">
                <a:latin typeface="Berlin Sans FB" pitchFamily="34" charset="0"/>
              </a:rPr>
              <a:t>N</a:t>
            </a:r>
            <a:endParaRPr lang="da-DK" sz="3200" dirty="0" smtClean="0">
              <a:latin typeface="Berlin Sans FB" pitchFamily="34" charset="0"/>
            </a:endParaRPr>
          </a:p>
        </p:txBody>
      </p:sp>
      <p:pic>
        <p:nvPicPr>
          <p:cNvPr id="4" name="Picture 2"/>
          <p:cNvPicPr>
            <a:picLocks noChangeAspect="1" noChangeArrowheads="1"/>
          </p:cNvPicPr>
          <p:nvPr/>
        </p:nvPicPr>
        <p:blipFill>
          <a:blip r:embed="rId3" cstate="print"/>
          <a:srcRect/>
          <a:stretch>
            <a:fillRect/>
          </a:stretch>
        </p:blipFill>
        <p:spPr bwMode="auto">
          <a:xfrm>
            <a:off x="6444408" y="4014735"/>
            <a:ext cx="1800000" cy="1800000"/>
          </a:xfrm>
          <a:prstGeom prst="rect">
            <a:avLst/>
          </a:prstGeom>
          <a:noFill/>
          <a:ln w="9525">
            <a:noFill/>
            <a:miter lim="800000"/>
            <a:headEnd/>
            <a:tailEnd/>
          </a:ln>
        </p:spPr>
      </p:pic>
      <p:cxnSp>
        <p:nvCxnSpPr>
          <p:cNvPr id="7" name="Straight Connector 6"/>
          <p:cNvCxnSpPr/>
          <p:nvPr/>
        </p:nvCxnSpPr>
        <p:spPr>
          <a:xfrm>
            <a:off x="3491880" y="3508199"/>
            <a:ext cx="357190" cy="1588"/>
          </a:xfrm>
          <a:prstGeom prst="line">
            <a:avLst/>
          </a:prstGeom>
          <a:ln w="19050"/>
        </p:spPr>
        <p:style>
          <a:lnRef idx="1">
            <a:schemeClr val="dk1"/>
          </a:lnRef>
          <a:fillRef idx="0">
            <a:schemeClr val="dk1"/>
          </a:fillRef>
          <a:effectRef idx="0">
            <a:schemeClr val="dk1"/>
          </a:effectRef>
          <a:fontRef idx="minor">
            <a:schemeClr val="tx1"/>
          </a:fontRef>
        </p:style>
      </p:cxnSp>
      <p:pic>
        <p:nvPicPr>
          <p:cNvPr id="6" name="Picture 2"/>
          <p:cNvPicPr>
            <a:picLocks noChangeAspect="1" noChangeArrowheads="1"/>
          </p:cNvPicPr>
          <p:nvPr/>
        </p:nvPicPr>
        <p:blipFill>
          <a:blip r:embed="rId4" cstate="print"/>
          <a:srcRect/>
          <a:stretch>
            <a:fillRect/>
          </a:stretch>
        </p:blipFill>
        <p:spPr bwMode="auto">
          <a:xfrm>
            <a:off x="8410575" y="-24"/>
            <a:ext cx="733425" cy="857250"/>
          </a:xfrm>
          <a:prstGeom prst="rect">
            <a:avLst/>
          </a:prstGeom>
          <a:noFill/>
          <a:ln w="9525">
            <a:noFill/>
            <a:miter lim="800000"/>
            <a:headEnd/>
            <a:tailEnd/>
          </a:ln>
        </p:spPr>
      </p:pic>
      <p:pic>
        <p:nvPicPr>
          <p:cNvPr id="8" name="Picture 2"/>
          <p:cNvPicPr>
            <a:picLocks noChangeAspect="1" noChangeArrowheads="1"/>
          </p:cNvPicPr>
          <p:nvPr/>
        </p:nvPicPr>
        <p:blipFill>
          <a:blip r:embed="rId5" cstate="print"/>
          <a:srcRect/>
          <a:stretch>
            <a:fillRect/>
          </a:stretch>
        </p:blipFill>
        <p:spPr bwMode="auto">
          <a:xfrm>
            <a:off x="6413326" y="1494255"/>
            <a:ext cx="1255018" cy="1758575"/>
          </a:xfrm>
          <a:prstGeom prst="rect">
            <a:avLst/>
          </a:prstGeom>
          <a:noFill/>
          <a:ln w="9525">
            <a:noFill/>
            <a:miter lim="800000"/>
            <a:headEnd/>
            <a:tailEnd/>
          </a:ln>
        </p:spPr>
      </p:pic>
      <p:pic>
        <p:nvPicPr>
          <p:cNvPr id="9" name="Picture 4"/>
          <p:cNvPicPr>
            <a:picLocks noChangeAspect="1" noChangeArrowheads="1"/>
          </p:cNvPicPr>
          <p:nvPr/>
        </p:nvPicPr>
        <p:blipFill>
          <a:blip r:embed="rId6" cstate="print"/>
          <a:srcRect/>
          <a:stretch>
            <a:fillRect/>
          </a:stretch>
        </p:blipFill>
        <p:spPr bwMode="auto">
          <a:xfrm>
            <a:off x="7744916" y="1529202"/>
            <a:ext cx="571500" cy="571500"/>
          </a:xfrm>
          <a:prstGeom prst="rect">
            <a:avLst/>
          </a:prstGeom>
          <a:noFill/>
          <a:ln w="9525">
            <a:noFill/>
            <a:miter lim="800000"/>
            <a:headEnd/>
            <a:tailEnd/>
          </a:ln>
        </p:spPr>
      </p:pic>
      <p:sp>
        <p:nvSpPr>
          <p:cNvPr id="10" name="TextBox 9"/>
          <p:cNvSpPr txBox="1"/>
          <p:nvPr/>
        </p:nvSpPr>
        <p:spPr>
          <a:xfrm>
            <a:off x="6300192" y="3294455"/>
            <a:ext cx="2016224" cy="646331"/>
          </a:xfrm>
          <a:prstGeom prst="rect">
            <a:avLst/>
          </a:prstGeom>
          <a:noFill/>
        </p:spPr>
        <p:txBody>
          <a:bodyPr wrap="square" rtlCol="0">
            <a:spAutoFit/>
          </a:bodyPr>
          <a:lstStyle/>
          <a:p>
            <a:r>
              <a:rPr lang="da-DK" dirty="0" smtClean="0">
                <a:latin typeface="Berlin Sans FB" pitchFamily="34" charset="0"/>
              </a:rPr>
              <a:t>Nobel </a:t>
            </a:r>
            <a:r>
              <a:rPr lang="da-DK" dirty="0" err="1" smtClean="0">
                <a:latin typeface="Berlin Sans FB" pitchFamily="34" charset="0"/>
              </a:rPr>
              <a:t>price</a:t>
            </a:r>
            <a:r>
              <a:rPr lang="da-DK" dirty="0" smtClean="0">
                <a:latin typeface="Berlin Sans FB" pitchFamily="34" charset="0"/>
              </a:rPr>
              <a:t> 1935</a:t>
            </a:r>
          </a:p>
          <a:p>
            <a:r>
              <a:rPr lang="da-DK" dirty="0" smtClean="0">
                <a:latin typeface="Berlin Sans FB" pitchFamily="34" charset="0"/>
              </a:rPr>
              <a:t>James </a:t>
            </a:r>
            <a:r>
              <a:rPr lang="da-DK" dirty="0" err="1" smtClean="0">
                <a:latin typeface="Berlin Sans FB" pitchFamily="34" charset="0"/>
              </a:rPr>
              <a:t>Chadwick</a:t>
            </a:r>
            <a:endParaRPr lang="en-US" dirty="0" smtClean="0">
              <a:latin typeface="Berlin Sans FB" pitchFamily="34" charset="0"/>
            </a:endParaRPr>
          </a:p>
        </p:txBody>
      </p:sp>
      <p:sp>
        <p:nvSpPr>
          <p:cNvPr id="11" name="Rectangle 10"/>
          <p:cNvSpPr/>
          <p:nvPr/>
        </p:nvSpPr>
        <p:spPr>
          <a:xfrm>
            <a:off x="0" y="6669360"/>
            <a:ext cx="9144000" cy="188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lin Sans FB"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a-DK" dirty="0" err="1" smtClean="0">
                <a:latin typeface="Berlin Sans FB" pitchFamily="34" charset="0"/>
              </a:rPr>
              <a:t>Time-of-flight</a:t>
            </a:r>
            <a:r>
              <a:rPr lang="da-DK" dirty="0" smtClean="0">
                <a:latin typeface="Berlin Sans FB" pitchFamily="34" charset="0"/>
              </a:rPr>
              <a:t> </a:t>
            </a:r>
            <a:r>
              <a:rPr lang="da-DK" dirty="0" err="1" smtClean="0">
                <a:latin typeface="Berlin Sans FB" pitchFamily="34" charset="0"/>
              </a:rPr>
              <a:t>spectrometers</a:t>
            </a:r>
            <a:endParaRPr lang="en-US" dirty="0"/>
          </a:p>
        </p:txBody>
      </p:sp>
      <p:pic>
        <p:nvPicPr>
          <p:cNvPr id="5" name="Picture 24"/>
          <p:cNvPicPr>
            <a:picLocks noChangeAspect="1" noChangeArrowheads="1"/>
          </p:cNvPicPr>
          <p:nvPr/>
        </p:nvPicPr>
        <p:blipFill>
          <a:blip r:embed="rId3" cstate="print"/>
          <a:srcRect l="8794" t="4967" r="16049" b="4967"/>
          <a:stretch>
            <a:fillRect/>
          </a:stretch>
        </p:blipFill>
        <p:spPr bwMode="auto">
          <a:xfrm>
            <a:off x="899592" y="5405586"/>
            <a:ext cx="1152525" cy="1047750"/>
          </a:xfrm>
          <a:prstGeom prst="rect">
            <a:avLst/>
          </a:prstGeom>
          <a:noFill/>
          <a:ln w="9525">
            <a:noFill/>
            <a:miter lim="800000"/>
            <a:headEnd/>
            <a:tailEnd/>
          </a:ln>
          <a:effectLst/>
        </p:spPr>
      </p:pic>
      <p:sp>
        <p:nvSpPr>
          <p:cNvPr id="6" name="Rectangle 5"/>
          <p:cNvSpPr/>
          <p:nvPr/>
        </p:nvSpPr>
        <p:spPr>
          <a:xfrm>
            <a:off x="8244408" y="4365104"/>
            <a:ext cx="144016" cy="648072"/>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cs typeface="Calibri" pitchFamily="34" charset="0"/>
            </a:endParaRPr>
          </a:p>
        </p:txBody>
      </p:sp>
      <p:pic>
        <p:nvPicPr>
          <p:cNvPr id="7" name="Picture 24"/>
          <p:cNvPicPr>
            <a:picLocks noChangeAspect="1" noChangeArrowheads="1"/>
          </p:cNvPicPr>
          <p:nvPr/>
        </p:nvPicPr>
        <p:blipFill>
          <a:blip r:embed="rId3" cstate="print"/>
          <a:srcRect l="8794" t="4967" r="16049" b="4967"/>
          <a:stretch>
            <a:fillRect/>
          </a:stretch>
        </p:blipFill>
        <p:spPr bwMode="auto">
          <a:xfrm>
            <a:off x="7667947" y="5405586"/>
            <a:ext cx="1152525" cy="1047750"/>
          </a:xfrm>
          <a:prstGeom prst="rect">
            <a:avLst/>
          </a:prstGeom>
          <a:noFill/>
          <a:ln w="9525">
            <a:noFill/>
            <a:miter lim="800000"/>
            <a:headEnd/>
            <a:tailEnd/>
          </a:ln>
          <a:effectLst/>
        </p:spPr>
      </p:pic>
      <p:sp>
        <p:nvSpPr>
          <p:cNvPr id="8" name="AutoShape 26"/>
          <p:cNvSpPr>
            <a:spLocks noChangeArrowheads="1"/>
          </p:cNvSpPr>
          <p:nvPr/>
        </p:nvSpPr>
        <p:spPr bwMode="auto">
          <a:xfrm>
            <a:off x="1187996" y="4509120"/>
            <a:ext cx="647700" cy="504825"/>
          </a:xfrm>
          <a:prstGeom prst="irregularSeal2">
            <a:avLst/>
          </a:prstGeom>
          <a:solidFill>
            <a:srgbClr val="FF0000"/>
          </a:solidFill>
          <a:ln w="9525">
            <a:solidFill>
              <a:srgbClr val="FF0000"/>
            </a:solidFill>
            <a:miter lim="800000"/>
            <a:headEnd/>
            <a:tailEnd/>
          </a:ln>
          <a:effectLst/>
        </p:spPr>
        <p:txBody>
          <a:bodyPr wrap="none" anchor="ctr"/>
          <a:lstStyle/>
          <a:p>
            <a:endParaRPr lang="en-US">
              <a:latin typeface="Calibri" pitchFamily="34" charset="0"/>
              <a:cs typeface="Calibri" pitchFamily="34" charset="0"/>
            </a:endParaRPr>
          </a:p>
        </p:txBody>
      </p:sp>
      <p:sp>
        <p:nvSpPr>
          <p:cNvPr id="9" name="TextBox 8"/>
          <p:cNvSpPr txBox="1"/>
          <p:nvPr/>
        </p:nvSpPr>
        <p:spPr>
          <a:xfrm>
            <a:off x="899592" y="5013176"/>
            <a:ext cx="1944216" cy="369332"/>
          </a:xfrm>
          <a:prstGeom prst="rect">
            <a:avLst/>
          </a:prstGeom>
          <a:noFill/>
        </p:spPr>
        <p:txBody>
          <a:bodyPr wrap="square" rtlCol="0">
            <a:spAutoFit/>
          </a:bodyPr>
          <a:lstStyle/>
          <a:p>
            <a:r>
              <a:rPr lang="da-DK" dirty="0" err="1" smtClean="0">
                <a:latin typeface="Calibri" pitchFamily="34" charset="0"/>
                <a:cs typeface="Calibri" pitchFamily="34" charset="0"/>
              </a:rPr>
              <a:t>Moderator</a:t>
            </a:r>
            <a:endParaRPr lang="en-US" dirty="0">
              <a:latin typeface="Calibri" pitchFamily="34" charset="0"/>
              <a:cs typeface="Calibri" pitchFamily="34" charset="0"/>
            </a:endParaRPr>
          </a:p>
        </p:txBody>
      </p:sp>
      <p:cxnSp>
        <p:nvCxnSpPr>
          <p:cNvPr id="10" name="Straight Connector 9"/>
          <p:cNvCxnSpPr/>
          <p:nvPr/>
        </p:nvCxnSpPr>
        <p:spPr>
          <a:xfrm>
            <a:off x="1763688" y="4725144"/>
            <a:ext cx="6480000" cy="0"/>
          </a:xfrm>
          <a:prstGeom prst="line">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4283968" y="4149080"/>
            <a:ext cx="1944216" cy="369332"/>
          </a:xfrm>
          <a:prstGeom prst="rect">
            <a:avLst/>
          </a:prstGeom>
          <a:noFill/>
        </p:spPr>
        <p:txBody>
          <a:bodyPr wrap="square" rtlCol="0">
            <a:spAutoFit/>
          </a:bodyPr>
          <a:lstStyle/>
          <a:p>
            <a:r>
              <a:rPr lang="da-DK" dirty="0" smtClean="0">
                <a:latin typeface="Calibri" pitchFamily="34" charset="0"/>
                <a:cs typeface="Calibri" pitchFamily="34" charset="0"/>
              </a:rPr>
              <a:t>Distance L</a:t>
            </a:r>
          </a:p>
        </p:txBody>
      </p:sp>
      <p:grpSp>
        <p:nvGrpSpPr>
          <p:cNvPr id="12" name="Group 11"/>
          <p:cNvGrpSpPr/>
          <p:nvPr/>
        </p:nvGrpSpPr>
        <p:grpSpPr>
          <a:xfrm>
            <a:off x="3995936" y="5301208"/>
            <a:ext cx="1872208" cy="1080120"/>
            <a:chOff x="3995936" y="5373216"/>
            <a:chExt cx="1872208" cy="1080120"/>
          </a:xfrm>
        </p:grpSpPr>
        <p:sp>
          <p:nvSpPr>
            <p:cNvPr id="13" name="Rectangle 12"/>
            <p:cNvSpPr/>
            <p:nvPr/>
          </p:nvSpPr>
          <p:spPr>
            <a:xfrm>
              <a:off x="3995936" y="5373216"/>
              <a:ext cx="187220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cs typeface="Calibri" pitchFamily="34" charset="0"/>
              </a:endParaRPr>
            </a:p>
          </p:txBody>
        </p:sp>
        <p:graphicFrame>
          <p:nvGraphicFramePr>
            <p:cNvPr id="14" name="Object 2"/>
            <p:cNvGraphicFramePr>
              <a:graphicFrameLocks noChangeAspect="1"/>
            </p:cNvGraphicFramePr>
            <p:nvPr/>
          </p:nvGraphicFramePr>
          <p:xfrm>
            <a:off x="4139952" y="5418733"/>
            <a:ext cx="1497013" cy="890587"/>
          </p:xfrm>
          <a:graphic>
            <a:graphicData uri="http://schemas.openxmlformats.org/presentationml/2006/ole">
              <p:oleObj spid="_x0000_s55298" name="Ligning" r:id="rId4" imgW="723600" imgH="431640" progId="Equation.3">
                <p:embed/>
              </p:oleObj>
            </a:graphicData>
          </a:graphic>
        </p:graphicFrame>
      </p:grpSp>
      <p:sp>
        <p:nvSpPr>
          <p:cNvPr id="15" name="TextBox 14"/>
          <p:cNvSpPr txBox="1"/>
          <p:nvPr/>
        </p:nvSpPr>
        <p:spPr>
          <a:xfrm>
            <a:off x="323528" y="1399416"/>
            <a:ext cx="8532440" cy="1938992"/>
          </a:xfrm>
          <a:prstGeom prst="rect">
            <a:avLst/>
          </a:prstGeom>
          <a:noFill/>
        </p:spPr>
        <p:txBody>
          <a:bodyPr wrap="square" rtlCol="0">
            <a:spAutoFit/>
          </a:bodyPr>
          <a:lstStyle/>
          <a:p>
            <a:r>
              <a:rPr lang="da-DK" sz="2400" u="sng" dirty="0" smtClean="0">
                <a:latin typeface="Berlin Sans FB" pitchFamily="34" charset="0"/>
              </a:rPr>
              <a:t>General </a:t>
            </a:r>
            <a:r>
              <a:rPr lang="da-DK" sz="2400" u="sng" dirty="0" err="1" smtClean="0">
                <a:latin typeface="Berlin Sans FB" pitchFamily="34" charset="0"/>
              </a:rPr>
              <a:t>principles</a:t>
            </a:r>
            <a:r>
              <a:rPr lang="da-DK" sz="2400" u="sng" dirty="0" smtClean="0">
                <a:latin typeface="Berlin Sans FB" pitchFamily="34" charset="0"/>
              </a:rPr>
              <a:t>: </a:t>
            </a:r>
          </a:p>
          <a:p>
            <a:pPr>
              <a:buFont typeface="Arial" charset="0"/>
              <a:buChar char="•"/>
            </a:pPr>
            <a:r>
              <a:rPr lang="da-DK" sz="2400" dirty="0" smtClean="0">
                <a:latin typeface="Berlin Sans FB" pitchFamily="34" charset="0"/>
              </a:rPr>
              <a:t> </a:t>
            </a:r>
            <a:r>
              <a:rPr lang="da-DK" sz="2400" dirty="0" err="1" smtClean="0">
                <a:latin typeface="Berlin Sans FB" pitchFamily="34" charset="0"/>
              </a:rPr>
              <a:t>Pulsed</a:t>
            </a:r>
            <a:r>
              <a:rPr lang="da-DK" sz="2400" dirty="0" smtClean="0">
                <a:latin typeface="Berlin Sans FB" pitchFamily="34" charset="0"/>
              </a:rPr>
              <a:t> </a:t>
            </a:r>
            <a:r>
              <a:rPr lang="da-DK" sz="2400" dirty="0" err="1" smtClean="0">
                <a:latin typeface="Berlin Sans FB" pitchFamily="34" charset="0"/>
              </a:rPr>
              <a:t>beams</a:t>
            </a:r>
            <a:r>
              <a:rPr lang="da-DK" sz="2400" dirty="0" smtClean="0">
                <a:latin typeface="Berlin Sans FB" pitchFamily="34" charset="0"/>
              </a:rPr>
              <a:t> (</a:t>
            </a:r>
            <a:r>
              <a:rPr lang="da-DK" sz="2400" dirty="0" err="1" smtClean="0">
                <a:latin typeface="Berlin Sans FB" pitchFamily="34" charset="0"/>
              </a:rPr>
              <a:t>spallation</a:t>
            </a:r>
            <a:r>
              <a:rPr lang="da-DK" sz="2400" dirty="0" smtClean="0">
                <a:latin typeface="Berlin Sans FB" pitchFamily="34" charset="0"/>
              </a:rPr>
              <a:t> </a:t>
            </a:r>
            <a:r>
              <a:rPr lang="da-DK" sz="2400" dirty="0" err="1" smtClean="0">
                <a:latin typeface="Berlin Sans FB" pitchFamily="34" charset="0"/>
              </a:rPr>
              <a:t>sources</a:t>
            </a:r>
            <a:r>
              <a:rPr lang="da-DK" sz="2400" dirty="0" smtClean="0">
                <a:latin typeface="Berlin Sans FB" pitchFamily="34" charset="0"/>
              </a:rPr>
              <a:t> </a:t>
            </a:r>
            <a:r>
              <a:rPr lang="da-DK" sz="2400" dirty="0" err="1" smtClean="0">
                <a:latin typeface="Berlin Sans FB" pitchFamily="34" charset="0"/>
              </a:rPr>
              <a:t>or</a:t>
            </a:r>
            <a:r>
              <a:rPr lang="da-DK" sz="2400" dirty="0" smtClean="0">
                <a:latin typeface="Berlin Sans FB" pitchFamily="34" charset="0"/>
              </a:rPr>
              <a:t> </a:t>
            </a:r>
            <a:r>
              <a:rPr lang="da-DK" sz="2400" dirty="0" err="1" smtClean="0">
                <a:latin typeface="Berlin Sans FB" pitchFamily="34" charset="0"/>
              </a:rPr>
              <a:t>chopped</a:t>
            </a:r>
            <a:r>
              <a:rPr lang="da-DK" sz="2400" dirty="0" smtClean="0">
                <a:latin typeface="Berlin Sans FB" pitchFamily="34" charset="0"/>
              </a:rPr>
              <a:t> </a:t>
            </a:r>
            <a:r>
              <a:rPr lang="da-DK" sz="2400" dirty="0" err="1" smtClean="0">
                <a:latin typeface="Berlin Sans FB" pitchFamily="34" charset="0"/>
              </a:rPr>
              <a:t>beams</a:t>
            </a:r>
            <a:r>
              <a:rPr lang="da-DK" sz="2400" dirty="0" smtClean="0">
                <a:latin typeface="Berlin Sans FB" pitchFamily="34" charset="0"/>
              </a:rPr>
              <a:t> at </a:t>
            </a:r>
            <a:r>
              <a:rPr lang="da-DK" sz="2400" dirty="0" err="1" smtClean="0">
                <a:latin typeface="Berlin Sans FB" pitchFamily="34" charset="0"/>
              </a:rPr>
              <a:t>reactors</a:t>
            </a:r>
            <a:r>
              <a:rPr lang="da-DK" sz="2400" dirty="0" smtClean="0">
                <a:latin typeface="Berlin Sans FB" pitchFamily="34" charset="0"/>
              </a:rPr>
              <a:t>)</a:t>
            </a:r>
          </a:p>
          <a:p>
            <a:pPr>
              <a:buFont typeface="Arial" charset="0"/>
              <a:buChar char="•"/>
            </a:pPr>
            <a:r>
              <a:rPr lang="da-DK" sz="2400" dirty="0" smtClean="0">
                <a:latin typeface="Berlin Sans FB" pitchFamily="34" charset="0"/>
              </a:rPr>
              <a:t> </a:t>
            </a:r>
            <a:r>
              <a:rPr lang="da-DK" sz="2400" dirty="0" err="1" smtClean="0">
                <a:latin typeface="Berlin Sans FB" pitchFamily="34" charset="0"/>
              </a:rPr>
              <a:t>Energies</a:t>
            </a:r>
            <a:r>
              <a:rPr lang="da-DK" sz="2400" dirty="0" smtClean="0">
                <a:latin typeface="Berlin Sans FB" pitchFamily="34" charset="0"/>
              </a:rPr>
              <a:t> and </a:t>
            </a:r>
            <a:r>
              <a:rPr lang="da-DK" sz="2400" dirty="0" err="1" smtClean="0">
                <a:latin typeface="Berlin Sans FB" pitchFamily="34" charset="0"/>
              </a:rPr>
              <a:t>momenta</a:t>
            </a:r>
            <a:r>
              <a:rPr lang="da-DK" sz="2400" dirty="0" smtClean="0">
                <a:latin typeface="Berlin Sans FB" pitchFamily="34" charset="0"/>
              </a:rPr>
              <a:t> </a:t>
            </a:r>
            <a:r>
              <a:rPr lang="da-DK" sz="2400" dirty="0" err="1" smtClean="0">
                <a:latin typeface="Berlin Sans FB" pitchFamily="34" charset="0"/>
              </a:rPr>
              <a:t>are</a:t>
            </a:r>
            <a:r>
              <a:rPr lang="da-DK" sz="2400" dirty="0" smtClean="0">
                <a:latin typeface="Berlin Sans FB" pitchFamily="34" charset="0"/>
              </a:rPr>
              <a:t> </a:t>
            </a:r>
            <a:r>
              <a:rPr lang="da-DK" sz="2400" dirty="0" err="1" smtClean="0">
                <a:latin typeface="Berlin Sans FB" pitchFamily="34" charset="0"/>
              </a:rPr>
              <a:t>deduced</a:t>
            </a:r>
            <a:r>
              <a:rPr lang="da-DK" sz="2400" dirty="0" smtClean="0">
                <a:latin typeface="Berlin Sans FB" pitchFamily="34" charset="0"/>
              </a:rPr>
              <a:t> from </a:t>
            </a:r>
            <a:r>
              <a:rPr lang="da-DK" sz="2400" dirty="0" err="1" smtClean="0">
                <a:latin typeface="Berlin Sans FB" pitchFamily="34" charset="0"/>
              </a:rPr>
              <a:t>measured</a:t>
            </a:r>
            <a:r>
              <a:rPr lang="da-DK" sz="2400" dirty="0" smtClean="0">
                <a:latin typeface="Berlin Sans FB" pitchFamily="34" charset="0"/>
              </a:rPr>
              <a:t> time-differences (from pulse </a:t>
            </a:r>
            <a:r>
              <a:rPr lang="da-DK" sz="2400" dirty="0" err="1" smtClean="0">
                <a:latin typeface="Berlin Sans FB" pitchFamily="34" charset="0"/>
              </a:rPr>
              <a:t>creation</a:t>
            </a:r>
            <a:r>
              <a:rPr lang="da-DK" sz="2400" dirty="0" smtClean="0">
                <a:latin typeface="Berlin Sans FB" pitchFamily="34" charset="0"/>
              </a:rPr>
              <a:t> to neutron </a:t>
            </a:r>
            <a:r>
              <a:rPr lang="da-DK" sz="2400" dirty="0" err="1" smtClean="0">
                <a:latin typeface="Berlin Sans FB" pitchFamily="34" charset="0"/>
              </a:rPr>
              <a:t>detection</a:t>
            </a:r>
            <a:r>
              <a:rPr lang="da-DK" sz="2400" dirty="0" smtClean="0">
                <a:latin typeface="Berlin Sans FB" pitchFamily="34" charset="0"/>
              </a:rPr>
              <a:t>) and </a:t>
            </a:r>
            <a:r>
              <a:rPr lang="da-DK" sz="2400" dirty="0" err="1" smtClean="0">
                <a:latin typeface="Berlin Sans FB" pitchFamily="34" charset="0"/>
              </a:rPr>
              <a:t>known</a:t>
            </a:r>
            <a:r>
              <a:rPr lang="da-DK" sz="2400" dirty="0" smtClean="0">
                <a:latin typeface="Berlin Sans FB" pitchFamily="34" charset="0"/>
              </a:rPr>
              <a:t> distances and angles</a:t>
            </a:r>
          </a:p>
        </p:txBody>
      </p:sp>
      <p:sp>
        <p:nvSpPr>
          <p:cNvPr id="17" name="Rectangle 16"/>
          <p:cNvSpPr/>
          <p:nvPr/>
        </p:nvSpPr>
        <p:spPr>
          <a:xfrm>
            <a:off x="0" y="6669360"/>
            <a:ext cx="9144000" cy="188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lin Sans FB" pitchFamily="34" charset="0"/>
            </a:endParaRPr>
          </a:p>
        </p:txBody>
      </p:sp>
      <p:pic>
        <p:nvPicPr>
          <p:cNvPr id="18" name="Picture 17"/>
          <p:cNvPicPr>
            <a:picLocks noChangeAspect="1" noChangeArrowheads="1"/>
          </p:cNvPicPr>
          <p:nvPr/>
        </p:nvPicPr>
        <p:blipFill>
          <a:blip r:embed="rId5" cstate="print"/>
          <a:srcRect/>
          <a:stretch>
            <a:fillRect/>
          </a:stretch>
        </p:blipFill>
        <p:spPr bwMode="auto">
          <a:xfrm>
            <a:off x="8410575" y="-24"/>
            <a:ext cx="733425" cy="857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p:txBody>
          <a:bodyPr/>
          <a:lstStyle/>
          <a:p>
            <a:r>
              <a:rPr lang="en-US" sz="4000">
                <a:latin typeface="Berlin Sans FB" pitchFamily="34" charset="0"/>
                <a:cs typeface="Calibri" pitchFamily="34" charset="0"/>
              </a:rPr>
              <a:t>Direct time-of-flight spectrometers</a:t>
            </a:r>
          </a:p>
        </p:txBody>
      </p:sp>
      <p:grpSp>
        <p:nvGrpSpPr>
          <p:cNvPr id="2" name="Group 8"/>
          <p:cNvGrpSpPr>
            <a:grpSpLocks/>
          </p:cNvGrpSpPr>
          <p:nvPr/>
        </p:nvGrpSpPr>
        <p:grpSpPr bwMode="auto">
          <a:xfrm>
            <a:off x="900113" y="2054249"/>
            <a:ext cx="3810000" cy="2743200"/>
            <a:chOff x="2784" y="1296"/>
            <a:chExt cx="2400" cy="1728"/>
          </a:xfrm>
        </p:grpSpPr>
        <p:pic>
          <p:nvPicPr>
            <p:cNvPr id="31753" name="Picture 9"/>
            <p:cNvPicPr>
              <a:picLocks noChangeAspect="1" noChangeArrowheads="1"/>
            </p:cNvPicPr>
            <p:nvPr/>
          </p:nvPicPr>
          <p:blipFill>
            <a:blip r:embed="rId3" cstate="print"/>
            <a:srcRect/>
            <a:stretch>
              <a:fillRect/>
            </a:stretch>
          </p:blipFill>
          <p:spPr bwMode="auto">
            <a:xfrm>
              <a:off x="2784" y="1310"/>
              <a:ext cx="2400" cy="1714"/>
            </a:xfrm>
            <a:prstGeom prst="rect">
              <a:avLst/>
            </a:prstGeom>
            <a:noFill/>
            <a:ln w="9525">
              <a:noFill/>
              <a:miter lim="800000"/>
              <a:headEnd/>
              <a:tailEnd/>
            </a:ln>
            <a:effectLst/>
          </p:spPr>
        </p:pic>
        <p:sp>
          <p:nvSpPr>
            <p:cNvPr id="31754" name="Text Box 10"/>
            <p:cNvSpPr txBox="1">
              <a:spLocks noChangeArrowheads="1"/>
            </p:cNvSpPr>
            <p:nvPr/>
          </p:nvSpPr>
          <p:spPr bwMode="auto">
            <a:xfrm>
              <a:off x="4080" y="1296"/>
              <a:ext cx="1104" cy="288"/>
            </a:xfrm>
            <a:prstGeom prst="rect">
              <a:avLst/>
            </a:prstGeom>
            <a:noFill/>
            <a:ln w="9525">
              <a:noFill/>
              <a:miter lim="800000"/>
              <a:headEnd/>
              <a:tailEnd/>
            </a:ln>
            <a:effectLst/>
          </p:spPr>
          <p:txBody>
            <a:bodyPr>
              <a:spAutoFit/>
            </a:bodyPr>
            <a:lstStyle/>
            <a:p>
              <a:pPr algn="l">
                <a:spcBef>
                  <a:spcPct val="50000"/>
                </a:spcBef>
              </a:pPr>
              <a:r>
                <a:rPr lang="da-DK" sz="2400">
                  <a:latin typeface="Berlin Sans FB" pitchFamily="34" charset="0"/>
                  <a:cs typeface="Calibri" pitchFamily="34" charset="0"/>
                </a:rPr>
                <a:t>MAPS, ISIS</a:t>
              </a:r>
              <a:endParaRPr lang="en-GB" sz="2400">
                <a:latin typeface="Berlin Sans FB" pitchFamily="34" charset="0"/>
                <a:cs typeface="Calibri" pitchFamily="34" charset="0"/>
              </a:endParaRPr>
            </a:p>
          </p:txBody>
        </p:sp>
      </p:grpSp>
      <p:cxnSp>
        <p:nvCxnSpPr>
          <p:cNvPr id="31755" name="AutoShape 11"/>
          <p:cNvCxnSpPr>
            <a:cxnSpLocks noChangeShapeType="1"/>
          </p:cNvCxnSpPr>
          <p:nvPr/>
        </p:nvCxnSpPr>
        <p:spPr bwMode="auto">
          <a:xfrm>
            <a:off x="2652713" y="3197249"/>
            <a:ext cx="914400" cy="228600"/>
          </a:xfrm>
          <a:prstGeom prst="straightConnector1">
            <a:avLst/>
          </a:prstGeom>
          <a:noFill/>
          <a:ln w="44450">
            <a:solidFill>
              <a:srgbClr val="FF0000"/>
            </a:solidFill>
            <a:round/>
            <a:headEnd/>
            <a:tailEnd type="triangle" w="med" len="lg"/>
          </a:ln>
          <a:effectLst/>
        </p:spPr>
      </p:cxnSp>
      <p:cxnSp>
        <p:nvCxnSpPr>
          <p:cNvPr id="31756" name="AutoShape 12"/>
          <p:cNvCxnSpPr>
            <a:cxnSpLocks noChangeShapeType="1"/>
          </p:cNvCxnSpPr>
          <p:nvPr/>
        </p:nvCxnSpPr>
        <p:spPr bwMode="auto">
          <a:xfrm>
            <a:off x="2652713" y="3197249"/>
            <a:ext cx="1066800" cy="76200"/>
          </a:xfrm>
          <a:prstGeom prst="straightConnector1">
            <a:avLst/>
          </a:prstGeom>
          <a:noFill/>
          <a:ln w="44450">
            <a:solidFill>
              <a:srgbClr val="FF0000"/>
            </a:solidFill>
            <a:round/>
            <a:headEnd/>
            <a:tailEnd type="triangle" w="med" len="lg"/>
          </a:ln>
          <a:effectLst/>
        </p:spPr>
      </p:cxnSp>
      <p:cxnSp>
        <p:nvCxnSpPr>
          <p:cNvPr id="31757" name="AutoShape 13"/>
          <p:cNvCxnSpPr>
            <a:cxnSpLocks noChangeShapeType="1"/>
          </p:cNvCxnSpPr>
          <p:nvPr/>
        </p:nvCxnSpPr>
        <p:spPr bwMode="auto">
          <a:xfrm>
            <a:off x="976313" y="2220937"/>
            <a:ext cx="1447800" cy="823912"/>
          </a:xfrm>
          <a:prstGeom prst="straightConnector1">
            <a:avLst/>
          </a:prstGeom>
          <a:noFill/>
          <a:ln w="44450">
            <a:solidFill>
              <a:srgbClr val="FF0000"/>
            </a:solidFill>
            <a:round/>
            <a:headEnd/>
            <a:tailEnd type="triangle" w="med" len="lg"/>
          </a:ln>
          <a:effectLst/>
        </p:spPr>
      </p:cxnSp>
      <p:cxnSp>
        <p:nvCxnSpPr>
          <p:cNvPr id="31758" name="AutoShape 14"/>
          <p:cNvCxnSpPr>
            <a:cxnSpLocks noChangeShapeType="1"/>
          </p:cNvCxnSpPr>
          <p:nvPr/>
        </p:nvCxnSpPr>
        <p:spPr bwMode="auto">
          <a:xfrm>
            <a:off x="2424113" y="3044849"/>
            <a:ext cx="277812" cy="152400"/>
          </a:xfrm>
          <a:prstGeom prst="straightConnector1">
            <a:avLst/>
          </a:prstGeom>
          <a:noFill/>
          <a:ln w="44450">
            <a:solidFill>
              <a:srgbClr val="FF0000"/>
            </a:solidFill>
            <a:round/>
            <a:headEnd/>
            <a:tailEnd type="triangle" w="med" len="lg"/>
          </a:ln>
          <a:effectLst/>
        </p:spPr>
      </p:cxnSp>
      <p:cxnSp>
        <p:nvCxnSpPr>
          <p:cNvPr id="31759" name="AutoShape 15"/>
          <p:cNvCxnSpPr>
            <a:cxnSpLocks noChangeShapeType="1"/>
          </p:cNvCxnSpPr>
          <p:nvPr/>
        </p:nvCxnSpPr>
        <p:spPr bwMode="auto">
          <a:xfrm>
            <a:off x="2652713" y="3197249"/>
            <a:ext cx="152400" cy="685800"/>
          </a:xfrm>
          <a:prstGeom prst="straightConnector1">
            <a:avLst/>
          </a:prstGeom>
          <a:noFill/>
          <a:ln w="44450">
            <a:solidFill>
              <a:srgbClr val="FF0000"/>
            </a:solidFill>
            <a:round/>
            <a:headEnd/>
            <a:tailEnd type="triangle" w="med" len="lg"/>
          </a:ln>
          <a:effectLst/>
        </p:spPr>
      </p:cxnSp>
      <p:cxnSp>
        <p:nvCxnSpPr>
          <p:cNvPr id="31760" name="AutoShape 16"/>
          <p:cNvCxnSpPr>
            <a:cxnSpLocks noChangeShapeType="1"/>
          </p:cNvCxnSpPr>
          <p:nvPr/>
        </p:nvCxnSpPr>
        <p:spPr bwMode="auto">
          <a:xfrm>
            <a:off x="2652713" y="3197249"/>
            <a:ext cx="609600" cy="457200"/>
          </a:xfrm>
          <a:prstGeom prst="straightConnector1">
            <a:avLst/>
          </a:prstGeom>
          <a:noFill/>
          <a:ln w="44450">
            <a:solidFill>
              <a:srgbClr val="FF0000"/>
            </a:solidFill>
            <a:round/>
            <a:headEnd/>
            <a:tailEnd type="triangle" w="med" len="lg"/>
          </a:ln>
          <a:effectLst/>
        </p:spPr>
      </p:cxnSp>
      <p:sp>
        <p:nvSpPr>
          <p:cNvPr id="31761" name="Text Box 17"/>
          <p:cNvSpPr txBox="1">
            <a:spLocks noChangeArrowheads="1"/>
          </p:cNvSpPr>
          <p:nvPr/>
        </p:nvSpPr>
        <p:spPr bwMode="auto">
          <a:xfrm>
            <a:off x="1057275" y="4029099"/>
            <a:ext cx="1066800" cy="336550"/>
          </a:xfrm>
          <a:prstGeom prst="rect">
            <a:avLst/>
          </a:prstGeom>
          <a:noFill/>
          <a:ln w="9525">
            <a:noFill/>
            <a:miter lim="800000"/>
            <a:headEnd/>
            <a:tailEnd/>
          </a:ln>
          <a:effectLst/>
        </p:spPr>
        <p:txBody>
          <a:bodyPr>
            <a:spAutoFit/>
          </a:bodyPr>
          <a:lstStyle/>
          <a:p>
            <a:pPr algn="l">
              <a:spcBef>
                <a:spcPct val="50000"/>
              </a:spcBef>
            </a:pPr>
            <a:r>
              <a:rPr lang="da-DK" sz="1600">
                <a:latin typeface="Berlin Sans FB" pitchFamily="34" charset="0"/>
                <a:cs typeface="Calibri" pitchFamily="34" charset="0"/>
              </a:rPr>
              <a:t>Choppers</a:t>
            </a:r>
            <a:endParaRPr lang="en-GB" sz="1600">
              <a:latin typeface="Berlin Sans FB" pitchFamily="34" charset="0"/>
              <a:cs typeface="Calibri" pitchFamily="34" charset="0"/>
            </a:endParaRPr>
          </a:p>
        </p:txBody>
      </p:sp>
      <p:sp>
        <p:nvSpPr>
          <p:cNvPr id="31762" name="Rectangle 18"/>
          <p:cNvSpPr>
            <a:spLocks noChangeArrowheads="1"/>
          </p:cNvSpPr>
          <p:nvPr/>
        </p:nvSpPr>
        <p:spPr bwMode="auto">
          <a:xfrm>
            <a:off x="2271713" y="2663849"/>
            <a:ext cx="914400" cy="152400"/>
          </a:xfrm>
          <a:prstGeom prst="rect">
            <a:avLst/>
          </a:prstGeom>
          <a:solidFill>
            <a:srgbClr val="FFFFFF"/>
          </a:solidFill>
          <a:ln w="9525">
            <a:noFill/>
            <a:miter lim="800000"/>
            <a:headEnd/>
            <a:tailEnd/>
          </a:ln>
          <a:effectLst/>
        </p:spPr>
        <p:txBody>
          <a:bodyPr wrap="none" anchor="ctr"/>
          <a:lstStyle/>
          <a:p>
            <a:endParaRPr lang="en-US">
              <a:latin typeface="Berlin Sans FB" pitchFamily="34" charset="0"/>
              <a:cs typeface="Calibri" pitchFamily="34" charset="0"/>
            </a:endParaRPr>
          </a:p>
        </p:txBody>
      </p:sp>
      <p:sp>
        <p:nvSpPr>
          <p:cNvPr id="31763" name="Rectangle 19"/>
          <p:cNvSpPr>
            <a:spLocks noChangeArrowheads="1"/>
          </p:cNvSpPr>
          <p:nvPr/>
        </p:nvSpPr>
        <p:spPr bwMode="auto">
          <a:xfrm>
            <a:off x="1509713" y="3044849"/>
            <a:ext cx="914400" cy="152400"/>
          </a:xfrm>
          <a:prstGeom prst="rect">
            <a:avLst/>
          </a:prstGeom>
          <a:solidFill>
            <a:srgbClr val="FFFFFF"/>
          </a:solidFill>
          <a:ln w="9525">
            <a:noFill/>
            <a:miter lim="800000"/>
            <a:headEnd/>
            <a:tailEnd/>
          </a:ln>
          <a:effectLst/>
        </p:spPr>
        <p:txBody>
          <a:bodyPr wrap="none" anchor="ctr"/>
          <a:lstStyle/>
          <a:p>
            <a:endParaRPr lang="en-US">
              <a:latin typeface="Berlin Sans FB" pitchFamily="34" charset="0"/>
              <a:cs typeface="Calibri" pitchFamily="34" charset="0"/>
            </a:endParaRPr>
          </a:p>
        </p:txBody>
      </p:sp>
      <p:sp>
        <p:nvSpPr>
          <p:cNvPr id="31764" name="Line 20"/>
          <p:cNvSpPr>
            <a:spLocks noChangeShapeType="1"/>
          </p:cNvSpPr>
          <p:nvPr/>
        </p:nvSpPr>
        <p:spPr bwMode="auto">
          <a:xfrm flipV="1">
            <a:off x="1765300" y="3121049"/>
            <a:ext cx="430213" cy="811213"/>
          </a:xfrm>
          <a:prstGeom prst="line">
            <a:avLst/>
          </a:prstGeom>
          <a:noFill/>
          <a:ln w="9525">
            <a:solidFill>
              <a:schemeClr val="tx1"/>
            </a:solidFill>
            <a:round/>
            <a:headEnd/>
            <a:tailEnd type="triangle" w="med" len="med"/>
          </a:ln>
          <a:effectLst/>
        </p:spPr>
        <p:txBody>
          <a:bodyPr/>
          <a:lstStyle/>
          <a:p>
            <a:endParaRPr lang="en-US">
              <a:latin typeface="Berlin Sans FB" pitchFamily="34" charset="0"/>
              <a:cs typeface="Calibri" pitchFamily="34" charset="0"/>
            </a:endParaRPr>
          </a:p>
        </p:txBody>
      </p:sp>
      <p:pic>
        <p:nvPicPr>
          <p:cNvPr id="31768" name="Picture 24"/>
          <p:cNvPicPr>
            <a:picLocks noChangeAspect="1" noChangeArrowheads="1"/>
          </p:cNvPicPr>
          <p:nvPr/>
        </p:nvPicPr>
        <p:blipFill>
          <a:blip r:embed="rId4" cstate="print"/>
          <a:srcRect l="8794" t="4967" r="16049" b="4967"/>
          <a:stretch>
            <a:fillRect/>
          </a:stretch>
        </p:blipFill>
        <p:spPr bwMode="auto">
          <a:xfrm>
            <a:off x="323850" y="2598762"/>
            <a:ext cx="1152525" cy="1047750"/>
          </a:xfrm>
          <a:prstGeom prst="rect">
            <a:avLst/>
          </a:prstGeom>
          <a:noFill/>
          <a:ln w="9525">
            <a:noFill/>
            <a:miter lim="800000"/>
            <a:headEnd/>
            <a:tailEnd/>
          </a:ln>
          <a:effectLst/>
        </p:spPr>
      </p:pic>
      <p:pic>
        <p:nvPicPr>
          <p:cNvPr id="31769" name="Picture 25"/>
          <p:cNvPicPr>
            <a:picLocks noChangeAspect="1" noChangeArrowheads="1"/>
          </p:cNvPicPr>
          <p:nvPr/>
        </p:nvPicPr>
        <p:blipFill>
          <a:blip r:embed="rId4" cstate="print"/>
          <a:srcRect l="8794" t="4967" r="16049" b="4967"/>
          <a:stretch>
            <a:fillRect/>
          </a:stretch>
        </p:blipFill>
        <p:spPr bwMode="auto">
          <a:xfrm>
            <a:off x="3924300" y="2598762"/>
            <a:ext cx="1152525" cy="1047750"/>
          </a:xfrm>
          <a:prstGeom prst="rect">
            <a:avLst/>
          </a:prstGeom>
          <a:noFill/>
          <a:ln w="9525">
            <a:noFill/>
            <a:miter lim="800000"/>
            <a:headEnd/>
            <a:tailEnd/>
          </a:ln>
          <a:effectLst/>
        </p:spPr>
      </p:pic>
      <p:sp>
        <p:nvSpPr>
          <p:cNvPr id="31770" name="AutoShape 26"/>
          <p:cNvSpPr>
            <a:spLocks noChangeArrowheads="1"/>
          </p:cNvSpPr>
          <p:nvPr/>
        </p:nvSpPr>
        <p:spPr bwMode="auto">
          <a:xfrm>
            <a:off x="539750" y="1844699"/>
            <a:ext cx="647700" cy="504825"/>
          </a:xfrm>
          <a:prstGeom prst="irregularSeal2">
            <a:avLst/>
          </a:prstGeom>
          <a:solidFill>
            <a:srgbClr val="FF0000"/>
          </a:solidFill>
          <a:ln w="9525">
            <a:solidFill>
              <a:srgbClr val="FF0000"/>
            </a:solidFill>
            <a:miter lim="800000"/>
            <a:headEnd/>
            <a:tailEnd/>
          </a:ln>
          <a:effectLst/>
        </p:spPr>
        <p:txBody>
          <a:bodyPr wrap="none" anchor="ctr"/>
          <a:lstStyle/>
          <a:p>
            <a:endParaRPr lang="en-US">
              <a:latin typeface="Berlin Sans FB" pitchFamily="34" charset="0"/>
              <a:cs typeface="Calibri" pitchFamily="34" charset="0"/>
            </a:endParaRPr>
          </a:p>
        </p:txBody>
      </p:sp>
      <p:sp>
        <p:nvSpPr>
          <p:cNvPr id="31828" name="Text Box 84"/>
          <p:cNvSpPr txBox="1">
            <a:spLocks noChangeArrowheads="1"/>
          </p:cNvSpPr>
          <p:nvPr/>
        </p:nvSpPr>
        <p:spPr bwMode="auto">
          <a:xfrm>
            <a:off x="395288" y="4770462"/>
            <a:ext cx="4968875" cy="1466850"/>
          </a:xfrm>
          <a:prstGeom prst="rect">
            <a:avLst/>
          </a:prstGeom>
          <a:noFill/>
          <a:ln w="9525" algn="ctr">
            <a:noFill/>
            <a:miter lim="800000"/>
            <a:headEnd/>
            <a:tailEnd/>
          </a:ln>
          <a:effectLst/>
        </p:spPr>
        <p:txBody>
          <a:bodyPr>
            <a:spAutoFit/>
          </a:bodyPr>
          <a:lstStyle/>
          <a:p>
            <a:pPr marL="342900" indent="-342900" algn="l">
              <a:spcBef>
                <a:spcPct val="50000"/>
              </a:spcBef>
              <a:buFontTx/>
              <a:buChar char="•"/>
            </a:pPr>
            <a:r>
              <a:rPr lang="en-US" dirty="0">
                <a:latin typeface="Berlin Sans FB" pitchFamily="34" charset="0"/>
                <a:cs typeface="Calibri" pitchFamily="34" charset="0"/>
              </a:rPr>
              <a:t>Low incident flux</a:t>
            </a:r>
          </a:p>
          <a:p>
            <a:pPr marL="342900" indent="-342900" algn="l">
              <a:spcBef>
                <a:spcPct val="50000"/>
              </a:spcBef>
              <a:buFontTx/>
              <a:buChar char="•"/>
            </a:pPr>
            <a:r>
              <a:rPr lang="en-US" dirty="0">
                <a:latin typeface="Berlin Sans FB" pitchFamily="34" charset="0"/>
                <a:cs typeface="Calibri" pitchFamily="34" charset="0"/>
              </a:rPr>
              <a:t>Low flexibility (TOF parabola)</a:t>
            </a:r>
          </a:p>
          <a:p>
            <a:pPr marL="342900" indent="-342900" algn="l">
              <a:spcBef>
                <a:spcPct val="50000"/>
              </a:spcBef>
              <a:buFontTx/>
              <a:buChar char="•"/>
            </a:pPr>
            <a:r>
              <a:rPr lang="en-US" dirty="0">
                <a:latin typeface="Berlin Sans FB" pitchFamily="34" charset="0"/>
                <a:cs typeface="Calibri" pitchFamily="34" charset="0"/>
              </a:rPr>
              <a:t>Massive parallel data acquisition in (</a:t>
            </a:r>
            <a:r>
              <a:rPr lang="en-US" b="1" dirty="0" err="1">
                <a:latin typeface="Berlin Sans FB" pitchFamily="34" charset="0"/>
                <a:cs typeface="Calibri" pitchFamily="34" charset="0"/>
              </a:rPr>
              <a:t>Q</a:t>
            </a:r>
            <a:r>
              <a:rPr lang="en-US" dirty="0" err="1">
                <a:latin typeface="Berlin Sans FB" pitchFamily="34" charset="0"/>
                <a:cs typeface="Calibri" pitchFamily="34" charset="0"/>
              </a:rPr>
              <a:t>,ħ</a:t>
            </a:r>
            <a:r>
              <a:rPr lang="el-GR" dirty="0">
                <a:latin typeface="Calibri" pitchFamily="34" charset="0"/>
                <a:cs typeface="Calibri" pitchFamily="34" charset="0"/>
              </a:rPr>
              <a:t>ω</a:t>
            </a:r>
            <a:r>
              <a:rPr lang="en-US" dirty="0">
                <a:latin typeface="Berlin Sans FB" pitchFamily="34" charset="0"/>
                <a:cs typeface="Calibri" pitchFamily="34" charset="0"/>
              </a:rPr>
              <a:t>)   </a:t>
            </a:r>
            <a:r>
              <a:rPr lang="en-US" i="1" dirty="0">
                <a:latin typeface="Berlin Sans FB" pitchFamily="34" charset="0"/>
                <a:cs typeface="Calibri" pitchFamily="34" charset="0"/>
              </a:rPr>
              <a:t>“Making maps of magnetism”</a:t>
            </a:r>
            <a:r>
              <a:rPr lang="en-US" dirty="0">
                <a:latin typeface="Berlin Sans FB" pitchFamily="34" charset="0"/>
                <a:cs typeface="Calibri" pitchFamily="34" charset="0"/>
              </a:rPr>
              <a:t> </a:t>
            </a:r>
          </a:p>
        </p:txBody>
      </p:sp>
      <p:grpSp>
        <p:nvGrpSpPr>
          <p:cNvPr id="4" name="Group 98"/>
          <p:cNvGrpSpPr>
            <a:grpSpLocks/>
          </p:cNvGrpSpPr>
          <p:nvPr/>
        </p:nvGrpSpPr>
        <p:grpSpPr bwMode="auto">
          <a:xfrm>
            <a:off x="5578921" y="1196975"/>
            <a:ext cx="3457575" cy="4949825"/>
            <a:chOff x="3560" y="754"/>
            <a:chExt cx="2178" cy="3118"/>
          </a:xfrm>
        </p:grpSpPr>
        <p:pic>
          <p:nvPicPr>
            <p:cNvPr id="31839" name="Picture 95"/>
            <p:cNvPicPr>
              <a:picLocks noChangeAspect="1" noChangeArrowheads="1"/>
            </p:cNvPicPr>
            <p:nvPr/>
          </p:nvPicPr>
          <p:blipFill>
            <a:blip r:embed="rId5" cstate="print"/>
            <a:srcRect/>
            <a:stretch>
              <a:fillRect/>
            </a:stretch>
          </p:blipFill>
          <p:spPr bwMode="auto">
            <a:xfrm>
              <a:off x="3560" y="754"/>
              <a:ext cx="1841" cy="2676"/>
            </a:xfrm>
            <a:prstGeom prst="rect">
              <a:avLst/>
            </a:prstGeom>
            <a:noFill/>
            <a:ln w="9525" algn="ctr">
              <a:noFill/>
              <a:miter lim="800000"/>
              <a:headEnd/>
              <a:tailEnd/>
            </a:ln>
            <a:effectLst/>
          </p:spPr>
        </p:pic>
        <p:sp>
          <p:nvSpPr>
            <p:cNvPr id="31840" name="Text Box 96"/>
            <p:cNvSpPr txBox="1">
              <a:spLocks noChangeArrowheads="1"/>
            </p:cNvSpPr>
            <p:nvPr/>
          </p:nvSpPr>
          <p:spPr bwMode="auto">
            <a:xfrm>
              <a:off x="3561" y="3475"/>
              <a:ext cx="2177" cy="397"/>
            </a:xfrm>
            <a:prstGeom prst="rect">
              <a:avLst/>
            </a:prstGeom>
            <a:noFill/>
            <a:ln w="9525" algn="ctr">
              <a:noFill/>
              <a:miter lim="800000"/>
              <a:headEnd/>
              <a:tailEnd/>
            </a:ln>
            <a:effectLst/>
          </p:spPr>
          <p:txBody>
            <a:bodyPr>
              <a:spAutoFit/>
            </a:bodyPr>
            <a:lstStyle/>
            <a:p>
              <a:pPr algn="l">
                <a:spcBef>
                  <a:spcPct val="50000"/>
                </a:spcBef>
              </a:pPr>
              <a:r>
                <a:rPr lang="en-US" sz="1400">
                  <a:latin typeface="Berlin Sans FB" pitchFamily="34" charset="0"/>
                  <a:cs typeface="Calibri" pitchFamily="34" charset="0"/>
                </a:rPr>
                <a:t>Rb</a:t>
              </a:r>
              <a:r>
                <a:rPr lang="en-US" sz="1400" baseline="-25000">
                  <a:latin typeface="Berlin Sans FB" pitchFamily="34" charset="0"/>
                  <a:cs typeface="Calibri" pitchFamily="34" charset="0"/>
                </a:rPr>
                <a:t>2</a:t>
              </a:r>
              <a:r>
                <a:rPr lang="en-US" sz="1400">
                  <a:latin typeface="Berlin Sans FB" pitchFamily="34" charset="0"/>
                  <a:cs typeface="Calibri" pitchFamily="34" charset="0"/>
                </a:rPr>
                <a:t>MnF</a:t>
              </a:r>
              <a:r>
                <a:rPr lang="en-US" sz="1400" baseline="-25000">
                  <a:latin typeface="Berlin Sans FB" pitchFamily="34" charset="0"/>
                  <a:cs typeface="Calibri" pitchFamily="34" charset="0"/>
                </a:rPr>
                <a:t>4</a:t>
              </a:r>
              <a:endParaRPr lang="en-US" sz="1400">
                <a:latin typeface="Berlin Sans FB" pitchFamily="34" charset="0"/>
                <a:cs typeface="Calibri" pitchFamily="34" charset="0"/>
              </a:endParaRPr>
            </a:p>
            <a:p>
              <a:pPr algn="l">
                <a:spcBef>
                  <a:spcPct val="50000"/>
                </a:spcBef>
              </a:pPr>
              <a:r>
                <a:rPr lang="en-US" sz="1400" i="1">
                  <a:latin typeface="Berlin Sans FB" pitchFamily="34" charset="0"/>
                  <a:cs typeface="Calibri" pitchFamily="34" charset="0"/>
                </a:rPr>
                <a:t>Huberman et al, PRB 72, 014413(2005)</a:t>
              </a:r>
              <a:endParaRPr lang="en-US" sz="1400" i="1" baseline="-25000">
                <a:latin typeface="Berlin Sans FB" pitchFamily="34" charset="0"/>
                <a:cs typeface="Calibri" pitchFamily="34" charset="0"/>
              </a:endParaRPr>
            </a:p>
          </p:txBody>
        </p:sp>
      </p:grpSp>
      <p:pic>
        <p:nvPicPr>
          <p:cNvPr id="26" name="Picture 25"/>
          <p:cNvPicPr>
            <a:picLocks noChangeAspect="1" noChangeArrowheads="1"/>
          </p:cNvPicPr>
          <p:nvPr/>
        </p:nvPicPr>
        <p:blipFill>
          <a:blip r:embed="rId6" cstate="print"/>
          <a:srcRect/>
          <a:stretch>
            <a:fillRect/>
          </a:stretch>
        </p:blipFill>
        <p:spPr bwMode="auto">
          <a:xfrm>
            <a:off x="8410575" y="-24"/>
            <a:ext cx="733425" cy="857250"/>
          </a:xfrm>
          <a:prstGeom prst="rect">
            <a:avLst/>
          </a:prstGeom>
          <a:noFill/>
          <a:ln w="9525">
            <a:noFill/>
            <a:miter lim="800000"/>
            <a:headEnd/>
            <a:tailEnd/>
          </a:ln>
        </p:spPr>
      </p:pic>
      <p:sp>
        <p:nvSpPr>
          <p:cNvPr id="27" name="TextBox 26"/>
          <p:cNvSpPr txBox="1"/>
          <p:nvPr/>
        </p:nvSpPr>
        <p:spPr>
          <a:xfrm>
            <a:off x="1259632" y="1476073"/>
            <a:ext cx="2232248" cy="584775"/>
          </a:xfrm>
          <a:prstGeom prst="rect">
            <a:avLst/>
          </a:prstGeom>
          <a:noFill/>
        </p:spPr>
        <p:txBody>
          <a:bodyPr wrap="square" rtlCol="0">
            <a:spAutoFit/>
          </a:bodyPr>
          <a:lstStyle/>
          <a:p>
            <a:r>
              <a:rPr lang="da-DK" sz="3200" dirty="0" err="1" smtClean="0">
                <a:latin typeface="Berlin Sans FB" pitchFamily="34" charset="0"/>
                <a:cs typeface="Calibri" pitchFamily="34" charset="0"/>
              </a:rPr>
              <a:t>k</a:t>
            </a:r>
            <a:r>
              <a:rPr lang="da-DK" sz="3200" baseline="-25000" dirty="0" err="1" smtClean="0">
                <a:latin typeface="Berlin Sans FB" pitchFamily="34" charset="0"/>
                <a:cs typeface="Calibri" pitchFamily="34" charset="0"/>
              </a:rPr>
              <a:t>i</a:t>
            </a:r>
            <a:r>
              <a:rPr lang="da-DK" sz="3200" dirty="0" smtClean="0">
                <a:latin typeface="Berlin Sans FB" pitchFamily="34" charset="0"/>
                <a:cs typeface="Calibri" pitchFamily="34" charset="0"/>
              </a:rPr>
              <a:t> </a:t>
            </a:r>
            <a:r>
              <a:rPr lang="da-DK" sz="3200" dirty="0" err="1" smtClean="0">
                <a:latin typeface="Berlin Sans FB" pitchFamily="34" charset="0"/>
                <a:cs typeface="Calibri" pitchFamily="34" charset="0"/>
              </a:rPr>
              <a:t>fixed</a:t>
            </a:r>
            <a:endParaRPr lang="en-US" sz="3200" dirty="0">
              <a:latin typeface="Berlin Sans FB" pitchFamily="34" charset="0"/>
              <a:cs typeface="Calibri" pitchFamily="34" charset="0"/>
            </a:endParaRPr>
          </a:p>
        </p:txBody>
      </p:sp>
      <p:sp>
        <p:nvSpPr>
          <p:cNvPr id="28" name="Rectangle 27"/>
          <p:cNvSpPr/>
          <p:nvPr/>
        </p:nvSpPr>
        <p:spPr>
          <a:xfrm>
            <a:off x="0" y="6669360"/>
            <a:ext cx="9144000" cy="188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lin Sans FB" pitchFamily="34" charset="0"/>
            </a:endParaRPr>
          </a:p>
        </p:txBody>
      </p:sp>
      <p:pic>
        <p:nvPicPr>
          <p:cNvPr id="29" name="Picture 1"/>
          <p:cNvPicPr>
            <a:picLocks noChangeAspect="1" noChangeArrowheads="1"/>
          </p:cNvPicPr>
          <p:nvPr/>
        </p:nvPicPr>
        <p:blipFill>
          <a:blip r:embed="rId7" cstate="print"/>
          <a:srcRect/>
          <a:stretch>
            <a:fillRect/>
          </a:stretch>
        </p:blipFill>
        <p:spPr bwMode="auto">
          <a:xfrm>
            <a:off x="5436096" y="1196752"/>
            <a:ext cx="3587822" cy="540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17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17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317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317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317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317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7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noChangeArrowheads="1"/>
          </p:cNvPicPr>
          <p:nvPr/>
        </p:nvPicPr>
        <p:blipFill>
          <a:blip r:embed="rId4" cstate="print"/>
          <a:srcRect/>
          <a:stretch>
            <a:fillRect/>
          </a:stretch>
        </p:blipFill>
        <p:spPr bwMode="auto">
          <a:xfrm>
            <a:off x="8410575" y="-24"/>
            <a:ext cx="733425" cy="857250"/>
          </a:xfrm>
          <a:prstGeom prst="rect">
            <a:avLst/>
          </a:prstGeom>
          <a:noFill/>
          <a:ln w="9525">
            <a:noFill/>
            <a:miter lim="800000"/>
            <a:headEnd/>
            <a:tailEnd/>
          </a:ln>
        </p:spPr>
      </p:pic>
      <p:sp>
        <p:nvSpPr>
          <p:cNvPr id="33796" name="Rectangle 4"/>
          <p:cNvSpPr>
            <a:spLocks noGrp="1" noChangeArrowheads="1"/>
          </p:cNvSpPr>
          <p:nvPr>
            <p:ph type="title"/>
          </p:nvPr>
        </p:nvSpPr>
        <p:spPr>
          <a:xfrm>
            <a:off x="457200" y="115888"/>
            <a:ext cx="8229600" cy="796925"/>
          </a:xfrm>
        </p:spPr>
        <p:txBody>
          <a:bodyPr/>
          <a:lstStyle/>
          <a:p>
            <a:r>
              <a:rPr lang="en-US" sz="4000">
                <a:latin typeface="Berlin Sans FB" pitchFamily="34" charset="0"/>
              </a:rPr>
              <a:t>Indirect time-of-flight spectrometers</a:t>
            </a:r>
          </a:p>
        </p:txBody>
      </p:sp>
      <p:pic>
        <p:nvPicPr>
          <p:cNvPr id="33797" name="Picture 5"/>
          <p:cNvPicPr>
            <a:picLocks noChangeAspect="1" noChangeArrowheads="1"/>
          </p:cNvPicPr>
          <p:nvPr/>
        </p:nvPicPr>
        <p:blipFill>
          <a:blip r:embed="rId5" cstate="print"/>
          <a:srcRect/>
          <a:stretch>
            <a:fillRect/>
          </a:stretch>
        </p:blipFill>
        <p:spPr bwMode="auto">
          <a:xfrm>
            <a:off x="561975" y="1196975"/>
            <a:ext cx="5089525" cy="3443288"/>
          </a:xfrm>
          <a:prstGeom prst="rect">
            <a:avLst/>
          </a:prstGeom>
          <a:noFill/>
          <a:ln w="9525">
            <a:noFill/>
            <a:miter lim="800000"/>
            <a:headEnd/>
            <a:tailEnd/>
          </a:ln>
          <a:effectLst/>
        </p:spPr>
      </p:pic>
      <p:sp>
        <p:nvSpPr>
          <p:cNvPr id="33798" name="Text Box 6"/>
          <p:cNvSpPr txBox="1">
            <a:spLocks noChangeArrowheads="1"/>
          </p:cNvSpPr>
          <p:nvPr/>
        </p:nvSpPr>
        <p:spPr bwMode="auto">
          <a:xfrm>
            <a:off x="611188" y="1243013"/>
            <a:ext cx="1727200" cy="457200"/>
          </a:xfrm>
          <a:prstGeom prst="rect">
            <a:avLst/>
          </a:prstGeom>
          <a:noFill/>
          <a:ln w="9525">
            <a:noFill/>
            <a:miter lim="800000"/>
            <a:headEnd/>
            <a:tailEnd/>
          </a:ln>
          <a:effectLst/>
        </p:spPr>
        <p:txBody>
          <a:bodyPr>
            <a:spAutoFit/>
          </a:bodyPr>
          <a:lstStyle/>
          <a:p>
            <a:pPr algn="l">
              <a:spcBef>
                <a:spcPct val="50000"/>
              </a:spcBef>
            </a:pPr>
            <a:r>
              <a:rPr lang="da-DK" sz="2400">
                <a:latin typeface="Berlin Sans FB" pitchFamily="34" charset="0"/>
              </a:rPr>
              <a:t>IRIS@ISIS</a:t>
            </a:r>
            <a:endParaRPr lang="en-US" sz="2400">
              <a:latin typeface="Berlin Sans FB" pitchFamily="34" charset="0"/>
            </a:endParaRPr>
          </a:p>
        </p:txBody>
      </p:sp>
      <p:pic>
        <p:nvPicPr>
          <p:cNvPr id="33801" name="Picture 9"/>
          <p:cNvPicPr>
            <a:picLocks noChangeAspect="1" noChangeArrowheads="1"/>
          </p:cNvPicPr>
          <p:nvPr/>
        </p:nvPicPr>
        <p:blipFill>
          <a:blip r:embed="rId6" cstate="print"/>
          <a:srcRect l="8794" t="4967" r="16049" b="4967"/>
          <a:stretch>
            <a:fillRect/>
          </a:stretch>
        </p:blipFill>
        <p:spPr bwMode="auto">
          <a:xfrm>
            <a:off x="5940425" y="836613"/>
            <a:ext cx="1152525" cy="1047750"/>
          </a:xfrm>
          <a:prstGeom prst="rect">
            <a:avLst/>
          </a:prstGeom>
          <a:noFill/>
          <a:ln w="9525">
            <a:noFill/>
            <a:miter lim="800000"/>
            <a:headEnd/>
            <a:tailEnd/>
          </a:ln>
          <a:effectLst/>
        </p:spPr>
      </p:pic>
      <p:pic>
        <p:nvPicPr>
          <p:cNvPr id="33802" name="Picture 10"/>
          <p:cNvPicPr>
            <a:picLocks noChangeAspect="1" noChangeArrowheads="1"/>
          </p:cNvPicPr>
          <p:nvPr/>
        </p:nvPicPr>
        <p:blipFill>
          <a:blip r:embed="rId6" cstate="print"/>
          <a:srcRect l="8794" t="4967" r="16049" b="4967"/>
          <a:stretch>
            <a:fillRect/>
          </a:stretch>
        </p:blipFill>
        <p:spPr bwMode="auto">
          <a:xfrm>
            <a:off x="2411413" y="3644900"/>
            <a:ext cx="1152525" cy="1047750"/>
          </a:xfrm>
          <a:prstGeom prst="rect">
            <a:avLst/>
          </a:prstGeom>
          <a:noFill/>
          <a:ln w="9525">
            <a:noFill/>
            <a:miter lim="800000"/>
            <a:headEnd/>
            <a:tailEnd/>
          </a:ln>
          <a:effectLst/>
        </p:spPr>
      </p:pic>
      <p:sp>
        <p:nvSpPr>
          <p:cNvPr id="33809" name="AutoShape 17"/>
          <p:cNvSpPr>
            <a:spLocks noChangeArrowheads="1"/>
          </p:cNvSpPr>
          <p:nvPr/>
        </p:nvSpPr>
        <p:spPr bwMode="auto">
          <a:xfrm>
            <a:off x="5364163" y="1196975"/>
            <a:ext cx="647700" cy="504825"/>
          </a:xfrm>
          <a:prstGeom prst="irregularSeal2">
            <a:avLst/>
          </a:prstGeom>
          <a:solidFill>
            <a:srgbClr val="FF0000"/>
          </a:solidFill>
          <a:ln w="9525">
            <a:solidFill>
              <a:srgbClr val="FF0000"/>
            </a:solidFill>
            <a:miter lim="800000"/>
            <a:headEnd/>
            <a:tailEnd/>
          </a:ln>
          <a:effectLst/>
        </p:spPr>
        <p:txBody>
          <a:bodyPr wrap="none" anchor="ctr"/>
          <a:lstStyle/>
          <a:p>
            <a:endParaRPr lang="en-US">
              <a:latin typeface="Berlin Sans FB" pitchFamily="34" charset="0"/>
            </a:endParaRPr>
          </a:p>
        </p:txBody>
      </p:sp>
      <p:sp>
        <p:nvSpPr>
          <p:cNvPr id="33810" name="Line 18"/>
          <p:cNvSpPr>
            <a:spLocks noChangeShapeType="1"/>
          </p:cNvSpPr>
          <p:nvPr/>
        </p:nvSpPr>
        <p:spPr bwMode="auto">
          <a:xfrm flipH="1">
            <a:off x="2916238" y="1484313"/>
            <a:ext cx="2592387" cy="1584325"/>
          </a:xfrm>
          <a:prstGeom prst="line">
            <a:avLst/>
          </a:prstGeom>
          <a:noFill/>
          <a:ln w="63500">
            <a:solidFill>
              <a:srgbClr val="FF0000"/>
            </a:solidFill>
            <a:round/>
            <a:headEnd/>
            <a:tailEnd type="triangle" w="med" len="med"/>
          </a:ln>
          <a:effectLst/>
        </p:spPr>
        <p:txBody>
          <a:bodyPr/>
          <a:lstStyle/>
          <a:p>
            <a:endParaRPr lang="en-US">
              <a:latin typeface="Berlin Sans FB" pitchFamily="34" charset="0"/>
            </a:endParaRPr>
          </a:p>
        </p:txBody>
      </p:sp>
      <p:grpSp>
        <p:nvGrpSpPr>
          <p:cNvPr id="2" name="Group 34"/>
          <p:cNvGrpSpPr>
            <a:grpSpLocks/>
          </p:cNvGrpSpPr>
          <p:nvPr/>
        </p:nvGrpSpPr>
        <p:grpSpPr bwMode="auto">
          <a:xfrm>
            <a:off x="611188" y="4862513"/>
            <a:ext cx="4681537" cy="1027112"/>
            <a:chOff x="385" y="3063"/>
            <a:chExt cx="2949" cy="647"/>
          </a:xfrm>
        </p:grpSpPr>
        <p:graphicFrame>
          <p:nvGraphicFramePr>
            <p:cNvPr id="33805" name="Object 13"/>
            <p:cNvGraphicFramePr>
              <a:graphicFrameLocks noChangeAspect="1"/>
            </p:cNvGraphicFramePr>
            <p:nvPr/>
          </p:nvGraphicFramePr>
          <p:xfrm>
            <a:off x="385" y="3294"/>
            <a:ext cx="1678" cy="416"/>
          </p:xfrm>
          <a:graphic>
            <a:graphicData uri="http://schemas.openxmlformats.org/presentationml/2006/ole">
              <p:oleObj spid="_x0000_s56322" name="Equation" r:id="rId7" imgW="1587240" imgH="393480" progId="Equation.3">
                <p:embed/>
              </p:oleObj>
            </a:graphicData>
          </a:graphic>
        </p:graphicFrame>
        <p:sp>
          <p:nvSpPr>
            <p:cNvPr id="33814" name="Text Box 22"/>
            <p:cNvSpPr txBox="1">
              <a:spLocks noChangeArrowheads="1"/>
            </p:cNvSpPr>
            <p:nvPr/>
          </p:nvSpPr>
          <p:spPr bwMode="auto">
            <a:xfrm>
              <a:off x="385" y="3063"/>
              <a:ext cx="2949" cy="231"/>
            </a:xfrm>
            <a:prstGeom prst="rect">
              <a:avLst/>
            </a:prstGeom>
            <a:noFill/>
            <a:ln w="9525">
              <a:noFill/>
              <a:miter lim="800000"/>
              <a:headEnd/>
              <a:tailEnd/>
            </a:ln>
            <a:effectLst/>
          </p:spPr>
          <p:txBody>
            <a:bodyPr>
              <a:spAutoFit/>
            </a:bodyPr>
            <a:lstStyle/>
            <a:p>
              <a:pPr algn="l">
                <a:spcBef>
                  <a:spcPct val="50000"/>
                </a:spcBef>
              </a:pPr>
              <a:r>
                <a:rPr lang="en-US">
                  <a:latin typeface="Berlin Sans FB" pitchFamily="34" charset="0"/>
                </a:rPr>
                <a:t>From E</a:t>
              </a:r>
              <a:r>
                <a:rPr lang="en-US" baseline="-25000">
                  <a:latin typeface="Berlin Sans FB" pitchFamily="34" charset="0"/>
                </a:rPr>
                <a:t>f</a:t>
              </a:r>
              <a:r>
                <a:rPr lang="en-US">
                  <a:latin typeface="Berlin Sans FB" pitchFamily="34" charset="0"/>
                </a:rPr>
                <a:t>~</a:t>
              </a:r>
              <a:r>
                <a:rPr lang="el-GR"/>
                <a:t>λ</a:t>
              </a:r>
              <a:r>
                <a:rPr lang="en-US" baseline="-25000">
                  <a:latin typeface="Berlin Sans FB" pitchFamily="34" charset="0"/>
                </a:rPr>
                <a:t>f</a:t>
              </a:r>
              <a:r>
                <a:rPr lang="en-US" baseline="30000">
                  <a:latin typeface="Berlin Sans FB" pitchFamily="34" charset="0"/>
                </a:rPr>
                <a:t>-2</a:t>
              </a:r>
              <a:r>
                <a:rPr lang="en-US">
                  <a:latin typeface="Berlin Sans FB" pitchFamily="34" charset="0"/>
                </a:rPr>
                <a:t>  and Bragg’s law, n</a:t>
              </a:r>
              <a:r>
                <a:rPr lang="el-GR"/>
                <a:t>λ</a:t>
              </a:r>
              <a:r>
                <a:rPr lang="en-US" baseline="-25000">
                  <a:latin typeface="Berlin Sans FB" pitchFamily="34" charset="0"/>
                </a:rPr>
                <a:t>f</a:t>
              </a:r>
              <a:r>
                <a:rPr lang="en-US">
                  <a:latin typeface="Berlin Sans FB" pitchFamily="34" charset="0"/>
                </a:rPr>
                <a:t>=2dsin(</a:t>
              </a:r>
              <a:r>
                <a:rPr lang="el-GR">
                  <a:cs typeface="Arial" charset="0"/>
                </a:rPr>
                <a:t>θ</a:t>
              </a:r>
              <a:r>
                <a:rPr lang="en-US" baseline="-25000">
                  <a:latin typeface="Berlin Sans FB" pitchFamily="34" charset="0"/>
                  <a:cs typeface="Arial" charset="0"/>
                </a:rPr>
                <a:t>A</a:t>
              </a:r>
              <a:r>
                <a:rPr lang="en-US">
                  <a:latin typeface="Berlin Sans FB" pitchFamily="34" charset="0"/>
                </a:rPr>
                <a:t>)</a:t>
              </a:r>
              <a:endParaRPr lang="el-GR"/>
            </a:p>
          </p:txBody>
        </p:sp>
      </p:grpSp>
      <p:sp>
        <p:nvSpPr>
          <p:cNvPr id="33815" name="Text Box 23"/>
          <p:cNvSpPr txBox="1">
            <a:spLocks noChangeArrowheads="1"/>
          </p:cNvSpPr>
          <p:nvPr/>
        </p:nvSpPr>
        <p:spPr bwMode="auto">
          <a:xfrm>
            <a:off x="5940425" y="1844675"/>
            <a:ext cx="2592388" cy="1054100"/>
          </a:xfrm>
          <a:prstGeom prst="rect">
            <a:avLst/>
          </a:prstGeom>
          <a:noFill/>
          <a:ln w="9525">
            <a:noFill/>
            <a:miter lim="800000"/>
            <a:headEnd/>
            <a:tailEnd/>
          </a:ln>
          <a:effectLst/>
        </p:spPr>
        <p:txBody>
          <a:bodyPr>
            <a:spAutoFit/>
          </a:bodyPr>
          <a:lstStyle/>
          <a:p>
            <a:pPr algn="l">
              <a:spcBef>
                <a:spcPct val="50000"/>
              </a:spcBef>
              <a:buFontTx/>
              <a:buChar char="•"/>
            </a:pPr>
            <a:r>
              <a:rPr lang="en-US">
                <a:latin typeface="Berlin Sans FB" pitchFamily="34" charset="0"/>
              </a:rPr>
              <a:t> White incident beam</a:t>
            </a:r>
          </a:p>
          <a:p>
            <a:pPr algn="l">
              <a:spcBef>
                <a:spcPct val="50000"/>
              </a:spcBef>
              <a:buFontTx/>
              <a:buChar char="•"/>
            </a:pPr>
            <a:r>
              <a:rPr lang="en-US">
                <a:latin typeface="Berlin Sans FB" pitchFamily="34" charset="0"/>
              </a:rPr>
              <a:t> Bragg reflection at analysers; 2</a:t>
            </a:r>
            <a:r>
              <a:rPr lang="el-GR">
                <a:cs typeface="Arial" charset="0"/>
              </a:rPr>
              <a:t>θ</a:t>
            </a:r>
            <a:r>
              <a:rPr lang="en-US" baseline="-25000">
                <a:latin typeface="Berlin Sans FB" pitchFamily="34" charset="0"/>
                <a:cs typeface="Arial" charset="0"/>
              </a:rPr>
              <a:t>A</a:t>
            </a:r>
            <a:r>
              <a:rPr lang="en-US">
                <a:latin typeface="Berlin Sans FB" pitchFamily="34" charset="0"/>
                <a:cs typeface="Arial" charset="0"/>
              </a:rPr>
              <a:t>~</a:t>
            </a:r>
            <a:r>
              <a:rPr lang="en-US">
                <a:latin typeface="Berlin Sans FB" pitchFamily="34" charset="0"/>
              </a:rPr>
              <a:t>180</a:t>
            </a:r>
            <a:r>
              <a:rPr lang="en-US">
                <a:latin typeface="Berlin Sans FB" pitchFamily="34" charset="0"/>
                <a:cs typeface="Arial" charset="0"/>
              </a:rPr>
              <a:t>° </a:t>
            </a:r>
          </a:p>
        </p:txBody>
      </p:sp>
      <p:grpSp>
        <p:nvGrpSpPr>
          <p:cNvPr id="3" name="Group 35"/>
          <p:cNvGrpSpPr>
            <a:grpSpLocks/>
          </p:cNvGrpSpPr>
          <p:nvPr/>
        </p:nvGrpSpPr>
        <p:grpSpPr bwMode="auto">
          <a:xfrm>
            <a:off x="5508625" y="2852738"/>
            <a:ext cx="3095625" cy="3506788"/>
            <a:chOff x="3470" y="1797"/>
            <a:chExt cx="1950" cy="2209"/>
          </a:xfrm>
        </p:grpSpPr>
        <p:pic>
          <p:nvPicPr>
            <p:cNvPr id="33820" name="Picture 28"/>
            <p:cNvPicPr>
              <a:picLocks noChangeAspect="1" noChangeArrowheads="1"/>
            </p:cNvPicPr>
            <p:nvPr/>
          </p:nvPicPr>
          <p:blipFill>
            <a:blip r:embed="rId8" cstate="print"/>
            <a:srcRect/>
            <a:stretch>
              <a:fillRect/>
            </a:stretch>
          </p:blipFill>
          <p:spPr bwMode="auto">
            <a:xfrm>
              <a:off x="3470" y="1797"/>
              <a:ext cx="1713" cy="1905"/>
            </a:xfrm>
            <a:prstGeom prst="rect">
              <a:avLst/>
            </a:prstGeom>
            <a:noFill/>
            <a:ln w="9525" algn="ctr">
              <a:noFill/>
              <a:miter lim="800000"/>
              <a:headEnd/>
              <a:tailEnd/>
            </a:ln>
            <a:effectLst/>
          </p:spPr>
        </p:pic>
        <p:sp>
          <p:nvSpPr>
            <p:cNvPr id="33821" name="Text Box 29"/>
            <p:cNvSpPr txBox="1">
              <a:spLocks noChangeArrowheads="1"/>
            </p:cNvSpPr>
            <p:nvPr/>
          </p:nvSpPr>
          <p:spPr bwMode="auto">
            <a:xfrm>
              <a:off x="3696" y="3657"/>
              <a:ext cx="1724" cy="349"/>
            </a:xfrm>
            <a:prstGeom prst="rect">
              <a:avLst/>
            </a:prstGeom>
            <a:noFill/>
            <a:ln w="9525" algn="ctr">
              <a:noFill/>
              <a:miter lim="800000"/>
              <a:headEnd/>
              <a:tailEnd/>
            </a:ln>
            <a:effectLst/>
          </p:spPr>
          <p:txBody>
            <a:bodyPr>
              <a:spAutoFit/>
            </a:bodyPr>
            <a:lstStyle/>
            <a:p>
              <a:pPr algn="l">
                <a:spcBef>
                  <a:spcPct val="50000"/>
                </a:spcBef>
              </a:pPr>
              <a:r>
                <a:rPr lang="en-US" sz="1200" dirty="0">
                  <a:latin typeface="Berlin Sans FB" pitchFamily="34" charset="0"/>
                </a:rPr>
                <a:t>Cs</a:t>
              </a:r>
              <a:r>
                <a:rPr lang="en-US" sz="1200" baseline="-25000" dirty="0">
                  <a:latin typeface="Berlin Sans FB" pitchFamily="34" charset="0"/>
                </a:rPr>
                <a:t>2</a:t>
              </a:r>
              <a:r>
                <a:rPr lang="en-US" sz="1200" dirty="0">
                  <a:latin typeface="Berlin Sans FB" pitchFamily="34" charset="0"/>
                </a:rPr>
                <a:t>CuCl</a:t>
              </a:r>
              <a:r>
                <a:rPr lang="en-US" sz="1200" baseline="-25000" dirty="0">
                  <a:latin typeface="Berlin Sans FB" pitchFamily="34" charset="0"/>
                </a:rPr>
                <a:t>4</a:t>
              </a:r>
              <a:r>
                <a:rPr lang="en-US" sz="1200" dirty="0">
                  <a:latin typeface="Berlin Sans FB" pitchFamily="34" charset="0"/>
                  <a:cs typeface="Arial" charset="0"/>
                </a:rPr>
                <a:t>                                      </a:t>
              </a:r>
              <a:endParaRPr lang="en-US" sz="1200" dirty="0" smtClean="0">
                <a:latin typeface="Berlin Sans FB" pitchFamily="34" charset="0"/>
                <a:cs typeface="Arial" charset="0"/>
              </a:endParaRPr>
            </a:p>
            <a:p>
              <a:pPr algn="l">
                <a:spcBef>
                  <a:spcPct val="50000"/>
                </a:spcBef>
              </a:pPr>
              <a:r>
                <a:rPr lang="en-US" sz="1200" i="1" dirty="0" smtClean="0">
                  <a:latin typeface="Berlin Sans FB" pitchFamily="34" charset="0"/>
                  <a:cs typeface="Arial" charset="0"/>
                </a:rPr>
                <a:t>Coldea </a:t>
              </a:r>
              <a:r>
                <a:rPr lang="en-US" sz="1200" i="1" dirty="0">
                  <a:latin typeface="Berlin Sans FB" pitchFamily="34" charset="0"/>
                  <a:cs typeface="Arial" charset="0"/>
                </a:rPr>
                <a:t>et al, PRB </a:t>
              </a:r>
              <a:r>
                <a:rPr lang="en-US" sz="1200" b="1" i="1" dirty="0">
                  <a:solidFill>
                    <a:schemeClr val="tx2"/>
                  </a:solidFill>
                  <a:latin typeface="Berlin Sans FB" pitchFamily="34" charset="0"/>
                  <a:cs typeface="Arial" charset="0"/>
                </a:rPr>
                <a:t>68</a:t>
              </a:r>
              <a:r>
                <a:rPr lang="en-US" sz="1200" i="1" dirty="0">
                  <a:latin typeface="Berlin Sans FB" pitchFamily="34" charset="0"/>
                  <a:cs typeface="Arial" charset="0"/>
                </a:rPr>
                <a:t>, 134424 (2003)</a:t>
              </a:r>
            </a:p>
          </p:txBody>
        </p:sp>
      </p:grpSp>
      <p:sp>
        <p:nvSpPr>
          <p:cNvPr id="33824" name="Line 32"/>
          <p:cNvSpPr>
            <a:spLocks noChangeShapeType="1"/>
          </p:cNvSpPr>
          <p:nvPr/>
        </p:nvSpPr>
        <p:spPr bwMode="auto">
          <a:xfrm flipH="1" flipV="1">
            <a:off x="2771775" y="2349500"/>
            <a:ext cx="144463" cy="719138"/>
          </a:xfrm>
          <a:prstGeom prst="line">
            <a:avLst/>
          </a:prstGeom>
          <a:noFill/>
          <a:ln w="38100">
            <a:solidFill>
              <a:srgbClr val="FF0000"/>
            </a:solidFill>
            <a:round/>
            <a:headEnd/>
            <a:tailEnd type="triangle" w="med" len="med"/>
          </a:ln>
          <a:effectLst/>
        </p:spPr>
        <p:txBody>
          <a:bodyPr/>
          <a:lstStyle/>
          <a:p>
            <a:endParaRPr lang="en-US">
              <a:latin typeface="Berlin Sans FB" pitchFamily="34" charset="0"/>
            </a:endParaRPr>
          </a:p>
        </p:txBody>
      </p:sp>
      <p:sp>
        <p:nvSpPr>
          <p:cNvPr id="33825" name="Line 33"/>
          <p:cNvSpPr>
            <a:spLocks noChangeShapeType="1"/>
          </p:cNvSpPr>
          <p:nvPr/>
        </p:nvSpPr>
        <p:spPr bwMode="auto">
          <a:xfrm>
            <a:off x="2771775" y="2420938"/>
            <a:ext cx="0" cy="503237"/>
          </a:xfrm>
          <a:prstGeom prst="line">
            <a:avLst/>
          </a:prstGeom>
          <a:noFill/>
          <a:ln w="38100">
            <a:solidFill>
              <a:srgbClr val="FF0000"/>
            </a:solidFill>
            <a:round/>
            <a:headEnd/>
            <a:tailEnd type="triangle" w="med" len="med"/>
          </a:ln>
          <a:effectLst/>
        </p:spPr>
        <p:txBody>
          <a:bodyPr/>
          <a:lstStyle/>
          <a:p>
            <a:endParaRPr lang="en-US">
              <a:latin typeface="Berlin Sans FB" pitchFamily="34" charset="0"/>
            </a:endParaRPr>
          </a:p>
        </p:txBody>
      </p:sp>
      <p:sp>
        <p:nvSpPr>
          <p:cNvPr id="19" name="Rectangle 18"/>
          <p:cNvSpPr/>
          <p:nvPr/>
        </p:nvSpPr>
        <p:spPr>
          <a:xfrm>
            <a:off x="0" y="6669360"/>
            <a:ext cx="9144000" cy="188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lin Sans FB" pitchFamily="34" charset="0"/>
            </a:endParaRPr>
          </a:p>
        </p:txBody>
      </p:sp>
      <p:sp>
        <p:nvSpPr>
          <p:cNvPr id="20" name="Rectangle 19"/>
          <p:cNvSpPr/>
          <p:nvPr/>
        </p:nvSpPr>
        <p:spPr>
          <a:xfrm>
            <a:off x="1165862" y="6228020"/>
            <a:ext cx="6718506" cy="369332"/>
          </a:xfrm>
          <a:prstGeom prst="rect">
            <a:avLst/>
          </a:prstGeom>
        </p:spPr>
        <p:txBody>
          <a:bodyPr wrap="none">
            <a:spAutoFit/>
          </a:bodyPr>
          <a:lstStyle/>
          <a:p>
            <a:r>
              <a:rPr lang="da-DK" dirty="0" smtClean="0">
                <a:solidFill>
                  <a:srgbClr val="FF0000"/>
                </a:solidFill>
                <a:latin typeface="Berlin Sans FB" pitchFamily="34" charset="0"/>
                <a:cs typeface="Times New Roman"/>
              </a:rPr>
              <a:t>See Heloisa </a:t>
            </a:r>
            <a:r>
              <a:rPr lang="da-DK" dirty="0" err="1" smtClean="0">
                <a:solidFill>
                  <a:srgbClr val="FF0000"/>
                </a:solidFill>
                <a:latin typeface="Berlin Sans FB" pitchFamily="34" charset="0"/>
                <a:cs typeface="Times New Roman"/>
              </a:rPr>
              <a:t>Bordallos</a:t>
            </a:r>
            <a:r>
              <a:rPr lang="da-DK" dirty="0" smtClean="0">
                <a:solidFill>
                  <a:srgbClr val="FF0000"/>
                </a:solidFill>
                <a:latin typeface="Berlin Sans FB" pitchFamily="34" charset="0"/>
                <a:cs typeface="Times New Roman"/>
              </a:rPr>
              <a:t> talk for more </a:t>
            </a:r>
            <a:r>
              <a:rPr lang="da-DK" dirty="0" err="1" smtClean="0">
                <a:solidFill>
                  <a:srgbClr val="FF0000"/>
                </a:solidFill>
                <a:latin typeface="Berlin Sans FB" pitchFamily="34" charset="0"/>
                <a:cs typeface="Times New Roman"/>
              </a:rPr>
              <a:t>on</a:t>
            </a:r>
            <a:r>
              <a:rPr lang="da-DK" dirty="0" smtClean="0">
                <a:solidFill>
                  <a:srgbClr val="FF0000"/>
                </a:solidFill>
                <a:latin typeface="Berlin Sans FB" pitchFamily="34" charset="0"/>
                <a:cs typeface="Times New Roman"/>
              </a:rPr>
              <a:t> </a:t>
            </a:r>
            <a:r>
              <a:rPr lang="da-DK" dirty="0" err="1" smtClean="0">
                <a:solidFill>
                  <a:srgbClr val="FF0000"/>
                </a:solidFill>
                <a:latin typeface="Berlin Sans FB" pitchFamily="34" charset="0"/>
                <a:cs typeface="Times New Roman"/>
              </a:rPr>
              <a:t>high</a:t>
            </a:r>
            <a:r>
              <a:rPr lang="da-DK" dirty="0" smtClean="0">
                <a:solidFill>
                  <a:srgbClr val="FF0000"/>
                </a:solidFill>
                <a:latin typeface="Berlin Sans FB" pitchFamily="34" charset="0"/>
                <a:cs typeface="Times New Roman"/>
              </a:rPr>
              <a:t> resolution </a:t>
            </a:r>
            <a:r>
              <a:rPr lang="da-DK" dirty="0" err="1" smtClean="0">
                <a:solidFill>
                  <a:srgbClr val="FF0000"/>
                </a:solidFill>
                <a:latin typeface="Berlin Sans FB" pitchFamily="34" charset="0"/>
                <a:cs typeface="Times New Roman"/>
              </a:rPr>
              <a:t>measurements</a:t>
            </a:r>
            <a:endParaRPr lang="da-DK" dirty="0" smtClean="0">
              <a:solidFill>
                <a:srgbClr val="FF0000"/>
              </a:solidFill>
              <a:latin typeface="Berlin Sans FB" pitchFamily="34" charset="0"/>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8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8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8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9" grpId="0" animBg="1"/>
      <p:bldP spid="33810" grpId="0" animBg="1"/>
      <p:bldP spid="33824" grpId="0" animBg="1"/>
      <p:bldP spid="3382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da-DK" dirty="0" smtClean="0">
                <a:latin typeface="Berlin Sans FB" pitchFamily="34" charset="0"/>
              </a:rPr>
              <a:t>Neutron </a:t>
            </a:r>
            <a:r>
              <a:rPr lang="da-DK" dirty="0" err="1" smtClean="0">
                <a:latin typeface="Berlin Sans FB" pitchFamily="34" charset="0"/>
              </a:rPr>
              <a:t>spin</a:t>
            </a:r>
            <a:r>
              <a:rPr lang="da-DK" dirty="0" smtClean="0">
                <a:latin typeface="Berlin Sans FB" pitchFamily="34" charset="0"/>
              </a:rPr>
              <a:t> </a:t>
            </a:r>
            <a:r>
              <a:rPr lang="da-DK" dirty="0" err="1" smtClean="0">
                <a:latin typeface="Berlin Sans FB" pitchFamily="34" charset="0"/>
              </a:rPr>
              <a:t>echo</a:t>
            </a:r>
            <a:endParaRPr lang="en-US" dirty="0">
              <a:latin typeface="Berlin Sans FB" pitchFamily="34" charset="0"/>
            </a:endParaRPr>
          </a:p>
        </p:txBody>
      </p:sp>
      <p:sp>
        <p:nvSpPr>
          <p:cNvPr id="5" name="Rectangle 4"/>
          <p:cNvSpPr/>
          <p:nvPr/>
        </p:nvSpPr>
        <p:spPr>
          <a:xfrm>
            <a:off x="0" y="6696744"/>
            <a:ext cx="9144000" cy="188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lin Sans FB" pitchFamily="34" charset="0"/>
            </a:endParaRPr>
          </a:p>
        </p:txBody>
      </p:sp>
      <p:sp>
        <p:nvSpPr>
          <p:cNvPr id="6" name="TextBox 5"/>
          <p:cNvSpPr txBox="1"/>
          <p:nvPr/>
        </p:nvSpPr>
        <p:spPr>
          <a:xfrm>
            <a:off x="2123728" y="1268760"/>
            <a:ext cx="6120680" cy="646331"/>
          </a:xfrm>
          <a:prstGeom prst="rect">
            <a:avLst/>
          </a:prstGeom>
          <a:noFill/>
        </p:spPr>
        <p:txBody>
          <a:bodyPr wrap="square" rtlCol="0">
            <a:spAutoFit/>
          </a:bodyPr>
          <a:lstStyle/>
          <a:p>
            <a:r>
              <a:rPr lang="da-DK" dirty="0" err="1" smtClean="0">
                <a:latin typeface="Berlin Sans FB" pitchFamily="34" charset="0"/>
              </a:rPr>
              <a:t>Principle</a:t>
            </a:r>
            <a:r>
              <a:rPr lang="da-DK" dirty="0" smtClean="0">
                <a:latin typeface="Berlin Sans FB" pitchFamily="34" charset="0"/>
              </a:rPr>
              <a:t>: A </a:t>
            </a:r>
            <a:r>
              <a:rPr lang="da-DK" dirty="0" err="1" smtClean="0">
                <a:latin typeface="Berlin Sans FB" pitchFamily="34" charset="0"/>
              </a:rPr>
              <a:t>magnetic</a:t>
            </a:r>
            <a:r>
              <a:rPr lang="da-DK" dirty="0" smtClean="0">
                <a:latin typeface="Berlin Sans FB" pitchFamily="34" charset="0"/>
              </a:rPr>
              <a:t> moment </a:t>
            </a:r>
            <a:r>
              <a:rPr lang="el-GR" dirty="0" smtClean="0">
                <a:latin typeface="Times New Roman"/>
                <a:cs typeface="Times New Roman"/>
              </a:rPr>
              <a:t>μ</a:t>
            </a:r>
            <a:r>
              <a:rPr lang="da-DK" dirty="0" smtClean="0">
                <a:latin typeface="Berlin Sans FB" pitchFamily="34" charset="0"/>
              </a:rPr>
              <a:t> in a </a:t>
            </a:r>
            <a:r>
              <a:rPr lang="da-DK" dirty="0" err="1" smtClean="0">
                <a:latin typeface="Berlin Sans FB" pitchFamily="34" charset="0"/>
              </a:rPr>
              <a:t>magnetic</a:t>
            </a:r>
            <a:r>
              <a:rPr lang="da-DK" dirty="0" smtClean="0">
                <a:latin typeface="Berlin Sans FB" pitchFamily="34" charset="0"/>
              </a:rPr>
              <a:t> B </a:t>
            </a:r>
            <a:r>
              <a:rPr lang="da-DK" dirty="0" err="1" smtClean="0">
                <a:latin typeface="Berlin Sans FB" pitchFamily="34" charset="0"/>
              </a:rPr>
              <a:t>field</a:t>
            </a:r>
            <a:r>
              <a:rPr lang="da-DK" dirty="0" smtClean="0">
                <a:latin typeface="Berlin Sans FB" pitchFamily="34" charset="0"/>
              </a:rPr>
              <a:t> </a:t>
            </a:r>
            <a:r>
              <a:rPr lang="da-DK" dirty="0" err="1" smtClean="0">
                <a:latin typeface="Berlin Sans FB" pitchFamily="34" charset="0"/>
              </a:rPr>
              <a:t>precesses</a:t>
            </a:r>
            <a:r>
              <a:rPr lang="da-DK" dirty="0" smtClean="0">
                <a:latin typeface="Berlin Sans FB" pitchFamily="34" charset="0"/>
              </a:rPr>
              <a:t> </a:t>
            </a:r>
            <a:r>
              <a:rPr lang="da-DK" dirty="0" err="1" smtClean="0">
                <a:latin typeface="Berlin Sans FB" pitchFamily="34" charset="0"/>
              </a:rPr>
              <a:t>around</a:t>
            </a:r>
            <a:r>
              <a:rPr lang="da-DK" dirty="0" smtClean="0">
                <a:latin typeface="Berlin Sans FB" pitchFamily="34" charset="0"/>
              </a:rPr>
              <a:t> B at the </a:t>
            </a:r>
            <a:r>
              <a:rPr lang="da-DK" dirty="0" err="1" smtClean="0">
                <a:latin typeface="Berlin Sans FB" pitchFamily="34" charset="0"/>
              </a:rPr>
              <a:t>Larmor</a:t>
            </a:r>
            <a:r>
              <a:rPr lang="da-DK" dirty="0" smtClean="0">
                <a:latin typeface="Berlin Sans FB" pitchFamily="34" charset="0"/>
              </a:rPr>
              <a:t> (</a:t>
            </a:r>
            <a:r>
              <a:rPr lang="da-DK" dirty="0" err="1" smtClean="0">
                <a:latin typeface="Berlin Sans FB" pitchFamily="34" charset="0"/>
              </a:rPr>
              <a:t>angular</a:t>
            </a:r>
            <a:r>
              <a:rPr lang="da-DK" dirty="0" smtClean="0">
                <a:latin typeface="Berlin Sans FB" pitchFamily="34" charset="0"/>
              </a:rPr>
              <a:t>) </a:t>
            </a:r>
            <a:r>
              <a:rPr lang="da-DK" dirty="0" err="1" smtClean="0">
                <a:latin typeface="Berlin Sans FB" pitchFamily="34" charset="0"/>
              </a:rPr>
              <a:t>frequency</a:t>
            </a:r>
            <a:endParaRPr lang="en-US" dirty="0">
              <a:latin typeface="Berlin Sans FB" pitchFamily="34" charset="0"/>
            </a:endParaRPr>
          </a:p>
        </p:txBody>
      </p:sp>
      <p:pic>
        <p:nvPicPr>
          <p:cNvPr id="87042" name="Picture 2" descr="http://upload.wikimedia.org/wikipedia/commons/thumb/9/93/Pr%C3%A4zession2.png/150px-Pr%C3%A4zession2.png"/>
          <p:cNvPicPr>
            <a:picLocks noChangeAspect="1" noChangeArrowheads="1"/>
          </p:cNvPicPr>
          <p:nvPr/>
        </p:nvPicPr>
        <p:blipFill>
          <a:blip r:embed="rId3" cstate="print"/>
          <a:srcRect/>
          <a:stretch>
            <a:fillRect/>
          </a:stretch>
        </p:blipFill>
        <p:spPr bwMode="auto">
          <a:xfrm>
            <a:off x="395536" y="620688"/>
            <a:ext cx="1428750" cy="2400301"/>
          </a:xfrm>
          <a:prstGeom prst="rect">
            <a:avLst/>
          </a:prstGeom>
          <a:noFill/>
        </p:spPr>
      </p:pic>
      <p:graphicFrame>
        <p:nvGraphicFramePr>
          <p:cNvPr id="8" name="Object 7"/>
          <p:cNvGraphicFramePr>
            <a:graphicFrameLocks noChangeAspect="1"/>
          </p:cNvGraphicFramePr>
          <p:nvPr/>
        </p:nvGraphicFramePr>
        <p:xfrm>
          <a:off x="2267744" y="2006273"/>
          <a:ext cx="1417289" cy="844922"/>
        </p:xfrm>
        <a:graphic>
          <a:graphicData uri="http://schemas.openxmlformats.org/presentationml/2006/ole">
            <p:oleObj spid="_x0000_s87043" name="Ligning" r:id="rId4" imgW="660240" imgH="393480" progId="Equation.3">
              <p:embed/>
            </p:oleObj>
          </a:graphicData>
        </a:graphic>
      </p:graphicFrame>
      <p:pic>
        <p:nvPicPr>
          <p:cNvPr id="87044" name="Picture 4"/>
          <p:cNvPicPr>
            <a:picLocks noChangeAspect="1" noChangeArrowheads="1"/>
          </p:cNvPicPr>
          <p:nvPr/>
        </p:nvPicPr>
        <p:blipFill>
          <a:blip r:embed="rId5" cstate="print"/>
          <a:srcRect/>
          <a:stretch>
            <a:fillRect/>
          </a:stretch>
        </p:blipFill>
        <p:spPr bwMode="auto">
          <a:xfrm>
            <a:off x="84478" y="3069240"/>
            <a:ext cx="5999690" cy="2520000"/>
          </a:xfrm>
          <a:prstGeom prst="rect">
            <a:avLst/>
          </a:prstGeom>
          <a:noFill/>
          <a:ln w="9525">
            <a:noFill/>
            <a:miter lim="800000"/>
            <a:headEnd/>
            <a:tailEnd/>
          </a:ln>
        </p:spPr>
      </p:pic>
      <p:sp>
        <p:nvSpPr>
          <p:cNvPr id="10" name="TextBox 9"/>
          <p:cNvSpPr txBox="1"/>
          <p:nvPr/>
        </p:nvSpPr>
        <p:spPr>
          <a:xfrm>
            <a:off x="144016" y="5445224"/>
            <a:ext cx="8892480" cy="1200329"/>
          </a:xfrm>
          <a:prstGeom prst="rect">
            <a:avLst/>
          </a:prstGeom>
          <a:noFill/>
        </p:spPr>
        <p:txBody>
          <a:bodyPr wrap="square" rtlCol="0">
            <a:spAutoFit/>
          </a:bodyPr>
          <a:lstStyle/>
          <a:p>
            <a:r>
              <a:rPr lang="da-DK" dirty="0" smtClean="0">
                <a:latin typeface="Berlin Sans FB" pitchFamily="34" charset="0"/>
              </a:rPr>
              <a:t>In the time (L/v</a:t>
            </a:r>
            <a:r>
              <a:rPr lang="da-DK" baseline="-25000" dirty="0" smtClean="0">
                <a:latin typeface="Berlin Sans FB" pitchFamily="34" charset="0"/>
              </a:rPr>
              <a:t>1</a:t>
            </a:r>
            <a:r>
              <a:rPr lang="da-DK" dirty="0" smtClean="0">
                <a:latin typeface="Berlin Sans FB" pitchFamily="34" charset="0"/>
              </a:rPr>
              <a:t>) it </a:t>
            </a:r>
            <a:r>
              <a:rPr lang="da-DK" dirty="0" err="1" smtClean="0">
                <a:latin typeface="Berlin Sans FB" pitchFamily="34" charset="0"/>
              </a:rPr>
              <a:t>takes</a:t>
            </a:r>
            <a:r>
              <a:rPr lang="da-DK" dirty="0" smtClean="0">
                <a:latin typeface="Berlin Sans FB" pitchFamily="34" charset="0"/>
              </a:rPr>
              <a:t> to </a:t>
            </a:r>
            <a:r>
              <a:rPr lang="da-DK" dirty="0" err="1" smtClean="0">
                <a:latin typeface="Berlin Sans FB" pitchFamily="34" charset="0"/>
              </a:rPr>
              <a:t>pass</a:t>
            </a:r>
            <a:r>
              <a:rPr lang="da-DK" dirty="0" smtClean="0">
                <a:latin typeface="Berlin Sans FB" pitchFamily="34" charset="0"/>
              </a:rPr>
              <a:t> the </a:t>
            </a:r>
            <a:r>
              <a:rPr lang="da-DK" dirty="0" err="1" smtClean="0">
                <a:latin typeface="Berlin Sans FB" pitchFamily="34" charset="0"/>
              </a:rPr>
              <a:t>first</a:t>
            </a:r>
            <a:r>
              <a:rPr lang="da-DK" dirty="0" smtClean="0">
                <a:latin typeface="Berlin Sans FB" pitchFamily="34" charset="0"/>
              </a:rPr>
              <a:t> </a:t>
            </a:r>
            <a:r>
              <a:rPr lang="da-DK" dirty="0" err="1" smtClean="0">
                <a:latin typeface="Berlin Sans FB" pitchFamily="34" charset="0"/>
              </a:rPr>
              <a:t>field</a:t>
            </a:r>
            <a:r>
              <a:rPr lang="da-DK" dirty="0" smtClean="0">
                <a:latin typeface="Berlin Sans FB" pitchFamily="34" charset="0"/>
              </a:rPr>
              <a:t> region, it </a:t>
            </a:r>
            <a:r>
              <a:rPr lang="da-DK" dirty="0" err="1" smtClean="0">
                <a:latin typeface="Berlin Sans FB" pitchFamily="34" charset="0"/>
              </a:rPr>
              <a:t>precesses</a:t>
            </a:r>
            <a:r>
              <a:rPr lang="da-DK" dirty="0" smtClean="0">
                <a:latin typeface="Berlin Sans FB" pitchFamily="34" charset="0"/>
              </a:rPr>
              <a:t> by the angle (L/v</a:t>
            </a:r>
            <a:r>
              <a:rPr lang="da-DK" baseline="-25000" dirty="0" smtClean="0">
                <a:latin typeface="Berlin Sans FB" pitchFamily="34" charset="0"/>
              </a:rPr>
              <a:t>1</a:t>
            </a:r>
            <a:r>
              <a:rPr lang="da-DK" dirty="0" smtClean="0">
                <a:latin typeface="Berlin Sans FB" pitchFamily="34" charset="0"/>
              </a:rPr>
              <a:t>)</a:t>
            </a:r>
            <a:r>
              <a:rPr lang="el-GR" dirty="0" smtClean="0">
                <a:latin typeface="Times New Roman"/>
                <a:cs typeface="Times New Roman"/>
              </a:rPr>
              <a:t>ω</a:t>
            </a:r>
            <a:r>
              <a:rPr lang="da-DK" baseline="-25000" dirty="0" smtClean="0">
                <a:latin typeface="Berlin Sans FB" pitchFamily="34" charset="0"/>
              </a:rPr>
              <a:t>L</a:t>
            </a:r>
            <a:r>
              <a:rPr lang="da-DK" dirty="0" smtClean="0">
                <a:latin typeface="Berlin Sans FB" pitchFamily="34" charset="0"/>
              </a:rPr>
              <a:t>. </a:t>
            </a:r>
            <a:r>
              <a:rPr lang="da-DK" dirty="0" err="1" smtClean="0">
                <a:latin typeface="Berlin Sans FB" pitchFamily="34" charset="0"/>
              </a:rPr>
              <a:t>After</a:t>
            </a:r>
            <a:r>
              <a:rPr lang="da-DK" dirty="0" smtClean="0">
                <a:latin typeface="Berlin Sans FB" pitchFamily="34" charset="0"/>
              </a:rPr>
              <a:t> </a:t>
            </a:r>
            <a:r>
              <a:rPr lang="da-DK" dirty="0" err="1" smtClean="0">
                <a:latin typeface="Berlin Sans FB" pitchFamily="34" charset="0"/>
              </a:rPr>
              <a:t>scattering</a:t>
            </a:r>
            <a:r>
              <a:rPr lang="da-DK" dirty="0" smtClean="0">
                <a:latin typeface="Berlin Sans FB" pitchFamily="34" charset="0"/>
              </a:rPr>
              <a:t>, it </a:t>
            </a:r>
            <a:r>
              <a:rPr lang="da-DK" dirty="0" err="1" smtClean="0">
                <a:latin typeface="Berlin Sans FB" pitchFamily="34" charset="0"/>
              </a:rPr>
              <a:t>enters</a:t>
            </a:r>
            <a:r>
              <a:rPr lang="da-DK" dirty="0" smtClean="0">
                <a:latin typeface="Berlin Sans FB" pitchFamily="34" charset="0"/>
              </a:rPr>
              <a:t> a </a:t>
            </a:r>
            <a:r>
              <a:rPr lang="da-DK" dirty="0" err="1" smtClean="0">
                <a:latin typeface="Berlin Sans FB" pitchFamily="34" charset="0"/>
              </a:rPr>
              <a:t>field</a:t>
            </a:r>
            <a:r>
              <a:rPr lang="da-DK" dirty="0" smtClean="0">
                <a:latin typeface="Berlin Sans FB" pitchFamily="34" charset="0"/>
              </a:rPr>
              <a:t> region </a:t>
            </a:r>
            <a:r>
              <a:rPr lang="da-DK" dirty="0" err="1" smtClean="0">
                <a:latin typeface="Berlin Sans FB" pitchFamily="34" charset="0"/>
              </a:rPr>
              <a:t>with</a:t>
            </a:r>
            <a:r>
              <a:rPr lang="da-DK" dirty="0" smtClean="0">
                <a:latin typeface="Berlin Sans FB" pitchFamily="34" charset="0"/>
              </a:rPr>
              <a:t> </a:t>
            </a:r>
            <a:r>
              <a:rPr lang="da-DK" dirty="0" err="1" smtClean="0">
                <a:latin typeface="Berlin Sans FB" pitchFamily="34" charset="0"/>
              </a:rPr>
              <a:t>opposite</a:t>
            </a:r>
            <a:r>
              <a:rPr lang="da-DK" dirty="0" smtClean="0">
                <a:latin typeface="Berlin Sans FB" pitchFamily="34" charset="0"/>
              </a:rPr>
              <a:t> </a:t>
            </a:r>
            <a:r>
              <a:rPr lang="da-DK" dirty="0" err="1" smtClean="0">
                <a:latin typeface="Berlin Sans FB" pitchFamily="34" charset="0"/>
              </a:rPr>
              <a:t>field</a:t>
            </a:r>
            <a:r>
              <a:rPr lang="da-DK" dirty="0" smtClean="0">
                <a:latin typeface="Berlin Sans FB" pitchFamily="34" charset="0"/>
              </a:rPr>
              <a:t> and </a:t>
            </a:r>
            <a:r>
              <a:rPr lang="da-DK" dirty="0" err="1" smtClean="0">
                <a:latin typeface="Berlin Sans FB" pitchFamily="34" charset="0"/>
              </a:rPr>
              <a:t>precesses</a:t>
            </a:r>
            <a:r>
              <a:rPr lang="da-DK" dirty="0" smtClean="0">
                <a:latin typeface="Berlin Sans FB" pitchFamily="34" charset="0"/>
              </a:rPr>
              <a:t> back by -(L/v</a:t>
            </a:r>
            <a:r>
              <a:rPr lang="da-DK" baseline="-25000" dirty="0" smtClean="0">
                <a:latin typeface="Berlin Sans FB" pitchFamily="34" charset="0"/>
              </a:rPr>
              <a:t>2</a:t>
            </a:r>
            <a:r>
              <a:rPr lang="da-DK" dirty="0" smtClean="0">
                <a:latin typeface="Berlin Sans FB" pitchFamily="34" charset="0"/>
              </a:rPr>
              <a:t>)</a:t>
            </a:r>
            <a:r>
              <a:rPr lang="el-GR" dirty="0" smtClean="0">
                <a:latin typeface="Times New Roman"/>
                <a:cs typeface="Times New Roman"/>
              </a:rPr>
              <a:t> ω</a:t>
            </a:r>
            <a:r>
              <a:rPr lang="da-DK" baseline="-25000" dirty="0" smtClean="0">
                <a:latin typeface="Berlin Sans FB" pitchFamily="34" charset="0"/>
              </a:rPr>
              <a:t>L.</a:t>
            </a:r>
            <a:r>
              <a:rPr lang="da-DK" dirty="0" smtClean="0">
                <a:latin typeface="Berlin Sans FB" pitchFamily="34" charset="0"/>
              </a:rPr>
              <a:t> </a:t>
            </a:r>
          </a:p>
          <a:p>
            <a:pPr>
              <a:buFont typeface="Arial" charset="0"/>
              <a:buChar char="•"/>
            </a:pPr>
            <a:r>
              <a:rPr lang="da-DK" dirty="0" smtClean="0">
                <a:latin typeface="Berlin Sans FB" pitchFamily="34" charset="0"/>
              </a:rPr>
              <a:t> For </a:t>
            </a:r>
            <a:r>
              <a:rPr lang="da-DK" dirty="0" err="1" smtClean="0">
                <a:latin typeface="Berlin Sans FB" pitchFamily="34" charset="0"/>
              </a:rPr>
              <a:t>elastic</a:t>
            </a:r>
            <a:r>
              <a:rPr lang="da-DK" dirty="0" smtClean="0">
                <a:latin typeface="Berlin Sans FB" pitchFamily="34" charset="0"/>
              </a:rPr>
              <a:t> </a:t>
            </a:r>
            <a:r>
              <a:rPr lang="da-DK" dirty="0" err="1" smtClean="0">
                <a:latin typeface="Berlin Sans FB" pitchFamily="34" charset="0"/>
              </a:rPr>
              <a:t>scattering</a:t>
            </a:r>
            <a:r>
              <a:rPr lang="da-DK" dirty="0" smtClean="0">
                <a:latin typeface="Berlin Sans FB" pitchFamily="34" charset="0"/>
              </a:rPr>
              <a:t>, the total </a:t>
            </a:r>
            <a:r>
              <a:rPr lang="da-DK" dirty="0" err="1" smtClean="0">
                <a:latin typeface="Berlin Sans FB" pitchFamily="34" charset="0"/>
              </a:rPr>
              <a:t>phase</a:t>
            </a:r>
            <a:r>
              <a:rPr lang="da-DK" dirty="0" smtClean="0">
                <a:latin typeface="Berlin Sans FB" pitchFamily="34" charset="0"/>
              </a:rPr>
              <a:t> </a:t>
            </a:r>
            <a:r>
              <a:rPr lang="da-DK" dirty="0" err="1" smtClean="0">
                <a:latin typeface="Berlin Sans FB" pitchFamily="34" charset="0"/>
              </a:rPr>
              <a:t>shift</a:t>
            </a:r>
            <a:r>
              <a:rPr lang="da-DK" dirty="0" smtClean="0">
                <a:latin typeface="Berlin Sans FB" pitchFamily="34" charset="0"/>
              </a:rPr>
              <a:t> </a:t>
            </a:r>
            <a:r>
              <a:rPr lang="da-DK" dirty="0" err="1" smtClean="0">
                <a:latin typeface="Berlin Sans FB" pitchFamily="34" charset="0"/>
              </a:rPr>
              <a:t>will</a:t>
            </a:r>
            <a:r>
              <a:rPr lang="da-DK" dirty="0" smtClean="0">
                <a:latin typeface="Berlin Sans FB" pitchFamily="34" charset="0"/>
              </a:rPr>
              <a:t> </a:t>
            </a:r>
            <a:r>
              <a:rPr lang="da-DK" dirty="0" err="1" smtClean="0">
                <a:latin typeface="Berlin Sans FB" pitchFamily="34" charset="0"/>
              </a:rPr>
              <a:t>be</a:t>
            </a:r>
            <a:r>
              <a:rPr lang="da-DK" dirty="0" smtClean="0">
                <a:latin typeface="Berlin Sans FB" pitchFamily="34" charset="0"/>
              </a:rPr>
              <a:t> </a:t>
            </a:r>
            <a:r>
              <a:rPr lang="da-DK" dirty="0" err="1" smtClean="0">
                <a:latin typeface="Berlin Sans FB" pitchFamily="34" charset="0"/>
              </a:rPr>
              <a:t>zero</a:t>
            </a:r>
            <a:r>
              <a:rPr lang="da-DK" dirty="0" smtClean="0">
                <a:latin typeface="Berlin Sans FB" pitchFamily="34" charset="0"/>
              </a:rPr>
              <a:t>. </a:t>
            </a:r>
          </a:p>
          <a:p>
            <a:pPr>
              <a:buFont typeface="Arial" charset="0"/>
              <a:buChar char="•"/>
            </a:pPr>
            <a:r>
              <a:rPr lang="da-DK" dirty="0" smtClean="0">
                <a:latin typeface="Berlin Sans FB" pitchFamily="34" charset="0"/>
              </a:rPr>
              <a:t> </a:t>
            </a:r>
            <a:r>
              <a:rPr lang="da-DK" dirty="0" err="1" smtClean="0">
                <a:latin typeface="Berlin Sans FB" pitchFamily="34" charset="0"/>
              </a:rPr>
              <a:t>Finite</a:t>
            </a:r>
            <a:r>
              <a:rPr lang="da-DK" dirty="0" smtClean="0">
                <a:latin typeface="Berlin Sans FB" pitchFamily="34" charset="0"/>
              </a:rPr>
              <a:t> </a:t>
            </a:r>
            <a:r>
              <a:rPr lang="da-DK" dirty="0" err="1" smtClean="0">
                <a:latin typeface="Berlin Sans FB" pitchFamily="34" charset="0"/>
              </a:rPr>
              <a:t>phase</a:t>
            </a:r>
            <a:r>
              <a:rPr lang="da-DK" dirty="0" smtClean="0">
                <a:latin typeface="Berlin Sans FB" pitchFamily="34" charset="0"/>
              </a:rPr>
              <a:t> </a:t>
            </a:r>
            <a:r>
              <a:rPr lang="da-DK" dirty="0" err="1" smtClean="0">
                <a:latin typeface="Berlin Sans FB" pitchFamily="34" charset="0"/>
              </a:rPr>
              <a:t>shifts</a:t>
            </a:r>
            <a:r>
              <a:rPr lang="da-DK" dirty="0" smtClean="0">
                <a:latin typeface="Berlin Sans FB" pitchFamily="34" charset="0"/>
              </a:rPr>
              <a:t> </a:t>
            </a:r>
            <a:r>
              <a:rPr lang="da-DK" dirty="0" err="1" smtClean="0">
                <a:latin typeface="Berlin Sans FB" pitchFamily="34" charset="0"/>
              </a:rPr>
              <a:t>means</a:t>
            </a:r>
            <a:r>
              <a:rPr lang="da-DK" dirty="0" smtClean="0">
                <a:latin typeface="Berlin Sans FB" pitchFamily="34" charset="0"/>
              </a:rPr>
              <a:t> </a:t>
            </a:r>
            <a:r>
              <a:rPr lang="da-DK" dirty="0" err="1" smtClean="0">
                <a:latin typeface="Berlin Sans FB" pitchFamily="34" charset="0"/>
              </a:rPr>
              <a:t>finite</a:t>
            </a:r>
            <a:r>
              <a:rPr lang="da-DK" dirty="0" smtClean="0">
                <a:latin typeface="Berlin Sans FB" pitchFamily="34" charset="0"/>
              </a:rPr>
              <a:t> </a:t>
            </a:r>
            <a:r>
              <a:rPr lang="da-DK" dirty="0" err="1" smtClean="0">
                <a:latin typeface="Berlin Sans FB" pitchFamily="34" charset="0"/>
              </a:rPr>
              <a:t>energy</a:t>
            </a:r>
            <a:r>
              <a:rPr lang="da-DK" dirty="0" smtClean="0">
                <a:latin typeface="Berlin Sans FB" pitchFamily="34" charset="0"/>
              </a:rPr>
              <a:t> transfer</a:t>
            </a:r>
            <a:endParaRPr lang="da-DK" baseline="-25000" dirty="0" smtClean="0">
              <a:latin typeface="Berlin Sans FB" pitchFamily="34" charset="0"/>
            </a:endParaRPr>
          </a:p>
        </p:txBody>
      </p:sp>
      <p:grpSp>
        <p:nvGrpSpPr>
          <p:cNvPr id="13" name="Group 12"/>
          <p:cNvGrpSpPr/>
          <p:nvPr/>
        </p:nvGrpSpPr>
        <p:grpSpPr>
          <a:xfrm>
            <a:off x="6444208" y="2204864"/>
            <a:ext cx="2520280" cy="3528392"/>
            <a:chOff x="6444208" y="2204864"/>
            <a:chExt cx="2520280" cy="3528392"/>
          </a:xfrm>
        </p:grpSpPr>
        <p:sp>
          <p:nvSpPr>
            <p:cNvPr id="11" name="TextBox 10"/>
            <p:cNvSpPr txBox="1"/>
            <p:nvPr/>
          </p:nvSpPr>
          <p:spPr>
            <a:xfrm>
              <a:off x="6444208" y="2204864"/>
              <a:ext cx="2520280" cy="923330"/>
            </a:xfrm>
            <a:prstGeom prst="rect">
              <a:avLst/>
            </a:prstGeom>
            <a:noFill/>
          </p:spPr>
          <p:txBody>
            <a:bodyPr wrap="square" rtlCol="0">
              <a:spAutoFit/>
            </a:bodyPr>
            <a:lstStyle/>
            <a:p>
              <a:r>
                <a:rPr lang="da-DK" dirty="0" err="1" smtClean="0">
                  <a:latin typeface="Berlin Sans FB" pitchFamily="34" charset="0"/>
                  <a:cs typeface="Times New Roman"/>
                </a:rPr>
                <a:t>Assume</a:t>
              </a:r>
              <a:r>
                <a:rPr lang="da-DK" dirty="0" smtClean="0">
                  <a:latin typeface="Berlin Sans FB" pitchFamily="34" charset="0"/>
                  <a:cs typeface="Times New Roman"/>
                </a:rPr>
                <a:t> v</a:t>
              </a:r>
              <a:r>
                <a:rPr lang="da-DK" baseline="-25000" dirty="0" smtClean="0">
                  <a:latin typeface="Berlin Sans FB" pitchFamily="34" charset="0"/>
                  <a:cs typeface="Times New Roman"/>
                </a:rPr>
                <a:t>2</a:t>
              </a:r>
              <a:r>
                <a:rPr lang="da-DK" dirty="0" smtClean="0">
                  <a:latin typeface="Berlin Sans FB" pitchFamily="34" charset="0"/>
                  <a:cs typeface="Times New Roman"/>
                </a:rPr>
                <a:t>= v</a:t>
              </a:r>
              <a:r>
                <a:rPr lang="da-DK" baseline="-25000" dirty="0" smtClean="0">
                  <a:latin typeface="Berlin Sans FB" pitchFamily="34" charset="0"/>
                  <a:cs typeface="Times New Roman"/>
                </a:rPr>
                <a:t>1 </a:t>
              </a:r>
              <a:r>
                <a:rPr lang="da-DK" dirty="0" smtClean="0">
                  <a:latin typeface="Berlin Sans FB" pitchFamily="34" charset="0"/>
                  <a:cs typeface="Times New Roman"/>
                </a:rPr>
                <a:t>+</a:t>
              </a:r>
              <a:r>
                <a:rPr lang="da-DK" dirty="0" err="1" smtClean="0">
                  <a:latin typeface="Berlin Sans FB" pitchFamily="34" charset="0"/>
                  <a:cs typeface="Times New Roman"/>
                </a:rPr>
                <a:t>dv</a:t>
              </a:r>
              <a:r>
                <a:rPr lang="da-DK" dirty="0" smtClean="0">
                  <a:latin typeface="Berlin Sans FB" pitchFamily="34" charset="0"/>
                  <a:cs typeface="Times New Roman"/>
                </a:rPr>
                <a:t> (</a:t>
              </a:r>
              <a:r>
                <a:rPr lang="da-DK" dirty="0" err="1" smtClean="0">
                  <a:latin typeface="Berlin Sans FB" pitchFamily="34" charset="0"/>
                  <a:cs typeface="Times New Roman"/>
                </a:rPr>
                <a:t>quasielastic</a:t>
              </a:r>
              <a:r>
                <a:rPr lang="da-DK" dirty="0" smtClean="0">
                  <a:latin typeface="Berlin Sans FB" pitchFamily="34" charset="0"/>
                  <a:cs typeface="Times New Roman"/>
                </a:rPr>
                <a:t> </a:t>
              </a:r>
              <a:r>
                <a:rPr lang="da-DK" dirty="0" err="1" smtClean="0">
                  <a:latin typeface="Berlin Sans FB" pitchFamily="34" charset="0"/>
                  <a:cs typeface="Times New Roman"/>
                </a:rPr>
                <a:t>scattering</a:t>
              </a:r>
              <a:r>
                <a:rPr lang="da-DK" dirty="0" smtClean="0">
                  <a:latin typeface="Berlin Sans FB" pitchFamily="34" charset="0"/>
                  <a:cs typeface="Times New Roman"/>
                </a:rPr>
                <a:t>)</a:t>
              </a:r>
            </a:p>
            <a:p>
              <a:r>
                <a:rPr lang="da-DK" dirty="0" smtClean="0">
                  <a:latin typeface="Berlin Sans FB" pitchFamily="34" charset="0"/>
                  <a:cs typeface="Times New Roman"/>
                </a:rPr>
                <a:t>Total </a:t>
              </a:r>
              <a:r>
                <a:rPr lang="da-DK" dirty="0" err="1" smtClean="0">
                  <a:latin typeface="Berlin Sans FB" pitchFamily="34" charset="0"/>
                  <a:cs typeface="Times New Roman"/>
                </a:rPr>
                <a:t>phase</a:t>
              </a:r>
              <a:r>
                <a:rPr lang="da-DK" dirty="0" smtClean="0">
                  <a:latin typeface="Berlin Sans FB" pitchFamily="34" charset="0"/>
                  <a:cs typeface="Times New Roman"/>
                </a:rPr>
                <a:t> </a:t>
              </a:r>
              <a:r>
                <a:rPr lang="da-DK" dirty="0" err="1" smtClean="0">
                  <a:latin typeface="Berlin Sans FB" pitchFamily="34" charset="0"/>
                  <a:cs typeface="Times New Roman"/>
                </a:rPr>
                <a:t>change</a:t>
              </a:r>
              <a:r>
                <a:rPr lang="da-DK" dirty="0" smtClean="0">
                  <a:latin typeface="Berlin Sans FB" pitchFamily="34" charset="0"/>
                  <a:cs typeface="Times New Roman"/>
                </a:rPr>
                <a:t>:</a:t>
              </a:r>
            </a:p>
          </p:txBody>
        </p:sp>
        <p:graphicFrame>
          <p:nvGraphicFramePr>
            <p:cNvPr id="87045" name="Object 5"/>
            <p:cNvGraphicFramePr>
              <a:graphicFrameLocks noChangeAspect="1"/>
            </p:cNvGraphicFramePr>
            <p:nvPr/>
          </p:nvGraphicFramePr>
          <p:xfrm>
            <a:off x="6516216" y="3255169"/>
            <a:ext cx="2370138" cy="2478087"/>
          </p:xfrm>
          <a:graphic>
            <a:graphicData uri="http://schemas.openxmlformats.org/presentationml/2006/ole">
              <p:oleObj spid="_x0000_s87045" name="Ligning" r:id="rId6" imgW="1104840" imgH="1155600" progId="Equation.3">
                <p:embed/>
              </p:oleObj>
            </a:graphicData>
          </a:graphic>
        </p:graphicFrame>
      </p:grpSp>
      <p:pic>
        <p:nvPicPr>
          <p:cNvPr id="14" name="Picture 13"/>
          <p:cNvPicPr>
            <a:picLocks noChangeAspect="1" noChangeArrowheads="1"/>
          </p:cNvPicPr>
          <p:nvPr/>
        </p:nvPicPr>
        <p:blipFill>
          <a:blip r:embed="rId7" cstate="print"/>
          <a:srcRect/>
          <a:stretch>
            <a:fillRect/>
          </a:stretch>
        </p:blipFill>
        <p:spPr bwMode="auto">
          <a:xfrm>
            <a:off x="8410575" y="-24"/>
            <a:ext cx="733425" cy="85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lstStyle/>
          <a:p>
            <a:r>
              <a:rPr lang="da-DK" dirty="0" smtClean="0">
                <a:latin typeface="Berlin Sans FB" pitchFamily="34" charset="0"/>
              </a:rPr>
              <a:t>Neutron </a:t>
            </a:r>
            <a:r>
              <a:rPr lang="da-DK" dirty="0" err="1" smtClean="0">
                <a:latin typeface="Berlin Sans FB" pitchFamily="34" charset="0"/>
              </a:rPr>
              <a:t>spin</a:t>
            </a:r>
            <a:r>
              <a:rPr lang="da-DK" dirty="0" smtClean="0">
                <a:latin typeface="Berlin Sans FB" pitchFamily="34" charset="0"/>
              </a:rPr>
              <a:t> </a:t>
            </a:r>
            <a:r>
              <a:rPr lang="da-DK" dirty="0" err="1" smtClean="0">
                <a:latin typeface="Berlin Sans FB" pitchFamily="34" charset="0"/>
              </a:rPr>
              <a:t>echo</a:t>
            </a:r>
            <a:endParaRPr lang="en-US" dirty="0"/>
          </a:p>
        </p:txBody>
      </p:sp>
      <p:pic>
        <p:nvPicPr>
          <p:cNvPr id="3" name="Picture 2" descr="http://www.ncnr.nist.gov/instruments/nse/NSE_70deg_20010226.png"/>
          <p:cNvPicPr>
            <a:picLocks noChangeAspect="1" noChangeArrowheads="1"/>
          </p:cNvPicPr>
          <p:nvPr/>
        </p:nvPicPr>
        <p:blipFill>
          <a:blip r:embed="rId3" cstate="print"/>
          <a:srcRect/>
          <a:stretch>
            <a:fillRect/>
          </a:stretch>
        </p:blipFill>
        <p:spPr bwMode="auto">
          <a:xfrm>
            <a:off x="4716016" y="3356992"/>
            <a:ext cx="4131188" cy="2844000"/>
          </a:xfrm>
          <a:prstGeom prst="rect">
            <a:avLst/>
          </a:prstGeom>
          <a:noFill/>
        </p:spPr>
      </p:pic>
      <p:graphicFrame>
        <p:nvGraphicFramePr>
          <p:cNvPr id="89090" name="Object 2"/>
          <p:cNvGraphicFramePr>
            <a:graphicFrameLocks noChangeAspect="1"/>
          </p:cNvGraphicFramePr>
          <p:nvPr/>
        </p:nvGraphicFramePr>
        <p:xfrm>
          <a:off x="2339753" y="1398228"/>
          <a:ext cx="4248471" cy="1670732"/>
        </p:xfrm>
        <a:graphic>
          <a:graphicData uri="http://schemas.openxmlformats.org/presentationml/2006/ole">
            <p:oleObj spid="_x0000_s89090" name="Ligning" r:id="rId4" imgW="2260440" imgH="888840" progId="Equation.3">
              <p:embed/>
            </p:oleObj>
          </a:graphicData>
        </a:graphic>
      </p:graphicFrame>
      <p:pic>
        <p:nvPicPr>
          <p:cNvPr id="6" name="Picture 5"/>
          <p:cNvPicPr>
            <a:picLocks noChangeAspect="1" noChangeArrowheads="1"/>
          </p:cNvPicPr>
          <p:nvPr/>
        </p:nvPicPr>
        <p:blipFill>
          <a:blip r:embed="rId5" cstate="print"/>
          <a:srcRect/>
          <a:stretch>
            <a:fillRect/>
          </a:stretch>
        </p:blipFill>
        <p:spPr bwMode="auto">
          <a:xfrm>
            <a:off x="8410575" y="-24"/>
            <a:ext cx="733425" cy="857250"/>
          </a:xfrm>
          <a:prstGeom prst="rect">
            <a:avLst/>
          </a:prstGeom>
          <a:noFill/>
          <a:ln w="9525">
            <a:noFill/>
            <a:miter lim="800000"/>
            <a:headEnd/>
            <a:tailEnd/>
          </a:ln>
        </p:spPr>
      </p:pic>
      <p:sp>
        <p:nvSpPr>
          <p:cNvPr id="7" name="Rectangle 6"/>
          <p:cNvSpPr/>
          <p:nvPr/>
        </p:nvSpPr>
        <p:spPr>
          <a:xfrm>
            <a:off x="0" y="6669360"/>
            <a:ext cx="9144000" cy="188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95536" y="3356992"/>
            <a:ext cx="4104456" cy="3139321"/>
          </a:xfrm>
          <a:prstGeom prst="rect">
            <a:avLst/>
          </a:prstGeom>
          <a:noFill/>
        </p:spPr>
        <p:txBody>
          <a:bodyPr wrap="square" rtlCol="0">
            <a:spAutoFit/>
          </a:bodyPr>
          <a:lstStyle/>
          <a:p>
            <a:r>
              <a:rPr lang="da-DK" dirty="0" err="1" smtClean="0">
                <a:latin typeface="Berlin Sans FB" pitchFamily="34" charset="0"/>
              </a:rPr>
              <a:t>Measured</a:t>
            </a:r>
            <a:r>
              <a:rPr lang="da-DK" dirty="0" smtClean="0">
                <a:latin typeface="Berlin Sans FB" pitchFamily="34" charset="0"/>
              </a:rPr>
              <a:t> </a:t>
            </a:r>
            <a:r>
              <a:rPr lang="da-DK" dirty="0" err="1" smtClean="0">
                <a:latin typeface="Berlin Sans FB" pitchFamily="34" charset="0"/>
              </a:rPr>
              <a:t>quantity</a:t>
            </a:r>
            <a:r>
              <a:rPr lang="da-DK" dirty="0" smtClean="0">
                <a:latin typeface="Berlin Sans FB" pitchFamily="34" charset="0"/>
              </a:rPr>
              <a:t> : </a:t>
            </a:r>
            <a:r>
              <a:rPr lang="da-DK" dirty="0" err="1" smtClean="0">
                <a:latin typeface="Berlin Sans FB" pitchFamily="34" charset="0"/>
              </a:rPr>
              <a:t>Beam</a:t>
            </a:r>
            <a:r>
              <a:rPr lang="da-DK" dirty="0" smtClean="0">
                <a:latin typeface="Berlin Sans FB" pitchFamily="34" charset="0"/>
              </a:rPr>
              <a:t> </a:t>
            </a:r>
            <a:r>
              <a:rPr lang="da-DK" dirty="0" err="1" smtClean="0">
                <a:latin typeface="Berlin Sans FB" pitchFamily="34" charset="0"/>
              </a:rPr>
              <a:t>polarization</a:t>
            </a:r>
            <a:r>
              <a:rPr lang="da-DK" dirty="0" smtClean="0">
                <a:latin typeface="Berlin Sans FB" pitchFamily="34" charset="0"/>
              </a:rPr>
              <a:t> </a:t>
            </a:r>
            <a:r>
              <a:rPr lang="da-DK" dirty="0" err="1" smtClean="0">
                <a:latin typeface="Berlin Sans FB" pitchFamily="34" charset="0"/>
              </a:rPr>
              <a:t>along</a:t>
            </a:r>
            <a:r>
              <a:rPr lang="da-DK" dirty="0" smtClean="0">
                <a:latin typeface="Berlin Sans FB" pitchFamily="34" charset="0"/>
              </a:rPr>
              <a:t> x (initial </a:t>
            </a:r>
            <a:r>
              <a:rPr lang="da-DK" dirty="0" err="1" smtClean="0">
                <a:latin typeface="Berlin Sans FB" pitchFamily="34" charset="0"/>
              </a:rPr>
              <a:t>polarization</a:t>
            </a:r>
            <a:r>
              <a:rPr lang="da-DK" dirty="0" smtClean="0">
                <a:latin typeface="Berlin Sans FB" pitchFamily="34" charset="0"/>
              </a:rPr>
              <a:t> </a:t>
            </a:r>
            <a:r>
              <a:rPr lang="da-DK" dirty="0" err="1" smtClean="0">
                <a:latin typeface="Berlin Sans FB" pitchFamily="34" charset="0"/>
              </a:rPr>
              <a:t>along</a:t>
            </a:r>
            <a:r>
              <a:rPr lang="da-DK" dirty="0" smtClean="0">
                <a:latin typeface="Berlin Sans FB" pitchFamily="34" charset="0"/>
              </a:rPr>
              <a:t> y). </a:t>
            </a:r>
            <a:r>
              <a:rPr lang="da-DK" dirty="0" err="1" smtClean="0">
                <a:latin typeface="Berlin Sans FB" pitchFamily="34" charset="0"/>
              </a:rPr>
              <a:t>This</a:t>
            </a:r>
            <a:r>
              <a:rPr lang="da-DK" dirty="0" smtClean="0">
                <a:latin typeface="Berlin Sans FB" pitchFamily="34" charset="0"/>
              </a:rPr>
              <a:t> is </a:t>
            </a:r>
            <a:r>
              <a:rPr lang="da-DK" dirty="0" err="1" smtClean="0">
                <a:latin typeface="Berlin Sans FB" pitchFamily="34" charset="0"/>
              </a:rPr>
              <a:t>proportial</a:t>
            </a:r>
            <a:r>
              <a:rPr lang="da-DK" dirty="0" smtClean="0">
                <a:latin typeface="Berlin Sans FB" pitchFamily="34" charset="0"/>
              </a:rPr>
              <a:t> to the </a:t>
            </a:r>
            <a:r>
              <a:rPr lang="da-DK" dirty="0" err="1" smtClean="0">
                <a:latin typeface="Berlin Sans FB" pitchFamily="34" charset="0"/>
              </a:rPr>
              <a:t>cos</a:t>
            </a:r>
            <a:r>
              <a:rPr lang="da-DK" dirty="0" smtClean="0">
                <a:latin typeface="Berlin Sans FB" pitchFamily="34" charset="0"/>
              </a:rPr>
              <a:t>(</a:t>
            </a:r>
            <a:r>
              <a:rPr lang="el-GR" dirty="0" smtClean="0">
                <a:latin typeface="Times New Roman"/>
                <a:cs typeface="Times New Roman"/>
              </a:rPr>
              <a:t>ωτ</a:t>
            </a:r>
            <a:r>
              <a:rPr lang="da-DK" baseline="-25000" dirty="0" smtClean="0">
                <a:latin typeface="Berlin Sans FB" pitchFamily="34" charset="0"/>
                <a:cs typeface="Times New Roman"/>
              </a:rPr>
              <a:t>NSE</a:t>
            </a:r>
            <a:r>
              <a:rPr lang="da-DK" dirty="0" smtClean="0">
                <a:latin typeface="Berlin Sans FB" pitchFamily="34" charset="0"/>
                <a:cs typeface="Times New Roman"/>
              </a:rPr>
              <a:t>) </a:t>
            </a:r>
            <a:r>
              <a:rPr lang="da-DK" dirty="0" err="1" smtClean="0">
                <a:latin typeface="Berlin Sans FB" pitchFamily="34" charset="0"/>
                <a:cs typeface="Times New Roman"/>
              </a:rPr>
              <a:t>Fourier</a:t>
            </a:r>
            <a:r>
              <a:rPr lang="da-DK" dirty="0" smtClean="0">
                <a:latin typeface="Berlin Sans FB" pitchFamily="34" charset="0"/>
                <a:cs typeface="Times New Roman"/>
              </a:rPr>
              <a:t> </a:t>
            </a:r>
            <a:r>
              <a:rPr lang="da-DK" dirty="0" err="1" smtClean="0">
                <a:latin typeface="Berlin Sans FB" pitchFamily="34" charset="0"/>
                <a:cs typeface="Times New Roman"/>
              </a:rPr>
              <a:t>transform</a:t>
            </a:r>
            <a:r>
              <a:rPr lang="da-DK" dirty="0" smtClean="0">
                <a:latin typeface="Berlin Sans FB" pitchFamily="34" charset="0"/>
                <a:cs typeface="Times New Roman"/>
              </a:rPr>
              <a:t> of – </a:t>
            </a:r>
            <a:r>
              <a:rPr lang="da-DK" dirty="0" err="1" smtClean="0">
                <a:latin typeface="Berlin Sans FB" pitchFamily="34" charset="0"/>
                <a:cs typeface="Times New Roman"/>
              </a:rPr>
              <a:t>essentially</a:t>
            </a:r>
            <a:r>
              <a:rPr lang="da-DK" dirty="0" smtClean="0">
                <a:latin typeface="Berlin Sans FB" pitchFamily="34" charset="0"/>
                <a:cs typeface="Times New Roman"/>
              </a:rPr>
              <a:t> – the </a:t>
            </a:r>
            <a:r>
              <a:rPr lang="da-DK" dirty="0" err="1" smtClean="0">
                <a:latin typeface="Berlin Sans FB" pitchFamily="34" charset="0"/>
                <a:cs typeface="Times New Roman"/>
              </a:rPr>
              <a:t>scattering</a:t>
            </a:r>
            <a:r>
              <a:rPr lang="da-DK" dirty="0" smtClean="0">
                <a:latin typeface="Berlin Sans FB" pitchFamily="34" charset="0"/>
                <a:cs typeface="Times New Roman"/>
              </a:rPr>
              <a:t> </a:t>
            </a:r>
            <a:r>
              <a:rPr lang="da-DK" dirty="0" err="1" smtClean="0">
                <a:latin typeface="Berlin Sans FB" pitchFamily="34" charset="0"/>
                <a:cs typeface="Times New Roman"/>
              </a:rPr>
              <a:t>cross-section</a:t>
            </a:r>
            <a:r>
              <a:rPr lang="da-DK" dirty="0" smtClean="0">
                <a:latin typeface="Berlin Sans FB" pitchFamily="34" charset="0"/>
                <a:cs typeface="Times New Roman"/>
              </a:rPr>
              <a:t>. </a:t>
            </a:r>
            <a:r>
              <a:rPr lang="da-DK" dirty="0" smtClean="0">
                <a:solidFill>
                  <a:srgbClr val="FF0000"/>
                </a:solidFill>
                <a:latin typeface="Berlin Sans FB" pitchFamily="34" charset="0"/>
                <a:cs typeface="Times New Roman"/>
              </a:rPr>
              <a:t>See Peter </a:t>
            </a:r>
            <a:r>
              <a:rPr lang="da-DK" dirty="0" err="1" smtClean="0">
                <a:solidFill>
                  <a:srgbClr val="FF0000"/>
                </a:solidFill>
                <a:latin typeface="Berlin Sans FB" pitchFamily="34" charset="0"/>
                <a:cs typeface="Times New Roman"/>
              </a:rPr>
              <a:t>Schurtenbergers</a:t>
            </a:r>
            <a:r>
              <a:rPr lang="da-DK" dirty="0" smtClean="0">
                <a:solidFill>
                  <a:srgbClr val="FF0000"/>
                </a:solidFill>
                <a:latin typeface="Berlin Sans FB" pitchFamily="34" charset="0"/>
                <a:cs typeface="Times New Roman"/>
              </a:rPr>
              <a:t> talk </a:t>
            </a:r>
          </a:p>
          <a:p>
            <a:endParaRPr lang="da-DK" dirty="0" smtClean="0">
              <a:latin typeface="Berlin Sans FB" pitchFamily="34" charset="0"/>
              <a:cs typeface="Times New Roman"/>
            </a:endParaRPr>
          </a:p>
          <a:p>
            <a:r>
              <a:rPr lang="da-DK" dirty="0" err="1" smtClean="0">
                <a:latin typeface="Berlin Sans FB" pitchFamily="34" charset="0"/>
                <a:cs typeface="Times New Roman"/>
              </a:rPr>
              <a:t>Because</a:t>
            </a:r>
            <a:r>
              <a:rPr lang="da-DK" dirty="0" smtClean="0">
                <a:latin typeface="Berlin Sans FB" pitchFamily="34" charset="0"/>
                <a:cs typeface="Times New Roman"/>
              </a:rPr>
              <a:t> </a:t>
            </a:r>
            <a:r>
              <a:rPr lang="da-DK" dirty="0" err="1" smtClean="0">
                <a:latin typeface="Berlin Sans FB" pitchFamily="34" charset="0"/>
                <a:cs typeface="Times New Roman"/>
              </a:rPr>
              <a:t>velocity</a:t>
            </a:r>
            <a:r>
              <a:rPr lang="da-DK" dirty="0" smtClean="0">
                <a:latin typeface="Berlin Sans FB" pitchFamily="34" charset="0"/>
                <a:cs typeface="Times New Roman"/>
              </a:rPr>
              <a:t> is </a:t>
            </a:r>
            <a:r>
              <a:rPr lang="da-DK" dirty="0" err="1" smtClean="0">
                <a:latin typeface="Berlin Sans FB" pitchFamily="34" charset="0"/>
                <a:cs typeface="Times New Roman"/>
              </a:rPr>
              <a:t>encoded</a:t>
            </a:r>
            <a:r>
              <a:rPr lang="da-DK" dirty="0" smtClean="0">
                <a:latin typeface="Berlin Sans FB" pitchFamily="34" charset="0"/>
                <a:cs typeface="Times New Roman"/>
              </a:rPr>
              <a:t> in the </a:t>
            </a:r>
            <a:r>
              <a:rPr lang="da-DK" dirty="0" err="1" smtClean="0">
                <a:latin typeface="Berlin Sans FB" pitchFamily="34" charset="0"/>
                <a:cs typeface="Times New Roman"/>
              </a:rPr>
              <a:t>spin-precession</a:t>
            </a:r>
            <a:r>
              <a:rPr lang="da-DK" dirty="0" smtClean="0">
                <a:latin typeface="Berlin Sans FB" pitchFamily="34" charset="0"/>
                <a:cs typeface="Times New Roman"/>
              </a:rPr>
              <a:t>, </a:t>
            </a:r>
            <a:r>
              <a:rPr lang="da-DK" dirty="0" err="1" smtClean="0">
                <a:latin typeface="Berlin Sans FB" pitchFamily="34" charset="0"/>
                <a:cs typeface="Times New Roman"/>
              </a:rPr>
              <a:t>one</a:t>
            </a:r>
            <a:r>
              <a:rPr lang="da-DK" dirty="0" smtClean="0">
                <a:latin typeface="Berlin Sans FB" pitchFamily="34" charset="0"/>
                <a:cs typeface="Times New Roman"/>
              </a:rPr>
              <a:t> </a:t>
            </a:r>
            <a:r>
              <a:rPr lang="da-DK" dirty="0" err="1" smtClean="0">
                <a:latin typeface="Berlin Sans FB" pitchFamily="34" charset="0"/>
                <a:cs typeface="Times New Roman"/>
              </a:rPr>
              <a:t>can</a:t>
            </a:r>
            <a:r>
              <a:rPr lang="da-DK" dirty="0" smtClean="0">
                <a:latin typeface="Berlin Sans FB" pitchFamily="34" charset="0"/>
                <a:cs typeface="Times New Roman"/>
              </a:rPr>
              <a:t> have a </a:t>
            </a:r>
            <a:r>
              <a:rPr lang="da-DK" dirty="0" err="1" smtClean="0">
                <a:latin typeface="Berlin Sans FB" pitchFamily="34" charset="0"/>
                <a:cs typeface="Times New Roman"/>
              </a:rPr>
              <a:t>broad</a:t>
            </a:r>
            <a:r>
              <a:rPr lang="da-DK" dirty="0" smtClean="0">
                <a:latin typeface="Berlin Sans FB" pitchFamily="34" charset="0"/>
                <a:cs typeface="Times New Roman"/>
              </a:rPr>
              <a:t> incident </a:t>
            </a:r>
            <a:r>
              <a:rPr lang="da-DK" dirty="0" err="1" smtClean="0">
                <a:latin typeface="Berlin Sans FB" pitchFamily="34" charset="0"/>
                <a:cs typeface="Times New Roman"/>
              </a:rPr>
              <a:t>flux</a:t>
            </a:r>
            <a:r>
              <a:rPr lang="da-DK" dirty="0" smtClean="0">
                <a:latin typeface="Berlin Sans FB" pitchFamily="34" charset="0"/>
                <a:cs typeface="Times New Roman"/>
              </a:rPr>
              <a:t> distribution, </a:t>
            </a:r>
            <a:r>
              <a:rPr lang="da-DK" dirty="0" err="1" smtClean="0">
                <a:latin typeface="Berlin Sans FB" pitchFamily="34" charset="0"/>
                <a:cs typeface="Times New Roman"/>
              </a:rPr>
              <a:t>while</a:t>
            </a:r>
            <a:r>
              <a:rPr lang="da-DK" dirty="0" smtClean="0">
                <a:latin typeface="Berlin Sans FB" pitchFamily="34" charset="0"/>
                <a:cs typeface="Times New Roman"/>
              </a:rPr>
              <a:t> </a:t>
            </a:r>
            <a:r>
              <a:rPr lang="da-DK" dirty="0" err="1" smtClean="0">
                <a:latin typeface="Berlin Sans FB" pitchFamily="34" charset="0"/>
                <a:cs typeface="Times New Roman"/>
              </a:rPr>
              <a:t>retaining</a:t>
            </a:r>
            <a:r>
              <a:rPr lang="da-DK" dirty="0" smtClean="0">
                <a:latin typeface="Berlin Sans FB" pitchFamily="34" charset="0"/>
                <a:cs typeface="Times New Roman"/>
              </a:rPr>
              <a:t> excellent </a:t>
            </a:r>
            <a:r>
              <a:rPr lang="da-DK" dirty="0" err="1" smtClean="0">
                <a:latin typeface="Berlin Sans FB" pitchFamily="34" charset="0"/>
                <a:cs typeface="Times New Roman"/>
              </a:rPr>
              <a:t>energy-resolution</a:t>
            </a:r>
            <a:r>
              <a:rPr lang="da-DK" dirty="0" smtClean="0">
                <a:latin typeface="Berlin Sans FB" pitchFamily="34" charset="0"/>
                <a:cs typeface="Times New Roman"/>
              </a:rPr>
              <a:t> </a:t>
            </a:r>
            <a:r>
              <a:rPr lang="da-DK" dirty="0" err="1" smtClean="0">
                <a:latin typeface="Berlin Sans FB" pitchFamily="34" charset="0"/>
                <a:cs typeface="Times New Roman"/>
              </a:rPr>
              <a:t>down</a:t>
            </a:r>
            <a:r>
              <a:rPr lang="da-DK" dirty="0" smtClean="0">
                <a:latin typeface="Berlin Sans FB" pitchFamily="34" charset="0"/>
                <a:cs typeface="Times New Roman"/>
              </a:rPr>
              <a:t> to </a:t>
            </a:r>
            <a:r>
              <a:rPr lang="da-DK" dirty="0" err="1" smtClean="0">
                <a:latin typeface="Berlin Sans FB" pitchFamily="34" charset="0"/>
                <a:cs typeface="Times New Roman"/>
              </a:rPr>
              <a:t>neV</a:t>
            </a:r>
            <a:endParaRPr lang="en-US" dirty="0">
              <a:latin typeface="Berlin Sans FB"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smtClean="0">
                <a:latin typeface="Berlin Sans FB" pitchFamily="34" charset="0"/>
              </a:rPr>
              <a:t>Conclusions</a:t>
            </a:r>
            <a:endParaRPr lang="en-US" dirty="0">
              <a:latin typeface="Berlin Sans FB" pitchFamily="34" charset="0"/>
            </a:endParaRPr>
          </a:p>
        </p:txBody>
      </p:sp>
      <p:sp>
        <p:nvSpPr>
          <p:cNvPr id="5" name="Content Placeholder 4"/>
          <p:cNvSpPr>
            <a:spLocks noGrp="1"/>
          </p:cNvSpPr>
          <p:nvPr>
            <p:ph idx="1"/>
          </p:nvPr>
        </p:nvSpPr>
        <p:spPr/>
        <p:txBody>
          <a:bodyPr/>
          <a:lstStyle/>
          <a:p>
            <a:r>
              <a:rPr lang="da-DK" sz="2800" dirty="0" smtClean="0">
                <a:latin typeface="Berlin Sans FB" pitchFamily="34" charset="0"/>
              </a:rPr>
              <a:t>A </a:t>
            </a:r>
            <a:r>
              <a:rPr lang="da-DK" sz="2800" dirty="0" err="1" smtClean="0">
                <a:latin typeface="Berlin Sans FB" pitchFamily="34" charset="0"/>
              </a:rPr>
              <a:t>full</a:t>
            </a:r>
            <a:r>
              <a:rPr lang="da-DK" sz="2800" dirty="0" smtClean="0">
                <a:latin typeface="Berlin Sans FB" pitchFamily="34" charset="0"/>
              </a:rPr>
              <a:t> </a:t>
            </a:r>
            <a:r>
              <a:rPr lang="da-DK" sz="2800" dirty="0" err="1" smtClean="0">
                <a:latin typeface="Berlin Sans FB" pitchFamily="34" charset="0"/>
              </a:rPr>
              <a:t>understanding</a:t>
            </a:r>
            <a:r>
              <a:rPr lang="da-DK" sz="2800" dirty="0" smtClean="0">
                <a:latin typeface="Berlin Sans FB" pitchFamily="34" charset="0"/>
              </a:rPr>
              <a:t> </a:t>
            </a:r>
            <a:r>
              <a:rPr lang="da-DK" sz="2800" dirty="0" smtClean="0">
                <a:latin typeface="Berlin Sans FB" pitchFamily="34" charset="0"/>
              </a:rPr>
              <a:t>of </a:t>
            </a:r>
            <a:r>
              <a:rPr lang="da-DK" sz="2800" dirty="0" smtClean="0">
                <a:latin typeface="Berlin Sans FB" pitchFamily="34" charset="0"/>
              </a:rPr>
              <a:t>the </a:t>
            </a:r>
            <a:r>
              <a:rPr lang="da-DK" sz="2800" dirty="0" err="1" smtClean="0">
                <a:latin typeface="Berlin Sans FB" pitchFamily="34" charset="0"/>
              </a:rPr>
              <a:t>properties</a:t>
            </a:r>
            <a:r>
              <a:rPr lang="da-DK" sz="2800" dirty="0" smtClean="0">
                <a:latin typeface="Berlin Sans FB" pitchFamily="34" charset="0"/>
              </a:rPr>
              <a:t> of matter </a:t>
            </a:r>
            <a:r>
              <a:rPr lang="da-DK" sz="2800" dirty="0" smtClean="0">
                <a:latin typeface="Berlin Sans FB" pitchFamily="34" charset="0"/>
              </a:rPr>
              <a:t>– a </a:t>
            </a:r>
            <a:r>
              <a:rPr lang="da-DK" sz="2800" dirty="0" err="1" smtClean="0">
                <a:latin typeface="Berlin Sans FB" pitchFamily="34" charset="0"/>
              </a:rPr>
              <a:t>prerequisite</a:t>
            </a:r>
            <a:r>
              <a:rPr lang="da-DK" sz="2800" dirty="0" smtClean="0">
                <a:latin typeface="Berlin Sans FB" pitchFamily="34" charset="0"/>
              </a:rPr>
              <a:t> for </a:t>
            </a:r>
            <a:r>
              <a:rPr lang="da-DK" sz="2800" dirty="0" err="1" smtClean="0">
                <a:latin typeface="Berlin Sans FB" pitchFamily="34" charset="0"/>
              </a:rPr>
              <a:t>control</a:t>
            </a:r>
            <a:r>
              <a:rPr lang="da-DK" sz="2800" dirty="0" smtClean="0">
                <a:latin typeface="Berlin Sans FB" pitchFamily="34" charset="0"/>
              </a:rPr>
              <a:t> - </a:t>
            </a:r>
            <a:r>
              <a:rPr lang="da-DK" sz="2800" dirty="0" err="1" smtClean="0">
                <a:latin typeface="Berlin Sans FB" pitchFamily="34" charset="0"/>
              </a:rPr>
              <a:t>requires</a:t>
            </a:r>
            <a:r>
              <a:rPr lang="da-DK" sz="2800" dirty="0" smtClean="0">
                <a:latin typeface="Berlin Sans FB" pitchFamily="34" charset="0"/>
              </a:rPr>
              <a:t> </a:t>
            </a:r>
            <a:r>
              <a:rPr lang="da-DK" sz="2800" dirty="0" err="1" smtClean="0">
                <a:latin typeface="Berlin Sans FB" pitchFamily="34" charset="0"/>
              </a:rPr>
              <a:t>us</a:t>
            </a:r>
            <a:r>
              <a:rPr lang="da-DK" sz="2800" dirty="0" smtClean="0">
                <a:latin typeface="Berlin Sans FB" pitchFamily="34" charset="0"/>
              </a:rPr>
              <a:t> to </a:t>
            </a:r>
            <a:r>
              <a:rPr lang="da-DK" sz="2800" dirty="0" err="1" smtClean="0">
                <a:latin typeface="Berlin Sans FB" pitchFamily="34" charset="0"/>
              </a:rPr>
              <a:t>know</a:t>
            </a:r>
            <a:r>
              <a:rPr lang="da-DK" sz="2800" dirty="0" smtClean="0">
                <a:latin typeface="Berlin Sans FB" pitchFamily="34" charset="0"/>
              </a:rPr>
              <a:t> </a:t>
            </a:r>
            <a:r>
              <a:rPr lang="da-DK" sz="2800" dirty="0" err="1" smtClean="0">
                <a:latin typeface="Berlin Sans FB" pitchFamily="34" charset="0"/>
              </a:rPr>
              <a:t>both</a:t>
            </a:r>
            <a:r>
              <a:rPr lang="da-DK" sz="2800" dirty="0" smtClean="0">
                <a:latin typeface="Berlin Sans FB" pitchFamily="34" charset="0"/>
              </a:rPr>
              <a:t> </a:t>
            </a:r>
            <a:r>
              <a:rPr lang="da-DK" sz="2800" dirty="0" err="1" smtClean="0">
                <a:latin typeface="Berlin Sans FB" pitchFamily="34" charset="0"/>
              </a:rPr>
              <a:t>structural</a:t>
            </a:r>
            <a:r>
              <a:rPr lang="da-DK" sz="2800" dirty="0" smtClean="0">
                <a:latin typeface="Berlin Sans FB" pitchFamily="34" charset="0"/>
              </a:rPr>
              <a:t> </a:t>
            </a:r>
            <a:r>
              <a:rPr lang="da-DK" sz="2800" dirty="0" smtClean="0">
                <a:latin typeface="Berlin Sans FB" pitchFamily="34" charset="0"/>
              </a:rPr>
              <a:t>and </a:t>
            </a:r>
            <a:r>
              <a:rPr lang="da-DK" sz="2800" dirty="0" err="1" smtClean="0">
                <a:latin typeface="Berlin Sans FB" pitchFamily="34" charset="0"/>
              </a:rPr>
              <a:t>dynamic</a:t>
            </a:r>
            <a:r>
              <a:rPr lang="da-DK" sz="2800" dirty="0" smtClean="0">
                <a:latin typeface="Berlin Sans FB" pitchFamily="34" charset="0"/>
              </a:rPr>
              <a:t> </a:t>
            </a:r>
            <a:r>
              <a:rPr lang="da-DK" sz="2800" dirty="0" err="1" smtClean="0">
                <a:latin typeface="Berlin Sans FB" pitchFamily="34" charset="0"/>
              </a:rPr>
              <a:t>properties</a:t>
            </a:r>
            <a:r>
              <a:rPr lang="da-DK" sz="2800" dirty="0" smtClean="0">
                <a:latin typeface="Berlin Sans FB" pitchFamily="34" charset="0"/>
              </a:rPr>
              <a:t>. </a:t>
            </a:r>
          </a:p>
          <a:p>
            <a:r>
              <a:rPr lang="da-DK" sz="2800" dirty="0" smtClean="0">
                <a:latin typeface="Berlin Sans FB" pitchFamily="34" charset="0"/>
              </a:rPr>
              <a:t>Dynamics </a:t>
            </a:r>
            <a:r>
              <a:rPr lang="da-DK" sz="2800" dirty="0" err="1" smtClean="0">
                <a:latin typeface="Berlin Sans FB" pitchFamily="34" charset="0"/>
              </a:rPr>
              <a:t>can</a:t>
            </a:r>
            <a:r>
              <a:rPr lang="da-DK" sz="2800" dirty="0" smtClean="0">
                <a:latin typeface="Berlin Sans FB" pitchFamily="34" charset="0"/>
              </a:rPr>
              <a:t> </a:t>
            </a:r>
            <a:r>
              <a:rPr lang="da-DK" sz="2800" dirty="0" err="1" smtClean="0">
                <a:latin typeface="Berlin Sans FB" pitchFamily="34" charset="0"/>
              </a:rPr>
              <a:t>be</a:t>
            </a:r>
            <a:r>
              <a:rPr lang="da-DK" sz="2800" dirty="0" smtClean="0">
                <a:latin typeface="Berlin Sans FB" pitchFamily="34" charset="0"/>
              </a:rPr>
              <a:t> </a:t>
            </a:r>
            <a:r>
              <a:rPr lang="da-DK" sz="2800" dirty="0" err="1" smtClean="0">
                <a:latin typeface="Berlin Sans FB" pitchFamily="34" charset="0"/>
              </a:rPr>
              <a:t>studied</a:t>
            </a:r>
            <a:r>
              <a:rPr lang="da-DK" sz="2800" dirty="0" smtClean="0">
                <a:latin typeface="Berlin Sans FB" pitchFamily="34" charset="0"/>
              </a:rPr>
              <a:t> </a:t>
            </a:r>
            <a:r>
              <a:rPr lang="da-DK" sz="2800" dirty="0" err="1" smtClean="0">
                <a:latin typeface="Berlin Sans FB" pitchFamily="34" charset="0"/>
              </a:rPr>
              <a:t>using</a:t>
            </a:r>
            <a:r>
              <a:rPr lang="da-DK" sz="2800" dirty="0" smtClean="0">
                <a:latin typeface="Berlin Sans FB" pitchFamily="34" charset="0"/>
              </a:rPr>
              <a:t> </a:t>
            </a:r>
            <a:r>
              <a:rPr lang="da-DK" sz="2800" dirty="0" err="1" smtClean="0">
                <a:latin typeface="Berlin Sans FB" pitchFamily="34" charset="0"/>
              </a:rPr>
              <a:t>spectroscopic</a:t>
            </a:r>
            <a:r>
              <a:rPr lang="da-DK" sz="2800" dirty="0" smtClean="0">
                <a:latin typeface="Berlin Sans FB" pitchFamily="34" charset="0"/>
              </a:rPr>
              <a:t> </a:t>
            </a:r>
            <a:r>
              <a:rPr lang="da-DK" sz="2800" dirty="0" err="1" smtClean="0">
                <a:latin typeface="Berlin Sans FB" pitchFamily="34" charset="0"/>
              </a:rPr>
              <a:t>methods</a:t>
            </a:r>
            <a:r>
              <a:rPr lang="da-DK" sz="2800" dirty="0" smtClean="0">
                <a:latin typeface="Berlin Sans FB" pitchFamily="34" charset="0"/>
              </a:rPr>
              <a:t> at </a:t>
            </a:r>
            <a:r>
              <a:rPr lang="da-DK" sz="2800" dirty="0" err="1" smtClean="0">
                <a:latin typeface="Berlin Sans FB" pitchFamily="34" charset="0"/>
              </a:rPr>
              <a:t>various</a:t>
            </a:r>
            <a:r>
              <a:rPr lang="da-DK" sz="2800" dirty="0" smtClean="0">
                <a:latin typeface="Berlin Sans FB" pitchFamily="34" charset="0"/>
              </a:rPr>
              <a:t> instrument types </a:t>
            </a:r>
            <a:r>
              <a:rPr lang="da-DK" sz="2800" dirty="0" err="1" smtClean="0">
                <a:latin typeface="Berlin Sans FB" pitchFamily="34" charset="0"/>
              </a:rPr>
              <a:t>which</a:t>
            </a:r>
            <a:r>
              <a:rPr lang="da-DK" sz="2800" dirty="0" smtClean="0">
                <a:latin typeface="Berlin Sans FB" pitchFamily="34" charset="0"/>
              </a:rPr>
              <a:t> </a:t>
            </a:r>
            <a:r>
              <a:rPr lang="da-DK" sz="2800" dirty="0" err="1" smtClean="0">
                <a:latin typeface="Berlin Sans FB" pitchFamily="34" charset="0"/>
              </a:rPr>
              <a:t>probe</a:t>
            </a:r>
            <a:r>
              <a:rPr lang="da-DK" sz="2800" dirty="0" smtClean="0">
                <a:latin typeface="Berlin Sans FB" pitchFamily="34" charset="0"/>
              </a:rPr>
              <a:t> ”motion” </a:t>
            </a:r>
            <a:r>
              <a:rPr lang="da-DK" sz="2800" dirty="0" err="1" smtClean="0">
                <a:latin typeface="Berlin Sans FB" pitchFamily="34" charset="0"/>
              </a:rPr>
              <a:t>on</a:t>
            </a:r>
            <a:r>
              <a:rPr lang="da-DK" sz="2800" dirty="0" smtClean="0">
                <a:latin typeface="Berlin Sans FB" pitchFamily="34" charset="0"/>
              </a:rPr>
              <a:t> </a:t>
            </a:r>
            <a:r>
              <a:rPr lang="da-DK" sz="2800" dirty="0" err="1" smtClean="0">
                <a:latin typeface="Berlin Sans FB" pitchFamily="34" charset="0"/>
              </a:rPr>
              <a:t>different</a:t>
            </a:r>
            <a:r>
              <a:rPr lang="da-DK" sz="2800" dirty="0" smtClean="0">
                <a:latin typeface="Berlin Sans FB" pitchFamily="34" charset="0"/>
              </a:rPr>
              <a:t> </a:t>
            </a:r>
            <a:r>
              <a:rPr lang="da-DK" sz="2800" dirty="0" smtClean="0">
                <a:latin typeface="Berlin Sans FB" pitchFamily="34" charset="0"/>
              </a:rPr>
              <a:t>time and </a:t>
            </a:r>
            <a:r>
              <a:rPr lang="da-DK" sz="2800" dirty="0" err="1" smtClean="0">
                <a:latin typeface="Berlin Sans FB" pitchFamily="34" charset="0"/>
              </a:rPr>
              <a:t>energy</a:t>
            </a:r>
            <a:r>
              <a:rPr lang="da-DK" sz="2800" dirty="0" smtClean="0">
                <a:latin typeface="Berlin Sans FB" pitchFamily="34" charset="0"/>
              </a:rPr>
              <a:t> </a:t>
            </a:r>
            <a:r>
              <a:rPr lang="da-DK" sz="2800" dirty="0" err="1" smtClean="0">
                <a:latin typeface="Berlin Sans FB" pitchFamily="34" charset="0"/>
              </a:rPr>
              <a:t>scales</a:t>
            </a:r>
            <a:r>
              <a:rPr lang="da-DK" sz="2800" dirty="0" smtClean="0">
                <a:latin typeface="Berlin Sans FB" pitchFamily="34" charset="0"/>
              </a:rPr>
              <a:t> </a:t>
            </a:r>
            <a:r>
              <a:rPr lang="da-DK" sz="2800" dirty="0" smtClean="0">
                <a:latin typeface="Berlin Sans FB" pitchFamily="34" charset="0"/>
              </a:rPr>
              <a:t>and </a:t>
            </a:r>
            <a:r>
              <a:rPr lang="da-DK" sz="2800" dirty="0" err="1" smtClean="0">
                <a:latin typeface="Berlin Sans FB" pitchFamily="34" charset="0"/>
              </a:rPr>
              <a:t>with</a:t>
            </a:r>
            <a:r>
              <a:rPr lang="da-DK" sz="2800" dirty="0" smtClean="0">
                <a:latin typeface="Berlin Sans FB" pitchFamily="34" charset="0"/>
              </a:rPr>
              <a:t> </a:t>
            </a:r>
            <a:r>
              <a:rPr lang="da-DK" sz="2800" dirty="0" err="1" smtClean="0">
                <a:latin typeface="Berlin Sans FB" pitchFamily="34" charset="0"/>
              </a:rPr>
              <a:t>different</a:t>
            </a:r>
            <a:r>
              <a:rPr lang="da-DK" sz="2800" dirty="0" smtClean="0">
                <a:latin typeface="Berlin Sans FB" pitchFamily="34" charset="0"/>
              </a:rPr>
              <a:t> </a:t>
            </a:r>
            <a:r>
              <a:rPr lang="da-DK" sz="2800" dirty="0" err="1" smtClean="0">
                <a:latin typeface="Berlin Sans FB" pitchFamily="34" charset="0"/>
              </a:rPr>
              <a:t>energy-resolution</a:t>
            </a:r>
            <a:r>
              <a:rPr lang="da-DK" sz="2800" dirty="0" smtClean="0">
                <a:latin typeface="Berlin Sans FB" pitchFamily="34" charset="0"/>
              </a:rPr>
              <a:t> </a:t>
            </a:r>
            <a:r>
              <a:rPr lang="da-DK" sz="2800" dirty="0" err="1" smtClean="0">
                <a:latin typeface="Berlin Sans FB" pitchFamily="34" charset="0"/>
              </a:rPr>
              <a:t>conditions</a:t>
            </a:r>
            <a:endParaRPr lang="da-DK" sz="2800" dirty="0" smtClean="0">
              <a:latin typeface="Berlin Sans FB" pitchFamily="34" charset="0"/>
            </a:endParaRPr>
          </a:p>
          <a:p>
            <a:r>
              <a:rPr lang="da-DK" sz="2800" dirty="0" err="1" smtClean="0">
                <a:latin typeface="Berlin Sans FB" pitchFamily="34" charset="0"/>
              </a:rPr>
              <a:t>Coherent</a:t>
            </a:r>
            <a:r>
              <a:rPr lang="da-DK" sz="2800" dirty="0" smtClean="0">
                <a:latin typeface="Berlin Sans FB" pitchFamily="34" charset="0"/>
              </a:rPr>
              <a:t>, </a:t>
            </a:r>
            <a:r>
              <a:rPr lang="da-DK" sz="2800" dirty="0" err="1" smtClean="0">
                <a:latin typeface="Berlin Sans FB" pitchFamily="34" charset="0"/>
              </a:rPr>
              <a:t>propagating</a:t>
            </a:r>
            <a:r>
              <a:rPr lang="da-DK" sz="2800" dirty="0" smtClean="0">
                <a:latin typeface="Berlin Sans FB" pitchFamily="34" charset="0"/>
              </a:rPr>
              <a:t> modes (TAS and </a:t>
            </a:r>
            <a:r>
              <a:rPr lang="da-DK" sz="2800" dirty="0" err="1" smtClean="0">
                <a:latin typeface="Berlin Sans FB" pitchFamily="34" charset="0"/>
              </a:rPr>
              <a:t>direct</a:t>
            </a:r>
            <a:r>
              <a:rPr lang="da-DK" sz="2800" dirty="0" smtClean="0">
                <a:latin typeface="Berlin Sans FB" pitchFamily="34" charset="0"/>
              </a:rPr>
              <a:t> TOF </a:t>
            </a:r>
            <a:r>
              <a:rPr lang="da-DK" sz="2800" dirty="0" err="1" smtClean="0">
                <a:latin typeface="Berlin Sans FB" pitchFamily="34" charset="0"/>
              </a:rPr>
              <a:t>spectrometers</a:t>
            </a:r>
            <a:r>
              <a:rPr lang="da-DK" sz="2800" dirty="0" smtClean="0">
                <a:latin typeface="Berlin Sans FB" pitchFamily="34" charset="0"/>
              </a:rPr>
              <a:t>)</a:t>
            </a:r>
          </a:p>
          <a:p>
            <a:r>
              <a:rPr lang="da-DK" sz="2800" dirty="0" err="1" smtClean="0">
                <a:latin typeface="Berlin Sans FB" pitchFamily="34" charset="0"/>
              </a:rPr>
              <a:t>Quasi-elastic</a:t>
            </a:r>
            <a:r>
              <a:rPr lang="da-DK" sz="2800" dirty="0" smtClean="0">
                <a:latin typeface="Berlin Sans FB" pitchFamily="34" charset="0"/>
              </a:rPr>
              <a:t> </a:t>
            </a:r>
            <a:r>
              <a:rPr lang="da-DK" sz="2800" dirty="0" err="1" smtClean="0">
                <a:latin typeface="Berlin Sans FB" pitchFamily="34" charset="0"/>
              </a:rPr>
              <a:t>scattering</a:t>
            </a:r>
            <a:r>
              <a:rPr lang="da-DK" sz="2800" dirty="0" smtClean="0">
                <a:latin typeface="Berlin Sans FB" pitchFamily="34" charset="0"/>
              </a:rPr>
              <a:t> (</a:t>
            </a:r>
            <a:r>
              <a:rPr lang="da-DK" sz="2800" dirty="0" err="1" smtClean="0">
                <a:latin typeface="Berlin Sans FB" pitchFamily="34" charset="0"/>
              </a:rPr>
              <a:t>indirect</a:t>
            </a:r>
            <a:r>
              <a:rPr lang="da-DK" sz="2800" dirty="0" smtClean="0">
                <a:latin typeface="Berlin Sans FB" pitchFamily="34" charset="0"/>
              </a:rPr>
              <a:t> TOF </a:t>
            </a:r>
            <a:r>
              <a:rPr lang="da-DK" sz="2800" dirty="0" err="1" smtClean="0">
                <a:latin typeface="Berlin Sans FB" pitchFamily="34" charset="0"/>
              </a:rPr>
              <a:t>spectrometers</a:t>
            </a:r>
            <a:r>
              <a:rPr lang="da-DK" sz="2800" dirty="0" smtClean="0">
                <a:latin typeface="Berlin Sans FB" pitchFamily="34" charset="0"/>
              </a:rPr>
              <a:t> and </a:t>
            </a:r>
            <a:r>
              <a:rPr lang="da-DK" sz="2800" dirty="0" err="1" smtClean="0">
                <a:latin typeface="Berlin Sans FB" pitchFamily="34" charset="0"/>
              </a:rPr>
              <a:t>spin-echo</a:t>
            </a:r>
            <a:r>
              <a:rPr lang="da-DK" sz="2800" dirty="0" smtClean="0">
                <a:latin typeface="Berlin Sans FB" pitchFamily="34" charset="0"/>
              </a:rPr>
              <a:t> </a:t>
            </a:r>
            <a:r>
              <a:rPr lang="da-DK" sz="2800" dirty="0" err="1" smtClean="0">
                <a:latin typeface="Berlin Sans FB" pitchFamily="34" charset="0"/>
              </a:rPr>
              <a:t>spectrometers</a:t>
            </a:r>
            <a:r>
              <a:rPr lang="da-DK" sz="2800" dirty="0" smtClean="0">
                <a:latin typeface="Berlin Sans FB" pitchFamily="34" charset="0"/>
              </a:rPr>
              <a:t>)</a:t>
            </a:r>
          </a:p>
        </p:txBody>
      </p:sp>
      <p:pic>
        <p:nvPicPr>
          <p:cNvPr id="3" name="Picture 2"/>
          <p:cNvPicPr>
            <a:picLocks noChangeAspect="1" noChangeArrowheads="1"/>
          </p:cNvPicPr>
          <p:nvPr/>
        </p:nvPicPr>
        <p:blipFill>
          <a:blip r:embed="rId2" cstate="print"/>
          <a:srcRect/>
          <a:stretch>
            <a:fillRect/>
          </a:stretch>
        </p:blipFill>
        <p:spPr bwMode="auto">
          <a:xfrm>
            <a:off x="8410575" y="51470"/>
            <a:ext cx="733425" cy="857250"/>
          </a:xfrm>
          <a:prstGeom prst="rect">
            <a:avLst/>
          </a:prstGeom>
          <a:noFill/>
          <a:ln w="9525">
            <a:noFill/>
            <a:miter lim="800000"/>
            <a:headEnd/>
            <a:tailEnd/>
          </a:ln>
        </p:spPr>
      </p:pic>
      <p:sp>
        <p:nvSpPr>
          <p:cNvPr id="4" name="Rectangle 3"/>
          <p:cNvSpPr/>
          <p:nvPr/>
        </p:nvSpPr>
        <p:spPr>
          <a:xfrm>
            <a:off x="0" y="6669360"/>
            <a:ext cx="9144000" cy="188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1"/>
          <p:cNvPicPr>
            <a:picLocks noChangeAspect="1" noChangeArrowheads="1"/>
          </p:cNvPicPr>
          <p:nvPr/>
        </p:nvPicPr>
        <p:blipFill>
          <a:blip r:embed="rId2" cstate="print"/>
          <a:srcRect/>
          <a:stretch>
            <a:fillRect/>
          </a:stretch>
        </p:blipFill>
        <p:spPr bwMode="auto">
          <a:xfrm>
            <a:off x="217777" y="332656"/>
            <a:ext cx="4066191" cy="612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4"/>
          <p:cNvSpPr>
            <a:spLocks noGrp="1" noChangeArrowheads="1"/>
          </p:cNvSpPr>
          <p:nvPr>
            <p:ph type="title"/>
          </p:nvPr>
        </p:nvSpPr>
        <p:spPr>
          <a:xfrm>
            <a:off x="457200" y="115888"/>
            <a:ext cx="8229600" cy="796925"/>
          </a:xfrm>
        </p:spPr>
        <p:txBody>
          <a:bodyPr/>
          <a:lstStyle/>
          <a:p>
            <a:pPr eaLnBrk="1" hangingPunct="1"/>
            <a:r>
              <a:rPr lang="en-US" dirty="0" smtClean="0">
                <a:latin typeface="Berlin Sans FB" pitchFamily="34" charset="0"/>
              </a:rPr>
              <a:t>Kinematic constraints</a:t>
            </a:r>
          </a:p>
        </p:txBody>
      </p:sp>
      <p:graphicFrame>
        <p:nvGraphicFramePr>
          <p:cNvPr id="12290" name="Object 32"/>
          <p:cNvGraphicFramePr>
            <a:graphicFrameLocks noChangeAspect="1"/>
          </p:cNvGraphicFramePr>
          <p:nvPr>
            <p:ph sz="half" idx="1"/>
          </p:nvPr>
        </p:nvGraphicFramePr>
        <p:xfrm>
          <a:off x="2108200" y="3741738"/>
          <a:ext cx="736600" cy="241300"/>
        </p:xfrm>
        <a:graphic>
          <a:graphicData uri="http://schemas.openxmlformats.org/presentationml/2006/ole">
            <p:oleObj spid="_x0000_s49154" name="Equation" r:id="rId4" imgW="736560" imgH="241200" progId="Equation.3">
              <p:embed/>
            </p:oleObj>
          </a:graphicData>
        </a:graphic>
      </p:graphicFrame>
      <p:graphicFrame>
        <p:nvGraphicFramePr>
          <p:cNvPr id="12291" name="Object 89"/>
          <p:cNvGraphicFramePr>
            <a:graphicFrameLocks noChangeAspect="1"/>
          </p:cNvGraphicFramePr>
          <p:nvPr>
            <p:ph sz="quarter" idx="2"/>
          </p:nvPr>
        </p:nvGraphicFramePr>
        <p:xfrm>
          <a:off x="3058170" y="2187823"/>
          <a:ext cx="4033837" cy="1239838"/>
        </p:xfrm>
        <a:graphic>
          <a:graphicData uri="http://schemas.openxmlformats.org/presentationml/2006/ole">
            <p:oleObj spid="_x0000_s49155" name="Equation" r:id="rId5" imgW="2730240" imgH="838080" progId="Equation.3">
              <p:embed/>
            </p:oleObj>
          </a:graphicData>
        </a:graphic>
      </p:graphicFrame>
      <p:grpSp>
        <p:nvGrpSpPr>
          <p:cNvPr id="2" name="Group 85"/>
          <p:cNvGrpSpPr>
            <a:grpSpLocks/>
          </p:cNvGrpSpPr>
          <p:nvPr/>
        </p:nvGrpSpPr>
        <p:grpSpPr bwMode="auto">
          <a:xfrm>
            <a:off x="815120" y="2060575"/>
            <a:ext cx="1596290" cy="1439863"/>
            <a:chOff x="2878" y="890"/>
            <a:chExt cx="1181" cy="1060"/>
          </a:xfrm>
        </p:grpSpPr>
        <p:sp>
          <p:nvSpPr>
            <p:cNvPr id="12302" name="Line 72"/>
            <p:cNvSpPr>
              <a:spLocks noChangeShapeType="1"/>
            </p:cNvSpPr>
            <p:nvPr/>
          </p:nvSpPr>
          <p:spPr bwMode="auto">
            <a:xfrm flipV="1">
              <a:off x="3663" y="1238"/>
              <a:ext cx="0" cy="712"/>
            </a:xfrm>
            <a:prstGeom prst="line">
              <a:avLst/>
            </a:prstGeom>
            <a:noFill/>
            <a:ln w="38100">
              <a:solidFill>
                <a:srgbClr val="FF0000"/>
              </a:solidFill>
              <a:round/>
              <a:headEnd/>
              <a:tailEnd type="triangle" w="med" len="med"/>
            </a:ln>
          </p:spPr>
          <p:txBody>
            <a:bodyPr/>
            <a:lstStyle/>
            <a:p>
              <a:endParaRPr lang="en-US">
                <a:latin typeface="Berlin Sans FB" pitchFamily="34" charset="0"/>
              </a:endParaRPr>
            </a:p>
          </p:txBody>
        </p:sp>
        <p:sp>
          <p:nvSpPr>
            <p:cNvPr id="12303" name="Line 73"/>
            <p:cNvSpPr>
              <a:spLocks noChangeShapeType="1"/>
            </p:cNvSpPr>
            <p:nvPr/>
          </p:nvSpPr>
          <p:spPr bwMode="auto">
            <a:xfrm flipH="1">
              <a:off x="2878" y="1238"/>
              <a:ext cx="785" cy="1"/>
            </a:xfrm>
            <a:prstGeom prst="line">
              <a:avLst/>
            </a:prstGeom>
            <a:noFill/>
            <a:ln w="38100">
              <a:solidFill>
                <a:srgbClr val="008000"/>
              </a:solidFill>
              <a:round/>
              <a:headEnd/>
              <a:tailEnd type="triangle" w="med" len="med"/>
            </a:ln>
          </p:spPr>
          <p:txBody>
            <a:bodyPr/>
            <a:lstStyle/>
            <a:p>
              <a:endParaRPr lang="en-US">
                <a:latin typeface="Berlin Sans FB" pitchFamily="34" charset="0"/>
              </a:endParaRPr>
            </a:p>
          </p:txBody>
        </p:sp>
        <p:sp>
          <p:nvSpPr>
            <p:cNvPr id="12304" name="Line 74"/>
            <p:cNvSpPr>
              <a:spLocks noChangeShapeType="1"/>
            </p:cNvSpPr>
            <p:nvPr/>
          </p:nvSpPr>
          <p:spPr bwMode="auto">
            <a:xfrm flipH="1" flipV="1">
              <a:off x="2878" y="1239"/>
              <a:ext cx="785" cy="710"/>
            </a:xfrm>
            <a:prstGeom prst="line">
              <a:avLst/>
            </a:prstGeom>
            <a:noFill/>
            <a:ln w="38100">
              <a:solidFill>
                <a:srgbClr val="000080"/>
              </a:solidFill>
              <a:round/>
              <a:headEnd/>
              <a:tailEnd type="triangle" w="med" len="med"/>
            </a:ln>
          </p:spPr>
          <p:txBody>
            <a:bodyPr/>
            <a:lstStyle/>
            <a:p>
              <a:endParaRPr lang="en-US">
                <a:latin typeface="Berlin Sans FB" pitchFamily="34" charset="0"/>
              </a:endParaRPr>
            </a:p>
          </p:txBody>
        </p:sp>
        <p:sp>
          <p:nvSpPr>
            <p:cNvPr id="12305" name="Text Box 75"/>
            <p:cNvSpPr txBox="1">
              <a:spLocks noChangeArrowheads="1"/>
            </p:cNvSpPr>
            <p:nvPr/>
          </p:nvSpPr>
          <p:spPr bwMode="auto">
            <a:xfrm>
              <a:off x="3158" y="890"/>
              <a:ext cx="338" cy="337"/>
            </a:xfrm>
            <a:prstGeom prst="rect">
              <a:avLst/>
            </a:prstGeom>
            <a:noFill/>
            <a:ln w="9525">
              <a:noFill/>
              <a:miter lim="800000"/>
              <a:headEnd/>
              <a:tailEnd/>
            </a:ln>
          </p:spPr>
          <p:txBody>
            <a:bodyPr>
              <a:spAutoFit/>
            </a:bodyPr>
            <a:lstStyle/>
            <a:p>
              <a:pPr algn="l">
                <a:spcBef>
                  <a:spcPct val="50000"/>
                </a:spcBef>
              </a:pPr>
              <a:r>
                <a:rPr lang="en-US" sz="2400" b="1">
                  <a:latin typeface="Berlin Sans FB" pitchFamily="34" charset="0"/>
                </a:rPr>
                <a:t>k</a:t>
              </a:r>
              <a:r>
                <a:rPr lang="en-US" sz="2400" baseline="-25000">
                  <a:latin typeface="Berlin Sans FB" pitchFamily="34" charset="0"/>
                </a:rPr>
                <a:t>f</a:t>
              </a:r>
            </a:p>
          </p:txBody>
        </p:sp>
        <p:sp>
          <p:nvSpPr>
            <p:cNvPr id="12306" name="Text Box 76"/>
            <p:cNvSpPr txBox="1">
              <a:spLocks noChangeArrowheads="1"/>
            </p:cNvSpPr>
            <p:nvPr/>
          </p:nvSpPr>
          <p:spPr bwMode="auto">
            <a:xfrm>
              <a:off x="3047" y="1511"/>
              <a:ext cx="337" cy="340"/>
            </a:xfrm>
            <a:prstGeom prst="rect">
              <a:avLst/>
            </a:prstGeom>
            <a:noFill/>
            <a:ln w="9525">
              <a:noFill/>
              <a:miter lim="800000"/>
              <a:headEnd/>
              <a:tailEnd/>
            </a:ln>
          </p:spPr>
          <p:txBody>
            <a:bodyPr>
              <a:spAutoFit/>
            </a:bodyPr>
            <a:lstStyle/>
            <a:p>
              <a:pPr algn="l">
                <a:spcBef>
                  <a:spcPct val="50000"/>
                </a:spcBef>
              </a:pPr>
              <a:r>
                <a:rPr lang="en-US" sz="2400" b="1">
                  <a:latin typeface="Berlin Sans FB" pitchFamily="34" charset="0"/>
                </a:rPr>
                <a:t>k</a:t>
              </a:r>
              <a:r>
                <a:rPr lang="en-US" sz="2400" baseline="-25000">
                  <a:latin typeface="Berlin Sans FB" pitchFamily="34" charset="0"/>
                </a:rPr>
                <a:t>i</a:t>
              </a:r>
            </a:p>
          </p:txBody>
        </p:sp>
        <p:sp>
          <p:nvSpPr>
            <p:cNvPr id="12307" name="Text Box 77"/>
            <p:cNvSpPr txBox="1">
              <a:spLocks noChangeArrowheads="1"/>
            </p:cNvSpPr>
            <p:nvPr/>
          </p:nvSpPr>
          <p:spPr bwMode="auto">
            <a:xfrm>
              <a:off x="3721" y="1347"/>
              <a:ext cx="338" cy="337"/>
            </a:xfrm>
            <a:prstGeom prst="rect">
              <a:avLst/>
            </a:prstGeom>
            <a:noFill/>
            <a:ln w="9525">
              <a:noFill/>
              <a:miter lim="800000"/>
              <a:headEnd/>
              <a:tailEnd/>
            </a:ln>
          </p:spPr>
          <p:txBody>
            <a:bodyPr>
              <a:spAutoFit/>
            </a:bodyPr>
            <a:lstStyle/>
            <a:p>
              <a:pPr algn="l">
                <a:spcBef>
                  <a:spcPct val="50000"/>
                </a:spcBef>
              </a:pPr>
              <a:r>
                <a:rPr lang="en-US" sz="2400" b="1">
                  <a:latin typeface="Berlin Sans FB" pitchFamily="34" charset="0"/>
                </a:rPr>
                <a:t>Q</a:t>
              </a:r>
              <a:endParaRPr lang="en-US" sz="2400" baseline="-25000">
                <a:latin typeface="Berlin Sans FB" pitchFamily="34" charset="0"/>
              </a:endParaRPr>
            </a:p>
          </p:txBody>
        </p:sp>
        <p:sp>
          <p:nvSpPr>
            <p:cNvPr id="12308" name="Freeform 82"/>
            <p:cNvSpPr>
              <a:spLocks/>
            </p:cNvSpPr>
            <p:nvPr/>
          </p:nvSpPr>
          <p:spPr bwMode="auto">
            <a:xfrm>
              <a:off x="3016" y="1253"/>
              <a:ext cx="52" cy="91"/>
            </a:xfrm>
            <a:custGeom>
              <a:avLst/>
              <a:gdLst>
                <a:gd name="T0" fmla="*/ 45 w 52"/>
                <a:gd name="T1" fmla="*/ 0 h 91"/>
                <a:gd name="T2" fmla="*/ 45 w 52"/>
                <a:gd name="T3" fmla="*/ 45 h 91"/>
                <a:gd name="T4" fmla="*/ 0 w 52"/>
                <a:gd name="T5" fmla="*/ 91 h 91"/>
                <a:gd name="T6" fmla="*/ 0 60000 65536"/>
                <a:gd name="T7" fmla="*/ 0 60000 65536"/>
                <a:gd name="T8" fmla="*/ 0 60000 65536"/>
                <a:gd name="T9" fmla="*/ 0 w 52"/>
                <a:gd name="T10" fmla="*/ 0 h 91"/>
                <a:gd name="T11" fmla="*/ 52 w 52"/>
                <a:gd name="T12" fmla="*/ 91 h 91"/>
              </a:gdLst>
              <a:ahLst/>
              <a:cxnLst>
                <a:cxn ang="T6">
                  <a:pos x="T0" y="T1"/>
                </a:cxn>
                <a:cxn ang="T7">
                  <a:pos x="T2" y="T3"/>
                </a:cxn>
                <a:cxn ang="T8">
                  <a:pos x="T4" y="T5"/>
                </a:cxn>
              </a:cxnLst>
              <a:rect l="T9" t="T10" r="T11" b="T12"/>
              <a:pathLst>
                <a:path w="52" h="91">
                  <a:moveTo>
                    <a:pt x="45" y="0"/>
                  </a:moveTo>
                  <a:cubicBezTo>
                    <a:pt x="48" y="15"/>
                    <a:pt x="52" y="30"/>
                    <a:pt x="45" y="45"/>
                  </a:cubicBezTo>
                  <a:cubicBezTo>
                    <a:pt x="38" y="60"/>
                    <a:pt x="7" y="83"/>
                    <a:pt x="0" y="91"/>
                  </a:cubicBezTo>
                </a:path>
              </a:pathLst>
            </a:custGeom>
            <a:noFill/>
            <a:ln w="25400">
              <a:solidFill>
                <a:schemeClr val="tx1"/>
              </a:solidFill>
              <a:round/>
              <a:headEnd/>
              <a:tailEnd/>
            </a:ln>
          </p:spPr>
          <p:txBody>
            <a:bodyPr/>
            <a:lstStyle/>
            <a:p>
              <a:endParaRPr lang="en-US">
                <a:latin typeface="Berlin Sans FB" pitchFamily="34" charset="0"/>
              </a:endParaRPr>
            </a:p>
          </p:txBody>
        </p:sp>
        <p:sp>
          <p:nvSpPr>
            <p:cNvPr id="12309" name="Text Box 83"/>
            <p:cNvSpPr txBox="1">
              <a:spLocks noChangeArrowheads="1"/>
            </p:cNvSpPr>
            <p:nvPr/>
          </p:nvSpPr>
          <p:spPr bwMode="auto">
            <a:xfrm>
              <a:off x="3047" y="1208"/>
              <a:ext cx="725" cy="270"/>
            </a:xfrm>
            <a:prstGeom prst="rect">
              <a:avLst/>
            </a:prstGeom>
            <a:noFill/>
            <a:ln w="9525" algn="ctr">
              <a:noFill/>
              <a:miter lim="800000"/>
              <a:headEnd/>
              <a:tailEnd/>
            </a:ln>
          </p:spPr>
          <p:txBody>
            <a:bodyPr>
              <a:spAutoFit/>
            </a:bodyPr>
            <a:lstStyle/>
            <a:p>
              <a:pPr>
                <a:spcBef>
                  <a:spcPct val="50000"/>
                </a:spcBef>
              </a:pPr>
              <a:r>
                <a:rPr lang="en-US" dirty="0">
                  <a:latin typeface="Berlin Sans FB" pitchFamily="34" charset="0"/>
                </a:rPr>
                <a:t>2</a:t>
              </a:r>
              <a:r>
                <a:rPr lang="el-GR" dirty="0">
                  <a:cs typeface="Arial" charset="0"/>
                </a:rPr>
                <a:t>θ</a:t>
              </a:r>
            </a:p>
          </p:txBody>
        </p:sp>
      </p:grpSp>
      <p:pic>
        <p:nvPicPr>
          <p:cNvPr id="12295" name="Picture 87" descr="kinematic_restrictions_const_ki"/>
          <p:cNvPicPr>
            <a:picLocks noChangeAspect="1" noChangeArrowheads="1"/>
          </p:cNvPicPr>
          <p:nvPr/>
        </p:nvPicPr>
        <p:blipFill>
          <a:blip r:embed="rId6" cstate="print"/>
          <a:srcRect/>
          <a:stretch>
            <a:fillRect/>
          </a:stretch>
        </p:blipFill>
        <p:spPr bwMode="auto">
          <a:xfrm>
            <a:off x="541338" y="3429000"/>
            <a:ext cx="4318000" cy="3240087"/>
          </a:xfrm>
          <a:prstGeom prst="rect">
            <a:avLst/>
          </a:prstGeom>
          <a:noFill/>
          <a:ln w="9525">
            <a:noFill/>
            <a:miter lim="800000"/>
            <a:headEnd/>
            <a:tailEnd/>
          </a:ln>
        </p:spPr>
      </p:pic>
      <p:pic>
        <p:nvPicPr>
          <p:cNvPr id="12296" name="Picture 88" descr="kinematic_restrictions_const_kf"/>
          <p:cNvPicPr>
            <a:picLocks noChangeAspect="1" noChangeArrowheads="1"/>
          </p:cNvPicPr>
          <p:nvPr/>
        </p:nvPicPr>
        <p:blipFill>
          <a:blip r:embed="rId7" cstate="print"/>
          <a:srcRect/>
          <a:stretch>
            <a:fillRect/>
          </a:stretch>
        </p:blipFill>
        <p:spPr bwMode="auto">
          <a:xfrm>
            <a:off x="4575175" y="3429000"/>
            <a:ext cx="4318000" cy="3238500"/>
          </a:xfrm>
          <a:prstGeom prst="rect">
            <a:avLst/>
          </a:prstGeom>
          <a:noFill/>
          <a:ln w="9525">
            <a:noFill/>
            <a:miter lim="800000"/>
            <a:headEnd/>
            <a:tailEnd/>
          </a:ln>
        </p:spPr>
      </p:pic>
      <p:graphicFrame>
        <p:nvGraphicFramePr>
          <p:cNvPr id="12292" name="Object 91"/>
          <p:cNvGraphicFramePr>
            <a:graphicFrameLocks noChangeAspect="1"/>
          </p:cNvGraphicFramePr>
          <p:nvPr>
            <p:ph sz="quarter" idx="3"/>
          </p:nvPr>
        </p:nvGraphicFramePr>
        <p:xfrm>
          <a:off x="611560" y="996206"/>
          <a:ext cx="1944687" cy="1136650"/>
        </p:xfrm>
        <a:graphic>
          <a:graphicData uri="http://schemas.openxmlformats.org/presentationml/2006/ole">
            <p:oleObj spid="_x0000_s49156" name="Ligning" r:id="rId8" imgW="825480" imgH="482400" progId="Equation.3">
              <p:embed/>
            </p:oleObj>
          </a:graphicData>
        </a:graphic>
      </p:graphicFrame>
      <p:sp>
        <p:nvSpPr>
          <p:cNvPr id="12297" name="Text Box 94"/>
          <p:cNvSpPr txBox="1">
            <a:spLocks noChangeArrowheads="1"/>
          </p:cNvSpPr>
          <p:nvPr/>
        </p:nvSpPr>
        <p:spPr bwMode="auto">
          <a:xfrm>
            <a:off x="7234882" y="2886323"/>
            <a:ext cx="1223963" cy="396875"/>
          </a:xfrm>
          <a:prstGeom prst="rect">
            <a:avLst/>
          </a:prstGeom>
          <a:noFill/>
          <a:ln w="9525" algn="ctr">
            <a:noFill/>
            <a:miter lim="800000"/>
            <a:headEnd/>
            <a:tailEnd/>
          </a:ln>
        </p:spPr>
        <p:txBody>
          <a:bodyPr>
            <a:spAutoFit/>
          </a:bodyPr>
          <a:lstStyle/>
          <a:p>
            <a:pPr>
              <a:spcBef>
                <a:spcPct val="50000"/>
              </a:spcBef>
            </a:pPr>
            <a:r>
              <a:rPr lang="en-US" sz="2000">
                <a:latin typeface="Berlin Sans FB" pitchFamily="34" charset="0"/>
              </a:rPr>
              <a:t>(k</a:t>
            </a:r>
            <a:r>
              <a:rPr lang="en-US" sz="2000" baseline="-25000">
                <a:latin typeface="Berlin Sans FB" pitchFamily="34" charset="0"/>
              </a:rPr>
              <a:t>i</a:t>
            </a:r>
            <a:r>
              <a:rPr lang="en-US" sz="2000">
                <a:latin typeface="Berlin Sans FB" pitchFamily="34" charset="0"/>
              </a:rPr>
              <a:t> fixed)</a:t>
            </a:r>
          </a:p>
        </p:txBody>
      </p:sp>
      <p:sp>
        <p:nvSpPr>
          <p:cNvPr id="12298" name="Text Box 96"/>
          <p:cNvSpPr txBox="1">
            <a:spLocks noChangeArrowheads="1"/>
          </p:cNvSpPr>
          <p:nvPr/>
        </p:nvSpPr>
        <p:spPr bwMode="auto">
          <a:xfrm>
            <a:off x="7236470" y="2275136"/>
            <a:ext cx="1223962" cy="396875"/>
          </a:xfrm>
          <a:prstGeom prst="rect">
            <a:avLst/>
          </a:prstGeom>
          <a:noFill/>
          <a:ln w="9525" algn="ctr">
            <a:noFill/>
            <a:miter lim="800000"/>
            <a:headEnd/>
            <a:tailEnd/>
          </a:ln>
        </p:spPr>
        <p:txBody>
          <a:bodyPr>
            <a:spAutoFit/>
          </a:bodyPr>
          <a:lstStyle/>
          <a:p>
            <a:pPr>
              <a:spcBef>
                <a:spcPct val="50000"/>
              </a:spcBef>
            </a:pPr>
            <a:r>
              <a:rPr lang="en-US" sz="2000">
                <a:latin typeface="Berlin Sans FB" pitchFamily="34" charset="0"/>
              </a:rPr>
              <a:t>(k</a:t>
            </a:r>
            <a:r>
              <a:rPr lang="en-US" sz="2000" baseline="-25000">
                <a:latin typeface="Berlin Sans FB" pitchFamily="34" charset="0"/>
              </a:rPr>
              <a:t>f</a:t>
            </a:r>
            <a:r>
              <a:rPr lang="en-US" sz="2000">
                <a:latin typeface="Berlin Sans FB" pitchFamily="34" charset="0"/>
              </a:rPr>
              <a:t> fixed)</a:t>
            </a:r>
          </a:p>
        </p:txBody>
      </p:sp>
      <p:sp>
        <p:nvSpPr>
          <p:cNvPr id="12299" name="Text Box 97"/>
          <p:cNvSpPr txBox="1">
            <a:spLocks noChangeArrowheads="1"/>
          </p:cNvSpPr>
          <p:nvPr/>
        </p:nvSpPr>
        <p:spPr bwMode="auto">
          <a:xfrm>
            <a:off x="7524501" y="5984453"/>
            <a:ext cx="1223963" cy="396875"/>
          </a:xfrm>
          <a:prstGeom prst="rect">
            <a:avLst/>
          </a:prstGeom>
          <a:noFill/>
          <a:ln w="9525" algn="ctr">
            <a:noFill/>
            <a:miter lim="800000"/>
            <a:headEnd/>
            <a:tailEnd/>
          </a:ln>
        </p:spPr>
        <p:txBody>
          <a:bodyPr>
            <a:spAutoFit/>
          </a:bodyPr>
          <a:lstStyle/>
          <a:p>
            <a:pPr>
              <a:spcBef>
                <a:spcPct val="50000"/>
              </a:spcBef>
            </a:pPr>
            <a:r>
              <a:rPr lang="en-US" sz="2000" dirty="0" err="1">
                <a:latin typeface="Berlin Sans FB" pitchFamily="34" charset="0"/>
              </a:rPr>
              <a:t>k</a:t>
            </a:r>
            <a:r>
              <a:rPr lang="en-US" sz="2000" baseline="-25000" dirty="0" err="1">
                <a:latin typeface="Berlin Sans FB" pitchFamily="34" charset="0"/>
              </a:rPr>
              <a:t>f</a:t>
            </a:r>
            <a:r>
              <a:rPr lang="en-US" sz="2000" dirty="0">
                <a:latin typeface="Berlin Sans FB" pitchFamily="34" charset="0"/>
              </a:rPr>
              <a:t> fixed</a:t>
            </a:r>
          </a:p>
        </p:txBody>
      </p:sp>
      <p:sp>
        <p:nvSpPr>
          <p:cNvPr id="12300" name="Text Box 98"/>
          <p:cNvSpPr txBox="1">
            <a:spLocks noChangeArrowheads="1"/>
          </p:cNvSpPr>
          <p:nvPr/>
        </p:nvSpPr>
        <p:spPr bwMode="auto">
          <a:xfrm>
            <a:off x="3492054" y="3752205"/>
            <a:ext cx="1223962" cy="396875"/>
          </a:xfrm>
          <a:prstGeom prst="rect">
            <a:avLst/>
          </a:prstGeom>
          <a:noFill/>
          <a:ln w="9525" algn="ctr">
            <a:noFill/>
            <a:miter lim="800000"/>
            <a:headEnd/>
            <a:tailEnd/>
          </a:ln>
        </p:spPr>
        <p:txBody>
          <a:bodyPr>
            <a:spAutoFit/>
          </a:bodyPr>
          <a:lstStyle/>
          <a:p>
            <a:pPr>
              <a:spcBef>
                <a:spcPct val="50000"/>
              </a:spcBef>
            </a:pPr>
            <a:r>
              <a:rPr lang="en-US" sz="2000" dirty="0" err="1">
                <a:latin typeface="Berlin Sans FB" pitchFamily="34" charset="0"/>
              </a:rPr>
              <a:t>k</a:t>
            </a:r>
            <a:r>
              <a:rPr lang="en-US" sz="2000" baseline="-25000" dirty="0" err="1">
                <a:latin typeface="Berlin Sans FB" pitchFamily="34" charset="0"/>
              </a:rPr>
              <a:t>i</a:t>
            </a:r>
            <a:r>
              <a:rPr lang="en-US" sz="2000" dirty="0">
                <a:latin typeface="Berlin Sans FB" pitchFamily="34" charset="0"/>
              </a:rPr>
              <a:t> fixed</a:t>
            </a:r>
          </a:p>
        </p:txBody>
      </p:sp>
      <p:sp>
        <p:nvSpPr>
          <p:cNvPr id="12301" name="Rectangle 99"/>
          <p:cNvSpPr>
            <a:spLocks noChangeArrowheads="1"/>
          </p:cNvSpPr>
          <p:nvPr/>
        </p:nvSpPr>
        <p:spPr bwMode="auto">
          <a:xfrm>
            <a:off x="2843857" y="2060848"/>
            <a:ext cx="5616575" cy="1511300"/>
          </a:xfrm>
          <a:prstGeom prst="rect">
            <a:avLst/>
          </a:prstGeom>
          <a:noFill/>
          <a:ln w="9525" algn="ctr">
            <a:solidFill>
              <a:schemeClr val="tx1"/>
            </a:solidFill>
            <a:miter lim="800000"/>
            <a:headEnd/>
            <a:tailEnd/>
          </a:ln>
        </p:spPr>
        <p:txBody>
          <a:bodyPr wrap="none" anchor="ctr"/>
          <a:lstStyle/>
          <a:p>
            <a:endParaRPr lang="en-US">
              <a:latin typeface="Berlin Sans FB" pitchFamily="34" charset="0"/>
            </a:endParaRPr>
          </a:p>
        </p:txBody>
      </p:sp>
      <p:graphicFrame>
        <p:nvGraphicFramePr>
          <p:cNvPr id="12294" name="Object 91"/>
          <p:cNvGraphicFramePr>
            <a:graphicFrameLocks noChangeAspect="1"/>
          </p:cNvGraphicFramePr>
          <p:nvPr/>
        </p:nvGraphicFramePr>
        <p:xfrm>
          <a:off x="3635896" y="1124744"/>
          <a:ext cx="3676650" cy="523875"/>
        </p:xfrm>
        <a:graphic>
          <a:graphicData uri="http://schemas.openxmlformats.org/presentationml/2006/ole">
            <p:oleObj spid="_x0000_s49157" name="Ligning" r:id="rId9" imgW="1777680" imgH="253800" progId="Equation.3">
              <p:embed/>
            </p:oleObj>
          </a:graphicData>
        </a:graphic>
      </p:graphicFrame>
      <p:pic>
        <p:nvPicPr>
          <p:cNvPr id="24" name="Picture 2"/>
          <p:cNvPicPr>
            <a:picLocks noChangeAspect="1" noChangeArrowheads="1"/>
          </p:cNvPicPr>
          <p:nvPr/>
        </p:nvPicPr>
        <p:blipFill>
          <a:blip r:embed="rId10" cstate="print"/>
          <a:srcRect/>
          <a:stretch>
            <a:fillRect/>
          </a:stretch>
        </p:blipFill>
        <p:spPr bwMode="auto">
          <a:xfrm>
            <a:off x="8410575" y="-24"/>
            <a:ext cx="733425" cy="857250"/>
          </a:xfrm>
          <a:prstGeom prst="rect">
            <a:avLst/>
          </a:prstGeom>
          <a:noFill/>
          <a:ln w="9525">
            <a:noFill/>
            <a:miter lim="800000"/>
            <a:headEnd/>
            <a:tailEnd/>
          </a:ln>
        </p:spPr>
      </p:pic>
      <p:sp>
        <p:nvSpPr>
          <p:cNvPr id="25" name="Rectangle 24"/>
          <p:cNvSpPr/>
          <p:nvPr/>
        </p:nvSpPr>
        <p:spPr>
          <a:xfrm>
            <a:off x="0" y="6669360"/>
            <a:ext cx="9144000" cy="188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lin Sans FB"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smtClean="0">
                <a:latin typeface="Berlin Sans FB" pitchFamily="34" charset="0"/>
              </a:rPr>
              <a:t>Interactions</a:t>
            </a:r>
            <a:r>
              <a:rPr lang="da-DK" dirty="0" smtClean="0">
                <a:latin typeface="Berlin Sans FB" pitchFamily="34" charset="0"/>
              </a:rPr>
              <a:t> </a:t>
            </a:r>
            <a:r>
              <a:rPr lang="da-DK" dirty="0" err="1" smtClean="0">
                <a:latin typeface="Berlin Sans FB" pitchFamily="34" charset="0"/>
              </a:rPr>
              <a:t>with</a:t>
            </a:r>
            <a:r>
              <a:rPr lang="da-DK" dirty="0" smtClean="0">
                <a:latin typeface="Berlin Sans FB" pitchFamily="34" charset="0"/>
              </a:rPr>
              <a:t> matter</a:t>
            </a:r>
            <a:endParaRPr lang="en-US" dirty="0">
              <a:latin typeface="Berlin Sans FB" pitchFamily="34" charset="0"/>
            </a:endParaRPr>
          </a:p>
        </p:txBody>
      </p:sp>
      <p:sp>
        <p:nvSpPr>
          <p:cNvPr id="3" name="Content Placeholder 2"/>
          <p:cNvSpPr>
            <a:spLocks noGrp="1"/>
          </p:cNvSpPr>
          <p:nvPr>
            <p:ph idx="1"/>
          </p:nvPr>
        </p:nvSpPr>
        <p:spPr>
          <a:xfrm>
            <a:off x="457200" y="1484784"/>
            <a:ext cx="8229600" cy="4525963"/>
          </a:xfrm>
        </p:spPr>
        <p:txBody>
          <a:bodyPr/>
          <a:lstStyle/>
          <a:p>
            <a:pPr marL="514350" indent="-514350">
              <a:buFont typeface="+mj-lt"/>
              <a:buAutoNum type="arabicPeriod"/>
            </a:pPr>
            <a:r>
              <a:rPr lang="da-DK" sz="2800" dirty="0" err="1" smtClean="0">
                <a:solidFill>
                  <a:srgbClr val="FF0000"/>
                </a:solidFill>
                <a:latin typeface="Berlin Sans FB" pitchFamily="34" charset="0"/>
              </a:rPr>
              <a:t>Nuclear</a:t>
            </a:r>
            <a:r>
              <a:rPr lang="da-DK" sz="2800" dirty="0" smtClean="0">
                <a:solidFill>
                  <a:srgbClr val="FF0000"/>
                </a:solidFill>
                <a:latin typeface="Berlin Sans FB" pitchFamily="34" charset="0"/>
              </a:rPr>
              <a:t> </a:t>
            </a:r>
            <a:r>
              <a:rPr lang="da-DK" sz="2800" dirty="0" err="1" smtClean="0">
                <a:solidFill>
                  <a:srgbClr val="FF0000"/>
                </a:solidFill>
                <a:latin typeface="Berlin Sans FB" pitchFamily="34" charset="0"/>
              </a:rPr>
              <a:t>interaction</a:t>
            </a:r>
            <a:r>
              <a:rPr lang="da-DK" sz="2800" dirty="0" smtClean="0">
                <a:solidFill>
                  <a:srgbClr val="FF0000"/>
                </a:solidFill>
                <a:latin typeface="Berlin Sans FB" pitchFamily="34" charset="0"/>
              </a:rPr>
              <a:t> </a:t>
            </a:r>
            <a:r>
              <a:rPr lang="da-DK" sz="2800" dirty="0" err="1" smtClean="0">
                <a:solidFill>
                  <a:srgbClr val="FF0000"/>
                </a:solidFill>
                <a:latin typeface="Berlin Sans FB" pitchFamily="34" charset="0"/>
              </a:rPr>
              <a:t>with</a:t>
            </a:r>
            <a:r>
              <a:rPr lang="da-DK" sz="2800" dirty="0" smtClean="0">
                <a:solidFill>
                  <a:srgbClr val="FF0000"/>
                </a:solidFill>
                <a:latin typeface="Berlin Sans FB" pitchFamily="34" charset="0"/>
              </a:rPr>
              <a:t> </a:t>
            </a:r>
            <a:r>
              <a:rPr lang="da-DK" sz="2800" dirty="0" err="1" smtClean="0">
                <a:solidFill>
                  <a:srgbClr val="FF0000"/>
                </a:solidFill>
                <a:latin typeface="Berlin Sans FB" pitchFamily="34" charset="0"/>
              </a:rPr>
              <a:t>atomic</a:t>
            </a:r>
            <a:r>
              <a:rPr lang="da-DK" sz="2800" dirty="0" smtClean="0">
                <a:solidFill>
                  <a:srgbClr val="FF0000"/>
                </a:solidFill>
                <a:latin typeface="Berlin Sans FB" pitchFamily="34" charset="0"/>
              </a:rPr>
              <a:t> </a:t>
            </a:r>
            <a:r>
              <a:rPr lang="da-DK" sz="2800" dirty="0" err="1" smtClean="0">
                <a:solidFill>
                  <a:srgbClr val="FF0000"/>
                </a:solidFill>
                <a:latin typeface="Berlin Sans FB" pitchFamily="34" charset="0"/>
              </a:rPr>
              <a:t>nuclei</a:t>
            </a:r>
            <a:r>
              <a:rPr lang="da-DK" sz="2800" dirty="0" smtClean="0">
                <a:solidFill>
                  <a:srgbClr val="FF0000"/>
                </a:solidFill>
                <a:latin typeface="Berlin Sans FB" pitchFamily="34" charset="0"/>
              </a:rPr>
              <a:t> </a:t>
            </a:r>
          </a:p>
          <a:p>
            <a:pPr marL="514350" indent="-514350">
              <a:buFont typeface="+mj-lt"/>
              <a:buAutoNum type="arabicPeriod"/>
            </a:pPr>
            <a:endParaRPr lang="da-DK" dirty="0">
              <a:solidFill>
                <a:srgbClr val="FF0000"/>
              </a:solidFill>
              <a:latin typeface="Berlin Sans FB" pitchFamily="34" charset="0"/>
            </a:endParaRPr>
          </a:p>
          <a:p>
            <a:pPr marL="514350" indent="-514350">
              <a:buFont typeface="+mj-lt"/>
              <a:buAutoNum type="arabicPeriod"/>
            </a:pPr>
            <a:endParaRPr lang="da-DK" dirty="0" smtClean="0">
              <a:solidFill>
                <a:srgbClr val="FF0000"/>
              </a:solidFill>
              <a:latin typeface="Berlin Sans FB" pitchFamily="34" charset="0"/>
            </a:endParaRPr>
          </a:p>
          <a:p>
            <a:pPr marL="514350" indent="-514350">
              <a:buFont typeface="+mj-lt"/>
              <a:buAutoNum type="arabicPeriod"/>
            </a:pPr>
            <a:endParaRPr lang="da-DK" dirty="0">
              <a:solidFill>
                <a:srgbClr val="FF0000"/>
              </a:solidFill>
              <a:latin typeface="Berlin Sans FB" pitchFamily="34" charset="0"/>
            </a:endParaRPr>
          </a:p>
          <a:p>
            <a:pPr marL="514350" indent="-514350">
              <a:buFont typeface="+mj-lt"/>
              <a:buAutoNum type="arabicPeriod"/>
            </a:pPr>
            <a:r>
              <a:rPr lang="da-DK" sz="2800" dirty="0" err="1" smtClean="0">
                <a:solidFill>
                  <a:srgbClr val="FF0000"/>
                </a:solidFill>
                <a:latin typeface="Berlin Sans FB" pitchFamily="34" charset="0"/>
              </a:rPr>
              <a:t>Magnetic</a:t>
            </a:r>
            <a:r>
              <a:rPr lang="da-DK" sz="2800" dirty="0" smtClean="0">
                <a:solidFill>
                  <a:srgbClr val="FF0000"/>
                </a:solidFill>
                <a:latin typeface="Berlin Sans FB" pitchFamily="34" charset="0"/>
              </a:rPr>
              <a:t> </a:t>
            </a:r>
            <a:r>
              <a:rPr lang="da-DK" sz="2800" dirty="0" err="1" smtClean="0">
                <a:solidFill>
                  <a:srgbClr val="FF0000"/>
                </a:solidFill>
                <a:latin typeface="Berlin Sans FB" pitchFamily="34" charset="0"/>
              </a:rPr>
              <a:t>interaction</a:t>
            </a:r>
            <a:r>
              <a:rPr lang="da-DK" sz="2800" dirty="0" smtClean="0">
                <a:solidFill>
                  <a:srgbClr val="FF0000"/>
                </a:solidFill>
                <a:latin typeface="Berlin Sans FB" pitchFamily="34" charset="0"/>
              </a:rPr>
              <a:t> </a:t>
            </a:r>
            <a:r>
              <a:rPr lang="da-DK" sz="2800" dirty="0" err="1" smtClean="0">
                <a:solidFill>
                  <a:srgbClr val="FF0000"/>
                </a:solidFill>
                <a:latin typeface="Berlin Sans FB" pitchFamily="34" charset="0"/>
              </a:rPr>
              <a:t>with</a:t>
            </a:r>
            <a:r>
              <a:rPr lang="da-DK" sz="2800" dirty="0" smtClean="0">
                <a:solidFill>
                  <a:srgbClr val="FF0000"/>
                </a:solidFill>
                <a:latin typeface="Berlin Sans FB" pitchFamily="34" charset="0"/>
              </a:rPr>
              <a:t> the </a:t>
            </a:r>
            <a:r>
              <a:rPr lang="da-DK" sz="2800" dirty="0" err="1" smtClean="0">
                <a:solidFill>
                  <a:srgbClr val="FF0000"/>
                </a:solidFill>
                <a:latin typeface="Berlin Sans FB" pitchFamily="34" charset="0"/>
              </a:rPr>
              <a:t>angular</a:t>
            </a:r>
            <a:r>
              <a:rPr lang="da-DK" sz="2800" dirty="0" smtClean="0">
                <a:solidFill>
                  <a:srgbClr val="FF0000"/>
                </a:solidFill>
                <a:latin typeface="Berlin Sans FB" pitchFamily="34" charset="0"/>
              </a:rPr>
              <a:t> </a:t>
            </a:r>
            <a:r>
              <a:rPr lang="da-DK" sz="2800" dirty="0" err="1" smtClean="0">
                <a:solidFill>
                  <a:srgbClr val="FF0000"/>
                </a:solidFill>
                <a:latin typeface="Berlin Sans FB" pitchFamily="34" charset="0"/>
              </a:rPr>
              <a:t>momenta</a:t>
            </a:r>
            <a:r>
              <a:rPr lang="da-DK" sz="2800" dirty="0" smtClean="0">
                <a:solidFill>
                  <a:srgbClr val="FF0000"/>
                </a:solidFill>
                <a:latin typeface="Berlin Sans FB" pitchFamily="34" charset="0"/>
              </a:rPr>
              <a:t> of </a:t>
            </a:r>
            <a:r>
              <a:rPr lang="da-DK" sz="2800" dirty="0" err="1" smtClean="0">
                <a:solidFill>
                  <a:srgbClr val="FF0000"/>
                </a:solidFill>
                <a:latin typeface="Berlin Sans FB" pitchFamily="34" charset="0"/>
              </a:rPr>
              <a:t>electrons</a:t>
            </a:r>
            <a:r>
              <a:rPr lang="da-DK" sz="2800" dirty="0" smtClean="0">
                <a:solidFill>
                  <a:srgbClr val="FF0000"/>
                </a:solidFill>
                <a:latin typeface="Berlin Sans FB" pitchFamily="34" charset="0"/>
              </a:rPr>
              <a:t> in </a:t>
            </a:r>
            <a:r>
              <a:rPr lang="da-DK" sz="2800" dirty="0" err="1" smtClean="0">
                <a:solidFill>
                  <a:srgbClr val="FF0000"/>
                </a:solidFill>
                <a:latin typeface="Berlin Sans FB" pitchFamily="34" charset="0"/>
              </a:rPr>
              <a:t>unfilled</a:t>
            </a:r>
            <a:r>
              <a:rPr lang="da-DK" sz="2800" dirty="0" smtClean="0">
                <a:solidFill>
                  <a:srgbClr val="FF0000"/>
                </a:solidFill>
                <a:latin typeface="Berlin Sans FB" pitchFamily="34" charset="0"/>
              </a:rPr>
              <a:t> </a:t>
            </a:r>
            <a:r>
              <a:rPr lang="da-DK" sz="2800" dirty="0" err="1" smtClean="0">
                <a:solidFill>
                  <a:srgbClr val="FF0000"/>
                </a:solidFill>
                <a:latin typeface="Berlin Sans FB" pitchFamily="34" charset="0"/>
              </a:rPr>
              <a:t>shells</a:t>
            </a:r>
            <a:endParaRPr lang="da-DK" sz="2800" dirty="0" smtClean="0">
              <a:latin typeface="Berlin Sans FB" pitchFamily="34" charset="0"/>
            </a:endParaRPr>
          </a:p>
          <a:p>
            <a:pPr marL="514350" indent="-514350">
              <a:buNone/>
            </a:pPr>
            <a:endParaRPr lang="da-DK" dirty="0">
              <a:latin typeface="Berlin Sans FB"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8410575" y="-24"/>
            <a:ext cx="733425" cy="857250"/>
          </a:xfrm>
          <a:prstGeom prst="rect">
            <a:avLst/>
          </a:prstGeom>
          <a:noFill/>
          <a:ln w="9525">
            <a:noFill/>
            <a:miter lim="800000"/>
            <a:headEnd/>
            <a:tailEnd/>
          </a:ln>
        </p:spPr>
      </p:pic>
      <p:sp>
        <p:nvSpPr>
          <p:cNvPr id="6" name="TextBox 5"/>
          <p:cNvSpPr txBox="1"/>
          <p:nvPr/>
        </p:nvSpPr>
        <p:spPr>
          <a:xfrm>
            <a:off x="1043608" y="2132856"/>
            <a:ext cx="5616624" cy="369332"/>
          </a:xfrm>
          <a:prstGeom prst="rect">
            <a:avLst/>
          </a:prstGeom>
          <a:noFill/>
        </p:spPr>
        <p:txBody>
          <a:bodyPr wrap="square" rtlCol="0">
            <a:spAutoFit/>
          </a:bodyPr>
          <a:lstStyle/>
          <a:p>
            <a:pPr>
              <a:buFont typeface="Arial" pitchFamily="34" charset="0"/>
              <a:buChar char="•"/>
            </a:pPr>
            <a:r>
              <a:rPr lang="da-DK" dirty="0" smtClean="0">
                <a:latin typeface="Berlin Sans FB" pitchFamily="34" charset="0"/>
              </a:rPr>
              <a:t> Short range : ~10</a:t>
            </a:r>
            <a:r>
              <a:rPr lang="da-DK" baseline="30000" dirty="0" smtClean="0">
                <a:latin typeface="Berlin Sans FB" pitchFamily="34" charset="0"/>
              </a:rPr>
              <a:t>-14</a:t>
            </a:r>
            <a:r>
              <a:rPr lang="da-DK" dirty="0" smtClean="0">
                <a:latin typeface="Berlin Sans FB" pitchFamily="34" charset="0"/>
              </a:rPr>
              <a:t> –10</a:t>
            </a:r>
            <a:r>
              <a:rPr lang="da-DK" baseline="30000" dirty="0" smtClean="0">
                <a:latin typeface="Berlin Sans FB" pitchFamily="34" charset="0"/>
              </a:rPr>
              <a:t>-15 </a:t>
            </a:r>
            <a:r>
              <a:rPr lang="da-DK" dirty="0" smtClean="0">
                <a:latin typeface="Berlin Sans FB" pitchFamily="34" charset="0"/>
              </a:rPr>
              <a:t>m</a:t>
            </a:r>
            <a:endParaRPr lang="en-US" dirty="0">
              <a:latin typeface="Berlin Sans FB" pitchFamily="34" charset="0"/>
            </a:endParaRPr>
          </a:p>
        </p:txBody>
      </p:sp>
      <p:sp>
        <p:nvSpPr>
          <p:cNvPr id="7" name="TextBox 6"/>
          <p:cNvSpPr txBox="1"/>
          <p:nvPr/>
        </p:nvSpPr>
        <p:spPr>
          <a:xfrm>
            <a:off x="1043608" y="5013176"/>
            <a:ext cx="5616624" cy="369332"/>
          </a:xfrm>
          <a:prstGeom prst="rect">
            <a:avLst/>
          </a:prstGeom>
          <a:noFill/>
        </p:spPr>
        <p:txBody>
          <a:bodyPr wrap="square" rtlCol="0">
            <a:spAutoFit/>
          </a:bodyPr>
          <a:lstStyle/>
          <a:p>
            <a:pPr>
              <a:buFont typeface="Arial" pitchFamily="34" charset="0"/>
              <a:buChar char="•"/>
            </a:pPr>
            <a:r>
              <a:rPr lang="da-DK" dirty="0" smtClean="0">
                <a:latin typeface="Berlin Sans FB" pitchFamily="34" charset="0"/>
              </a:rPr>
              <a:t> Longer range : ~10</a:t>
            </a:r>
            <a:r>
              <a:rPr lang="da-DK" baseline="30000" dirty="0" smtClean="0">
                <a:latin typeface="Berlin Sans FB" pitchFamily="34" charset="0"/>
              </a:rPr>
              <a:t>-10</a:t>
            </a:r>
            <a:r>
              <a:rPr lang="da-DK" dirty="0" smtClean="0">
                <a:latin typeface="Berlin Sans FB" pitchFamily="34" charset="0"/>
              </a:rPr>
              <a:t> m</a:t>
            </a:r>
            <a:endParaRPr lang="en-US" dirty="0">
              <a:latin typeface="Berlin Sans FB" pitchFamily="34" charset="0"/>
            </a:endParaRPr>
          </a:p>
        </p:txBody>
      </p:sp>
      <p:sp>
        <p:nvSpPr>
          <p:cNvPr id="8" name="TextBox 7"/>
          <p:cNvSpPr txBox="1"/>
          <p:nvPr/>
        </p:nvSpPr>
        <p:spPr>
          <a:xfrm>
            <a:off x="1043608" y="2564904"/>
            <a:ext cx="5616624" cy="369332"/>
          </a:xfrm>
          <a:prstGeom prst="rect">
            <a:avLst/>
          </a:prstGeom>
          <a:noFill/>
        </p:spPr>
        <p:txBody>
          <a:bodyPr wrap="square" rtlCol="0">
            <a:spAutoFit/>
          </a:bodyPr>
          <a:lstStyle/>
          <a:p>
            <a:pPr>
              <a:buFont typeface="Arial" pitchFamily="34" charset="0"/>
              <a:buChar char="•"/>
            </a:pPr>
            <a:r>
              <a:rPr lang="da-DK" dirty="0" smtClean="0">
                <a:latin typeface="Berlin Sans FB" pitchFamily="34" charset="0"/>
              </a:rPr>
              <a:t> </a:t>
            </a:r>
            <a:r>
              <a:rPr lang="da-DK" dirty="0" err="1" smtClean="0">
                <a:latin typeface="Berlin Sans FB" pitchFamily="34" charset="0"/>
              </a:rPr>
              <a:t>Isotropic</a:t>
            </a:r>
            <a:r>
              <a:rPr lang="da-DK" dirty="0" smtClean="0">
                <a:latin typeface="Berlin Sans FB" pitchFamily="34" charset="0"/>
              </a:rPr>
              <a:t>, central potential </a:t>
            </a:r>
            <a:r>
              <a:rPr lang="da-DK" dirty="0" err="1" smtClean="0">
                <a:latin typeface="Berlin Sans FB" pitchFamily="34" charset="0"/>
              </a:rPr>
              <a:t>V</a:t>
            </a:r>
            <a:r>
              <a:rPr lang="da-DK" baseline="-25000" dirty="0" err="1" smtClean="0">
                <a:latin typeface="Berlin Sans FB" pitchFamily="34" charset="0"/>
              </a:rPr>
              <a:t>n</a:t>
            </a:r>
            <a:r>
              <a:rPr lang="da-DK" dirty="0" err="1" smtClean="0">
                <a:latin typeface="Berlin Sans FB" pitchFamily="34" charset="0"/>
              </a:rPr>
              <a:t>=V</a:t>
            </a:r>
            <a:r>
              <a:rPr lang="da-DK" baseline="-25000" dirty="0" err="1" smtClean="0">
                <a:latin typeface="Berlin Sans FB" pitchFamily="34" charset="0"/>
              </a:rPr>
              <a:t>n</a:t>
            </a:r>
            <a:r>
              <a:rPr lang="da-DK" dirty="0" smtClean="0">
                <a:latin typeface="Berlin Sans FB" pitchFamily="34" charset="0"/>
              </a:rPr>
              <a:t>(r)</a:t>
            </a:r>
            <a:endParaRPr lang="en-US" dirty="0">
              <a:latin typeface="Berlin Sans FB" pitchFamily="34" charset="0"/>
            </a:endParaRPr>
          </a:p>
        </p:txBody>
      </p:sp>
      <p:sp>
        <p:nvSpPr>
          <p:cNvPr id="9" name="TextBox 8"/>
          <p:cNvSpPr txBox="1"/>
          <p:nvPr/>
        </p:nvSpPr>
        <p:spPr>
          <a:xfrm>
            <a:off x="1043608" y="5445224"/>
            <a:ext cx="5616624" cy="369332"/>
          </a:xfrm>
          <a:prstGeom prst="rect">
            <a:avLst/>
          </a:prstGeom>
          <a:noFill/>
        </p:spPr>
        <p:txBody>
          <a:bodyPr wrap="square" rtlCol="0">
            <a:spAutoFit/>
          </a:bodyPr>
          <a:lstStyle/>
          <a:p>
            <a:pPr>
              <a:buFont typeface="Arial" pitchFamily="34" charset="0"/>
              <a:buChar char="•"/>
            </a:pPr>
            <a:r>
              <a:rPr lang="da-DK" dirty="0" smtClean="0">
                <a:latin typeface="Berlin Sans FB" pitchFamily="34" charset="0"/>
              </a:rPr>
              <a:t> </a:t>
            </a:r>
            <a:r>
              <a:rPr lang="da-DK" dirty="0" err="1" smtClean="0">
                <a:latin typeface="Berlin Sans FB" pitchFamily="34" charset="0"/>
              </a:rPr>
              <a:t>Anisotropic</a:t>
            </a:r>
            <a:r>
              <a:rPr lang="da-DK" dirty="0" smtClean="0">
                <a:latin typeface="Berlin Sans FB" pitchFamily="34" charset="0"/>
              </a:rPr>
              <a:t>, </a:t>
            </a:r>
            <a:r>
              <a:rPr lang="da-DK" dirty="0" err="1" smtClean="0">
                <a:latin typeface="Berlin Sans FB" pitchFamily="34" charset="0"/>
              </a:rPr>
              <a:t>non-central</a:t>
            </a:r>
            <a:r>
              <a:rPr lang="da-DK" dirty="0" smtClean="0">
                <a:latin typeface="Berlin Sans FB" pitchFamily="34" charset="0"/>
              </a:rPr>
              <a:t> potential </a:t>
            </a:r>
            <a:r>
              <a:rPr lang="da-DK" dirty="0" err="1" smtClean="0">
                <a:latin typeface="Berlin Sans FB" pitchFamily="34" charset="0"/>
              </a:rPr>
              <a:t>V</a:t>
            </a:r>
            <a:r>
              <a:rPr lang="da-DK" baseline="-25000" dirty="0" err="1" smtClean="0">
                <a:latin typeface="Berlin Sans FB" pitchFamily="34" charset="0"/>
              </a:rPr>
              <a:t>m</a:t>
            </a:r>
            <a:r>
              <a:rPr lang="da-DK" dirty="0" err="1" smtClean="0">
                <a:latin typeface="Berlin Sans FB" pitchFamily="34" charset="0"/>
              </a:rPr>
              <a:t>=V</a:t>
            </a:r>
            <a:r>
              <a:rPr lang="da-DK" baseline="-25000" dirty="0" err="1" smtClean="0">
                <a:latin typeface="Berlin Sans FB" pitchFamily="34" charset="0"/>
              </a:rPr>
              <a:t>m</a:t>
            </a:r>
            <a:r>
              <a:rPr lang="da-DK" dirty="0" smtClean="0">
                <a:latin typeface="Berlin Sans FB" pitchFamily="34" charset="0"/>
              </a:rPr>
              <a:t>(</a:t>
            </a:r>
            <a:r>
              <a:rPr lang="da-DK" b="1" dirty="0" smtClean="0">
                <a:latin typeface="Berlin Sans FB" pitchFamily="34" charset="0"/>
              </a:rPr>
              <a:t>r</a:t>
            </a:r>
            <a:r>
              <a:rPr lang="da-DK" dirty="0" smtClean="0">
                <a:latin typeface="Berlin Sans FB" pitchFamily="34" charset="0"/>
              </a:rPr>
              <a:t>)</a:t>
            </a:r>
            <a:endParaRPr lang="en-US" dirty="0">
              <a:latin typeface="Berlin Sans FB" pitchFamily="34" charset="0"/>
            </a:endParaRPr>
          </a:p>
        </p:txBody>
      </p:sp>
      <p:sp>
        <p:nvSpPr>
          <p:cNvPr id="10" name="TextBox 9"/>
          <p:cNvSpPr txBox="1"/>
          <p:nvPr/>
        </p:nvSpPr>
        <p:spPr>
          <a:xfrm>
            <a:off x="1043608" y="2996952"/>
            <a:ext cx="5616624" cy="369332"/>
          </a:xfrm>
          <a:prstGeom prst="rect">
            <a:avLst/>
          </a:prstGeom>
          <a:noFill/>
        </p:spPr>
        <p:txBody>
          <a:bodyPr wrap="square" rtlCol="0">
            <a:spAutoFit/>
          </a:bodyPr>
          <a:lstStyle/>
          <a:p>
            <a:pPr>
              <a:buFont typeface="Arial" pitchFamily="34" charset="0"/>
              <a:buChar char="•"/>
            </a:pPr>
            <a:r>
              <a:rPr lang="da-DK" dirty="0" smtClean="0">
                <a:latin typeface="Berlin Sans FB" pitchFamily="34" charset="0"/>
              </a:rPr>
              <a:t> </a:t>
            </a:r>
            <a:r>
              <a:rPr lang="da-DK" dirty="0" err="1" smtClean="0">
                <a:latin typeface="Berlin Sans FB" pitchFamily="34" charset="0"/>
              </a:rPr>
              <a:t>Typical</a:t>
            </a:r>
            <a:r>
              <a:rPr lang="da-DK" dirty="0" smtClean="0">
                <a:latin typeface="Berlin Sans FB" pitchFamily="34" charset="0"/>
              </a:rPr>
              <a:t> </a:t>
            </a:r>
            <a:r>
              <a:rPr lang="da-DK" dirty="0" err="1" smtClean="0">
                <a:latin typeface="Berlin Sans FB" pitchFamily="34" charset="0"/>
              </a:rPr>
              <a:t>magnitude</a:t>
            </a:r>
            <a:r>
              <a:rPr lang="da-DK" dirty="0" smtClean="0">
                <a:latin typeface="Berlin Sans FB" pitchFamily="34" charset="0"/>
              </a:rPr>
              <a:t> of </a:t>
            </a:r>
            <a:r>
              <a:rPr lang="da-DK" dirty="0" err="1" smtClean="0">
                <a:latin typeface="Berlin Sans FB" pitchFamily="34" charset="0"/>
              </a:rPr>
              <a:t>cross-section</a:t>
            </a:r>
            <a:r>
              <a:rPr lang="da-DK" dirty="0" smtClean="0">
                <a:latin typeface="Berlin Sans FB" pitchFamily="34" charset="0"/>
              </a:rPr>
              <a:t>: 10</a:t>
            </a:r>
            <a:r>
              <a:rPr lang="da-DK" baseline="30000" dirty="0" smtClean="0">
                <a:latin typeface="Berlin Sans FB" pitchFamily="34" charset="0"/>
              </a:rPr>
              <a:t>-28</a:t>
            </a:r>
            <a:r>
              <a:rPr lang="da-DK" dirty="0" smtClean="0">
                <a:latin typeface="Berlin Sans FB" pitchFamily="34" charset="0"/>
              </a:rPr>
              <a:t> m</a:t>
            </a:r>
            <a:r>
              <a:rPr lang="da-DK" baseline="30000" dirty="0" smtClean="0">
                <a:latin typeface="Berlin Sans FB" pitchFamily="34" charset="0"/>
              </a:rPr>
              <a:t>2</a:t>
            </a:r>
            <a:endParaRPr lang="en-US" baseline="30000" dirty="0">
              <a:latin typeface="Berlin Sans FB" pitchFamily="34" charset="0"/>
            </a:endParaRPr>
          </a:p>
        </p:txBody>
      </p:sp>
      <p:sp>
        <p:nvSpPr>
          <p:cNvPr id="11" name="TextBox 10"/>
          <p:cNvSpPr txBox="1"/>
          <p:nvPr/>
        </p:nvSpPr>
        <p:spPr>
          <a:xfrm>
            <a:off x="1043608" y="5877272"/>
            <a:ext cx="5616624" cy="369332"/>
          </a:xfrm>
          <a:prstGeom prst="rect">
            <a:avLst/>
          </a:prstGeom>
          <a:noFill/>
        </p:spPr>
        <p:txBody>
          <a:bodyPr wrap="square" rtlCol="0">
            <a:spAutoFit/>
          </a:bodyPr>
          <a:lstStyle/>
          <a:p>
            <a:pPr>
              <a:buFont typeface="Arial" pitchFamily="34" charset="0"/>
              <a:buChar char="•"/>
            </a:pPr>
            <a:r>
              <a:rPr lang="da-DK" dirty="0" smtClean="0">
                <a:latin typeface="Berlin Sans FB" pitchFamily="34" charset="0"/>
              </a:rPr>
              <a:t> </a:t>
            </a:r>
            <a:r>
              <a:rPr lang="da-DK" dirty="0" err="1" smtClean="0">
                <a:latin typeface="Berlin Sans FB" pitchFamily="34" charset="0"/>
              </a:rPr>
              <a:t>Typical</a:t>
            </a:r>
            <a:r>
              <a:rPr lang="da-DK" dirty="0" smtClean="0">
                <a:latin typeface="Berlin Sans FB" pitchFamily="34" charset="0"/>
              </a:rPr>
              <a:t> </a:t>
            </a:r>
            <a:r>
              <a:rPr lang="da-DK" dirty="0" err="1" smtClean="0">
                <a:latin typeface="Berlin Sans FB" pitchFamily="34" charset="0"/>
              </a:rPr>
              <a:t>magnitude</a:t>
            </a:r>
            <a:r>
              <a:rPr lang="da-DK" dirty="0" smtClean="0">
                <a:latin typeface="Berlin Sans FB" pitchFamily="34" charset="0"/>
              </a:rPr>
              <a:t> of </a:t>
            </a:r>
            <a:r>
              <a:rPr lang="da-DK" dirty="0" err="1" smtClean="0">
                <a:latin typeface="Berlin Sans FB" pitchFamily="34" charset="0"/>
              </a:rPr>
              <a:t>cross-section</a:t>
            </a:r>
            <a:r>
              <a:rPr lang="da-DK" dirty="0" smtClean="0">
                <a:latin typeface="Berlin Sans FB" pitchFamily="34" charset="0"/>
              </a:rPr>
              <a:t>: 10</a:t>
            </a:r>
            <a:r>
              <a:rPr lang="da-DK" baseline="30000" dirty="0" smtClean="0">
                <a:latin typeface="Berlin Sans FB" pitchFamily="34" charset="0"/>
              </a:rPr>
              <a:t>-28</a:t>
            </a:r>
            <a:r>
              <a:rPr lang="da-DK" dirty="0" smtClean="0">
                <a:latin typeface="Berlin Sans FB" pitchFamily="34" charset="0"/>
              </a:rPr>
              <a:t> m</a:t>
            </a:r>
            <a:r>
              <a:rPr lang="da-DK" baseline="30000" dirty="0" smtClean="0">
                <a:latin typeface="Berlin Sans FB" pitchFamily="34" charset="0"/>
              </a:rPr>
              <a:t>2</a:t>
            </a:r>
            <a:endParaRPr lang="en-US" baseline="30000" dirty="0">
              <a:latin typeface="Berlin Sans FB" pitchFamily="34" charset="0"/>
            </a:endParaRPr>
          </a:p>
        </p:txBody>
      </p:sp>
      <p:pic>
        <p:nvPicPr>
          <p:cNvPr id="12" name="Picture 6"/>
          <p:cNvPicPr>
            <a:picLocks noChangeAspect="1" noChangeArrowheads="1"/>
          </p:cNvPicPr>
          <p:nvPr/>
        </p:nvPicPr>
        <p:blipFill>
          <a:blip r:embed="rId3" cstate="print"/>
          <a:srcRect/>
          <a:stretch>
            <a:fillRect/>
          </a:stretch>
        </p:blipFill>
        <p:spPr bwMode="auto">
          <a:xfrm>
            <a:off x="6052549" y="2132856"/>
            <a:ext cx="1399771" cy="1381108"/>
          </a:xfrm>
          <a:prstGeom prst="rect">
            <a:avLst/>
          </a:prstGeom>
          <a:noFill/>
          <a:ln w="9525">
            <a:noFill/>
            <a:miter lim="800000"/>
            <a:headEnd/>
            <a:tailEnd/>
          </a:ln>
        </p:spPr>
      </p:pic>
      <p:pic>
        <p:nvPicPr>
          <p:cNvPr id="13" name="Picture 6"/>
          <p:cNvPicPr>
            <a:picLocks noChangeAspect="1" noChangeArrowheads="1"/>
          </p:cNvPicPr>
          <p:nvPr/>
        </p:nvPicPr>
        <p:blipFill>
          <a:blip r:embed="rId3" cstate="print"/>
          <a:srcRect/>
          <a:stretch>
            <a:fillRect/>
          </a:stretch>
        </p:blipFill>
        <p:spPr bwMode="auto">
          <a:xfrm>
            <a:off x="6084168" y="5013176"/>
            <a:ext cx="1399771" cy="1381108"/>
          </a:xfrm>
          <a:prstGeom prst="rect">
            <a:avLst/>
          </a:prstGeom>
          <a:noFill/>
          <a:ln w="9525">
            <a:noFill/>
            <a:miter lim="800000"/>
            <a:headEnd/>
            <a:tailEnd/>
          </a:ln>
        </p:spPr>
      </p:pic>
      <p:sp>
        <p:nvSpPr>
          <p:cNvPr id="14" name="Rectangle 13"/>
          <p:cNvSpPr/>
          <p:nvPr/>
        </p:nvSpPr>
        <p:spPr>
          <a:xfrm>
            <a:off x="0" y="6669360"/>
            <a:ext cx="9144000" cy="188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lin Sans FB"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atin typeface="Berlin Sans FB" pitchFamily="34" charset="0"/>
              </a:rPr>
              <a:t>Elastic scattering</a:t>
            </a:r>
          </a:p>
        </p:txBody>
      </p:sp>
      <p:pic>
        <p:nvPicPr>
          <p:cNvPr id="21508" name="Picture 4"/>
          <p:cNvPicPr>
            <a:picLocks noChangeAspect="1" noChangeArrowheads="1"/>
          </p:cNvPicPr>
          <p:nvPr/>
        </p:nvPicPr>
        <p:blipFill>
          <a:blip r:embed="rId3" cstate="print"/>
          <a:srcRect/>
          <a:stretch>
            <a:fillRect/>
          </a:stretch>
        </p:blipFill>
        <p:spPr bwMode="auto">
          <a:xfrm>
            <a:off x="468313" y="1484313"/>
            <a:ext cx="1905000" cy="2238375"/>
          </a:xfrm>
          <a:prstGeom prst="rect">
            <a:avLst/>
          </a:prstGeom>
          <a:noFill/>
          <a:ln w="9525">
            <a:noFill/>
            <a:miter lim="800000"/>
            <a:headEnd/>
            <a:tailEnd/>
          </a:ln>
          <a:effectLst/>
        </p:spPr>
      </p:pic>
      <p:sp>
        <p:nvSpPr>
          <p:cNvPr id="21516" name="Text Box 12"/>
          <p:cNvSpPr txBox="1">
            <a:spLocks noChangeArrowheads="1"/>
          </p:cNvSpPr>
          <p:nvPr/>
        </p:nvSpPr>
        <p:spPr bwMode="auto">
          <a:xfrm>
            <a:off x="2987675" y="1484313"/>
            <a:ext cx="5545138" cy="2677656"/>
          </a:xfrm>
          <a:prstGeom prst="rect">
            <a:avLst/>
          </a:prstGeom>
          <a:noFill/>
          <a:ln w="9525">
            <a:noFill/>
            <a:miter lim="800000"/>
            <a:headEnd/>
            <a:tailEnd/>
          </a:ln>
          <a:effectLst/>
        </p:spPr>
        <p:txBody>
          <a:bodyPr>
            <a:spAutoFit/>
          </a:bodyPr>
          <a:lstStyle/>
          <a:p>
            <a:pPr algn="l">
              <a:spcBef>
                <a:spcPct val="50000"/>
              </a:spcBef>
            </a:pPr>
            <a:r>
              <a:rPr lang="en-US" sz="2400" i="1" dirty="0">
                <a:solidFill>
                  <a:srgbClr val="FF0000"/>
                </a:solidFill>
                <a:latin typeface="Berlin Sans FB" pitchFamily="34" charset="0"/>
              </a:rPr>
              <a:t>“…where atoms/spins are…”</a:t>
            </a:r>
          </a:p>
          <a:p>
            <a:pPr algn="l">
              <a:spcBef>
                <a:spcPct val="50000"/>
              </a:spcBef>
              <a:buFontTx/>
              <a:buChar char="•"/>
            </a:pPr>
            <a:r>
              <a:rPr lang="en-US" dirty="0">
                <a:latin typeface="Berlin Sans FB" pitchFamily="34" charset="0"/>
              </a:rPr>
              <a:t> Crystal </a:t>
            </a:r>
            <a:r>
              <a:rPr lang="en-US" dirty="0" smtClean="0">
                <a:latin typeface="Berlin Sans FB" pitchFamily="34" charset="0"/>
              </a:rPr>
              <a:t>structures, polymers, biology, …</a:t>
            </a:r>
            <a:endParaRPr lang="en-US" dirty="0">
              <a:latin typeface="Berlin Sans FB" pitchFamily="34" charset="0"/>
            </a:endParaRPr>
          </a:p>
          <a:p>
            <a:pPr algn="l">
              <a:spcBef>
                <a:spcPct val="50000"/>
              </a:spcBef>
              <a:buFontTx/>
              <a:buChar char="•"/>
            </a:pPr>
            <a:r>
              <a:rPr lang="en-US" dirty="0">
                <a:latin typeface="Berlin Sans FB" pitchFamily="34" charset="0"/>
              </a:rPr>
              <a:t> Magnetic </a:t>
            </a:r>
            <a:r>
              <a:rPr lang="en-US" dirty="0" smtClean="0">
                <a:latin typeface="Berlin Sans FB" pitchFamily="34" charset="0"/>
              </a:rPr>
              <a:t>structures, flux-line lattices, …</a:t>
            </a:r>
            <a:endParaRPr lang="en-US" dirty="0">
              <a:latin typeface="Berlin Sans FB" pitchFamily="34" charset="0"/>
            </a:endParaRPr>
          </a:p>
          <a:p>
            <a:pPr algn="l">
              <a:spcBef>
                <a:spcPct val="50000"/>
              </a:spcBef>
              <a:buFontTx/>
              <a:buChar char="•"/>
            </a:pPr>
            <a:r>
              <a:rPr lang="en-US" dirty="0">
                <a:latin typeface="Berlin Sans FB" pitchFamily="34" charset="0"/>
              </a:rPr>
              <a:t> Charge and orbital ordering phenomena (Indirectly, through the associated small distortions of the lattice)</a:t>
            </a:r>
          </a:p>
          <a:p>
            <a:pPr algn="l">
              <a:spcBef>
                <a:spcPct val="50000"/>
              </a:spcBef>
            </a:pPr>
            <a:r>
              <a:rPr lang="en-US" dirty="0">
                <a:latin typeface="Berlin Sans FB" pitchFamily="34" charset="0"/>
              </a:rPr>
              <a:t>… as a function of pressure, electric/magnetic </a:t>
            </a:r>
            <a:r>
              <a:rPr lang="en-US" dirty="0" smtClean="0">
                <a:latin typeface="Berlin Sans FB" pitchFamily="34" charset="0"/>
              </a:rPr>
              <a:t>field </a:t>
            </a:r>
            <a:r>
              <a:rPr lang="en-US" dirty="0">
                <a:latin typeface="Berlin Sans FB" pitchFamily="34" charset="0"/>
              </a:rPr>
              <a:t>and temperature. </a:t>
            </a:r>
          </a:p>
        </p:txBody>
      </p:sp>
      <p:sp>
        <p:nvSpPr>
          <p:cNvPr id="21529" name="Text Box 25"/>
          <p:cNvSpPr txBox="1">
            <a:spLocks noChangeArrowheads="1"/>
          </p:cNvSpPr>
          <p:nvPr/>
        </p:nvSpPr>
        <p:spPr bwMode="auto">
          <a:xfrm>
            <a:off x="3276600" y="4484737"/>
            <a:ext cx="1800225" cy="457200"/>
          </a:xfrm>
          <a:prstGeom prst="rect">
            <a:avLst/>
          </a:prstGeom>
          <a:noFill/>
          <a:ln w="9525">
            <a:noFill/>
            <a:miter lim="800000"/>
            <a:headEnd/>
            <a:tailEnd/>
          </a:ln>
          <a:effectLst/>
        </p:spPr>
        <p:txBody>
          <a:bodyPr>
            <a:spAutoFit/>
          </a:bodyPr>
          <a:lstStyle/>
          <a:p>
            <a:pPr algn="l">
              <a:spcBef>
                <a:spcPct val="50000"/>
              </a:spcBef>
            </a:pPr>
            <a:r>
              <a:rPr lang="en-US" sz="2400">
                <a:latin typeface="Berlin Sans FB" pitchFamily="34" charset="0"/>
              </a:rPr>
              <a:t>k</a:t>
            </a:r>
            <a:r>
              <a:rPr lang="en-US" sz="2400" baseline="-25000">
                <a:latin typeface="Berlin Sans FB" pitchFamily="34" charset="0"/>
              </a:rPr>
              <a:t>i</a:t>
            </a:r>
            <a:r>
              <a:rPr lang="en-US" sz="2400">
                <a:latin typeface="Berlin Sans FB" pitchFamily="34" charset="0"/>
              </a:rPr>
              <a:t>=k</a:t>
            </a:r>
            <a:r>
              <a:rPr lang="en-US" sz="2400" baseline="-25000">
                <a:latin typeface="Berlin Sans FB" pitchFamily="34" charset="0"/>
              </a:rPr>
              <a:t>f</a:t>
            </a:r>
          </a:p>
        </p:txBody>
      </p:sp>
      <p:sp>
        <p:nvSpPr>
          <p:cNvPr id="21531" name="Rectangle 27"/>
          <p:cNvSpPr>
            <a:spLocks noChangeArrowheads="1"/>
          </p:cNvSpPr>
          <p:nvPr/>
        </p:nvSpPr>
        <p:spPr bwMode="auto">
          <a:xfrm>
            <a:off x="3203575" y="4437112"/>
            <a:ext cx="2592388" cy="2160588"/>
          </a:xfrm>
          <a:prstGeom prst="rect">
            <a:avLst/>
          </a:prstGeom>
          <a:noFill/>
          <a:ln w="38100">
            <a:solidFill>
              <a:schemeClr val="tx1"/>
            </a:solidFill>
            <a:miter lim="800000"/>
            <a:headEnd/>
            <a:tailEnd/>
          </a:ln>
          <a:effectLst/>
        </p:spPr>
        <p:txBody>
          <a:bodyPr wrap="none" anchor="ctr"/>
          <a:lstStyle/>
          <a:p>
            <a:endParaRPr lang="en-US">
              <a:latin typeface="Berlin Sans FB" pitchFamily="34" charset="0"/>
            </a:endParaRPr>
          </a:p>
        </p:txBody>
      </p:sp>
      <p:sp>
        <p:nvSpPr>
          <p:cNvPr id="21534" name="Line 30"/>
          <p:cNvSpPr>
            <a:spLocks noChangeShapeType="1"/>
          </p:cNvSpPr>
          <p:nvPr/>
        </p:nvSpPr>
        <p:spPr bwMode="auto">
          <a:xfrm flipV="1">
            <a:off x="5221288" y="5014962"/>
            <a:ext cx="0" cy="936625"/>
          </a:xfrm>
          <a:prstGeom prst="line">
            <a:avLst/>
          </a:prstGeom>
          <a:noFill/>
          <a:ln w="38100">
            <a:solidFill>
              <a:srgbClr val="FF0000"/>
            </a:solidFill>
            <a:round/>
            <a:headEnd/>
            <a:tailEnd type="triangle" w="med" len="med"/>
          </a:ln>
          <a:effectLst/>
        </p:spPr>
        <p:txBody>
          <a:bodyPr/>
          <a:lstStyle/>
          <a:p>
            <a:endParaRPr lang="en-US">
              <a:latin typeface="Berlin Sans FB" pitchFamily="34" charset="0"/>
            </a:endParaRPr>
          </a:p>
        </p:txBody>
      </p:sp>
      <p:sp>
        <p:nvSpPr>
          <p:cNvPr id="21535" name="Text Box 31"/>
          <p:cNvSpPr txBox="1">
            <a:spLocks noChangeArrowheads="1"/>
          </p:cNvSpPr>
          <p:nvPr/>
        </p:nvSpPr>
        <p:spPr bwMode="auto">
          <a:xfrm>
            <a:off x="5221288" y="5235625"/>
            <a:ext cx="433387" cy="457200"/>
          </a:xfrm>
          <a:prstGeom prst="rect">
            <a:avLst/>
          </a:prstGeom>
          <a:noFill/>
          <a:ln w="9525">
            <a:noFill/>
            <a:miter lim="800000"/>
            <a:headEnd/>
            <a:tailEnd/>
          </a:ln>
          <a:effectLst/>
        </p:spPr>
        <p:txBody>
          <a:bodyPr>
            <a:spAutoFit/>
          </a:bodyPr>
          <a:lstStyle/>
          <a:p>
            <a:pPr algn="l">
              <a:spcBef>
                <a:spcPct val="50000"/>
              </a:spcBef>
            </a:pPr>
            <a:r>
              <a:rPr lang="en-US" sz="2400" b="1">
                <a:latin typeface="Berlin Sans FB" pitchFamily="34" charset="0"/>
              </a:rPr>
              <a:t>Q</a:t>
            </a:r>
            <a:endParaRPr lang="en-US" sz="2400" baseline="-25000">
              <a:latin typeface="Berlin Sans FB" pitchFamily="34" charset="0"/>
            </a:endParaRPr>
          </a:p>
        </p:txBody>
      </p:sp>
      <p:sp>
        <p:nvSpPr>
          <p:cNvPr id="21536" name="Line 32"/>
          <p:cNvSpPr>
            <a:spLocks noChangeShapeType="1"/>
          </p:cNvSpPr>
          <p:nvPr/>
        </p:nvSpPr>
        <p:spPr bwMode="auto">
          <a:xfrm flipH="1">
            <a:off x="4284663" y="5014962"/>
            <a:ext cx="936625" cy="431800"/>
          </a:xfrm>
          <a:prstGeom prst="line">
            <a:avLst/>
          </a:prstGeom>
          <a:noFill/>
          <a:ln w="38100">
            <a:solidFill>
              <a:srgbClr val="008000"/>
            </a:solidFill>
            <a:round/>
            <a:headEnd/>
            <a:tailEnd type="triangle" w="med" len="med"/>
          </a:ln>
          <a:effectLst/>
        </p:spPr>
        <p:txBody>
          <a:bodyPr/>
          <a:lstStyle/>
          <a:p>
            <a:endParaRPr lang="en-US">
              <a:latin typeface="Berlin Sans FB" pitchFamily="34" charset="0"/>
            </a:endParaRPr>
          </a:p>
        </p:txBody>
      </p:sp>
      <p:sp>
        <p:nvSpPr>
          <p:cNvPr id="21537" name="Line 33"/>
          <p:cNvSpPr>
            <a:spLocks noChangeShapeType="1"/>
          </p:cNvSpPr>
          <p:nvPr/>
        </p:nvSpPr>
        <p:spPr bwMode="auto">
          <a:xfrm flipH="1" flipV="1">
            <a:off x="4284663" y="5446762"/>
            <a:ext cx="936625" cy="503238"/>
          </a:xfrm>
          <a:prstGeom prst="line">
            <a:avLst/>
          </a:prstGeom>
          <a:noFill/>
          <a:ln w="38100">
            <a:solidFill>
              <a:srgbClr val="000080"/>
            </a:solidFill>
            <a:round/>
            <a:headEnd/>
            <a:tailEnd type="triangle" w="med" len="med"/>
          </a:ln>
          <a:effectLst/>
        </p:spPr>
        <p:txBody>
          <a:bodyPr/>
          <a:lstStyle/>
          <a:p>
            <a:endParaRPr lang="en-US">
              <a:latin typeface="Berlin Sans FB" pitchFamily="34" charset="0"/>
            </a:endParaRPr>
          </a:p>
        </p:txBody>
      </p:sp>
      <p:sp>
        <p:nvSpPr>
          <p:cNvPr id="21538" name="Text Box 34"/>
          <p:cNvSpPr txBox="1">
            <a:spLocks noChangeArrowheads="1"/>
          </p:cNvSpPr>
          <p:nvPr/>
        </p:nvSpPr>
        <p:spPr bwMode="auto">
          <a:xfrm>
            <a:off x="4502150" y="4727625"/>
            <a:ext cx="645914" cy="461665"/>
          </a:xfrm>
          <a:prstGeom prst="rect">
            <a:avLst/>
          </a:prstGeom>
          <a:noFill/>
          <a:ln w="9525">
            <a:noFill/>
            <a:miter lim="800000"/>
            <a:headEnd/>
            <a:tailEnd/>
          </a:ln>
          <a:effectLst/>
        </p:spPr>
        <p:txBody>
          <a:bodyPr wrap="square">
            <a:spAutoFit/>
          </a:bodyPr>
          <a:lstStyle/>
          <a:p>
            <a:pPr algn="l">
              <a:spcBef>
                <a:spcPct val="50000"/>
              </a:spcBef>
            </a:pPr>
            <a:r>
              <a:rPr lang="en-US" sz="2400" b="1" dirty="0" err="1">
                <a:latin typeface="Berlin Sans FB" pitchFamily="34" charset="0"/>
              </a:rPr>
              <a:t>k</a:t>
            </a:r>
            <a:r>
              <a:rPr lang="en-US" sz="2400" baseline="-25000" dirty="0" err="1">
                <a:latin typeface="Berlin Sans FB" pitchFamily="34" charset="0"/>
              </a:rPr>
              <a:t>f</a:t>
            </a:r>
            <a:endParaRPr lang="en-US" sz="2400" baseline="-25000" dirty="0">
              <a:latin typeface="Berlin Sans FB" pitchFamily="34" charset="0"/>
            </a:endParaRPr>
          </a:p>
        </p:txBody>
      </p:sp>
      <p:sp>
        <p:nvSpPr>
          <p:cNvPr id="21539" name="Text Box 35"/>
          <p:cNvSpPr txBox="1">
            <a:spLocks noChangeArrowheads="1"/>
          </p:cNvSpPr>
          <p:nvPr/>
        </p:nvSpPr>
        <p:spPr bwMode="auto">
          <a:xfrm>
            <a:off x="4500563" y="5637262"/>
            <a:ext cx="433387" cy="457200"/>
          </a:xfrm>
          <a:prstGeom prst="rect">
            <a:avLst/>
          </a:prstGeom>
          <a:noFill/>
          <a:ln w="9525">
            <a:noFill/>
            <a:miter lim="800000"/>
            <a:headEnd/>
            <a:tailEnd/>
          </a:ln>
          <a:effectLst/>
        </p:spPr>
        <p:txBody>
          <a:bodyPr>
            <a:spAutoFit/>
          </a:bodyPr>
          <a:lstStyle/>
          <a:p>
            <a:pPr algn="l">
              <a:spcBef>
                <a:spcPct val="50000"/>
              </a:spcBef>
            </a:pPr>
            <a:r>
              <a:rPr lang="en-US" sz="2400" b="1">
                <a:latin typeface="Berlin Sans FB" pitchFamily="34" charset="0"/>
              </a:rPr>
              <a:t>k</a:t>
            </a:r>
            <a:r>
              <a:rPr lang="en-US" sz="2400" baseline="-25000">
                <a:latin typeface="Berlin Sans FB" pitchFamily="34" charset="0"/>
              </a:rPr>
              <a:t>i</a:t>
            </a:r>
          </a:p>
        </p:txBody>
      </p:sp>
      <p:sp>
        <p:nvSpPr>
          <p:cNvPr id="21542" name="Text Box 38"/>
          <p:cNvSpPr txBox="1">
            <a:spLocks noChangeArrowheads="1"/>
          </p:cNvSpPr>
          <p:nvPr/>
        </p:nvSpPr>
        <p:spPr bwMode="auto">
          <a:xfrm>
            <a:off x="3276600" y="6069062"/>
            <a:ext cx="1800225" cy="457200"/>
          </a:xfrm>
          <a:prstGeom prst="rect">
            <a:avLst/>
          </a:prstGeom>
          <a:noFill/>
          <a:ln w="9525">
            <a:noFill/>
            <a:miter lim="800000"/>
            <a:headEnd/>
            <a:tailEnd/>
          </a:ln>
          <a:effectLst/>
        </p:spPr>
        <p:txBody>
          <a:bodyPr>
            <a:spAutoFit/>
          </a:bodyPr>
          <a:lstStyle/>
          <a:p>
            <a:pPr algn="l">
              <a:spcBef>
                <a:spcPct val="50000"/>
              </a:spcBef>
            </a:pPr>
            <a:r>
              <a:rPr lang="en-US" sz="2400">
                <a:latin typeface="Berlin Sans FB" pitchFamily="34" charset="0"/>
                <a:cs typeface="Arial" charset="0"/>
              </a:rPr>
              <a:t>ħ</a:t>
            </a:r>
            <a:r>
              <a:rPr lang="el-GR" sz="2400">
                <a:cs typeface="Arial" charset="0"/>
              </a:rPr>
              <a:t>ω</a:t>
            </a:r>
            <a:r>
              <a:rPr lang="en-US" sz="2400">
                <a:latin typeface="Berlin Sans FB" pitchFamily="34" charset="0"/>
              </a:rPr>
              <a:t>=0</a:t>
            </a:r>
            <a:endParaRPr lang="en-US" sz="2400" baseline="-25000">
              <a:latin typeface="Berlin Sans FB" pitchFamily="34" charset="0"/>
            </a:endParaRPr>
          </a:p>
        </p:txBody>
      </p:sp>
      <p:pic>
        <p:nvPicPr>
          <p:cNvPr id="14" name="Picture 2"/>
          <p:cNvPicPr>
            <a:picLocks noChangeAspect="1" noChangeArrowheads="1"/>
          </p:cNvPicPr>
          <p:nvPr/>
        </p:nvPicPr>
        <p:blipFill>
          <a:blip r:embed="rId4" cstate="print"/>
          <a:srcRect/>
          <a:stretch>
            <a:fillRect/>
          </a:stretch>
        </p:blipFill>
        <p:spPr bwMode="auto">
          <a:xfrm>
            <a:off x="8410575" y="-24"/>
            <a:ext cx="733425" cy="857250"/>
          </a:xfrm>
          <a:prstGeom prst="rect">
            <a:avLst/>
          </a:prstGeom>
          <a:noFill/>
          <a:ln w="9525">
            <a:noFill/>
            <a:miter lim="800000"/>
            <a:headEnd/>
            <a:tailEnd/>
          </a:ln>
        </p:spPr>
      </p:pic>
      <p:sp>
        <p:nvSpPr>
          <p:cNvPr id="15" name="Rectangle 14"/>
          <p:cNvSpPr/>
          <p:nvPr/>
        </p:nvSpPr>
        <p:spPr>
          <a:xfrm>
            <a:off x="0" y="6669360"/>
            <a:ext cx="9144000" cy="188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lin Sans FB"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atin typeface="Berlin Sans FB" pitchFamily="34" charset="0"/>
              </a:rPr>
              <a:t>Inelastic scattering</a:t>
            </a:r>
          </a:p>
        </p:txBody>
      </p:sp>
      <p:pic>
        <p:nvPicPr>
          <p:cNvPr id="22531" name="Picture 3"/>
          <p:cNvPicPr>
            <a:picLocks noChangeAspect="1" noChangeArrowheads="1"/>
          </p:cNvPicPr>
          <p:nvPr/>
        </p:nvPicPr>
        <p:blipFill>
          <a:blip r:embed="rId3" cstate="print"/>
          <a:srcRect/>
          <a:stretch>
            <a:fillRect/>
          </a:stretch>
        </p:blipFill>
        <p:spPr bwMode="auto">
          <a:xfrm>
            <a:off x="466725" y="1482725"/>
            <a:ext cx="1905000" cy="2238375"/>
          </a:xfrm>
          <a:prstGeom prst="rect">
            <a:avLst/>
          </a:prstGeom>
          <a:noFill/>
          <a:ln w="9525">
            <a:noFill/>
            <a:miter lim="800000"/>
            <a:headEnd/>
            <a:tailEnd/>
          </a:ln>
          <a:effectLst/>
        </p:spPr>
      </p:pic>
      <p:sp>
        <p:nvSpPr>
          <p:cNvPr id="22533" name="Text Box 5"/>
          <p:cNvSpPr txBox="1">
            <a:spLocks noChangeArrowheads="1"/>
          </p:cNvSpPr>
          <p:nvPr/>
        </p:nvSpPr>
        <p:spPr bwMode="auto">
          <a:xfrm>
            <a:off x="2700338" y="1601788"/>
            <a:ext cx="5545137" cy="1970087"/>
          </a:xfrm>
          <a:prstGeom prst="rect">
            <a:avLst/>
          </a:prstGeom>
          <a:noFill/>
          <a:ln w="9525">
            <a:noFill/>
            <a:miter lim="800000"/>
            <a:headEnd/>
            <a:tailEnd/>
          </a:ln>
          <a:effectLst/>
        </p:spPr>
        <p:txBody>
          <a:bodyPr>
            <a:spAutoFit/>
          </a:bodyPr>
          <a:lstStyle/>
          <a:p>
            <a:pPr algn="l">
              <a:spcBef>
                <a:spcPct val="50000"/>
              </a:spcBef>
            </a:pPr>
            <a:r>
              <a:rPr lang="en-US" sz="2400" i="1">
                <a:solidFill>
                  <a:srgbClr val="FF0000"/>
                </a:solidFill>
                <a:latin typeface="Berlin Sans FB" pitchFamily="34" charset="0"/>
              </a:rPr>
              <a:t>“…what atoms/spins do…”</a:t>
            </a:r>
          </a:p>
          <a:p>
            <a:pPr algn="l">
              <a:spcBef>
                <a:spcPct val="50000"/>
              </a:spcBef>
              <a:buFontTx/>
              <a:buChar char="•"/>
            </a:pPr>
            <a:r>
              <a:rPr lang="en-US">
                <a:latin typeface="Berlin Sans FB" pitchFamily="34" charset="0"/>
              </a:rPr>
              <a:t> Phonons in crystalline materials</a:t>
            </a:r>
          </a:p>
          <a:p>
            <a:pPr algn="l">
              <a:spcBef>
                <a:spcPct val="50000"/>
              </a:spcBef>
              <a:buFontTx/>
              <a:buChar char="•"/>
            </a:pPr>
            <a:r>
              <a:rPr lang="en-US">
                <a:latin typeface="Berlin Sans FB" pitchFamily="34" charset="0"/>
              </a:rPr>
              <a:t> Magnetic excitations</a:t>
            </a:r>
          </a:p>
          <a:p>
            <a:pPr algn="l">
              <a:spcBef>
                <a:spcPct val="50000"/>
              </a:spcBef>
            </a:pPr>
            <a:r>
              <a:rPr lang="en-US">
                <a:latin typeface="Berlin Sans FB" pitchFamily="34" charset="0"/>
              </a:rPr>
              <a:t>… as a function of pressure, electric/magnetic field and temperature. </a:t>
            </a:r>
          </a:p>
        </p:txBody>
      </p:sp>
      <p:sp>
        <p:nvSpPr>
          <p:cNvPr id="22534" name="Line 6"/>
          <p:cNvSpPr>
            <a:spLocks noChangeShapeType="1"/>
          </p:cNvSpPr>
          <p:nvPr/>
        </p:nvSpPr>
        <p:spPr bwMode="auto">
          <a:xfrm flipV="1">
            <a:off x="5078413" y="4554538"/>
            <a:ext cx="0" cy="936625"/>
          </a:xfrm>
          <a:prstGeom prst="line">
            <a:avLst/>
          </a:prstGeom>
          <a:noFill/>
          <a:ln w="38100">
            <a:solidFill>
              <a:srgbClr val="FF0000"/>
            </a:solidFill>
            <a:round/>
            <a:headEnd/>
            <a:tailEnd type="triangle" w="med" len="med"/>
          </a:ln>
          <a:effectLst/>
        </p:spPr>
        <p:txBody>
          <a:bodyPr/>
          <a:lstStyle/>
          <a:p>
            <a:endParaRPr lang="en-US">
              <a:latin typeface="Berlin Sans FB" pitchFamily="34" charset="0"/>
            </a:endParaRPr>
          </a:p>
        </p:txBody>
      </p:sp>
      <p:sp>
        <p:nvSpPr>
          <p:cNvPr id="22535" name="Text Box 7"/>
          <p:cNvSpPr txBox="1">
            <a:spLocks noChangeArrowheads="1"/>
          </p:cNvSpPr>
          <p:nvPr/>
        </p:nvSpPr>
        <p:spPr bwMode="auto">
          <a:xfrm>
            <a:off x="5076825" y="4775200"/>
            <a:ext cx="433388" cy="457200"/>
          </a:xfrm>
          <a:prstGeom prst="rect">
            <a:avLst/>
          </a:prstGeom>
          <a:noFill/>
          <a:ln w="9525">
            <a:noFill/>
            <a:miter lim="800000"/>
            <a:headEnd/>
            <a:tailEnd/>
          </a:ln>
          <a:effectLst/>
        </p:spPr>
        <p:txBody>
          <a:bodyPr>
            <a:spAutoFit/>
          </a:bodyPr>
          <a:lstStyle/>
          <a:p>
            <a:pPr algn="l">
              <a:spcBef>
                <a:spcPct val="50000"/>
              </a:spcBef>
            </a:pPr>
            <a:r>
              <a:rPr lang="en-US" sz="2400" b="1">
                <a:latin typeface="Berlin Sans FB" pitchFamily="34" charset="0"/>
              </a:rPr>
              <a:t>Q</a:t>
            </a:r>
            <a:endParaRPr lang="en-US" sz="2400" baseline="-25000">
              <a:latin typeface="Berlin Sans FB" pitchFamily="34" charset="0"/>
            </a:endParaRPr>
          </a:p>
        </p:txBody>
      </p:sp>
      <p:sp>
        <p:nvSpPr>
          <p:cNvPr id="22536" name="Line 8"/>
          <p:cNvSpPr>
            <a:spLocks noChangeShapeType="1"/>
          </p:cNvSpPr>
          <p:nvPr/>
        </p:nvSpPr>
        <p:spPr bwMode="auto">
          <a:xfrm flipH="1">
            <a:off x="4357688" y="4554538"/>
            <a:ext cx="720725" cy="1296987"/>
          </a:xfrm>
          <a:prstGeom prst="line">
            <a:avLst/>
          </a:prstGeom>
          <a:noFill/>
          <a:ln w="38100">
            <a:solidFill>
              <a:srgbClr val="008000"/>
            </a:solidFill>
            <a:round/>
            <a:headEnd/>
            <a:tailEnd type="triangle" w="med" len="med"/>
          </a:ln>
          <a:effectLst/>
        </p:spPr>
        <p:txBody>
          <a:bodyPr/>
          <a:lstStyle/>
          <a:p>
            <a:endParaRPr lang="en-US">
              <a:latin typeface="Berlin Sans FB" pitchFamily="34" charset="0"/>
            </a:endParaRPr>
          </a:p>
        </p:txBody>
      </p:sp>
      <p:sp>
        <p:nvSpPr>
          <p:cNvPr id="22537" name="Line 9"/>
          <p:cNvSpPr>
            <a:spLocks noChangeShapeType="1"/>
          </p:cNvSpPr>
          <p:nvPr/>
        </p:nvSpPr>
        <p:spPr bwMode="auto">
          <a:xfrm flipH="1">
            <a:off x="4357688" y="5489575"/>
            <a:ext cx="720725" cy="361950"/>
          </a:xfrm>
          <a:prstGeom prst="line">
            <a:avLst/>
          </a:prstGeom>
          <a:noFill/>
          <a:ln w="38100">
            <a:solidFill>
              <a:srgbClr val="000080"/>
            </a:solidFill>
            <a:round/>
            <a:headEnd/>
            <a:tailEnd type="triangle" w="med" len="med"/>
          </a:ln>
          <a:effectLst/>
        </p:spPr>
        <p:txBody>
          <a:bodyPr/>
          <a:lstStyle/>
          <a:p>
            <a:endParaRPr lang="en-US">
              <a:latin typeface="Berlin Sans FB" pitchFamily="34" charset="0"/>
            </a:endParaRPr>
          </a:p>
        </p:txBody>
      </p:sp>
      <p:sp>
        <p:nvSpPr>
          <p:cNvPr id="22538" name="Text Box 10"/>
          <p:cNvSpPr txBox="1">
            <a:spLocks noChangeArrowheads="1"/>
          </p:cNvSpPr>
          <p:nvPr/>
        </p:nvSpPr>
        <p:spPr bwMode="auto">
          <a:xfrm>
            <a:off x="4357688" y="4746625"/>
            <a:ext cx="646360" cy="461665"/>
          </a:xfrm>
          <a:prstGeom prst="rect">
            <a:avLst/>
          </a:prstGeom>
          <a:noFill/>
          <a:ln w="9525">
            <a:noFill/>
            <a:miter lim="800000"/>
            <a:headEnd/>
            <a:tailEnd/>
          </a:ln>
          <a:effectLst/>
        </p:spPr>
        <p:txBody>
          <a:bodyPr wrap="square">
            <a:spAutoFit/>
          </a:bodyPr>
          <a:lstStyle/>
          <a:p>
            <a:pPr algn="l">
              <a:spcBef>
                <a:spcPct val="50000"/>
              </a:spcBef>
            </a:pPr>
            <a:r>
              <a:rPr lang="en-US" sz="2400" b="1" dirty="0" err="1">
                <a:latin typeface="Berlin Sans FB" pitchFamily="34" charset="0"/>
              </a:rPr>
              <a:t>k</a:t>
            </a:r>
            <a:r>
              <a:rPr lang="en-US" sz="2400" baseline="-25000" dirty="0" err="1">
                <a:latin typeface="Berlin Sans FB" pitchFamily="34" charset="0"/>
              </a:rPr>
              <a:t>f</a:t>
            </a:r>
            <a:endParaRPr lang="en-US" sz="2400" baseline="-25000" dirty="0">
              <a:latin typeface="Berlin Sans FB" pitchFamily="34" charset="0"/>
            </a:endParaRPr>
          </a:p>
        </p:txBody>
      </p:sp>
      <p:sp>
        <p:nvSpPr>
          <p:cNvPr id="22539" name="Text Box 11"/>
          <p:cNvSpPr txBox="1">
            <a:spLocks noChangeArrowheads="1"/>
          </p:cNvSpPr>
          <p:nvPr/>
        </p:nvSpPr>
        <p:spPr bwMode="auto">
          <a:xfrm>
            <a:off x="4645025" y="5635625"/>
            <a:ext cx="433388" cy="457200"/>
          </a:xfrm>
          <a:prstGeom prst="rect">
            <a:avLst/>
          </a:prstGeom>
          <a:noFill/>
          <a:ln w="9525">
            <a:noFill/>
            <a:miter lim="800000"/>
            <a:headEnd/>
            <a:tailEnd/>
          </a:ln>
          <a:effectLst/>
        </p:spPr>
        <p:txBody>
          <a:bodyPr>
            <a:spAutoFit/>
          </a:bodyPr>
          <a:lstStyle/>
          <a:p>
            <a:pPr algn="l">
              <a:spcBef>
                <a:spcPct val="50000"/>
              </a:spcBef>
            </a:pPr>
            <a:r>
              <a:rPr lang="en-US" sz="2400" b="1">
                <a:latin typeface="Berlin Sans FB" pitchFamily="34" charset="0"/>
              </a:rPr>
              <a:t>k</a:t>
            </a:r>
            <a:r>
              <a:rPr lang="en-US" sz="2400" baseline="-25000">
                <a:latin typeface="Berlin Sans FB" pitchFamily="34" charset="0"/>
              </a:rPr>
              <a:t>i</a:t>
            </a:r>
          </a:p>
        </p:txBody>
      </p:sp>
      <p:sp>
        <p:nvSpPr>
          <p:cNvPr id="22540" name="Line 12"/>
          <p:cNvSpPr>
            <a:spLocks noChangeShapeType="1"/>
          </p:cNvSpPr>
          <p:nvPr/>
        </p:nvSpPr>
        <p:spPr bwMode="auto">
          <a:xfrm flipV="1">
            <a:off x="2484438" y="4579938"/>
            <a:ext cx="0" cy="936625"/>
          </a:xfrm>
          <a:prstGeom prst="line">
            <a:avLst/>
          </a:prstGeom>
          <a:noFill/>
          <a:ln w="38100">
            <a:solidFill>
              <a:srgbClr val="FF0000"/>
            </a:solidFill>
            <a:round/>
            <a:headEnd/>
            <a:tailEnd type="triangle" w="med" len="med"/>
          </a:ln>
          <a:effectLst/>
        </p:spPr>
        <p:txBody>
          <a:bodyPr/>
          <a:lstStyle/>
          <a:p>
            <a:endParaRPr lang="en-US">
              <a:latin typeface="Berlin Sans FB" pitchFamily="34" charset="0"/>
            </a:endParaRPr>
          </a:p>
        </p:txBody>
      </p:sp>
      <p:sp>
        <p:nvSpPr>
          <p:cNvPr id="22541" name="Text Box 13"/>
          <p:cNvSpPr txBox="1">
            <a:spLocks noChangeArrowheads="1"/>
          </p:cNvSpPr>
          <p:nvPr/>
        </p:nvSpPr>
        <p:spPr bwMode="auto">
          <a:xfrm>
            <a:off x="2559050" y="4724400"/>
            <a:ext cx="433388" cy="457200"/>
          </a:xfrm>
          <a:prstGeom prst="rect">
            <a:avLst/>
          </a:prstGeom>
          <a:noFill/>
          <a:ln w="9525">
            <a:noFill/>
            <a:miter lim="800000"/>
            <a:headEnd/>
            <a:tailEnd/>
          </a:ln>
          <a:effectLst/>
        </p:spPr>
        <p:txBody>
          <a:bodyPr>
            <a:spAutoFit/>
          </a:bodyPr>
          <a:lstStyle/>
          <a:p>
            <a:pPr algn="l">
              <a:spcBef>
                <a:spcPct val="50000"/>
              </a:spcBef>
            </a:pPr>
            <a:r>
              <a:rPr lang="en-US" sz="2400" b="1">
                <a:latin typeface="Berlin Sans FB" pitchFamily="34" charset="0"/>
              </a:rPr>
              <a:t>Q</a:t>
            </a:r>
            <a:endParaRPr lang="en-US" sz="2400" baseline="-25000">
              <a:latin typeface="Berlin Sans FB" pitchFamily="34" charset="0"/>
            </a:endParaRPr>
          </a:p>
        </p:txBody>
      </p:sp>
      <p:sp>
        <p:nvSpPr>
          <p:cNvPr id="22542" name="Line 14"/>
          <p:cNvSpPr>
            <a:spLocks noChangeShapeType="1"/>
          </p:cNvSpPr>
          <p:nvPr/>
        </p:nvSpPr>
        <p:spPr bwMode="auto">
          <a:xfrm flipH="1">
            <a:off x="1477963" y="4579938"/>
            <a:ext cx="1006475" cy="1587"/>
          </a:xfrm>
          <a:prstGeom prst="line">
            <a:avLst/>
          </a:prstGeom>
          <a:noFill/>
          <a:ln w="38100">
            <a:solidFill>
              <a:srgbClr val="008000"/>
            </a:solidFill>
            <a:round/>
            <a:headEnd/>
            <a:tailEnd type="triangle" w="med" len="med"/>
          </a:ln>
          <a:effectLst/>
        </p:spPr>
        <p:txBody>
          <a:bodyPr/>
          <a:lstStyle/>
          <a:p>
            <a:endParaRPr lang="en-US">
              <a:latin typeface="Berlin Sans FB" pitchFamily="34" charset="0"/>
            </a:endParaRPr>
          </a:p>
        </p:txBody>
      </p:sp>
      <p:sp>
        <p:nvSpPr>
          <p:cNvPr id="22543" name="Line 15"/>
          <p:cNvSpPr>
            <a:spLocks noChangeShapeType="1"/>
          </p:cNvSpPr>
          <p:nvPr/>
        </p:nvSpPr>
        <p:spPr bwMode="auto">
          <a:xfrm flipH="1" flipV="1">
            <a:off x="1477963" y="4581525"/>
            <a:ext cx="1006475" cy="933450"/>
          </a:xfrm>
          <a:prstGeom prst="line">
            <a:avLst/>
          </a:prstGeom>
          <a:noFill/>
          <a:ln w="38100">
            <a:solidFill>
              <a:srgbClr val="000080"/>
            </a:solidFill>
            <a:round/>
            <a:headEnd/>
            <a:tailEnd type="triangle" w="med" len="med"/>
          </a:ln>
          <a:effectLst/>
        </p:spPr>
        <p:txBody>
          <a:bodyPr/>
          <a:lstStyle/>
          <a:p>
            <a:endParaRPr lang="en-US">
              <a:latin typeface="Berlin Sans FB" pitchFamily="34" charset="0"/>
            </a:endParaRPr>
          </a:p>
        </p:txBody>
      </p:sp>
      <p:sp>
        <p:nvSpPr>
          <p:cNvPr id="22544" name="Text Box 16"/>
          <p:cNvSpPr txBox="1">
            <a:spLocks noChangeArrowheads="1"/>
          </p:cNvSpPr>
          <p:nvPr/>
        </p:nvSpPr>
        <p:spPr bwMode="auto">
          <a:xfrm>
            <a:off x="1836738" y="4122738"/>
            <a:ext cx="575022" cy="461665"/>
          </a:xfrm>
          <a:prstGeom prst="rect">
            <a:avLst/>
          </a:prstGeom>
          <a:noFill/>
          <a:ln w="9525">
            <a:noFill/>
            <a:miter lim="800000"/>
            <a:headEnd/>
            <a:tailEnd/>
          </a:ln>
          <a:effectLst/>
        </p:spPr>
        <p:txBody>
          <a:bodyPr wrap="square">
            <a:spAutoFit/>
          </a:bodyPr>
          <a:lstStyle/>
          <a:p>
            <a:pPr algn="l">
              <a:spcBef>
                <a:spcPct val="50000"/>
              </a:spcBef>
            </a:pPr>
            <a:r>
              <a:rPr lang="en-US" sz="2400" b="1" dirty="0" err="1">
                <a:latin typeface="Berlin Sans FB" pitchFamily="34" charset="0"/>
              </a:rPr>
              <a:t>k</a:t>
            </a:r>
            <a:r>
              <a:rPr lang="en-US" sz="2400" baseline="-25000" dirty="0" err="1">
                <a:latin typeface="Berlin Sans FB" pitchFamily="34" charset="0"/>
              </a:rPr>
              <a:t>f</a:t>
            </a:r>
            <a:endParaRPr lang="en-US" sz="2400" baseline="-25000" dirty="0">
              <a:latin typeface="Berlin Sans FB" pitchFamily="34" charset="0"/>
            </a:endParaRPr>
          </a:p>
        </p:txBody>
      </p:sp>
      <p:sp>
        <p:nvSpPr>
          <p:cNvPr id="22545" name="Text Box 17"/>
          <p:cNvSpPr txBox="1">
            <a:spLocks noChangeArrowheads="1"/>
          </p:cNvSpPr>
          <p:nvPr/>
        </p:nvSpPr>
        <p:spPr bwMode="auto">
          <a:xfrm>
            <a:off x="1693863" y="4940300"/>
            <a:ext cx="433387" cy="457200"/>
          </a:xfrm>
          <a:prstGeom prst="rect">
            <a:avLst/>
          </a:prstGeom>
          <a:noFill/>
          <a:ln w="9525">
            <a:noFill/>
            <a:miter lim="800000"/>
            <a:headEnd/>
            <a:tailEnd/>
          </a:ln>
          <a:effectLst/>
        </p:spPr>
        <p:txBody>
          <a:bodyPr>
            <a:spAutoFit/>
          </a:bodyPr>
          <a:lstStyle/>
          <a:p>
            <a:pPr algn="l">
              <a:spcBef>
                <a:spcPct val="50000"/>
              </a:spcBef>
            </a:pPr>
            <a:r>
              <a:rPr lang="en-US" sz="2400" b="1">
                <a:latin typeface="Berlin Sans FB" pitchFamily="34" charset="0"/>
              </a:rPr>
              <a:t>k</a:t>
            </a:r>
            <a:r>
              <a:rPr lang="en-US" sz="2400" baseline="-25000">
                <a:latin typeface="Berlin Sans FB" pitchFamily="34" charset="0"/>
              </a:rPr>
              <a:t>i</a:t>
            </a:r>
          </a:p>
        </p:txBody>
      </p:sp>
      <p:sp>
        <p:nvSpPr>
          <p:cNvPr id="22547" name="Text Box 19"/>
          <p:cNvSpPr txBox="1">
            <a:spLocks noChangeArrowheads="1"/>
          </p:cNvSpPr>
          <p:nvPr/>
        </p:nvSpPr>
        <p:spPr bwMode="auto">
          <a:xfrm>
            <a:off x="3205163" y="4005263"/>
            <a:ext cx="1800225" cy="457200"/>
          </a:xfrm>
          <a:prstGeom prst="rect">
            <a:avLst/>
          </a:prstGeom>
          <a:noFill/>
          <a:ln w="9525">
            <a:noFill/>
            <a:miter lim="800000"/>
            <a:headEnd/>
            <a:tailEnd/>
          </a:ln>
          <a:effectLst/>
        </p:spPr>
        <p:txBody>
          <a:bodyPr>
            <a:spAutoFit/>
          </a:bodyPr>
          <a:lstStyle/>
          <a:p>
            <a:pPr algn="l">
              <a:spcBef>
                <a:spcPct val="50000"/>
              </a:spcBef>
            </a:pPr>
            <a:r>
              <a:rPr lang="en-US" sz="2400">
                <a:latin typeface="Berlin Sans FB" pitchFamily="34" charset="0"/>
              </a:rPr>
              <a:t>k</a:t>
            </a:r>
            <a:r>
              <a:rPr lang="en-US" sz="2400" baseline="-25000">
                <a:latin typeface="Berlin Sans FB" pitchFamily="34" charset="0"/>
              </a:rPr>
              <a:t>i</a:t>
            </a:r>
            <a:r>
              <a:rPr lang="en-US" sz="2400">
                <a:latin typeface="Berlin Sans FB" pitchFamily="34" charset="0"/>
              </a:rPr>
              <a:t>&lt;k</a:t>
            </a:r>
            <a:r>
              <a:rPr lang="en-US" sz="2400" baseline="-25000">
                <a:latin typeface="Berlin Sans FB" pitchFamily="34" charset="0"/>
              </a:rPr>
              <a:t>f</a:t>
            </a:r>
          </a:p>
        </p:txBody>
      </p:sp>
      <p:sp>
        <p:nvSpPr>
          <p:cNvPr id="22548" name="Rectangle 20"/>
          <p:cNvSpPr>
            <a:spLocks noChangeArrowheads="1"/>
          </p:cNvSpPr>
          <p:nvPr/>
        </p:nvSpPr>
        <p:spPr bwMode="auto">
          <a:xfrm>
            <a:off x="541338" y="3932238"/>
            <a:ext cx="5256212" cy="2160587"/>
          </a:xfrm>
          <a:prstGeom prst="rect">
            <a:avLst/>
          </a:prstGeom>
          <a:noFill/>
          <a:ln w="38100">
            <a:solidFill>
              <a:schemeClr val="tx1"/>
            </a:solidFill>
            <a:miter lim="800000"/>
            <a:headEnd/>
            <a:tailEnd/>
          </a:ln>
          <a:effectLst/>
        </p:spPr>
        <p:txBody>
          <a:bodyPr wrap="none" anchor="ctr"/>
          <a:lstStyle/>
          <a:p>
            <a:endParaRPr lang="en-US">
              <a:latin typeface="Berlin Sans FB" pitchFamily="34" charset="0"/>
            </a:endParaRPr>
          </a:p>
        </p:txBody>
      </p:sp>
      <p:sp>
        <p:nvSpPr>
          <p:cNvPr id="22549" name="Line 21"/>
          <p:cNvSpPr>
            <a:spLocks noChangeShapeType="1"/>
          </p:cNvSpPr>
          <p:nvPr/>
        </p:nvSpPr>
        <p:spPr bwMode="auto">
          <a:xfrm>
            <a:off x="3133725" y="3932238"/>
            <a:ext cx="0" cy="2160587"/>
          </a:xfrm>
          <a:prstGeom prst="line">
            <a:avLst/>
          </a:prstGeom>
          <a:noFill/>
          <a:ln w="38100">
            <a:solidFill>
              <a:schemeClr val="tx1"/>
            </a:solidFill>
            <a:round/>
            <a:headEnd/>
            <a:tailEnd/>
          </a:ln>
          <a:effectLst/>
        </p:spPr>
        <p:txBody>
          <a:bodyPr/>
          <a:lstStyle/>
          <a:p>
            <a:endParaRPr lang="en-US">
              <a:latin typeface="Berlin Sans FB" pitchFamily="34" charset="0"/>
            </a:endParaRPr>
          </a:p>
        </p:txBody>
      </p:sp>
      <p:sp>
        <p:nvSpPr>
          <p:cNvPr id="22557" name="Text Box 29"/>
          <p:cNvSpPr txBox="1">
            <a:spLocks noChangeArrowheads="1"/>
          </p:cNvSpPr>
          <p:nvPr/>
        </p:nvSpPr>
        <p:spPr bwMode="auto">
          <a:xfrm>
            <a:off x="612775" y="4005263"/>
            <a:ext cx="1800225" cy="457200"/>
          </a:xfrm>
          <a:prstGeom prst="rect">
            <a:avLst/>
          </a:prstGeom>
          <a:noFill/>
          <a:ln w="9525">
            <a:noFill/>
            <a:miter lim="800000"/>
            <a:headEnd/>
            <a:tailEnd/>
          </a:ln>
          <a:effectLst/>
        </p:spPr>
        <p:txBody>
          <a:bodyPr>
            <a:spAutoFit/>
          </a:bodyPr>
          <a:lstStyle/>
          <a:p>
            <a:pPr algn="l">
              <a:spcBef>
                <a:spcPct val="50000"/>
              </a:spcBef>
            </a:pPr>
            <a:r>
              <a:rPr lang="en-US" sz="2400">
                <a:latin typeface="Berlin Sans FB" pitchFamily="34" charset="0"/>
              </a:rPr>
              <a:t>k</a:t>
            </a:r>
            <a:r>
              <a:rPr lang="en-US" sz="2400" baseline="-25000">
                <a:latin typeface="Berlin Sans FB" pitchFamily="34" charset="0"/>
              </a:rPr>
              <a:t>i</a:t>
            </a:r>
            <a:r>
              <a:rPr lang="en-US" sz="2400">
                <a:latin typeface="Berlin Sans FB" pitchFamily="34" charset="0"/>
              </a:rPr>
              <a:t>&gt;k</a:t>
            </a:r>
            <a:r>
              <a:rPr lang="en-US" sz="2400" baseline="-25000">
                <a:latin typeface="Berlin Sans FB" pitchFamily="34" charset="0"/>
              </a:rPr>
              <a:t>f</a:t>
            </a:r>
          </a:p>
        </p:txBody>
      </p:sp>
      <p:sp>
        <p:nvSpPr>
          <p:cNvPr id="22558" name="Text Box 30"/>
          <p:cNvSpPr txBox="1">
            <a:spLocks noChangeArrowheads="1"/>
          </p:cNvSpPr>
          <p:nvPr/>
        </p:nvSpPr>
        <p:spPr bwMode="auto">
          <a:xfrm>
            <a:off x="612775" y="5564188"/>
            <a:ext cx="1800225" cy="457200"/>
          </a:xfrm>
          <a:prstGeom prst="rect">
            <a:avLst/>
          </a:prstGeom>
          <a:noFill/>
          <a:ln w="9525">
            <a:noFill/>
            <a:miter lim="800000"/>
            <a:headEnd/>
            <a:tailEnd/>
          </a:ln>
          <a:effectLst/>
        </p:spPr>
        <p:txBody>
          <a:bodyPr>
            <a:spAutoFit/>
          </a:bodyPr>
          <a:lstStyle/>
          <a:p>
            <a:pPr algn="l">
              <a:spcBef>
                <a:spcPct val="50000"/>
              </a:spcBef>
            </a:pPr>
            <a:r>
              <a:rPr lang="en-US" sz="2400">
                <a:latin typeface="Berlin Sans FB" pitchFamily="34" charset="0"/>
                <a:cs typeface="Arial" charset="0"/>
              </a:rPr>
              <a:t>ħ</a:t>
            </a:r>
            <a:r>
              <a:rPr lang="el-GR" sz="2400">
                <a:cs typeface="Arial" charset="0"/>
              </a:rPr>
              <a:t>ω</a:t>
            </a:r>
            <a:r>
              <a:rPr lang="en-US" sz="2400">
                <a:latin typeface="Berlin Sans FB" pitchFamily="34" charset="0"/>
              </a:rPr>
              <a:t>&gt;0</a:t>
            </a:r>
            <a:endParaRPr lang="en-US" sz="2400" baseline="-25000">
              <a:latin typeface="Berlin Sans FB" pitchFamily="34" charset="0"/>
            </a:endParaRPr>
          </a:p>
        </p:txBody>
      </p:sp>
      <p:sp>
        <p:nvSpPr>
          <p:cNvPr id="22560" name="Text Box 32"/>
          <p:cNvSpPr txBox="1">
            <a:spLocks noChangeArrowheads="1"/>
          </p:cNvSpPr>
          <p:nvPr/>
        </p:nvSpPr>
        <p:spPr bwMode="auto">
          <a:xfrm>
            <a:off x="3205163" y="5564188"/>
            <a:ext cx="1800225" cy="457200"/>
          </a:xfrm>
          <a:prstGeom prst="rect">
            <a:avLst/>
          </a:prstGeom>
          <a:noFill/>
          <a:ln w="9525">
            <a:noFill/>
            <a:miter lim="800000"/>
            <a:headEnd/>
            <a:tailEnd/>
          </a:ln>
          <a:effectLst/>
        </p:spPr>
        <p:txBody>
          <a:bodyPr>
            <a:spAutoFit/>
          </a:bodyPr>
          <a:lstStyle/>
          <a:p>
            <a:pPr algn="l">
              <a:spcBef>
                <a:spcPct val="50000"/>
              </a:spcBef>
            </a:pPr>
            <a:r>
              <a:rPr lang="en-US" sz="2400">
                <a:latin typeface="Berlin Sans FB" pitchFamily="34" charset="0"/>
                <a:cs typeface="Arial" charset="0"/>
              </a:rPr>
              <a:t>ħ</a:t>
            </a:r>
            <a:r>
              <a:rPr lang="el-GR" sz="2400">
                <a:cs typeface="Arial" charset="0"/>
              </a:rPr>
              <a:t>ω</a:t>
            </a:r>
            <a:r>
              <a:rPr lang="en-US" sz="2400">
                <a:latin typeface="Berlin Sans FB" pitchFamily="34" charset="0"/>
              </a:rPr>
              <a:t>&lt;0</a:t>
            </a:r>
            <a:endParaRPr lang="en-US" sz="2400" baseline="-25000">
              <a:latin typeface="Berlin Sans FB" pitchFamily="34" charset="0"/>
            </a:endParaRPr>
          </a:p>
        </p:txBody>
      </p:sp>
      <p:sp>
        <p:nvSpPr>
          <p:cNvPr id="22570" name="AutoShape 42"/>
          <p:cNvSpPr>
            <a:spLocks/>
          </p:cNvSpPr>
          <p:nvPr/>
        </p:nvSpPr>
        <p:spPr bwMode="auto">
          <a:xfrm>
            <a:off x="6227763" y="2133600"/>
            <a:ext cx="288925" cy="792163"/>
          </a:xfrm>
          <a:prstGeom prst="rightBrace">
            <a:avLst>
              <a:gd name="adj1" fmla="val 22848"/>
              <a:gd name="adj2" fmla="val 50000"/>
            </a:avLst>
          </a:prstGeom>
          <a:noFill/>
          <a:ln w="9525">
            <a:solidFill>
              <a:schemeClr val="tx1"/>
            </a:solidFill>
            <a:round/>
            <a:headEnd/>
            <a:tailEnd/>
          </a:ln>
          <a:effectLst/>
        </p:spPr>
        <p:txBody>
          <a:bodyPr wrap="none" anchor="ctr"/>
          <a:lstStyle/>
          <a:p>
            <a:endParaRPr lang="en-US">
              <a:latin typeface="Berlin Sans FB" pitchFamily="34" charset="0"/>
            </a:endParaRPr>
          </a:p>
        </p:txBody>
      </p:sp>
      <p:sp>
        <p:nvSpPr>
          <p:cNvPr id="22571" name="Text Box 43"/>
          <p:cNvSpPr txBox="1">
            <a:spLocks noChangeArrowheads="1"/>
          </p:cNvSpPr>
          <p:nvPr/>
        </p:nvSpPr>
        <p:spPr bwMode="auto">
          <a:xfrm>
            <a:off x="6877050" y="2349500"/>
            <a:ext cx="1439863" cy="366713"/>
          </a:xfrm>
          <a:prstGeom prst="rect">
            <a:avLst/>
          </a:prstGeom>
          <a:noFill/>
          <a:ln w="9525" algn="ctr">
            <a:noFill/>
            <a:miter lim="800000"/>
            <a:headEnd/>
            <a:tailEnd/>
          </a:ln>
          <a:effectLst/>
        </p:spPr>
        <p:txBody>
          <a:bodyPr>
            <a:spAutoFit/>
          </a:bodyPr>
          <a:lstStyle/>
          <a:p>
            <a:pPr>
              <a:spcBef>
                <a:spcPct val="50000"/>
              </a:spcBef>
            </a:pPr>
            <a:endParaRPr lang="en-US">
              <a:latin typeface="Berlin Sans FB" pitchFamily="34" charset="0"/>
            </a:endParaRPr>
          </a:p>
        </p:txBody>
      </p:sp>
      <p:sp>
        <p:nvSpPr>
          <p:cNvPr id="22572" name="Text Box 44"/>
          <p:cNvSpPr txBox="1">
            <a:spLocks noChangeArrowheads="1"/>
          </p:cNvSpPr>
          <p:nvPr/>
        </p:nvSpPr>
        <p:spPr bwMode="auto">
          <a:xfrm>
            <a:off x="6588125" y="2341563"/>
            <a:ext cx="2376488" cy="366712"/>
          </a:xfrm>
          <a:prstGeom prst="rect">
            <a:avLst/>
          </a:prstGeom>
          <a:noFill/>
          <a:ln w="9525" algn="ctr">
            <a:noFill/>
            <a:miter lim="800000"/>
            <a:headEnd/>
            <a:tailEnd/>
          </a:ln>
          <a:effectLst/>
        </p:spPr>
        <p:txBody>
          <a:bodyPr>
            <a:spAutoFit/>
          </a:bodyPr>
          <a:lstStyle/>
          <a:p>
            <a:pPr>
              <a:spcBef>
                <a:spcPct val="50000"/>
              </a:spcBef>
            </a:pPr>
            <a:r>
              <a:rPr lang="en-US">
                <a:latin typeface="Berlin Sans FB" pitchFamily="34" charset="0"/>
              </a:rPr>
              <a:t>Energy scale ~ meV</a:t>
            </a:r>
          </a:p>
        </p:txBody>
      </p:sp>
      <p:pic>
        <p:nvPicPr>
          <p:cNvPr id="26" name="Picture 2"/>
          <p:cNvPicPr>
            <a:picLocks noChangeAspect="1" noChangeArrowheads="1"/>
          </p:cNvPicPr>
          <p:nvPr/>
        </p:nvPicPr>
        <p:blipFill>
          <a:blip r:embed="rId4" cstate="print"/>
          <a:srcRect/>
          <a:stretch>
            <a:fillRect/>
          </a:stretch>
        </p:blipFill>
        <p:spPr bwMode="auto">
          <a:xfrm>
            <a:off x="8410575" y="-24"/>
            <a:ext cx="733425" cy="857250"/>
          </a:xfrm>
          <a:prstGeom prst="rect">
            <a:avLst/>
          </a:prstGeom>
          <a:noFill/>
          <a:ln w="9525">
            <a:noFill/>
            <a:miter lim="800000"/>
            <a:headEnd/>
            <a:tailEnd/>
          </a:ln>
        </p:spPr>
      </p:pic>
      <p:sp>
        <p:nvSpPr>
          <p:cNvPr id="27" name="Rectangle 26"/>
          <p:cNvSpPr/>
          <p:nvPr/>
        </p:nvSpPr>
        <p:spPr>
          <a:xfrm>
            <a:off x="0" y="6669360"/>
            <a:ext cx="9144000" cy="188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lin Sans FB"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latin typeface="Berlin Sans FB" pitchFamily="34" charset="0"/>
              </a:rPr>
              <a:t>Neutrons and </a:t>
            </a:r>
            <a:r>
              <a:rPr lang="da-DK" dirty="0" err="1" smtClean="0">
                <a:latin typeface="Berlin Sans FB" pitchFamily="34" charset="0"/>
              </a:rPr>
              <a:t>complementary</a:t>
            </a:r>
            <a:r>
              <a:rPr lang="da-DK" dirty="0" smtClean="0">
                <a:latin typeface="Berlin Sans FB" pitchFamily="34" charset="0"/>
              </a:rPr>
              <a:t> </a:t>
            </a:r>
            <a:r>
              <a:rPr lang="da-DK" dirty="0" err="1" smtClean="0">
                <a:latin typeface="Berlin Sans FB" pitchFamily="34" charset="0"/>
              </a:rPr>
              <a:t>techniques</a:t>
            </a:r>
            <a:endParaRPr lang="en-US" dirty="0">
              <a:latin typeface="Berlin Sans FB" pitchFamily="34" charset="0"/>
            </a:endParaRPr>
          </a:p>
        </p:txBody>
      </p:sp>
      <p:pic>
        <p:nvPicPr>
          <p:cNvPr id="22530" name="Picture 2"/>
          <p:cNvPicPr>
            <a:picLocks noChangeAspect="1" noChangeArrowheads="1"/>
          </p:cNvPicPr>
          <p:nvPr/>
        </p:nvPicPr>
        <p:blipFill>
          <a:blip r:embed="rId2" cstate="print"/>
          <a:srcRect/>
          <a:stretch>
            <a:fillRect/>
          </a:stretch>
        </p:blipFill>
        <p:spPr bwMode="auto">
          <a:xfrm>
            <a:off x="1619672" y="1700808"/>
            <a:ext cx="5691215" cy="468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da-DK" dirty="0" err="1" smtClean="0">
                <a:latin typeface="Berlin Sans FB" pitchFamily="34" charset="0"/>
              </a:rPr>
              <a:t>Conservation</a:t>
            </a:r>
            <a:r>
              <a:rPr lang="da-DK" dirty="0" smtClean="0">
                <a:latin typeface="Berlin Sans FB" pitchFamily="34" charset="0"/>
              </a:rPr>
              <a:t> </a:t>
            </a:r>
            <a:r>
              <a:rPr lang="da-DK" dirty="0" err="1" smtClean="0">
                <a:latin typeface="Berlin Sans FB" pitchFamily="34" charset="0"/>
              </a:rPr>
              <a:t>laws</a:t>
            </a:r>
            <a:endParaRPr lang="en-US" dirty="0">
              <a:latin typeface="Berlin Sans FB" pitchFamily="34" charset="0"/>
            </a:endParaRPr>
          </a:p>
        </p:txBody>
      </p:sp>
      <p:graphicFrame>
        <p:nvGraphicFramePr>
          <p:cNvPr id="3" name="Object 2"/>
          <p:cNvGraphicFramePr>
            <a:graphicFrameLocks noChangeAspect="1"/>
          </p:cNvGraphicFramePr>
          <p:nvPr/>
        </p:nvGraphicFramePr>
        <p:xfrm>
          <a:off x="4445013" y="4673042"/>
          <a:ext cx="2055813" cy="600075"/>
        </p:xfrm>
        <a:graphic>
          <a:graphicData uri="http://schemas.openxmlformats.org/presentationml/2006/ole">
            <p:oleObj spid="_x0000_s47106" name="Ligning" r:id="rId4" imgW="825480" imgH="241200" progId="Equation.3">
              <p:embed/>
            </p:oleObj>
          </a:graphicData>
        </a:graphic>
      </p:graphicFrame>
      <p:sp>
        <p:nvSpPr>
          <p:cNvPr id="4" name="TextBox 3"/>
          <p:cNvSpPr txBox="1"/>
          <p:nvPr/>
        </p:nvSpPr>
        <p:spPr>
          <a:xfrm>
            <a:off x="1801800" y="4658746"/>
            <a:ext cx="2143140" cy="584775"/>
          </a:xfrm>
          <a:prstGeom prst="rect">
            <a:avLst/>
          </a:prstGeom>
          <a:noFill/>
        </p:spPr>
        <p:txBody>
          <a:bodyPr wrap="square" rtlCol="0">
            <a:spAutoFit/>
          </a:bodyPr>
          <a:lstStyle/>
          <a:p>
            <a:r>
              <a:rPr lang="da-DK" sz="3200" dirty="0" smtClean="0">
                <a:latin typeface="Berlin Sans FB" pitchFamily="34" charset="0"/>
              </a:rPr>
              <a:t>Energy</a:t>
            </a:r>
            <a:endParaRPr lang="en-US" sz="3200" dirty="0">
              <a:latin typeface="Berlin Sans FB" pitchFamily="34" charset="0"/>
            </a:endParaRPr>
          </a:p>
        </p:txBody>
      </p:sp>
      <p:sp>
        <p:nvSpPr>
          <p:cNvPr id="5" name="TextBox 4"/>
          <p:cNvSpPr txBox="1"/>
          <p:nvPr/>
        </p:nvSpPr>
        <p:spPr>
          <a:xfrm>
            <a:off x="1801800" y="3985077"/>
            <a:ext cx="2428892" cy="584775"/>
          </a:xfrm>
          <a:prstGeom prst="rect">
            <a:avLst/>
          </a:prstGeom>
          <a:noFill/>
        </p:spPr>
        <p:txBody>
          <a:bodyPr wrap="square" rtlCol="0">
            <a:spAutoFit/>
          </a:bodyPr>
          <a:lstStyle/>
          <a:p>
            <a:r>
              <a:rPr lang="da-DK" sz="3200" dirty="0" smtClean="0">
                <a:latin typeface="Berlin Sans FB" pitchFamily="34" charset="0"/>
              </a:rPr>
              <a:t>Momentum</a:t>
            </a:r>
            <a:endParaRPr lang="en-US" sz="3200" dirty="0">
              <a:latin typeface="Berlin Sans FB" pitchFamily="34" charset="0"/>
            </a:endParaRPr>
          </a:p>
        </p:txBody>
      </p:sp>
      <p:graphicFrame>
        <p:nvGraphicFramePr>
          <p:cNvPr id="16387" name="Object 3"/>
          <p:cNvGraphicFramePr>
            <a:graphicFrameLocks noChangeAspect="1"/>
          </p:cNvGraphicFramePr>
          <p:nvPr/>
        </p:nvGraphicFramePr>
        <p:xfrm>
          <a:off x="4618051" y="3966600"/>
          <a:ext cx="1739900" cy="663575"/>
        </p:xfrm>
        <a:graphic>
          <a:graphicData uri="http://schemas.openxmlformats.org/presentationml/2006/ole">
            <p:oleObj spid="_x0000_s47107" name="Ligning" r:id="rId5" imgW="698400" imgH="266400" progId="Equation.3">
              <p:embed/>
            </p:oleObj>
          </a:graphicData>
        </a:graphic>
      </p:graphicFrame>
      <p:grpSp>
        <p:nvGrpSpPr>
          <p:cNvPr id="2" name="Group 58"/>
          <p:cNvGrpSpPr>
            <a:grpSpLocks/>
          </p:cNvGrpSpPr>
          <p:nvPr/>
        </p:nvGrpSpPr>
        <p:grpSpPr bwMode="auto">
          <a:xfrm>
            <a:off x="852491" y="1857364"/>
            <a:ext cx="4219575" cy="1552575"/>
            <a:chOff x="2172" y="1318"/>
            <a:chExt cx="2658" cy="978"/>
          </a:xfrm>
        </p:grpSpPr>
        <p:pic>
          <p:nvPicPr>
            <p:cNvPr id="9" name="Picture 59" descr="tas"/>
            <p:cNvPicPr>
              <a:picLocks noChangeAspect="1" noChangeArrowheads="1"/>
            </p:cNvPicPr>
            <p:nvPr/>
          </p:nvPicPr>
          <p:blipFill>
            <a:blip r:embed="rId6" cstate="print"/>
            <a:srcRect b="46501"/>
            <a:stretch>
              <a:fillRect/>
            </a:stretch>
          </p:blipFill>
          <p:spPr bwMode="auto">
            <a:xfrm>
              <a:off x="2172" y="1318"/>
              <a:ext cx="2658" cy="887"/>
            </a:xfrm>
            <a:prstGeom prst="rect">
              <a:avLst/>
            </a:prstGeom>
            <a:noFill/>
          </p:spPr>
        </p:pic>
        <p:sp>
          <p:nvSpPr>
            <p:cNvPr id="10" name="Line 60"/>
            <p:cNvSpPr>
              <a:spLocks noChangeShapeType="1"/>
            </p:cNvSpPr>
            <p:nvPr/>
          </p:nvSpPr>
          <p:spPr bwMode="auto">
            <a:xfrm flipV="1">
              <a:off x="3132" y="1462"/>
              <a:ext cx="0" cy="240"/>
            </a:xfrm>
            <a:prstGeom prst="line">
              <a:avLst/>
            </a:prstGeom>
            <a:noFill/>
            <a:ln w="25400">
              <a:solidFill>
                <a:srgbClr val="000080"/>
              </a:solidFill>
              <a:round/>
              <a:headEnd/>
              <a:tailEnd type="triangle" w="med" len="med"/>
            </a:ln>
            <a:effectLst/>
          </p:spPr>
          <p:txBody>
            <a:bodyPr/>
            <a:lstStyle/>
            <a:p>
              <a:endParaRPr lang="en-US">
                <a:latin typeface="Berlin Sans FB" pitchFamily="34" charset="0"/>
              </a:endParaRPr>
            </a:p>
          </p:txBody>
        </p:sp>
        <p:sp>
          <p:nvSpPr>
            <p:cNvPr id="11" name="Line 61"/>
            <p:cNvSpPr>
              <a:spLocks noChangeShapeType="1"/>
            </p:cNvSpPr>
            <p:nvPr/>
          </p:nvSpPr>
          <p:spPr bwMode="auto">
            <a:xfrm flipV="1">
              <a:off x="3756" y="1654"/>
              <a:ext cx="0" cy="240"/>
            </a:xfrm>
            <a:prstGeom prst="line">
              <a:avLst/>
            </a:prstGeom>
            <a:noFill/>
            <a:ln w="25400">
              <a:solidFill>
                <a:srgbClr val="000080"/>
              </a:solidFill>
              <a:round/>
              <a:headEnd/>
              <a:tailEnd type="triangle" w="med" len="med"/>
            </a:ln>
            <a:effectLst/>
          </p:spPr>
          <p:txBody>
            <a:bodyPr/>
            <a:lstStyle/>
            <a:p>
              <a:endParaRPr lang="en-US">
                <a:latin typeface="Berlin Sans FB" pitchFamily="34" charset="0"/>
              </a:endParaRPr>
            </a:p>
          </p:txBody>
        </p:sp>
        <p:sp>
          <p:nvSpPr>
            <p:cNvPr id="12" name="Line 62"/>
            <p:cNvSpPr>
              <a:spLocks noChangeShapeType="1"/>
            </p:cNvSpPr>
            <p:nvPr/>
          </p:nvSpPr>
          <p:spPr bwMode="auto">
            <a:xfrm rot="10800000" flipV="1">
              <a:off x="3685" y="1654"/>
              <a:ext cx="0" cy="240"/>
            </a:xfrm>
            <a:prstGeom prst="line">
              <a:avLst/>
            </a:prstGeom>
            <a:noFill/>
            <a:ln w="25400">
              <a:solidFill>
                <a:srgbClr val="FF0000"/>
              </a:solidFill>
              <a:round/>
              <a:headEnd/>
              <a:tailEnd type="triangle" w="med" len="med"/>
            </a:ln>
            <a:effectLst/>
          </p:spPr>
          <p:txBody>
            <a:bodyPr/>
            <a:lstStyle/>
            <a:p>
              <a:endParaRPr lang="en-US">
                <a:latin typeface="Berlin Sans FB" pitchFamily="34" charset="0"/>
              </a:endParaRPr>
            </a:p>
          </p:txBody>
        </p:sp>
        <p:sp>
          <p:nvSpPr>
            <p:cNvPr id="13" name="Rectangle 63"/>
            <p:cNvSpPr>
              <a:spLocks noChangeArrowheads="1"/>
            </p:cNvSpPr>
            <p:nvPr/>
          </p:nvSpPr>
          <p:spPr bwMode="auto">
            <a:xfrm>
              <a:off x="3334" y="2069"/>
              <a:ext cx="226" cy="227"/>
            </a:xfrm>
            <a:prstGeom prst="rect">
              <a:avLst/>
            </a:prstGeom>
            <a:solidFill>
              <a:schemeClr val="bg1"/>
            </a:solidFill>
            <a:ln w="9525">
              <a:solidFill>
                <a:schemeClr val="bg1"/>
              </a:solidFill>
              <a:miter lim="800000"/>
              <a:headEnd/>
              <a:tailEnd/>
            </a:ln>
            <a:effectLst/>
          </p:spPr>
          <p:txBody>
            <a:bodyPr wrap="none" anchor="ctr"/>
            <a:lstStyle/>
            <a:p>
              <a:endParaRPr lang="en-US">
                <a:latin typeface="Berlin Sans FB" pitchFamily="34" charset="0"/>
              </a:endParaRPr>
            </a:p>
          </p:txBody>
        </p:sp>
      </p:grpSp>
      <p:sp>
        <p:nvSpPr>
          <p:cNvPr id="14" name="Line 66"/>
          <p:cNvSpPr>
            <a:spLocks noChangeShapeType="1"/>
          </p:cNvSpPr>
          <p:nvPr/>
        </p:nvSpPr>
        <p:spPr bwMode="auto">
          <a:xfrm>
            <a:off x="6216660" y="2591813"/>
            <a:ext cx="1800225" cy="0"/>
          </a:xfrm>
          <a:prstGeom prst="line">
            <a:avLst/>
          </a:prstGeom>
          <a:noFill/>
          <a:ln w="38100">
            <a:solidFill>
              <a:srgbClr val="000080"/>
            </a:solidFill>
            <a:round/>
            <a:headEnd/>
            <a:tailEnd type="triangle" w="med" len="med"/>
          </a:ln>
          <a:effectLst/>
        </p:spPr>
        <p:txBody>
          <a:bodyPr/>
          <a:lstStyle/>
          <a:p>
            <a:endParaRPr lang="en-US">
              <a:latin typeface="Berlin Sans FB" pitchFamily="34" charset="0"/>
            </a:endParaRPr>
          </a:p>
        </p:txBody>
      </p:sp>
      <p:sp>
        <p:nvSpPr>
          <p:cNvPr id="15" name="Text Box 67"/>
          <p:cNvSpPr txBox="1">
            <a:spLocks noChangeArrowheads="1"/>
          </p:cNvSpPr>
          <p:nvPr/>
        </p:nvSpPr>
        <p:spPr bwMode="auto">
          <a:xfrm>
            <a:off x="6718310" y="2088576"/>
            <a:ext cx="433387" cy="457200"/>
          </a:xfrm>
          <a:prstGeom prst="rect">
            <a:avLst/>
          </a:prstGeom>
          <a:noFill/>
          <a:ln w="9525">
            <a:noFill/>
            <a:miter lim="800000"/>
            <a:headEnd/>
            <a:tailEnd/>
          </a:ln>
          <a:effectLst/>
        </p:spPr>
        <p:txBody>
          <a:bodyPr>
            <a:spAutoFit/>
          </a:bodyPr>
          <a:lstStyle/>
          <a:p>
            <a:pPr algn="l">
              <a:spcBef>
                <a:spcPct val="50000"/>
              </a:spcBef>
            </a:pPr>
            <a:r>
              <a:rPr lang="en-US" sz="2400" b="1" dirty="0" err="1">
                <a:latin typeface="Berlin Sans FB" pitchFamily="34" charset="0"/>
              </a:rPr>
              <a:t>k</a:t>
            </a:r>
            <a:r>
              <a:rPr lang="en-US" sz="2400" baseline="-25000" dirty="0" err="1">
                <a:latin typeface="Berlin Sans FB" pitchFamily="34" charset="0"/>
              </a:rPr>
              <a:t>i</a:t>
            </a:r>
            <a:endParaRPr lang="en-US" sz="2400" baseline="-25000" dirty="0">
              <a:latin typeface="Berlin Sans FB" pitchFamily="34" charset="0"/>
            </a:endParaRPr>
          </a:p>
        </p:txBody>
      </p:sp>
      <p:sp>
        <p:nvSpPr>
          <p:cNvPr id="16" name="Line 68"/>
          <p:cNvSpPr>
            <a:spLocks noChangeShapeType="1"/>
          </p:cNvSpPr>
          <p:nvPr/>
        </p:nvSpPr>
        <p:spPr bwMode="auto">
          <a:xfrm>
            <a:off x="6216660" y="2593401"/>
            <a:ext cx="863600" cy="720725"/>
          </a:xfrm>
          <a:prstGeom prst="line">
            <a:avLst/>
          </a:prstGeom>
          <a:noFill/>
          <a:ln w="38100">
            <a:solidFill>
              <a:srgbClr val="008000"/>
            </a:solidFill>
            <a:round/>
            <a:headEnd/>
            <a:tailEnd type="triangle" w="med" len="med"/>
          </a:ln>
          <a:effectLst/>
        </p:spPr>
        <p:txBody>
          <a:bodyPr/>
          <a:lstStyle/>
          <a:p>
            <a:endParaRPr lang="en-US">
              <a:latin typeface="Berlin Sans FB" pitchFamily="34" charset="0"/>
            </a:endParaRPr>
          </a:p>
        </p:txBody>
      </p:sp>
      <p:sp>
        <p:nvSpPr>
          <p:cNvPr id="17" name="Text Box 69"/>
          <p:cNvSpPr txBox="1">
            <a:spLocks noChangeArrowheads="1"/>
          </p:cNvSpPr>
          <p:nvPr/>
        </p:nvSpPr>
        <p:spPr bwMode="auto">
          <a:xfrm>
            <a:off x="6289685" y="2783901"/>
            <a:ext cx="658579" cy="461665"/>
          </a:xfrm>
          <a:prstGeom prst="rect">
            <a:avLst/>
          </a:prstGeom>
          <a:noFill/>
          <a:ln w="9525">
            <a:noFill/>
            <a:miter lim="800000"/>
            <a:headEnd/>
            <a:tailEnd/>
          </a:ln>
          <a:effectLst/>
        </p:spPr>
        <p:txBody>
          <a:bodyPr wrap="square">
            <a:spAutoFit/>
          </a:bodyPr>
          <a:lstStyle/>
          <a:p>
            <a:pPr algn="l">
              <a:spcBef>
                <a:spcPct val="50000"/>
              </a:spcBef>
            </a:pPr>
            <a:r>
              <a:rPr lang="en-US" sz="2400" b="1" dirty="0" err="1">
                <a:latin typeface="Berlin Sans FB" pitchFamily="34" charset="0"/>
              </a:rPr>
              <a:t>k</a:t>
            </a:r>
            <a:r>
              <a:rPr lang="en-US" sz="2400" baseline="-25000" dirty="0" err="1">
                <a:latin typeface="Berlin Sans FB" pitchFamily="34" charset="0"/>
              </a:rPr>
              <a:t>f</a:t>
            </a:r>
            <a:endParaRPr lang="en-US" sz="2400" baseline="-25000" dirty="0">
              <a:latin typeface="Berlin Sans FB" pitchFamily="34" charset="0"/>
            </a:endParaRPr>
          </a:p>
        </p:txBody>
      </p:sp>
      <p:sp>
        <p:nvSpPr>
          <p:cNvPr id="18" name="Line 70"/>
          <p:cNvSpPr>
            <a:spLocks noChangeShapeType="1"/>
          </p:cNvSpPr>
          <p:nvPr/>
        </p:nvSpPr>
        <p:spPr bwMode="auto">
          <a:xfrm flipV="1">
            <a:off x="7080260" y="2593401"/>
            <a:ext cx="936625" cy="720725"/>
          </a:xfrm>
          <a:prstGeom prst="line">
            <a:avLst/>
          </a:prstGeom>
          <a:noFill/>
          <a:ln w="38100">
            <a:solidFill>
              <a:srgbClr val="FF0000"/>
            </a:solidFill>
            <a:round/>
            <a:headEnd/>
            <a:tailEnd type="triangle" w="med" len="med"/>
          </a:ln>
          <a:effectLst/>
        </p:spPr>
        <p:txBody>
          <a:bodyPr/>
          <a:lstStyle/>
          <a:p>
            <a:endParaRPr lang="en-US">
              <a:latin typeface="Berlin Sans FB" pitchFamily="34" charset="0"/>
            </a:endParaRPr>
          </a:p>
        </p:txBody>
      </p:sp>
      <p:sp>
        <p:nvSpPr>
          <p:cNvPr id="19" name="Text Box 71"/>
          <p:cNvSpPr txBox="1">
            <a:spLocks noChangeArrowheads="1"/>
          </p:cNvSpPr>
          <p:nvPr/>
        </p:nvSpPr>
        <p:spPr bwMode="auto">
          <a:xfrm>
            <a:off x="7153285" y="2593401"/>
            <a:ext cx="433387" cy="457200"/>
          </a:xfrm>
          <a:prstGeom prst="rect">
            <a:avLst/>
          </a:prstGeom>
          <a:noFill/>
          <a:ln w="9525">
            <a:noFill/>
            <a:miter lim="800000"/>
            <a:headEnd/>
            <a:tailEnd/>
          </a:ln>
          <a:effectLst/>
        </p:spPr>
        <p:txBody>
          <a:bodyPr>
            <a:spAutoFit/>
          </a:bodyPr>
          <a:lstStyle/>
          <a:p>
            <a:pPr algn="l">
              <a:spcBef>
                <a:spcPct val="50000"/>
              </a:spcBef>
            </a:pPr>
            <a:r>
              <a:rPr lang="en-US" sz="2400" b="1">
                <a:latin typeface="Berlin Sans FB" pitchFamily="34" charset="0"/>
              </a:rPr>
              <a:t>Q</a:t>
            </a:r>
            <a:endParaRPr lang="en-US" sz="2400" baseline="-25000">
              <a:latin typeface="Berlin Sans FB" pitchFamily="34" charset="0"/>
            </a:endParaRPr>
          </a:p>
        </p:txBody>
      </p:sp>
      <p:sp>
        <p:nvSpPr>
          <p:cNvPr id="20" name="Text Box 72"/>
          <p:cNvSpPr txBox="1">
            <a:spLocks noChangeArrowheads="1"/>
          </p:cNvSpPr>
          <p:nvPr/>
        </p:nvSpPr>
        <p:spPr bwMode="auto">
          <a:xfrm>
            <a:off x="5341957" y="1558341"/>
            <a:ext cx="3159133" cy="523220"/>
          </a:xfrm>
          <a:prstGeom prst="rect">
            <a:avLst/>
          </a:prstGeom>
          <a:noFill/>
          <a:ln w="9525" algn="ctr">
            <a:noFill/>
            <a:miter lim="800000"/>
            <a:headEnd/>
            <a:tailEnd/>
          </a:ln>
          <a:effectLst/>
        </p:spPr>
        <p:txBody>
          <a:bodyPr wrap="square">
            <a:spAutoFit/>
          </a:bodyPr>
          <a:lstStyle/>
          <a:p>
            <a:pPr>
              <a:spcBef>
                <a:spcPct val="50000"/>
              </a:spcBef>
            </a:pPr>
            <a:r>
              <a:rPr lang="en-US" sz="2800" dirty="0">
                <a:latin typeface="Berlin Sans FB" pitchFamily="34" charset="0"/>
              </a:rPr>
              <a:t>Scattering triangle</a:t>
            </a:r>
          </a:p>
        </p:txBody>
      </p:sp>
      <p:sp>
        <p:nvSpPr>
          <p:cNvPr id="21" name="TextBox 20"/>
          <p:cNvSpPr txBox="1"/>
          <p:nvPr/>
        </p:nvSpPr>
        <p:spPr>
          <a:xfrm>
            <a:off x="1785918" y="5344555"/>
            <a:ext cx="1428760" cy="584775"/>
          </a:xfrm>
          <a:prstGeom prst="rect">
            <a:avLst/>
          </a:prstGeom>
          <a:noFill/>
        </p:spPr>
        <p:txBody>
          <a:bodyPr wrap="square" rtlCol="0">
            <a:spAutoFit/>
          </a:bodyPr>
          <a:lstStyle/>
          <a:p>
            <a:r>
              <a:rPr lang="da-DK" sz="3200" dirty="0" err="1" smtClean="0">
                <a:latin typeface="Berlin Sans FB" pitchFamily="34" charset="0"/>
              </a:rPr>
              <a:t>Spin</a:t>
            </a:r>
            <a:endParaRPr lang="en-US" sz="3200" dirty="0">
              <a:latin typeface="Berlin Sans FB" pitchFamily="34" charset="0"/>
            </a:endParaRPr>
          </a:p>
        </p:txBody>
      </p:sp>
      <p:sp>
        <p:nvSpPr>
          <p:cNvPr id="22" name="TextBox 21"/>
          <p:cNvSpPr txBox="1"/>
          <p:nvPr/>
        </p:nvSpPr>
        <p:spPr>
          <a:xfrm>
            <a:off x="4143372" y="5344555"/>
            <a:ext cx="4714908" cy="1077218"/>
          </a:xfrm>
          <a:prstGeom prst="rect">
            <a:avLst/>
          </a:prstGeom>
          <a:noFill/>
        </p:spPr>
        <p:txBody>
          <a:bodyPr wrap="square" rtlCol="0">
            <a:spAutoFit/>
          </a:bodyPr>
          <a:lstStyle/>
          <a:p>
            <a:r>
              <a:rPr lang="da-DK" sz="3200" dirty="0" err="1" smtClean="0">
                <a:solidFill>
                  <a:srgbClr val="FF0000"/>
                </a:solidFill>
                <a:latin typeface="Berlin Sans FB" pitchFamily="34" charset="0"/>
              </a:rPr>
              <a:t>Polarization</a:t>
            </a:r>
            <a:r>
              <a:rPr lang="da-DK" sz="3200" dirty="0" smtClean="0">
                <a:solidFill>
                  <a:srgbClr val="FF0000"/>
                </a:solidFill>
                <a:latin typeface="Berlin Sans FB" pitchFamily="34" charset="0"/>
              </a:rPr>
              <a:t> </a:t>
            </a:r>
            <a:r>
              <a:rPr lang="da-DK" sz="3200" dirty="0" err="1" smtClean="0">
                <a:solidFill>
                  <a:srgbClr val="FF0000"/>
                </a:solidFill>
                <a:latin typeface="Berlin Sans FB" pitchFamily="34" charset="0"/>
              </a:rPr>
              <a:t>analysis</a:t>
            </a:r>
            <a:endParaRPr lang="da-DK" sz="3200" dirty="0" smtClean="0">
              <a:solidFill>
                <a:srgbClr val="FF0000"/>
              </a:solidFill>
              <a:latin typeface="Berlin Sans FB" pitchFamily="34" charset="0"/>
            </a:endParaRPr>
          </a:p>
          <a:p>
            <a:r>
              <a:rPr lang="da-DK" sz="3200" dirty="0" err="1" smtClean="0">
                <a:solidFill>
                  <a:srgbClr val="FF0000"/>
                </a:solidFill>
                <a:latin typeface="Berlin Sans FB" pitchFamily="34" charset="0"/>
              </a:rPr>
              <a:t>Spin</a:t>
            </a:r>
            <a:r>
              <a:rPr lang="da-DK" sz="3200" dirty="0" smtClean="0">
                <a:solidFill>
                  <a:srgbClr val="FF0000"/>
                </a:solidFill>
                <a:latin typeface="Berlin Sans FB" pitchFamily="34" charset="0"/>
              </a:rPr>
              <a:t> </a:t>
            </a:r>
            <a:r>
              <a:rPr lang="da-DK" sz="3200" dirty="0" err="1" smtClean="0">
                <a:solidFill>
                  <a:srgbClr val="FF0000"/>
                </a:solidFill>
                <a:latin typeface="Berlin Sans FB" pitchFamily="34" charset="0"/>
              </a:rPr>
              <a:t>echo</a:t>
            </a:r>
            <a:endParaRPr lang="en-US" sz="3200" dirty="0">
              <a:solidFill>
                <a:srgbClr val="FF0000"/>
              </a:solidFill>
              <a:latin typeface="Berlin Sans FB" pitchFamily="34" charset="0"/>
            </a:endParaRPr>
          </a:p>
        </p:txBody>
      </p:sp>
      <p:sp>
        <p:nvSpPr>
          <p:cNvPr id="23" name="Rectangle 22"/>
          <p:cNvSpPr/>
          <p:nvPr/>
        </p:nvSpPr>
        <p:spPr>
          <a:xfrm>
            <a:off x="4214810" y="3929066"/>
            <a:ext cx="2500330" cy="1357322"/>
          </a:xfrm>
          <a:prstGeom prst="rect">
            <a:avLst/>
          </a:prstGeom>
          <a:solidFill>
            <a:srgbClr val="4F81BD">
              <a:alpha val="20000"/>
            </a:srgbClr>
          </a:solidFill>
          <a:ln>
            <a:solidFill>
              <a:srgbClr val="385D8A">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lin Sans FB" pitchFamily="34" charset="0"/>
            </a:endParaRPr>
          </a:p>
        </p:txBody>
      </p:sp>
      <p:pic>
        <p:nvPicPr>
          <p:cNvPr id="24" name="Picture 2"/>
          <p:cNvPicPr>
            <a:picLocks noChangeAspect="1" noChangeArrowheads="1"/>
          </p:cNvPicPr>
          <p:nvPr/>
        </p:nvPicPr>
        <p:blipFill>
          <a:blip r:embed="rId7" cstate="print"/>
          <a:srcRect/>
          <a:stretch>
            <a:fillRect/>
          </a:stretch>
        </p:blipFill>
        <p:spPr bwMode="auto">
          <a:xfrm>
            <a:off x="8410575" y="-24"/>
            <a:ext cx="733425" cy="857250"/>
          </a:xfrm>
          <a:prstGeom prst="rect">
            <a:avLst/>
          </a:prstGeom>
          <a:noFill/>
          <a:ln w="9525">
            <a:noFill/>
            <a:miter lim="800000"/>
            <a:headEnd/>
            <a:tailEnd/>
          </a:ln>
        </p:spPr>
      </p:pic>
      <p:sp>
        <p:nvSpPr>
          <p:cNvPr id="25" name="Rectangle 24"/>
          <p:cNvSpPr/>
          <p:nvPr/>
        </p:nvSpPr>
        <p:spPr>
          <a:xfrm>
            <a:off x="0" y="6669360"/>
            <a:ext cx="9144000" cy="188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lin Sans FB"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latin typeface="Berlin Sans FB" pitchFamily="34" charset="0"/>
              </a:rPr>
              <a:t>1994: Nobel </a:t>
            </a:r>
            <a:r>
              <a:rPr lang="da-DK" dirty="0" err="1" smtClean="0">
                <a:latin typeface="Berlin Sans FB" pitchFamily="34" charset="0"/>
              </a:rPr>
              <a:t>price</a:t>
            </a:r>
            <a:r>
              <a:rPr lang="da-DK" dirty="0" smtClean="0">
                <a:latin typeface="Berlin Sans FB" pitchFamily="34" charset="0"/>
              </a:rPr>
              <a:t> </a:t>
            </a:r>
            <a:r>
              <a:rPr lang="da-DK" dirty="0" err="1" smtClean="0">
                <a:latin typeface="Berlin Sans FB" pitchFamily="34" charset="0"/>
              </a:rPr>
              <a:t>winners</a:t>
            </a:r>
            <a:endParaRPr lang="en-US" dirty="0">
              <a:latin typeface="Berlin Sans FB" pitchFamily="34" charset="0"/>
            </a:endParaRPr>
          </a:p>
        </p:txBody>
      </p:sp>
      <p:pic>
        <p:nvPicPr>
          <p:cNvPr id="12290" name="Picture 2"/>
          <p:cNvPicPr>
            <a:picLocks noChangeAspect="1" noChangeArrowheads="1"/>
          </p:cNvPicPr>
          <p:nvPr/>
        </p:nvPicPr>
        <p:blipFill>
          <a:blip r:embed="rId3" cstate="print"/>
          <a:srcRect/>
          <a:stretch>
            <a:fillRect/>
          </a:stretch>
        </p:blipFill>
        <p:spPr bwMode="auto">
          <a:xfrm>
            <a:off x="671496" y="4410097"/>
            <a:ext cx="1543050" cy="2162175"/>
          </a:xfrm>
          <a:prstGeom prst="rect">
            <a:avLst/>
          </a:prstGeom>
          <a:noFill/>
          <a:ln w="9525">
            <a:noFill/>
            <a:miter lim="800000"/>
            <a:headEnd/>
            <a:tailEnd/>
          </a:ln>
        </p:spPr>
      </p:pic>
      <p:pic>
        <p:nvPicPr>
          <p:cNvPr id="12291" name="Picture 3"/>
          <p:cNvPicPr>
            <a:picLocks noChangeAspect="1" noChangeArrowheads="1"/>
          </p:cNvPicPr>
          <p:nvPr/>
        </p:nvPicPr>
        <p:blipFill>
          <a:blip r:embed="rId4" cstate="print"/>
          <a:srcRect/>
          <a:stretch>
            <a:fillRect/>
          </a:stretch>
        </p:blipFill>
        <p:spPr bwMode="auto">
          <a:xfrm>
            <a:off x="671496" y="2105046"/>
            <a:ext cx="1543050" cy="2162175"/>
          </a:xfrm>
          <a:prstGeom prst="rect">
            <a:avLst/>
          </a:prstGeom>
          <a:noFill/>
          <a:ln w="9525">
            <a:noFill/>
            <a:miter lim="800000"/>
            <a:headEnd/>
            <a:tailEnd/>
          </a:ln>
        </p:spPr>
      </p:pic>
      <p:sp>
        <p:nvSpPr>
          <p:cNvPr id="6" name="TextBox 5"/>
          <p:cNvSpPr txBox="1"/>
          <p:nvPr/>
        </p:nvSpPr>
        <p:spPr>
          <a:xfrm>
            <a:off x="2285984" y="2763634"/>
            <a:ext cx="6429420" cy="646331"/>
          </a:xfrm>
          <a:prstGeom prst="rect">
            <a:avLst/>
          </a:prstGeom>
          <a:noFill/>
        </p:spPr>
        <p:txBody>
          <a:bodyPr wrap="square" rtlCol="0">
            <a:spAutoFit/>
          </a:bodyPr>
          <a:lstStyle/>
          <a:p>
            <a:r>
              <a:rPr lang="da-DK" dirty="0" err="1" smtClean="0">
                <a:solidFill>
                  <a:srgbClr val="FF0000"/>
                </a:solidFill>
                <a:latin typeface="Berlin Sans FB" pitchFamily="34" charset="0"/>
              </a:rPr>
              <a:t>Clifford</a:t>
            </a:r>
            <a:r>
              <a:rPr lang="da-DK" dirty="0" smtClean="0">
                <a:solidFill>
                  <a:srgbClr val="FF0000"/>
                </a:solidFill>
                <a:latin typeface="Berlin Sans FB" pitchFamily="34" charset="0"/>
              </a:rPr>
              <a:t> G. </a:t>
            </a:r>
            <a:r>
              <a:rPr lang="da-DK" dirty="0" err="1" smtClean="0">
                <a:solidFill>
                  <a:srgbClr val="FF0000"/>
                </a:solidFill>
                <a:latin typeface="Berlin Sans FB" pitchFamily="34" charset="0"/>
              </a:rPr>
              <a:t>Shull</a:t>
            </a:r>
            <a:r>
              <a:rPr lang="da-DK" dirty="0" smtClean="0">
                <a:solidFill>
                  <a:srgbClr val="FF0000"/>
                </a:solidFill>
                <a:latin typeface="Berlin Sans FB" pitchFamily="34" charset="0"/>
              </a:rPr>
              <a:t> (1915-2001), USA</a:t>
            </a:r>
            <a:endParaRPr lang="en-US" dirty="0" smtClean="0">
              <a:solidFill>
                <a:srgbClr val="FF0000"/>
              </a:solidFill>
              <a:latin typeface="Berlin Sans FB" pitchFamily="34" charset="0"/>
            </a:endParaRPr>
          </a:p>
          <a:p>
            <a:r>
              <a:rPr lang="en-US" dirty="0" smtClean="0">
                <a:latin typeface="Berlin Sans FB" pitchFamily="34" charset="0"/>
              </a:rPr>
              <a:t>"for the development of the neutron diffraction technique"</a:t>
            </a:r>
            <a:endParaRPr lang="en-US" dirty="0">
              <a:latin typeface="Berlin Sans FB" pitchFamily="34" charset="0"/>
            </a:endParaRPr>
          </a:p>
        </p:txBody>
      </p:sp>
      <p:pic>
        <p:nvPicPr>
          <p:cNvPr id="12292" name="Picture 4"/>
          <p:cNvPicPr>
            <a:picLocks noChangeAspect="1" noChangeArrowheads="1"/>
          </p:cNvPicPr>
          <p:nvPr/>
        </p:nvPicPr>
        <p:blipFill>
          <a:blip r:embed="rId5" cstate="print"/>
          <a:srcRect/>
          <a:stretch>
            <a:fillRect/>
          </a:stretch>
        </p:blipFill>
        <p:spPr bwMode="auto">
          <a:xfrm>
            <a:off x="2357422" y="2120696"/>
            <a:ext cx="571500" cy="571500"/>
          </a:xfrm>
          <a:prstGeom prst="rect">
            <a:avLst/>
          </a:prstGeom>
          <a:noFill/>
          <a:ln w="9525">
            <a:noFill/>
            <a:miter lim="800000"/>
            <a:headEnd/>
            <a:tailEnd/>
          </a:ln>
        </p:spPr>
      </p:pic>
      <p:pic>
        <p:nvPicPr>
          <p:cNvPr id="8" name="Picture 4"/>
          <p:cNvPicPr>
            <a:picLocks noChangeAspect="1" noChangeArrowheads="1"/>
          </p:cNvPicPr>
          <p:nvPr/>
        </p:nvPicPr>
        <p:blipFill>
          <a:blip r:embed="rId5" cstate="print"/>
          <a:srcRect/>
          <a:stretch>
            <a:fillRect/>
          </a:stretch>
        </p:blipFill>
        <p:spPr bwMode="auto">
          <a:xfrm>
            <a:off x="2357422" y="4410097"/>
            <a:ext cx="571500" cy="571500"/>
          </a:xfrm>
          <a:prstGeom prst="rect">
            <a:avLst/>
          </a:prstGeom>
          <a:noFill/>
          <a:ln w="9525">
            <a:noFill/>
            <a:miter lim="800000"/>
            <a:headEnd/>
            <a:tailEnd/>
          </a:ln>
        </p:spPr>
      </p:pic>
      <p:sp>
        <p:nvSpPr>
          <p:cNvPr id="9" name="TextBox 8"/>
          <p:cNvSpPr txBox="1"/>
          <p:nvPr/>
        </p:nvSpPr>
        <p:spPr>
          <a:xfrm>
            <a:off x="2285984" y="5049650"/>
            <a:ext cx="6429420" cy="646331"/>
          </a:xfrm>
          <a:prstGeom prst="rect">
            <a:avLst/>
          </a:prstGeom>
          <a:noFill/>
        </p:spPr>
        <p:txBody>
          <a:bodyPr wrap="square" rtlCol="0">
            <a:spAutoFit/>
          </a:bodyPr>
          <a:lstStyle/>
          <a:p>
            <a:r>
              <a:rPr lang="da-DK" dirty="0" smtClean="0">
                <a:solidFill>
                  <a:srgbClr val="FF0000"/>
                </a:solidFill>
                <a:latin typeface="Berlin Sans FB" pitchFamily="34" charset="0"/>
              </a:rPr>
              <a:t>Bertram N. </a:t>
            </a:r>
            <a:r>
              <a:rPr lang="da-DK" dirty="0" err="1" smtClean="0">
                <a:solidFill>
                  <a:srgbClr val="FF0000"/>
                </a:solidFill>
                <a:latin typeface="Berlin Sans FB" pitchFamily="34" charset="0"/>
              </a:rPr>
              <a:t>Brockhouse</a:t>
            </a:r>
            <a:r>
              <a:rPr lang="da-DK" dirty="0" smtClean="0">
                <a:solidFill>
                  <a:srgbClr val="FF0000"/>
                </a:solidFill>
                <a:latin typeface="Berlin Sans FB" pitchFamily="34" charset="0"/>
              </a:rPr>
              <a:t> (1918-2003), Canada</a:t>
            </a:r>
            <a:endParaRPr lang="en-US" dirty="0" smtClean="0">
              <a:solidFill>
                <a:srgbClr val="FF0000"/>
              </a:solidFill>
              <a:latin typeface="Berlin Sans FB" pitchFamily="34" charset="0"/>
            </a:endParaRPr>
          </a:p>
          <a:p>
            <a:r>
              <a:rPr lang="en-US" dirty="0" smtClean="0">
                <a:latin typeface="Berlin Sans FB" pitchFamily="34" charset="0"/>
              </a:rPr>
              <a:t>"for the development of neutron spectroscopy"</a:t>
            </a:r>
            <a:endParaRPr lang="en-US" dirty="0">
              <a:latin typeface="Berlin Sans FB" pitchFamily="34" charset="0"/>
            </a:endParaRPr>
          </a:p>
        </p:txBody>
      </p:sp>
      <p:sp>
        <p:nvSpPr>
          <p:cNvPr id="10" name="TextBox 9"/>
          <p:cNvSpPr txBox="1"/>
          <p:nvPr/>
        </p:nvSpPr>
        <p:spPr>
          <a:xfrm>
            <a:off x="571472" y="1357298"/>
            <a:ext cx="7786742" cy="646331"/>
          </a:xfrm>
          <a:prstGeom prst="rect">
            <a:avLst/>
          </a:prstGeom>
          <a:noFill/>
        </p:spPr>
        <p:txBody>
          <a:bodyPr wrap="square" rtlCol="0">
            <a:spAutoFit/>
          </a:bodyPr>
          <a:lstStyle/>
          <a:p>
            <a:r>
              <a:rPr lang="en-US" dirty="0" smtClean="0">
                <a:latin typeface="Berlin Sans FB" pitchFamily="34" charset="0"/>
              </a:rPr>
              <a:t>"for pioneering contributions to the development of neutron scattering techniques for studies of condensed matter"</a:t>
            </a:r>
            <a:endParaRPr lang="en-US" dirty="0">
              <a:latin typeface="Berlin Sans FB" pitchFamily="34" charset="0"/>
            </a:endParaRPr>
          </a:p>
        </p:txBody>
      </p:sp>
      <p:sp>
        <p:nvSpPr>
          <p:cNvPr id="12" name="TextBox 11"/>
          <p:cNvSpPr txBox="1"/>
          <p:nvPr/>
        </p:nvSpPr>
        <p:spPr>
          <a:xfrm>
            <a:off x="2285984" y="3568487"/>
            <a:ext cx="6429420" cy="646331"/>
          </a:xfrm>
          <a:prstGeom prst="rect">
            <a:avLst/>
          </a:prstGeom>
          <a:noFill/>
        </p:spPr>
        <p:txBody>
          <a:bodyPr wrap="square" rtlCol="0">
            <a:spAutoFit/>
          </a:bodyPr>
          <a:lstStyle/>
          <a:p>
            <a:r>
              <a:rPr lang="da-DK" sz="3600" dirty="0" smtClean="0">
                <a:latin typeface="Berlin Sans FB" pitchFamily="34" charset="0"/>
              </a:rPr>
              <a:t>”</a:t>
            </a:r>
            <a:r>
              <a:rPr lang="da-DK" sz="3600" dirty="0" err="1" smtClean="0">
                <a:latin typeface="Berlin Sans FB" pitchFamily="34" charset="0"/>
              </a:rPr>
              <a:t>Where</a:t>
            </a:r>
            <a:r>
              <a:rPr lang="da-DK" sz="3600" dirty="0" smtClean="0">
                <a:latin typeface="Berlin Sans FB" pitchFamily="34" charset="0"/>
              </a:rPr>
              <a:t> </a:t>
            </a:r>
            <a:r>
              <a:rPr lang="da-DK" sz="3600" dirty="0" err="1" smtClean="0">
                <a:latin typeface="Berlin Sans FB" pitchFamily="34" charset="0"/>
              </a:rPr>
              <a:t>atoms/spins</a:t>
            </a:r>
            <a:r>
              <a:rPr lang="da-DK" sz="3600" dirty="0" smtClean="0">
                <a:latin typeface="Berlin Sans FB" pitchFamily="34" charset="0"/>
              </a:rPr>
              <a:t> </a:t>
            </a:r>
            <a:r>
              <a:rPr lang="da-DK" sz="3600" dirty="0" err="1" smtClean="0">
                <a:latin typeface="Berlin Sans FB" pitchFamily="34" charset="0"/>
              </a:rPr>
              <a:t>are</a:t>
            </a:r>
            <a:r>
              <a:rPr lang="da-DK" sz="3600" dirty="0" smtClean="0">
                <a:latin typeface="Berlin Sans FB" pitchFamily="34" charset="0"/>
              </a:rPr>
              <a:t> …</a:t>
            </a:r>
            <a:endParaRPr lang="en-US" sz="3600" dirty="0">
              <a:latin typeface="Berlin Sans FB" pitchFamily="34" charset="0"/>
            </a:endParaRPr>
          </a:p>
        </p:txBody>
      </p:sp>
      <p:sp>
        <p:nvSpPr>
          <p:cNvPr id="13" name="TextBox 12"/>
          <p:cNvSpPr txBox="1"/>
          <p:nvPr/>
        </p:nvSpPr>
        <p:spPr>
          <a:xfrm>
            <a:off x="2285984" y="5854503"/>
            <a:ext cx="6429420" cy="646331"/>
          </a:xfrm>
          <a:prstGeom prst="rect">
            <a:avLst/>
          </a:prstGeom>
          <a:noFill/>
        </p:spPr>
        <p:txBody>
          <a:bodyPr wrap="square" rtlCol="0">
            <a:spAutoFit/>
          </a:bodyPr>
          <a:lstStyle/>
          <a:p>
            <a:r>
              <a:rPr lang="da-DK" sz="3600" dirty="0" smtClean="0">
                <a:latin typeface="Berlin Sans FB" pitchFamily="34" charset="0"/>
              </a:rPr>
              <a:t>”… and </a:t>
            </a:r>
            <a:r>
              <a:rPr lang="da-DK" sz="3600" dirty="0" err="1" smtClean="0">
                <a:latin typeface="Berlin Sans FB" pitchFamily="34" charset="0"/>
              </a:rPr>
              <a:t>what</a:t>
            </a:r>
            <a:r>
              <a:rPr lang="da-DK" sz="3600" dirty="0" smtClean="0">
                <a:latin typeface="Berlin Sans FB" pitchFamily="34" charset="0"/>
              </a:rPr>
              <a:t> </a:t>
            </a:r>
            <a:r>
              <a:rPr lang="da-DK" sz="3600" dirty="0" err="1" smtClean="0">
                <a:latin typeface="Berlin Sans FB" pitchFamily="34" charset="0"/>
              </a:rPr>
              <a:t>atoms/spins</a:t>
            </a:r>
            <a:r>
              <a:rPr lang="da-DK" sz="3600" dirty="0" smtClean="0">
                <a:latin typeface="Berlin Sans FB" pitchFamily="34" charset="0"/>
              </a:rPr>
              <a:t> do”</a:t>
            </a:r>
            <a:endParaRPr lang="en-US" sz="3600" dirty="0">
              <a:latin typeface="Berlin Sans FB" pitchFamily="34" charset="0"/>
            </a:endParaRPr>
          </a:p>
        </p:txBody>
      </p:sp>
      <p:pic>
        <p:nvPicPr>
          <p:cNvPr id="14" name="Picture 2"/>
          <p:cNvPicPr>
            <a:picLocks noChangeAspect="1" noChangeArrowheads="1"/>
          </p:cNvPicPr>
          <p:nvPr/>
        </p:nvPicPr>
        <p:blipFill>
          <a:blip r:embed="rId6" cstate="print"/>
          <a:srcRect/>
          <a:stretch>
            <a:fillRect/>
          </a:stretch>
        </p:blipFill>
        <p:spPr bwMode="auto">
          <a:xfrm>
            <a:off x="8410575" y="-24"/>
            <a:ext cx="733425" cy="857250"/>
          </a:xfrm>
          <a:prstGeom prst="rect">
            <a:avLst/>
          </a:prstGeom>
          <a:noFill/>
          <a:ln w="9525">
            <a:noFill/>
            <a:miter lim="800000"/>
            <a:headEnd/>
            <a:tailEnd/>
          </a:ln>
        </p:spPr>
      </p:pic>
      <p:sp>
        <p:nvSpPr>
          <p:cNvPr id="15" name="Rectangle 14"/>
          <p:cNvSpPr/>
          <p:nvPr/>
        </p:nvSpPr>
        <p:spPr>
          <a:xfrm>
            <a:off x="0" y="6669360"/>
            <a:ext cx="9144000" cy="188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lin Sans FB"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
            <a:ext cx="8229600" cy="1143000"/>
          </a:xfrm>
        </p:spPr>
        <p:txBody>
          <a:bodyPr>
            <a:normAutofit/>
          </a:bodyPr>
          <a:lstStyle/>
          <a:p>
            <a:r>
              <a:rPr lang="da-DK" dirty="0" err="1" smtClean="0">
                <a:latin typeface="Berlin Sans FB" pitchFamily="34" charset="0"/>
              </a:rPr>
              <a:t>Nuclear</a:t>
            </a:r>
            <a:r>
              <a:rPr lang="da-DK" dirty="0" smtClean="0">
                <a:latin typeface="Berlin Sans FB" pitchFamily="34" charset="0"/>
              </a:rPr>
              <a:t> </a:t>
            </a:r>
            <a:r>
              <a:rPr lang="da-DK" dirty="0" err="1" smtClean="0">
                <a:latin typeface="Berlin Sans FB" pitchFamily="34" charset="0"/>
              </a:rPr>
              <a:t>coherent</a:t>
            </a:r>
            <a:r>
              <a:rPr lang="da-DK" dirty="0" smtClean="0">
                <a:latin typeface="Berlin Sans FB" pitchFamily="34" charset="0"/>
              </a:rPr>
              <a:t> and </a:t>
            </a:r>
            <a:r>
              <a:rPr lang="da-DK" dirty="0" err="1" smtClean="0">
                <a:latin typeface="Berlin Sans FB" pitchFamily="34" charset="0"/>
              </a:rPr>
              <a:t>incoherent</a:t>
            </a:r>
            <a:endParaRPr lang="en-US" dirty="0">
              <a:latin typeface="Berlin Sans FB" pitchFamily="34" charset="0"/>
            </a:endParaRPr>
          </a:p>
        </p:txBody>
      </p:sp>
      <p:sp>
        <p:nvSpPr>
          <p:cNvPr id="14" name="Oval 13"/>
          <p:cNvSpPr/>
          <p:nvPr/>
        </p:nvSpPr>
        <p:spPr>
          <a:xfrm>
            <a:off x="1785918" y="1714488"/>
            <a:ext cx="571504" cy="1214446"/>
          </a:xfrm>
          <a:prstGeom prst="ellipse">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lin Sans FB" pitchFamily="34" charset="0"/>
            </a:endParaRPr>
          </a:p>
        </p:txBody>
      </p:sp>
      <p:grpSp>
        <p:nvGrpSpPr>
          <p:cNvPr id="3" name="Group 20"/>
          <p:cNvGrpSpPr/>
          <p:nvPr/>
        </p:nvGrpSpPr>
        <p:grpSpPr>
          <a:xfrm>
            <a:off x="285720" y="2924944"/>
            <a:ext cx="8715436" cy="1718502"/>
            <a:chOff x="214282" y="3214686"/>
            <a:chExt cx="8715436" cy="1718502"/>
          </a:xfrm>
        </p:grpSpPr>
        <p:sp>
          <p:nvSpPr>
            <p:cNvPr id="9" name="TextBox 8"/>
            <p:cNvSpPr txBox="1"/>
            <p:nvPr/>
          </p:nvSpPr>
          <p:spPr>
            <a:xfrm>
              <a:off x="214282" y="3214686"/>
              <a:ext cx="7786742" cy="461665"/>
            </a:xfrm>
            <a:prstGeom prst="rect">
              <a:avLst/>
            </a:prstGeom>
            <a:noFill/>
          </p:spPr>
          <p:txBody>
            <a:bodyPr wrap="square" rtlCol="0">
              <a:spAutoFit/>
            </a:bodyPr>
            <a:lstStyle/>
            <a:p>
              <a:r>
                <a:rPr lang="da-DK" sz="2400" dirty="0" err="1" smtClean="0">
                  <a:solidFill>
                    <a:srgbClr val="FF0000"/>
                  </a:solidFill>
                  <a:latin typeface="Berlin Sans FB" pitchFamily="34" charset="0"/>
                </a:rPr>
                <a:t>Incoherent</a:t>
              </a:r>
              <a:r>
                <a:rPr lang="da-DK" sz="2400" dirty="0" smtClean="0">
                  <a:latin typeface="Berlin Sans FB" pitchFamily="34" charset="0"/>
                </a:rPr>
                <a:t> </a:t>
              </a:r>
              <a:r>
                <a:rPr lang="da-DK" sz="2400" dirty="0" err="1" smtClean="0">
                  <a:latin typeface="Berlin Sans FB" pitchFamily="34" charset="0"/>
                </a:rPr>
                <a:t>scattering</a:t>
              </a:r>
              <a:r>
                <a:rPr lang="da-DK" sz="2400" dirty="0" smtClean="0">
                  <a:latin typeface="Berlin Sans FB" pitchFamily="34" charset="0"/>
                </a:rPr>
                <a:t> </a:t>
              </a:r>
              <a:r>
                <a:rPr lang="da-DK" sz="2400" dirty="0" err="1" smtClean="0">
                  <a:latin typeface="Berlin Sans FB" pitchFamily="34" charset="0"/>
                </a:rPr>
                <a:t>cross-section</a:t>
              </a:r>
              <a:endParaRPr lang="en-US" sz="2400" dirty="0">
                <a:latin typeface="Berlin Sans FB" pitchFamily="34" charset="0"/>
              </a:endParaRPr>
            </a:p>
          </p:txBody>
        </p:sp>
        <p:graphicFrame>
          <p:nvGraphicFramePr>
            <p:cNvPr id="104451" name="Object 3"/>
            <p:cNvGraphicFramePr>
              <a:graphicFrameLocks noChangeAspect="1"/>
            </p:cNvGraphicFramePr>
            <p:nvPr/>
          </p:nvGraphicFramePr>
          <p:xfrm>
            <a:off x="392112" y="4003686"/>
            <a:ext cx="8326438" cy="925512"/>
          </p:xfrm>
          <a:graphic>
            <a:graphicData uri="http://schemas.openxmlformats.org/presentationml/2006/ole">
              <p:oleObj spid="_x0000_s50178" name="Ligning" r:id="rId4" imgW="4572000" imgH="507960" progId="Equation.3">
                <p:embed/>
              </p:oleObj>
            </a:graphicData>
          </a:graphic>
        </p:graphicFrame>
        <p:sp>
          <p:nvSpPr>
            <p:cNvPr id="19" name="Rectangle 23"/>
            <p:cNvSpPr>
              <a:spLocks noChangeArrowheads="1"/>
            </p:cNvSpPr>
            <p:nvPr/>
          </p:nvSpPr>
          <p:spPr bwMode="auto">
            <a:xfrm>
              <a:off x="357158" y="3718742"/>
              <a:ext cx="8572560" cy="1214446"/>
            </a:xfrm>
            <a:prstGeom prst="rect">
              <a:avLst/>
            </a:prstGeom>
            <a:solidFill>
              <a:srgbClr val="0070C0">
                <a:alpha val="20000"/>
              </a:srgbClr>
            </a:solidFill>
            <a:ln w="9525" algn="ctr">
              <a:solidFill>
                <a:schemeClr val="tx1"/>
              </a:solidFill>
              <a:miter lim="800000"/>
              <a:headEnd/>
              <a:tailEnd/>
            </a:ln>
            <a:effectLst/>
          </p:spPr>
          <p:txBody>
            <a:bodyPr wrap="none" anchor="ctr"/>
            <a:lstStyle/>
            <a:p>
              <a:endParaRPr lang="en-US">
                <a:latin typeface="Berlin Sans FB" pitchFamily="34" charset="0"/>
              </a:endParaRPr>
            </a:p>
          </p:txBody>
        </p:sp>
      </p:grpSp>
      <p:sp>
        <p:nvSpPr>
          <p:cNvPr id="24" name="Oval 23"/>
          <p:cNvSpPr/>
          <p:nvPr/>
        </p:nvSpPr>
        <p:spPr>
          <a:xfrm>
            <a:off x="3143240" y="3501008"/>
            <a:ext cx="571504" cy="1214446"/>
          </a:xfrm>
          <a:prstGeom prst="ellipse">
            <a:avLst/>
          </a:prstGeom>
          <a:solidFill>
            <a:srgbClr val="7030A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lin Sans FB" pitchFamily="34" charset="0"/>
            </a:endParaRPr>
          </a:p>
        </p:txBody>
      </p:sp>
      <p:grpSp>
        <p:nvGrpSpPr>
          <p:cNvPr id="4" name="Group 24"/>
          <p:cNvGrpSpPr/>
          <p:nvPr/>
        </p:nvGrpSpPr>
        <p:grpSpPr>
          <a:xfrm>
            <a:off x="285720" y="1142984"/>
            <a:ext cx="8643998" cy="1714512"/>
            <a:chOff x="285720" y="1428736"/>
            <a:chExt cx="8643998" cy="1714512"/>
          </a:xfrm>
        </p:grpSpPr>
        <p:grpSp>
          <p:nvGrpSpPr>
            <p:cNvPr id="5" name="Group 23"/>
            <p:cNvGrpSpPr/>
            <p:nvPr/>
          </p:nvGrpSpPr>
          <p:grpSpPr>
            <a:xfrm>
              <a:off x="285720" y="1428736"/>
              <a:ext cx="8643998" cy="1643077"/>
              <a:chOff x="285720" y="1428736"/>
              <a:chExt cx="8643998" cy="1643077"/>
            </a:xfrm>
          </p:grpSpPr>
          <p:graphicFrame>
            <p:nvGraphicFramePr>
              <p:cNvPr id="28" name="Object 27"/>
              <p:cNvGraphicFramePr>
                <a:graphicFrameLocks noChangeAspect="1"/>
              </p:cNvGraphicFramePr>
              <p:nvPr/>
            </p:nvGraphicFramePr>
            <p:xfrm>
              <a:off x="371475" y="2146300"/>
              <a:ext cx="8512175" cy="925513"/>
            </p:xfrm>
            <a:graphic>
              <a:graphicData uri="http://schemas.openxmlformats.org/presentationml/2006/ole">
                <p:oleObj spid="_x0000_s50179" name="Ligning" r:id="rId5" imgW="4673520" imgH="507960" progId="Equation.3">
                  <p:embed/>
                </p:oleObj>
              </a:graphicData>
            </a:graphic>
          </p:graphicFrame>
          <p:sp>
            <p:nvSpPr>
              <p:cNvPr id="29" name="TextBox 28"/>
              <p:cNvSpPr txBox="1"/>
              <p:nvPr/>
            </p:nvSpPr>
            <p:spPr>
              <a:xfrm>
                <a:off x="285720" y="1428736"/>
                <a:ext cx="8643998" cy="461665"/>
              </a:xfrm>
              <a:prstGeom prst="rect">
                <a:avLst/>
              </a:prstGeom>
              <a:noFill/>
            </p:spPr>
            <p:txBody>
              <a:bodyPr wrap="square" rtlCol="0">
                <a:spAutoFit/>
              </a:bodyPr>
              <a:lstStyle/>
              <a:p>
                <a:r>
                  <a:rPr lang="da-DK" sz="2400" dirty="0" err="1" smtClean="0">
                    <a:solidFill>
                      <a:srgbClr val="FF0000"/>
                    </a:solidFill>
                    <a:latin typeface="Berlin Sans FB" pitchFamily="34" charset="0"/>
                  </a:rPr>
                  <a:t>Coherent</a:t>
                </a:r>
                <a:r>
                  <a:rPr lang="da-DK" sz="2400" dirty="0" smtClean="0">
                    <a:latin typeface="Berlin Sans FB" pitchFamily="34" charset="0"/>
                  </a:rPr>
                  <a:t> </a:t>
                </a:r>
                <a:r>
                  <a:rPr lang="da-DK" sz="2400" dirty="0" err="1" smtClean="0">
                    <a:latin typeface="Berlin Sans FB" pitchFamily="34" charset="0"/>
                  </a:rPr>
                  <a:t>scattering</a:t>
                </a:r>
                <a:r>
                  <a:rPr lang="da-DK" sz="2400" dirty="0" smtClean="0">
                    <a:latin typeface="Berlin Sans FB" pitchFamily="34" charset="0"/>
                  </a:rPr>
                  <a:t> </a:t>
                </a:r>
                <a:r>
                  <a:rPr lang="da-DK" sz="2400" dirty="0" err="1" smtClean="0">
                    <a:latin typeface="Berlin Sans FB" pitchFamily="34" charset="0"/>
                  </a:rPr>
                  <a:t>cross-section</a:t>
                </a:r>
                <a:r>
                  <a:rPr lang="da-DK" sz="2400" dirty="0" smtClean="0">
                    <a:latin typeface="Berlin Sans FB" pitchFamily="34" charset="0"/>
                  </a:rPr>
                  <a:t> (</a:t>
                </a:r>
                <a:r>
                  <a:rPr lang="da-DK" sz="2400" dirty="0" err="1" smtClean="0">
                    <a:latin typeface="Berlin Sans FB" pitchFamily="34" charset="0"/>
                  </a:rPr>
                  <a:t>Bravais</a:t>
                </a:r>
                <a:r>
                  <a:rPr lang="da-DK" sz="2400" dirty="0" smtClean="0">
                    <a:latin typeface="Berlin Sans FB" pitchFamily="34" charset="0"/>
                  </a:rPr>
                  <a:t> </a:t>
                </a:r>
                <a:r>
                  <a:rPr lang="da-DK" sz="2400" dirty="0" err="1" smtClean="0">
                    <a:latin typeface="Berlin Sans FB" pitchFamily="34" charset="0"/>
                  </a:rPr>
                  <a:t>lattice</a:t>
                </a:r>
                <a:r>
                  <a:rPr lang="da-DK" sz="2400" dirty="0" smtClean="0">
                    <a:latin typeface="Berlin Sans FB" pitchFamily="34" charset="0"/>
                  </a:rPr>
                  <a:t>)</a:t>
                </a:r>
                <a:endParaRPr lang="en-US" sz="2400" dirty="0">
                  <a:latin typeface="Berlin Sans FB" pitchFamily="34" charset="0"/>
                </a:endParaRPr>
              </a:p>
            </p:txBody>
          </p:sp>
        </p:grpSp>
        <p:sp>
          <p:nvSpPr>
            <p:cNvPr id="27" name="Rectangle 23"/>
            <p:cNvSpPr>
              <a:spLocks noChangeArrowheads="1"/>
            </p:cNvSpPr>
            <p:nvPr/>
          </p:nvSpPr>
          <p:spPr bwMode="auto">
            <a:xfrm>
              <a:off x="357158" y="1928802"/>
              <a:ext cx="8572560" cy="1214446"/>
            </a:xfrm>
            <a:prstGeom prst="rect">
              <a:avLst/>
            </a:prstGeom>
            <a:solidFill>
              <a:srgbClr val="0070C0">
                <a:alpha val="20000"/>
              </a:srgbClr>
            </a:solidFill>
            <a:ln w="9525" algn="ctr">
              <a:solidFill>
                <a:schemeClr val="tx1"/>
              </a:solidFill>
              <a:miter lim="800000"/>
              <a:headEnd/>
              <a:tailEnd/>
            </a:ln>
            <a:effectLst/>
          </p:spPr>
          <p:txBody>
            <a:bodyPr wrap="none" anchor="ctr"/>
            <a:lstStyle/>
            <a:p>
              <a:endParaRPr lang="en-US">
                <a:latin typeface="Berlin Sans FB" pitchFamily="34" charset="0"/>
              </a:endParaRPr>
            </a:p>
          </p:txBody>
        </p:sp>
      </p:grpSp>
      <p:sp>
        <p:nvSpPr>
          <p:cNvPr id="31" name="Oval 30"/>
          <p:cNvSpPr/>
          <p:nvPr/>
        </p:nvSpPr>
        <p:spPr>
          <a:xfrm>
            <a:off x="3143240" y="1714488"/>
            <a:ext cx="571504" cy="1214446"/>
          </a:xfrm>
          <a:prstGeom prst="ellipse">
            <a:avLst/>
          </a:prstGeom>
          <a:solidFill>
            <a:srgbClr val="7030A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lin Sans FB" pitchFamily="34" charset="0"/>
            </a:endParaRPr>
          </a:p>
        </p:txBody>
      </p:sp>
      <p:sp>
        <p:nvSpPr>
          <p:cNvPr id="32" name="Oval 31"/>
          <p:cNvSpPr/>
          <p:nvPr/>
        </p:nvSpPr>
        <p:spPr>
          <a:xfrm>
            <a:off x="1785918" y="3501008"/>
            <a:ext cx="571504" cy="1214446"/>
          </a:xfrm>
          <a:prstGeom prst="ellipse">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lin Sans FB" pitchFamily="34" charset="0"/>
            </a:endParaRPr>
          </a:p>
        </p:txBody>
      </p:sp>
      <p:grpSp>
        <p:nvGrpSpPr>
          <p:cNvPr id="6" name="Group 35"/>
          <p:cNvGrpSpPr/>
          <p:nvPr/>
        </p:nvGrpSpPr>
        <p:grpSpPr>
          <a:xfrm>
            <a:off x="3786182" y="4797152"/>
            <a:ext cx="5143536" cy="1576766"/>
            <a:chOff x="3571868" y="5085184"/>
            <a:chExt cx="5143536" cy="1576766"/>
          </a:xfrm>
        </p:grpSpPr>
        <p:graphicFrame>
          <p:nvGraphicFramePr>
            <p:cNvPr id="33" name="Object 32"/>
            <p:cNvGraphicFramePr>
              <a:graphicFrameLocks noChangeAspect="1"/>
            </p:cNvGraphicFramePr>
            <p:nvPr/>
          </p:nvGraphicFramePr>
          <p:xfrm>
            <a:off x="4674687" y="5733256"/>
            <a:ext cx="3815175" cy="928694"/>
          </p:xfrm>
          <a:graphic>
            <a:graphicData uri="http://schemas.openxmlformats.org/presentationml/2006/ole">
              <p:oleObj spid="_x0000_s50180" name="Ligning" r:id="rId6" imgW="1930320" imgH="469800" progId="Equation.3">
                <p:embed/>
              </p:oleObj>
            </a:graphicData>
          </a:graphic>
        </p:graphicFrame>
        <p:sp>
          <p:nvSpPr>
            <p:cNvPr id="35" name="TextBox 34"/>
            <p:cNvSpPr txBox="1"/>
            <p:nvPr/>
          </p:nvSpPr>
          <p:spPr>
            <a:xfrm>
              <a:off x="3571868" y="5085184"/>
              <a:ext cx="5143536" cy="830997"/>
            </a:xfrm>
            <a:prstGeom prst="rect">
              <a:avLst/>
            </a:prstGeom>
            <a:noFill/>
          </p:spPr>
          <p:txBody>
            <a:bodyPr wrap="square" rtlCol="0">
              <a:spAutoFit/>
            </a:bodyPr>
            <a:lstStyle/>
            <a:p>
              <a:pPr>
                <a:buFont typeface="Arial" pitchFamily="34" charset="0"/>
                <a:buChar char="•"/>
              </a:pPr>
              <a:r>
                <a:rPr lang="da-DK" sz="2400" dirty="0" smtClean="0">
                  <a:latin typeface="Berlin Sans FB" pitchFamily="34" charset="0"/>
                </a:rPr>
                <a:t> </a:t>
              </a:r>
              <a:r>
                <a:rPr lang="da-DK" sz="2400" dirty="0" err="1" smtClean="0">
                  <a:latin typeface="Berlin Sans FB" pitchFamily="34" charset="0"/>
                </a:rPr>
                <a:t>Averages</a:t>
              </a:r>
              <a:r>
                <a:rPr lang="da-DK" sz="2400" dirty="0" smtClean="0">
                  <a:latin typeface="Berlin Sans FB" pitchFamily="34" charset="0"/>
                </a:rPr>
                <a:t> over isotopes and total </a:t>
              </a:r>
              <a:r>
                <a:rPr lang="da-DK" sz="2400" dirty="0" err="1" smtClean="0">
                  <a:latin typeface="Berlin Sans FB" pitchFamily="34" charset="0"/>
                </a:rPr>
                <a:t>spin</a:t>
              </a:r>
              <a:r>
                <a:rPr lang="da-DK" sz="2400" dirty="0" smtClean="0">
                  <a:latin typeface="Berlin Sans FB" pitchFamily="34" charset="0"/>
                </a:rPr>
                <a:t> </a:t>
              </a:r>
              <a:r>
                <a:rPr lang="da-DK" sz="2400" dirty="0" err="1" smtClean="0">
                  <a:latin typeface="Berlin Sans FB" pitchFamily="34" charset="0"/>
                </a:rPr>
                <a:t>states</a:t>
              </a:r>
              <a:endParaRPr lang="en-US" sz="2400" dirty="0">
                <a:latin typeface="Berlin Sans FB" pitchFamily="34" charset="0"/>
              </a:endParaRPr>
            </a:p>
          </p:txBody>
        </p:sp>
      </p:grpSp>
      <p:grpSp>
        <p:nvGrpSpPr>
          <p:cNvPr id="7" name="Group 22"/>
          <p:cNvGrpSpPr/>
          <p:nvPr/>
        </p:nvGrpSpPr>
        <p:grpSpPr>
          <a:xfrm>
            <a:off x="428596" y="4855480"/>
            <a:ext cx="3214710" cy="1571636"/>
            <a:chOff x="571472" y="5000636"/>
            <a:chExt cx="3214710" cy="1571636"/>
          </a:xfrm>
        </p:grpSpPr>
        <p:sp>
          <p:nvSpPr>
            <p:cNvPr id="25" name="Rectangle 24"/>
            <p:cNvSpPr/>
            <p:nvPr/>
          </p:nvSpPr>
          <p:spPr>
            <a:xfrm>
              <a:off x="571472" y="5000636"/>
              <a:ext cx="3214710" cy="1571636"/>
            </a:xfrm>
            <a:prstGeom prst="rect">
              <a:avLst/>
            </a:prstGeom>
            <a:solidFill>
              <a:srgbClr val="4F81BD">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lin Sans FB" pitchFamily="34" charset="0"/>
              </a:endParaRPr>
            </a:p>
          </p:txBody>
        </p:sp>
        <p:graphicFrame>
          <p:nvGraphicFramePr>
            <p:cNvPr id="26" name="Object 6"/>
            <p:cNvGraphicFramePr>
              <a:graphicFrameLocks noChangeAspect="1"/>
            </p:cNvGraphicFramePr>
            <p:nvPr/>
          </p:nvGraphicFramePr>
          <p:xfrm>
            <a:off x="708021" y="5062554"/>
            <a:ext cx="1984375" cy="652462"/>
          </p:xfrm>
          <a:graphic>
            <a:graphicData uri="http://schemas.openxmlformats.org/presentationml/2006/ole">
              <p:oleObj spid="_x0000_s50181" name="Ligning" r:id="rId7" imgW="850680" imgH="279360" progId="Equation.3">
                <p:embed/>
              </p:oleObj>
            </a:graphicData>
          </a:graphic>
        </p:graphicFrame>
        <p:graphicFrame>
          <p:nvGraphicFramePr>
            <p:cNvPr id="30" name="Object 7"/>
            <p:cNvGraphicFramePr>
              <a:graphicFrameLocks noChangeAspect="1"/>
            </p:cNvGraphicFramePr>
            <p:nvPr/>
          </p:nvGraphicFramePr>
          <p:xfrm>
            <a:off x="717550" y="5786454"/>
            <a:ext cx="2751138" cy="654050"/>
          </p:xfrm>
          <a:graphic>
            <a:graphicData uri="http://schemas.openxmlformats.org/presentationml/2006/ole">
              <p:oleObj spid="_x0000_s50182" name="Ligning" r:id="rId8" imgW="1180800" imgH="279360" progId="Equation.3">
                <p:embed/>
              </p:oleObj>
            </a:graphicData>
          </a:graphic>
        </p:graphicFrame>
      </p:grpSp>
      <p:pic>
        <p:nvPicPr>
          <p:cNvPr id="23" name="Picture 2"/>
          <p:cNvPicPr>
            <a:picLocks noChangeAspect="1" noChangeArrowheads="1"/>
          </p:cNvPicPr>
          <p:nvPr/>
        </p:nvPicPr>
        <p:blipFill>
          <a:blip r:embed="rId9" cstate="print"/>
          <a:srcRect/>
          <a:stretch>
            <a:fillRect/>
          </a:stretch>
        </p:blipFill>
        <p:spPr bwMode="auto">
          <a:xfrm>
            <a:off x="8410575" y="-24"/>
            <a:ext cx="733425" cy="857250"/>
          </a:xfrm>
          <a:prstGeom prst="rect">
            <a:avLst/>
          </a:prstGeom>
          <a:noFill/>
          <a:ln w="9525">
            <a:noFill/>
            <a:miter lim="800000"/>
            <a:headEnd/>
            <a:tailEnd/>
          </a:ln>
        </p:spPr>
      </p:pic>
      <p:sp>
        <p:nvSpPr>
          <p:cNvPr id="34" name="Rectangle 33"/>
          <p:cNvSpPr/>
          <p:nvPr/>
        </p:nvSpPr>
        <p:spPr>
          <a:xfrm>
            <a:off x="0" y="6669360"/>
            <a:ext cx="9144000" cy="188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lin Sans FB"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
            <a:ext cx="8229600" cy="1143000"/>
          </a:xfrm>
        </p:spPr>
        <p:txBody>
          <a:bodyPr>
            <a:normAutofit/>
          </a:bodyPr>
          <a:lstStyle/>
          <a:p>
            <a:r>
              <a:rPr lang="da-DK" dirty="0" err="1" smtClean="0">
                <a:latin typeface="Berlin Sans FB" pitchFamily="34" charset="0"/>
              </a:rPr>
              <a:t>Nuclear</a:t>
            </a:r>
            <a:r>
              <a:rPr lang="da-DK" dirty="0" smtClean="0">
                <a:latin typeface="Berlin Sans FB" pitchFamily="34" charset="0"/>
              </a:rPr>
              <a:t> </a:t>
            </a:r>
            <a:r>
              <a:rPr lang="da-DK" dirty="0" err="1" smtClean="0">
                <a:latin typeface="Berlin Sans FB" pitchFamily="34" charset="0"/>
              </a:rPr>
              <a:t>coherent</a:t>
            </a:r>
            <a:r>
              <a:rPr lang="da-DK" dirty="0" smtClean="0">
                <a:latin typeface="Berlin Sans FB" pitchFamily="34" charset="0"/>
              </a:rPr>
              <a:t> and </a:t>
            </a:r>
            <a:r>
              <a:rPr lang="da-DK" dirty="0" err="1" smtClean="0">
                <a:latin typeface="Berlin Sans FB" pitchFamily="34" charset="0"/>
              </a:rPr>
              <a:t>incoherent</a:t>
            </a:r>
            <a:endParaRPr lang="en-US" dirty="0">
              <a:latin typeface="Berlin Sans FB" pitchFamily="34" charset="0"/>
            </a:endParaRPr>
          </a:p>
        </p:txBody>
      </p:sp>
      <p:sp>
        <p:nvSpPr>
          <p:cNvPr id="14" name="Oval 13"/>
          <p:cNvSpPr/>
          <p:nvPr/>
        </p:nvSpPr>
        <p:spPr>
          <a:xfrm>
            <a:off x="1785918" y="1714488"/>
            <a:ext cx="571504" cy="1214446"/>
          </a:xfrm>
          <a:prstGeom prst="ellipse">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lin Sans FB" pitchFamily="34" charset="0"/>
            </a:endParaRPr>
          </a:p>
        </p:txBody>
      </p:sp>
      <p:grpSp>
        <p:nvGrpSpPr>
          <p:cNvPr id="3" name="Group 20"/>
          <p:cNvGrpSpPr/>
          <p:nvPr/>
        </p:nvGrpSpPr>
        <p:grpSpPr>
          <a:xfrm>
            <a:off x="285720" y="2924944"/>
            <a:ext cx="8715436" cy="1718502"/>
            <a:chOff x="214282" y="3214686"/>
            <a:chExt cx="8715436" cy="1718502"/>
          </a:xfrm>
        </p:grpSpPr>
        <p:sp>
          <p:nvSpPr>
            <p:cNvPr id="9" name="TextBox 8"/>
            <p:cNvSpPr txBox="1"/>
            <p:nvPr/>
          </p:nvSpPr>
          <p:spPr>
            <a:xfrm>
              <a:off x="214282" y="3214686"/>
              <a:ext cx="7786742" cy="461665"/>
            </a:xfrm>
            <a:prstGeom prst="rect">
              <a:avLst/>
            </a:prstGeom>
            <a:noFill/>
          </p:spPr>
          <p:txBody>
            <a:bodyPr wrap="square" rtlCol="0">
              <a:spAutoFit/>
            </a:bodyPr>
            <a:lstStyle/>
            <a:p>
              <a:r>
                <a:rPr lang="da-DK" sz="2400" dirty="0" err="1" smtClean="0">
                  <a:solidFill>
                    <a:srgbClr val="FF0000"/>
                  </a:solidFill>
                  <a:latin typeface="Berlin Sans FB" pitchFamily="34" charset="0"/>
                </a:rPr>
                <a:t>Incoherent</a:t>
              </a:r>
              <a:r>
                <a:rPr lang="da-DK" sz="2400" dirty="0" smtClean="0">
                  <a:latin typeface="Berlin Sans FB" pitchFamily="34" charset="0"/>
                </a:rPr>
                <a:t> </a:t>
              </a:r>
              <a:r>
                <a:rPr lang="da-DK" sz="2400" dirty="0" err="1" smtClean="0">
                  <a:latin typeface="Berlin Sans FB" pitchFamily="34" charset="0"/>
                </a:rPr>
                <a:t>scattering</a:t>
              </a:r>
              <a:r>
                <a:rPr lang="da-DK" sz="2400" dirty="0" smtClean="0">
                  <a:latin typeface="Berlin Sans FB" pitchFamily="34" charset="0"/>
                </a:rPr>
                <a:t> </a:t>
              </a:r>
              <a:r>
                <a:rPr lang="da-DK" sz="2400" dirty="0" err="1" smtClean="0">
                  <a:latin typeface="Berlin Sans FB" pitchFamily="34" charset="0"/>
                </a:rPr>
                <a:t>cross-section</a:t>
              </a:r>
              <a:endParaRPr lang="en-US" sz="2400" dirty="0">
                <a:latin typeface="Berlin Sans FB" pitchFamily="34" charset="0"/>
              </a:endParaRPr>
            </a:p>
          </p:txBody>
        </p:sp>
        <p:graphicFrame>
          <p:nvGraphicFramePr>
            <p:cNvPr id="104451" name="Object 3"/>
            <p:cNvGraphicFramePr>
              <a:graphicFrameLocks noChangeAspect="1"/>
            </p:cNvGraphicFramePr>
            <p:nvPr/>
          </p:nvGraphicFramePr>
          <p:xfrm>
            <a:off x="392112" y="4003686"/>
            <a:ext cx="8326438" cy="925512"/>
          </p:xfrm>
          <a:graphic>
            <a:graphicData uri="http://schemas.openxmlformats.org/presentationml/2006/ole">
              <p:oleObj spid="_x0000_s51202" name="Ligning" r:id="rId4" imgW="4572000" imgH="507960" progId="Equation.3">
                <p:embed/>
              </p:oleObj>
            </a:graphicData>
          </a:graphic>
        </p:graphicFrame>
        <p:sp>
          <p:nvSpPr>
            <p:cNvPr id="19" name="Rectangle 23"/>
            <p:cNvSpPr>
              <a:spLocks noChangeArrowheads="1"/>
            </p:cNvSpPr>
            <p:nvPr/>
          </p:nvSpPr>
          <p:spPr bwMode="auto">
            <a:xfrm>
              <a:off x="357158" y="3718742"/>
              <a:ext cx="8572560" cy="1214446"/>
            </a:xfrm>
            <a:prstGeom prst="rect">
              <a:avLst/>
            </a:prstGeom>
            <a:solidFill>
              <a:srgbClr val="0070C0">
                <a:alpha val="20000"/>
              </a:srgbClr>
            </a:solidFill>
            <a:ln w="9525" algn="ctr">
              <a:solidFill>
                <a:schemeClr val="tx1"/>
              </a:solidFill>
              <a:miter lim="800000"/>
              <a:headEnd/>
              <a:tailEnd/>
            </a:ln>
            <a:effectLst/>
          </p:spPr>
          <p:txBody>
            <a:bodyPr wrap="none" anchor="ctr"/>
            <a:lstStyle/>
            <a:p>
              <a:endParaRPr lang="en-US">
                <a:latin typeface="Berlin Sans FB" pitchFamily="34" charset="0"/>
              </a:endParaRPr>
            </a:p>
          </p:txBody>
        </p:sp>
      </p:grpSp>
      <p:sp>
        <p:nvSpPr>
          <p:cNvPr id="24" name="Oval 23"/>
          <p:cNvSpPr/>
          <p:nvPr/>
        </p:nvSpPr>
        <p:spPr>
          <a:xfrm>
            <a:off x="3143240" y="3501008"/>
            <a:ext cx="571504" cy="1214446"/>
          </a:xfrm>
          <a:prstGeom prst="ellipse">
            <a:avLst/>
          </a:prstGeom>
          <a:solidFill>
            <a:srgbClr val="7030A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lin Sans FB" pitchFamily="34" charset="0"/>
            </a:endParaRPr>
          </a:p>
        </p:txBody>
      </p:sp>
      <p:grpSp>
        <p:nvGrpSpPr>
          <p:cNvPr id="4" name="Group 24"/>
          <p:cNvGrpSpPr/>
          <p:nvPr/>
        </p:nvGrpSpPr>
        <p:grpSpPr>
          <a:xfrm>
            <a:off x="285720" y="1142984"/>
            <a:ext cx="8643998" cy="1714512"/>
            <a:chOff x="285720" y="1428736"/>
            <a:chExt cx="8643998" cy="1714512"/>
          </a:xfrm>
        </p:grpSpPr>
        <p:grpSp>
          <p:nvGrpSpPr>
            <p:cNvPr id="5" name="Group 23"/>
            <p:cNvGrpSpPr/>
            <p:nvPr/>
          </p:nvGrpSpPr>
          <p:grpSpPr>
            <a:xfrm>
              <a:off x="285720" y="1428736"/>
              <a:ext cx="8643998" cy="1643077"/>
              <a:chOff x="285720" y="1428736"/>
              <a:chExt cx="8643998" cy="1643077"/>
            </a:xfrm>
          </p:grpSpPr>
          <p:graphicFrame>
            <p:nvGraphicFramePr>
              <p:cNvPr id="28" name="Object 27"/>
              <p:cNvGraphicFramePr>
                <a:graphicFrameLocks noChangeAspect="1"/>
              </p:cNvGraphicFramePr>
              <p:nvPr/>
            </p:nvGraphicFramePr>
            <p:xfrm>
              <a:off x="371475" y="2146300"/>
              <a:ext cx="8512175" cy="925513"/>
            </p:xfrm>
            <a:graphic>
              <a:graphicData uri="http://schemas.openxmlformats.org/presentationml/2006/ole">
                <p:oleObj spid="_x0000_s51203" name="Ligning" r:id="rId5" imgW="4673520" imgH="507960" progId="Equation.3">
                  <p:embed/>
                </p:oleObj>
              </a:graphicData>
            </a:graphic>
          </p:graphicFrame>
          <p:sp>
            <p:nvSpPr>
              <p:cNvPr id="29" name="TextBox 28"/>
              <p:cNvSpPr txBox="1"/>
              <p:nvPr/>
            </p:nvSpPr>
            <p:spPr>
              <a:xfrm>
                <a:off x="285720" y="1428736"/>
                <a:ext cx="8643998" cy="461665"/>
              </a:xfrm>
              <a:prstGeom prst="rect">
                <a:avLst/>
              </a:prstGeom>
              <a:noFill/>
            </p:spPr>
            <p:txBody>
              <a:bodyPr wrap="square" rtlCol="0">
                <a:spAutoFit/>
              </a:bodyPr>
              <a:lstStyle/>
              <a:p>
                <a:r>
                  <a:rPr lang="da-DK" sz="2400" dirty="0" err="1" smtClean="0">
                    <a:solidFill>
                      <a:srgbClr val="FF0000"/>
                    </a:solidFill>
                    <a:latin typeface="Berlin Sans FB" pitchFamily="34" charset="0"/>
                  </a:rPr>
                  <a:t>Coherent</a:t>
                </a:r>
                <a:r>
                  <a:rPr lang="da-DK" sz="2400" dirty="0" smtClean="0">
                    <a:latin typeface="Berlin Sans FB" pitchFamily="34" charset="0"/>
                  </a:rPr>
                  <a:t> </a:t>
                </a:r>
                <a:r>
                  <a:rPr lang="da-DK" sz="2400" dirty="0" err="1" smtClean="0">
                    <a:latin typeface="Berlin Sans FB" pitchFamily="34" charset="0"/>
                  </a:rPr>
                  <a:t>scattering</a:t>
                </a:r>
                <a:r>
                  <a:rPr lang="da-DK" sz="2400" dirty="0" smtClean="0">
                    <a:latin typeface="Berlin Sans FB" pitchFamily="34" charset="0"/>
                  </a:rPr>
                  <a:t> </a:t>
                </a:r>
                <a:r>
                  <a:rPr lang="da-DK" sz="2400" dirty="0" err="1" smtClean="0">
                    <a:latin typeface="Berlin Sans FB" pitchFamily="34" charset="0"/>
                  </a:rPr>
                  <a:t>cross-section</a:t>
                </a:r>
                <a:r>
                  <a:rPr lang="da-DK" sz="2400" dirty="0" smtClean="0">
                    <a:latin typeface="Berlin Sans FB" pitchFamily="34" charset="0"/>
                  </a:rPr>
                  <a:t> (</a:t>
                </a:r>
                <a:r>
                  <a:rPr lang="da-DK" sz="2400" dirty="0" err="1" smtClean="0">
                    <a:latin typeface="Berlin Sans FB" pitchFamily="34" charset="0"/>
                  </a:rPr>
                  <a:t>Bravais</a:t>
                </a:r>
                <a:r>
                  <a:rPr lang="da-DK" sz="2400" dirty="0" smtClean="0">
                    <a:latin typeface="Berlin Sans FB" pitchFamily="34" charset="0"/>
                  </a:rPr>
                  <a:t> </a:t>
                </a:r>
                <a:r>
                  <a:rPr lang="da-DK" sz="2400" dirty="0" err="1" smtClean="0">
                    <a:latin typeface="Berlin Sans FB" pitchFamily="34" charset="0"/>
                  </a:rPr>
                  <a:t>lattice</a:t>
                </a:r>
                <a:r>
                  <a:rPr lang="da-DK" sz="2400" dirty="0" smtClean="0">
                    <a:latin typeface="Berlin Sans FB" pitchFamily="34" charset="0"/>
                  </a:rPr>
                  <a:t>)</a:t>
                </a:r>
                <a:endParaRPr lang="en-US" sz="2400" dirty="0">
                  <a:latin typeface="Berlin Sans FB" pitchFamily="34" charset="0"/>
                </a:endParaRPr>
              </a:p>
            </p:txBody>
          </p:sp>
        </p:grpSp>
        <p:sp>
          <p:nvSpPr>
            <p:cNvPr id="27" name="Rectangle 23"/>
            <p:cNvSpPr>
              <a:spLocks noChangeArrowheads="1"/>
            </p:cNvSpPr>
            <p:nvPr/>
          </p:nvSpPr>
          <p:spPr bwMode="auto">
            <a:xfrm>
              <a:off x="357158" y="1928802"/>
              <a:ext cx="8572560" cy="1214446"/>
            </a:xfrm>
            <a:prstGeom prst="rect">
              <a:avLst/>
            </a:prstGeom>
            <a:solidFill>
              <a:srgbClr val="0070C0">
                <a:alpha val="20000"/>
              </a:srgbClr>
            </a:solidFill>
            <a:ln w="9525" algn="ctr">
              <a:solidFill>
                <a:schemeClr val="tx1"/>
              </a:solidFill>
              <a:miter lim="800000"/>
              <a:headEnd/>
              <a:tailEnd/>
            </a:ln>
            <a:effectLst/>
          </p:spPr>
          <p:txBody>
            <a:bodyPr wrap="none" anchor="ctr"/>
            <a:lstStyle/>
            <a:p>
              <a:endParaRPr lang="en-US">
                <a:latin typeface="Berlin Sans FB" pitchFamily="34" charset="0"/>
              </a:endParaRPr>
            </a:p>
          </p:txBody>
        </p:sp>
      </p:grpSp>
      <p:sp>
        <p:nvSpPr>
          <p:cNvPr id="31" name="Oval 30"/>
          <p:cNvSpPr/>
          <p:nvPr/>
        </p:nvSpPr>
        <p:spPr>
          <a:xfrm>
            <a:off x="3143240" y="1714488"/>
            <a:ext cx="571504" cy="1214446"/>
          </a:xfrm>
          <a:prstGeom prst="ellipse">
            <a:avLst/>
          </a:prstGeom>
          <a:solidFill>
            <a:srgbClr val="7030A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lin Sans FB" pitchFamily="34" charset="0"/>
            </a:endParaRPr>
          </a:p>
        </p:txBody>
      </p:sp>
      <p:sp>
        <p:nvSpPr>
          <p:cNvPr id="32" name="Oval 31"/>
          <p:cNvSpPr/>
          <p:nvPr/>
        </p:nvSpPr>
        <p:spPr>
          <a:xfrm>
            <a:off x="1785918" y="3501008"/>
            <a:ext cx="571504" cy="1214446"/>
          </a:xfrm>
          <a:prstGeom prst="ellipse">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lin Sans FB" pitchFamily="34" charset="0"/>
            </a:endParaRPr>
          </a:p>
        </p:txBody>
      </p:sp>
      <p:pic>
        <p:nvPicPr>
          <p:cNvPr id="23" name="Picture 2"/>
          <p:cNvPicPr>
            <a:picLocks noChangeAspect="1" noChangeArrowheads="1"/>
          </p:cNvPicPr>
          <p:nvPr/>
        </p:nvPicPr>
        <p:blipFill>
          <a:blip r:embed="rId6" cstate="print"/>
          <a:srcRect/>
          <a:stretch>
            <a:fillRect/>
          </a:stretch>
        </p:blipFill>
        <p:spPr bwMode="auto">
          <a:xfrm>
            <a:off x="8410575" y="-24"/>
            <a:ext cx="733425" cy="857250"/>
          </a:xfrm>
          <a:prstGeom prst="rect">
            <a:avLst/>
          </a:prstGeom>
          <a:noFill/>
          <a:ln w="9525">
            <a:noFill/>
            <a:miter lim="800000"/>
            <a:headEnd/>
            <a:tailEnd/>
          </a:ln>
        </p:spPr>
      </p:pic>
      <p:sp>
        <p:nvSpPr>
          <p:cNvPr id="34" name="Rectangle 33"/>
          <p:cNvSpPr/>
          <p:nvPr/>
        </p:nvSpPr>
        <p:spPr>
          <a:xfrm>
            <a:off x="0" y="6669360"/>
            <a:ext cx="9144000" cy="188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lin Sans FB" pitchFamily="34" charset="0"/>
            </a:endParaRPr>
          </a:p>
        </p:txBody>
      </p:sp>
      <p:sp>
        <p:nvSpPr>
          <p:cNvPr id="38" name="TextBox 37"/>
          <p:cNvSpPr txBox="1"/>
          <p:nvPr/>
        </p:nvSpPr>
        <p:spPr>
          <a:xfrm>
            <a:off x="395536" y="4941168"/>
            <a:ext cx="8640960" cy="1569660"/>
          </a:xfrm>
          <a:prstGeom prst="rect">
            <a:avLst/>
          </a:prstGeom>
          <a:noFill/>
        </p:spPr>
        <p:txBody>
          <a:bodyPr wrap="square" rtlCol="0">
            <a:spAutoFit/>
          </a:bodyPr>
          <a:lstStyle/>
          <a:p>
            <a:pPr>
              <a:buFont typeface="Arial" charset="0"/>
              <a:buChar char="•"/>
            </a:pPr>
            <a:r>
              <a:rPr lang="da-DK" sz="2400" dirty="0" smtClean="0">
                <a:latin typeface="Berlin Sans FB" pitchFamily="34" charset="0"/>
              </a:rPr>
              <a:t> </a:t>
            </a:r>
            <a:r>
              <a:rPr lang="da-DK" sz="2400" dirty="0" err="1" smtClean="0">
                <a:solidFill>
                  <a:srgbClr val="FF0000"/>
                </a:solidFill>
                <a:latin typeface="Berlin Sans FB" pitchFamily="34" charset="0"/>
              </a:rPr>
              <a:t>Fourier</a:t>
            </a:r>
            <a:r>
              <a:rPr lang="da-DK" sz="2400" dirty="0" smtClean="0">
                <a:solidFill>
                  <a:srgbClr val="FF0000"/>
                </a:solidFill>
                <a:latin typeface="Berlin Sans FB" pitchFamily="34" charset="0"/>
              </a:rPr>
              <a:t> </a:t>
            </a:r>
            <a:r>
              <a:rPr lang="da-DK" sz="2400" dirty="0" err="1" smtClean="0">
                <a:solidFill>
                  <a:srgbClr val="FF0000"/>
                </a:solidFill>
                <a:latin typeface="Berlin Sans FB" pitchFamily="34" charset="0"/>
              </a:rPr>
              <a:t>transforms</a:t>
            </a:r>
            <a:r>
              <a:rPr lang="da-DK" sz="2400" dirty="0" smtClean="0">
                <a:solidFill>
                  <a:srgbClr val="FF0000"/>
                </a:solidFill>
                <a:latin typeface="Berlin Sans FB" pitchFamily="34" charset="0"/>
              </a:rPr>
              <a:t> in temporal and </a:t>
            </a:r>
            <a:r>
              <a:rPr lang="da-DK" sz="2400" dirty="0" err="1" smtClean="0">
                <a:solidFill>
                  <a:srgbClr val="FF0000"/>
                </a:solidFill>
                <a:latin typeface="Berlin Sans FB" pitchFamily="34" charset="0"/>
              </a:rPr>
              <a:t>spatial</a:t>
            </a:r>
            <a:r>
              <a:rPr lang="da-DK" sz="2400" dirty="0" smtClean="0">
                <a:solidFill>
                  <a:srgbClr val="FF0000"/>
                </a:solidFill>
                <a:latin typeface="Berlin Sans FB" pitchFamily="34" charset="0"/>
              </a:rPr>
              <a:t> </a:t>
            </a:r>
            <a:r>
              <a:rPr lang="da-DK" sz="2400" dirty="0" err="1" smtClean="0">
                <a:solidFill>
                  <a:srgbClr val="FF0000"/>
                </a:solidFill>
                <a:latin typeface="Berlin Sans FB" pitchFamily="34" charset="0"/>
              </a:rPr>
              <a:t>coordinates</a:t>
            </a:r>
            <a:r>
              <a:rPr lang="da-DK" sz="2400" dirty="0" smtClean="0">
                <a:solidFill>
                  <a:srgbClr val="FF0000"/>
                </a:solidFill>
                <a:latin typeface="Berlin Sans FB" pitchFamily="34" charset="0"/>
              </a:rPr>
              <a:t> of 2-point </a:t>
            </a:r>
            <a:r>
              <a:rPr lang="da-DK" sz="2400" dirty="0" err="1" smtClean="0">
                <a:solidFill>
                  <a:srgbClr val="FF0000"/>
                </a:solidFill>
                <a:latin typeface="Berlin Sans FB" pitchFamily="34" charset="0"/>
              </a:rPr>
              <a:t>correlation</a:t>
            </a:r>
            <a:r>
              <a:rPr lang="da-DK" sz="2400" dirty="0" smtClean="0">
                <a:solidFill>
                  <a:srgbClr val="FF0000"/>
                </a:solidFill>
                <a:latin typeface="Berlin Sans FB" pitchFamily="34" charset="0"/>
              </a:rPr>
              <a:t> </a:t>
            </a:r>
            <a:r>
              <a:rPr lang="da-DK" sz="2400" dirty="0" err="1" smtClean="0">
                <a:solidFill>
                  <a:srgbClr val="FF0000"/>
                </a:solidFill>
                <a:latin typeface="Berlin Sans FB" pitchFamily="34" charset="0"/>
              </a:rPr>
              <a:t>functions</a:t>
            </a:r>
            <a:r>
              <a:rPr lang="da-DK" sz="2400" dirty="0" smtClean="0">
                <a:solidFill>
                  <a:srgbClr val="FF0000"/>
                </a:solidFill>
                <a:latin typeface="Berlin Sans FB" pitchFamily="34" charset="0"/>
              </a:rPr>
              <a:t> (same for </a:t>
            </a:r>
            <a:r>
              <a:rPr lang="da-DK" sz="2400" dirty="0" err="1" smtClean="0">
                <a:solidFill>
                  <a:srgbClr val="FF0000"/>
                </a:solidFill>
                <a:latin typeface="Berlin Sans FB" pitchFamily="34" charset="0"/>
              </a:rPr>
              <a:t>magnetic</a:t>
            </a:r>
            <a:r>
              <a:rPr lang="da-DK" sz="2400" dirty="0" smtClean="0">
                <a:solidFill>
                  <a:srgbClr val="FF0000"/>
                </a:solidFill>
                <a:latin typeface="Berlin Sans FB" pitchFamily="34" charset="0"/>
              </a:rPr>
              <a:t> </a:t>
            </a:r>
            <a:r>
              <a:rPr lang="da-DK" sz="2400" dirty="0" err="1" smtClean="0">
                <a:solidFill>
                  <a:srgbClr val="FF0000"/>
                </a:solidFill>
                <a:latin typeface="Berlin Sans FB" pitchFamily="34" charset="0"/>
              </a:rPr>
              <a:t>interactions</a:t>
            </a:r>
            <a:r>
              <a:rPr lang="da-DK" sz="2400" dirty="0" smtClean="0">
                <a:solidFill>
                  <a:srgbClr val="FF0000"/>
                </a:solidFill>
                <a:latin typeface="Berlin Sans FB" pitchFamily="34" charset="0"/>
              </a:rPr>
              <a:t>)</a:t>
            </a:r>
          </a:p>
          <a:p>
            <a:pPr>
              <a:buFont typeface="Arial" charset="0"/>
              <a:buChar char="•"/>
            </a:pPr>
            <a:r>
              <a:rPr lang="da-DK" sz="2400" dirty="0" smtClean="0">
                <a:latin typeface="Berlin Sans FB" pitchFamily="34" charset="0"/>
              </a:rPr>
              <a:t> </a:t>
            </a:r>
            <a:r>
              <a:rPr lang="da-DK" sz="2400" dirty="0" err="1" smtClean="0">
                <a:latin typeface="Berlin Sans FB" pitchFamily="34" charset="0"/>
              </a:rPr>
              <a:t>Coherent</a:t>
            </a:r>
            <a:r>
              <a:rPr lang="da-DK" sz="2400" dirty="0" smtClean="0">
                <a:latin typeface="Berlin Sans FB" pitchFamily="34" charset="0"/>
              </a:rPr>
              <a:t> </a:t>
            </a:r>
            <a:r>
              <a:rPr lang="da-DK" sz="2400" dirty="0" err="1" smtClean="0">
                <a:latin typeface="Berlin Sans FB" pitchFamily="34" charset="0"/>
              </a:rPr>
              <a:t>scattering</a:t>
            </a:r>
            <a:r>
              <a:rPr lang="da-DK" sz="2400" dirty="0" smtClean="0">
                <a:latin typeface="Berlin Sans FB" pitchFamily="34" charset="0"/>
              </a:rPr>
              <a:t>   : </a:t>
            </a:r>
            <a:r>
              <a:rPr lang="da-DK" sz="2400" dirty="0" err="1" smtClean="0">
                <a:latin typeface="Berlin Sans FB" pitchFamily="34" charset="0"/>
              </a:rPr>
              <a:t>Different</a:t>
            </a:r>
            <a:r>
              <a:rPr lang="da-DK" sz="2400" dirty="0" smtClean="0">
                <a:latin typeface="Berlin Sans FB" pitchFamily="34" charset="0"/>
              </a:rPr>
              <a:t> </a:t>
            </a:r>
            <a:r>
              <a:rPr lang="da-DK" sz="2400" dirty="0" err="1" smtClean="0">
                <a:latin typeface="Berlin Sans FB" pitchFamily="34" charset="0"/>
              </a:rPr>
              <a:t>particles</a:t>
            </a:r>
            <a:r>
              <a:rPr lang="da-DK" sz="2400" dirty="0" smtClean="0">
                <a:latin typeface="Berlin Sans FB" pitchFamily="34" charset="0"/>
              </a:rPr>
              <a:t> (</a:t>
            </a:r>
            <a:r>
              <a:rPr lang="da-DK" sz="2400" dirty="0" err="1" smtClean="0">
                <a:latin typeface="Berlin Sans FB" pitchFamily="34" charset="0"/>
              </a:rPr>
              <a:t>j,j</a:t>
            </a:r>
            <a:r>
              <a:rPr lang="da-DK" sz="2400" dirty="0" smtClean="0">
                <a:latin typeface="Berlin Sans FB" pitchFamily="34" charset="0"/>
              </a:rPr>
              <a:t> sum. </a:t>
            </a:r>
            <a:r>
              <a:rPr lang="da-DK" sz="2400" dirty="0" err="1" smtClean="0">
                <a:latin typeface="Berlin Sans FB" pitchFamily="34" charset="0"/>
              </a:rPr>
              <a:t>Interference</a:t>
            </a:r>
            <a:r>
              <a:rPr lang="da-DK" sz="2400" dirty="0" smtClean="0">
                <a:latin typeface="Berlin Sans FB" pitchFamily="34" charset="0"/>
              </a:rPr>
              <a:t>)</a:t>
            </a:r>
          </a:p>
          <a:p>
            <a:pPr>
              <a:buFont typeface="Arial" charset="0"/>
              <a:buChar char="•"/>
            </a:pPr>
            <a:r>
              <a:rPr lang="da-DK" sz="2400" dirty="0" smtClean="0">
                <a:latin typeface="Berlin Sans FB" pitchFamily="34" charset="0"/>
              </a:rPr>
              <a:t> </a:t>
            </a:r>
            <a:r>
              <a:rPr lang="da-DK" sz="2400" dirty="0" err="1" smtClean="0">
                <a:latin typeface="Berlin Sans FB" pitchFamily="34" charset="0"/>
              </a:rPr>
              <a:t>Incoherent</a:t>
            </a:r>
            <a:r>
              <a:rPr lang="da-DK" sz="2400" dirty="0" smtClean="0">
                <a:latin typeface="Berlin Sans FB" pitchFamily="34" charset="0"/>
              </a:rPr>
              <a:t> </a:t>
            </a:r>
            <a:r>
              <a:rPr lang="da-DK" sz="2400" dirty="0" err="1" smtClean="0">
                <a:latin typeface="Berlin Sans FB" pitchFamily="34" charset="0"/>
              </a:rPr>
              <a:t>scattering</a:t>
            </a:r>
            <a:r>
              <a:rPr lang="da-DK" sz="2400" dirty="0" smtClean="0">
                <a:latin typeface="Berlin Sans FB" pitchFamily="34" charset="0"/>
              </a:rPr>
              <a:t> : The same </a:t>
            </a:r>
            <a:r>
              <a:rPr lang="da-DK" sz="2400" dirty="0" err="1" smtClean="0">
                <a:latin typeface="Berlin Sans FB" pitchFamily="34" charset="0"/>
              </a:rPr>
              <a:t>particle</a:t>
            </a:r>
            <a:r>
              <a:rPr lang="da-DK" sz="2400" dirty="0" smtClean="0">
                <a:latin typeface="Berlin Sans FB" pitchFamily="34" charset="0"/>
              </a:rPr>
              <a:t>  (j sum. </a:t>
            </a:r>
            <a:r>
              <a:rPr lang="da-DK" sz="2400" dirty="0" err="1" smtClean="0">
                <a:latin typeface="Berlin Sans FB" pitchFamily="34" charset="0"/>
              </a:rPr>
              <a:t>No</a:t>
            </a:r>
            <a:r>
              <a:rPr lang="da-DK" sz="2400" dirty="0" smtClean="0">
                <a:latin typeface="Berlin Sans FB" pitchFamily="34" charset="0"/>
              </a:rPr>
              <a:t> </a:t>
            </a:r>
            <a:r>
              <a:rPr lang="da-DK" sz="2400" dirty="0" err="1" smtClean="0">
                <a:latin typeface="Berlin Sans FB" pitchFamily="34" charset="0"/>
              </a:rPr>
              <a:t>interference</a:t>
            </a:r>
            <a:r>
              <a:rPr lang="da-DK" sz="2400" dirty="0" smtClean="0">
                <a:latin typeface="Berlin Sans FB" pitchFamily="34" charset="0"/>
              </a:rPr>
              <a:t>)</a:t>
            </a:r>
            <a:endParaRPr lang="en-US" sz="2400" dirty="0">
              <a:latin typeface="Berlin Sans FB"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latin typeface="Berlin Sans FB" pitchFamily="34" charset="0"/>
              </a:rPr>
              <a:t>Real and </a:t>
            </a:r>
            <a:r>
              <a:rPr lang="da-DK" dirty="0" err="1" smtClean="0">
                <a:latin typeface="Berlin Sans FB" pitchFamily="34" charset="0"/>
              </a:rPr>
              <a:t>reciprocal</a:t>
            </a:r>
            <a:r>
              <a:rPr lang="da-DK" dirty="0" smtClean="0">
                <a:latin typeface="Berlin Sans FB" pitchFamily="34" charset="0"/>
              </a:rPr>
              <a:t> </a:t>
            </a:r>
            <a:r>
              <a:rPr lang="da-DK" dirty="0" err="1" smtClean="0">
                <a:latin typeface="Berlin Sans FB" pitchFamily="34" charset="0"/>
              </a:rPr>
              <a:t>space</a:t>
            </a:r>
            <a:r>
              <a:rPr lang="da-DK" dirty="0" smtClean="0">
                <a:latin typeface="Berlin Sans FB" pitchFamily="34" charset="0"/>
              </a:rPr>
              <a:t>: </a:t>
            </a:r>
            <a:br>
              <a:rPr lang="da-DK" dirty="0" smtClean="0">
                <a:latin typeface="Berlin Sans FB" pitchFamily="34" charset="0"/>
              </a:rPr>
            </a:br>
            <a:r>
              <a:rPr lang="da-DK" dirty="0" err="1" smtClean="0">
                <a:latin typeface="Berlin Sans FB" pitchFamily="34" charset="0"/>
              </a:rPr>
              <a:t>Fourier</a:t>
            </a:r>
            <a:r>
              <a:rPr lang="da-DK" dirty="0" smtClean="0">
                <a:latin typeface="Berlin Sans FB" pitchFamily="34" charset="0"/>
              </a:rPr>
              <a:t> transformation</a:t>
            </a:r>
            <a:endParaRPr lang="en-US" dirty="0">
              <a:latin typeface="Berlin Sans FB" pitchFamily="34" charset="0"/>
            </a:endParaRPr>
          </a:p>
        </p:txBody>
      </p:sp>
      <p:graphicFrame>
        <p:nvGraphicFramePr>
          <p:cNvPr id="5" name="Object 4"/>
          <p:cNvGraphicFramePr>
            <a:graphicFrameLocks noChangeAspect="1"/>
          </p:cNvGraphicFramePr>
          <p:nvPr/>
        </p:nvGraphicFramePr>
        <p:xfrm>
          <a:off x="1916708" y="1772816"/>
          <a:ext cx="5535612" cy="2535238"/>
        </p:xfrm>
        <a:graphic>
          <a:graphicData uri="http://schemas.openxmlformats.org/presentationml/2006/ole">
            <p:oleObj spid="_x0000_s4098" name="Ligning" r:id="rId3" imgW="2108160" imgH="965160" progId="Equation.3">
              <p:embed/>
            </p:oleObj>
          </a:graphicData>
        </a:graphic>
      </p:graphicFrame>
      <p:sp>
        <p:nvSpPr>
          <p:cNvPr id="6" name="Rectangle 5"/>
          <p:cNvSpPr/>
          <p:nvPr/>
        </p:nvSpPr>
        <p:spPr>
          <a:xfrm>
            <a:off x="0" y="6669360"/>
            <a:ext cx="9144000" cy="188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a:blip r:embed="rId4" cstate="print"/>
          <a:srcRect/>
          <a:stretch>
            <a:fillRect/>
          </a:stretch>
        </p:blipFill>
        <p:spPr bwMode="auto">
          <a:xfrm>
            <a:off x="8410575" y="-24"/>
            <a:ext cx="733425" cy="85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1096</TotalTime>
  <Words>3087</Words>
  <Application>Microsoft Office PowerPoint</Application>
  <PresentationFormat>On-screen Show (4:3)</PresentationFormat>
  <Paragraphs>356</Paragraphs>
  <Slides>42</Slides>
  <Notes>14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42</vt:i4>
      </vt:variant>
    </vt:vector>
  </HeadingPairs>
  <TitlesOfParts>
    <vt:vector size="45" baseType="lpstr">
      <vt:lpstr>Blank</vt:lpstr>
      <vt:lpstr>Ligning</vt:lpstr>
      <vt:lpstr>Equation</vt:lpstr>
      <vt:lpstr>Introduction to spectroscopy</vt:lpstr>
      <vt:lpstr>Outline</vt:lpstr>
      <vt:lpstr>Properties of the neutron</vt:lpstr>
      <vt:lpstr>Interactions with matter</vt:lpstr>
      <vt:lpstr>Conservation laws</vt:lpstr>
      <vt:lpstr>1994: Nobel price winners</vt:lpstr>
      <vt:lpstr>Nuclear coherent and incoherent</vt:lpstr>
      <vt:lpstr>Nuclear coherent and incoherent</vt:lpstr>
      <vt:lpstr>Real and reciprocal space:  Fourier transformation</vt:lpstr>
      <vt:lpstr>Examples of Fourier transforms</vt:lpstr>
      <vt:lpstr>Examples of Fourier transforms</vt:lpstr>
      <vt:lpstr>Examples of Fourier transforms</vt:lpstr>
      <vt:lpstr>Examples of Fourier transforms</vt:lpstr>
      <vt:lpstr>Time and energy:  Fourier transformation</vt:lpstr>
      <vt:lpstr>Examples</vt:lpstr>
      <vt:lpstr>Examples</vt:lpstr>
      <vt:lpstr>Examples</vt:lpstr>
      <vt:lpstr>Outline</vt:lpstr>
      <vt:lpstr>Problems to tackle by spectroscopic methods  </vt:lpstr>
      <vt:lpstr>Problems to tackle by spectroscopic methods</vt:lpstr>
      <vt:lpstr>Outline</vt:lpstr>
      <vt:lpstr>Time and energy scales</vt:lpstr>
      <vt:lpstr>Neutrons : r and t coverage</vt:lpstr>
      <vt:lpstr>Types of scattering</vt:lpstr>
      <vt:lpstr>Outline</vt:lpstr>
      <vt:lpstr>Instrument types: </vt:lpstr>
      <vt:lpstr>Triple-axis spectrometers</vt:lpstr>
      <vt:lpstr>Slide 28</vt:lpstr>
      <vt:lpstr>Triple-axis spectrometers</vt:lpstr>
      <vt:lpstr>Time-of-flight spectrometers</vt:lpstr>
      <vt:lpstr>Direct time-of-flight spectrometers</vt:lpstr>
      <vt:lpstr>Indirect time-of-flight spectrometers</vt:lpstr>
      <vt:lpstr>Neutron spin echo</vt:lpstr>
      <vt:lpstr>Neutron spin echo</vt:lpstr>
      <vt:lpstr>Conclusions</vt:lpstr>
      <vt:lpstr>Slide 36</vt:lpstr>
      <vt:lpstr>Slide 37</vt:lpstr>
      <vt:lpstr>Slide 38</vt:lpstr>
      <vt:lpstr>Kinematic constraints</vt:lpstr>
      <vt:lpstr>Elastic scattering</vt:lpstr>
      <vt:lpstr>Inelastic scattering</vt:lpstr>
      <vt:lpstr>Neutrons and complementary techniques</vt:lpstr>
    </vt:vector>
  </TitlesOfParts>
  <Company>Risø DTU, National Laboratory for Sustainable Energy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spectroscopy</dc:title>
  <dc:creator>Niels ech Christensen</dc:creator>
  <cp:lastModifiedBy>Niels ech Christensen</cp:lastModifiedBy>
  <cp:revision>160</cp:revision>
  <dcterms:created xsi:type="dcterms:W3CDTF">2012-08-19T21:20:01Z</dcterms:created>
  <dcterms:modified xsi:type="dcterms:W3CDTF">2012-08-23T06:02:25Z</dcterms:modified>
</cp:coreProperties>
</file>