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309" r:id="rId2"/>
    <p:sldId id="261" r:id="rId3"/>
    <p:sldId id="353" r:id="rId4"/>
    <p:sldId id="262" r:id="rId5"/>
    <p:sldId id="325" r:id="rId6"/>
    <p:sldId id="323" r:id="rId7"/>
    <p:sldId id="324" r:id="rId8"/>
    <p:sldId id="330" r:id="rId9"/>
    <p:sldId id="331" r:id="rId10"/>
    <p:sldId id="332" r:id="rId11"/>
    <p:sldId id="334" r:id="rId12"/>
    <p:sldId id="336" r:id="rId13"/>
    <p:sldId id="352" r:id="rId14"/>
    <p:sldId id="317" r:id="rId15"/>
    <p:sldId id="318" r:id="rId16"/>
    <p:sldId id="274" r:id="rId17"/>
    <p:sldId id="292" r:id="rId18"/>
    <p:sldId id="300" r:id="rId19"/>
    <p:sldId id="302" r:id="rId20"/>
    <p:sldId id="306" r:id="rId21"/>
    <p:sldId id="307" r:id="rId22"/>
    <p:sldId id="298" r:id="rId23"/>
    <p:sldId id="354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0101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227" autoAdjust="0"/>
    <p:restoredTop sz="93553" autoAdjust="0"/>
  </p:normalViewPr>
  <p:slideViewPr>
    <p:cSldViewPr snapToObjects="1">
      <p:cViewPr>
        <p:scale>
          <a:sx n="100" d="100"/>
          <a:sy n="100" d="100"/>
        </p:scale>
        <p:origin x="-776" y="288"/>
      </p:cViewPr>
      <p:guideLst>
        <p:guide orient="horz" pos="2832"/>
        <p:guide pos="2880"/>
      </p:guideLst>
    </p:cSldViewPr>
  </p:slideViewPr>
  <p:outlineViewPr>
    <p:cViewPr>
      <p:scale>
        <a:sx n="33" d="100"/>
        <a:sy n="33" d="100"/>
      </p:scale>
      <p:origin x="0" y="28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36845D-3623-354F-9C5B-ACEAC869E356}" type="datetimeFigureOut">
              <a:rPr lang="en-US" smtClean="0"/>
              <a:pPr/>
              <a:t>8/7/12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D5A4C3-6FED-7241-9855-90E57323E3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3096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AE47FE-0CFD-A44F-8406-BD728EBB0FEC}" type="datetimeFigureOut">
              <a:rPr lang="en-US" smtClean="0"/>
              <a:pPr/>
              <a:t>8/7/12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55945E-007C-4441-93AC-34691E6FA9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822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Roughness</a:t>
            </a:r>
            <a:r>
              <a:rPr lang="en-US" baseline="0" dirty="0" smtClean="0"/>
              <a:t> makes reflectivity fall off faster than q4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5945E-007C-4441-93AC-34691E6FA9C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Roughness</a:t>
            </a:r>
            <a:r>
              <a:rPr lang="en-US" baseline="0" dirty="0" smtClean="0"/>
              <a:t> makes reflectivity fall off faster than q4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5945E-007C-4441-93AC-34691E6FA9C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Roughness</a:t>
            </a:r>
            <a:r>
              <a:rPr lang="en-US" baseline="0" dirty="0" smtClean="0"/>
              <a:t> makes reflectivity fall off faster than q4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5945E-007C-4441-93AC-34691E6FA9C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Roughness</a:t>
            </a:r>
            <a:r>
              <a:rPr lang="en-US" baseline="0" dirty="0" smtClean="0"/>
              <a:t> makes reflectivity fall off faster than q4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5945E-007C-4441-93AC-34691E6FA9C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Roughness</a:t>
            </a:r>
            <a:r>
              <a:rPr lang="en-US" baseline="0" dirty="0" smtClean="0"/>
              <a:t> makes reflectivity fall off faster than q4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5945E-007C-4441-93AC-34691E6FA9C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Roughness</a:t>
            </a:r>
            <a:r>
              <a:rPr lang="en-US" baseline="0" dirty="0" smtClean="0"/>
              <a:t> makes reflectivity fall off faster than q4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5945E-007C-4441-93AC-34691E6FA9C2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</a:t>
            </a:r>
            <a:r>
              <a:rPr lang="en-US" baseline="0" dirty="0" smtClean="0"/>
              <a:t> X RAY -----   the </a:t>
            </a:r>
            <a:r>
              <a:rPr lang="en-US" baseline="0" dirty="0" err="1" smtClean="0"/>
              <a:t>SlD</a:t>
            </a:r>
            <a:r>
              <a:rPr lang="en-US" baseline="0" dirty="0" smtClean="0"/>
              <a:t> is directly proportional to the atomic factor and thus to the number of electrons in the atom (atomic number)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Rho is called ELECTRON NUMBER DENSITY</a:t>
            </a:r>
          </a:p>
          <a:p>
            <a:r>
              <a:rPr lang="en-US" baseline="0" dirty="0" smtClean="0"/>
              <a:t>SLD is </a:t>
            </a:r>
            <a:r>
              <a:rPr lang="en-US" baseline="0" dirty="0" err="1" smtClean="0"/>
              <a:t>neutrin</a:t>
            </a:r>
            <a:r>
              <a:rPr lang="en-US" baseline="0" dirty="0" smtClean="0"/>
              <a:t> is the product between the atomic number density and the atomic scattering factor</a:t>
            </a:r>
          </a:p>
          <a:p>
            <a:endParaRPr lang="en-US" baseline="0" dirty="0" smtClean="0"/>
          </a:p>
          <a:p>
            <a:r>
              <a:rPr lang="en-US" baseline="0" dirty="0" smtClean="0"/>
              <a:t>SENSITIVE TO ELECTRONIC CLOUD</a:t>
            </a:r>
          </a:p>
          <a:p>
            <a:endParaRPr lang="en-US" baseline="0" dirty="0" smtClean="0"/>
          </a:p>
          <a:p>
            <a:r>
              <a:rPr lang="en-US" baseline="0" dirty="0" smtClean="0"/>
              <a:t>FOR NETRON- </a:t>
            </a:r>
            <a:r>
              <a:rPr lang="en-US" baseline="0" dirty="0" err="1" smtClean="0"/>
              <a:t>b</a:t>
            </a:r>
            <a:r>
              <a:rPr lang="en-US" baseline="0" dirty="0" smtClean="0"/>
              <a:t> is erratic with atomic number </a:t>
            </a:r>
          </a:p>
          <a:p>
            <a:r>
              <a:rPr lang="en-US" baseline="0" dirty="0" smtClean="0"/>
              <a:t>SENSITIVE TO </a:t>
            </a:r>
            <a:r>
              <a:rPr lang="en-US" baseline="0" dirty="0" err="1" smtClean="0"/>
              <a:t>NEuTRON</a:t>
            </a:r>
            <a:r>
              <a:rPr lang="en-US" baseline="0" dirty="0" smtClean="0"/>
              <a:t>-&gt; ISOTOPIC COMPOSITION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5945E-007C-4441-93AC-34691E6FA9C2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Critical angle is of a few </a:t>
            </a:r>
            <a:r>
              <a:rPr lang="en-US" baseline="0" dirty="0" err="1" smtClean="0"/>
              <a:t>milli</a:t>
            </a:r>
            <a:r>
              <a:rPr lang="en-US" baseline="0" dirty="0" smtClean="0"/>
              <a:t> radians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Using </a:t>
            </a:r>
            <a:r>
              <a:rPr lang="en-US" baseline="0" dirty="0" err="1" smtClean="0"/>
              <a:t>snells</a:t>
            </a:r>
            <a:r>
              <a:rPr lang="en-US" baseline="0" dirty="0" smtClean="0"/>
              <a:t> law </a:t>
            </a:r>
            <a:r>
              <a:rPr lang="en-US" baseline="0" dirty="0" err="1" smtClean="0"/>
              <a:t>cos</a:t>
            </a:r>
            <a:r>
              <a:rPr lang="en-US" baseline="0" dirty="0" smtClean="0"/>
              <a:t> angle critical = </a:t>
            </a:r>
            <a:r>
              <a:rPr lang="en-US" baseline="0" dirty="0" err="1" smtClean="0"/>
              <a:t>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cos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angulo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trnasmitido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</a:t>
            </a:r>
            <a:r>
              <a:rPr lang="en-US" baseline="0" dirty="0" smtClean="0"/>
              <a:t> sea 0) 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Neutron reflectivity measured around critical angle   -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Gracing </a:t>
            </a:r>
            <a:r>
              <a:rPr lang="en-US" baseline="0" dirty="0" err="1" smtClean="0"/>
              <a:t>Xray</a:t>
            </a:r>
            <a:r>
              <a:rPr lang="en-US" baseline="0" dirty="0" smtClean="0"/>
              <a:t> reflectivity for angles below this great sensitivity thanks to the evanescence wave with penetration depth of a few nm.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5945E-007C-4441-93AC-34691E6FA9C2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654" name="Picture 70" descr="NAT_ppt_top_u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9213"/>
            <a:ext cx="9144000" cy="1284287"/>
          </a:xfrm>
          <a:prstGeom prst="rect">
            <a:avLst/>
          </a:prstGeom>
          <a:noFill/>
        </p:spPr>
      </p:pic>
      <p:pic>
        <p:nvPicPr>
          <p:cNvPr id="67653" name="Picture 69" descr="top_uk_58_02"/>
          <p:cNvPicPr>
            <a:picLocks noChangeAspect="1" noChangeArrowheads="1"/>
          </p:cNvPicPr>
          <p:nvPr/>
        </p:nvPicPr>
        <p:blipFill>
          <a:blip r:embed="rId3"/>
          <a:srcRect r="20320"/>
          <a:stretch>
            <a:fillRect/>
          </a:stretch>
        </p:blipFill>
        <p:spPr bwMode="auto">
          <a:xfrm>
            <a:off x="0" y="0"/>
            <a:ext cx="9144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609" name="Line 25"/>
          <p:cNvSpPr>
            <a:spLocks noChangeShapeType="1"/>
          </p:cNvSpPr>
          <p:nvPr/>
        </p:nvSpPr>
        <p:spPr bwMode="auto">
          <a:xfrm flipH="1">
            <a:off x="4763" y="1168400"/>
            <a:ext cx="9148762" cy="0"/>
          </a:xfrm>
          <a:prstGeom prst="line">
            <a:avLst/>
          </a:prstGeom>
          <a:noFill/>
          <a:ln w="9525">
            <a:solidFill>
              <a:srgbClr val="32603D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651" name="Rectangle 67"/>
          <p:cNvSpPr>
            <a:spLocks noChangeArrowheads="1"/>
          </p:cNvSpPr>
          <p:nvPr/>
        </p:nvSpPr>
        <p:spPr bwMode="auto">
          <a:xfrm>
            <a:off x="0" y="1268413"/>
            <a:ext cx="9144000" cy="55895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28700" y="2065338"/>
            <a:ext cx="6496050" cy="685800"/>
          </a:xfrm>
        </p:spPr>
        <p:txBody>
          <a:bodyPr anchor="t"/>
          <a:lstStyle>
            <a:lvl1pPr>
              <a:defRPr/>
            </a:lvl1pPr>
          </a:lstStyle>
          <a:p>
            <a:r>
              <a:rPr lang="da-DK" smtClean="0"/>
              <a:t>Click to edit Master title style</a:t>
            </a:r>
            <a:endParaRPr lang="da-DK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38225" y="2930525"/>
            <a:ext cx="6486525" cy="2803525"/>
          </a:xfrm>
        </p:spPr>
        <p:txBody>
          <a:bodyPr/>
          <a:lstStyle>
            <a:lvl1pPr marL="0" indent="0">
              <a:defRPr sz="1400">
                <a:solidFill>
                  <a:schemeClr val="tx1"/>
                </a:solidFill>
              </a:defRPr>
            </a:lvl1pPr>
          </a:lstStyle>
          <a:p>
            <a:r>
              <a:rPr lang="da-DK" smtClean="0"/>
              <a:t>Click to edit Master subtitle style</a:t>
            </a:r>
            <a:endParaRPr lang="da-DK"/>
          </a:p>
        </p:txBody>
      </p:sp>
      <p:sp>
        <p:nvSpPr>
          <p:cNvPr id="67605" name="Rectangle 21"/>
          <p:cNvSpPr>
            <a:spLocks noChangeArrowheads="1"/>
          </p:cNvSpPr>
          <p:nvPr/>
        </p:nvSpPr>
        <p:spPr bwMode="auto">
          <a:xfrm>
            <a:off x="1042988" y="6343650"/>
            <a:ext cx="7186612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</a:bodyPr>
          <a:lstStyle/>
          <a:p>
            <a:r>
              <a:rPr lang="da-DK" sz="900" dirty="0" smtClean="0"/>
              <a:t>Summer School 2012</a:t>
            </a:r>
          </a:p>
          <a:p>
            <a:pPr>
              <a:lnSpc>
                <a:spcPct val="110000"/>
              </a:lnSpc>
            </a:pPr>
            <a:r>
              <a:rPr lang="da-DK" sz="900" dirty="0" err="1" smtClean="0"/>
              <a:t>Marite</a:t>
            </a:r>
            <a:r>
              <a:rPr lang="da-DK" sz="900" baseline="0" dirty="0" smtClean="0"/>
              <a:t> </a:t>
            </a:r>
            <a:r>
              <a:rPr lang="da-DK" sz="900" baseline="0" dirty="0" err="1" smtClean="0"/>
              <a:t>Cardenas</a:t>
            </a:r>
            <a:r>
              <a:rPr lang="da-DK" sz="900" baseline="0" dirty="0" smtClean="0"/>
              <a:t> HCØ D312</a:t>
            </a:r>
            <a:endParaRPr lang="da-DK" sz="900" dirty="0"/>
          </a:p>
        </p:txBody>
      </p:sp>
      <p:sp>
        <p:nvSpPr>
          <p:cNvPr id="67640" name="Rectangle 5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6938" y="476250"/>
            <a:ext cx="1643062" cy="5005388"/>
          </a:xfrm>
        </p:spPr>
        <p:txBody>
          <a:bodyPr vert="eaVert"/>
          <a:lstStyle/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2988" y="476250"/>
            <a:ext cx="4781550" cy="5005388"/>
          </a:xfrm>
        </p:spPr>
        <p:txBody>
          <a:bodyPr vert="eaVert"/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042988" y="476250"/>
            <a:ext cx="6577012" cy="5005388"/>
          </a:xfrm>
        </p:spPr>
        <p:txBody>
          <a:bodyPr/>
          <a:lstStyle/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styles</a:t>
            </a:r>
            <a:endParaRPr lang="da-DK" dirty="0" smtClean="0"/>
          </a:p>
          <a:p>
            <a:pPr lvl="1"/>
            <a:r>
              <a:rPr lang="da-DK" dirty="0" err="1" smtClean="0"/>
              <a:t>Second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err="1" smtClean="0"/>
              <a:t>Third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err="1" smtClean="0"/>
              <a:t>Fifth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555875" y="-3175"/>
            <a:ext cx="6553200" cy="2635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2988" y="1374775"/>
            <a:ext cx="3211512" cy="4106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06900" y="1374775"/>
            <a:ext cx="3213100" cy="4106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94" name="Picture 34" descr="NAT_ppt_top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5573713"/>
            <a:ext cx="9144000" cy="1284287"/>
          </a:xfrm>
          <a:prstGeom prst="rect">
            <a:avLst/>
          </a:prstGeom>
          <a:noFill/>
        </p:spPr>
      </p:pic>
      <p:pic>
        <p:nvPicPr>
          <p:cNvPr id="66593" name="Picture 33" descr="top_uk_58_02"/>
          <p:cNvPicPr>
            <a:picLocks noChangeAspect="1" noChangeArrowheads="1"/>
          </p:cNvPicPr>
          <p:nvPr/>
        </p:nvPicPr>
        <p:blipFill>
          <a:blip r:embed="rId15"/>
          <a:srcRect r="20320"/>
          <a:stretch>
            <a:fillRect/>
          </a:stretch>
        </p:blipFill>
        <p:spPr bwMode="auto">
          <a:xfrm>
            <a:off x="0" y="0"/>
            <a:ext cx="9144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76" name="Rectangle 16"/>
          <p:cNvSpPr>
            <a:spLocks noChangeArrowheads="1"/>
          </p:cNvSpPr>
          <p:nvPr/>
        </p:nvSpPr>
        <p:spPr bwMode="auto">
          <a:xfrm>
            <a:off x="1042988" y="6343650"/>
            <a:ext cx="7186612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</a:bodyPr>
          <a:lstStyle/>
          <a:p>
            <a:r>
              <a:rPr lang="da-DK" sz="900" dirty="0" smtClean="0"/>
              <a:t>Summer School 2012</a:t>
            </a:r>
            <a:endParaRPr lang="da-DK" sz="900" dirty="0" smtClean="0"/>
          </a:p>
          <a:p>
            <a:pPr>
              <a:lnSpc>
                <a:spcPct val="110000"/>
              </a:lnSpc>
            </a:pPr>
            <a:r>
              <a:rPr lang="da-DK" sz="900" dirty="0" err="1" smtClean="0"/>
              <a:t>Marite</a:t>
            </a:r>
            <a:r>
              <a:rPr lang="da-DK" sz="900" baseline="0" dirty="0" smtClean="0"/>
              <a:t> </a:t>
            </a:r>
            <a:r>
              <a:rPr lang="da-DK" sz="900" baseline="0" dirty="0" err="1" smtClean="0"/>
              <a:t>Cardenas</a:t>
            </a:r>
            <a:r>
              <a:rPr lang="da-DK" sz="900" baseline="0" dirty="0" smtClean="0"/>
              <a:t> HCØ D312</a:t>
            </a:r>
            <a:endParaRPr lang="da-DK" sz="900" dirty="0"/>
          </a:p>
        </p:txBody>
      </p:sp>
      <p:sp>
        <p:nvSpPr>
          <p:cNvPr id="66580" name="Line 20"/>
          <p:cNvSpPr>
            <a:spLocks noChangeShapeType="1"/>
          </p:cNvSpPr>
          <p:nvPr/>
        </p:nvSpPr>
        <p:spPr bwMode="auto">
          <a:xfrm flipH="1">
            <a:off x="4763" y="6694488"/>
            <a:ext cx="9148762" cy="0"/>
          </a:xfrm>
          <a:prstGeom prst="line">
            <a:avLst/>
          </a:prstGeom>
          <a:noFill/>
          <a:ln w="9525">
            <a:solidFill>
              <a:srgbClr val="32603D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581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76250"/>
            <a:ext cx="589121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/>
              <a:t>Klik for at redigere titeltypografi i masteren</a:t>
            </a:r>
          </a:p>
        </p:txBody>
      </p:sp>
      <p:sp>
        <p:nvSpPr>
          <p:cNvPr id="66582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374775"/>
            <a:ext cx="6577012" cy="410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6589" name="Rectangle 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55875" y="-3175"/>
            <a:ext cx="6553200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8F8F8"/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-65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-65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-65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-65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-65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-65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-65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-65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1600">
          <a:solidFill>
            <a:srgbClr val="6E6E6E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rgbClr val="6E6E6E"/>
          </a:solidFill>
          <a:latin typeface="+mn-lt"/>
          <a:ea typeface="ＭＳ Ｐゴシック" pitchFamily="-65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rgbClr val="6E6E6E"/>
          </a:solidFill>
          <a:latin typeface="+mn-lt"/>
          <a:ea typeface="ＭＳ Ｐゴシック" pitchFamily="-65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rgbClr val="6E6E6E"/>
          </a:solidFill>
          <a:latin typeface="+mn-lt"/>
          <a:ea typeface="ＭＳ Ｐゴシック" pitchFamily="-65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200">
          <a:solidFill>
            <a:srgbClr val="6E6E6E"/>
          </a:solidFill>
          <a:latin typeface="+mn-lt"/>
          <a:ea typeface="ＭＳ Ｐゴシック" pitchFamily="-65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200">
          <a:solidFill>
            <a:srgbClr val="6E6E6E"/>
          </a:solidFill>
          <a:latin typeface="+mn-lt"/>
          <a:ea typeface="ＭＳ Ｐゴシック" pitchFamily="-65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200">
          <a:solidFill>
            <a:srgbClr val="6E6E6E"/>
          </a:solidFill>
          <a:latin typeface="+mn-lt"/>
          <a:ea typeface="ＭＳ Ｐゴシック" pitchFamily="-65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200">
          <a:solidFill>
            <a:srgbClr val="6E6E6E"/>
          </a:solidFill>
          <a:latin typeface="+mn-lt"/>
          <a:ea typeface="ＭＳ Ｐゴシック" pitchFamily="-65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200">
          <a:solidFill>
            <a:srgbClr val="6E6E6E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3" Type="http://schemas.openxmlformats.org/officeDocument/2006/relationships/hyperlink" Target="http://en.wikipedia.org/wiki/Reflection_(physics)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988" y="476250"/>
            <a:ext cx="8101012" cy="576263"/>
          </a:xfrm>
        </p:spPr>
        <p:txBody>
          <a:bodyPr/>
          <a:lstStyle/>
          <a:p>
            <a:r>
              <a:rPr lang="en-US" b="1" dirty="0" smtClean="0"/>
              <a:t>Neutron reflectivity’s day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2988" y="1374775"/>
            <a:ext cx="6049292" cy="4106863"/>
          </a:xfrm>
        </p:spPr>
        <p:txBody>
          <a:bodyPr/>
          <a:lstStyle/>
          <a:p>
            <a:r>
              <a:rPr lang="en-US" dirty="0" smtClean="0"/>
              <a:t>Today you will learn about specular </a:t>
            </a:r>
            <a:r>
              <a:rPr lang="en-US" dirty="0" smtClean="0"/>
              <a:t>scattering </a:t>
            </a:r>
            <a:r>
              <a:rPr lang="en-US" dirty="0" smtClean="0"/>
              <a:t>and </a:t>
            </a:r>
            <a:r>
              <a:rPr lang="en-US" dirty="0" smtClean="0"/>
              <a:t>non-specular scattering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8000"/>
                </a:solidFill>
              </a:rPr>
              <a:t>Scattering length and contrast matching in Soft </a:t>
            </a:r>
            <a:r>
              <a:rPr lang="en-US" dirty="0">
                <a:solidFill>
                  <a:srgbClr val="008000"/>
                </a:solidFill>
              </a:rPr>
              <a:t>M</a:t>
            </a:r>
            <a:r>
              <a:rPr lang="en-US" dirty="0" smtClean="0">
                <a:solidFill>
                  <a:srgbClr val="008000"/>
                </a:solidFill>
              </a:rPr>
              <a:t>atter.</a:t>
            </a:r>
          </a:p>
          <a:p>
            <a:endParaRPr lang="en-US" dirty="0" smtClean="0"/>
          </a:p>
          <a:p>
            <a:r>
              <a:rPr lang="en-US" dirty="0" smtClean="0"/>
              <a:t>Theory of Reflection.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rgbClr val="008000"/>
                </a:solidFill>
              </a:rPr>
              <a:t>Optics apply to Light, Neutrons and X-rays are all waves. Reflect over the different information that can be extracted from each of these waves</a:t>
            </a:r>
          </a:p>
          <a:p>
            <a:endParaRPr lang="en-US" dirty="0" smtClean="0"/>
          </a:p>
          <a:p>
            <a:r>
              <a:rPr lang="en-US" dirty="0" smtClean="0"/>
              <a:t>Learn to </a:t>
            </a:r>
            <a:r>
              <a:rPr lang="en-US" b="1" dirty="0" smtClean="0"/>
              <a:t>read</a:t>
            </a:r>
            <a:r>
              <a:rPr lang="en-US" dirty="0" smtClean="0"/>
              <a:t> a reflectivity curve</a:t>
            </a:r>
            <a:r>
              <a:rPr lang="en-US" dirty="0" smtClean="0"/>
              <a:t>.</a:t>
            </a:r>
          </a:p>
          <a:p>
            <a:endParaRPr lang="en-US" dirty="0">
              <a:solidFill>
                <a:srgbClr val="008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</a:rPr>
              <a:t>Some cases in neutron reflection.</a:t>
            </a:r>
            <a:endParaRPr lang="en-US" dirty="0" smtClean="0">
              <a:solidFill>
                <a:srgbClr val="008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8785" y="1052512"/>
            <a:ext cx="1439639" cy="14396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952" y="5361238"/>
            <a:ext cx="3848472" cy="13412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6296" y="3429000"/>
            <a:ext cx="1016000" cy="1371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028160" y="3105834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Tommy </a:t>
            </a:r>
            <a:r>
              <a:rPr lang="en-US" dirty="0" err="1" smtClean="0"/>
              <a:t>Nylander</a:t>
            </a:r>
            <a:endParaRPr lang="en-US" dirty="0"/>
          </a:p>
          <a:p>
            <a:r>
              <a:rPr lang="en-US" dirty="0" smtClean="0">
                <a:solidFill>
                  <a:srgbClr val="008000"/>
                </a:solidFill>
              </a:rPr>
              <a:t>			LU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64288" y="729347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Hanna </a:t>
            </a:r>
            <a:r>
              <a:rPr lang="en-US" dirty="0" err="1" smtClean="0"/>
              <a:t>Wacklin</a:t>
            </a:r>
            <a:endParaRPr lang="en-US" dirty="0"/>
          </a:p>
          <a:p>
            <a:r>
              <a:rPr lang="en-US" dirty="0" smtClean="0">
                <a:solidFill>
                  <a:srgbClr val="008000"/>
                </a:solidFill>
              </a:rPr>
              <a:t>			ESS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28544" y="5038072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Marit</a:t>
            </a:r>
            <a:r>
              <a:rPr lang="en-US" dirty="0" smtClean="0"/>
              <a:t>é Cárdenas</a:t>
            </a:r>
            <a:endParaRPr lang="en-US" dirty="0"/>
          </a:p>
          <a:p>
            <a:r>
              <a:rPr lang="en-US" dirty="0" smtClean="0">
                <a:solidFill>
                  <a:srgbClr val="008000"/>
                </a:solidFill>
              </a:rPr>
              <a:t>			KU</a:t>
            </a:r>
            <a:endParaRPr lang="en-US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38600" y="5943600"/>
            <a:ext cx="41726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Taken from http://rktchem..ox.ac.uk/research.html</a:t>
            </a:r>
            <a:endParaRPr lang="en-US" sz="1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8001" y="1800000"/>
            <a:ext cx="4710437" cy="28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38600" y="5943600"/>
            <a:ext cx="41726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Taken from http://rktchem..ox.ac.uk/research.html</a:t>
            </a:r>
            <a:endParaRPr 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8000" y="1800000"/>
            <a:ext cx="4746036" cy="28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0" y="900000"/>
            <a:ext cx="7099300" cy="4305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95936" y="334397"/>
            <a:ext cx="468052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And this is how it goes when you work in our field</a:t>
            </a:r>
            <a:endParaRPr lang="en-US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540000">
            <a:off x="2092245" y="1589438"/>
            <a:ext cx="4695102" cy="468507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42988" y="188640"/>
            <a:ext cx="6729412" cy="1296566"/>
          </a:xfrm>
        </p:spPr>
        <p:txBody>
          <a:bodyPr/>
          <a:lstStyle/>
          <a:p>
            <a:r>
              <a:rPr lang="en-US" dirty="0" smtClean="0"/>
              <a:t>If things were </a:t>
            </a:r>
            <a:r>
              <a:rPr lang="en-US" dirty="0" smtClean="0"/>
              <a:t>just so easy…</a:t>
            </a:r>
            <a:br>
              <a:rPr lang="en-US" dirty="0" smtClean="0"/>
            </a:br>
            <a:r>
              <a:rPr lang="en-US" dirty="0" smtClean="0"/>
              <a:t>have you</a:t>
            </a:r>
            <a:r>
              <a:rPr lang="en-US" dirty="0" smtClean="0"/>
              <a:t> </a:t>
            </a:r>
            <a:r>
              <a:rPr lang="en-US" dirty="0" smtClean="0"/>
              <a:t>forget </a:t>
            </a:r>
            <a:r>
              <a:rPr lang="en-US" dirty="0" smtClean="0"/>
              <a:t>about the </a:t>
            </a:r>
            <a:r>
              <a:rPr lang="en-US" dirty="0" smtClean="0"/>
              <a:t>phase problem in </a:t>
            </a:r>
            <a:r>
              <a:rPr lang="en-US" dirty="0" smtClean="0"/>
              <a:t>scattering?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refractive index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143000" y="1447801"/>
            <a:ext cx="6858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real part can be expressed as: </a:t>
            </a:r>
          </a:p>
          <a:p>
            <a:endParaRPr lang="en-US" dirty="0" smtClean="0"/>
          </a:p>
          <a:p>
            <a:r>
              <a:rPr lang="en-US" dirty="0" smtClean="0"/>
              <a:t>		</a:t>
            </a:r>
            <a:r>
              <a:rPr lang="en-US" b="1" dirty="0" smtClean="0"/>
              <a:t>                </a:t>
            </a:r>
            <a:r>
              <a:rPr lang="en-US" b="1" dirty="0" err="1" smtClean="0"/>
              <a:t>n</a:t>
            </a:r>
            <a:r>
              <a:rPr lang="en-US" b="1" dirty="0" smtClean="0"/>
              <a:t> = 1 – </a:t>
            </a:r>
            <a:r>
              <a:rPr lang="en-US" b="1" dirty="0" smtClean="0">
                <a:latin typeface="Symbol" charset="2"/>
                <a:cs typeface="Symbol" charset="2"/>
              </a:rPr>
              <a:t>l</a:t>
            </a:r>
            <a:r>
              <a:rPr lang="en-US" b="1" baseline="30000" dirty="0" smtClean="0"/>
              <a:t>2</a:t>
            </a:r>
            <a:r>
              <a:rPr lang="en-US" b="1" dirty="0" smtClean="0"/>
              <a:t>/2</a:t>
            </a:r>
            <a:r>
              <a:rPr lang="en-US" b="1" dirty="0" smtClean="0">
                <a:latin typeface="Symbol" charset="2"/>
                <a:cs typeface="Symbol" charset="2"/>
              </a:rPr>
              <a:t>π  *  </a:t>
            </a:r>
            <a:r>
              <a:rPr lang="en-US" b="1" dirty="0" err="1" smtClean="0"/>
              <a:t>ρ</a:t>
            </a:r>
            <a:endParaRPr lang="en-US" b="1" dirty="0" smtClean="0">
              <a:latin typeface="Symbol" charset="2"/>
              <a:cs typeface="Symbol" charset="2"/>
            </a:endParaRPr>
          </a:p>
          <a:p>
            <a:endParaRPr lang="en-US" dirty="0" smtClean="0"/>
          </a:p>
          <a:p>
            <a:r>
              <a:rPr lang="en-US" dirty="0" smtClean="0"/>
              <a:t>For X-ray,</a:t>
            </a:r>
          </a:p>
          <a:p>
            <a:r>
              <a:rPr lang="en-US" dirty="0" smtClean="0"/>
              <a:t>	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For Neutron,</a:t>
            </a:r>
          </a:p>
          <a:p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1143000" y="2819400"/>
            <a:ext cx="3352800" cy="762000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 smtClean="0"/>
              <a:t>ρ</a:t>
            </a:r>
            <a:r>
              <a:rPr lang="en-US" dirty="0" smtClean="0"/>
              <a:t>= </a:t>
            </a:r>
            <a:r>
              <a:rPr lang="en-US" dirty="0" err="1" smtClean="0"/>
              <a:t>Σ</a:t>
            </a:r>
            <a:r>
              <a:rPr lang="en-US" dirty="0" smtClean="0"/>
              <a:t> </a:t>
            </a:r>
            <a:r>
              <a:rPr lang="en-US" dirty="0" err="1" smtClean="0"/>
              <a:t>n</a:t>
            </a:r>
            <a:r>
              <a:rPr lang="en-US" sz="1200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f</a:t>
            </a:r>
            <a:r>
              <a:rPr lang="en-US" sz="1200" dirty="0" err="1" smtClean="0"/>
              <a:t>i</a:t>
            </a:r>
            <a:r>
              <a:rPr lang="en-US" dirty="0" smtClean="0"/>
              <a:t> e</a:t>
            </a:r>
            <a:r>
              <a:rPr lang="en-US" baseline="30000" dirty="0" smtClean="0"/>
              <a:t>2</a:t>
            </a:r>
            <a:r>
              <a:rPr lang="en-US" dirty="0" smtClean="0"/>
              <a:t> / mc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  <p:sp>
        <p:nvSpPr>
          <p:cNvPr id="6" name="Oval 5"/>
          <p:cNvSpPr/>
          <p:nvPr/>
        </p:nvSpPr>
        <p:spPr>
          <a:xfrm>
            <a:off x="1295400" y="4495800"/>
            <a:ext cx="4648200" cy="762000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          </a:t>
            </a:r>
            <a:r>
              <a:rPr lang="en-US" dirty="0" err="1" smtClean="0"/>
              <a:t>ρ</a:t>
            </a:r>
            <a:r>
              <a:rPr lang="en-US" dirty="0" smtClean="0"/>
              <a:t>= </a:t>
            </a:r>
            <a:r>
              <a:rPr lang="en-US" dirty="0" err="1" smtClean="0"/>
              <a:t>Σ</a:t>
            </a:r>
            <a:r>
              <a:rPr lang="en-US" dirty="0" smtClean="0"/>
              <a:t> </a:t>
            </a:r>
            <a:r>
              <a:rPr lang="en-US" dirty="0" err="1" smtClean="0"/>
              <a:t>n</a:t>
            </a:r>
            <a:r>
              <a:rPr lang="en-US" sz="1200" dirty="0" err="1" smtClean="0"/>
              <a:t>i</a:t>
            </a:r>
            <a:r>
              <a:rPr lang="en-US" dirty="0" smtClean="0"/>
              <a:t> b</a:t>
            </a:r>
            <a:r>
              <a:rPr lang="en-US" sz="1200" dirty="0" smtClean="0"/>
              <a:t>i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33400" y="5181600"/>
            <a:ext cx="838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n</a:t>
            </a:r>
            <a:r>
              <a:rPr lang="en-US" sz="1100" dirty="0" err="1" smtClean="0"/>
              <a:t>i</a:t>
            </a:r>
            <a:r>
              <a:rPr lang="en-US" dirty="0" smtClean="0"/>
              <a:t> is the number density for the nuclear specie </a:t>
            </a:r>
            <a:r>
              <a:rPr lang="en-US" dirty="0" err="1" smtClean="0"/>
              <a:t>i</a:t>
            </a:r>
            <a:endParaRPr lang="en-US" dirty="0" smtClean="0"/>
          </a:p>
          <a:p>
            <a:r>
              <a:rPr lang="en-US" dirty="0" smtClean="0"/>
              <a:t>b</a:t>
            </a:r>
            <a:r>
              <a:rPr lang="en-US" sz="1100" dirty="0" smtClean="0"/>
              <a:t>i</a:t>
            </a:r>
            <a:r>
              <a:rPr lang="en-US" dirty="0" smtClean="0"/>
              <a:t> is the scattering length of nuclear specie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33400" y="3505200"/>
            <a:ext cx="838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f</a:t>
            </a:r>
            <a:r>
              <a:rPr lang="en-US" sz="1100" dirty="0" err="1" smtClean="0"/>
              <a:t>i</a:t>
            </a:r>
            <a:r>
              <a:rPr lang="en-US" dirty="0" smtClean="0"/>
              <a:t> is the atomic factor for specie I</a:t>
            </a:r>
          </a:p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708026"/>
            <a:ext cx="2470636" cy="1479550"/>
          </a:xfrm>
          <a:prstGeom prst="rect">
            <a:avLst/>
          </a:prstGeom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0667" y="2294934"/>
            <a:ext cx="3813333" cy="2886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refractive index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143000" y="1841480"/>
            <a:ext cx="68580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real part can be expressed as: </a:t>
            </a:r>
          </a:p>
          <a:p>
            <a:endParaRPr lang="en-US" dirty="0" smtClean="0"/>
          </a:p>
          <a:p>
            <a:r>
              <a:rPr lang="en-US" dirty="0" smtClean="0"/>
              <a:t>		</a:t>
            </a:r>
            <a:r>
              <a:rPr lang="en-US" b="1" dirty="0" smtClean="0"/>
              <a:t>                </a:t>
            </a:r>
            <a:r>
              <a:rPr lang="en-US" b="1" dirty="0" err="1" smtClean="0"/>
              <a:t>n</a:t>
            </a:r>
            <a:r>
              <a:rPr lang="en-US" b="1" dirty="0" smtClean="0"/>
              <a:t> = 1 – </a:t>
            </a:r>
            <a:r>
              <a:rPr lang="en-US" b="1" dirty="0" smtClean="0">
                <a:latin typeface="Symbol" charset="2"/>
                <a:cs typeface="Symbol" charset="2"/>
              </a:rPr>
              <a:t>l</a:t>
            </a:r>
            <a:r>
              <a:rPr lang="en-US" b="1" baseline="30000" dirty="0" smtClean="0"/>
              <a:t>2</a:t>
            </a:r>
            <a:r>
              <a:rPr lang="en-US" b="1" dirty="0" smtClean="0"/>
              <a:t>/2</a:t>
            </a:r>
            <a:r>
              <a:rPr lang="en-US" b="1" dirty="0" smtClean="0">
                <a:latin typeface="Symbol" charset="2"/>
                <a:cs typeface="Symbol" charset="2"/>
              </a:rPr>
              <a:t>π  *  </a:t>
            </a:r>
            <a:r>
              <a:rPr lang="en-US" b="1" dirty="0" err="1" smtClean="0"/>
              <a:t>ρ</a:t>
            </a:r>
            <a:endParaRPr lang="en-US" b="1" dirty="0" smtClean="0"/>
          </a:p>
          <a:p>
            <a:pPr algn="ctr"/>
            <a:endParaRPr lang="en-US" b="1" dirty="0" smtClean="0">
              <a:latin typeface="Symbol" charset="2"/>
              <a:cs typeface="Symbol" charset="2"/>
            </a:endParaRPr>
          </a:p>
          <a:p>
            <a:r>
              <a:rPr lang="en-US" dirty="0" smtClean="0"/>
              <a:t>Since </a:t>
            </a:r>
            <a:r>
              <a:rPr lang="en-US" b="1" dirty="0" err="1" smtClean="0"/>
              <a:t>ρ</a:t>
            </a:r>
            <a:r>
              <a:rPr lang="en-US" b="1" dirty="0" smtClean="0"/>
              <a:t> </a:t>
            </a:r>
            <a:r>
              <a:rPr lang="en-US" dirty="0" smtClean="0"/>
              <a:t>is very small,  </a:t>
            </a:r>
            <a:r>
              <a:rPr lang="en-US" dirty="0" err="1" smtClean="0"/>
              <a:t>n</a:t>
            </a:r>
            <a:r>
              <a:rPr lang="en-US" dirty="0" smtClean="0"/>
              <a:t> ~ 1 </a:t>
            </a:r>
          </a:p>
          <a:p>
            <a:pPr algn="ctr"/>
            <a:endParaRPr lang="en-US" baseline="-25000" dirty="0" smtClean="0">
              <a:latin typeface="+mj-lt"/>
              <a:cs typeface="Symbol" charset="2"/>
            </a:endParaRPr>
          </a:p>
          <a:p>
            <a:pPr algn="ctr"/>
            <a:endParaRPr lang="en-US" b="1" dirty="0" smtClean="0">
              <a:latin typeface="Symbol" charset="2"/>
              <a:cs typeface="Symbol" charset="2"/>
            </a:endParaRPr>
          </a:p>
          <a:p>
            <a:endParaRPr lang="en-US" dirty="0" smtClean="0"/>
          </a:p>
        </p:txBody>
      </p:sp>
      <p:sp>
        <p:nvSpPr>
          <p:cNvPr id="10" name="Rectangle 9"/>
          <p:cNvSpPr/>
          <p:nvPr/>
        </p:nvSpPr>
        <p:spPr>
          <a:xfrm>
            <a:off x="1295400" y="4191000"/>
            <a:ext cx="6858000" cy="762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GRAZING INCIDENCE  is a MUST for neutrons and X-rays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4038600" y="2362200"/>
            <a:ext cx="1676400" cy="457200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5867401" y="304800"/>
            <a:ext cx="2971799" cy="1350818"/>
            <a:chOff x="5867401" y="304800"/>
            <a:chExt cx="2971799" cy="1350818"/>
          </a:xfrm>
        </p:grpSpPr>
        <p:grpSp>
          <p:nvGrpSpPr>
            <p:cNvPr id="13" name="Group 12"/>
            <p:cNvGrpSpPr/>
            <p:nvPr/>
          </p:nvGrpSpPr>
          <p:grpSpPr>
            <a:xfrm>
              <a:off x="5867401" y="304800"/>
              <a:ext cx="2971799" cy="1350818"/>
              <a:chOff x="5486400" y="304800"/>
              <a:chExt cx="2971799" cy="1350818"/>
            </a:xfrm>
          </p:grpSpPr>
          <p:sp>
            <p:nvSpPr>
              <p:cNvPr id="14" name="Parallelogram 13"/>
              <p:cNvSpPr/>
              <p:nvPr/>
            </p:nvSpPr>
            <p:spPr>
              <a:xfrm>
                <a:off x="5486400" y="762000"/>
                <a:ext cx="2971799" cy="893618"/>
              </a:xfrm>
              <a:prstGeom prst="parallelogram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" name="Straight Connector 14"/>
              <p:cNvCxnSpPr/>
              <p:nvPr/>
            </p:nvCxnSpPr>
            <p:spPr>
              <a:xfrm>
                <a:off x="5562600" y="457200"/>
                <a:ext cx="1371600" cy="814073"/>
              </a:xfrm>
              <a:prstGeom prst="line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flipV="1">
                <a:off x="6934200" y="457200"/>
                <a:ext cx="1371600" cy="814073"/>
              </a:xfrm>
              <a:prstGeom prst="line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Box 16"/>
              <p:cNvSpPr txBox="1"/>
              <p:nvPr/>
            </p:nvSpPr>
            <p:spPr>
              <a:xfrm>
                <a:off x="7346841" y="1012264"/>
                <a:ext cx="31270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err="1" smtClean="0">
                    <a:solidFill>
                      <a:schemeClr val="tx2"/>
                    </a:solidFill>
                  </a:rPr>
                  <a:t>θ</a:t>
                </a:r>
                <a:endParaRPr lang="en-US" sz="160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18" name="Freeform 17"/>
              <p:cNvSpPr/>
              <p:nvPr/>
            </p:nvSpPr>
            <p:spPr>
              <a:xfrm>
                <a:off x="7222557" y="1095217"/>
                <a:ext cx="127337" cy="178536"/>
              </a:xfrm>
              <a:custGeom>
                <a:avLst/>
                <a:gdLst>
                  <a:gd name="connsiteX0" fmla="*/ 0 w 176857"/>
                  <a:gd name="connsiteY0" fmla="*/ 0 h 250673"/>
                  <a:gd name="connsiteX1" fmla="*/ 150398 w 176857"/>
                  <a:gd name="connsiteY1" fmla="*/ 125337 h 250673"/>
                  <a:gd name="connsiteX2" fmla="*/ 158754 w 176857"/>
                  <a:gd name="connsiteY2" fmla="*/ 233962 h 250673"/>
                  <a:gd name="connsiteX3" fmla="*/ 167109 w 176857"/>
                  <a:gd name="connsiteY3" fmla="*/ 225606 h 250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6857" h="250673">
                    <a:moveTo>
                      <a:pt x="0" y="0"/>
                    </a:moveTo>
                    <a:cubicBezTo>
                      <a:pt x="61969" y="43171"/>
                      <a:pt x="123939" y="86343"/>
                      <a:pt x="150398" y="125337"/>
                    </a:cubicBezTo>
                    <a:cubicBezTo>
                      <a:pt x="176857" y="164331"/>
                      <a:pt x="155969" y="217251"/>
                      <a:pt x="158754" y="233962"/>
                    </a:cubicBezTo>
                    <a:cubicBezTo>
                      <a:pt x="161539" y="250673"/>
                      <a:pt x="164324" y="238139"/>
                      <a:pt x="167109" y="225606"/>
                    </a:cubicBez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6553200" y="304800"/>
                <a:ext cx="4093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 smtClean="0"/>
                  <a:t>q</a:t>
                </a:r>
                <a:r>
                  <a:rPr lang="en-US" baseline="-25000" dirty="0" err="1" smtClean="0"/>
                  <a:t>z</a:t>
                </a:r>
                <a:endParaRPr lang="en-US" baseline="-25000" dirty="0"/>
              </a:p>
            </p:txBody>
          </p:sp>
          <p:cxnSp>
            <p:nvCxnSpPr>
              <p:cNvPr id="20" name="Straight Arrow Connector 19"/>
              <p:cNvCxnSpPr/>
              <p:nvPr/>
            </p:nvCxnSpPr>
            <p:spPr>
              <a:xfrm rot="5400000" flipH="1" flipV="1">
                <a:off x="6527161" y="864240"/>
                <a:ext cx="814079" cy="1588"/>
              </a:xfrm>
              <a:prstGeom prst="straightConnector1">
                <a:avLst/>
              </a:prstGeom>
              <a:ln>
                <a:solidFill>
                  <a:srgbClr val="4F81BD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3" name="Straight Arrow Connector 22"/>
            <p:cNvCxnSpPr/>
            <p:nvPr/>
          </p:nvCxnSpPr>
          <p:spPr>
            <a:xfrm>
              <a:off x="7343538" y="1350818"/>
              <a:ext cx="1343263" cy="304800"/>
            </a:xfrm>
            <a:prstGeom prst="straightConnector1">
              <a:avLst/>
            </a:prstGeom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260" y="1278999"/>
            <a:ext cx="6777940" cy="44894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5867400"/>
            <a:ext cx="81910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8000"/>
                </a:solidFill>
              </a:rPr>
              <a:t>WHY</a:t>
            </a:r>
            <a:r>
              <a:rPr lang="en-US" sz="1600" dirty="0" smtClean="0"/>
              <a:t> such dependency for protein/DNA as compared to lipid?  H/D exchange!</a:t>
            </a:r>
            <a:endParaRPr lang="en-US" sz="16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What’s the deal with bio-molecules?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776064" y="1371600"/>
            <a:ext cx="662336" cy="4560332"/>
            <a:chOff x="1648443" y="1676400"/>
            <a:chExt cx="662336" cy="4560332"/>
          </a:xfrm>
        </p:grpSpPr>
        <p:cxnSp>
          <p:nvCxnSpPr>
            <p:cNvPr id="8" name="Straight Arrow Connector 7"/>
            <p:cNvCxnSpPr/>
            <p:nvPr/>
          </p:nvCxnSpPr>
          <p:spPr>
            <a:xfrm rot="5400000">
              <a:off x="-115095" y="3771106"/>
              <a:ext cx="41910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1648443" y="5867400"/>
              <a:ext cx="6623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NRW</a:t>
              </a:r>
              <a:endParaRPr lang="en-US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676400" y="762000"/>
            <a:ext cx="6019800" cy="702202"/>
            <a:chOff x="1676400" y="1278998"/>
            <a:chExt cx="6629400" cy="702202"/>
          </a:xfrm>
        </p:grpSpPr>
        <p:cxnSp>
          <p:nvCxnSpPr>
            <p:cNvPr id="6" name="Straight Connector 5"/>
            <p:cNvCxnSpPr/>
            <p:nvPr/>
          </p:nvCxnSpPr>
          <p:spPr>
            <a:xfrm flipV="1">
              <a:off x="1676400" y="1752600"/>
              <a:ext cx="6400800" cy="228600"/>
            </a:xfrm>
            <a:prstGeom prst="line">
              <a:avLst/>
            </a:prstGeom>
            <a:ln>
              <a:solidFill>
                <a:srgbClr val="008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6400800" y="1278998"/>
              <a:ext cx="1905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 smtClean="0"/>
                <a:t>Deuterated</a:t>
              </a:r>
              <a:r>
                <a:rPr lang="en-US" sz="1200" dirty="0" smtClean="0"/>
                <a:t> lipid/protein/DNA</a:t>
              </a:r>
              <a:endParaRPr lang="en-US" sz="1200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295400" y="1052513"/>
            <a:ext cx="228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</a:t>
            </a:r>
          </a:p>
          <a:p>
            <a:r>
              <a:rPr lang="en-US" dirty="0" smtClean="0"/>
              <a:t>5</a:t>
            </a:r>
          </a:p>
          <a:p>
            <a:r>
              <a:rPr lang="en-US" dirty="0" smtClean="0"/>
              <a:t>4</a:t>
            </a:r>
          </a:p>
          <a:p>
            <a:r>
              <a:rPr lang="en-US" dirty="0" smtClean="0"/>
              <a:t>3</a:t>
            </a:r>
          </a:p>
          <a:p>
            <a:r>
              <a:rPr lang="en-US" dirty="0" smtClean="0"/>
              <a:t>2</a:t>
            </a:r>
          </a:p>
          <a:p>
            <a:r>
              <a:rPr lang="en-US" dirty="0" smtClean="0"/>
              <a:t>1</a:t>
            </a:r>
          </a:p>
          <a:p>
            <a:r>
              <a:rPr lang="en-US" dirty="0" smtClean="0"/>
              <a:t>0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1676400" y="3429000"/>
            <a:ext cx="5812221" cy="7620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139682" y="3505200"/>
            <a:ext cx="14803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Lipid head group</a:t>
            </a:r>
            <a:endParaRPr lang="en-US" sz="12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1600200"/>
            <a:ext cx="2098040" cy="52451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7664" y="1600200"/>
            <a:ext cx="914400" cy="76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/>
          <p:cNvSpPr/>
          <p:nvPr/>
        </p:nvSpPr>
        <p:spPr>
          <a:xfrm>
            <a:off x="838200" y="3352800"/>
            <a:ext cx="7489874" cy="1942039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838200" y="1417638"/>
            <a:ext cx="7489874" cy="19420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art of contrast matching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1676400" y="2438400"/>
            <a:ext cx="914400" cy="1293812"/>
            <a:chOff x="1676400" y="2438400"/>
            <a:chExt cx="914400" cy="1293812"/>
          </a:xfrm>
          <a:solidFill>
            <a:srgbClr val="008000"/>
          </a:solidFill>
        </p:grpSpPr>
        <p:cxnSp>
          <p:nvCxnSpPr>
            <p:cNvPr id="7" name="Straight Connector 6"/>
            <p:cNvCxnSpPr/>
            <p:nvPr/>
          </p:nvCxnSpPr>
          <p:spPr>
            <a:xfrm rot="5400000">
              <a:off x="1790700" y="2705100"/>
              <a:ext cx="1066800" cy="533400"/>
            </a:xfrm>
            <a:prstGeom prst="line">
              <a:avLst/>
            </a:prstGeom>
            <a:grpFill/>
            <a:ln>
              <a:solidFill>
                <a:srgbClr val="BFBFB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>
              <a:off x="1676400" y="3352800"/>
              <a:ext cx="457200" cy="379412"/>
            </a:xfrm>
            <a:prstGeom prst="ellipse">
              <a:avLst/>
            </a:prstGeom>
            <a:grpFill/>
            <a:ln>
              <a:solidFill>
                <a:srgbClr val="BFBFB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 rot="5400000">
              <a:off x="1600200" y="2667000"/>
              <a:ext cx="914400" cy="457200"/>
            </a:xfrm>
            <a:prstGeom prst="line">
              <a:avLst/>
            </a:prstGeom>
            <a:grpFill/>
            <a:ln>
              <a:solidFill>
                <a:srgbClr val="BFBFB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2209800" y="2438400"/>
            <a:ext cx="914400" cy="1293812"/>
            <a:chOff x="1676400" y="2438400"/>
            <a:chExt cx="914400" cy="1293812"/>
          </a:xfrm>
          <a:solidFill>
            <a:srgbClr val="008000"/>
          </a:solidFill>
        </p:grpSpPr>
        <p:cxnSp>
          <p:nvCxnSpPr>
            <p:cNvPr id="18" name="Straight Connector 17"/>
            <p:cNvCxnSpPr/>
            <p:nvPr/>
          </p:nvCxnSpPr>
          <p:spPr>
            <a:xfrm rot="5400000">
              <a:off x="1790700" y="2705100"/>
              <a:ext cx="1066800" cy="533400"/>
            </a:xfrm>
            <a:prstGeom prst="line">
              <a:avLst/>
            </a:prstGeom>
            <a:grpFill/>
            <a:ln>
              <a:solidFill>
                <a:srgbClr val="BFBFB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/>
            <p:cNvSpPr/>
            <p:nvPr/>
          </p:nvSpPr>
          <p:spPr>
            <a:xfrm>
              <a:off x="1676400" y="3352800"/>
              <a:ext cx="457200" cy="379412"/>
            </a:xfrm>
            <a:prstGeom prst="ellipse">
              <a:avLst/>
            </a:prstGeom>
            <a:grpFill/>
            <a:ln>
              <a:solidFill>
                <a:srgbClr val="BFBFB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>
            <a:xfrm rot="5400000">
              <a:off x="1600200" y="2667000"/>
              <a:ext cx="914400" cy="457200"/>
            </a:xfrm>
            <a:prstGeom prst="line">
              <a:avLst/>
            </a:prstGeom>
            <a:grpFill/>
            <a:ln>
              <a:solidFill>
                <a:srgbClr val="BFBFB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2743200" y="2438400"/>
            <a:ext cx="914400" cy="1293812"/>
            <a:chOff x="1676400" y="2438400"/>
            <a:chExt cx="914400" cy="1293812"/>
          </a:xfrm>
          <a:solidFill>
            <a:srgbClr val="008000"/>
          </a:solidFill>
        </p:grpSpPr>
        <p:cxnSp>
          <p:nvCxnSpPr>
            <p:cNvPr id="22" name="Straight Connector 21"/>
            <p:cNvCxnSpPr/>
            <p:nvPr/>
          </p:nvCxnSpPr>
          <p:spPr>
            <a:xfrm rot="5400000">
              <a:off x="1790700" y="2705100"/>
              <a:ext cx="1066800" cy="533400"/>
            </a:xfrm>
            <a:prstGeom prst="line">
              <a:avLst/>
            </a:prstGeom>
            <a:grpFill/>
            <a:ln>
              <a:solidFill>
                <a:srgbClr val="BFBFB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2"/>
            <p:cNvSpPr/>
            <p:nvPr/>
          </p:nvSpPr>
          <p:spPr>
            <a:xfrm>
              <a:off x="1676400" y="3352800"/>
              <a:ext cx="457200" cy="379412"/>
            </a:xfrm>
            <a:prstGeom prst="ellipse">
              <a:avLst/>
            </a:prstGeom>
            <a:grpFill/>
            <a:ln>
              <a:solidFill>
                <a:srgbClr val="BFBFB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 rot="5400000">
              <a:off x="1600200" y="2667000"/>
              <a:ext cx="914400" cy="457200"/>
            </a:xfrm>
            <a:prstGeom prst="line">
              <a:avLst/>
            </a:prstGeom>
            <a:grpFill/>
            <a:ln>
              <a:solidFill>
                <a:srgbClr val="BFBFB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6629400" y="2438400"/>
            <a:ext cx="914400" cy="1293812"/>
            <a:chOff x="1676400" y="2438400"/>
            <a:chExt cx="914400" cy="1293812"/>
          </a:xfrm>
          <a:solidFill>
            <a:srgbClr val="008000"/>
          </a:solidFill>
        </p:grpSpPr>
        <p:cxnSp>
          <p:nvCxnSpPr>
            <p:cNvPr id="26" name="Straight Connector 25"/>
            <p:cNvCxnSpPr/>
            <p:nvPr/>
          </p:nvCxnSpPr>
          <p:spPr>
            <a:xfrm rot="5400000">
              <a:off x="1790700" y="2705100"/>
              <a:ext cx="1066800" cy="533400"/>
            </a:xfrm>
            <a:prstGeom prst="line">
              <a:avLst/>
            </a:prstGeom>
            <a:grpFill/>
            <a:ln>
              <a:solidFill>
                <a:srgbClr val="BFBFB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/>
            <p:cNvSpPr/>
            <p:nvPr/>
          </p:nvSpPr>
          <p:spPr>
            <a:xfrm>
              <a:off x="1676400" y="3352800"/>
              <a:ext cx="457200" cy="379412"/>
            </a:xfrm>
            <a:prstGeom prst="ellipse">
              <a:avLst/>
            </a:prstGeom>
            <a:grpFill/>
            <a:ln>
              <a:solidFill>
                <a:srgbClr val="BFBFB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>
            <a:xfrm rot="5400000">
              <a:off x="1600200" y="2667000"/>
              <a:ext cx="914400" cy="457200"/>
            </a:xfrm>
            <a:prstGeom prst="line">
              <a:avLst/>
            </a:prstGeom>
            <a:grpFill/>
            <a:ln>
              <a:solidFill>
                <a:srgbClr val="BFBFB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1143000" y="2438400"/>
            <a:ext cx="914400" cy="1293812"/>
            <a:chOff x="1676400" y="2438400"/>
            <a:chExt cx="914400" cy="1293812"/>
          </a:xfrm>
          <a:solidFill>
            <a:srgbClr val="008000"/>
          </a:solidFill>
        </p:grpSpPr>
        <p:cxnSp>
          <p:nvCxnSpPr>
            <p:cNvPr id="30" name="Straight Connector 29"/>
            <p:cNvCxnSpPr/>
            <p:nvPr/>
          </p:nvCxnSpPr>
          <p:spPr>
            <a:xfrm rot="5400000">
              <a:off x="1790700" y="2705100"/>
              <a:ext cx="1066800" cy="533400"/>
            </a:xfrm>
            <a:prstGeom prst="line">
              <a:avLst/>
            </a:prstGeom>
            <a:grpFill/>
            <a:ln>
              <a:solidFill>
                <a:srgbClr val="BFBFB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/>
            <p:cNvSpPr/>
            <p:nvPr/>
          </p:nvSpPr>
          <p:spPr>
            <a:xfrm>
              <a:off x="1676400" y="3352800"/>
              <a:ext cx="457200" cy="379412"/>
            </a:xfrm>
            <a:prstGeom prst="ellipse">
              <a:avLst/>
            </a:prstGeom>
            <a:grpFill/>
            <a:ln>
              <a:solidFill>
                <a:srgbClr val="BFBFB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 rot="5400000">
              <a:off x="1600200" y="2667000"/>
              <a:ext cx="914400" cy="457200"/>
            </a:xfrm>
            <a:prstGeom prst="line">
              <a:avLst/>
            </a:prstGeom>
            <a:grpFill/>
            <a:ln>
              <a:solidFill>
                <a:srgbClr val="BFBFB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4495800" y="2438400"/>
            <a:ext cx="914400" cy="1293812"/>
            <a:chOff x="1676400" y="2438400"/>
            <a:chExt cx="914400" cy="1293812"/>
          </a:xfrm>
          <a:solidFill>
            <a:srgbClr val="008000"/>
          </a:solidFill>
        </p:grpSpPr>
        <p:cxnSp>
          <p:nvCxnSpPr>
            <p:cNvPr id="34" name="Straight Connector 33"/>
            <p:cNvCxnSpPr/>
            <p:nvPr/>
          </p:nvCxnSpPr>
          <p:spPr>
            <a:xfrm rot="5400000">
              <a:off x="1790700" y="2705100"/>
              <a:ext cx="1066800" cy="533400"/>
            </a:xfrm>
            <a:prstGeom prst="line">
              <a:avLst/>
            </a:prstGeom>
            <a:grpFill/>
            <a:ln>
              <a:solidFill>
                <a:srgbClr val="BFBFB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34"/>
            <p:cNvSpPr/>
            <p:nvPr/>
          </p:nvSpPr>
          <p:spPr>
            <a:xfrm>
              <a:off x="1676400" y="3352800"/>
              <a:ext cx="457200" cy="379412"/>
            </a:xfrm>
            <a:prstGeom prst="ellipse">
              <a:avLst/>
            </a:prstGeom>
            <a:grpFill/>
            <a:ln>
              <a:solidFill>
                <a:srgbClr val="BFBFB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cxnSp>
          <p:nvCxnSpPr>
            <p:cNvPr id="36" name="Straight Connector 35"/>
            <p:cNvCxnSpPr/>
            <p:nvPr/>
          </p:nvCxnSpPr>
          <p:spPr>
            <a:xfrm rot="5400000">
              <a:off x="1600200" y="2667000"/>
              <a:ext cx="914400" cy="457200"/>
            </a:xfrm>
            <a:prstGeom prst="line">
              <a:avLst/>
            </a:prstGeom>
            <a:grpFill/>
            <a:ln>
              <a:solidFill>
                <a:srgbClr val="BFBFB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5029200" y="2438400"/>
            <a:ext cx="914400" cy="1293812"/>
            <a:chOff x="1676400" y="2438400"/>
            <a:chExt cx="914400" cy="1293812"/>
          </a:xfrm>
          <a:solidFill>
            <a:srgbClr val="008000"/>
          </a:solidFill>
        </p:grpSpPr>
        <p:cxnSp>
          <p:nvCxnSpPr>
            <p:cNvPr id="38" name="Straight Connector 37"/>
            <p:cNvCxnSpPr/>
            <p:nvPr/>
          </p:nvCxnSpPr>
          <p:spPr>
            <a:xfrm rot="5400000">
              <a:off x="1790700" y="2705100"/>
              <a:ext cx="1066800" cy="533400"/>
            </a:xfrm>
            <a:prstGeom prst="line">
              <a:avLst/>
            </a:prstGeom>
            <a:grpFill/>
            <a:ln>
              <a:solidFill>
                <a:srgbClr val="BFBFB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/>
            <p:cNvSpPr/>
            <p:nvPr/>
          </p:nvSpPr>
          <p:spPr>
            <a:xfrm>
              <a:off x="1676400" y="3352800"/>
              <a:ext cx="457200" cy="379412"/>
            </a:xfrm>
            <a:prstGeom prst="ellipse">
              <a:avLst/>
            </a:prstGeom>
            <a:grpFill/>
            <a:ln>
              <a:solidFill>
                <a:srgbClr val="BFBFB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cxnSp>
          <p:nvCxnSpPr>
            <p:cNvPr id="40" name="Straight Connector 39"/>
            <p:cNvCxnSpPr/>
            <p:nvPr/>
          </p:nvCxnSpPr>
          <p:spPr>
            <a:xfrm rot="5400000">
              <a:off x="1600200" y="2667000"/>
              <a:ext cx="914400" cy="457200"/>
            </a:xfrm>
            <a:prstGeom prst="line">
              <a:avLst/>
            </a:prstGeom>
            <a:grpFill/>
            <a:ln>
              <a:solidFill>
                <a:srgbClr val="BFBFB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5562600" y="2438400"/>
            <a:ext cx="914400" cy="1293812"/>
            <a:chOff x="1676400" y="2438400"/>
            <a:chExt cx="914400" cy="1293812"/>
          </a:xfrm>
          <a:solidFill>
            <a:srgbClr val="008000"/>
          </a:solidFill>
        </p:grpSpPr>
        <p:cxnSp>
          <p:nvCxnSpPr>
            <p:cNvPr id="42" name="Straight Connector 41"/>
            <p:cNvCxnSpPr/>
            <p:nvPr/>
          </p:nvCxnSpPr>
          <p:spPr>
            <a:xfrm rot="5400000">
              <a:off x="1790700" y="2705100"/>
              <a:ext cx="1066800" cy="533400"/>
            </a:xfrm>
            <a:prstGeom prst="line">
              <a:avLst/>
            </a:prstGeom>
            <a:grpFill/>
            <a:ln>
              <a:solidFill>
                <a:srgbClr val="BFBFB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Oval 42"/>
            <p:cNvSpPr/>
            <p:nvPr/>
          </p:nvSpPr>
          <p:spPr>
            <a:xfrm>
              <a:off x="1676400" y="3352800"/>
              <a:ext cx="457200" cy="379412"/>
            </a:xfrm>
            <a:prstGeom prst="ellipse">
              <a:avLst/>
            </a:prstGeom>
            <a:grpFill/>
            <a:ln>
              <a:solidFill>
                <a:srgbClr val="BFBFB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cxnSp>
          <p:nvCxnSpPr>
            <p:cNvPr id="44" name="Straight Connector 43"/>
            <p:cNvCxnSpPr/>
            <p:nvPr/>
          </p:nvCxnSpPr>
          <p:spPr>
            <a:xfrm rot="5400000">
              <a:off x="1600200" y="2667000"/>
              <a:ext cx="914400" cy="457200"/>
            </a:xfrm>
            <a:prstGeom prst="line">
              <a:avLst/>
            </a:prstGeom>
            <a:grpFill/>
            <a:ln>
              <a:solidFill>
                <a:srgbClr val="BFBFB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6096000" y="2438400"/>
            <a:ext cx="914400" cy="1293812"/>
            <a:chOff x="1676400" y="2438400"/>
            <a:chExt cx="914400" cy="1293812"/>
          </a:xfrm>
          <a:solidFill>
            <a:srgbClr val="008000"/>
          </a:solidFill>
        </p:grpSpPr>
        <p:cxnSp>
          <p:nvCxnSpPr>
            <p:cNvPr id="46" name="Straight Connector 45"/>
            <p:cNvCxnSpPr/>
            <p:nvPr/>
          </p:nvCxnSpPr>
          <p:spPr>
            <a:xfrm rot="5400000">
              <a:off x="1790700" y="2705100"/>
              <a:ext cx="1066800" cy="533400"/>
            </a:xfrm>
            <a:prstGeom prst="line">
              <a:avLst/>
            </a:prstGeom>
            <a:grpFill/>
            <a:ln>
              <a:solidFill>
                <a:srgbClr val="BFBFB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46"/>
            <p:cNvSpPr/>
            <p:nvPr/>
          </p:nvSpPr>
          <p:spPr>
            <a:xfrm>
              <a:off x="1676400" y="3352800"/>
              <a:ext cx="457200" cy="379412"/>
            </a:xfrm>
            <a:prstGeom prst="ellipse">
              <a:avLst/>
            </a:prstGeom>
            <a:grpFill/>
            <a:ln>
              <a:solidFill>
                <a:srgbClr val="BFBFB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cxnSp>
          <p:nvCxnSpPr>
            <p:cNvPr id="48" name="Straight Connector 47"/>
            <p:cNvCxnSpPr/>
            <p:nvPr/>
          </p:nvCxnSpPr>
          <p:spPr>
            <a:xfrm rot="5400000">
              <a:off x="1600200" y="2667000"/>
              <a:ext cx="914400" cy="457200"/>
            </a:xfrm>
            <a:prstGeom prst="line">
              <a:avLst/>
            </a:prstGeom>
            <a:grpFill/>
            <a:ln>
              <a:solidFill>
                <a:srgbClr val="BFBFB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>
            <a:off x="3886200" y="2439988"/>
            <a:ext cx="914400" cy="1293812"/>
            <a:chOff x="1676400" y="2438400"/>
            <a:chExt cx="914400" cy="1293812"/>
          </a:xfrm>
          <a:solidFill>
            <a:srgbClr val="008000"/>
          </a:solidFill>
        </p:grpSpPr>
        <p:cxnSp>
          <p:nvCxnSpPr>
            <p:cNvPr id="52" name="Straight Connector 51"/>
            <p:cNvCxnSpPr/>
            <p:nvPr/>
          </p:nvCxnSpPr>
          <p:spPr>
            <a:xfrm rot="5400000">
              <a:off x="1790700" y="2705100"/>
              <a:ext cx="1066800" cy="533400"/>
            </a:xfrm>
            <a:prstGeom prst="line">
              <a:avLst/>
            </a:prstGeom>
            <a:grpFill/>
            <a:ln>
              <a:solidFill>
                <a:srgbClr val="BFBFB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Oval 52"/>
            <p:cNvSpPr/>
            <p:nvPr/>
          </p:nvSpPr>
          <p:spPr>
            <a:xfrm>
              <a:off x="1676400" y="3352800"/>
              <a:ext cx="457200" cy="379412"/>
            </a:xfrm>
            <a:prstGeom prst="ellipse">
              <a:avLst/>
            </a:prstGeom>
            <a:grpFill/>
            <a:ln>
              <a:solidFill>
                <a:srgbClr val="BFBFB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cxnSp>
          <p:nvCxnSpPr>
            <p:cNvPr id="54" name="Straight Connector 53"/>
            <p:cNvCxnSpPr/>
            <p:nvPr/>
          </p:nvCxnSpPr>
          <p:spPr>
            <a:xfrm rot="5400000">
              <a:off x="1600200" y="2667000"/>
              <a:ext cx="914400" cy="457200"/>
            </a:xfrm>
            <a:prstGeom prst="line">
              <a:avLst/>
            </a:prstGeom>
            <a:grpFill/>
            <a:ln>
              <a:solidFill>
                <a:srgbClr val="BFBFB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54"/>
          <p:cNvGrpSpPr/>
          <p:nvPr/>
        </p:nvGrpSpPr>
        <p:grpSpPr>
          <a:xfrm>
            <a:off x="7239000" y="2439988"/>
            <a:ext cx="914400" cy="1293812"/>
            <a:chOff x="1676400" y="2438400"/>
            <a:chExt cx="914400" cy="1293812"/>
          </a:xfrm>
          <a:solidFill>
            <a:srgbClr val="008000"/>
          </a:solidFill>
        </p:grpSpPr>
        <p:cxnSp>
          <p:nvCxnSpPr>
            <p:cNvPr id="56" name="Straight Connector 55"/>
            <p:cNvCxnSpPr/>
            <p:nvPr/>
          </p:nvCxnSpPr>
          <p:spPr>
            <a:xfrm rot="5400000">
              <a:off x="1790700" y="2705100"/>
              <a:ext cx="1066800" cy="533400"/>
            </a:xfrm>
            <a:prstGeom prst="line">
              <a:avLst/>
            </a:prstGeom>
            <a:grpFill/>
            <a:ln>
              <a:solidFill>
                <a:srgbClr val="BFBFB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Oval 56"/>
            <p:cNvSpPr/>
            <p:nvPr/>
          </p:nvSpPr>
          <p:spPr>
            <a:xfrm>
              <a:off x="1676400" y="3352800"/>
              <a:ext cx="457200" cy="379412"/>
            </a:xfrm>
            <a:prstGeom prst="ellipse">
              <a:avLst/>
            </a:prstGeom>
            <a:grpFill/>
            <a:ln>
              <a:solidFill>
                <a:srgbClr val="BFBFB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cxnSp>
          <p:nvCxnSpPr>
            <p:cNvPr id="58" name="Straight Connector 57"/>
            <p:cNvCxnSpPr/>
            <p:nvPr/>
          </p:nvCxnSpPr>
          <p:spPr>
            <a:xfrm rot="5400000">
              <a:off x="1600200" y="2667000"/>
              <a:ext cx="914400" cy="457200"/>
            </a:xfrm>
            <a:prstGeom prst="line">
              <a:avLst/>
            </a:prstGeom>
            <a:grpFill/>
            <a:ln>
              <a:solidFill>
                <a:srgbClr val="BFBFB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/>
          <p:cNvGrpSpPr/>
          <p:nvPr/>
        </p:nvGrpSpPr>
        <p:grpSpPr>
          <a:xfrm>
            <a:off x="3352800" y="2439988"/>
            <a:ext cx="914400" cy="1293812"/>
            <a:chOff x="1676400" y="2438400"/>
            <a:chExt cx="914400" cy="1293812"/>
          </a:xfrm>
          <a:solidFill>
            <a:srgbClr val="008000"/>
          </a:solidFill>
        </p:grpSpPr>
        <p:cxnSp>
          <p:nvCxnSpPr>
            <p:cNvPr id="60" name="Straight Connector 59"/>
            <p:cNvCxnSpPr/>
            <p:nvPr/>
          </p:nvCxnSpPr>
          <p:spPr>
            <a:xfrm rot="5400000">
              <a:off x="1790700" y="2705100"/>
              <a:ext cx="1066800" cy="533400"/>
            </a:xfrm>
            <a:prstGeom prst="line">
              <a:avLst/>
            </a:prstGeom>
            <a:grpFill/>
            <a:ln>
              <a:solidFill>
                <a:srgbClr val="BFBFB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Oval 60"/>
            <p:cNvSpPr/>
            <p:nvPr/>
          </p:nvSpPr>
          <p:spPr>
            <a:xfrm>
              <a:off x="1676400" y="3352800"/>
              <a:ext cx="457200" cy="379412"/>
            </a:xfrm>
            <a:prstGeom prst="ellipse">
              <a:avLst/>
            </a:prstGeom>
            <a:grpFill/>
            <a:ln>
              <a:solidFill>
                <a:srgbClr val="BFBFB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cxnSp>
          <p:nvCxnSpPr>
            <p:cNvPr id="62" name="Straight Connector 61"/>
            <p:cNvCxnSpPr/>
            <p:nvPr/>
          </p:nvCxnSpPr>
          <p:spPr>
            <a:xfrm rot="5400000">
              <a:off x="1600200" y="2667000"/>
              <a:ext cx="914400" cy="457200"/>
            </a:xfrm>
            <a:prstGeom prst="line">
              <a:avLst/>
            </a:prstGeom>
            <a:grpFill/>
            <a:ln>
              <a:solidFill>
                <a:srgbClr val="BFBFB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Rectangle 67"/>
          <p:cNvSpPr/>
          <p:nvPr/>
        </p:nvSpPr>
        <p:spPr>
          <a:xfrm>
            <a:off x="1104510" y="1371600"/>
            <a:ext cx="7223564" cy="5355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latin typeface="Symbol" charset="2"/>
                <a:cs typeface="Symbol" charset="2"/>
              </a:rPr>
              <a:t>r</a:t>
            </a:r>
            <a:r>
              <a:rPr lang="en-US" baseline="-25000" dirty="0" err="1" smtClean="0"/>
              <a:t>air</a:t>
            </a:r>
            <a:r>
              <a:rPr lang="en-US" dirty="0" smtClean="0"/>
              <a:t>= 0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3"/>
                </a:solidFill>
                <a:latin typeface="Symbol" charset="2"/>
                <a:cs typeface="Symbol" charset="2"/>
              </a:rPr>
              <a:t>r</a:t>
            </a:r>
            <a:r>
              <a:rPr lang="en-US" baseline="-25000" dirty="0" smtClean="0">
                <a:solidFill>
                  <a:schemeClr val="accent3"/>
                </a:solidFill>
              </a:rPr>
              <a:t>D2O</a:t>
            </a:r>
            <a:r>
              <a:rPr lang="en-US" dirty="0" smtClean="0">
                <a:solidFill>
                  <a:schemeClr val="accent3"/>
                </a:solidFill>
              </a:rPr>
              <a:t>= 6.35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>
                <a:latin typeface="Symbol" charset="2"/>
                <a:cs typeface="Symbol" charset="2"/>
              </a:rPr>
              <a:t>r</a:t>
            </a:r>
            <a:r>
              <a:rPr lang="en-US" baseline="-25000" dirty="0" err="1" smtClean="0"/>
              <a:t>water</a:t>
            </a:r>
            <a:r>
              <a:rPr lang="en-US" baseline="-25000" dirty="0" smtClean="0"/>
              <a:t> </a:t>
            </a:r>
            <a:r>
              <a:rPr lang="en-US" dirty="0" smtClean="0"/>
              <a:t>can  be adjusted by the ratio of H</a:t>
            </a:r>
            <a:r>
              <a:rPr lang="en-US" sz="1400" dirty="0" smtClean="0"/>
              <a:t>2</a:t>
            </a:r>
            <a:r>
              <a:rPr lang="en-US" dirty="0" smtClean="0"/>
              <a:t>O/D</a:t>
            </a:r>
            <a:r>
              <a:rPr lang="en-US" sz="1400" dirty="0" smtClean="0"/>
              <a:t>2</a:t>
            </a:r>
            <a:r>
              <a:rPr lang="en-US" dirty="0" smtClean="0"/>
              <a:t>O. The lipid chain can also be fully or partially </a:t>
            </a:r>
            <a:r>
              <a:rPr lang="en-US" dirty="0" err="1" smtClean="0"/>
              <a:t>deuterated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9" name="Teardrop 68"/>
          <p:cNvSpPr/>
          <p:nvPr/>
        </p:nvSpPr>
        <p:spPr>
          <a:xfrm>
            <a:off x="2895600" y="3733800"/>
            <a:ext cx="1447799" cy="1295400"/>
          </a:xfrm>
          <a:prstGeom prst="teardrop">
            <a:avLst/>
          </a:prstGeom>
          <a:solidFill>
            <a:srgbClr val="660066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/>
          <p:cNvSpPr/>
          <p:nvPr/>
        </p:nvSpPr>
        <p:spPr>
          <a:xfrm>
            <a:off x="838200" y="3352800"/>
            <a:ext cx="7489874" cy="194203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838200" y="1417638"/>
            <a:ext cx="7489874" cy="194203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art of contrast matching</a:t>
            </a:r>
            <a:endParaRPr lang="en-US" dirty="0"/>
          </a:p>
        </p:txBody>
      </p:sp>
      <p:grpSp>
        <p:nvGrpSpPr>
          <p:cNvPr id="3" name="Group 14"/>
          <p:cNvGrpSpPr/>
          <p:nvPr/>
        </p:nvGrpSpPr>
        <p:grpSpPr>
          <a:xfrm>
            <a:off x="1676400" y="2438400"/>
            <a:ext cx="914400" cy="1293812"/>
            <a:chOff x="1676400" y="2438400"/>
            <a:chExt cx="914400" cy="1293812"/>
          </a:xfrm>
          <a:solidFill>
            <a:srgbClr val="008000"/>
          </a:solidFill>
        </p:grpSpPr>
        <p:cxnSp>
          <p:nvCxnSpPr>
            <p:cNvPr id="7" name="Straight Connector 6"/>
            <p:cNvCxnSpPr/>
            <p:nvPr/>
          </p:nvCxnSpPr>
          <p:spPr>
            <a:xfrm rot="5400000">
              <a:off x="1790700" y="2705100"/>
              <a:ext cx="1066800" cy="533400"/>
            </a:xfrm>
            <a:prstGeom prst="lin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>
              <a:off x="1676400" y="3352800"/>
              <a:ext cx="457200" cy="379412"/>
            </a:xfrm>
            <a:prstGeom prst="ellips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BFBFBF"/>
                </a:solidFill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 rot="5400000">
              <a:off x="1600200" y="2667000"/>
              <a:ext cx="914400" cy="457200"/>
            </a:xfrm>
            <a:prstGeom prst="lin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16"/>
          <p:cNvGrpSpPr/>
          <p:nvPr/>
        </p:nvGrpSpPr>
        <p:grpSpPr>
          <a:xfrm>
            <a:off x="2209800" y="2438400"/>
            <a:ext cx="914400" cy="1293812"/>
            <a:chOff x="1676400" y="2438400"/>
            <a:chExt cx="914400" cy="1293812"/>
          </a:xfrm>
          <a:solidFill>
            <a:srgbClr val="008000"/>
          </a:solidFill>
        </p:grpSpPr>
        <p:cxnSp>
          <p:nvCxnSpPr>
            <p:cNvPr id="18" name="Straight Connector 17"/>
            <p:cNvCxnSpPr/>
            <p:nvPr/>
          </p:nvCxnSpPr>
          <p:spPr>
            <a:xfrm rot="5400000">
              <a:off x="1790700" y="2705100"/>
              <a:ext cx="1066800" cy="533400"/>
            </a:xfrm>
            <a:prstGeom prst="lin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/>
            <p:cNvSpPr/>
            <p:nvPr/>
          </p:nvSpPr>
          <p:spPr>
            <a:xfrm>
              <a:off x="1676400" y="3352800"/>
              <a:ext cx="457200" cy="379412"/>
            </a:xfrm>
            <a:prstGeom prst="ellips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BFBFBF"/>
                </a:solidFill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>
            <a:xfrm rot="5400000">
              <a:off x="1600200" y="2667000"/>
              <a:ext cx="914400" cy="457200"/>
            </a:xfrm>
            <a:prstGeom prst="lin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20"/>
          <p:cNvGrpSpPr/>
          <p:nvPr/>
        </p:nvGrpSpPr>
        <p:grpSpPr>
          <a:xfrm>
            <a:off x="2743200" y="2438400"/>
            <a:ext cx="914400" cy="1293812"/>
            <a:chOff x="1676400" y="2438400"/>
            <a:chExt cx="914400" cy="1293812"/>
          </a:xfrm>
          <a:solidFill>
            <a:srgbClr val="008000"/>
          </a:solidFill>
        </p:grpSpPr>
        <p:cxnSp>
          <p:nvCxnSpPr>
            <p:cNvPr id="22" name="Straight Connector 21"/>
            <p:cNvCxnSpPr/>
            <p:nvPr/>
          </p:nvCxnSpPr>
          <p:spPr>
            <a:xfrm rot="5400000">
              <a:off x="1790700" y="2705100"/>
              <a:ext cx="1066800" cy="533400"/>
            </a:xfrm>
            <a:prstGeom prst="lin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2"/>
            <p:cNvSpPr/>
            <p:nvPr/>
          </p:nvSpPr>
          <p:spPr>
            <a:xfrm>
              <a:off x="1676400" y="3352800"/>
              <a:ext cx="457200" cy="379412"/>
            </a:xfrm>
            <a:prstGeom prst="ellips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BFBFBF"/>
                </a:solidFill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 rot="5400000">
              <a:off x="1600200" y="2667000"/>
              <a:ext cx="914400" cy="457200"/>
            </a:xfrm>
            <a:prstGeom prst="lin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24"/>
          <p:cNvGrpSpPr/>
          <p:nvPr/>
        </p:nvGrpSpPr>
        <p:grpSpPr>
          <a:xfrm>
            <a:off x="6629400" y="2438400"/>
            <a:ext cx="914400" cy="1293812"/>
            <a:chOff x="1676400" y="2438400"/>
            <a:chExt cx="914400" cy="1293812"/>
          </a:xfrm>
          <a:solidFill>
            <a:srgbClr val="008000"/>
          </a:solidFill>
        </p:grpSpPr>
        <p:cxnSp>
          <p:nvCxnSpPr>
            <p:cNvPr id="26" name="Straight Connector 25"/>
            <p:cNvCxnSpPr/>
            <p:nvPr/>
          </p:nvCxnSpPr>
          <p:spPr>
            <a:xfrm rot="5400000">
              <a:off x="1790700" y="2705100"/>
              <a:ext cx="1066800" cy="533400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/>
            <p:cNvSpPr/>
            <p:nvPr/>
          </p:nvSpPr>
          <p:spPr>
            <a:xfrm>
              <a:off x="1676400" y="3352800"/>
              <a:ext cx="457200" cy="379412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/>
            <p:cNvCxnSpPr/>
            <p:nvPr/>
          </p:nvCxnSpPr>
          <p:spPr>
            <a:xfrm rot="5400000">
              <a:off x="1600200" y="2667000"/>
              <a:ext cx="914400" cy="457200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28"/>
          <p:cNvGrpSpPr/>
          <p:nvPr/>
        </p:nvGrpSpPr>
        <p:grpSpPr>
          <a:xfrm>
            <a:off x="1143000" y="2438400"/>
            <a:ext cx="914400" cy="1293812"/>
            <a:chOff x="1676400" y="2438400"/>
            <a:chExt cx="914400" cy="1293812"/>
          </a:xfrm>
          <a:solidFill>
            <a:srgbClr val="008000"/>
          </a:solidFill>
        </p:grpSpPr>
        <p:cxnSp>
          <p:nvCxnSpPr>
            <p:cNvPr id="30" name="Straight Connector 29"/>
            <p:cNvCxnSpPr/>
            <p:nvPr/>
          </p:nvCxnSpPr>
          <p:spPr>
            <a:xfrm rot="5400000">
              <a:off x="1790700" y="2705100"/>
              <a:ext cx="1066800" cy="533400"/>
            </a:xfrm>
            <a:prstGeom prst="lin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/>
            <p:cNvSpPr/>
            <p:nvPr/>
          </p:nvSpPr>
          <p:spPr>
            <a:xfrm>
              <a:off x="1676400" y="3352800"/>
              <a:ext cx="457200" cy="379412"/>
            </a:xfrm>
            <a:prstGeom prst="ellips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BFBFBF"/>
                </a:solidFill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 rot="5400000">
              <a:off x="1600200" y="2667000"/>
              <a:ext cx="914400" cy="457200"/>
            </a:xfrm>
            <a:prstGeom prst="lin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32"/>
          <p:cNvGrpSpPr/>
          <p:nvPr/>
        </p:nvGrpSpPr>
        <p:grpSpPr>
          <a:xfrm>
            <a:off x="4495800" y="2438400"/>
            <a:ext cx="914400" cy="1293812"/>
            <a:chOff x="1676400" y="2438400"/>
            <a:chExt cx="914400" cy="1293812"/>
          </a:xfrm>
          <a:solidFill>
            <a:srgbClr val="008000"/>
          </a:solidFill>
        </p:grpSpPr>
        <p:cxnSp>
          <p:nvCxnSpPr>
            <p:cNvPr id="34" name="Straight Connector 33"/>
            <p:cNvCxnSpPr/>
            <p:nvPr/>
          </p:nvCxnSpPr>
          <p:spPr>
            <a:xfrm rot="5400000">
              <a:off x="1790700" y="2705100"/>
              <a:ext cx="1066800" cy="533400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34"/>
            <p:cNvSpPr/>
            <p:nvPr/>
          </p:nvSpPr>
          <p:spPr>
            <a:xfrm>
              <a:off x="1676400" y="3352800"/>
              <a:ext cx="457200" cy="379412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Connector 35"/>
            <p:cNvCxnSpPr/>
            <p:nvPr/>
          </p:nvCxnSpPr>
          <p:spPr>
            <a:xfrm rot="5400000">
              <a:off x="1600200" y="2667000"/>
              <a:ext cx="914400" cy="457200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36"/>
          <p:cNvGrpSpPr/>
          <p:nvPr/>
        </p:nvGrpSpPr>
        <p:grpSpPr>
          <a:xfrm>
            <a:off x="5029200" y="2438400"/>
            <a:ext cx="914400" cy="1293812"/>
            <a:chOff x="1676400" y="2438400"/>
            <a:chExt cx="914400" cy="1293812"/>
          </a:xfrm>
          <a:solidFill>
            <a:srgbClr val="008000"/>
          </a:solidFill>
        </p:grpSpPr>
        <p:cxnSp>
          <p:nvCxnSpPr>
            <p:cNvPr id="38" name="Straight Connector 37"/>
            <p:cNvCxnSpPr/>
            <p:nvPr/>
          </p:nvCxnSpPr>
          <p:spPr>
            <a:xfrm rot="5400000">
              <a:off x="1790700" y="2705100"/>
              <a:ext cx="1066800" cy="533400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/>
            <p:cNvSpPr/>
            <p:nvPr/>
          </p:nvSpPr>
          <p:spPr>
            <a:xfrm>
              <a:off x="1676400" y="3352800"/>
              <a:ext cx="457200" cy="379412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Connector 39"/>
            <p:cNvCxnSpPr/>
            <p:nvPr/>
          </p:nvCxnSpPr>
          <p:spPr>
            <a:xfrm rot="5400000">
              <a:off x="1600200" y="2667000"/>
              <a:ext cx="914400" cy="457200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40"/>
          <p:cNvGrpSpPr/>
          <p:nvPr/>
        </p:nvGrpSpPr>
        <p:grpSpPr>
          <a:xfrm>
            <a:off x="5562600" y="2438400"/>
            <a:ext cx="914400" cy="1293812"/>
            <a:chOff x="1676400" y="2438400"/>
            <a:chExt cx="914400" cy="1293812"/>
          </a:xfrm>
          <a:solidFill>
            <a:srgbClr val="008000"/>
          </a:solidFill>
        </p:grpSpPr>
        <p:cxnSp>
          <p:nvCxnSpPr>
            <p:cNvPr id="42" name="Straight Connector 41"/>
            <p:cNvCxnSpPr/>
            <p:nvPr/>
          </p:nvCxnSpPr>
          <p:spPr>
            <a:xfrm rot="5400000">
              <a:off x="1790700" y="2705100"/>
              <a:ext cx="1066800" cy="533400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Oval 42"/>
            <p:cNvSpPr/>
            <p:nvPr/>
          </p:nvSpPr>
          <p:spPr>
            <a:xfrm>
              <a:off x="1676400" y="3352800"/>
              <a:ext cx="457200" cy="379412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" name="Straight Connector 43"/>
            <p:cNvCxnSpPr/>
            <p:nvPr/>
          </p:nvCxnSpPr>
          <p:spPr>
            <a:xfrm rot="5400000">
              <a:off x="1600200" y="2667000"/>
              <a:ext cx="914400" cy="457200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44"/>
          <p:cNvGrpSpPr/>
          <p:nvPr/>
        </p:nvGrpSpPr>
        <p:grpSpPr>
          <a:xfrm>
            <a:off x="6096000" y="2438400"/>
            <a:ext cx="914400" cy="1293812"/>
            <a:chOff x="1676400" y="2438400"/>
            <a:chExt cx="914400" cy="1293812"/>
          </a:xfrm>
          <a:solidFill>
            <a:srgbClr val="008000"/>
          </a:solidFill>
        </p:grpSpPr>
        <p:cxnSp>
          <p:nvCxnSpPr>
            <p:cNvPr id="46" name="Straight Connector 45"/>
            <p:cNvCxnSpPr/>
            <p:nvPr/>
          </p:nvCxnSpPr>
          <p:spPr>
            <a:xfrm rot="5400000">
              <a:off x="1790700" y="2705100"/>
              <a:ext cx="1066800" cy="533400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46"/>
            <p:cNvSpPr/>
            <p:nvPr/>
          </p:nvSpPr>
          <p:spPr>
            <a:xfrm>
              <a:off x="1676400" y="3352800"/>
              <a:ext cx="457200" cy="379412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8" name="Straight Connector 47"/>
            <p:cNvCxnSpPr/>
            <p:nvPr/>
          </p:nvCxnSpPr>
          <p:spPr>
            <a:xfrm rot="5400000">
              <a:off x="1600200" y="2667000"/>
              <a:ext cx="914400" cy="457200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50"/>
          <p:cNvGrpSpPr/>
          <p:nvPr/>
        </p:nvGrpSpPr>
        <p:grpSpPr>
          <a:xfrm>
            <a:off x="3886200" y="2439988"/>
            <a:ext cx="914400" cy="1293812"/>
            <a:chOff x="1676400" y="2438400"/>
            <a:chExt cx="914400" cy="1293812"/>
          </a:xfrm>
          <a:solidFill>
            <a:srgbClr val="008000"/>
          </a:solidFill>
        </p:grpSpPr>
        <p:cxnSp>
          <p:nvCxnSpPr>
            <p:cNvPr id="52" name="Straight Connector 51"/>
            <p:cNvCxnSpPr/>
            <p:nvPr/>
          </p:nvCxnSpPr>
          <p:spPr>
            <a:xfrm rot="5400000">
              <a:off x="1790700" y="2705100"/>
              <a:ext cx="1066800" cy="533400"/>
            </a:xfrm>
            <a:prstGeom prst="lin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Oval 52"/>
            <p:cNvSpPr/>
            <p:nvPr/>
          </p:nvSpPr>
          <p:spPr>
            <a:xfrm>
              <a:off x="1676400" y="3352800"/>
              <a:ext cx="457200" cy="379412"/>
            </a:xfrm>
            <a:prstGeom prst="ellips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BFBFBF"/>
                </a:solidFill>
              </a:endParaRPr>
            </a:p>
          </p:txBody>
        </p:sp>
        <p:cxnSp>
          <p:nvCxnSpPr>
            <p:cNvPr id="54" name="Straight Connector 53"/>
            <p:cNvCxnSpPr/>
            <p:nvPr/>
          </p:nvCxnSpPr>
          <p:spPr>
            <a:xfrm rot="5400000">
              <a:off x="1600200" y="2667000"/>
              <a:ext cx="914400" cy="457200"/>
            </a:xfrm>
            <a:prstGeom prst="lin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54"/>
          <p:cNvGrpSpPr/>
          <p:nvPr/>
        </p:nvGrpSpPr>
        <p:grpSpPr>
          <a:xfrm>
            <a:off x="7239000" y="2439988"/>
            <a:ext cx="914400" cy="1293812"/>
            <a:chOff x="1676400" y="2438400"/>
            <a:chExt cx="914400" cy="1293812"/>
          </a:xfrm>
          <a:solidFill>
            <a:srgbClr val="008000"/>
          </a:solidFill>
        </p:grpSpPr>
        <p:cxnSp>
          <p:nvCxnSpPr>
            <p:cNvPr id="56" name="Straight Connector 55"/>
            <p:cNvCxnSpPr/>
            <p:nvPr/>
          </p:nvCxnSpPr>
          <p:spPr>
            <a:xfrm rot="5400000">
              <a:off x="1790700" y="2705100"/>
              <a:ext cx="1066800" cy="533400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Oval 56"/>
            <p:cNvSpPr/>
            <p:nvPr/>
          </p:nvSpPr>
          <p:spPr>
            <a:xfrm>
              <a:off x="1676400" y="3352800"/>
              <a:ext cx="457200" cy="379412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8" name="Straight Connector 57"/>
            <p:cNvCxnSpPr/>
            <p:nvPr/>
          </p:nvCxnSpPr>
          <p:spPr>
            <a:xfrm rot="5400000">
              <a:off x="1600200" y="2667000"/>
              <a:ext cx="914400" cy="457200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58"/>
          <p:cNvGrpSpPr/>
          <p:nvPr/>
        </p:nvGrpSpPr>
        <p:grpSpPr>
          <a:xfrm>
            <a:off x="3352800" y="2439988"/>
            <a:ext cx="914400" cy="1293812"/>
            <a:chOff x="1676400" y="2438400"/>
            <a:chExt cx="914400" cy="1293812"/>
          </a:xfrm>
          <a:solidFill>
            <a:srgbClr val="008000"/>
          </a:solidFill>
        </p:grpSpPr>
        <p:cxnSp>
          <p:nvCxnSpPr>
            <p:cNvPr id="60" name="Straight Connector 59"/>
            <p:cNvCxnSpPr/>
            <p:nvPr/>
          </p:nvCxnSpPr>
          <p:spPr>
            <a:xfrm rot="5400000">
              <a:off x="1790700" y="2705100"/>
              <a:ext cx="1066800" cy="533400"/>
            </a:xfrm>
            <a:prstGeom prst="lin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Oval 60"/>
            <p:cNvSpPr/>
            <p:nvPr/>
          </p:nvSpPr>
          <p:spPr>
            <a:xfrm>
              <a:off x="1676400" y="3352800"/>
              <a:ext cx="457200" cy="379412"/>
            </a:xfrm>
            <a:prstGeom prst="ellips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BFBFBF"/>
                </a:solidFill>
              </a:endParaRPr>
            </a:p>
          </p:txBody>
        </p:sp>
        <p:cxnSp>
          <p:nvCxnSpPr>
            <p:cNvPr id="62" name="Straight Connector 61"/>
            <p:cNvCxnSpPr/>
            <p:nvPr/>
          </p:nvCxnSpPr>
          <p:spPr>
            <a:xfrm rot="5400000">
              <a:off x="1600200" y="2667000"/>
              <a:ext cx="914400" cy="457200"/>
            </a:xfrm>
            <a:prstGeom prst="line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Rectangle 67"/>
          <p:cNvSpPr/>
          <p:nvPr/>
        </p:nvSpPr>
        <p:spPr>
          <a:xfrm>
            <a:off x="1104510" y="1676399"/>
            <a:ext cx="156249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latin typeface="Symbol" charset="2"/>
                <a:cs typeface="Symbol" charset="2"/>
              </a:rPr>
              <a:t>r</a:t>
            </a:r>
            <a:r>
              <a:rPr lang="en-US" baseline="-25000" dirty="0" err="1" smtClean="0"/>
              <a:t>air</a:t>
            </a:r>
            <a:r>
              <a:rPr lang="en-US" dirty="0" smtClean="0"/>
              <a:t>= 0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>
                <a:latin typeface="Symbol" charset="2"/>
                <a:cs typeface="Symbol" charset="2"/>
              </a:rPr>
              <a:t>r</a:t>
            </a:r>
            <a:r>
              <a:rPr lang="en-US" baseline="-25000" dirty="0" err="1" smtClean="0"/>
              <a:t>water</a:t>
            </a:r>
            <a:r>
              <a:rPr lang="en-US" dirty="0" smtClean="0"/>
              <a:t>= 0</a:t>
            </a:r>
          </a:p>
          <a:p>
            <a:endParaRPr lang="en-US" dirty="0"/>
          </a:p>
        </p:txBody>
      </p:sp>
      <p:sp>
        <p:nvSpPr>
          <p:cNvPr id="69" name="Teardrop 68"/>
          <p:cNvSpPr/>
          <p:nvPr/>
        </p:nvSpPr>
        <p:spPr>
          <a:xfrm>
            <a:off x="2895600" y="3733800"/>
            <a:ext cx="1447799" cy="1295400"/>
          </a:xfrm>
          <a:prstGeom prst="teardrop">
            <a:avLst/>
          </a:prstGeom>
          <a:solidFill>
            <a:srgbClr val="660066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/>
          <p:cNvSpPr/>
          <p:nvPr/>
        </p:nvSpPr>
        <p:spPr>
          <a:xfrm>
            <a:off x="838200" y="3359677"/>
            <a:ext cx="7489874" cy="194203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838200" y="1417638"/>
            <a:ext cx="7489874" cy="194203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art of contrast matching</a:t>
            </a:r>
            <a:endParaRPr lang="en-US" dirty="0"/>
          </a:p>
        </p:txBody>
      </p:sp>
      <p:grpSp>
        <p:nvGrpSpPr>
          <p:cNvPr id="3" name="Group 14"/>
          <p:cNvGrpSpPr/>
          <p:nvPr/>
        </p:nvGrpSpPr>
        <p:grpSpPr>
          <a:xfrm>
            <a:off x="1676400" y="2438400"/>
            <a:ext cx="914400" cy="1293812"/>
            <a:chOff x="1676400" y="2438400"/>
            <a:chExt cx="914400" cy="1293812"/>
          </a:xfrm>
          <a:solidFill>
            <a:srgbClr val="008000"/>
          </a:solidFill>
        </p:grpSpPr>
        <p:cxnSp>
          <p:nvCxnSpPr>
            <p:cNvPr id="7" name="Straight Connector 6"/>
            <p:cNvCxnSpPr/>
            <p:nvPr/>
          </p:nvCxnSpPr>
          <p:spPr>
            <a:xfrm rot="5400000">
              <a:off x="1790700" y="2705100"/>
              <a:ext cx="1066800" cy="533400"/>
            </a:xfrm>
            <a:prstGeom prst="line">
              <a:avLst/>
            </a:prstGeom>
            <a:grpFill/>
            <a:ln>
              <a:solidFill>
                <a:srgbClr val="BFBFB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>
              <a:off x="1676400" y="3352800"/>
              <a:ext cx="457200" cy="379412"/>
            </a:xfrm>
            <a:prstGeom prst="ellipse">
              <a:avLst/>
            </a:prstGeom>
            <a:grpFill/>
            <a:ln>
              <a:solidFill>
                <a:srgbClr val="BFBFB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/>
            <p:nvPr/>
          </p:nvCxnSpPr>
          <p:spPr>
            <a:xfrm rot="5400000">
              <a:off x="1600200" y="2667000"/>
              <a:ext cx="914400" cy="457200"/>
            </a:xfrm>
            <a:prstGeom prst="line">
              <a:avLst/>
            </a:prstGeom>
            <a:grpFill/>
            <a:ln>
              <a:solidFill>
                <a:srgbClr val="BFBFB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16"/>
          <p:cNvGrpSpPr/>
          <p:nvPr/>
        </p:nvGrpSpPr>
        <p:grpSpPr>
          <a:xfrm>
            <a:off x="2209800" y="2438400"/>
            <a:ext cx="914400" cy="1293812"/>
            <a:chOff x="1676400" y="2438400"/>
            <a:chExt cx="914400" cy="1293812"/>
          </a:xfrm>
          <a:solidFill>
            <a:srgbClr val="008000"/>
          </a:solidFill>
        </p:grpSpPr>
        <p:cxnSp>
          <p:nvCxnSpPr>
            <p:cNvPr id="18" name="Straight Connector 17"/>
            <p:cNvCxnSpPr/>
            <p:nvPr/>
          </p:nvCxnSpPr>
          <p:spPr>
            <a:xfrm rot="5400000">
              <a:off x="1790700" y="2705100"/>
              <a:ext cx="1066800" cy="533400"/>
            </a:xfrm>
            <a:prstGeom prst="line">
              <a:avLst/>
            </a:prstGeom>
            <a:grpFill/>
            <a:ln>
              <a:solidFill>
                <a:srgbClr val="BFBFB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/>
            <p:cNvSpPr/>
            <p:nvPr/>
          </p:nvSpPr>
          <p:spPr>
            <a:xfrm>
              <a:off x="1676400" y="3352800"/>
              <a:ext cx="457200" cy="379412"/>
            </a:xfrm>
            <a:prstGeom prst="ellipse">
              <a:avLst/>
            </a:prstGeom>
            <a:grpFill/>
            <a:ln>
              <a:solidFill>
                <a:srgbClr val="BFBFB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/>
            <p:cNvCxnSpPr/>
            <p:nvPr/>
          </p:nvCxnSpPr>
          <p:spPr>
            <a:xfrm rot="5400000">
              <a:off x="1600200" y="2667000"/>
              <a:ext cx="914400" cy="457200"/>
            </a:xfrm>
            <a:prstGeom prst="line">
              <a:avLst/>
            </a:prstGeom>
            <a:grpFill/>
            <a:ln>
              <a:solidFill>
                <a:srgbClr val="BFBFB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20"/>
          <p:cNvGrpSpPr/>
          <p:nvPr/>
        </p:nvGrpSpPr>
        <p:grpSpPr>
          <a:xfrm>
            <a:off x="2743200" y="2438400"/>
            <a:ext cx="914400" cy="1293812"/>
            <a:chOff x="1676400" y="2438400"/>
            <a:chExt cx="914400" cy="1293812"/>
          </a:xfrm>
          <a:solidFill>
            <a:srgbClr val="008000"/>
          </a:solidFill>
        </p:grpSpPr>
        <p:cxnSp>
          <p:nvCxnSpPr>
            <p:cNvPr id="22" name="Straight Connector 21"/>
            <p:cNvCxnSpPr/>
            <p:nvPr/>
          </p:nvCxnSpPr>
          <p:spPr>
            <a:xfrm rot="5400000">
              <a:off x="1790700" y="2705100"/>
              <a:ext cx="1066800" cy="533400"/>
            </a:xfrm>
            <a:prstGeom prst="line">
              <a:avLst/>
            </a:prstGeom>
            <a:grpFill/>
            <a:ln>
              <a:solidFill>
                <a:srgbClr val="BFBFB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2"/>
            <p:cNvSpPr/>
            <p:nvPr/>
          </p:nvSpPr>
          <p:spPr>
            <a:xfrm>
              <a:off x="1676400" y="3352800"/>
              <a:ext cx="457200" cy="379412"/>
            </a:xfrm>
            <a:prstGeom prst="ellipse">
              <a:avLst/>
            </a:prstGeom>
            <a:grpFill/>
            <a:ln>
              <a:solidFill>
                <a:srgbClr val="BFBFB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Connector 23"/>
            <p:cNvCxnSpPr/>
            <p:nvPr/>
          </p:nvCxnSpPr>
          <p:spPr>
            <a:xfrm rot="5400000">
              <a:off x="1600200" y="2667000"/>
              <a:ext cx="914400" cy="457200"/>
            </a:xfrm>
            <a:prstGeom prst="line">
              <a:avLst/>
            </a:prstGeom>
            <a:grpFill/>
            <a:ln>
              <a:solidFill>
                <a:srgbClr val="BFBFB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24"/>
          <p:cNvGrpSpPr/>
          <p:nvPr/>
        </p:nvGrpSpPr>
        <p:grpSpPr>
          <a:xfrm>
            <a:off x="6629400" y="2438400"/>
            <a:ext cx="914400" cy="1293812"/>
            <a:chOff x="1676400" y="2438400"/>
            <a:chExt cx="914400" cy="1293812"/>
          </a:xfrm>
          <a:solidFill>
            <a:srgbClr val="008000"/>
          </a:solidFill>
        </p:grpSpPr>
        <p:cxnSp>
          <p:nvCxnSpPr>
            <p:cNvPr id="26" name="Straight Connector 25"/>
            <p:cNvCxnSpPr/>
            <p:nvPr/>
          </p:nvCxnSpPr>
          <p:spPr>
            <a:xfrm rot="5400000">
              <a:off x="1790700" y="2705100"/>
              <a:ext cx="1066800" cy="533400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/>
            <p:cNvSpPr/>
            <p:nvPr/>
          </p:nvSpPr>
          <p:spPr>
            <a:xfrm>
              <a:off x="1676400" y="3352800"/>
              <a:ext cx="457200" cy="379412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/>
            <p:cNvCxnSpPr/>
            <p:nvPr/>
          </p:nvCxnSpPr>
          <p:spPr>
            <a:xfrm rot="5400000">
              <a:off x="1600200" y="2667000"/>
              <a:ext cx="914400" cy="457200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28"/>
          <p:cNvGrpSpPr/>
          <p:nvPr/>
        </p:nvGrpSpPr>
        <p:grpSpPr>
          <a:xfrm>
            <a:off x="1143000" y="2438400"/>
            <a:ext cx="914400" cy="1293812"/>
            <a:chOff x="1676400" y="2438400"/>
            <a:chExt cx="914400" cy="1293812"/>
          </a:xfrm>
          <a:solidFill>
            <a:srgbClr val="008000"/>
          </a:solidFill>
        </p:grpSpPr>
        <p:cxnSp>
          <p:nvCxnSpPr>
            <p:cNvPr id="30" name="Straight Connector 29"/>
            <p:cNvCxnSpPr/>
            <p:nvPr/>
          </p:nvCxnSpPr>
          <p:spPr>
            <a:xfrm rot="5400000">
              <a:off x="1790700" y="2705100"/>
              <a:ext cx="1066800" cy="533400"/>
            </a:xfrm>
            <a:prstGeom prst="line">
              <a:avLst/>
            </a:prstGeom>
            <a:grpFill/>
            <a:ln>
              <a:solidFill>
                <a:srgbClr val="BFBFB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/>
            <p:cNvSpPr/>
            <p:nvPr/>
          </p:nvSpPr>
          <p:spPr>
            <a:xfrm>
              <a:off x="1676400" y="3352800"/>
              <a:ext cx="457200" cy="379412"/>
            </a:xfrm>
            <a:prstGeom prst="ellipse">
              <a:avLst/>
            </a:prstGeom>
            <a:grpFill/>
            <a:ln>
              <a:solidFill>
                <a:srgbClr val="BFBFB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Connector 31"/>
            <p:cNvCxnSpPr/>
            <p:nvPr/>
          </p:nvCxnSpPr>
          <p:spPr>
            <a:xfrm rot="5400000">
              <a:off x="1600200" y="2667000"/>
              <a:ext cx="914400" cy="457200"/>
            </a:xfrm>
            <a:prstGeom prst="line">
              <a:avLst/>
            </a:prstGeom>
            <a:grpFill/>
            <a:ln>
              <a:solidFill>
                <a:srgbClr val="BFBFB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32"/>
          <p:cNvGrpSpPr/>
          <p:nvPr/>
        </p:nvGrpSpPr>
        <p:grpSpPr>
          <a:xfrm>
            <a:off x="4495800" y="2438400"/>
            <a:ext cx="914400" cy="1293812"/>
            <a:chOff x="1676400" y="2438400"/>
            <a:chExt cx="914400" cy="1293812"/>
          </a:xfrm>
          <a:solidFill>
            <a:srgbClr val="008000"/>
          </a:solidFill>
        </p:grpSpPr>
        <p:cxnSp>
          <p:nvCxnSpPr>
            <p:cNvPr id="34" name="Straight Connector 33"/>
            <p:cNvCxnSpPr/>
            <p:nvPr/>
          </p:nvCxnSpPr>
          <p:spPr>
            <a:xfrm rot="5400000">
              <a:off x="1790700" y="2705100"/>
              <a:ext cx="1066800" cy="533400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34"/>
            <p:cNvSpPr/>
            <p:nvPr/>
          </p:nvSpPr>
          <p:spPr>
            <a:xfrm>
              <a:off x="1676400" y="3352800"/>
              <a:ext cx="457200" cy="379412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Connector 35"/>
            <p:cNvCxnSpPr/>
            <p:nvPr/>
          </p:nvCxnSpPr>
          <p:spPr>
            <a:xfrm rot="5400000">
              <a:off x="1600200" y="2667000"/>
              <a:ext cx="914400" cy="457200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36"/>
          <p:cNvGrpSpPr/>
          <p:nvPr/>
        </p:nvGrpSpPr>
        <p:grpSpPr>
          <a:xfrm>
            <a:off x="5029200" y="2438400"/>
            <a:ext cx="914400" cy="1293812"/>
            <a:chOff x="1676400" y="2438400"/>
            <a:chExt cx="914400" cy="1293812"/>
          </a:xfrm>
          <a:solidFill>
            <a:srgbClr val="008000"/>
          </a:solidFill>
        </p:grpSpPr>
        <p:cxnSp>
          <p:nvCxnSpPr>
            <p:cNvPr id="38" name="Straight Connector 37"/>
            <p:cNvCxnSpPr/>
            <p:nvPr/>
          </p:nvCxnSpPr>
          <p:spPr>
            <a:xfrm rot="5400000">
              <a:off x="1790700" y="2705100"/>
              <a:ext cx="1066800" cy="533400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/>
            <p:cNvSpPr/>
            <p:nvPr/>
          </p:nvSpPr>
          <p:spPr>
            <a:xfrm>
              <a:off x="1676400" y="3352800"/>
              <a:ext cx="457200" cy="379412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Connector 39"/>
            <p:cNvCxnSpPr/>
            <p:nvPr/>
          </p:nvCxnSpPr>
          <p:spPr>
            <a:xfrm rot="5400000">
              <a:off x="1600200" y="2667000"/>
              <a:ext cx="914400" cy="457200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40"/>
          <p:cNvGrpSpPr/>
          <p:nvPr/>
        </p:nvGrpSpPr>
        <p:grpSpPr>
          <a:xfrm>
            <a:off x="5562600" y="2438400"/>
            <a:ext cx="914400" cy="1293812"/>
            <a:chOff x="1676400" y="2438400"/>
            <a:chExt cx="914400" cy="1293812"/>
          </a:xfrm>
          <a:solidFill>
            <a:srgbClr val="008000"/>
          </a:solidFill>
        </p:grpSpPr>
        <p:cxnSp>
          <p:nvCxnSpPr>
            <p:cNvPr id="42" name="Straight Connector 41"/>
            <p:cNvCxnSpPr/>
            <p:nvPr/>
          </p:nvCxnSpPr>
          <p:spPr>
            <a:xfrm rot="5400000">
              <a:off x="1790700" y="2705100"/>
              <a:ext cx="1066800" cy="533400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Oval 42"/>
            <p:cNvSpPr/>
            <p:nvPr/>
          </p:nvSpPr>
          <p:spPr>
            <a:xfrm>
              <a:off x="1676400" y="3352800"/>
              <a:ext cx="457200" cy="379412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" name="Straight Connector 43"/>
            <p:cNvCxnSpPr/>
            <p:nvPr/>
          </p:nvCxnSpPr>
          <p:spPr>
            <a:xfrm rot="5400000">
              <a:off x="1600200" y="2667000"/>
              <a:ext cx="914400" cy="457200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44"/>
          <p:cNvGrpSpPr/>
          <p:nvPr/>
        </p:nvGrpSpPr>
        <p:grpSpPr>
          <a:xfrm>
            <a:off x="6096000" y="2438400"/>
            <a:ext cx="914400" cy="1293812"/>
            <a:chOff x="1676400" y="2438400"/>
            <a:chExt cx="914400" cy="1293812"/>
          </a:xfrm>
          <a:solidFill>
            <a:srgbClr val="008000"/>
          </a:solidFill>
        </p:grpSpPr>
        <p:cxnSp>
          <p:nvCxnSpPr>
            <p:cNvPr id="46" name="Straight Connector 45"/>
            <p:cNvCxnSpPr/>
            <p:nvPr/>
          </p:nvCxnSpPr>
          <p:spPr>
            <a:xfrm rot="5400000">
              <a:off x="1790700" y="2705100"/>
              <a:ext cx="1066800" cy="533400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46"/>
            <p:cNvSpPr/>
            <p:nvPr/>
          </p:nvSpPr>
          <p:spPr>
            <a:xfrm>
              <a:off x="1676400" y="3352800"/>
              <a:ext cx="457200" cy="379412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8" name="Straight Connector 47"/>
            <p:cNvCxnSpPr/>
            <p:nvPr/>
          </p:nvCxnSpPr>
          <p:spPr>
            <a:xfrm rot="5400000">
              <a:off x="1600200" y="2667000"/>
              <a:ext cx="914400" cy="457200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50"/>
          <p:cNvGrpSpPr/>
          <p:nvPr/>
        </p:nvGrpSpPr>
        <p:grpSpPr>
          <a:xfrm>
            <a:off x="3886200" y="2439988"/>
            <a:ext cx="914400" cy="1293812"/>
            <a:chOff x="1676400" y="2438400"/>
            <a:chExt cx="914400" cy="1293812"/>
          </a:xfrm>
          <a:solidFill>
            <a:srgbClr val="008000"/>
          </a:solidFill>
        </p:grpSpPr>
        <p:cxnSp>
          <p:nvCxnSpPr>
            <p:cNvPr id="52" name="Straight Connector 51"/>
            <p:cNvCxnSpPr/>
            <p:nvPr/>
          </p:nvCxnSpPr>
          <p:spPr>
            <a:xfrm rot="5400000">
              <a:off x="1790700" y="2705100"/>
              <a:ext cx="1066800" cy="533400"/>
            </a:xfrm>
            <a:prstGeom prst="line">
              <a:avLst/>
            </a:prstGeom>
            <a:grpFill/>
            <a:ln>
              <a:solidFill>
                <a:srgbClr val="BFBFB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Oval 52"/>
            <p:cNvSpPr/>
            <p:nvPr/>
          </p:nvSpPr>
          <p:spPr>
            <a:xfrm>
              <a:off x="1676400" y="3352800"/>
              <a:ext cx="457200" cy="379412"/>
            </a:xfrm>
            <a:prstGeom prst="ellipse">
              <a:avLst/>
            </a:prstGeom>
            <a:grpFill/>
            <a:ln>
              <a:solidFill>
                <a:srgbClr val="BFBFB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4" name="Straight Connector 53"/>
            <p:cNvCxnSpPr/>
            <p:nvPr/>
          </p:nvCxnSpPr>
          <p:spPr>
            <a:xfrm rot="5400000">
              <a:off x="1600200" y="2667000"/>
              <a:ext cx="914400" cy="457200"/>
            </a:xfrm>
            <a:prstGeom prst="line">
              <a:avLst/>
            </a:prstGeom>
            <a:grpFill/>
            <a:ln>
              <a:solidFill>
                <a:srgbClr val="BFBFB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54"/>
          <p:cNvGrpSpPr/>
          <p:nvPr/>
        </p:nvGrpSpPr>
        <p:grpSpPr>
          <a:xfrm>
            <a:off x="7239000" y="2439988"/>
            <a:ext cx="914400" cy="1293812"/>
            <a:chOff x="1676400" y="2438400"/>
            <a:chExt cx="914400" cy="1293812"/>
          </a:xfrm>
          <a:solidFill>
            <a:srgbClr val="008000"/>
          </a:solidFill>
        </p:grpSpPr>
        <p:cxnSp>
          <p:nvCxnSpPr>
            <p:cNvPr id="56" name="Straight Connector 55"/>
            <p:cNvCxnSpPr/>
            <p:nvPr/>
          </p:nvCxnSpPr>
          <p:spPr>
            <a:xfrm rot="5400000">
              <a:off x="1790700" y="2705100"/>
              <a:ext cx="1066800" cy="533400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Oval 56"/>
            <p:cNvSpPr/>
            <p:nvPr/>
          </p:nvSpPr>
          <p:spPr>
            <a:xfrm>
              <a:off x="1676400" y="3352800"/>
              <a:ext cx="457200" cy="379412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8" name="Straight Connector 57"/>
            <p:cNvCxnSpPr/>
            <p:nvPr/>
          </p:nvCxnSpPr>
          <p:spPr>
            <a:xfrm rot="5400000">
              <a:off x="1600200" y="2667000"/>
              <a:ext cx="914400" cy="457200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58"/>
          <p:cNvGrpSpPr/>
          <p:nvPr/>
        </p:nvGrpSpPr>
        <p:grpSpPr>
          <a:xfrm>
            <a:off x="3352800" y="2439988"/>
            <a:ext cx="914400" cy="1293812"/>
            <a:chOff x="1676400" y="2438400"/>
            <a:chExt cx="914400" cy="1293812"/>
          </a:xfrm>
          <a:solidFill>
            <a:srgbClr val="008000"/>
          </a:solidFill>
        </p:grpSpPr>
        <p:cxnSp>
          <p:nvCxnSpPr>
            <p:cNvPr id="60" name="Straight Connector 59"/>
            <p:cNvCxnSpPr/>
            <p:nvPr/>
          </p:nvCxnSpPr>
          <p:spPr>
            <a:xfrm rot="5400000">
              <a:off x="1790700" y="2705100"/>
              <a:ext cx="1066800" cy="533400"/>
            </a:xfrm>
            <a:prstGeom prst="line">
              <a:avLst/>
            </a:prstGeom>
            <a:grpFill/>
            <a:ln>
              <a:solidFill>
                <a:srgbClr val="BFBFB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Oval 60"/>
            <p:cNvSpPr/>
            <p:nvPr/>
          </p:nvSpPr>
          <p:spPr>
            <a:xfrm>
              <a:off x="1676400" y="3352800"/>
              <a:ext cx="457200" cy="379412"/>
            </a:xfrm>
            <a:prstGeom prst="ellipse">
              <a:avLst/>
            </a:prstGeom>
            <a:grpFill/>
            <a:ln>
              <a:solidFill>
                <a:srgbClr val="BFBFB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2" name="Straight Connector 61"/>
            <p:cNvCxnSpPr/>
            <p:nvPr/>
          </p:nvCxnSpPr>
          <p:spPr>
            <a:xfrm rot="5400000">
              <a:off x="1600200" y="2667000"/>
              <a:ext cx="914400" cy="457200"/>
            </a:xfrm>
            <a:prstGeom prst="line">
              <a:avLst/>
            </a:prstGeom>
            <a:grpFill/>
            <a:ln>
              <a:solidFill>
                <a:srgbClr val="BFBFB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4" name="Picture 63"/>
          <p:cNvPicPr>
            <a:picLocks noChangeAspect="1"/>
          </p:cNvPicPr>
          <p:nvPr/>
        </p:nvPicPr>
        <p:blipFill>
          <a:blip r:embed="rId2"/>
          <a:srcRect l="-37439" t="-12263" r="-38330" b="-15480"/>
          <a:stretch>
            <a:fillRect/>
          </a:stretch>
        </p:blipFill>
        <p:spPr>
          <a:xfrm>
            <a:off x="-12932260" y="-24292717"/>
            <a:ext cx="7098607" cy="11437470"/>
          </a:xfrm>
          <a:prstGeom prst="rect">
            <a:avLst/>
          </a:prstGeom>
        </p:spPr>
      </p:pic>
      <p:sp>
        <p:nvSpPr>
          <p:cNvPr id="69" name="Teardrop 68"/>
          <p:cNvSpPr/>
          <p:nvPr/>
        </p:nvSpPr>
        <p:spPr>
          <a:xfrm>
            <a:off x="2895600" y="3733800"/>
            <a:ext cx="1447799" cy="1295400"/>
          </a:xfrm>
          <a:prstGeom prst="teardrop">
            <a:avLst/>
          </a:prstGeom>
          <a:solidFill>
            <a:srgbClr val="660066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1104510" y="1676399"/>
            <a:ext cx="240069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latin typeface="Symbol" charset="2"/>
                <a:cs typeface="Symbol" charset="2"/>
              </a:rPr>
              <a:t>r</a:t>
            </a:r>
            <a:r>
              <a:rPr lang="en-US" baseline="-25000" dirty="0" err="1" smtClean="0"/>
              <a:t>air</a:t>
            </a:r>
            <a:r>
              <a:rPr lang="en-US" dirty="0" smtClean="0"/>
              <a:t>= 0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>
                <a:solidFill>
                  <a:srgbClr val="FFFFFF"/>
                </a:solidFill>
                <a:latin typeface="Symbol" charset="2"/>
                <a:cs typeface="Symbol" charset="2"/>
              </a:rPr>
              <a:t>r</a:t>
            </a:r>
            <a:r>
              <a:rPr lang="en-US" baseline="-25000" dirty="0" err="1" smtClean="0">
                <a:solidFill>
                  <a:srgbClr val="FFFFFF"/>
                </a:solidFill>
              </a:rPr>
              <a:t>water</a:t>
            </a:r>
            <a:r>
              <a:rPr lang="en-US" dirty="0" smtClean="0">
                <a:solidFill>
                  <a:srgbClr val="FFFFFF"/>
                </a:solidFill>
              </a:rPr>
              <a:t>= </a:t>
            </a:r>
            <a:r>
              <a:rPr lang="en-US" dirty="0" err="1" smtClean="0">
                <a:solidFill>
                  <a:srgbClr val="FFFFFF"/>
                </a:solidFill>
                <a:latin typeface="Symbol" charset="2"/>
                <a:cs typeface="Symbol" charset="2"/>
              </a:rPr>
              <a:t>r</a:t>
            </a:r>
            <a:r>
              <a:rPr lang="en-US" baseline="-25000" dirty="0" err="1" smtClean="0">
                <a:solidFill>
                  <a:srgbClr val="FFFFFF"/>
                </a:solidFill>
              </a:rPr>
              <a:t>headgroup</a:t>
            </a:r>
            <a:endParaRPr lang="en-US" dirty="0" smtClean="0">
              <a:solidFill>
                <a:srgbClr val="FFFFFF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127931"/>
            <a:ext cx="4431588" cy="2982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1676400"/>
            <a:ext cx="6496050" cy="685800"/>
          </a:xfrm>
        </p:spPr>
        <p:txBody>
          <a:bodyPr/>
          <a:lstStyle/>
          <a:p>
            <a:r>
              <a:rPr lang="en-US" dirty="0" smtClean="0"/>
              <a:t>What is reflectivity?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1038225" y="2320926"/>
            <a:ext cx="3609975" cy="1123950"/>
          </a:xfrm>
        </p:spPr>
        <p:txBody>
          <a:bodyPr/>
          <a:lstStyle/>
          <a:p>
            <a:r>
              <a:rPr lang="en-US" dirty="0" smtClean="0"/>
              <a:t>Reflectivity refers to the fraction of incident radiation (amplitude)  that is </a:t>
            </a:r>
            <a:r>
              <a:rPr lang="en-US" dirty="0" smtClean="0">
                <a:hlinkClick r:id="rId3"/>
              </a:rPr>
              <a:t>reflected by a surface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027460" y="4110731"/>
            <a:ext cx="64960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Why is reflectivity interesting for us?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038225" y="4466778"/>
            <a:ext cx="7191375" cy="3143250"/>
            <a:chOff x="1038225" y="3714750"/>
            <a:chExt cx="7191375" cy="3143250"/>
          </a:xfrm>
        </p:grpSpPr>
        <p:sp>
          <p:nvSpPr>
            <p:cNvPr id="5" name="Subtitle 2"/>
            <p:cNvSpPr txBox="1">
              <a:spLocks/>
            </p:cNvSpPr>
            <p:nvPr/>
          </p:nvSpPr>
          <p:spPr bwMode="auto">
            <a:xfrm>
              <a:off x="1038225" y="4054475"/>
              <a:ext cx="6486525" cy="2803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Reflectivity reveals interfacial structure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Layer thickness</a:t>
              </a:r>
            </a:p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Layer composition</a:t>
              </a:r>
            </a:p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In </a:t>
              </a: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plane structure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953000" y="3714750"/>
              <a:ext cx="3276600" cy="12844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1400" dirty="0" smtClean="0"/>
                <a:t>air-water</a:t>
              </a:r>
            </a:p>
            <a:p>
              <a:pPr>
                <a:lnSpc>
                  <a:spcPct val="140000"/>
                </a:lnSpc>
              </a:pPr>
              <a:r>
                <a:rPr lang="en-US" sz="1400" dirty="0" smtClean="0"/>
                <a:t>a</a:t>
              </a:r>
              <a:r>
                <a:rPr lang="en-US" sz="1400" dirty="0" smtClean="0"/>
                <a:t>ir-solid</a:t>
              </a:r>
              <a:endParaRPr lang="en-US" sz="1400" dirty="0" smtClean="0"/>
            </a:p>
            <a:p>
              <a:pPr>
                <a:lnSpc>
                  <a:spcPct val="140000"/>
                </a:lnSpc>
              </a:pPr>
              <a:r>
                <a:rPr lang="en-US" sz="1400" dirty="0" smtClean="0"/>
                <a:t>solid-liquid</a:t>
              </a:r>
            </a:p>
            <a:p>
              <a:endParaRPr lang="en-US" sz="1400" dirty="0"/>
            </a:p>
          </p:txBody>
        </p:sp>
        <p:sp>
          <p:nvSpPr>
            <p:cNvPr id="7" name="Left Brace 6"/>
            <p:cNvSpPr/>
            <p:nvPr/>
          </p:nvSpPr>
          <p:spPr>
            <a:xfrm>
              <a:off x="4648200" y="3886200"/>
              <a:ext cx="304800" cy="601662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/>
          <p:cNvSpPr/>
          <p:nvPr/>
        </p:nvSpPr>
        <p:spPr>
          <a:xfrm>
            <a:off x="838200" y="3359677"/>
            <a:ext cx="7489874" cy="1942039"/>
          </a:xfrm>
          <a:prstGeom prst="rect">
            <a:avLst/>
          </a:prstGeom>
          <a:solidFill>
            <a:srgbClr val="01010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838200" y="1417638"/>
            <a:ext cx="7489874" cy="194203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art of contrast matching</a:t>
            </a:r>
            <a:endParaRPr lang="en-US" dirty="0"/>
          </a:p>
        </p:txBody>
      </p:sp>
      <p:grpSp>
        <p:nvGrpSpPr>
          <p:cNvPr id="3" name="Group 14"/>
          <p:cNvGrpSpPr/>
          <p:nvPr/>
        </p:nvGrpSpPr>
        <p:grpSpPr>
          <a:xfrm>
            <a:off x="1676400" y="2438400"/>
            <a:ext cx="914400" cy="1293812"/>
            <a:chOff x="1676400" y="2438400"/>
            <a:chExt cx="914400" cy="1293812"/>
          </a:xfrm>
          <a:solidFill>
            <a:srgbClr val="008000"/>
          </a:solidFill>
        </p:grpSpPr>
        <p:cxnSp>
          <p:nvCxnSpPr>
            <p:cNvPr id="7" name="Straight Connector 6"/>
            <p:cNvCxnSpPr/>
            <p:nvPr/>
          </p:nvCxnSpPr>
          <p:spPr>
            <a:xfrm rot="5400000">
              <a:off x="1790700" y="2705100"/>
              <a:ext cx="1066800" cy="533400"/>
            </a:xfrm>
            <a:prstGeom prst="line">
              <a:avLst/>
            </a:prstGeom>
            <a:grpFill/>
            <a:ln>
              <a:solidFill>
                <a:srgbClr val="BFBFB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>
              <a:off x="1676400" y="3352800"/>
              <a:ext cx="457200" cy="379412"/>
            </a:xfrm>
            <a:prstGeom prst="ellipse">
              <a:avLst/>
            </a:prstGeom>
            <a:grpFill/>
            <a:ln>
              <a:solidFill>
                <a:srgbClr val="BFBFB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/>
            <p:nvPr/>
          </p:nvCxnSpPr>
          <p:spPr>
            <a:xfrm rot="5400000">
              <a:off x="1600200" y="2667000"/>
              <a:ext cx="914400" cy="457200"/>
            </a:xfrm>
            <a:prstGeom prst="line">
              <a:avLst/>
            </a:prstGeom>
            <a:grpFill/>
            <a:ln>
              <a:solidFill>
                <a:srgbClr val="BFBFB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16"/>
          <p:cNvGrpSpPr/>
          <p:nvPr/>
        </p:nvGrpSpPr>
        <p:grpSpPr>
          <a:xfrm>
            <a:off x="2209800" y="2438400"/>
            <a:ext cx="914400" cy="1293812"/>
            <a:chOff x="1676400" y="2438400"/>
            <a:chExt cx="914400" cy="1293812"/>
          </a:xfrm>
          <a:solidFill>
            <a:srgbClr val="008000"/>
          </a:solidFill>
        </p:grpSpPr>
        <p:cxnSp>
          <p:nvCxnSpPr>
            <p:cNvPr id="18" name="Straight Connector 17"/>
            <p:cNvCxnSpPr/>
            <p:nvPr/>
          </p:nvCxnSpPr>
          <p:spPr>
            <a:xfrm rot="5400000">
              <a:off x="1790700" y="2705100"/>
              <a:ext cx="1066800" cy="533400"/>
            </a:xfrm>
            <a:prstGeom prst="line">
              <a:avLst/>
            </a:prstGeom>
            <a:grpFill/>
            <a:ln>
              <a:solidFill>
                <a:srgbClr val="BFBFB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/>
            <p:cNvSpPr/>
            <p:nvPr/>
          </p:nvSpPr>
          <p:spPr>
            <a:xfrm>
              <a:off x="1676400" y="3352800"/>
              <a:ext cx="457200" cy="379412"/>
            </a:xfrm>
            <a:prstGeom prst="ellipse">
              <a:avLst/>
            </a:prstGeom>
            <a:grpFill/>
            <a:ln>
              <a:solidFill>
                <a:srgbClr val="BFBFB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/>
            <p:cNvCxnSpPr/>
            <p:nvPr/>
          </p:nvCxnSpPr>
          <p:spPr>
            <a:xfrm rot="5400000">
              <a:off x="1600200" y="2667000"/>
              <a:ext cx="914400" cy="457200"/>
            </a:xfrm>
            <a:prstGeom prst="line">
              <a:avLst/>
            </a:prstGeom>
            <a:grpFill/>
            <a:ln>
              <a:solidFill>
                <a:srgbClr val="BFBFB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20"/>
          <p:cNvGrpSpPr/>
          <p:nvPr/>
        </p:nvGrpSpPr>
        <p:grpSpPr>
          <a:xfrm>
            <a:off x="2743200" y="2438400"/>
            <a:ext cx="914400" cy="1293812"/>
            <a:chOff x="1676400" y="2438400"/>
            <a:chExt cx="914400" cy="1293812"/>
          </a:xfrm>
          <a:solidFill>
            <a:srgbClr val="008000"/>
          </a:solidFill>
        </p:grpSpPr>
        <p:cxnSp>
          <p:nvCxnSpPr>
            <p:cNvPr id="22" name="Straight Connector 21"/>
            <p:cNvCxnSpPr/>
            <p:nvPr/>
          </p:nvCxnSpPr>
          <p:spPr>
            <a:xfrm rot="5400000">
              <a:off x="1790700" y="2705100"/>
              <a:ext cx="1066800" cy="533400"/>
            </a:xfrm>
            <a:prstGeom prst="line">
              <a:avLst/>
            </a:prstGeom>
            <a:grpFill/>
            <a:ln>
              <a:solidFill>
                <a:srgbClr val="BFBFB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2"/>
            <p:cNvSpPr/>
            <p:nvPr/>
          </p:nvSpPr>
          <p:spPr>
            <a:xfrm>
              <a:off x="1676400" y="3352800"/>
              <a:ext cx="457200" cy="379412"/>
            </a:xfrm>
            <a:prstGeom prst="ellipse">
              <a:avLst/>
            </a:prstGeom>
            <a:grpFill/>
            <a:ln>
              <a:solidFill>
                <a:srgbClr val="BFBFB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Connector 23"/>
            <p:cNvCxnSpPr/>
            <p:nvPr/>
          </p:nvCxnSpPr>
          <p:spPr>
            <a:xfrm rot="5400000">
              <a:off x="1600200" y="2667000"/>
              <a:ext cx="914400" cy="457200"/>
            </a:xfrm>
            <a:prstGeom prst="line">
              <a:avLst/>
            </a:prstGeom>
            <a:grpFill/>
            <a:ln>
              <a:solidFill>
                <a:srgbClr val="BFBFB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24"/>
          <p:cNvGrpSpPr/>
          <p:nvPr/>
        </p:nvGrpSpPr>
        <p:grpSpPr>
          <a:xfrm>
            <a:off x="6629400" y="2438400"/>
            <a:ext cx="914400" cy="1293812"/>
            <a:chOff x="1676400" y="2438400"/>
            <a:chExt cx="914400" cy="1293812"/>
          </a:xfrm>
          <a:solidFill>
            <a:srgbClr val="008000"/>
          </a:solidFill>
        </p:grpSpPr>
        <p:cxnSp>
          <p:nvCxnSpPr>
            <p:cNvPr id="26" name="Straight Connector 25"/>
            <p:cNvCxnSpPr/>
            <p:nvPr/>
          </p:nvCxnSpPr>
          <p:spPr>
            <a:xfrm rot="5400000">
              <a:off x="1790700" y="2705100"/>
              <a:ext cx="1066800" cy="533400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/>
            <p:cNvSpPr/>
            <p:nvPr/>
          </p:nvSpPr>
          <p:spPr>
            <a:xfrm>
              <a:off x="1676400" y="3352800"/>
              <a:ext cx="457200" cy="379412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/>
            <p:cNvCxnSpPr/>
            <p:nvPr/>
          </p:nvCxnSpPr>
          <p:spPr>
            <a:xfrm rot="5400000">
              <a:off x="1600200" y="2667000"/>
              <a:ext cx="914400" cy="457200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28"/>
          <p:cNvGrpSpPr/>
          <p:nvPr/>
        </p:nvGrpSpPr>
        <p:grpSpPr>
          <a:xfrm>
            <a:off x="1143000" y="2438400"/>
            <a:ext cx="914400" cy="1293812"/>
            <a:chOff x="1676400" y="2438400"/>
            <a:chExt cx="914400" cy="1293812"/>
          </a:xfrm>
          <a:solidFill>
            <a:srgbClr val="008000"/>
          </a:solidFill>
        </p:grpSpPr>
        <p:cxnSp>
          <p:nvCxnSpPr>
            <p:cNvPr id="30" name="Straight Connector 29"/>
            <p:cNvCxnSpPr/>
            <p:nvPr/>
          </p:nvCxnSpPr>
          <p:spPr>
            <a:xfrm rot="5400000">
              <a:off x="1790700" y="2705100"/>
              <a:ext cx="1066800" cy="533400"/>
            </a:xfrm>
            <a:prstGeom prst="line">
              <a:avLst/>
            </a:prstGeom>
            <a:grpFill/>
            <a:ln>
              <a:solidFill>
                <a:srgbClr val="BFBFB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/>
            <p:cNvSpPr/>
            <p:nvPr/>
          </p:nvSpPr>
          <p:spPr>
            <a:xfrm>
              <a:off x="1676400" y="3352800"/>
              <a:ext cx="457200" cy="379412"/>
            </a:xfrm>
            <a:prstGeom prst="ellipse">
              <a:avLst/>
            </a:prstGeom>
            <a:grpFill/>
            <a:ln>
              <a:solidFill>
                <a:srgbClr val="BFBFB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Connector 31"/>
            <p:cNvCxnSpPr/>
            <p:nvPr/>
          </p:nvCxnSpPr>
          <p:spPr>
            <a:xfrm rot="5400000">
              <a:off x="1600200" y="2667000"/>
              <a:ext cx="914400" cy="457200"/>
            </a:xfrm>
            <a:prstGeom prst="line">
              <a:avLst/>
            </a:prstGeom>
            <a:grpFill/>
            <a:ln>
              <a:solidFill>
                <a:srgbClr val="BFBFB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32"/>
          <p:cNvGrpSpPr/>
          <p:nvPr/>
        </p:nvGrpSpPr>
        <p:grpSpPr>
          <a:xfrm>
            <a:off x="4495800" y="2438400"/>
            <a:ext cx="914400" cy="1293812"/>
            <a:chOff x="1676400" y="2438400"/>
            <a:chExt cx="914400" cy="1293812"/>
          </a:xfrm>
          <a:solidFill>
            <a:srgbClr val="008000"/>
          </a:solidFill>
        </p:grpSpPr>
        <p:cxnSp>
          <p:nvCxnSpPr>
            <p:cNvPr id="34" name="Straight Connector 33"/>
            <p:cNvCxnSpPr/>
            <p:nvPr/>
          </p:nvCxnSpPr>
          <p:spPr>
            <a:xfrm rot="5400000">
              <a:off x="1790700" y="2705100"/>
              <a:ext cx="1066800" cy="533400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34"/>
            <p:cNvSpPr/>
            <p:nvPr/>
          </p:nvSpPr>
          <p:spPr>
            <a:xfrm>
              <a:off x="1676400" y="3352800"/>
              <a:ext cx="457200" cy="379412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Connector 35"/>
            <p:cNvCxnSpPr/>
            <p:nvPr/>
          </p:nvCxnSpPr>
          <p:spPr>
            <a:xfrm rot="5400000">
              <a:off x="1600200" y="2667000"/>
              <a:ext cx="914400" cy="457200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36"/>
          <p:cNvGrpSpPr/>
          <p:nvPr/>
        </p:nvGrpSpPr>
        <p:grpSpPr>
          <a:xfrm>
            <a:off x="5029200" y="2438400"/>
            <a:ext cx="914400" cy="1293812"/>
            <a:chOff x="1676400" y="2438400"/>
            <a:chExt cx="914400" cy="1293812"/>
          </a:xfrm>
          <a:solidFill>
            <a:srgbClr val="008000"/>
          </a:solidFill>
        </p:grpSpPr>
        <p:cxnSp>
          <p:nvCxnSpPr>
            <p:cNvPr id="38" name="Straight Connector 37"/>
            <p:cNvCxnSpPr/>
            <p:nvPr/>
          </p:nvCxnSpPr>
          <p:spPr>
            <a:xfrm rot="5400000">
              <a:off x="1790700" y="2705100"/>
              <a:ext cx="1066800" cy="533400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/>
            <p:cNvSpPr/>
            <p:nvPr/>
          </p:nvSpPr>
          <p:spPr>
            <a:xfrm>
              <a:off x="1676400" y="3352800"/>
              <a:ext cx="457200" cy="379412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Connector 39"/>
            <p:cNvCxnSpPr/>
            <p:nvPr/>
          </p:nvCxnSpPr>
          <p:spPr>
            <a:xfrm rot="5400000">
              <a:off x="1600200" y="2667000"/>
              <a:ext cx="914400" cy="457200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40"/>
          <p:cNvGrpSpPr/>
          <p:nvPr/>
        </p:nvGrpSpPr>
        <p:grpSpPr>
          <a:xfrm>
            <a:off x="5562600" y="2438400"/>
            <a:ext cx="914400" cy="1293812"/>
            <a:chOff x="1676400" y="2438400"/>
            <a:chExt cx="914400" cy="1293812"/>
          </a:xfrm>
          <a:solidFill>
            <a:srgbClr val="008000"/>
          </a:solidFill>
        </p:grpSpPr>
        <p:cxnSp>
          <p:nvCxnSpPr>
            <p:cNvPr id="42" name="Straight Connector 41"/>
            <p:cNvCxnSpPr/>
            <p:nvPr/>
          </p:nvCxnSpPr>
          <p:spPr>
            <a:xfrm rot="5400000">
              <a:off x="1790700" y="2705100"/>
              <a:ext cx="1066800" cy="533400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Oval 42"/>
            <p:cNvSpPr/>
            <p:nvPr/>
          </p:nvSpPr>
          <p:spPr>
            <a:xfrm>
              <a:off x="1676400" y="3352800"/>
              <a:ext cx="457200" cy="379412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" name="Straight Connector 43"/>
            <p:cNvCxnSpPr/>
            <p:nvPr/>
          </p:nvCxnSpPr>
          <p:spPr>
            <a:xfrm rot="5400000">
              <a:off x="1600200" y="2667000"/>
              <a:ext cx="914400" cy="457200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44"/>
          <p:cNvGrpSpPr/>
          <p:nvPr/>
        </p:nvGrpSpPr>
        <p:grpSpPr>
          <a:xfrm>
            <a:off x="6096000" y="2438400"/>
            <a:ext cx="914400" cy="1293812"/>
            <a:chOff x="1676400" y="2438400"/>
            <a:chExt cx="914400" cy="1293812"/>
          </a:xfrm>
          <a:solidFill>
            <a:srgbClr val="008000"/>
          </a:solidFill>
        </p:grpSpPr>
        <p:cxnSp>
          <p:nvCxnSpPr>
            <p:cNvPr id="46" name="Straight Connector 45"/>
            <p:cNvCxnSpPr/>
            <p:nvPr/>
          </p:nvCxnSpPr>
          <p:spPr>
            <a:xfrm rot="5400000">
              <a:off x="1790700" y="2705100"/>
              <a:ext cx="1066800" cy="533400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46"/>
            <p:cNvSpPr/>
            <p:nvPr/>
          </p:nvSpPr>
          <p:spPr>
            <a:xfrm>
              <a:off x="1676400" y="3352800"/>
              <a:ext cx="457200" cy="379412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8" name="Straight Connector 47"/>
            <p:cNvCxnSpPr/>
            <p:nvPr/>
          </p:nvCxnSpPr>
          <p:spPr>
            <a:xfrm rot="5400000">
              <a:off x="1600200" y="2667000"/>
              <a:ext cx="914400" cy="457200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50"/>
          <p:cNvGrpSpPr/>
          <p:nvPr/>
        </p:nvGrpSpPr>
        <p:grpSpPr>
          <a:xfrm>
            <a:off x="3886200" y="2439988"/>
            <a:ext cx="914400" cy="1293812"/>
            <a:chOff x="1676400" y="2438400"/>
            <a:chExt cx="914400" cy="1293812"/>
          </a:xfrm>
          <a:solidFill>
            <a:srgbClr val="008000"/>
          </a:solidFill>
        </p:grpSpPr>
        <p:cxnSp>
          <p:nvCxnSpPr>
            <p:cNvPr id="52" name="Straight Connector 51"/>
            <p:cNvCxnSpPr/>
            <p:nvPr/>
          </p:nvCxnSpPr>
          <p:spPr>
            <a:xfrm rot="5400000">
              <a:off x="1790700" y="2705100"/>
              <a:ext cx="1066800" cy="533400"/>
            </a:xfrm>
            <a:prstGeom prst="line">
              <a:avLst/>
            </a:prstGeom>
            <a:grpFill/>
            <a:ln>
              <a:solidFill>
                <a:srgbClr val="BFBFB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Oval 52"/>
            <p:cNvSpPr/>
            <p:nvPr/>
          </p:nvSpPr>
          <p:spPr>
            <a:xfrm>
              <a:off x="1676400" y="3352800"/>
              <a:ext cx="457200" cy="379412"/>
            </a:xfrm>
            <a:prstGeom prst="ellipse">
              <a:avLst/>
            </a:prstGeom>
            <a:grpFill/>
            <a:ln>
              <a:solidFill>
                <a:srgbClr val="BFBFB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4" name="Straight Connector 53"/>
            <p:cNvCxnSpPr/>
            <p:nvPr/>
          </p:nvCxnSpPr>
          <p:spPr>
            <a:xfrm rot="5400000">
              <a:off x="1600200" y="2667000"/>
              <a:ext cx="914400" cy="457200"/>
            </a:xfrm>
            <a:prstGeom prst="line">
              <a:avLst/>
            </a:prstGeom>
            <a:grpFill/>
            <a:ln>
              <a:solidFill>
                <a:srgbClr val="BFBFB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54"/>
          <p:cNvGrpSpPr/>
          <p:nvPr/>
        </p:nvGrpSpPr>
        <p:grpSpPr>
          <a:xfrm>
            <a:off x="7239000" y="2439988"/>
            <a:ext cx="914400" cy="1293812"/>
            <a:chOff x="1676400" y="2438400"/>
            <a:chExt cx="914400" cy="1293812"/>
          </a:xfrm>
          <a:solidFill>
            <a:srgbClr val="008000"/>
          </a:solidFill>
        </p:grpSpPr>
        <p:cxnSp>
          <p:nvCxnSpPr>
            <p:cNvPr id="56" name="Straight Connector 55"/>
            <p:cNvCxnSpPr/>
            <p:nvPr/>
          </p:nvCxnSpPr>
          <p:spPr>
            <a:xfrm rot="5400000">
              <a:off x="1790700" y="2705100"/>
              <a:ext cx="1066800" cy="533400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Oval 56"/>
            <p:cNvSpPr/>
            <p:nvPr/>
          </p:nvSpPr>
          <p:spPr>
            <a:xfrm>
              <a:off x="1676400" y="3352800"/>
              <a:ext cx="457200" cy="379412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8" name="Straight Connector 57"/>
            <p:cNvCxnSpPr/>
            <p:nvPr/>
          </p:nvCxnSpPr>
          <p:spPr>
            <a:xfrm rot="5400000">
              <a:off x="1600200" y="2667000"/>
              <a:ext cx="914400" cy="457200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58"/>
          <p:cNvGrpSpPr/>
          <p:nvPr/>
        </p:nvGrpSpPr>
        <p:grpSpPr>
          <a:xfrm>
            <a:off x="3352800" y="2439988"/>
            <a:ext cx="914400" cy="1293812"/>
            <a:chOff x="1676400" y="2438400"/>
            <a:chExt cx="914400" cy="1293812"/>
          </a:xfrm>
          <a:solidFill>
            <a:srgbClr val="008000"/>
          </a:solidFill>
        </p:grpSpPr>
        <p:cxnSp>
          <p:nvCxnSpPr>
            <p:cNvPr id="60" name="Straight Connector 59"/>
            <p:cNvCxnSpPr/>
            <p:nvPr/>
          </p:nvCxnSpPr>
          <p:spPr>
            <a:xfrm rot="5400000">
              <a:off x="1790700" y="2705100"/>
              <a:ext cx="1066800" cy="533400"/>
            </a:xfrm>
            <a:prstGeom prst="line">
              <a:avLst/>
            </a:prstGeom>
            <a:grpFill/>
            <a:ln>
              <a:solidFill>
                <a:srgbClr val="BFBFB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Oval 60"/>
            <p:cNvSpPr/>
            <p:nvPr/>
          </p:nvSpPr>
          <p:spPr>
            <a:xfrm>
              <a:off x="1676400" y="3352800"/>
              <a:ext cx="457200" cy="379412"/>
            </a:xfrm>
            <a:prstGeom prst="ellipse">
              <a:avLst/>
            </a:prstGeom>
            <a:grpFill/>
            <a:ln>
              <a:solidFill>
                <a:srgbClr val="BFBFB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2" name="Straight Connector 61"/>
            <p:cNvCxnSpPr/>
            <p:nvPr/>
          </p:nvCxnSpPr>
          <p:spPr>
            <a:xfrm rot="5400000">
              <a:off x="1600200" y="2667000"/>
              <a:ext cx="914400" cy="457200"/>
            </a:xfrm>
            <a:prstGeom prst="line">
              <a:avLst/>
            </a:prstGeom>
            <a:grpFill/>
            <a:ln>
              <a:solidFill>
                <a:srgbClr val="BFBFB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4" name="Picture 63"/>
          <p:cNvPicPr>
            <a:picLocks noChangeAspect="1"/>
          </p:cNvPicPr>
          <p:nvPr/>
        </p:nvPicPr>
        <p:blipFill>
          <a:blip r:embed="rId2"/>
          <a:srcRect l="-37439" t="-12263" r="-38330" b="-15480"/>
          <a:stretch>
            <a:fillRect/>
          </a:stretch>
        </p:blipFill>
        <p:spPr>
          <a:xfrm>
            <a:off x="-12932260" y="-24292717"/>
            <a:ext cx="7098607" cy="11437470"/>
          </a:xfrm>
          <a:prstGeom prst="rect">
            <a:avLst/>
          </a:prstGeom>
        </p:spPr>
      </p:pic>
      <p:sp>
        <p:nvSpPr>
          <p:cNvPr id="68" name="Rectangle 67"/>
          <p:cNvSpPr/>
          <p:nvPr/>
        </p:nvSpPr>
        <p:spPr>
          <a:xfrm>
            <a:off x="1104510" y="1676399"/>
            <a:ext cx="179109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latin typeface="Symbol" charset="2"/>
                <a:cs typeface="Symbol" charset="2"/>
              </a:rPr>
              <a:t>r</a:t>
            </a:r>
            <a:r>
              <a:rPr lang="en-US" baseline="-25000" dirty="0" err="1" smtClean="0"/>
              <a:t>air</a:t>
            </a:r>
            <a:r>
              <a:rPr lang="en-US" dirty="0" smtClean="0"/>
              <a:t>= 0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>
                <a:solidFill>
                  <a:schemeClr val="bg1"/>
                </a:solidFill>
                <a:latin typeface="Symbol" charset="2"/>
                <a:cs typeface="Symbol" charset="2"/>
              </a:rPr>
              <a:t>r</a:t>
            </a:r>
            <a:r>
              <a:rPr lang="en-US" baseline="-25000" dirty="0" err="1" smtClean="0">
                <a:solidFill>
                  <a:schemeClr val="bg1"/>
                </a:solidFill>
              </a:rPr>
              <a:t>water</a:t>
            </a:r>
            <a:r>
              <a:rPr lang="en-US" dirty="0" smtClean="0">
                <a:solidFill>
                  <a:schemeClr val="bg1"/>
                </a:solidFill>
              </a:rPr>
              <a:t>= </a:t>
            </a:r>
            <a:r>
              <a:rPr lang="en-US" dirty="0" err="1" smtClean="0">
                <a:solidFill>
                  <a:schemeClr val="bg1"/>
                </a:solidFill>
                <a:latin typeface="Symbol" charset="2"/>
                <a:cs typeface="Symbol" charset="2"/>
              </a:rPr>
              <a:t>r</a:t>
            </a:r>
            <a:r>
              <a:rPr lang="en-US" baseline="-25000" dirty="0" err="1" smtClean="0">
                <a:solidFill>
                  <a:schemeClr val="bg1"/>
                </a:solidFill>
              </a:rPr>
              <a:t>lipid</a:t>
            </a:r>
            <a:r>
              <a:rPr lang="en-US" baseline="-25000" dirty="0" smtClean="0">
                <a:solidFill>
                  <a:schemeClr val="bg1"/>
                </a:solidFill>
              </a:rPr>
              <a:t> 2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9" name="Teardrop 68"/>
          <p:cNvSpPr/>
          <p:nvPr/>
        </p:nvSpPr>
        <p:spPr>
          <a:xfrm>
            <a:off x="2895600" y="3733800"/>
            <a:ext cx="1447799" cy="1295400"/>
          </a:xfrm>
          <a:prstGeom prst="teardrop">
            <a:avLst/>
          </a:prstGeom>
          <a:solidFill>
            <a:srgbClr val="660066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/>
          <p:cNvSpPr/>
          <p:nvPr/>
        </p:nvSpPr>
        <p:spPr>
          <a:xfrm>
            <a:off x="838200" y="3359677"/>
            <a:ext cx="7489874" cy="1942039"/>
          </a:xfrm>
          <a:prstGeom prst="rect">
            <a:avLst/>
          </a:prstGeom>
          <a:solidFill>
            <a:srgbClr val="FFFFFF"/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838201" y="1410761"/>
            <a:ext cx="7489874" cy="194203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art of contrast matching</a:t>
            </a:r>
            <a:endParaRPr lang="en-US" dirty="0"/>
          </a:p>
        </p:txBody>
      </p:sp>
      <p:grpSp>
        <p:nvGrpSpPr>
          <p:cNvPr id="3" name="Group 14"/>
          <p:cNvGrpSpPr/>
          <p:nvPr/>
        </p:nvGrpSpPr>
        <p:grpSpPr>
          <a:xfrm>
            <a:off x="1676400" y="2438400"/>
            <a:ext cx="914400" cy="1293812"/>
            <a:chOff x="1676400" y="2438400"/>
            <a:chExt cx="914400" cy="1293812"/>
          </a:xfrm>
          <a:solidFill>
            <a:srgbClr val="660066"/>
          </a:solidFill>
        </p:grpSpPr>
        <p:cxnSp>
          <p:nvCxnSpPr>
            <p:cNvPr id="7" name="Straight Connector 6"/>
            <p:cNvCxnSpPr/>
            <p:nvPr/>
          </p:nvCxnSpPr>
          <p:spPr>
            <a:xfrm rot="5400000">
              <a:off x="1790700" y="2705100"/>
              <a:ext cx="1066800" cy="533400"/>
            </a:xfrm>
            <a:prstGeom prst="line">
              <a:avLst/>
            </a:prstGeom>
            <a:grpFill/>
            <a:ln>
              <a:solidFill>
                <a:srgbClr val="66006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>
              <a:off x="1676400" y="3352800"/>
              <a:ext cx="457200" cy="379412"/>
            </a:xfrm>
            <a:prstGeom prst="ellipse">
              <a:avLst/>
            </a:prstGeom>
            <a:grpFill/>
            <a:ln>
              <a:solidFill>
                <a:srgbClr val="6600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/>
            <p:nvPr/>
          </p:nvCxnSpPr>
          <p:spPr>
            <a:xfrm rot="5400000">
              <a:off x="1600200" y="2667000"/>
              <a:ext cx="914400" cy="457200"/>
            </a:xfrm>
            <a:prstGeom prst="line">
              <a:avLst/>
            </a:prstGeom>
            <a:grpFill/>
            <a:ln>
              <a:solidFill>
                <a:srgbClr val="66006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16"/>
          <p:cNvGrpSpPr/>
          <p:nvPr/>
        </p:nvGrpSpPr>
        <p:grpSpPr>
          <a:xfrm>
            <a:off x="2209800" y="2438400"/>
            <a:ext cx="914400" cy="1293812"/>
            <a:chOff x="1676400" y="2438400"/>
            <a:chExt cx="914400" cy="1293812"/>
          </a:xfrm>
          <a:solidFill>
            <a:srgbClr val="660066"/>
          </a:solidFill>
        </p:grpSpPr>
        <p:cxnSp>
          <p:nvCxnSpPr>
            <p:cNvPr id="18" name="Straight Connector 17"/>
            <p:cNvCxnSpPr/>
            <p:nvPr/>
          </p:nvCxnSpPr>
          <p:spPr>
            <a:xfrm rot="5400000">
              <a:off x="1790700" y="2705100"/>
              <a:ext cx="1066800" cy="533400"/>
            </a:xfrm>
            <a:prstGeom prst="line">
              <a:avLst/>
            </a:prstGeom>
            <a:grpFill/>
            <a:ln>
              <a:solidFill>
                <a:srgbClr val="66006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/>
            <p:cNvSpPr/>
            <p:nvPr/>
          </p:nvSpPr>
          <p:spPr>
            <a:xfrm>
              <a:off x="1676400" y="3352800"/>
              <a:ext cx="457200" cy="379412"/>
            </a:xfrm>
            <a:prstGeom prst="ellipse">
              <a:avLst/>
            </a:prstGeom>
            <a:grpFill/>
            <a:ln>
              <a:solidFill>
                <a:srgbClr val="6600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/>
            <p:cNvCxnSpPr/>
            <p:nvPr/>
          </p:nvCxnSpPr>
          <p:spPr>
            <a:xfrm rot="5400000">
              <a:off x="1600200" y="2667000"/>
              <a:ext cx="914400" cy="457200"/>
            </a:xfrm>
            <a:prstGeom prst="line">
              <a:avLst/>
            </a:prstGeom>
            <a:grpFill/>
            <a:ln>
              <a:solidFill>
                <a:srgbClr val="66006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20"/>
          <p:cNvGrpSpPr/>
          <p:nvPr/>
        </p:nvGrpSpPr>
        <p:grpSpPr>
          <a:xfrm>
            <a:off x="2743200" y="2438400"/>
            <a:ext cx="914400" cy="1293812"/>
            <a:chOff x="1676400" y="2438400"/>
            <a:chExt cx="914400" cy="1293812"/>
          </a:xfrm>
          <a:solidFill>
            <a:srgbClr val="660066"/>
          </a:solidFill>
        </p:grpSpPr>
        <p:cxnSp>
          <p:nvCxnSpPr>
            <p:cNvPr id="22" name="Straight Connector 21"/>
            <p:cNvCxnSpPr/>
            <p:nvPr/>
          </p:nvCxnSpPr>
          <p:spPr>
            <a:xfrm rot="5400000">
              <a:off x="1790700" y="2705100"/>
              <a:ext cx="1066800" cy="533400"/>
            </a:xfrm>
            <a:prstGeom prst="line">
              <a:avLst/>
            </a:prstGeom>
            <a:grpFill/>
            <a:ln>
              <a:solidFill>
                <a:srgbClr val="66006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2"/>
            <p:cNvSpPr/>
            <p:nvPr/>
          </p:nvSpPr>
          <p:spPr>
            <a:xfrm>
              <a:off x="1676400" y="3352800"/>
              <a:ext cx="457200" cy="379412"/>
            </a:xfrm>
            <a:prstGeom prst="ellipse">
              <a:avLst/>
            </a:prstGeom>
            <a:grpFill/>
            <a:ln>
              <a:solidFill>
                <a:srgbClr val="6600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Connector 23"/>
            <p:cNvCxnSpPr/>
            <p:nvPr/>
          </p:nvCxnSpPr>
          <p:spPr>
            <a:xfrm rot="5400000">
              <a:off x="1600200" y="2667000"/>
              <a:ext cx="914400" cy="457200"/>
            </a:xfrm>
            <a:prstGeom prst="line">
              <a:avLst/>
            </a:prstGeom>
            <a:grpFill/>
            <a:ln>
              <a:solidFill>
                <a:srgbClr val="66006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24"/>
          <p:cNvGrpSpPr/>
          <p:nvPr/>
        </p:nvGrpSpPr>
        <p:grpSpPr>
          <a:xfrm>
            <a:off x="6629400" y="2438400"/>
            <a:ext cx="914400" cy="1293812"/>
            <a:chOff x="1676400" y="2438400"/>
            <a:chExt cx="914400" cy="1293812"/>
          </a:xfrm>
          <a:solidFill>
            <a:srgbClr val="008000"/>
          </a:solidFill>
        </p:grpSpPr>
        <p:cxnSp>
          <p:nvCxnSpPr>
            <p:cNvPr id="26" name="Straight Connector 25"/>
            <p:cNvCxnSpPr/>
            <p:nvPr/>
          </p:nvCxnSpPr>
          <p:spPr>
            <a:xfrm rot="5400000">
              <a:off x="1790700" y="2705100"/>
              <a:ext cx="1066800" cy="533400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/>
            <p:cNvSpPr/>
            <p:nvPr/>
          </p:nvSpPr>
          <p:spPr>
            <a:xfrm>
              <a:off x="1676400" y="3352800"/>
              <a:ext cx="457200" cy="379412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/>
            <p:cNvCxnSpPr/>
            <p:nvPr/>
          </p:nvCxnSpPr>
          <p:spPr>
            <a:xfrm rot="5400000">
              <a:off x="1600200" y="2667000"/>
              <a:ext cx="914400" cy="457200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28"/>
          <p:cNvGrpSpPr/>
          <p:nvPr/>
        </p:nvGrpSpPr>
        <p:grpSpPr>
          <a:xfrm>
            <a:off x="1143000" y="2438400"/>
            <a:ext cx="914400" cy="1293812"/>
            <a:chOff x="1676400" y="2438400"/>
            <a:chExt cx="914400" cy="1293812"/>
          </a:xfrm>
          <a:solidFill>
            <a:srgbClr val="660066"/>
          </a:solidFill>
        </p:grpSpPr>
        <p:cxnSp>
          <p:nvCxnSpPr>
            <p:cNvPr id="30" name="Straight Connector 29"/>
            <p:cNvCxnSpPr/>
            <p:nvPr/>
          </p:nvCxnSpPr>
          <p:spPr>
            <a:xfrm rot="5400000">
              <a:off x="1790700" y="2705100"/>
              <a:ext cx="1066800" cy="533400"/>
            </a:xfrm>
            <a:prstGeom prst="line">
              <a:avLst/>
            </a:prstGeom>
            <a:grpFill/>
            <a:ln>
              <a:solidFill>
                <a:srgbClr val="66006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/>
            <p:cNvSpPr/>
            <p:nvPr/>
          </p:nvSpPr>
          <p:spPr>
            <a:xfrm>
              <a:off x="1676400" y="3352800"/>
              <a:ext cx="457200" cy="379412"/>
            </a:xfrm>
            <a:prstGeom prst="ellipse">
              <a:avLst/>
            </a:prstGeom>
            <a:grpFill/>
            <a:ln>
              <a:solidFill>
                <a:srgbClr val="6600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Connector 31"/>
            <p:cNvCxnSpPr/>
            <p:nvPr/>
          </p:nvCxnSpPr>
          <p:spPr>
            <a:xfrm rot="5400000">
              <a:off x="1600200" y="2667000"/>
              <a:ext cx="914400" cy="457200"/>
            </a:xfrm>
            <a:prstGeom prst="line">
              <a:avLst/>
            </a:prstGeom>
            <a:grpFill/>
            <a:ln>
              <a:solidFill>
                <a:srgbClr val="66006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32"/>
          <p:cNvGrpSpPr/>
          <p:nvPr/>
        </p:nvGrpSpPr>
        <p:grpSpPr>
          <a:xfrm>
            <a:off x="4495800" y="2438400"/>
            <a:ext cx="914400" cy="1293812"/>
            <a:chOff x="1676400" y="2438400"/>
            <a:chExt cx="914400" cy="1293812"/>
          </a:xfrm>
          <a:solidFill>
            <a:srgbClr val="008000"/>
          </a:solidFill>
        </p:grpSpPr>
        <p:cxnSp>
          <p:nvCxnSpPr>
            <p:cNvPr id="34" name="Straight Connector 33"/>
            <p:cNvCxnSpPr/>
            <p:nvPr/>
          </p:nvCxnSpPr>
          <p:spPr>
            <a:xfrm rot="5400000">
              <a:off x="1790700" y="2705100"/>
              <a:ext cx="1066800" cy="533400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34"/>
            <p:cNvSpPr/>
            <p:nvPr/>
          </p:nvSpPr>
          <p:spPr>
            <a:xfrm>
              <a:off x="1676400" y="3352800"/>
              <a:ext cx="457200" cy="379412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Connector 35"/>
            <p:cNvCxnSpPr/>
            <p:nvPr/>
          </p:nvCxnSpPr>
          <p:spPr>
            <a:xfrm rot="5400000">
              <a:off x="1600200" y="2667000"/>
              <a:ext cx="914400" cy="457200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36"/>
          <p:cNvGrpSpPr/>
          <p:nvPr/>
        </p:nvGrpSpPr>
        <p:grpSpPr>
          <a:xfrm>
            <a:off x="5029200" y="2438400"/>
            <a:ext cx="914400" cy="1293812"/>
            <a:chOff x="1676400" y="2438400"/>
            <a:chExt cx="914400" cy="1293812"/>
          </a:xfrm>
          <a:solidFill>
            <a:srgbClr val="008000"/>
          </a:solidFill>
        </p:grpSpPr>
        <p:cxnSp>
          <p:nvCxnSpPr>
            <p:cNvPr id="38" name="Straight Connector 37"/>
            <p:cNvCxnSpPr/>
            <p:nvPr/>
          </p:nvCxnSpPr>
          <p:spPr>
            <a:xfrm rot="5400000">
              <a:off x="1790700" y="2705100"/>
              <a:ext cx="1066800" cy="533400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/>
            <p:cNvSpPr/>
            <p:nvPr/>
          </p:nvSpPr>
          <p:spPr>
            <a:xfrm>
              <a:off x="1676400" y="3352800"/>
              <a:ext cx="457200" cy="379412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Connector 39"/>
            <p:cNvCxnSpPr/>
            <p:nvPr/>
          </p:nvCxnSpPr>
          <p:spPr>
            <a:xfrm rot="5400000">
              <a:off x="1600200" y="2667000"/>
              <a:ext cx="914400" cy="457200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40"/>
          <p:cNvGrpSpPr/>
          <p:nvPr/>
        </p:nvGrpSpPr>
        <p:grpSpPr>
          <a:xfrm>
            <a:off x="5562600" y="2438400"/>
            <a:ext cx="914400" cy="1293812"/>
            <a:chOff x="1676400" y="2438400"/>
            <a:chExt cx="914400" cy="1293812"/>
          </a:xfrm>
          <a:solidFill>
            <a:srgbClr val="008000"/>
          </a:solidFill>
        </p:grpSpPr>
        <p:cxnSp>
          <p:nvCxnSpPr>
            <p:cNvPr id="42" name="Straight Connector 41"/>
            <p:cNvCxnSpPr/>
            <p:nvPr/>
          </p:nvCxnSpPr>
          <p:spPr>
            <a:xfrm rot="5400000">
              <a:off x="1790700" y="2705100"/>
              <a:ext cx="1066800" cy="533400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Oval 42"/>
            <p:cNvSpPr/>
            <p:nvPr/>
          </p:nvSpPr>
          <p:spPr>
            <a:xfrm>
              <a:off x="1676400" y="3352800"/>
              <a:ext cx="457200" cy="379412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" name="Straight Connector 43"/>
            <p:cNvCxnSpPr/>
            <p:nvPr/>
          </p:nvCxnSpPr>
          <p:spPr>
            <a:xfrm rot="5400000">
              <a:off x="1600200" y="2667000"/>
              <a:ext cx="914400" cy="457200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44"/>
          <p:cNvGrpSpPr/>
          <p:nvPr/>
        </p:nvGrpSpPr>
        <p:grpSpPr>
          <a:xfrm>
            <a:off x="6096000" y="2438400"/>
            <a:ext cx="914400" cy="1293812"/>
            <a:chOff x="1676400" y="2438400"/>
            <a:chExt cx="914400" cy="1293812"/>
          </a:xfrm>
          <a:solidFill>
            <a:srgbClr val="008000"/>
          </a:solidFill>
        </p:grpSpPr>
        <p:cxnSp>
          <p:nvCxnSpPr>
            <p:cNvPr id="46" name="Straight Connector 45"/>
            <p:cNvCxnSpPr/>
            <p:nvPr/>
          </p:nvCxnSpPr>
          <p:spPr>
            <a:xfrm rot="5400000">
              <a:off x="1790700" y="2705100"/>
              <a:ext cx="1066800" cy="533400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46"/>
            <p:cNvSpPr/>
            <p:nvPr/>
          </p:nvSpPr>
          <p:spPr>
            <a:xfrm>
              <a:off x="1676400" y="3352800"/>
              <a:ext cx="457200" cy="379412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8" name="Straight Connector 47"/>
            <p:cNvCxnSpPr/>
            <p:nvPr/>
          </p:nvCxnSpPr>
          <p:spPr>
            <a:xfrm rot="5400000">
              <a:off x="1600200" y="2667000"/>
              <a:ext cx="914400" cy="457200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50"/>
          <p:cNvGrpSpPr/>
          <p:nvPr/>
        </p:nvGrpSpPr>
        <p:grpSpPr>
          <a:xfrm>
            <a:off x="3886200" y="2439988"/>
            <a:ext cx="914400" cy="1293812"/>
            <a:chOff x="1676400" y="2438400"/>
            <a:chExt cx="914400" cy="1293812"/>
          </a:xfrm>
          <a:solidFill>
            <a:srgbClr val="660066"/>
          </a:solidFill>
        </p:grpSpPr>
        <p:cxnSp>
          <p:nvCxnSpPr>
            <p:cNvPr id="52" name="Straight Connector 51"/>
            <p:cNvCxnSpPr/>
            <p:nvPr/>
          </p:nvCxnSpPr>
          <p:spPr>
            <a:xfrm rot="5400000">
              <a:off x="1790700" y="2705100"/>
              <a:ext cx="1066800" cy="533400"/>
            </a:xfrm>
            <a:prstGeom prst="line">
              <a:avLst/>
            </a:prstGeom>
            <a:grpFill/>
            <a:ln>
              <a:solidFill>
                <a:srgbClr val="66006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Oval 52"/>
            <p:cNvSpPr/>
            <p:nvPr/>
          </p:nvSpPr>
          <p:spPr>
            <a:xfrm>
              <a:off x="1676400" y="3352800"/>
              <a:ext cx="457200" cy="379412"/>
            </a:xfrm>
            <a:prstGeom prst="ellipse">
              <a:avLst/>
            </a:prstGeom>
            <a:grpFill/>
            <a:ln>
              <a:solidFill>
                <a:srgbClr val="6600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4" name="Straight Connector 53"/>
            <p:cNvCxnSpPr/>
            <p:nvPr/>
          </p:nvCxnSpPr>
          <p:spPr>
            <a:xfrm rot="5400000">
              <a:off x="1600200" y="2667000"/>
              <a:ext cx="914400" cy="457200"/>
            </a:xfrm>
            <a:prstGeom prst="line">
              <a:avLst/>
            </a:prstGeom>
            <a:grpFill/>
            <a:ln>
              <a:solidFill>
                <a:srgbClr val="66006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54"/>
          <p:cNvGrpSpPr/>
          <p:nvPr/>
        </p:nvGrpSpPr>
        <p:grpSpPr>
          <a:xfrm>
            <a:off x="7239000" y="2439988"/>
            <a:ext cx="914400" cy="1293812"/>
            <a:chOff x="1676400" y="2438400"/>
            <a:chExt cx="914400" cy="1293812"/>
          </a:xfrm>
          <a:solidFill>
            <a:srgbClr val="008000"/>
          </a:solidFill>
        </p:grpSpPr>
        <p:cxnSp>
          <p:nvCxnSpPr>
            <p:cNvPr id="56" name="Straight Connector 55"/>
            <p:cNvCxnSpPr/>
            <p:nvPr/>
          </p:nvCxnSpPr>
          <p:spPr>
            <a:xfrm rot="5400000">
              <a:off x="1790700" y="2705100"/>
              <a:ext cx="1066800" cy="533400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Oval 56"/>
            <p:cNvSpPr/>
            <p:nvPr/>
          </p:nvSpPr>
          <p:spPr>
            <a:xfrm>
              <a:off x="1676400" y="3352800"/>
              <a:ext cx="457200" cy="379412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8" name="Straight Connector 57"/>
            <p:cNvCxnSpPr/>
            <p:nvPr/>
          </p:nvCxnSpPr>
          <p:spPr>
            <a:xfrm rot="5400000">
              <a:off x="1600200" y="2667000"/>
              <a:ext cx="914400" cy="457200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58"/>
          <p:cNvGrpSpPr/>
          <p:nvPr/>
        </p:nvGrpSpPr>
        <p:grpSpPr>
          <a:xfrm>
            <a:off x="3352800" y="2439988"/>
            <a:ext cx="914400" cy="1293812"/>
            <a:chOff x="1676400" y="2438400"/>
            <a:chExt cx="914400" cy="1293812"/>
          </a:xfrm>
          <a:solidFill>
            <a:srgbClr val="660066"/>
          </a:solidFill>
        </p:grpSpPr>
        <p:cxnSp>
          <p:nvCxnSpPr>
            <p:cNvPr id="60" name="Straight Connector 59"/>
            <p:cNvCxnSpPr/>
            <p:nvPr/>
          </p:nvCxnSpPr>
          <p:spPr>
            <a:xfrm rot="5400000">
              <a:off x="1790700" y="2705100"/>
              <a:ext cx="1066800" cy="533400"/>
            </a:xfrm>
            <a:prstGeom prst="line">
              <a:avLst/>
            </a:prstGeom>
            <a:grpFill/>
            <a:ln>
              <a:solidFill>
                <a:srgbClr val="66006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Oval 60"/>
            <p:cNvSpPr/>
            <p:nvPr/>
          </p:nvSpPr>
          <p:spPr>
            <a:xfrm>
              <a:off x="1676400" y="3352800"/>
              <a:ext cx="457200" cy="379412"/>
            </a:xfrm>
            <a:prstGeom prst="ellipse">
              <a:avLst/>
            </a:prstGeom>
            <a:grpFill/>
            <a:ln>
              <a:solidFill>
                <a:srgbClr val="6600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2" name="Straight Connector 61"/>
            <p:cNvCxnSpPr/>
            <p:nvPr/>
          </p:nvCxnSpPr>
          <p:spPr>
            <a:xfrm rot="5400000">
              <a:off x="1600200" y="2667000"/>
              <a:ext cx="914400" cy="457200"/>
            </a:xfrm>
            <a:prstGeom prst="line">
              <a:avLst/>
            </a:prstGeom>
            <a:grpFill/>
            <a:ln>
              <a:solidFill>
                <a:srgbClr val="66006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Rectangle 67"/>
          <p:cNvSpPr/>
          <p:nvPr/>
        </p:nvSpPr>
        <p:spPr>
          <a:xfrm>
            <a:off x="1104510" y="1676399"/>
            <a:ext cx="179109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latin typeface="Symbol" charset="2"/>
                <a:cs typeface="Symbol" charset="2"/>
              </a:rPr>
              <a:t>r</a:t>
            </a:r>
            <a:r>
              <a:rPr lang="en-US" baseline="-25000" dirty="0" err="1" smtClean="0"/>
              <a:t>air</a:t>
            </a:r>
            <a:r>
              <a:rPr lang="en-US" dirty="0" smtClean="0"/>
              <a:t>= 0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>
                <a:latin typeface="Symbol" charset="2"/>
                <a:cs typeface="Symbol" charset="2"/>
              </a:rPr>
              <a:t>r</a:t>
            </a:r>
            <a:r>
              <a:rPr lang="en-US" baseline="-25000" dirty="0" err="1" smtClean="0"/>
              <a:t>water</a:t>
            </a:r>
            <a:r>
              <a:rPr lang="en-US" dirty="0" smtClean="0"/>
              <a:t>= </a:t>
            </a:r>
            <a:r>
              <a:rPr lang="en-US" dirty="0" err="1" smtClean="0">
                <a:latin typeface="Symbol" charset="2"/>
                <a:cs typeface="Symbol" charset="2"/>
              </a:rPr>
              <a:t>r</a:t>
            </a:r>
            <a:r>
              <a:rPr lang="en-US" baseline="-25000" dirty="0" err="1" smtClean="0"/>
              <a:t>air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9" name="Teardrop 68"/>
          <p:cNvSpPr/>
          <p:nvPr/>
        </p:nvSpPr>
        <p:spPr>
          <a:xfrm>
            <a:off x="2895600" y="3733800"/>
            <a:ext cx="1447799" cy="1295400"/>
          </a:xfrm>
          <a:prstGeom prst="teardrop">
            <a:avLst/>
          </a:prstGeom>
          <a:solidFill>
            <a:srgbClr val="660066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838201" y="5638800"/>
            <a:ext cx="7489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By controlling the degree of D substitution in the lipid, the lipid can be contrast matched to the protein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art of contrast matching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2066181"/>
            <a:ext cx="5943600" cy="311541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038600" y="5943600"/>
            <a:ext cx="41726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Taken from http://rktchem..ox.ac.uk/research.html</a:t>
            </a:r>
            <a:endParaRPr lang="en-US" sz="1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1219200"/>
            <a:ext cx="3435350" cy="4584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33897" y="2225675"/>
            <a:ext cx="7772400" cy="1362075"/>
          </a:xfrm>
        </p:spPr>
        <p:txBody>
          <a:bodyPr/>
          <a:lstStyle/>
          <a:p>
            <a:pPr algn="ctr"/>
            <a:r>
              <a:rPr lang="en-US" dirty="0" smtClean="0"/>
              <a:t>So now you should be ready for the real stuff!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134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Light, X-rays and Neutrons can be treated as waves: Same principles apply to any of them!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 smtClean="0"/>
              <a:t>What are the advantages of X-rays and neutrons over light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547664" y="3590032"/>
            <a:ext cx="6337126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fontScale="90000" lnSpcReduction="10000"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-65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-65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-65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-65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-65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-65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-65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-65" charset="0"/>
              </a:defRPr>
            </a:lvl9pPr>
          </a:lstStyle>
          <a:p>
            <a:r>
              <a:rPr lang="en-US" smtClean="0"/>
              <a:t>x-rays and neutrons have much shorter wavelength than light 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-&gt; they can explore much smaller spacing (of the order of molecular dimensions).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571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38600" y="5943600"/>
            <a:ext cx="41726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Taken from http://rktchem..ox.ac.uk/research.html</a:t>
            </a:r>
            <a:endParaRPr lang="en-US" sz="1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000" y="900000"/>
            <a:ext cx="7124700" cy="4356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38600" y="5943600"/>
            <a:ext cx="41726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Taken from http://rktchem..ox.ac.uk/research.html</a:t>
            </a:r>
            <a:endParaRPr lang="en-US" sz="1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1800000"/>
            <a:ext cx="4741053" cy="28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38600" y="5943600"/>
            <a:ext cx="41726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Taken from http://rktchem..ox.ac.uk/research.html</a:t>
            </a:r>
            <a:endParaRPr lang="en-US" sz="1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8000" y="1800000"/>
            <a:ext cx="4815434" cy="28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38600" y="5943600"/>
            <a:ext cx="41726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Taken from http://rktchem..ox.ac.uk/research.html</a:t>
            </a:r>
            <a:endParaRPr lang="en-US" sz="1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8000" y="1800000"/>
            <a:ext cx="4746510" cy="28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 take advantage of radiation wavelength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052513"/>
            <a:ext cx="4114800" cy="543708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019800" y="5029200"/>
            <a:ext cx="21464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q</a:t>
            </a:r>
            <a:r>
              <a:rPr lang="en-US" baseline="-25000" dirty="0" err="1" smtClean="0"/>
              <a:t>z</a:t>
            </a:r>
            <a:r>
              <a:rPr lang="en-US" dirty="0" smtClean="0"/>
              <a:t> = 4 </a:t>
            </a:r>
            <a:r>
              <a:rPr lang="en-US" dirty="0" err="1" smtClean="0">
                <a:latin typeface="Symbol" charset="2"/>
                <a:cs typeface="Symbol" charset="2"/>
              </a:rPr>
              <a:t>p</a:t>
            </a:r>
            <a:r>
              <a:rPr lang="en-US" dirty="0" smtClean="0">
                <a:latin typeface="Symbol" charset="2"/>
                <a:cs typeface="Symbol" charset="2"/>
              </a:rPr>
              <a:t>/ </a:t>
            </a:r>
            <a:r>
              <a:rPr lang="en-US" dirty="0" err="1" smtClean="0">
                <a:latin typeface="Symbol" charset="2"/>
                <a:cs typeface="Symbol" charset="2"/>
              </a:rPr>
              <a:t>l</a:t>
            </a:r>
            <a:r>
              <a:rPr lang="en-US" dirty="0" smtClean="0"/>
              <a:t> * </a:t>
            </a:r>
            <a:r>
              <a:rPr lang="en-US" dirty="0" err="1" smtClean="0"/>
              <a:t>sinθ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300193" y="1556792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Neutrons do have different energies, right?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8000" y="1800000"/>
            <a:ext cx="4746510" cy="2880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nat_uk">
  <a:themeElements>
    <a:clrScheme name="nat_uk 1">
      <a:dk1>
        <a:srgbClr val="6E6E6E"/>
      </a:dk1>
      <a:lt1>
        <a:srgbClr val="FFFFFF"/>
      </a:lt1>
      <a:dk2>
        <a:srgbClr val="325D3D"/>
      </a:dk2>
      <a:lt2>
        <a:srgbClr val="6E6E6E"/>
      </a:lt2>
      <a:accent1>
        <a:srgbClr val="325D3D"/>
      </a:accent1>
      <a:accent2>
        <a:srgbClr val="559D68"/>
      </a:accent2>
      <a:accent3>
        <a:srgbClr val="FFFFFF"/>
      </a:accent3>
      <a:accent4>
        <a:srgbClr val="5D5D5D"/>
      </a:accent4>
      <a:accent5>
        <a:srgbClr val="ADB6AF"/>
      </a:accent5>
      <a:accent6>
        <a:srgbClr val="4C8E5E"/>
      </a:accent6>
      <a:hlink>
        <a:srgbClr val="74B485"/>
      </a:hlink>
      <a:folHlink>
        <a:srgbClr val="B0D4B9"/>
      </a:folHlink>
    </a:clrScheme>
    <a:fontScheme name="nat_uk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nat_uk 1">
        <a:dk1>
          <a:srgbClr val="6E6E6E"/>
        </a:dk1>
        <a:lt1>
          <a:srgbClr val="FFFFFF"/>
        </a:lt1>
        <a:dk2>
          <a:srgbClr val="325D3D"/>
        </a:dk2>
        <a:lt2>
          <a:srgbClr val="6E6E6E"/>
        </a:lt2>
        <a:accent1>
          <a:srgbClr val="325D3D"/>
        </a:accent1>
        <a:accent2>
          <a:srgbClr val="559D68"/>
        </a:accent2>
        <a:accent3>
          <a:srgbClr val="FFFFFF"/>
        </a:accent3>
        <a:accent4>
          <a:srgbClr val="5D5D5D"/>
        </a:accent4>
        <a:accent5>
          <a:srgbClr val="ADB6AF"/>
        </a:accent5>
        <a:accent6>
          <a:srgbClr val="4C8E5E"/>
        </a:accent6>
        <a:hlink>
          <a:srgbClr val="74B485"/>
        </a:hlink>
        <a:folHlink>
          <a:srgbClr val="B0D4B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NAT_uk.ppt</Template>
  <TotalTime>9763</TotalTime>
  <Words>710</Words>
  <Application>Microsoft Macintosh PowerPoint</Application>
  <PresentationFormat>On-screen Show (4:3)</PresentationFormat>
  <Paragraphs>177</Paragraphs>
  <Slides>23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nat_uk</vt:lpstr>
      <vt:lpstr>Neutron reflectivity’s day</vt:lpstr>
      <vt:lpstr>What is reflectivity?</vt:lpstr>
      <vt:lpstr>Light, X-rays and Neutrons can be treated as waves: Same principles apply to any of them!</vt:lpstr>
      <vt:lpstr>PowerPoint Presentation</vt:lpstr>
      <vt:lpstr>PowerPoint Presentation</vt:lpstr>
      <vt:lpstr>PowerPoint Presentation</vt:lpstr>
      <vt:lpstr>PowerPoint Presentation</vt:lpstr>
      <vt:lpstr>Or take advantage of radiation wavelength</vt:lpstr>
      <vt:lpstr>PowerPoint Presentation</vt:lpstr>
      <vt:lpstr>PowerPoint Presentation</vt:lpstr>
      <vt:lpstr>PowerPoint Presentation</vt:lpstr>
      <vt:lpstr>PowerPoint Presentation</vt:lpstr>
      <vt:lpstr>If things were just so easy… have you forget about the phase problem in scattering?</vt:lpstr>
      <vt:lpstr>The refractive index</vt:lpstr>
      <vt:lpstr>The refractive index</vt:lpstr>
      <vt:lpstr>What’s the deal with bio-molecules?</vt:lpstr>
      <vt:lpstr>The art of contrast matching</vt:lpstr>
      <vt:lpstr>The art of contrast matching</vt:lpstr>
      <vt:lpstr>The art of contrast matching</vt:lpstr>
      <vt:lpstr>The art of contrast matching</vt:lpstr>
      <vt:lpstr>The art of contrast matching</vt:lpstr>
      <vt:lpstr>The art of contrast matching</vt:lpstr>
      <vt:lpstr>So now you should be ready for the real stuff!</vt:lpstr>
    </vt:vector>
  </TitlesOfParts>
  <Company>KU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Reflection to study soft matter</dc:title>
  <dc:creator>Marité Cárdenas</dc:creator>
  <cp:lastModifiedBy>Marité Cárdenas</cp:lastModifiedBy>
  <cp:revision>305</cp:revision>
  <cp:lastPrinted>2009-04-02T14:33:48Z</cp:lastPrinted>
  <dcterms:created xsi:type="dcterms:W3CDTF">2011-05-11T15:20:54Z</dcterms:created>
  <dcterms:modified xsi:type="dcterms:W3CDTF">2012-08-07T10:50:22Z</dcterms:modified>
</cp:coreProperties>
</file>