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tif" ContentType="image/tiff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1"/>
  </p:sldMasterIdLst>
  <p:notesMasterIdLst>
    <p:notesMasterId r:id="rId59"/>
  </p:notesMasterIdLst>
  <p:handoutMasterIdLst>
    <p:handoutMasterId r:id="rId60"/>
  </p:handoutMasterIdLst>
  <p:sldIdLst>
    <p:sldId id="268" r:id="rId2"/>
    <p:sldId id="307" r:id="rId3"/>
    <p:sldId id="375" r:id="rId4"/>
    <p:sldId id="442" r:id="rId5"/>
    <p:sldId id="443" r:id="rId6"/>
    <p:sldId id="428" r:id="rId7"/>
    <p:sldId id="429" r:id="rId8"/>
    <p:sldId id="430" r:id="rId9"/>
    <p:sldId id="431" r:id="rId10"/>
    <p:sldId id="432" r:id="rId11"/>
    <p:sldId id="433" r:id="rId12"/>
    <p:sldId id="434" r:id="rId13"/>
    <p:sldId id="435" r:id="rId14"/>
    <p:sldId id="436" r:id="rId15"/>
    <p:sldId id="437" r:id="rId16"/>
    <p:sldId id="438" r:id="rId17"/>
    <p:sldId id="439" r:id="rId18"/>
    <p:sldId id="440" r:id="rId19"/>
    <p:sldId id="441" r:id="rId20"/>
    <p:sldId id="386" r:id="rId21"/>
    <p:sldId id="387" r:id="rId22"/>
    <p:sldId id="388" r:id="rId23"/>
    <p:sldId id="389" r:id="rId24"/>
    <p:sldId id="390" r:id="rId25"/>
    <p:sldId id="391" r:id="rId26"/>
    <p:sldId id="396" r:id="rId27"/>
    <p:sldId id="397" r:id="rId28"/>
    <p:sldId id="398" r:id="rId29"/>
    <p:sldId id="399" r:id="rId30"/>
    <p:sldId id="400" r:id="rId31"/>
    <p:sldId id="402" r:id="rId32"/>
    <p:sldId id="392" r:id="rId33"/>
    <p:sldId id="393" r:id="rId34"/>
    <p:sldId id="394" r:id="rId35"/>
    <p:sldId id="395" r:id="rId36"/>
    <p:sldId id="403" r:id="rId37"/>
    <p:sldId id="426" r:id="rId38"/>
    <p:sldId id="417" r:id="rId39"/>
    <p:sldId id="418" r:id="rId40"/>
    <p:sldId id="419" r:id="rId41"/>
    <p:sldId id="420" r:id="rId42"/>
    <p:sldId id="421" r:id="rId43"/>
    <p:sldId id="422" r:id="rId44"/>
    <p:sldId id="423" r:id="rId45"/>
    <p:sldId id="424" r:id="rId46"/>
    <p:sldId id="425" r:id="rId47"/>
    <p:sldId id="327" r:id="rId48"/>
    <p:sldId id="404" r:id="rId49"/>
    <p:sldId id="405" r:id="rId50"/>
    <p:sldId id="427" r:id="rId51"/>
    <p:sldId id="406" r:id="rId52"/>
    <p:sldId id="407" r:id="rId53"/>
    <p:sldId id="408" r:id="rId54"/>
    <p:sldId id="409" r:id="rId55"/>
    <p:sldId id="415" r:id="rId56"/>
    <p:sldId id="416" r:id="rId57"/>
    <p:sldId id="410" r:id="rId58"/>
  </p:sldIdLst>
  <p:sldSz cx="9906000" cy="6858000" type="A4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8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108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108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108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10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847" autoAdjust="0"/>
    <p:restoredTop sz="87917" autoAdjust="0"/>
  </p:normalViewPr>
  <p:slideViewPr>
    <p:cSldViewPr showGuides="1">
      <p:cViewPr>
        <p:scale>
          <a:sx n="75" d="100"/>
          <a:sy n="75" d="100"/>
        </p:scale>
        <p:origin x="-2424" y="-684"/>
      </p:cViewPr>
      <p:guideLst>
        <p:guide orient="horz" pos="192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C356E0-6B85-9A4A-8DE1-22AEF7BE67E1}" type="datetimeFigureOut">
              <a:rPr lang="en-US" smtClean="0"/>
              <a:pPr/>
              <a:t>8/9/2012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F2030C-7687-CC4C-A503-94A4DD6AC9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253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08" charset="0"/>
              </a:defRPr>
            </a:lvl1pPr>
          </a:lstStyle>
          <a:p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108" charset="0"/>
              </a:defRPr>
            </a:lvl1pPr>
          </a:lstStyle>
          <a:p>
            <a:endParaRPr lang="en-US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52500" y="685800"/>
            <a:ext cx="4953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08" charset="0"/>
              </a:defRPr>
            </a:lvl1pPr>
          </a:lstStyle>
          <a:p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108" charset="0"/>
              </a:defRPr>
            </a:lvl1pPr>
          </a:lstStyle>
          <a:p>
            <a:fld id="{0FDFB81F-0C61-E94B-83E6-080C0D7D0BD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8132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8" charset="0"/>
        <a:ea typeface="ＭＳ Ｐゴシック" pitchFamily="-108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8" charset="0"/>
        <a:ea typeface="ＭＳ Ｐゴシック" pitchFamily="-108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8" charset="0"/>
        <a:ea typeface="ＭＳ Ｐゴシック" pitchFamily="-108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8" charset="0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0127FF-0300-D145-B829-A009488C7CA6}" type="slidenum">
              <a:rPr lang="en-US"/>
              <a:pPr/>
              <a:t>1</a:t>
            </a:fld>
            <a:endParaRPr lang="en-US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7D581E-DCC7-BC47-A69B-8990A2C1AD9A}" type="slidenum">
              <a:rPr lang="en-US"/>
              <a:pPr/>
              <a:t>13</a:t>
            </a:fld>
            <a:endParaRPr lang="en-US"/>
          </a:p>
        </p:txBody>
      </p:sp>
      <p:sp>
        <p:nvSpPr>
          <p:cNvPr id="280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0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1EF310-7470-A14B-9C3D-2E475E52645D}" type="slidenum">
              <a:rPr lang="en-US"/>
              <a:pPr/>
              <a:t>14</a:t>
            </a:fld>
            <a:endParaRPr lang="en-US"/>
          </a:p>
        </p:txBody>
      </p:sp>
      <p:sp>
        <p:nvSpPr>
          <p:cNvPr id="282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2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9B459F-2C88-2C40-B467-96278ED5310B}" type="slidenum">
              <a:rPr lang="en-US"/>
              <a:pPr/>
              <a:t>15</a:t>
            </a:fld>
            <a:endParaRPr lang="en-US"/>
          </a:p>
        </p:txBody>
      </p:sp>
      <p:sp>
        <p:nvSpPr>
          <p:cNvPr id="28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21C955-528F-A042-AE8F-3C947CC1F197}" type="slidenum">
              <a:rPr lang="en-US"/>
              <a:pPr/>
              <a:t>16</a:t>
            </a:fld>
            <a:endParaRPr lang="en-US"/>
          </a:p>
        </p:txBody>
      </p:sp>
      <p:sp>
        <p:nvSpPr>
          <p:cNvPr id="289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A6AD84-60D0-1C4A-A863-69B75828D501}" type="slidenum">
              <a:rPr lang="en-US"/>
              <a:pPr/>
              <a:t>17</a:t>
            </a:fld>
            <a:endParaRPr lang="en-US"/>
          </a:p>
        </p:txBody>
      </p:sp>
      <p:sp>
        <p:nvSpPr>
          <p:cNvPr id="292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2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67EDC3-4E76-3C48-BF3E-25BF5E4022FF}" type="slidenum">
              <a:rPr lang="en-US"/>
              <a:pPr/>
              <a:t>18</a:t>
            </a:fld>
            <a:endParaRPr lang="en-US"/>
          </a:p>
        </p:txBody>
      </p:sp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7B6BF2-437E-4743-A11C-BFD2A1619C91}" type="slidenum">
              <a:rPr lang="en-US"/>
              <a:pPr/>
              <a:t>19</a:t>
            </a:fld>
            <a:endParaRPr lang="en-US"/>
          </a:p>
        </p:txBody>
      </p:sp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5A9CF8-5510-954B-A594-4AFA4123C556}" type="slidenum">
              <a:rPr lang="en-US"/>
              <a:pPr/>
              <a:t>21</a:t>
            </a:fld>
            <a:endParaRPr 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DDB01E-83CF-B644-9607-11439628EFCC}" type="slidenum">
              <a:rPr lang="en-US"/>
              <a:pPr/>
              <a:t>22</a:t>
            </a:fld>
            <a:endParaRPr lang="en-US"/>
          </a:p>
        </p:txBody>
      </p:sp>
      <p:sp>
        <p:nvSpPr>
          <p:cNvPr id="266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solidFill>
            <a:srgbClr val="FFFFFF"/>
          </a:solidFill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13F061-D9B8-184E-9ADB-B9468D72F7CE}" type="slidenum">
              <a:rPr lang="en-US"/>
              <a:pPr/>
              <a:t>23</a:t>
            </a:fld>
            <a:endParaRPr lang="en-US"/>
          </a:p>
        </p:txBody>
      </p:sp>
      <p:sp>
        <p:nvSpPr>
          <p:cNvPr id="2867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28676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2403D9-C0C5-DB45-912C-2FA2A61B460C}" type="slidenum">
              <a:rPr lang="en-US"/>
              <a:pPr/>
              <a:t>2</a:t>
            </a:fld>
            <a:endParaRPr lang="en-US"/>
          </a:p>
        </p:txBody>
      </p:sp>
      <p:sp>
        <p:nvSpPr>
          <p:cNvPr id="1085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73138" y="706438"/>
            <a:ext cx="4900612" cy="33940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3450" y="4313238"/>
            <a:ext cx="4978400" cy="41703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4E6FE8-6D22-D04E-B712-647391C4D9CF}" type="slidenum">
              <a:rPr lang="en-US"/>
              <a:pPr/>
              <a:t>27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C04450-CBD8-C84B-B924-68DD99AAE2B5}" type="slidenum">
              <a:rPr lang="en-US"/>
              <a:pPr/>
              <a:t>28</a:t>
            </a:fld>
            <a:endParaRPr 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CF81E5-0C2C-5047-9CA0-47766CDAB379}" type="slidenum">
              <a:rPr lang="en-US"/>
              <a:pPr/>
              <a:t>29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8ECDC7-4297-8F41-BB79-B24ABE248848}" type="slidenum">
              <a:rPr lang="en-US"/>
              <a:pPr/>
              <a:t>30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F82D22-FEE0-E843-8BD2-24E00A98B4D1}" type="slidenum">
              <a:rPr lang="en-US"/>
              <a:pPr/>
              <a:t>32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18C2EC-B32E-2F44-A8B1-08AA1204C728}" type="slidenum">
              <a:rPr lang="en-US"/>
              <a:pPr/>
              <a:t>33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2EE388-B922-D149-BF26-8950CBC0A48F}" type="slidenum">
              <a:rPr lang="en-US"/>
              <a:pPr/>
              <a:t>34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solidFill>
            <a:srgbClr val="FFFFFF"/>
          </a:solidFill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3EC6CE-1903-CE40-BD20-47BAB0772385}" type="slidenum">
              <a:rPr lang="en-US"/>
              <a:pPr/>
              <a:t>35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solidFill>
            <a:srgbClr val="FFFFFF"/>
          </a:solidFill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BF710C-255C-7546-B839-762ADE9EA02A}" type="slidenum">
              <a:rPr lang="en-US"/>
              <a:pPr/>
              <a:t>36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z="1800"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1B1D19-5183-B849-AFA2-1A2B5AC501A5}" type="slidenum">
              <a:rPr lang="en-US"/>
              <a:pPr/>
              <a:t>37</a:t>
            </a:fld>
            <a:endParaRPr lang="en-US"/>
          </a:p>
        </p:txBody>
      </p:sp>
      <p:sp>
        <p:nvSpPr>
          <p:cNvPr id="3584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0E2976-4D7C-3C4D-87AA-C7223082F1E9}" type="slidenum">
              <a:rPr lang="en-US"/>
              <a:pPr/>
              <a:t>6</a:t>
            </a:fld>
            <a:endParaRPr lang="en-US"/>
          </a:p>
        </p:txBody>
      </p:sp>
      <p:sp>
        <p:nvSpPr>
          <p:cNvPr id="27033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7033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D7AC7F-0A5C-BA4A-BD05-53175ACC8CA4}" type="slidenum">
              <a:rPr lang="en-US"/>
              <a:pPr/>
              <a:t>47</a:t>
            </a:fld>
            <a:endParaRPr lang="en-US"/>
          </a:p>
        </p:txBody>
      </p:sp>
      <p:sp>
        <p:nvSpPr>
          <p:cNvPr id="1320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2CC645-E8BE-E445-8278-C66FF3FE3FB3}" type="slidenum">
              <a:rPr lang="en-US"/>
              <a:pPr/>
              <a:t>7</a:t>
            </a:fld>
            <a:endParaRPr lang="en-US"/>
          </a:p>
        </p:txBody>
      </p:sp>
      <p:sp>
        <p:nvSpPr>
          <p:cNvPr id="27238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7238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23F106-5B39-0D49-BE6F-5BF8A9DA37BE}" type="slidenum">
              <a:rPr lang="en-US"/>
              <a:pPr/>
              <a:t>8</a:t>
            </a:fld>
            <a:endParaRPr lang="en-US"/>
          </a:p>
        </p:txBody>
      </p:sp>
      <p:sp>
        <p:nvSpPr>
          <p:cNvPr id="311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1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7871EE-C727-894E-ABE2-5AEE5734B926}" type="slidenum">
              <a:rPr lang="en-US"/>
              <a:pPr/>
              <a:t>9</a:t>
            </a:fld>
            <a:endParaRPr lang="en-US"/>
          </a:p>
        </p:txBody>
      </p:sp>
      <p:sp>
        <p:nvSpPr>
          <p:cNvPr id="273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7BD22B-270E-524E-9E30-29A62E66CCAE}" type="slidenum">
              <a:rPr lang="en-US"/>
              <a:pPr/>
              <a:t>10</a:t>
            </a:fld>
            <a:endParaRPr lang="en-US"/>
          </a:p>
        </p:txBody>
      </p:sp>
      <p:sp>
        <p:nvSpPr>
          <p:cNvPr id="27443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7443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B986F2-7058-2841-918C-52DFBB1F095E}" type="slidenum">
              <a:rPr lang="en-US"/>
              <a:pPr/>
              <a:t>11</a:t>
            </a:fld>
            <a:endParaRPr lang="en-US"/>
          </a:p>
        </p:txBody>
      </p:sp>
      <p:sp>
        <p:nvSpPr>
          <p:cNvPr id="27853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7853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FED502-E5AA-484C-B409-DDAC67B090A6}" type="slidenum">
              <a:rPr lang="en-US"/>
              <a:pPr/>
              <a:t>12</a:t>
            </a:fld>
            <a:endParaRPr lang="en-US"/>
          </a:p>
        </p:txBody>
      </p:sp>
      <p:sp>
        <p:nvSpPr>
          <p:cNvPr id="279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515" y="2131089"/>
            <a:ext cx="8420973" cy="1469002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6776" y="3886571"/>
            <a:ext cx="6934199" cy="1752300"/>
          </a:xfrm>
        </p:spPr>
        <p:txBody>
          <a:bodyPr/>
          <a:lstStyle>
            <a:lvl1pPr marL="0" indent="0" algn="ctr">
              <a:buNone/>
              <a:defRPr/>
            </a:lvl1pPr>
            <a:lvl2pPr marL="461818" indent="0" algn="ctr">
              <a:buNone/>
              <a:defRPr/>
            </a:lvl2pPr>
            <a:lvl3pPr marL="923635" indent="0" algn="ctr">
              <a:buNone/>
              <a:defRPr/>
            </a:lvl3pPr>
            <a:lvl4pPr marL="1385453" indent="0" algn="ctr">
              <a:buNone/>
              <a:defRPr/>
            </a:lvl4pPr>
            <a:lvl5pPr marL="1847271" indent="0" algn="ctr">
              <a:buNone/>
              <a:defRPr/>
            </a:lvl5pPr>
            <a:lvl6pPr marL="2309089" indent="0" algn="ctr">
              <a:buNone/>
              <a:defRPr/>
            </a:lvl6pPr>
            <a:lvl7pPr marL="2770906" indent="0" algn="ctr">
              <a:buNone/>
              <a:defRPr/>
            </a:lvl7pPr>
            <a:lvl8pPr marL="3232724" indent="0" algn="ctr">
              <a:buNone/>
              <a:defRPr/>
            </a:lvl8pPr>
            <a:lvl9pPr marL="3694542" indent="0" algn="ctr">
              <a:buNone/>
              <a:defRPr/>
            </a:lvl9pPr>
          </a:lstStyle>
          <a:p>
            <a:r>
              <a:rPr lang="sv-SE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4035" y="515664"/>
            <a:ext cx="2227540" cy="5376264"/>
          </a:xfrm>
        </p:spPr>
        <p:txBody>
          <a:bodyPr vert="eaVert"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6174" y="515664"/>
            <a:ext cx="6520139" cy="5376264"/>
          </a:xfrm>
        </p:spPr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922" y="515664"/>
            <a:ext cx="8913653" cy="114273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96173" y="2005357"/>
            <a:ext cx="8574718" cy="3886571"/>
          </a:xfrm>
        </p:spPr>
        <p:txBody>
          <a:bodyPr/>
          <a:lstStyle/>
          <a:p>
            <a:r>
              <a:rPr lang="sv-SE" smtClean="0"/>
              <a:t>Click icon to add chart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950" y="609600"/>
            <a:ext cx="8420100" cy="1143000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0" y="1981200"/>
            <a:ext cx="4127500" cy="4114800"/>
          </a:xfrm>
        </p:spPr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5550" y="1981200"/>
            <a:ext cx="4127500" cy="4114800"/>
          </a:xfrm>
        </p:spPr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42950" y="62484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06700" y="6248400"/>
            <a:ext cx="40449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© Tommy Nylander, Lund University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604000" y="6248400"/>
            <a:ext cx="13208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8C7C7AA4-B34A-4146-816A-9461F458A31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950" y="609600"/>
            <a:ext cx="8420100" cy="1143000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0" y="1981200"/>
            <a:ext cx="8420100" cy="1981200"/>
          </a:xfrm>
        </p:spPr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2950" y="4114800"/>
            <a:ext cx="8420100" cy="1981200"/>
          </a:xfrm>
        </p:spPr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42950" y="62484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06700" y="6248400"/>
            <a:ext cx="40449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© Tommy Nylander, Lund University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604000" y="6248400"/>
            <a:ext cx="13208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46994A7F-3EE4-5445-8651-572BE5C668B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950" y="609600"/>
            <a:ext cx="8420100" cy="1143000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42950" y="1981200"/>
            <a:ext cx="4127500" cy="1981200"/>
          </a:xfrm>
        </p:spPr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35550" y="1981200"/>
            <a:ext cx="4127500" cy="1981200"/>
          </a:xfrm>
        </p:spPr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742950" y="4114800"/>
            <a:ext cx="8420100" cy="1981200"/>
          </a:xfrm>
        </p:spPr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42950" y="6248400"/>
            <a:ext cx="206375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806700" y="6248400"/>
            <a:ext cx="404495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48400"/>
            <a:ext cx="132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15D13050-5FD8-294D-825A-046C514AE5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269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727" y="703467"/>
            <a:ext cx="8915401" cy="818058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727" y="1916229"/>
            <a:ext cx="4372967" cy="4526375"/>
          </a:xfrm>
        </p:spPr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05414" y="1916231"/>
            <a:ext cx="4374713" cy="2186793"/>
          </a:xfrm>
        </p:spPr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05414" y="4255813"/>
            <a:ext cx="4374713" cy="2186793"/>
          </a:xfrm>
        </p:spPr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7020" y="6551613"/>
            <a:ext cx="2311400" cy="4746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384550" y="6551613"/>
            <a:ext cx="3136900" cy="4746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101020" y="6551613"/>
            <a:ext cx="2311400" cy="4746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8611AD2-BDE2-6F46-9A08-B73C28BD6829}" type="slidenum">
              <a:rPr lang="sv-SE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75757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96" y="4407010"/>
            <a:ext cx="8419227" cy="136236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96" y="2906176"/>
            <a:ext cx="8419227" cy="1500834"/>
          </a:xfrm>
        </p:spPr>
        <p:txBody>
          <a:bodyPr anchor="b"/>
          <a:lstStyle>
            <a:lvl1pPr marL="0" indent="0">
              <a:buNone/>
              <a:defRPr sz="2000"/>
            </a:lvl1pPr>
            <a:lvl2pPr marL="461818" indent="0">
              <a:buNone/>
              <a:defRPr sz="1800"/>
            </a:lvl2pPr>
            <a:lvl3pPr marL="923635" indent="0">
              <a:buNone/>
              <a:defRPr sz="1600"/>
            </a:lvl3pPr>
            <a:lvl4pPr marL="1385453" indent="0">
              <a:buNone/>
              <a:defRPr sz="1400"/>
            </a:lvl4pPr>
            <a:lvl5pPr marL="1847271" indent="0">
              <a:buNone/>
              <a:defRPr sz="1400"/>
            </a:lvl5pPr>
            <a:lvl6pPr marL="2309089" indent="0">
              <a:buNone/>
              <a:defRPr sz="1400"/>
            </a:lvl6pPr>
            <a:lvl7pPr marL="2770906" indent="0">
              <a:buNone/>
              <a:defRPr sz="1400"/>
            </a:lvl7pPr>
            <a:lvl8pPr marL="3232724" indent="0">
              <a:buNone/>
              <a:defRPr sz="1400"/>
            </a:lvl8pPr>
            <a:lvl9pPr marL="3694542" indent="0">
              <a:buNone/>
              <a:defRPr sz="14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6174" y="2005357"/>
            <a:ext cx="4203498" cy="38865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7393" y="2005357"/>
            <a:ext cx="4203498" cy="38865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175" y="275340"/>
            <a:ext cx="8915401" cy="1142735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6173" y="1535849"/>
            <a:ext cx="4376461" cy="63980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61818" indent="0">
              <a:buNone/>
              <a:defRPr sz="2000" b="1"/>
            </a:lvl2pPr>
            <a:lvl3pPr marL="923635" indent="0">
              <a:buNone/>
              <a:defRPr sz="1800" b="1"/>
            </a:lvl3pPr>
            <a:lvl4pPr marL="1385453" indent="0">
              <a:buNone/>
              <a:defRPr sz="1600" b="1"/>
            </a:lvl4pPr>
            <a:lvl5pPr marL="1847271" indent="0">
              <a:buNone/>
              <a:defRPr sz="1600" b="1"/>
            </a:lvl5pPr>
            <a:lvl6pPr marL="2309089" indent="0">
              <a:buNone/>
              <a:defRPr sz="1600" b="1"/>
            </a:lvl6pPr>
            <a:lvl7pPr marL="2770906" indent="0">
              <a:buNone/>
              <a:defRPr sz="1600" b="1"/>
            </a:lvl7pPr>
            <a:lvl8pPr marL="3232724" indent="0">
              <a:buNone/>
              <a:defRPr sz="1600" b="1"/>
            </a:lvl8pPr>
            <a:lvl9pPr marL="3694542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6173" y="2175654"/>
            <a:ext cx="4376461" cy="395023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1620" y="1535849"/>
            <a:ext cx="4379955" cy="63980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61818" indent="0">
              <a:buNone/>
              <a:defRPr sz="2000" b="1"/>
            </a:lvl2pPr>
            <a:lvl3pPr marL="923635" indent="0">
              <a:buNone/>
              <a:defRPr sz="1800" b="1"/>
            </a:lvl3pPr>
            <a:lvl4pPr marL="1385453" indent="0">
              <a:buNone/>
              <a:defRPr sz="1600" b="1"/>
            </a:lvl4pPr>
            <a:lvl5pPr marL="1847271" indent="0">
              <a:buNone/>
              <a:defRPr sz="1600" b="1"/>
            </a:lvl5pPr>
            <a:lvl6pPr marL="2309089" indent="0">
              <a:buNone/>
              <a:defRPr sz="1600" b="1"/>
            </a:lvl6pPr>
            <a:lvl7pPr marL="2770906" indent="0">
              <a:buNone/>
              <a:defRPr sz="1600" b="1"/>
            </a:lvl7pPr>
            <a:lvl8pPr marL="3232724" indent="0">
              <a:buNone/>
              <a:defRPr sz="1600" b="1"/>
            </a:lvl8pPr>
            <a:lvl9pPr marL="3694542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1620" y="2175654"/>
            <a:ext cx="4379955" cy="395023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174" y="273749"/>
            <a:ext cx="3258323" cy="116183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299" y="273748"/>
            <a:ext cx="5538275" cy="58521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6174" y="1435581"/>
            <a:ext cx="3258323" cy="4690306"/>
          </a:xfrm>
        </p:spPr>
        <p:txBody>
          <a:bodyPr/>
          <a:lstStyle>
            <a:lvl1pPr marL="0" indent="0">
              <a:buNone/>
              <a:defRPr sz="1400"/>
            </a:lvl1pPr>
            <a:lvl2pPr marL="461818" indent="0">
              <a:buNone/>
              <a:defRPr sz="1200"/>
            </a:lvl2pPr>
            <a:lvl3pPr marL="923635" indent="0">
              <a:buNone/>
              <a:defRPr sz="1000"/>
            </a:lvl3pPr>
            <a:lvl4pPr marL="1385453" indent="0">
              <a:buNone/>
              <a:defRPr sz="900"/>
            </a:lvl4pPr>
            <a:lvl5pPr marL="1847271" indent="0">
              <a:buNone/>
              <a:defRPr sz="900"/>
            </a:lvl5pPr>
            <a:lvl6pPr marL="2309089" indent="0">
              <a:buNone/>
              <a:defRPr sz="900"/>
            </a:lvl6pPr>
            <a:lvl7pPr marL="2770906" indent="0">
              <a:buNone/>
              <a:defRPr sz="900"/>
            </a:lvl7pPr>
            <a:lvl8pPr marL="3232724" indent="0">
              <a:buNone/>
              <a:defRPr sz="900"/>
            </a:lvl8pPr>
            <a:lvl9pPr marL="3694542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018" y="4800123"/>
            <a:ext cx="5943600" cy="56659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018" y="612749"/>
            <a:ext cx="5943600" cy="4114163"/>
          </a:xfrm>
        </p:spPr>
        <p:txBody>
          <a:bodyPr/>
          <a:lstStyle>
            <a:lvl1pPr marL="0" indent="0">
              <a:buNone/>
              <a:defRPr sz="3200"/>
            </a:lvl1pPr>
            <a:lvl2pPr marL="461818" indent="0">
              <a:buNone/>
              <a:defRPr sz="2800"/>
            </a:lvl2pPr>
            <a:lvl3pPr marL="923635" indent="0">
              <a:buNone/>
              <a:defRPr sz="2400"/>
            </a:lvl3pPr>
            <a:lvl4pPr marL="1385453" indent="0">
              <a:buNone/>
              <a:defRPr sz="2000"/>
            </a:lvl4pPr>
            <a:lvl5pPr marL="1847271" indent="0">
              <a:buNone/>
              <a:defRPr sz="2000"/>
            </a:lvl5pPr>
            <a:lvl6pPr marL="2309089" indent="0">
              <a:buNone/>
              <a:defRPr sz="2000"/>
            </a:lvl6pPr>
            <a:lvl7pPr marL="2770906" indent="0">
              <a:buNone/>
              <a:defRPr sz="2000"/>
            </a:lvl7pPr>
            <a:lvl8pPr marL="3232724" indent="0">
              <a:buNone/>
              <a:defRPr sz="2000"/>
            </a:lvl8pPr>
            <a:lvl9pPr marL="3694542" indent="0">
              <a:buNone/>
              <a:defRPr sz="2000"/>
            </a:lvl9pPr>
          </a:lstStyle>
          <a:p>
            <a:r>
              <a:rPr lang="sv-SE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018" y="5366715"/>
            <a:ext cx="5943600" cy="805326"/>
          </a:xfrm>
        </p:spPr>
        <p:txBody>
          <a:bodyPr/>
          <a:lstStyle>
            <a:lvl1pPr marL="0" indent="0">
              <a:buNone/>
              <a:defRPr sz="1400"/>
            </a:lvl1pPr>
            <a:lvl2pPr marL="461818" indent="0">
              <a:buNone/>
              <a:defRPr sz="1200"/>
            </a:lvl2pPr>
            <a:lvl3pPr marL="923635" indent="0">
              <a:buNone/>
              <a:defRPr sz="1000"/>
            </a:lvl3pPr>
            <a:lvl4pPr marL="1385453" indent="0">
              <a:buNone/>
              <a:defRPr sz="900"/>
            </a:lvl4pPr>
            <a:lvl5pPr marL="1847271" indent="0">
              <a:buNone/>
              <a:defRPr sz="900"/>
            </a:lvl5pPr>
            <a:lvl6pPr marL="2309089" indent="0">
              <a:buNone/>
              <a:defRPr sz="900"/>
            </a:lvl6pPr>
            <a:lvl7pPr marL="2770906" indent="0">
              <a:buNone/>
              <a:defRPr sz="900"/>
            </a:lvl7pPr>
            <a:lvl8pPr marL="3232724" indent="0">
              <a:buNone/>
              <a:defRPr sz="900"/>
            </a:lvl8pPr>
            <a:lvl9pPr marL="3694542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9088362" y="6485578"/>
            <a:ext cx="817638" cy="372423"/>
            <a:chOff x="2990" y="3119"/>
            <a:chExt cx="468" cy="234"/>
          </a:xfrm>
        </p:grpSpPr>
        <p:sp>
          <p:nvSpPr>
            <p:cNvPr id="1036" name="Rectangle 12"/>
            <p:cNvSpPr>
              <a:spLocks noChangeArrowheads="1"/>
            </p:cNvSpPr>
            <p:nvPr userDrawn="1"/>
          </p:nvSpPr>
          <p:spPr bwMode="auto">
            <a:xfrm>
              <a:off x="2990" y="3119"/>
              <a:ext cx="234" cy="234"/>
            </a:xfrm>
            <a:prstGeom prst="rect">
              <a:avLst/>
            </a:prstGeom>
            <a:solidFill>
              <a:srgbClr val="00008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7" name="Rectangle 13"/>
            <p:cNvSpPr>
              <a:spLocks noChangeArrowheads="1"/>
            </p:cNvSpPr>
            <p:nvPr userDrawn="1"/>
          </p:nvSpPr>
          <p:spPr bwMode="auto">
            <a:xfrm>
              <a:off x="3224" y="3119"/>
              <a:ext cx="234" cy="234"/>
            </a:xfrm>
            <a:prstGeom prst="rect">
              <a:avLst/>
            </a:prstGeom>
            <a:solidFill>
              <a:srgbClr val="99663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7922" y="515664"/>
            <a:ext cx="8913653" cy="1142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6173" y="2005357"/>
            <a:ext cx="8574718" cy="3886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497922" y="6536507"/>
            <a:ext cx="3969619" cy="277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364" tIns="46182" rIns="92364" bIns="46182">
            <a:prstTxWarp prst="textNoShape">
              <a:avLst/>
            </a:prstTxWarp>
            <a:spAutoFit/>
          </a:bodyPr>
          <a:lstStyle/>
          <a:p>
            <a:pPr defTabSz="914014"/>
            <a:r>
              <a:rPr lang="sv-SE" sz="1200">
                <a:solidFill>
                  <a:srgbClr val="808080"/>
                </a:solidFill>
              </a:rPr>
              <a:t>Lund University / Physical Chemistry / Tommy Nylander</a:t>
            </a:r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1" y="6487168"/>
            <a:ext cx="9906000" cy="0"/>
          </a:xfrm>
          <a:prstGeom prst="line">
            <a:avLst/>
          </a:prstGeom>
          <a:noFill/>
          <a:ln w="6350">
            <a:solidFill>
              <a:srgbClr val="808080"/>
            </a:solidFill>
            <a:round/>
            <a:headEnd/>
            <a:tailEnd/>
          </a:ln>
          <a:effectLst/>
        </p:spPr>
        <p:txBody>
          <a:bodyPr lIns="92364" tIns="46182" rIns="92364" bIns="46182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90" r:id="rId14"/>
    <p:sldLayoutId id="2147483691" r:id="rId15"/>
    <p:sldLayoutId id="2147483692" r:id="rId16"/>
  </p:sldLayoutIdLst>
  <p:hf sldNum="0" hdr="0" dt="0"/>
  <p:txStyles>
    <p:titleStyle>
      <a:lvl1pPr algn="l" defTabSz="914014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996633"/>
          </a:solidFill>
          <a:latin typeface="+mj-lt"/>
          <a:ea typeface="+mj-ea"/>
          <a:cs typeface="+mj-cs"/>
        </a:defRPr>
      </a:lvl1pPr>
      <a:lvl2pPr algn="l" defTabSz="914014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996633"/>
          </a:solidFill>
          <a:latin typeface="Arial" pitchFamily="-108" charset="0"/>
        </a:defRPr>
      </a:lvl2pPr>
      <a:lvl3pPr algn="l" defTabSz="914014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996633"/>
          </a:solidFill>
          <a:latin typeface="Arial" pitchFamily="-108" charset="0"/>
        </a:defRPr>
      </a:lvl3pPr>
      <a:lvl4pPr algn="l" defTabSz="914014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996633"/>
          </a:solidFill>
          <a:latin typeface="Arial" pitchFamily="-108" charset="0"/>
        </a:defRPr>
      </a:lvl4pPr>
      <a:lvl5pPr algn="l" defTabSz="914014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996633"/>
          </a:solidFill>
          <a:latin typeface="Arial" pitchFamily="-108" charset="0"/>
        </a:defRPr>
      </a:lvl5pPr>
      <a:lvl6pPr marL="461818" algn="l" defTabSz="914014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996633"/>
          </a:solidFill>
          <a:latin typeface="Arial" pitchFamily="-108" charset="0"/>
        </a:defRPr>
      </a:lvl6pPr>
      <a:lvl7pPr marL="923635" algn="l" defTabSz="914014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996633"/>
          </a:solidFill>
          <a:latin typeface="Arial" pitchFamily="-108" charset="0"/>
        </a:defRPr>
      </a:lvl7pPr>
      <a:lvl8pPr marL="1385453" algn="l" defTabSz="914014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996633"/>
          </a:solidFill>
          <a:latin typeface="Arial" pitchFamily="-108" charset="0"/>
        </a:defRPr>
      </a:lvl8pPr>
      <a:lvl9pPr marL="1847271" algn="l" defTabSz="914014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996633"/>
          </a:solidFill>
          <a:latin typeface="Arial" pitchFamily="-108" charset="0"/>
        </a:defRPr>
      </a:lvl9pPr>
    </p:titleStyle>
    <p:bodyStyle>
      <a:lvl1pPr marL="270998" indent="-270998" algn="l" defTabSz="914014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437" indent="-285429" algn="l" defTabSz="914014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8" charset="-128"/>
        </a:defRPr>
      </a:lvl2pPr>
      <a:lvl3pPr marL="1148130" indent="-229306" algn="l" defTabSz="914014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pitchFamily="-108" charset="-128"/>
        </a:defRPr>
      </a:lvl3pPr>
      <a:lvl4pPr marL="1600327" indent="-229306" algn="l" defTabSz="914014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pitchFamily="-108" charset="-128"/>
        </a:defRPr>
      </a:lvl4pPr>
      <a:lvl5pPr marL="2057334" indent="-229306" algn="l" defTabSz="914014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108" charset="-128"/>
        </a:defRPr>
      </a:lvl5pPr>
      <a:lvl6pPr marL="2519152" indent="-229306" algn="l" defTabSz="914014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80970" indent="-229306" algn="l" defTabSz="914014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42787" indent="-229306" algn="l" defTabSz="914014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108" charset="-128"/>
        </a:defRPr>
      </a:lvl8pPr>
      <a:lvl9pPr marL="3904605" indent="-229306" algn="l" defTabSz="914014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61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1818" algn="l" defTabSz="461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23635" algn="l" defTabSz="461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453" algn="l" defTabSz="461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47271" algn="l" defTabSz="461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09089" algn="l" defTabSz="461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70906" algn="l" defTabSz="461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32724" algn="l" defTabSz="461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94542" algn="l" defTabSz="461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1.emf"/><Relationship Id="rId10" Type="http://schemas.openxmlformats.org/officeDocument/2006/relationships/image" Target="../media/image9.emf"/><Relationship Id="rId4" Type="http://schemas.openxmlformats.org/officeDocument/2006/relationships/image" Target="../media/image10.emf"/><Relationship Id="rId9" Type="http://schemas.openxmlformats.org/officeDocument/2006/relationships/oleObject" Target="../embeddings/Microsoft_Word_97_-_2003_Document1.doc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4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3.emf"/><Relationship Id="rId10" Type="http://schemas.openxmlformats.org/officeDocument/2006/relationships/image" Target="../media/image15.emf"/><Relationship Id="rId4" Type="http://schemas.openxmlformats.org/officeDocument/2006/relationships/oleObject" Target="../embeddings/oleObject3.bin"/><Relationship Id="rId9" Type="http://schemas.openxmlformats.org/officeDocument/2006/relationships/oleObject" Target="../embeddings/Microsoft_Word_97_-_2003_Document2.doc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notesSlide" Target="../notesSlides/notesSlide18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8.emf"/><Relationship Id="rId4" Type="http://schemas.openxmlformats.org/officeDocument/2006/relationships/oleObject" Target="../embeddings/oleObject7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8.emf"/><Relationship Id="rId5" Type="http://schemas.openxmlformats.org/officeDocument/2006/relationships/oleObject" Target="../embeddings/Microsoft_Word_97_-_2003_Document3.doc"/><Relationship Id="rId4" Type="http://schemas.openxmlformats.org/officeDocument/2006/relationships/oleObject" Target="../embeddings/oleObject8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41.e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Microsoft_Word_97_-_2003_Document4.doc"/><Relationship Id="rId5" Type="http://schemas.openxmlformats.org/officeDocument/2006/relationships/oleObject" Target="../embeddings/oleObject9.bin"/><Relationship Id="rId4" Type="http://schemas.openxmlformats.org/officeDocument/2006/relationships/image" Target="../media/image4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???" TargetMode="Externa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"/><Relationship Id="rId2" Type="http://schemas.openxmlformats.org/officeDocument/2006/relationships/image" Target="../media/image58.t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"/><Relationship Id="rId2" Type="http://schemas.openxmlformats.org/officeDocument/2006/relationships/image" Target="../media/image62.t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66.png"/><Relationship Id="rId4" Type="http://schemas.openxmlformats.org/officeDocument/2006/relationships/package" Target="../embeddings/Microsoft_Word_Document1.docx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noFill/>
          <a:ln w="12700">
            <a:solidFill>
              <a:srgbClr val="AA6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28864" y="3978275"/>
            <a:ext cx="2469621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42950" y="685800"/>
            <a:ext cx="8420100" cy="1143000"/>
          </a:xfrm>
        </p:spPr>
        <p:txBody>
          <a:bodyPr/>
          <a:lstStyle/>
          <a:p>
            <a:r>
              <a:rPr lang="sv-SE" dirty="0" smtClean="0"/>
              <a:t>Science </a:t>
            </a:r>
            <a:r>
              <a:rPr lang="sv-SE" dirty="0" err="1" smtClean="0"/>
              <a:t>cases</a:t>
            </a:r>
            <a:r>
              <a:rPr lang="sv-SE" dirty="0" smtClean="0"/>
              <a:t> for </a:t>
            </a:r>
            <a:r>
              <a:rPr lang="sv-SE" dirty="0"/>
              <a:t>n</a:t>
            </a:r>
            <a:r>
              <a:rPr lang="sv-SE" dirty="0" smtClean="0"/>
              <a:t>eutron </a:t>
            </a:r>
            <a:r>
              <a:rPr lang="sv-SE" dirty="0" err="1" smtClean="0"/>
              <a:t>reflectometry</a:t>
            </a:r>
            <a:endParaRPr lang="en-GB" sz="2800" dirty="0">
              <a:latin typeface="Times" pitchFamily="-108" charset="0"/>
            </a:endParaRPr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52600" y="1844824"/>
            <a:ext cx="6934200" cy="17526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GB" sz="2800" dirty="0">
                <a:solidFill>
                  <a:schemeClr val="accent2"/>
                </a:solidFill>
                <a:latin typeface="Arial" pitchFamily="-108" charset="0"/>
              </a:rPr>
              <a:t>Tommy Nylander </a:t>
            </a:r>
          </a:p>
          <a:p>
            <a:pPr>
              <a:spcBef>
                <a:spcPct val="0"/>
              </a:spcBef>
            </a:pPr>
            <a:r>
              <a:rPr lang="en-GB" sz="2800" dirty="0">
                <a:solidFill>
                  <a:schemeClr val="accent2"/>
                </a:solidFill>
                <a:latin typeface="Arial" pitchFamily="-108" charset="0"/>
              </a:rPr>
              <a:t>Physical </a:t>
            </a:r>
            <a:r>
              <a:rPr lang="en-GB" sz="2800" dirty="0" smtClean="0">
                <a:solidFill>
                  <a:schemeClr val="accent2"/>
                </a:solidFill>
                <a:latin typeface="Arial" pitchFamily="-108" charset="0"/>
              </a:rPr>
              <a:t>Chemistry</a:t>
            </a:r>
          </a:p>
          <a:p>
            <a:pPr>
              <a:spcBef>
                <a:spcPct val="0"/>
              </a:spcBef>
            </a:pPr>
            <a:r>
              <a:rPr lang="en-GB" sz="2800" dirty="0">
                <a:solidFill>
                  <a:schemeClr val="accent2"/>
                </a:solidFill>
                <a:latin typeface="Arial" pitchFamily="-108" charset="0"/>
              </a:rPr>
              <a:t>Lund University</a:t>
            </a:r>
          </a:p>
          <a:p>
            <a:pPr>
              <a:spcBef>
                <a:spcPct val="0"/>
              </a:spcBef>
            </a:pPr>
            <a:r>
              <a:rPr lang="en-GB" sz="2800" dirty="0">
                <a:solidFill>
                  <a:schemeClr val="accent2"/>
                </a:solidFill>
                <a:latin typeface="Arial" pitchFamily="-108" charset="0"/>
              </a:rPr>
              <a:t>Lund, </a:t>
            </a:r>
            <a:r>
              <a:rPr lang="en-GB" sz="2800" dirty="0" smtClean="0">
                <a:solidFill>
                  <a:schemeClr val="accent2"/>
                </a:solidFill>
                <a:latin typeface="Arial" pitchFamily="-108" charset="0"/>
              </a:rPr>
              <a:t>SWEDEN</a:t>
            </a:r>
          </a:p>
          <a:p>
            <a:pPr>
              <a:spcBef>
                <a:spcPct val="0"/>
              </a:spcBef>
            </a:pPr>
            <a:r>
              <a:rPr lang="en-GB" sz="2800" dirty="0" smtClean="0">
                <a:solidFill>
                  <a:schemeClr val="accent2"/>
                </a:solidFill>
                <a:latin typeface="Arial" pitchFamily="-108" charset="0"/>
              </a:rPr>
              <a:t>Email: Tommy.Nylander@fkem1.lu.se</a:t>
            </a:r>
            <a:endParaRPr lang="en-GB" sz="2800" dirty="0">
              <a:solidFill>
                <a:schemeClr val="accent2"/>
              </a:solidFill>
              <a:latin typeface="Arial" pitchFamily="-108" charset="0"/>
            </a:endParaRPr>
          </a:p>
          <a:p>
            <a:endParaRPr lang="en-GB" sz="2800" dirty="0">
              <a:latin typeface="Arial" pitchFamily="-10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Comparison of the two approaches</a:t>
            </a:r>
          </a:p>
        </p:txBody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Advantages of the novel approach</a:t>
            </a:r>
          </a:p>
          <a:p>
            <a:pPr lvl="1"/>
            <a:r>
              <a:rPr lang="en-US"/>
              <a:t>Fewer fitting parameters</a:t>
            </a:r>
          </a:p>
          <a:p>
            <a:pPr lvl="1"/>
            <a:r>
              <a:rPr lang="en-US"/>
              <a:t>Good correlation between model and experiment:</a:t>
            </a:r>
          </a:p>
          <a:p>
            <a:pPr lvl="2"/>
            <a:r>
              <a:rPr lang="en-US"/>
              <a:t>the experiments support the polymer theory</a:t>
            </a:r>
          </a:p>
          <a:p>
            <a:pPr lvl="2"/>
            <a:r>
              <a:rPr lang="en-US"/>
              <a:t>the theory can be used to predict properties of the brush</a:t>
            </a:r>
          </a:p>
          <a:p>
            <a:pPr lvl="2"/>
            <a:r>
              <a:rPr lang="en-US"/>
              <a:t>design of NR experiment for optimal outcome</a:t>
            </a:r>
          </a:p>
          <a:p>
            <a:r>
              <a:rPr lang="en-US"/>
              <a:t>Disadvantages of the novel approach</a:t>
            </a:r>
          </a:p>
          <a:p>
            <a:pPr lvl="1"/>
            <a:r>
              <a:rPr lang="en-US"/>
              <a:t>Need of a suitable polymer brush theory</a:t>
            </a:r>
          </a:p>
          <a:p>
            <a:pPr lvl="1"/>
            <a:r>
              <a:rPr lang="en-US"/>
              <a:t>Need of parameters characterizing the polymer brush </a:t>
            </a:r>
          </a:p>
          <a:p>
            <a:pPr lvl="1"/>
            <a:r>
              <a:rPr lang="en-US"/>
              <a:t>Adapted software for the analysis of the NR data</a:t>
            </a:r>
          </a:p>
        </p:txBody>
      </p:sp>
    </p:spTree>
    <p:extLst>
      <p:ext uri="{BB962C8B-B14F-4D97-AF65-F5344CB8AC3E}">
        <p14:creationId xmlns:p14="http://schemas.microsoft.com/office/powerpoint/2010/main" val="61490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30200" y="457200"/>
            <a:ext cx="9245600" cy="685800"/>
          </a:xfrm>
        </p:spPr>
        <p:txBody>
          <a:bodyPr/>
          <a:lstStyle/>
          <a:p>
            <a:r>
              <a:rPr lang="en-US"/>
              <a:t>Fit of parameters characterizing the polymer </a:t>
            </a:r>
          </a:p>
        </p:txBody>
      </p:sp>
      <p:sp>
        <p:nvSpPr>
          <p:cNvPr id="263172" name="Text Box 1028"/>
          <p:cNvSpPr txBox="1">
            <a:spLocks noChangeArrowheads="1"/>
          </p:cNvSpPr>
          <p:nvPr/>
        </p:nvSpPr>
        <p:spPr bwMode="auto">
          <a:xfrm>
            <a:off x="1371600" y="6096000"/>
            <a:ext cx="74390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Fit of parameters describing interaction and internal degrees of freedom</a:t>
            </a:r>
          </a:p>
        </p:txBody>
      </p:sp>
      <p:pic>
        <p:nvPicPr>
          <p:cNvPr id="263173" name="Picture 10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90600"/>
            <a:ext cx="6618288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07796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Predicted polymer volume fraction profiles</a:t>
            </a:r>
          </a:p>
        </p:txBody>
      </p:sp>
      <p:sp>
        <p:nvSpPr>
          <p:cNvPr id="264196" name="Text Box 1028"/>
          <p:cNvSpPr txBox="1">
            <a:spLocks noChangeArrowheads="1"/>
          </p:cNvSpPr>
          <p:nvPr/>
        </p:nvSpPr>
        <p:spPr bwMode="auto">
          <a:xfrm>
            <a:off x="1568624" y="5733256"/>
            <a:ext cx="7010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FF0000"/>
                </a:solidFill>
              </a:rPr>
              <a:t>A large structural change at increasing temperature is predicted</a:t>
            </a:r>
          </a:p>
        </p:txBody>
      </p:sp>
      <p:pic>
        <p:nvPicPr>
          <p:cNvPr id="264199" name="Picture 10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43000"/>
            <a:ext cx="6791325" cy="494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03142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97922" y="515665"/>
            <a:ext cx="8913653" cy="681087"/>
          </a:xfrm>
        </p:spPr>
        <p:txBody>
          <a:bodyPr/>
          <a:lstStyle/>
          <a:p>
            <a:r>
              <a:rPr lang="en-US" dirty="0" smtClean="0"/>
              <a:t>Characterization of surface without polymer</a:t>
            </a:r>
            <a:endParaRPr lang="en-US" dirty="0"/>
          </a:p>
        </p:txBody>
      </p:sp>
      <p:sp>
        <p:nvSpPr>
          <p:cNvPr id="269315" name="Rectangle 3"/>
          <p:cNvSpPr>
            <a:spLocks noChangeArrowheads="1"/>
          </p:cNvSpPr>
          <p:nvPr/>
        </p:nvSpPr>
        <p:spPr bwMode="auto">
          <a:xfrm>
            <a:off x="2098675" y="1066800"/>
            <a:ext cx="19589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Si / SiO</a:t>
            </a:r>
            <a:r>
              <a:rPr lang="en-US" baseline="-25000"/>
              <a:t>2</a:t>
            </a:r>
            <a:r>
              <a:rPr lang="en-US"/>
              <a:t> / solvent</a:t>
            </a:r>
            <a:endParaRPr lang="en-US" sz="2400"/>
          </a:p>
        </p:txBody>
      </p:sp>
      <p:pic>
        <p:nvPicPr>
          <p:cNvPr id="269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1371600"/>
            <a:ext cx="4675188" cy="344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69319" name="Rectangle 7"/>
          <p:cNvSpPr>
            <a:spLocks noChangeArrowheads="1"/>
          </p:cNvSpPr>
          <p:nvPr/>
        </p:nvSpPr>
        <p:spPr bwMode="auto">
          <a:xfrm>
            <a:off x="5956300" y="1066800"/>
            <a:ext cx="3000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Si / SiO</a:t>
            </a:r>
            <a:r>
              <a:rPr lang="en-US" baseline="-25000"/>
              <a:t>2</a:t>
            </a:r>
            <a:r>
              <a:rPr lang="en-US"/>
              <a:t> / init layer / solvent</a:t>
            </a:r>
            <a:endParaRPr lang="en-US" sz="2400"/>
          </a:p>
        </p:txBody>
      </p:sp>
      <p:pic>
        <p:nvPicPr>
          <p:cNvPr id="26932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384300"/>
            <a:ext cx="4689475" cy="347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aphicFrame>
        <p:nvGraphicFramePr>
          <p:cNvPr id="269321" name="Object 9"/>
          <p:cNvGraphicFramePr>
            <a:graphicFrameLocks noChangeAspect="1"/>
          </p:cNvGraphicFramePr>
          <p:nvPr/>
        </p:nvGraphicFramePr>
        <p:xfrm>
          <a:off x="5562600" y="5084763"/>
          <a:ext cx="6502400" cy="168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8655" name="Document" r:id="rId6" imgW="5419344" imgH="1405128" progId="Word.Document.8">
                  <p:embed/>
                </p:oleObj>
              </mc:Choice>
              <mc:Fallback>
                <p:oleObj name="Document" r:id="rId6" imgW="5419344" imgH="1405128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5084763"/>
                        <a:ext cx="6502400" cy="168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9322" name="Object 10"/>
          <p:cNvGraphicFramePr>
            <a:graphicFrameLocks noChangeAspect="1"/>
          </p:cNvGraphicFramePr>
          <p:nvPr/>
        </p:nvGraphicFramePr>
        <p:xfrm>
          <a:off x="1050925" y="5105400"/>
          <a:ext cx="6492875" cy="1241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8656" name="Document" r:id="rId9" imgW="5419344" imgH="1036320" progId="Word.Document.8">
                  <p:embed/>
                </p:oleObj>
              </mc:Choice>
              <mc:Fallback>
                <p:oleObj name="Document" r:id="rId9" imgW="5419344" imgH="103632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0925" y="5105400"/>
                        <a:ext cx="6492875" cy="1241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5023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23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Polymer brush: ILL data and models</a:t>
            </a:r>
          </a:p>
        </p:txBody>
      </p:sp>
      <p:pic>
        <p:nvPicPr>
          <p:cNvPr id="26522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14400"/>
            <a:ext cx="8316913" cy="582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756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ChangeArrowheads="1"/>
          </p:cNvSpPr>
          <p:nvPr>
            <p:ph type="title"/>
          </p:nvPr>
        </p:nvSpPr>
        <p:spPr>
          <a:xfrm>
            <a:off x="344488" y="0"/>
            <a:ext cx="9245600" cy="685800"/>
          </a:xfrm>
        </p:spPr>
        <p:txBody>
          <a:bodyPr/>
          <a:lstStyle/>
          <a:p>
            <a:r>
              <a:rPr lang="en-US" dirty="0"/>
              <a:t>Parameters</a:t>
            </a:r>
          </a:p>
        </p:txBody>
      </p:sp>
      <p:sp>
        <p:nvSpPr>
          <p:cNvPr id="286723" name="Rectangle 3"/>
          <p:cNvSpPr>
            <a:spLocks noChangeArrowheads="1"/>
          </p:cNvSpPr>
          <p:nvPr/>
        </p:nvSpPr>
        <p:spPr bwMode="auto">
          <a:xfrm>
            <a:off x="5089525" y="331152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graphicFrame>
        <p:nvGraphicFramePr>
          <p:cNvPr id="286759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758066"/>
              </p:ext>
            </p:extLst>
          </p:nvPr>
        </p:nvGraphicFramePr>
        <p:xfrm>
          <a:off x="1830833" y="2564904"/>
          <a:ext cx="7586663" cy="16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766" name="Document" r:id="rId4" imgW="5419344" imgH="1143000" progId="Word.Document.8">
                  <p:embed/>
                </p:oleObj>
              </mc:Choice>
              <mc:Fallback>
                <p:oleObj name="Document" r:id="rId4" imgW="5419344" imgH="11430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0833" y="2564904"/>
                        <a:ext cx="7586663" cy="160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63" name="Text Box 43"/>
          <p:cNvSpPr txBox="1">
            <a:spLocks noChangeArrowheads="1"/>
          </p:cNvSpPr>
          <p:nvPr/>
        </p:nvSpPr>
        <p:spPr bwMode="auto">
          <a:xfrm>
            <a:off x="18976" y="2924944"/>
            <a:ext cx="10318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2F8B20"/>
                </a:solidFill>
              </a:rPr>
              <a:t>Layer </a:t>
            </a:r>
          </a:p>
          <a:p>
            <a:r>
              <a:rPr lang="en-US" sz="2400" dirty="0">
                <a:solidFill>
                  <a:srgbClr val="2F8B20"/>
                </a:solidFill>
              </a:rPr>
              <a:t>model</a:t>
            </a:r>
            <a:endParaRPr lang="en-US" dirty="0"/>
          </a:p>
        </p:txBody>
      </p:sp>
      <p:sp>
        <p:nvSpPr>
          <p:cNvPr id="286764" name="Text Box 44"/>
          <p:cNvSpPr txBox="1">
            <a:spLocks noChangeArrowheads="1"/>
          </p:cNvSpPr>
          <p:nvPr/>
        </p:nvSpPr>
        <p:spPr bwMode="auto">
          <a:xfrm>
            <a:off x="18976" y="4581128"/>
            <a:ext cx="10826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folHlink"/>
                </a:solidFill>
              </a:rPr>
              <a:t>Lattice</a:t>
            </a:r>
          </a:p>
          <a:p>
            <a:r>
              <a:rPr lang="en-US" sz="2400" dirty="0">
                <a:solidFill>
                  <a:schemeClr val="folHlink"/>
                </a:solidFill>
              </a:rPr>
              <a:t>model</a:t>
            </a:r>
            <a:endParaRPr lang="en-US" dirty="0"/>
          </a:p>
        </p:txBody>
      </p:sp>
      <p:sp>
        <p:nvSpPr>
          <p:cNvPr id="286765" name="Text Box 45"/>
          <p:cNvSpPr txBox="1">
            <a:spLocks noChangeArrowheads="1"/>
          </p:cNvSpPr>
          <p:nvPr/>
        </p:nvSpPr>
        <p:spPr bwMode="auto">
          <a:xfrm>
            <a:off x="7257256" y="3861048"/>
            <a:ext cx="2514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/>
              <a:t>5 fitted parameters</a:t>
            </a:r>
          </a:p>
        </p:txBody>
      </p:sp>
      <p:sp>
        <p:nvSpPr>
          <p:cNvPr id="286766" name="Text Box 46"/>
          <p:cNvSpPr txBox="1">
            <a:spLocks noChangeArrowheads="1"/>
          </p:cNvSpPr>
          <p:nvPr/>
        </p:nvSpPr>
        <p:spPr bwMode="auto">
          <a:xfrm>
            <a:off x="7329264" y="5805264"/>
            <a:ext cx="328424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/>
              <a:t>2 fitted parameters</a:t>
            </a:r>
          </a:p>
        </p:txBody>
      </p:sp>
      <p:graphicFrame>
        <p:nvGraphicFramePr>
          <p:cNvPr id="286767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6103744"/>
              </p:ext>
            </p:extLst>
          </p:nvPr>
        </p:nvGraphicFramePr>
        <p:xfrm>
          <a:off x="1856656" y="4478808"/>
          <a:ext cx="8220075" cy="1614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767" name="Document" r:id="rId6" imgW="5870448" imgH="1155192" progId="Word.Document.8">
                  <p:embed/>
                </p:oleObj>
              </mc:Choice>
              <mc:Fallback>
                <p:oleObj name="Document" r:id="rId6" imgW="5870448" imgH="1155192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6656" y="4478808"/>
                        <a:ext cx="8220075" cy="1614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68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2644309"/>
              </p:ext>
            </p:extLst>
          </p:nvPr>
        </p:nvGraphicFramePr>
        <p:xfrm>
          <a:off x="1830833" y="620688"/>
          <a:ext cx="7586663" cy="158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768" name="Document" r:id="rId9" imgW="5419344" imgH="1133856" progId="Word.Document.8">
                  <p:embed/>
                </p:oleObj>
              </mc:Choice>
              <mc:Fallback>
                <p:oleObj name="Document" r:id="rId9" imgW="5419344" imgH="1133856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0833" y="620688"/>
                        <a:ext cx="7586663" cy="158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69" name="Text Box 49"/>
          <p:cNvSpPr txBox="1">
            <a:spLocks noChangeArrowheads="1"/>
          </p:cNvSpPr>
          <p:nvPr/>
        </p:nvSpPr>
        <p:spPr bwMode="auto">
          <a:xfrm>
            <a:off x="-14560" y="908720"/>
            <a:ext cx="1905000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solidFill>
                  <a:schemeClr val="hlink"/>
                </a:solidFill>
              </a:rPr>
              <a:t>Common </a:t>
            </a:r>
            <a:endParaRPr lang="en-US" sz="2400" dirty="0" smtClean="0">
              <a:solidFill>
                <a:schemeClr val="hlink"/>
              </a:solidFill>
            </a:endParaRPr>
          </a:p>
          <a:p>
            <a:r>
              <a:rPr lang="en-US" dirty="0">
                <a:solidFill>
                  <a:schemeClr val="hlink"/>
                </a:solidFill>
              </a:rPr>
              <a:t>t</a:t>
            </a:r>
            <a:r>
              <a:rPr lang="en-US" sz="2400" dirty="0" smtClean="0">
                <a:solidFill>
                  <a:schemeClr val="hlink"/>
                </a:solidFill>
              </a:rPr>
              <a:t>o both </a:t>
            </a:r>
            <a:r>
              <a:rPr lang="en-US" sz="2400" dirty="0">
                <a:solidFill>
                  <a:schemeClr val="hlink"/>
                </a:solidFill>
              </a:rPr>
              <a:t>models</a:t>
            </a:r>
            <a:endParaRPr lang="en-US" dirty="0">
              <a:solidFill>
                <a:schemeClr val="hlink"/>
              </a:solidFill>
            </a:endParaRPr>
          </a:p>
        </p:txBody>
      </p:sp>
      <p:sp>
        <p:nvSpPr>
          <p:cNvPr id="286770" name="Text Box 50"/>
          <p:cNvSpPr txBox="1">
            <a:spLocks noChangeArrowheads="1"/>
          </p:cNvSpPr>
          <p:nvPr/>
        </p:nvSpPr>
        <p:spPr bwMode="auto">
          <a:xfrm>
            <a:off x="7257256" y="1916832"/>
            <a:ext cx="29173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/>
              <a:t>1 fitted parameter</a:t>
            </a:r>
          </a:p>
        </p:txBody>
      </p:sp>
    </p:spTree>
    <p:extLst>
      <p:ext uri="{BB962C8B-B14F-4D97-AF65-F5344CB8AC3E}">
        <p14:creationId xmlns:p14="http://schemas.microsoft.com/office/powerpoint/2010/main" val="296436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88504" y="188640"/>
            <a:ext cx="8913653" cy="1142735"/>
          </a:xfrm>
        </p:spPr>
        <p:txBody>
          <a:bodyPr/>
          <a:lstStyle/>
          <a:p>
            <a:r>
              <a:rPr lang="en-US" dirty="0"/>
              <a:t>Predicted reflectivity profiles in </a:t>
            </a:r>
            <a:r>
              <a:rPr lang="en-US" dirty="0" err="1" smtClean="0"/>
              <a:t>cmSi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/>
              <a:t>(note more features in this contrast as Silicon substrate is matched out and we only see the oxide and polymer layers)</a:t>
            </a:r>
            <a:endParaRPr lang="en-US" sz="2400" dirty="0"/>
          </a:p>
        </p:txBody>
      </p:sp>
      <p:pic>
        <p:nvPicPr>
          <p:cNvPr id="2887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95400"/>
            <a:ext cx="7104063" cy="505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415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97922" y="-171400"/>
            <a:ext cx="8913653" cy="1142735"/>
          </a:xfrm>
        </p:spPr>
        <p:txBody>
          <a:bodyPr/>
          <a:lstStyle/>
          <a:p>
            <a:r>
              <a:rPr lang="en-US"/>
              <a:t>Calculated scattering length density profiles</a:t>
            </a:r>
          </a:p>
        </p:txBody>
      </p:sp>
      <p:pic>
        <p:nvPicPr>
          <p:cNvPr id="2908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949325"/>
            <a:ext cx="7996237" cy="575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569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Some comments</a:t>
            </a:r>
          </a:p>
        </p:txBody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8504" y="1556792"/>
            <a:ext cx="8574718" cy="388657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Layer profile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Fitting parameters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Scattering length density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Thickness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Roughness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Nonzero roughness in the reflectivity model is important</a:t>
            </a:r>
          </a:p>
          <a:p>
            <a:pPr>
              <a:lnSpc>
                <a:spcPct val="90000"/>
              </a:lnSpc>
            </a:pPr>
            <a:r>
              <a:rPr lang="en-US" dirty="0"/>
              <a:t>Lattice mean-field theory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Fitting parameters (global)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Length scale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Grafting density (here experimentally unknown)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Extensions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Polyelectrolytes (e.g., polyacrylamide)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Block copolymers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Adsorbed polymers</a:t>
            </a:r>
          </a:p>
        </p:txBody>
      </p:sp>
    </p:spTree>
    <p:extLst>
      <p:ext uri="{BB962C8B-B14F-4D97-AF65-F5344CB8AC3E}">
        <p14:creationId xmlns:p14="http://schemas.microsoft.com/office/powerpoint/2010/main" val="13432674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0512" y="1916832"/>
            <a:ext cx="8574718" cy="3886571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dirty="0"/>
              <a:t>A novel evaluation method of NR data of polymer brushes based on model calculations of polymer brushes</a:t>
            </a:r>
          </a:p>
          <a:p>
            <a:pPr>
              <a:lnSpc>
                <a:spcPct val="120000"/>
              </a:lnSpc>
            </a:pPr>
            <a:r>
              <a:rPr lang="en-US" dirty="0"/>
              <a:t>A physical model is here invoked to handle the temperature-dependent polymer-solvent interaction of the thermo-responsive polymer</a:t>
            </a:r>
          </a:p>
          <a:p>
            <a:pPr>
              <a:lnSpc>
                <a:spcPct val="120000"/>
              </a:lnSpc>
            </a:pPr>
            <a:r>
              <a:rPr lang="en-US" dirty="0"/>
              <a:t>Same polymer model is used to evaluate the experimental data under different experimental conditions</a:t>
            </a:r>
          </a:p>
          <a:p>
            <a:pPr>
              <a:lnSpc>
                <a:spcPct val="120000"/>
              </a:lnSpc>
            </a:pPr>
            <a:r>
              <a:rPr lang="en-US" dirty="0"/>
              <a:t>Fewer fitting parameters as compared to the conventional layer model</a:t>
            </a:r>
          </a:p>
          <a:p>
            <a:pPr>
              <a:lnSpc>
                <a:spcPct val="120000"/>
              </a:lnSpc>
            </a:pPr>
            <a:r>
              <a:rPr lang="en-US" dirty="0"/>
              <a:t>The novel method can be utilized to optimize NR experiments</a:t>
            </a:r>
          </a:p>
        </p:txBody>
      </p:sp>
    </p:spTree>
    <p:extLst>
      <p:ext uri="{BB962C8B-B14F-4D97-AF65-F5344CB8AC3E}">
        <p14:creationId xmlns:p14="http://schemas.microsoft.com/office/powerpoint/2010/main" val="3639925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488504" y="0"/>
            <a:ext cx="8913653" cy="897112"/>
          </a:xfrm>
        </p:spPr>
        <p:txBody>
          <a:bodyPr/>
          <a:lstStyle/>
          <a:p>
            <a:r>
              <a:rPr lang="sv-SE" dirty="0" err="1">
                <a:solidFill>
                  <a:schemeClr val="accent2"/>
                </a:solidFill>
              </a:rPr>
              <a:t>Acknowledgements</a:t>
            </a:r>
            <a:r>
              <a:rPr lang="sv-SE" dirty="0">
                <a:solidFill>
                  <a:schemeClr val="accent2"/>
                </a:solidFill>
              </a:rPr>
              <a:t> </a:t>
            </a:r>
            <a:r>
              <a:rPr lang="sv-SE" dirty="0" err="1">
                <a:solidFill>
                  <a:schemeClr val="accent2"/>
                </a:solidFill>
              </a:rPr>
              <a:t>to</a:t>
            </a:r>
            <a:r>
              <a:rPr lang="sv-SE" dirty="0">
                <a:solidFill>
                  <a:schemeClr val="accent2"/>
                </a:solidFill>
              </a:rPr>
              <a:t>: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128464" y="692696"/>
            <a:ext cx="4915165" cy="50292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endParaRPr lang="sv-SE" sz="1800" dirty="0"/>
          </a:p>
          <a:p>
            <a:pPr>
              <a:lnSpc>
                <a:spcPct val="90000"/>
              </a:lnSpc>
            </a:pPr>
            <a:r>
              <a:rPr lang="sv-SE" sz="1800" dirty="0" smtClean="0"/>
              <a:t>Kåre Larsson</a:t>
            </a:r>
          </a:p>
          <a:p>
            <a:pPr>
              <a:lnSpc>
                <a:spcPct val="90000"/>
              </a:lnSpc>
            </a:pPr>
            <a:r>
              <a:rPr lang="sv-SE" sz="1800" dirty="0" smtClean="0"/>
              <a:t>Justa </a:t>
            </a:r>
            <a:r>
              <a:rPr lang="sv-SE" sz="1800" dirty="0" err="1" smtClean="0"/>
              <a:t>Barauskas</a:t>
            </a:r>
            <a:endParaRPr lang="sv-SE" sz="1800" dirty="0" smtClean="0"/>
          </a:p>
          <a:p>
            <a:pPr>
              <a:lnSpc>
                <a:spcPct val="90000"/>
              </a:lnSpc>
            </a:pPr>
            <a:r>
              <a:rPr lang="sv-SE" sz="1800" dirty="0" err="1" smtClean="0"/>
              <a:t>Giovanna</a:t>
            </a:r>
            <a:r>
              <a:rPr lang="sv-SE" sz="1800" dirty="0" smtClean="0"/>
              <a:t> </a:t>
            </a:r>
            <a:r>
              <a:rPr lang="sv-SE" sz="1800" dirty="0" err="1" smtClean="0"/>
              <a:t>Fragneto</a:t>
            </a:r>
            <a:endParaRPr lang="sv-SE" sz="1800" dirty="0" smtClean="0"/>
          </a:p>
          <a:p>
            <a:pPr>
              <a:lnSpc>
                <a:spcPct val="90000"/>
              </a:lnSpc>
            </a:pPr>
            <a:r>
              <a:rPr lang="sv-SE" sz="1800" dirty="0" smtClean="0"/>
              <a:t>Eric (</a:t>
            </a:r>
            <a:r>
              <a:rPr lang="sv-SE" sz="1800" dirty="0" err="1" smtClean="0"/>
              <a:t>Jianming</a:t>
            </a:r>
            <a:r>
              <a:rPr lang="sv-SE" sz="1800" dirty="0" smtClean="0"/>
              <a:t>) Zhang</a:t>
            </a:r>
          </a:p>
          <a:p>
            <a:pPr>
              <a:lnSpc>
                <a:spcPct val="90000"/>
              </a:lnSpc>
            </a:pPr>
            <a:r>
              <a:rPr lang="sv-SE" sz="1800" dirty="0" smtClean="0"/>
              <a:t>Adrian Rennie</a:t>
            </a:r>
          </a:p>
          <a:p>
            <a:pPr>
              <a:lnSpc>
                <a:spcPct val="90000"/>
              </a:lnSpc>
            </a:pPr>
            <a:r>
              <a:rPr lang="sv-SE" sz="1800" dirty="0" err="1" smtClean="0"/>
              <a:t>Arwel</a:t>
            </a:r>
            <a:r>
              <a:rPr lang="sv-SE" sz="1800" dirty="0" smtClean="0"/>
              <a:t> Hughes</a:t>
            </a:r>
          </a:p>
          <a:p>
            <a:pPr>
              <a:lnSpc>
                <a:spcPct val="90000"/>
              </a:lnSpc>
            </a:pPr>
            <a:r>
              <a:rPr lang="sv-SE" sz="1800" dirty="0" smtClean="0"/>
              <a:t>Per </a:t>
            </a:r>
            <a:r>
              <a:rPr lang="sv-SE" sz="1800" dirty="0" err="1" smtClean="0"/>
              <a:t>Linse</a:t>
            </a:r>
            <a:endParaRPr lang="sv-SE" sz="1800" dirty="0" smtClean="0"/>
          </a:p>
          <a:p>
            <a:pPr>
              <a:lnSpc>
                <a:spcPct val="90000"/>
              </a:lnSpc>
            </a:pPr>
            <a:r>
              <a:rPr lang="sv-SE" sz="1800" dirty="0" smtClean="0"/>
              <a:t>Stefan </a:t>
            </a:r>
            <a:r>
              <a:rPr lang="sv-SE" sz="1800" dirty="0" err="1" smtClean="0"/>
              <a:t>Zauscher</a:t>
            </a:r>
            <a:endParaRPr lang="sv-SE" sz="1800" dirty="0"/>
          </a:p>
          <a:p>
            <a:pPr>
              <a:lnSpc>
                <a:spcPct val="90000"/>
              </a:lnSpc>
            </a:pPr>
            <a:r>
              <a:rPr lang="sv-SE" sz="1800" dirty="0"/>
              <a:t>Fredrik </a:t>
            </a:r>
            <a:r>
              <a:rPr lang="sv-SE" sz="1800" dirty="0" err="1"/>
              <a:t>Tiberg</a:t>
            </a:r>
            <a:endParaRPr lang="sv-SE" sz="1800" dirty="0"/>
          </a:p>
          <a:p>
            <a:pPr>
              <a:lnSpc>
                <a:spcPct val="90000"/>
              </a:lnSpc>
            </a:pPr>
            <a:r>
              <a:rPr lang="sv-SE" sz="1800" dirty="0" smtClean="0"/>
              <a:t>Bob </a:t>
            </a:r>
            <a:r>
              <a:rPr lang="sv-SE" sz="1800" dirty="0"/>
              <a:t>Thomas </a:t>
            </a:r>
            <a:endParaRPr lang="sv-SE" sz="1800" dirty="0" smtClean="0"/>
          </a:p>
          <a:p>
            <a:pPr>
              <a:lnSpc>
                <a:spcPct val="90000"/>
              </a:lnSpc>
            </a:pPr>
            <a:r>
              <a:rPr lang="sv-SE" sz="1800" dirty="0" err="1" smtClean="0"/>
              <a:t>Marité</a:t>
            </a:r>
            <a:r>
              <a:rPr lang="sv-SE" sz="1800" dirty="0" smtClean="0"/>
              <a:t> Cardenas</a:t>
            </a:r>
            <a:endParaRPr lang="sv-SE" sz="1800" dirty="0"/>
          </a:p>
          <a:p>
            <a:pPr>
              <a:lnSpc>
                <a:spcPct val="90000"/>
              </a:lnSpc>
            </a:pPr>
            <a:r>
              <a:rPr lang="sv-SE" sz="1800" dirty="0"/>
              <a:t>Hannah </a:t>
            </a:r>
            <a:r>
              <a:rPr lang="sv-SE" sz="1800" dirty="0" err="1" smtClean="0"/>
              <a:t>Wacklin</a:t>
            </a:r>
            <a:endParaRPr lang="sv-SE" sz="1800" dirty="0" smtClean="0"/>
          </a:p>
          <a:p>
            <a:pPr>
              <a:lnSpc>
                <a:spcPct val="90000"/>
              </a:lnSpc>
            </a:pPr>
            <a:r>
              <a:rPr lang="sv-SE" sz="1800" dirty="0" smtClean="0"/>
              <a:t>Marie-Louise Ainalem</a:t>
            </a:r>
          </a:p>
          <a:p>
            <a:pPr>
              <a:lnSpc>
                <a:spcPct val="90000"/>
              </a:lnSpc>
            </a:pPr>
            <a:r>
              <a:rPr lang="sv-SE" sz="1800" dirty="0"/>
              <a:t>Bengt Jönsson</a:t>
            </a:r>
          </a:p>
          <a:p>
            <a:pPr>
              <a:lnSpc>
                <a:spcPct val="90000"/>
              </a:lnSpc>
            </a:pPr>
            <a:r>
              <a:rPr lang="sv-SE" sz="1800" dirty="0"/>
              <a:t>Pauline </a:t>
            </a:r>
            <a:r>
              <a:rPr lang="sv-SE" sz="1800" dirty="0" err="1"/>
              <a:t>Vandoolaeghe</a:t>
            </a:r>
            <a:endParaRPr lang="sv-SE" sz="1800" dirty="0"/>
          </a:p>
          <a:p>
            <a:pPr>
              <a:lnSpc>
                <a:spcPct val="90000"/>
              </a:lnSpc>
            </a:pPr>
            <a:r>
              <a:rPr lang="sv-SE" sz="1800" dirty="0"/>
              <a:t>Richard Campbell</a:t>
            </a:r>
          </a:p>
          <a:p>
            <a:pPr>
              <a:lnSpc>
                <a:spcPct val="90000"/>
              </a:lnSpc>
            </a:pPr>
            <a:r>
              <a:rPr lang="sv-SE" sz="1800" dirty="0" smtClean="0"/>
              <a:t>Emma Sparr</a:t>
            </a:r>
          </a:p>
          <a:p>
            <a:pPr>
              <a:lnSpc>
                <a:spcPct val="90000"/>
              </a:lnSpc>
            </a:pPr>
            <a:r>
              <a:rPr lang="sv-SE" sz="1800" dirty="0" smtClean="0"/>
              <a:t>Agnes Michanek</a:t>
            </a:r>
          </a:p>
          <a:p>
            <a:pPr>
              <a:lnSpc>
                <a:spcPct val="90000"/>
              </a:lnSpc>
            </a:pPr>
            <a:endParaRPr lang="sv-SE" sz="1800" dirty="0"/>
          </a:p>
          <a:p>
            <a:pPr>
              <a:lnSpc>
                <a:spcPct val="90000"/>
              </a:lnSpc>
            </a:pPr>
            <a:endParaRPr lang="sv-SE" sz="1800" dirty="0"/>
          </a:p>
          <a:p>
            <a:pPr>
              <a:lnSpc>
                <a:spcPct val="90000"/>
              </a:lnSpc>
              <a:buFontTx/>
              <a:buNone/>
            </a:pPr>
            <a:endParaRPr lang="sv-SE" sz="1800" dirty="0"/>
          </a:p>
        </p:txBody>
      </p:sp>
      <p:pic>
        <p:nvPicPr>
          <p:cNvPr id="6" name="Picture 8" descr="Nylander_ILL_D17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/>
          <a:srcRect l="204" r="-859"/>
          <a:stretch/>
        </p:blipFill>
        <p:spPr bwMode="auto">
          <a:xfrm>
            <a:off x="4376936" y="1628800"/>
            <a:ext cx="5215467" cy="3886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Adsorption of liquid crystalline </a:t>
            </a:r>
            <a:r>
              <a:rPr lang="en-US" dirty="0" err="1" smtClean="0"/>
              <a:t>nanoparticles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8" charset="-128"/>
                <a:cs typeface="ＭＳ Ｐゴシック" pitchFamily="-108" charset="-128"/>
              </a:rPr>
              <a:t>Lipid based  self-assembled structures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mtClean="0">
                <a:solidFill>
                  <a:schemeClr val="accent2"/>
                </a:solidFill>
                <a:ea typeface="ＭＳ Ｐゴシック" pitchFamily="-108" charset="-128"/>
                <a:cs typeface="ＭＳ Ｐゴシック" pitchFamily="-108" charset="-128"/>
              </a:rPr>
              <a:t>	Has a large potential as drug delivery systems:</a:t>
            </a:r>
          </a:p>
          <a:p>
            <a:r>
              <a:rPr lang="en-US" smtClean="0">
                <a:solidFill>
                  <a:schemeClr val="hlink"/>
                </a:solidFill>
                <a:ea typeface="ＭＳ Ｐゴシック" pitchFamily="-108" charset="-128"/>
                <a:cs typeface="ＭＳ Ｐゴシック" pitchFamily="-108" charset="-128"/>
              </a:rPr>
              <a:t>Large capability to solubilise drugs</a:t>
            </a:r>
          </a:p>
          <a:p>
            <a:r>
              <a:rPr lang="en-US" smtClean="0">
                <a:solidFill>
                  <a:schemeClr val="hlink"/>
                </a:solidFill>
                <a:ea typeface="ＭＳ Ｐゴシック" pitchFamily="-108" charset="-128"/>
                <a:cs typeface="ＭＳ Ｐゴシック" pitchFamily="-108" charset="-128"/>
              </a:rPr>
              <a:t>Can be dispersed into nano-sized liquid crystalline particles</a:t>
            </a:r>
          </a:p>
          <a:p>
            <a:r>
              <a:rPr lang="en-US" smtClean="0">
                <a:solidFill>
                  <a:schemeClr val="hlink"/>
                </a:solidFill>
                <a:ea typeface="ＭＳ Ｐゴシック" pitchFamily="-108" charset="-128"/>
                <a:cs typeface="ＭＳ Ｐゴシック" pitchFamily="-108" charset="-128"/>
              </a:rPr>
              <a:t>Large variability of structures and morphologies - not only vesicles</a:t>
            </a:r>
          </a:p>
          <a:p>
            <a:pPr>
              <a:buFontTx/>
              <a:buNone/>
            </a:pPr>
            <a:endParaRPr lang="en-US" smtClean="0"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906000" cy="1143000"/>
          </a:xfrm>
        </p:spPr>
        <p:txBody>
          <a:bodyPr/>
          <a:lstStyle/>
          <a:p>
            <a:r>
              <a:rPr lang="sv-SE" sz="2800">
                <a:solidFill>
                  <a:schemeClr val="accent2"/>
                </a:solidFill>
                <a:ea typeface="ＭＳ Ｐゴシック" pitchFamily="-108" charset="-128"/>
                <a:cs typeface="ＭＳ Ｐゴシック" pitchFamily="-108" charset="-128"/>
              </a:rPr>
              <a:t>Self-assembled lipid liquid crystalline nanoparticle</a:t>
            </a:r>
            <a:br>
              <a:rPr lang="sv-SE" sz="2800">
                <a:solidFill>
                  <a:schemeClr val="accent2"/>
                </a:solidFill>
                <a:ea typeface="ＭＳ Ｐゴシック" pitchFamily="-108" charset="-128"/>
                <a:cs typeface="ＭＳ Ｐゴシック" pitchFamily="-108" charset="-128"/>
              </a:rPr>
            </a:br>
            <a:r>
              <a:rPr lang="sv-SE" sz="2800">
                <a:solidFill>
                  <a:schemeClr val="accent2"/>
                </a:solidFill>
                <a:ea typeface="ＭＳ Ｐゴシック" pitchFamily="-108" charset="-128"/>
                <a:cs typeface="ＭＳ Ｐゴシック" pitchFamily="-108" charset="-128"/>
              </a:rPr>
              <a:t>Beyond vesicles and liposomes</a:t>
            </a:r>
            <a:br>
              <a:rPr lang="sv-SE" sz="2800">
                <a:solidFill>
                  <a:schemeClr val="accent2"/>
                </a:solidFill>
                <a:ea typeface="ＭＳ Ｐゴシック" pitchFamily="-108" charset="-128"/>
                <a:cs typeface="ＭＳ Ｐゴシック" pitchFamily="-108" charset="-128"/>
              </a:rPr>
            </a:br>
            <a:endParaRPr lang="sv-SE" sz="2800">
              <a:solidFill>
                <a:schemeClr val="accent2"/>
              </a:solidFill>
              <a:ea typeface="ＭＳ Ｐゴシック" pitchFamily="-108" charset="-128"/>
              <a:cs typeface="ＭＳ Ｐゴシック" pitchFamily="-108" charset="-128"/>
            </a:endParaRPr>
          </a:p>
        </p:txBody>
      </p:sp>
      <p:pic>
        <p:nvPicPr>
          <p:cNvPr id="25604" name="Picture 3" descr="Barauskas_Fig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111" y="1844675"/>
            <a:ext cx="7371027" cy="421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4" descr="figure 2b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29248" y="4491038"/>
            <a:ext cx="2338917" cy="174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5" descr="figure 2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27529" y="2608263"/>
            <a:ext cx="2340636" cy="175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7761420" y="1557338"/>
          <a:ext cx="181610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7896" name="ISIS/Draw Sketch" r:id="rId7" imgW="1680210" imgH="952500" progId="">
                  <p:embed/>
                </p:oleObj>
              </mc:Choice>
              <mc:Fallback>
                <p:oleObj name="ISIS/Draw Sketch" r:id="rId7" imgW="1680210" imgH="9525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61420" y="1557338"/>
                        <a:ext cx="1816100" cy="95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0" y="6216650"/>
            <a:ext cx="8018429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BARAUSKAS J, JOHNSSON M and TIBERG F (2005), `Self-assembled lipid </a:t>
            </a:r>
          </a:p>
          <a:p>
            <a:r>
              <a:rPr lang="en-US" sz="1800"/>
              <a:t>superstructures:beyond vesicles and liposomes', Nano Lett, 5, 1615-1619.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ea typeface="ＭＳ Ｐゴシック" pitchFamily="-108" charset="-128"/>
                <a:cs typeface="ＭＳ Ｐゴシック" pitchFamily="-108" charset="-128"/>
              </a:rPr>
              <a:t>Interfacial behavior of drug </a:t>
            </a:r>
            <a:r>
              <a:rPr lang="en-US" altLang="ja-JP" sz="3600">
                <a:ea typeface="ＭＳ Ｐゴシック" pitchFamily="-108" charset="-128"/>
                <a:cs typeface="ＭＳ Ｐゴシック" pitchFamily="-108" charset="-128"/>
              </a:rPr>
              <a:t>delivery vehicles are important for </a:t>
            </a:r>
            <a:endParaRPr lang="en-US" sz="3600"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>
                <a:solidFill>
                  <a:schemeClr val="accent2"/>
                </a:solidFill>
                <a:ea typeface="ＭＳ Ｐゴシック" pitchFamily="-108" charset="-128"/>
                <a:cs typeface="ＭＳ Ｐゴシック" pitchFamily="-108" charset="-128"/>
              </a:rPr>
              <a:t>the uptake of the drugs</a:t>
            </a:r>
          </a:p>
          <a:p>
            <a:pPr>
              <a:spcBef>
                <a:spcPct val="0"/>
              </a:spcBef>
            </a:pPr>
            <a:r>
              <a:rPr lang="en-US">
                <a:solidFill>
                  <a:schemeClr val="accent2"/>
                </a:solidFill>
                <a:ea typeface="ＭＳ Ｐゴシック" pitchFamily="-108" charset="-128"/>
                <a:cs typeface="ＭＳ Ｐゴシック" pitchFamily="-108" charset="-128"/>
              </a:rPr>
              <a:t>the biocompatibility of the delivery system</a:t>
            </a:r>
          </a:p>
          <a:p>
            <a:pPr>
              <a:spcBef>
                <a:spcPct val="0"/>
              </a:spcBef>
            </a:pPr>
            <a:r>
              <a:rPr lang="en-US">
                <a:solidFill>
                  <a:schemeClr val="accent2"/>
                </a:solidFill>
                <a:ea typeface="ＭＳ Ｐゴシック" pitchFamily="-108" charset="-128"/>
                <a:cs typeface="ＭＳ Ｐゴシック" pitchFamily="-108" charset="-128"/>
              </a:rPr>
              <a:t>stability upon storage.</a:t>
            </a:r>
            <a:endParaRPr lang="en-US" sz="3400" b="0">
              <a:solidFill>
                <a:schemeClr val="accent2"/>
              </a:solidFill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56754" y="112713"/>
            <a:ext cx="9716823" cy="1143000"/>
          </a:xfrm>
        </p:spPr>
        <p:txBody>
          <a:bodyPr/>
          <a:lstStyle/>
          <a:p>
            <a:r>
              <a:rPr lang="en-US" sz="2800" smtClean="0">
                <a:solidFill>
                  <a:srgbClr val="0000FF"/>
                </a:solidFill>
                <a:ea typeface="ＭＳ Ｐゴシック" pitchFamily="-108" charset="-128"/>
                <a:cs typeface="ＭＳ Ｐゴシック" pitchFamily="-108" charset="-128"/>
              </a:rPr>
              <a:t>What happens when such a liquid crystalline nano particle meets a biological (model) membrane? </a:t>
            </a:r>
          </a:p>
        </p:txBody>
      </p:sp>
      <p:pic>
        <p:nvPicPr>
          <p:cNvPr id="29699" name="Content Placeholder 3" descr="Bilayers_Cubosomes_mod_top.tif"/>
          <p:cNvPicPr>
            <a:picLocks noGrp="1" noChangeAspect="1"/>
          </p:cNvPicPr>
          <p:nvPr>
            <p:ph idx="1"/>
          </p:nvPr>
        </p:nvPicPr>
        <p:blipFill>
          <a:blip r:embed="rId2"/>
          <a:srcRect l="-6676" r="-6676"/>
          <a:stretch>
            <a:fillRect/>
          </a:stretch>
        </p:blipFill>
        <p:spPr>
          <a:xfrm>
            <a:off x="6033030" y="1484313"/>
            <a:ext cx="2584847" cy="1262062"/>
          </a:xfrm>
        </p:spPr>
      </p:pic>
      <p:pic>
        <p:nvPicPr>
          <p:cNvPr id="29700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779" y="1390651"/>
            <a:ext cx="2990717" cy="276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519377" y="4348164"/>
            <a:ext cx="2813579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FF0000"/>
                </a:solidFill>
              </a:rPr>
              <a:t>Glycerol monoolein (GMO) based dispersions (Cubosome®)</a:t>
            </a:r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5319317" y="2881313"/>
            <a:ext cx="4211769" cy="7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FF0000"/>
                </a:solidFill>
              </a:rPr>
              <a:t>Dioleoylphosphatidylcholine (DOPC) supported bilayer</a:t>
            </a:r>
          </a:p>
        </p:txBody>
      </p:sp>
      <p:pic>
        <p:nvPicPr>
          <p:cNvPr id="29703" name="Picture 7" descr="Cubosome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60977" y="3741738"/>
            <a:ext cx="2971800" cy="311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Curved Connector 9"/>
          <p:cNvCxnSpPr/>
          <p:nvPr/>
        </p:nvCxnSpPr>
        <p:spPr bwMode="auto">
          <a:xfrm rot="16200000" flipH="1">
            <a:off x="2833158" y="2179903"/>
            <a:ext cx="2120900" cy="2056871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9705" name="Rectangle 11"/>
          <p:cNvSpPr>
            <a:spLocks noChangeArrowheads="1"/>
          </p:cNvSpPr>
          <p:nvPr/>
        </p:nvSpPr>
        <p:spPr bwMode="auto">
          <a:xfrm>
            <a:off x="6038189" y="4203701"/>
            <a:ext cx="37766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660066"/>
                </a:solidFill>
              </a:rPr>
              <a:t>Bicontinuous cubic phase:</a:t>
            </a:r>
          </a:p>
          <a:p>
            <a:r>
              <a:rPr lang="en-US" sz="2000" b="1">
                <a:solidFill>
                  <a:srgbClr val="660066"/>
                </a:solidFill>
              </a:rPr>
              <a:t>Curved lipid bilayer </a:t>
            </a:r>
          </a:p>
        </p:txBody>
      </p:sp>
      <p:sp>
        <p:nvSpPr>
          <p:cNvPr id="29706" name="TextBox 12"/>
          <p:cNvSpPr txBox="1">
            <a:spLocks noChangeArrowheads="1"/>
          </p:cNvSpPr>
          <p:nvPr/>
        </p:nvSpPr>
        <p:spPr bwMode="auto">
          <a:xfrm>
            <a:off x="4397508" y="1689101"/>
            <a:ext cx="58907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5400">
                <a:solidFill>
                  <a:srgbClr val="0000FF"/>
                </a:solidFill>
              </a:rPr>
              <a:t>+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715433" y="1"/>
            <a:ext cx="8420100" cy="601663"/>
          </a:xfrm>
        </p:spPr>
        <p:txBody>
          <a:bodyPr/>
          <a:lstStyle/>
          <a:p>
            <a:r>
              <a:rPr lang="en-US" sz="3200" smtClean="0">
                <a:solidFill>
                  <a:srgbClr val="FF0000"/>
                </a:solidFill>
                <a:ea typeface="ＭＳ Ｐゴシック" pitchFamily="-108" charset="-128"/>
                <a:cs typeface="ＭＳ Ｐゴシック" pitchFamily="-108" charset="-128"/>
              </a:rPr>
              <a:t>Main techniques used</a:t>
            </a:r>
          </a:p>
        </p:txBody>
      </p:sp>
      <p:sp>
        <p:nvSpPr>
          <p:cNvPr id="30723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885826"/>
            <a:ext cx="4953000" cy="4733925"/>
          </a:xfrm>
        </p:spPr>
        <p:txBody>
          <a:bodyPr/>
          <a:lstStyle/>
          <a:p>
            <a:r>
              <a:rPr lang="en-US" dirty="0" err="1" smtClean="0">
                <a:solidFill>
                  <a:schemeClr val="accent2"/>
                </a:solidFill>
                <a:ea typeface="ＭＳ Ｐゴシック" pitchFamily="-108" charset="-128"/>
                <a:cs typeface="ＭＳ Ｐゴシック" pitchFamily="-108" charset="-128"/>
              </a:rPr>
              <a:t>Ellipsometry</a:t>
            </a:r>
            <a:r>
              <a:rPr lang="en-US" dirty="0" smtClean="0">
                <a:solidFill>
                  <a:schemeClr val="accent2"/>
                </a:solidFill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2400" b="0" dirty="0" smtClean="0">
                <a:solidFill>
                  <a:schemeClr val="accent2"/>
                </a:solidFill>
                <a:ea typeface="ＭＳ Ｐゴシック" pitchFamily="-108" charset="-128"/>
                <a:cs typeface="ＭＳ Ｐゴシック" pitchFamily="-108" charset="-128"/>
              </a:rPr>
              <a:t>gives “optical” thickness and “dry” mass versus time</a:t>
            </a:r>
          </a:p>
          <a:p>
            <a:r>
              <a:rPr lang="en-US" dirty="0" smtClean="0">
                <a:solidFill>
                  <a:schemeClr val="accent2"/>
                </a:solidFill>
                <a:ea typeface="ＭＳ Ｐゴシック" pitchFamily="-108" charset="-128"/>
                <a:cs typeface="ＭＳ Ｐゴシック" pitchFamily="-108" charset="-128"/>
              </a:rPr>
              <a:t>QCM-D </a:t>
            </a:r>
            <a:r>
              <a:rPr lang="en-US" sz="2400" b="0" dirty="0" smtClean="0">
                <a:solidFill>
                  <a:schemeClr val="accent2"/>
                </a:solidFill>
                <a:ea typeface="ＭＳ Ｐゴシック" pitchFamily="-108" charset="-128"/>
                <a:cs typeface="ＭＳ Ｐゴシック" pitchFamily="-108" charset="-128"/>
              </a:rPr>
              <a:t>gives “wet” mass with coupled water and dissipation measures  the </a:t>
            </a:r>
            <a:r>
              <a:rPr lang="en-US" sz="2400" b="0" dirty="0" err="1" smtClean="0">
                <a:solidFill>
                  <a:schemeClr val="accent2"/>
                </a:solidFill>
                <a:ea typeface="ＭＳ Ｐゴシック" pitchFamily="-108" charset="-128"/>
                <a:cs typeface="ＭＳ Ｐゴシック" pitchFamily="-108" charset="-128"/>
              </a:rPr>
              <a:t>viscoelastic</a:t>
            </a:r>
            <a:r>
              <a:rPr lang="en-US" sz="2400" b="0" dirty="0" smtClean="0">
                <a:solidFill>
                  <a:schemeClr val="accent2"/>
                </a:solidFill>
                <a:ea typeface="ＭＳ Ｐゴシック" pitchFamily="-108" charset="-128"/>
                <a:cs typeface="ＭＳ Ｐゴシック" pitchFamily="-108" charset="-128"/>
              </a:rPr>
              <a:t> properties of the film</a:t>
            </a:r>
          </a:p>
          <a:p>
            <a:endParaRPr lang="en-US" sz="2400" b="0" dirty="0" smtClean="0">
              <a:solidFill>
                <a:schemeClr val="accent2"/>
              </a:solidFill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dirty="0" smtClean="0">
                <a:solidFill>
                  <a:schemeClr val="accent2"/>
                </a:solidFill>
                <a:ea typeface="ＭＳ Ｐゴシック" pitchFamily="-108" charset="-128"/>
                <a:cs typeface="ＭＳ Ｐゴシック" pitchFamily="-108" charset="-128"/>
              </a:rPr>
              <a:t>Neutron </a:t>
            </a:r>
            <a:r>
              <a:rPr lang="en-US" dirty="0" err="1" smtClean="0">
                <a:solidFill>
                  <a:schemeClr val="accent2"/>
                </a:solidFill>
                <a:ea typeface="ＭＳ Ｐゴシック" pitchFamily="-108" charset="-128"/>
                <a:cs typeface="ＭＳ Ｐゴシック" pitchFamily="-108" charset="-128"/>
              </a:rPr>
              <a:t>Reflectometry</a:t>
            </a:r>
            <a:r>
              <a:rPr lang="en-US" dirty="0" smtClean="0">
                <a:solidFill>
                  <a:schemeClr val="accent2"/>
                </a:solidFill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2400" b="0" dirty="0" smtClean="0">
                <a:solidFill>
                  <a:schemeClr val="accent2"/>
                </a:solidFill>
                <a:ea typeface="ＭＳ Ｐゴシック" pitchFamily="-108" charset="-128"/>
                <a:cs typeface="ＭＳ Ｐゴシック" pitchFamily="-108" charset="-128"/>
              </a:rPr>
              <a:t>gives density profile of the interfacial layer and selective </a:t>
            </a:r>
            <a:r>
              <a:rPr lang="en-US" sz="2400" b="0" dirty="0" err="1" smtClean="0">
                <a:solidFill>
                  <a:schemeClr val="accent2"/>
                </a:solidFill>
                <a:ea typeface="ＭＳ Ｐゴシック" pitchFamily="-108" charset="-128"/>
                <a:cs typeface="ＭＳ Ｐゴシック" pitchFamily="-108" charset="-128"/>
              </a:rPr>
              <a:t>deuteration</a:t>
            </a:r>
            <a:r>
              <a:rPr lang="en-US" sz="2400" b="0" dirty="0" smtClean="0">
                <a:solidFill>
                  <a:schemeClr val="accent2"/>
                </a:solidFill>
                <a:ea typeface="ＭＳ Ｐゴシック" pitchFamily="-108" charset="-128"/>
                <a:cs typeface="ＭＳ Ｐゴシック" pitchFamily="-108" charset="-128"/>
              </a:rPr>
              <a:t> + contrast matching gives composition</a:t>
            </a:r>
          </a:p>
          <a:p>
            <a:endParaRPr lang="en-US" sz="2800" b="0" dirty="0" smtClean="0">
              <a:solidFill>
                <a:schemeClr val="hlink"/>
              </a:solidFill>
              <a:ea typeface="ＭＳ Ｐゴシック" pitchFamily="-108" charset="-128"/>
              <a:cs typeface="ＭＳ Ｐゴシック" pitchFamily="-108" charset="-128"/>
            </a:endParaRPr>
          </a:p>
          <a:p>
            <a:endParaRPr lang="en-US" dirty="0" smtClean="0">
              <a:solidFill>
                <a:schemeClr val="accent2"/>
              </a:solidFill>
              <a:ea typeface="ＭＳ Ｐゴシック" pitchFamily="-108" charset="-128"/>
              <a:cs typeface="ＭＳ Ｐゴシック" pitchFamily="-108" charset="-128"/>
            </a:endParaRPr>
          </a:p>
          <a:p>
            <a:endParaRPr lang="en-US" dirty="0" smtClean="0">
              <a:ea typeface="ＭＳ Ｐゴシック" pitchFamily="-108" charset="-128"/>
              <a:cs typeface="ＭＳ Ｐゴシック" pitchFamily="-108" charset="-128"/>
            </a:endParaRPr>
          </a:p>
        </p:txBody>
      </p:sp>
      <p:pic>
        <p:nvPicPr>
          <p:cNvPr id="3072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71621" y="628650"/>
            <a:ext cx="3756025" cy="193675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</p:pic>
      <p:pic>
        <p:nvPicPr>
          <p:cNvPr id="30725" name="Picture 7" descr="QCM_Schem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98471" y="2805113"/>
            <a:ext cx="5207529" cy="145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206" descr="NeutronReflCell_E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36973" y="4276725"/>
            <a:ext cx="4051829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03"/>
          <p:cNvGrpSpPr>
            <a:grpSpLocks/>
          </p:cNvGrpSpPr>
          <p:nvPr/>
        </p:nvGrpSpPr>
        <p:grpSpPr bwMode="auto">
          <a:xfrm>
            <a:off x="4736307" y="6032501"/>
            <a:ext cx="5169694" cy="777875"/>
            <a:chOff x="246063" y="2500313"/>
            <a:chExt cx="4811712" cy="1441450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246063" y="2500313"/>
              <a:ext cx="1511300" cy="1439862"/>
              <a:chOff x="4422" y="572"/>
              <a:chExt cx="1225" cy="953"/>
            </a:xfrm>
          </p:grpSpPr>
          <p:sp>
            <p:nvSpPr>
              <p:cNvPr id="30859" name="Rectangle 5"/>
              <p:cNvSpPr>
                <a:spLocks noChangeArrowheads="1"/>
              </p:cNvSpPr>
              <p:nvPr/>
            </p:nvSpPr>
            <p:spPr bwMode="auto">
              <a:xfrm>
                <a:off x="4422" y="572"/>
                <a:ext cx="1225" cy="953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4" name="Group 6"/>
              <p:cNvGrpSpPr>
                <a:grpSpLocks/>
              </p:cNvGrpSpPr>
              <p:nvPr/>
            </p:nvGrpSpPr>
            <p:grpSpPr bwMode="auto">
              <a:xfrm>
                <a:off x="4607" y="668"/>
                <a:ext cx="912" cy="644"/>
                <a:chOff x="1153" y="2561"/>
                <a:chExt cx="1319" cy="1096"/>
              </a:xfrm>
            </p:grpSpPr>
            <p:sp>
              <p:nvSpPr>
                <p:cNvPr id="30862" name="Oval 7"/>
                <p:cNvSpPr>
                  <a:spLocks noChangeArrowheads="1"/>
                </p:cNvSpPr>
                <p:nvPr/>
              </p:nvSpPr>
              <p:spPr bwMode="auto">
                <a:xfrm rot="-10381173">
                  <a:off x="1973" y="3475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63" name="Oval 8"/>
                <p:cNvSpPr>
                  <a:spLocks noChangeArrowheads="1"/>
                </p:cNvSpPr>
                <p:nvPr/>
              </p:nvSpPr>
              <p:spPr bwMode="auto">
                <a:xfrm rot="-10381173">
                  <a:off x="1701" y="3475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64" name="Oval 9"/>
                <p:cNvSpPr>
                  <a:spLocks noChangeArrowheads="1"/>
                </p:cNvSpPr>
                <p:nvPr/>
              </p:nvSpPr>
              <p:spPr bwMode="auto">
                <a:xfrm rot="-10381173">
                  <a:off x="1156" y="3475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65" name="Oval 10"/>
                <p:cNvSpPr>
                  <a:spLocks noChangeArrowheads="1"/>
                </p:cNvSpPr>
                <p:nvPr/>
              </p:nvSpPr>
              <p:spPr bwMode="auto">
                <a:xfrm rot="-10381173">
                  <a:off x="1292" y="3475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66" name="Oval 11"/>
                <p:cNvSpPr>
                  <a:spLocks noChangeArrowheads="1"/>
                </p:cNvSpPr>
                <p:nvPr/>
              </p:nvSpPr>
              <p:spPr bwMode="auto">
                <a:xfrm rot="-10381173">
                  <a:off x="2378" y="2561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67" name="Oval 12"/>
                <p:cNvSpPr>
                  <a:spLocks noChangeArrowheads="1"/>
                </p:cNvSpPr>
                <p:nvPr/>
              </p:nvSpPr>
              <p:spPr bwMode="auto">
                <a:xfrm rot="-10381173">
                  <a:off x="1834" y="2561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68" name="Oval 13"/>
                <p:cNvSpPr>
                  <a:spLocks noChangeArrowheads="1"/>
                </p:cNvSpPr>
                <p:nvPr/>
              </p:nvSpPr>
              <p:spPr bwMode="auto">
                <a:xfrm rot="-10381173">
                  <a:off x="1562" y="2561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69" name="Oval 14"/>
                <p:cNvSpPr>
                  <a:spLocks noChangeArrowheads="1"/>
                </p:cNvSpPr>
                <p:nvPr/>
              </p:nvSpPr>
              <p:spPr bwMode="auto">
                <a:xfrm rot="-10381173">
                  <a:off x="1293" y="2568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70" name="Oval 15"/>
                <p:cNvSpPr>
                  <a:spLocks noChangeArrowheads="1"/>
                </p:cNvSpPr>
                <p:nvPr/>
              </p:nvSpPr>
              <p:spPr bwMode="auto">
                <a:xfrm rot="-10381173">
                  <a:off x="2106" y="2561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71" name="Oval 16"/>
                <p:cNvSpPr>
                  <a:spLocks noChangeArrowheads="1"/>
                </p:cNvSpPr>
                <p:nvPr/>
              </p:nvSpPr>
              <p:spPr bwMode="auto">
                <a:xfrm rot="-10381173">
                  <a:off x="2242" y="3468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72" name="Oval 17"/>
                <p:cNvSpPr>
                  <a:spLocks noChangeArrowheads="1"/>
                </p:cNvSpPr>
                <p:nvPr/>
              </p:nvSpPr>
              <p:spPr bwMode="auto">
                <a:xfrm rot="-10381173">
                  <a:off x="1562" y="3468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73" name="Oval 18"/>
                <p:cNvSpPr>
                  <a:spLocks noChangeArrowheads="1"/>
                </p:cNvSpPr>
                <p:nvPr/>
              </p:nvSpPr>
              <p:spPr bwMode="auto">
                <a:xfrm rot="-10381173">
                  <a:off x="2381" y="3475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74" name="Oval 19"/>
                <p:cNvSpPr>
                  <a:spLocks noChangeArrowheads="1"/>
                </p:cNvSpPr>
                <p:nvPr/>
              </p:nvSpPr>
              <p:spPr bwMode="auto">
                <a:xfrm rot="-10381173">
                  <a:off x="2109" y="3475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75" name="Oval 20"/>
                <p:cNvSpPr>
                  <a:spLocks noChangeArrowheads="1"/>
                </p:cNvSpPr>
                <p:nvPr/>
              </p:nvSpPr>
              <p:spPr bwMode="auto">
                <a:xfrm rot="-10381173">
                  <a:off x="1837" y="3475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76" name="Oval 21"/>
                <p:cNvSpPr>
                  <a:spLocks noChangeArrowheads="1"/>
                </p:cNvSpPr>
                <p:nvPr/>
              </p:nvSpPr>
              <p:spPr bwMode="auto">
                <a:xfrm rot="-10381173">
                  <a:off x="1428" y="3475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77" name="Oval 22"/>
                <p:cNvSpPr>
                  <a:spLocks noChangeArrowheads="1"/>
                </p:cNvSpPr>
                <p:nvPr/>
              </p:nvSpPr>
              <p:spPr bwMode="auto">
                <a:xfrm rot="-10381173">
                  <a:off x="1970" y="2561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78" name="Oval 23"/>
                <p:cNvSpPr>
                  <a:spLocks noChangeArrowheads="1"/>
                </p:cNvSpPr>
                <p:nvPr/>
              </p:nvSpPr>
              <p:spPr bwMode="auto">
                <a:xfrm rot="-10381173">
                  <a:off x="1698" y="2561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79" name="Oval 24"/>
                <p:cNvSpPr>
                  <a:spLocks noChangeArrowheads="1"/>
                </p:cNvSpPr>
                <p:nvPr/>
              </p:nvSpPr>
              <p:spPr bwMode="auto">
                <a:xfrm rot="-10381173">
                  <a:off x="1429" y="2568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80" name="Oval 25"/>
                <p:cNvSpPr>
                  <a:spLocks noChangeAspect="1" noChangeArrowheads="1"/>
                </p:cNvSpPr>
                <p:nvPr/>
              </p:nvSpPr>
              <p:spPr bwMode="auto">
                <a:xfrm rot="-10381173">
                  <a:off x="2242" y="2561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81" name="Oval 26"/>
                <p:cNvSpPr>
                  <a:spLocks noChangeArrowheads="1"/>
                </p:cNvSpPr>
                <p:nvPr/>
              </p:nvSpPr>
              <p:spPr bwMode="auto">
                <a:xfrm rot="-10381173">
                  <a:off x="1153" y="2561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5" name="Group 27"/>
                <p:cNvGrpSpPr>
                  <a:grpSpLocks/>
                </p:cNvGrpSpPr>
                <p:nvPr/>
              </p:nvGrpSpPr>
              <p:grpSpPr bwMode="auto">
                <a:xfrm>
                  <a:off x="1153" y="2742"/>
                  <a:ext cx="1318" cy="770"/>
                  <a:chOff x="1153" y="2742"/>
                  <a:chExt cx="1318" cy="770"/>
                </a:xfrm>
              </p:grpSpPr>
              <p:sp>
                <p:nvSpPr>
                  <p:cNvPr id="30883" name="Freeform 28"/>
                  <p:cNvSpPr>
                    <a:spLocks/>
                  </p:cNvSpPr>
                  <p:nvPr/>
                </p:nvSpPr>
                <p:spPr bwMode="auto">
                  <a:xfrm rot="10684400" flipH="1">
                    <a:off x="1973" y="3157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84" name="Freeform 29"/>
                  <p:cNvSpPr>
                    <a:spLocks/>
                  </p:cNvSpPr>
                  <p:nvPr/>
                </p:nvSpPr>
                <p:spPr bwMode="auto">
                  <a:xfrm rot="10800000">
                    <a:off x="2032" y="3120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85" name="Freeform 30"/>
                  <p:cNvSpPr>
                    <a:spLocks/>
                  </p:cNvSpPr>
                  <p:nvPr/>
                </p:nvSpPr>
                <p:spPr bwMode="auto">
                  <a:xfrm rot="10684400" flipH="1">
                    <a:off x="1701" y="3157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86" name="Freeform 31"/>
                  <p:cNvSpPr>
                    <a:spLocks/>
                  </p:cNvSpPr>
                  <p:nvPr/>
                </p:nvSpPr>
                <p:spPr bwMode="auto">
                  <a:xfrm rot="10800000">
                    <a:off x="1760" y="3120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87" name="Freeform 32"/>
                  <p:cNvSpPr>
                    <a:spLocks/>
                  </p:cNvSpPr>
                  <p:nvPr/>
                </p:nvSpPr>
                <p:spPr bwMode="auto">
                  <a:xfrm rot="10684400" flipH="1">
                    <a:off x="1156" y="3112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88" name="Freeform 33"/>
                  <p:cNvSpPr>
                    <a:spLocks/>
                  </p:cNvSpPr>
                  <p:nvPr/>
                </p:nvSpPr>
                <p:spPr bwMode="auto">
                  <a:xfrm rot="10800000">
                    <a:off x="1202" y="3112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89" name="Freeform 34"/>
                  <p:cNvSpPr>
                    <a:spLocks/>
                  </p:cNvSpPr>
                  <p:nvPr/>
                </p:nvSpPr>
                <p:spPr bwMode="auto">
                  <a:xfrm rot="10684400" flipH="1">
                    <a:off x="1292" y="3157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90" name="Freeform 35"/>
                  <p:cNvSpPr>
                    <a:spLocks/>
                  </p:cNvSpPr>
                  <p:nvPr/>
                </p:nvSpPr>
                <p:spPr bwMode="auto">
                  <a:xfrm rot="10800000">
                    <a:off x="1351" y="3120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91" name="Freeform 36"/>
                  <p:cNvSpPr>
                    <a:spLocks/>
                  </p:cNvSpPr>
                  <p:nvPr/>
                </p:nvSpPr>
                <p:spPr bwMode="auto">
                  <a:xfrm rot="10684400" flipH="1">
                    <a:off x="2378" y="2742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92" name="Freeform 37"/>
                  <p:cNvSpPr>
                    <a:spLocks/>
                  </p:cNvSpPr>
                  <p:nvPr/>
                </p:nvSpPr>
                <p:spPr bwMode="auto">
                  <a:xfrm rot="10800000">
                    <a:off x="2423" y="2743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93" name="Freeform 38"/>
                  <p:cNvSpPr>
                    <a:spLocks/>
                  </p:cNvSpPr>
                  <p:nvPr/>
                </p:nvSpPr>
                <p:spPr bwMode="auto">
                  <a:xfrm rot="10684400" flipH="1">
                    <a:off x="1834" y="2742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94" name="Freeform 39"/>
                  <p:cNvSpPr>
                    <a:spLocks/>
                  </p:cNvSpPr>
                  <p:nvPr/>
                </p:nvSpPr>
                <p:spPr bwMode="auto">
                  <a:xfrm rot="10800000">
                    <a:off x="1879" y="2743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95" name="Freeform 40"/>
                  <p:cNvSpPr>
                    <a:spLocks/>
                  </p:cNvSpPr>
                  <p:nvPr/>
                </p:nvSpPr>
                <p:spPr bwMode="auto">
                  <a:xfrm rot="10684400" flipH="1">
                    <a:off x="1562" y="2742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96" name="Freeform 41"/>
                  <p:cNvSpPr>
                    <a:spLocks/>
                  </p:cNvSpPr>
                  <p:nvPr/>
                </p:nvSpPr>
                <p:spPr bwMode="auto">
                  <a:xfrm rot="10800000">
                    <a:off x="1607" y="2743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97" name="Freeform 42"/>
                  <p:cNvSpPr>
                    <a:spLocks/>
                  </p:cNvSpPr>
                  <p:nvPr/>
                </p:nvSpPr>
                <p:spPr bwMode="auto">
                  <a:xfrm rot="10684400" flipH="1">
                    <a:off x="1293" y="2749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98" name="Freeform 43"/>
                  <p:cNvSpPr>
                    <a:spLocks/>
                  </p:cNvSpPr>
                  <p:nvPr/>
                </p:nvSpPr>
                <p:spPr bwMode="auto">
                  <a:xfrm rot="10800000">
                    <a:off x="1338" y="2750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99" name="Freeform 44"/>
                  <p:cNvSpPr>
                    <a:spLocks/>
                  </p:cNvSpPr>
                  <p:nvPr/>
                </p:nvSpPr>
                <p:spPr bwMode="auto">
                  <a:xfrm rot="10684400" flipH="1">
                    <a:off x="2106" y="2742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00" name="Freeform 45"/>
                  <p:cNvSpPr>
                    <a:spLocks/>
                  </p:cNvSpPr>
                  <p:nvPr/>
                </p:nvSpPr>
                <p:spPr bwMode="auto">
                  <a:xfrm rot="10800000">
                    <a:off x="2151" y="2743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01" name="Freeform 46"/>
                  <p:cNvSpPr>
                    <a:spLocks/>
                  </p:cNvSpPr>
                  <p:nvPr/>
                </p:nvSpPr>
                <p:spPr bwMode="auto">
                  <a:xfrm rot="10684400" flipH="1">
                    <a:off x="2242" y="3150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02" name="Freeform 47"/>
                  <p:cNvSpPr>
                    <a:spLocks/>
                  </p:cNvSpPr>
                  <p:nvPr/>
                </p:nvSpPr>
                <p:spPr bwMode="auto">
                  <a:xfrm rot="10800000">
                    <a:off x="2301" y="3113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03" name="Freeform 48"/>
                  <p:cNvSpPr>
                    <a:spLocks/>
                  </p:cNvSpPr>
                  <p:nvPr/>
                </p:nvSpPr>
                <p:spPr bwMode="auto">
                  <a:xfrm rot="10684400" flipH="1">
                    <a:off x="1562" y="3150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04" name="Freeform 49"/>
                  <p:cNvSpPr>
                    <a:spLocks/>
                  </p:cNvSpPr>
                  <p:nvPr/>
                </p:nvSpPr>
                <p:spPr bwMode="auto">
                  <a:xfrm rot="10800000">
                    <a:off x="1621" y="3113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05" name="Freeform 50"/>
                  <p:cNvSpPr>
                    <a:spLocks/>
                  </p:cNvSpPr>
                  <p:nvPr/>
                </p:nvSpPr>
                <p:spPr bwMode="auto">
                  <a:xfrm rot="10684400" flipH="1">
                    <a:off x="2381" y="3112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06" name="Freeform 51"/>
                  <p:cNvSpPr>
                    <a:spLocks/>
                  </p:cNvSpPr>
                  <p:nvPr/>
                </p:nvSpPr>
                <p:spPr bwMode="auto">
                  <a:xfrm rot="10800000">
                    <a:off x="2427" y="3112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07" name="Freeform 52"/>
                  <p:cNvSpPr>
                    <a:spLocks/>
                  </p:cNvSpPr>
                  <p:nvPr/>
                </p:nvSpPr>
                <p:spPr bwMode="auto">
                  <a:xfrm rot="10684400" flipH="1">
                    <a:off x="2109" y="3157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08" name="Freeform 53"/>
                  <p:cNvSpPr>
                    <a:spLocks/>
                  </p:cNvSpPr>
                  <p:nvPr/>
                </p:nvSpPr>
                <p:spPr bwMode="auto">
                  <a:xfrm rot="10800000">
                    <a:off x="2168" y="3120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09" name="Freeform 54"/>
                  <p:cNvSpPr>
                    <a:spLocks/>
                  </p:cNvSpPr>
                  <p:nvPr/>
                </p:nvSpPr>
                <p:spPr bwMode="auto">
                  <a:xfrm rot="10684400" flipH="1">
                    <a:off x="1837" y="3157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10" name="Freeform 55"/>
                  <p:cNvSpPr>
                    <a:spLocks/>
                  </p:cNvSpPr>
                  <p:nvPr/>
                </p:nvSpPr>
                <p:spPr bwMode="auto">
                  <a:xfrm rot="10800000">
                    <a:off x="1896" y="3120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11" name="Freeform 56"/>
                  <p:cNvSpPr>
                    <a:spLocks/>
                  </p:cNvSpPr>
                  <p:nvPr/>
                </p:nvSpPr>
                <p:spPr bwMode="auto">
                  <a:xfrm rot="10684400" flipH="1">
                    <a:off x="1428" y="3157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12" name="Freeform 57"/>
                  <p:cNvSpPr>
                    <a:spLocks/>
                  </p:cNvSpPr>
                  <p:nvPr/>
                </p:nvSpPr>
                <p:spPr bwMode="auto">
                  <a:xfrm rot="10800000">
                    <a:off x="1487" y="3120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13" name="Freeform 58"/>
                  <p:cNvSpPr>
                    <a:spLocks/>
                  </p:cNvSpPr>
                  <p:nvPr/>
                </p:nvSpPr>
                <p:spPr bwMode="auto">
                  <a:xfrm rot="10684400" flipH="1">
                    <a:off x="1970" y="2742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14" name="Freeform 59"/>
                  <p:cNvSpPr>
                    <a:spLocks/>
                  </p:cNvSpPr>
                  <p:nvPr/>
                </p:nvSpPr>
                <p:spPr bwMode="auto">
                  <a:xfrm rot="10800000">
                    <a:off x="2015" y="2743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15" name="Freeform 60"/>
                  <p:cNvSpPr>
                    <a:spLocks/>
                  </p:cNvSpPr>
                  <p:nvPr/>
                </p:nvSpPr>
                <p:spPr bwMode="auto">
                  <a:xfrm rot="10684400" flipH="1">
                    <a:off x="1698" y="2742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16" name="Freeform 61"/>
                  <p:cNvSpPr>
                    <a:spLocks/>
                  </p:cNvSpPr>
                  <p:nvPr/>
                </p:nvSpPr>
                <p:spPr bwMode="auto">
                  <a:xfrm rot="10800000">
                    <a:off x="1743" y="2743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17" name="Freeform 62"/>
                  <p:cNvSpPr>
                    <a:spLocks/>
                  </p:cNvSpPr>
                  <p:nvPr/>
                </p:nvSpPr>
                <p:spPr bwMode="auto">
                  <a:xfrm rot="10684400" flipH="1">
                    <a:off x="1429" y="2749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18" name="Freeform 63"/>
                  <p:cNvSpPr>
                    <a:spLocks/>
                  </p:cNvSpPr>
                  <p:nvPr/>
                </p:nvSpPr>
                <p:spPr bwMode="auto">
                  <a:xfrm rot="10800000">
                    <a:off x="1474" y="2750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19" name="Freeform 64"/>
                  <p:cNvSpPr>
                    <a:spLocks/>
                  </p:cNvSpPr>
                  <p:nvPr/>
                </p:nvSpPr>
                <p:spPr bwMode="auto">
                  <a:xfrm rot="10684400" flipH="1">
                    <a:off x="2242" y="2742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20" name="Freeform 65"/>
                  <p:cNvSpPr>
                    <a:spLocks/>
                  </p:cNvSpPr>
                  <p:nvPr/>
                </p:nvSpPr>
                <p:spPr bwMode="auto">
                  <a:xfrm rot="10800000">
                    <a:off x="2287" y="2743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21" name="Freeform 66"/>
                  <p:cNvSpPr>
                    <a:spLocks/>
                  </p:cNvSpPr>
                  <p:nvPr/>
                </p:nvSpPr>
                <p:spPr bwMode="auto">
                  <a:xfrm rot="10684400" flipH="1">
                    <a:off x="1153" y="2742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22" name="Freeform 67"/>
                  <p:cNvSpPr>
                    <a:spLocks/>
                  </p:cNvSpPr>
                  <p:nvPr/>
                </p:nvSpPr>
                <p:spPr bwMode="auto">
                  <a:xfrm rot="10800000">
                    <a:off x="1198" y="2743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30861" name="Rectangle 68"/>
              <p:cNvSpPr>
                <a:spLocks noChangeArrowheads="1"/>
              </p:cNvSpPr>
              <p:nvPr/>
            </p:nvSpPr>
            <p:spPr bwMode="auto">
              <a:xfrm>
                <a:off x="4513" y="1344"/>
                <a:ext cx="1088" cy="46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69"/>
            <p:cNvGrpSpPr>
              <a:grpSpLocks/>
            </p:cNvGrpSpPr>
            <p:nvPr/>
          </p:nvGrpSpPr>
          <p:grpSpPr bwMode="auto">
            <a:xfrm>
              <a:off x="1817688" y="2500313"/>
              <a:ext cx="1584325" cy="1439862"/>
              <a:chOff x="4422" y="1661"/>
              <a:chExt cx="1225" cy="953"/>
            </a:xfrm>
          </p:grpSpPr>
          <p:sp>
            <p:nvSpPr>
              <p:cNvPr id="30795" name="Rectangle 70"/>
              <p:cNvSpPr>
                <a:spLocks noChangeArrowheads="1"/>
              </p:cNvSpPr>
              <p:nvPr/>
            </p:nvSpPr>
            <p:spPr bwMode="auto">
              <a:xfrm>
                <a:off x="4422" y="1661"/>
                <a:ext cx="1225" cy="953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7" name="Group 71"/>
              <p:cNvGrpSpPr>
                <a:grpSpLocks/>
              </p:cNvGrpSpPr>
              <p:nvPr/>
            </p:nvGrpSpPr>
            <p:grpSpPr bwMode="auto">
              <a:xfrm>
                <a:off x="4607" y="1757"/>
                <a:ext cx="912" cy="644"/>
                <a:chOff x="1153" y="2561"/>
                <a:chExt cx="1319" cy="1096"/>
              </a:xfrm>
            </p:grpSpPr>
            <p:sp>
              <p:nvSpPr>
                <p:cNvPr id="30798" name="Oval 72"/>
                <p:cNvSpPr>
                  <a:spLocks noChangeArrowheads="1"/>
                </p:cNvSpPr>
                <p:nvPr/>
              </p:nvSpPr>
              <p:spPr bwMode="auto">
                <a:xfrm rot="-10381173">
                  <a:off x="1973" y="3475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799" name="Oval 73"/>
                <p:cNvSpPr>
                  <a:spLocks noChangeArrowheads="1"/>
                </p:cNvSpPr>
                <p:nvPr/>
              </p:nvSpPr>
              <p:spPr bwMode="auto">
                <a:xfrm rot="-10381173">
                  <a:off x="1701" y="3475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00" name="Oval 74"/>
                <p:cNvSpPr>
                  <a:spLocks noChangeArrowheads="1"/>
                </p:cNvSpPr>
                <p:nvPr/>
              </p:nvSpPr>
              <p:spPr bwMode="auto">
                <a:xfrm rot="-10381173">
                  <a:off x="1156" y="3475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01" name="Oval 75"/>
                <p:cNvSpPr>
                  <a:spLocks noChangeArrowheads="1"/>
                </p:cNvSpPr>
                <p:nvPr/>
              </p:nvSpPr>
              <p:spPr bwMode="auto">
                <a:xfrm rot="-10381173">
                  <a:off x="1292" y="3475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02" name="Oval 76"/>
                <p:cNvSpPr>
                  <a:spLocks noChangeArrowheads="1"/>
                </p:cNvSpPr>
                <p:nvPr/>
              </p:nvSpPr>
              <p:spPr bwMode="auto">
                <a:xfrm rot="-10381173">
                  <a:off x="2378" y="2561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03" name="Oval 77"/>
                <p:cNvSpPr>
                  <a:spLocks noChangeArrowheads="1"/>
                </p:cNvSpPr>
                <p:nvPr/>
              </p:nvSpPr>
              <p:spPr bwMode="auto">
                <a:xfrm rot="-10381173">
                  <a:off x="1834" y="2561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04" name="Oval 78"/>
                <p:cNvSpPr>
                  <a:spLocks noChangeArrowheads="1"/>
                </p:cNvSpPr>
                <p:nvPr/>
              </p:nvSpPr>
              <p:spPr bwMode="auto">
                <a:xfrm rot="-10381173">
                  <a:off x="1562" y="2561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05" name="Oval 79"/>
                <p:cNvSpPr>
                  <a:spLocks noChangeArrowheads="1"/>
                </p:cNvSpPr>
                <p:nvPr/>
              </p:nvSpPr>
              <p:spPr bwMode="auto">
                <a:xfrm rot="-10381173">
                  <a:off x="1293" y="2568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06" name="Oval 80"/>
                <p:cNvSpPr>
                  <a:spLocks noChangeArrowheads="1"/>
                </p:cNvSpPr>
                <p:nvPr/>
              </p:nvSpPr>
              <p:spPr bwMode="auto">
                <a:xfrm rot="-10381173">
                  <a:off x="2106" y="2561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07" name="Oval 81"/>
                <p:cNvSpPr>
                  <a:spLocks noChangeArrowheads="1"/>
                </p:cNvSpPr>
                <p:nvPr/>
              </p:nvSpPr>
              <p:spPr bwMode="auto">
                <a:xfrm rot="-10381173">
                  <a:off x="2242" y="3468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08" name="Oval 82"/>
                <p:cNvSpPr>
                  <a:spLocks noChangeArrowheads="1"/>
                </p:cNvSpPr>
                <p:nvPr/>
              </p:nvSpPr>
              <p:spPr bwMode="auto">
                <a:xfrm rot="-10381173">
                  <a:off x="1562" y="3468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09" name="Oval 83"/>
                <p:cNvSpPr>
                  <a:spLocks noChangeArrowheads="1"/>
                </p:cNvSpPr>
                <p:nvPr/>
              </p:nvSpPr>
              <p:spPr bwMode="auto">
                <a:xfrm rot="-10381173">
                  <a:off x="2381" y="3475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10" name="Oval 84"/>
                <p:cNvSpPr>
                  <a:spLocks noChangeArrowheads="1"/>
                </p:cNvSpPr>
                <p:nvPr/>
              </p:nvSpPr>
              <p:spPr bwMode="auto">
                <a:xfrm rot="-10381173">
                  <a:off x="2109" y="3475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11" name="Oval 85"/>
                <p:cNvSpPr>
                  <a:spLocks noChangeArrowheads="1"/>
                </p:cNvSpPr>
                <p:nvPr/>
              </p:nvSpPr>
              <p:spPr bwMode="auto">
                <a:xfrm rot="-10381173">
                  <a:off x="1837" y="3475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12" name="Oval 86"/>
                <p:cNvSpPr>
                  <a:spLocks noChangeArrowheads="1"/>
                </p:cNvSpPr>
                <p:nvPr/>
              </p:nvSpPr>
              <p:spPr bwMode="auto">
                <a:xfrm rot="-10381173">
                  <a:off x="1428" y="3475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13" name="Oval 87"/>
                <p:cNvSpPr>
                  <a:spLocks noChangeArrowheads="1"/>
                </p:cNvSpPr>
                <p:nvPr/>
              </p:nvSpPr>
              <p:spPr bwMode="auto">
                <a:xfrm rot="-10381173">
                  <a:off x="1970" y="2561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14" name="Oval 88"/>
                <p:cNvSpPr>
                  <a:spLocks noChangeArrowheads="1"/>
                </p:cNvSpPr>
                <p:nvPr/>
              </p:nvSpPr>
              <p:spPr bwMode="auto">
                <a:xfrm rot="-10381173">
                  <a:off x="1698" y="2561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15" name="Oval 89"/>
                <p:cNvSpPr>
                  <a:spLocks noChangeArrowheads="1"/>
                </p:cNvSpPr>
                <p:nvPr/>
              </p:nvSpPr>
              <p:spPr bwMode="auto">
                <a:xfrm rot="-10381173">
                  <a:off x="1429" y="2568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16" name="Oval 90"/>
                <p:cNvSpPr>
                  <a:spLocks noChangeArrowheads="1"/>
                </p:cNvSpPr>
                <p:nvPr/>
              </p:nvSpPr>
              <p:spPr bwMode="auto">
                <a:xfrm rot="-10381173">
                  <a:off x="2242" y="2561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17" name="Oval 91"/>
                <p:cNvSpPr>
                  <a:spLocks noChangeArrowheads="1"/>
                </p:cNvSpPr>
                <p:nvPr/>
              </p:nvSpPr>
              <p:spPr bwMode="auto">
                <a:xfrm rot="-10381173">
                  <a:off x="1153" y="2561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8" name="Group 92"/>
                <p:cNvGrpSpPr>
                  <a:grpSpLocks/>
                </p:cNvGrpSpPr>
                <p:nvPr/>
              </p:nvGrpSpPr>
              <p:grpSpPr bwMode="auto">
                <a:xfrm>
                  <a:off x="1153" y="2742"/>
                  <a:ext cx="1318" cy="770"/>
                  <a:chOff x="1153" y="2742"/>
                  <a:chExt cx="1318" cy="770"/>
                </a:xfrm>
              </p:grpSpPr>
              <p:sp>
                <p:nvSpPr>
                  <p:cNvPr id="30819" name="Freeform 93"/>
                  <p:cNvSpPr>
                    <a:spLocks/>
                  </p:cNvSpPr>
                  <p:nvPr/>
                </p:nvSpPr>
                <p:spPr bwMode="auto">
                  <a:xfrm rot="10684400" flipH="1">
                    <a:off x="1973" y="3157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20" name="Freeform 94"/>
                  <p:cNvSpPr>
                    <a:spLocks/>
                  </p:cNvSpPr>
                  <p:nvPr/>
                </p:nvSpPr>
                <p:spPr bwMode="auto">
                  <a:xfrm rot="10800000">
                    <a:off x="2032" y="3120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21" name="Freeform 95"/>
                  <p:cNvSpPr>
                    <a:spLocks/>
                  </p:cNvSpPr>
                  <p:nvPr/>
                </p:nvSpPr>
                <p:spPr bwMode="auto">
                  <a:xfrm rot="10684400" flipH="1">
                    <a:off x="1701" y="3157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22" name="Freeform 96"/>
                  <p:cNvSpPr>
                    <a:spLocks/>
                  </p:cNvSpPr>
                  <p:nvPr/>
                </p:nvSpPr>
                <p:spPr bwMode="auto">
                  <a:xfrm rot="10800000">
                    <a:off x="1760" y="3120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23" name="Freeform 97"/>
                  <p:cNvSpPr>
                    <a:spLocks/>
                  </p:cNvSpPr>
                  <p:nvPr/>
                </p:nvSpPr>
                <p:spPr bwMode="auto">
                  <a:xfrm rot="10684400" flipH="1">
                    <a:off x="1156" y="3112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24" name="Freeform 98"/>
                  <p:cNvSpPr>
                    <a:spLocks/>
                  </p:cNvSpPr>
                  <p:nvPr/>
                </p:nvSpPr>
                <p:spPr bwMode="auto">
                  <a:xfrm rot="10800000">
                    <a:off x="1202" y="3112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25" name="Freeform 99"/>
                  <p:cNvSpPr>
                    <a:spLocks/>
                  </p:cNvSpPr>
                  <p:nvPr/>
                </p:nvSpPr>
                <p:spPr bwMode="auto">
                  <a:xfrm rot="10684400" flipH="1">
                    <a:off x="1292" y="3157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26" name="Freeform 100"/>
                  <p:cNvSpPr>
                    <a:spLocks/>
                  </p:cNvSpPr>
                  <p:nvPr/>
                </p:nvSpPr>
                <p:spPr bwMode="auto">
                  <a:xfrm rot="10800000">
                    <a:off x="1351" y="3120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27" name="Freeform 101"/>
                  <p:cNvSpPr>
                    <a:spLocks/>
                  </p:cNvSpPr>
                  <p:nvPr/>
                </p:nvSpPr>
                <p:spPr bwMode="auto">
                  <a:xfrm rot="10684400" flipH="1">
                    <a:off x="2378" y="2742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28" name="Freeform 102"/>
                  <p:cNvSpPr>
                    <a:spLocks/>
                  </p:cNvSpPr>
                  <p:nvPr/>
                </p:nvSpPr>
                <p:spPr bwMode="auto">
                  <a:xfrm rot="10800000">
                    <a:off x="2423" y="2743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29" name="Freeform 103"/>
                  <p:cNvSpPr>
                    <a:spLocks/>
                  </p:cNvSpPr>
                  <p:nvPr/>
                </p:nvSpPr>
                <p:spPr bwMode="auto">
                  <a:xfrm rot="10684400" flipH="1">
                    <a:off x="1834" y="2742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30" name="Freeform 104"/>
                  <p:cNvSpPr>
                    <a:spLocks/>
                  </p:cNvSpPr>
                  <p:nvPr/>
                </p:nvSpPr>
                <p:spPr bwMode="auto">
                  <a:xfrm rot="10800000">
                    <a:off x="1879" y="2743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31" name="Freeform 105"/>
                  <p:cNvSpPr>
                    <a:spLocks/>
                  </p:cNvSpPr>
                  <p:nvPr/>
                </p:nvSpPr>
                <p:spPr bwMode="auto">
                  <a:xfrm rot="10684400" flipH="1">
                    <a:off x="1562" y="2742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32" name="Freeform 106"/>
                  <p:cNvSpPr>
                    <a:spLocks/>
                  </p:cNvSpPr>
                  <p:nvPr/>
                </p:nvSpPr>
                <p:spPr bwMode="auto">
                  <a:xfrm rot="10800000">
                    <a:off x="1607" y="2743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33" name="Freeform 107"/>
                  <p:cNvSpPr>
                    <a:spLocks/>
                  </p:cNvSpPr>
                  <p:nvPr/>
                </p:nvSpPr>
                <p:spPr bwMode="auto">
                  <a:xfrm rot="10684400" flipH="1">
                    <a:off x="1293" y="2749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34" name="Freeform 108"/>
                  <p:cNvSpPr>
                    <a:spLocks/>
                  </p:cNvSpPr>
                  <p:nvPr/>
                </p:nvSpPr>
                <p:spPr bwMode="auto">
                  <a:xfrm rot="10800000">
                    <a:off x="1338" y="2750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35" name="Freeform 109"/>
                  <p:cNvSpPr>
                    <a:spLocks/>
                  </p:cNvSpPr>
                  <p:nvPr/>
                </p:nvSpPr>
                <p:spPr bwMode="auto">
                  <a:xfrm rot="10684400" flipH="1">
                    <a:off x="2106" y="2742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36" name="Freeform 110"/>
                  <p:cNvSpPr>
                    <a:spLocks/>
                  </p:cNvSpPr>
                  <p:nvPr/>
                </p:nvSpPr>
                <p:spPr bwMode="auto">
                  <a:xfrm rot="10800000">
                    <a:off x="2151" y="2743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37" name="Freeform 111"/>
                  <p:cNvSpPr>
                    <a:spLocks/>
                  </p:cNvSpPr>
                  <p:nvPr/>
                </p:nvSpPr>
                <p:spPr bwMode="auto">
                  <a:xfrm rot="10684400" flipH="1">
                    <a:off x="2242" y="3150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38" name="Freeform 112"/>
                  <p:cNvSpPr>
                    <a:spLocks/>
                  </p:cNvSpPr>
                  <p:nvPr/>
                </p:nvSpPr>
                <p:spPr bwMode="auto">
                  <a:xfrm rot="10800000">
                    <a:off x="2301" y="3113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39" name="Freeform 113"/>
                  <p:cNvSpPr>
                    <a:spLocks/>
                  </p:cNvSpPr>
                  <p:nvPr/>
                </p:nvSpPr>
                <p:spPr bwMode="auto">
                  <a:xfrm rot="10684400" flipH="1">
                    <a:off x="1562" y="3150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40" name="Freeform 114"/>
                  <p:cNvSpPr>
                    <a:spLocks/>
                  </p:cNvSpPr>
                  <p:nvPr/>
                </p:nvSpPr>
                <p:spPr bwMode="auto">
                  <a:xfrm rot="10800000">
                    <a:off x="1621" y="3113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41" name="Freeform 115"/>
                  <p:cNvSpPr>
                    <a:spLocks/>
                  </p:cNvSpPr>
                  <p:nvPr/>
                </p:nvSpPr>
                <p:spPr bwMode="auto">
                  <a:xfrm rot="10684400" flipH="1">
                    <a:off x="2381" y="3112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42" name="Freeform 116"/>
                  <p:cNvSpPr>
                    <a:spLocks/>
                  </p:cNvSpPr>
                  <p:nvPr/>
                </p:nvSpPr>
                <p:spPr bwMode="auto">
                  <a:xfrm rot="10800000">
                    <a:off x="2427" y="3112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43" name="Freeform 117"/>
                  <p:cNvSpPr>
                    <a:spLocks/>
                  </p:cNvSpPr>
                  <p:nvPr/>
                </p:nvSpPr>
                <p:spPr bwMode="auto">
                  <a:xfrm rot="10684400" flipH="1">
                    <a:off x="2109" y="3157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44" name="Freeform 118"/>
                  <p:cNvSpPr>
                    <a:spLocks/>
                  </p:cNvSpPr>
                  <p:nvPr/>
                </p:nvSpPr>
                <p:spPr bwMode="auto">
                  <a:xfrm rot="10800000">
                    <a:off x="2168" y="3120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45" name="Freeform 119"/>
                  <p:cNvSpPr>
                    <a:spLocks/>
                  </p:cNvSpPr>
                  <p:nvPr/>
                </p:nvSpPr>
                <p:spPr bwMode="auto">
                  <a:xfrm rot="10684400" flipH="1">
                    <a:off x="1837" y="3157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46" name="Freeform 120"/>
                  <p:cNvSpPr>
                    <a:spLocks/>
                  </p:cNvSpPr>
                  <p:nvPr/>
                </p:nvSpPr>
                <p:spPr bwMode="auto">
                  <a:xfrm rot="10800000">
                    <a:off x="1896" y="3120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47" name="Freeform 121"/>
                  <p:cNvSpPr>
                    <a:spLocks/>
                  </p:cNvSpPr>
                  <p:nvPr/>
                </p:nvSpPr>
                <p:spPr bwMode="auto">
                  <a:xfrm rot="10684400" flipH="1">
                    <a:off x="1428" y="3157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48" name="Freeform 122"/>
                  <p:cNvSpPr>
                    <a:spLocks/>
                  </p:cNvSpPr>
                  <p:nvPr/>
                </p:nvSpPr>
                <p:spPr bwMode="auto">
                  <a:xfrm rot="10800000">
                    <a:off x="1487" y="3120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49" name="Freeform 123"/>
                  <p:cNvSpPr>
                    <a:spLocks/>
                  </p:cNvSpPr>
                  <p:nvPr/>
                </p:nvSpPr>
                <p:spPr bwMode="auto">
                  <a:xfrm rot="10684400" flipH="1">
                    <a:off x="1970" y="2742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50" name="Freeform 124"/>
                  <p:cNvSpPr>
                    <a:spLocks/>
                  </p:cNvSpPr>
                  <p:nvPr/>
                </p:nvSpPr>
                <p:spPr bwMode="auto">
                  <a:xfrm rot="10800000">
                    <a:off x="2015" y="2743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51" name="Freeform 125"/>
                  <p:cNvSpPr>
                    <a:spLocks/>
                  </p:cNvSpPr>
                  <p:nvPr/>
                </p:nvSpPr>
                <p:spPr bwMode="auto">
                  <a:xfrm rot="10684400" flipH="1">
                    <a:off x="1698" y="2742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52" name="Freeform 126"/>
                  <p:cNvSpPr>
                    <a:spLocks/>
                  </p:cNvSpPr>
                  <p:nvPr/>
                </p:nvSpPr>
                <p:spPr bwMode="auto">
                  <a:xfrm rot="10800000">
                    <a:off x="1743" y="2743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53" name="Freeform 127"/>
                  <p:cNvSpPr>
                    <a:spLocks/>
                  </p:cNvSpPr>
                  <p:nvPr/>
                </p:nvSpPr>
                <p:spPr bwMode="auto">
                  <a:xfrm rot="10684400" flipH="1">
                    <a:off x="1429" y="2749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54" name="Freeform 128"/>
                  <p:cNvSpPr>
                    <a:spLocks/>
                  </p:cNvSpPr>
                  <p:nvPr/>
                </p:nvSpPr>
                <p:spPr bwMode="auto">
                  <a:xfrm rot="10800000">
                    <a:off x="1474" y="2750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55" name="Freeform 129"/>
                  <p:cNvSpPr>
                    <a:spLocks/>
                  </p:cNvSpPr>
                  <p:nvPr/>
                </p:nvSpPr>
                <p:spPr bwMode="auto">
                  <a:xfrm rot="10684400" flipH="1">
                    <a:off x="2242" y="2742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56" name="Freeform 130"/>
                  <p:cNvSpPr>
                    <a:spLocks/>
                  </p:cNvSpPr>
                  <p:nvPr/>
                </p:nvSpPr>
                <p:spPr bwMode="auto">
                  <a:xfrm rot="10800000">
                    <a:off x="2287" y="2743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57" name="Freeform 131"/>
                  <p:cNvSpPr>
                    <a:spLocks/>
                  </p:cNvSpPr>
                  <p:nvPr/>
                </p:nvSpPr>
                <p:spPr bwMode="auto">
                  <a:xfrm rot="10684400" flipH="1">
                    <a:off x="1153" y="2742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58" name="Freeform 132"/>
                  <p:cNvSpPr>
                    <a:spLocks/>
                  </p:cNvSpPr>
                  <p:nvPr/>
                </p:nvSpPr>
                <p:spPr bwMode="auto">
                  <a:xfrm rot="10800000">
                    <a:off x="1198" y="2743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30797" name="Rectangle 133"/>
              <p:cNvSpPr>
                <a:spLocks noChangeArrowheads="1"/>
              </p:cNvSpPr>
              <p:nvPr/>
            </p:nvSpPr>
            <p:spPr bwMode="auto">
              <a:xfrm>
                <a:off x="4513" y="2433"/>
                <a:ext cx="1088" cy="46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" name="Group 134"/>
            <p:cNvGrpSpPr>
              <a:grpSpLocks/>
            </p:cNvGrpSpPr>
            <p:nvPr/>
          </p:nvGrpSpPr>
          <p:grpSpPr bwMode="auto">
            <a:xfrm>
              <a:off x="3473450" y="2500313"/>
              <a:ext cx="1584325" cy="1441450"/>
              <a:chOff x="4422" y="2750"/>
              <a:chExt cx="1225" cy="953"/>
            </a:xfrm>
          </p:grpSpPr>
          <p:sp>
            <p:nvSpPr>
              <p:cNvPr id="30731" name="Rectangle 135"/>
              <p:cNvSpPr>
                <a:spLocks noChangeArrowheads="1"/>
              </p:cNvSpPr>
              <p:nvPr/>
            </p:nvSpPr>
            <p:spPr bwMode="auto">
              <a:xfrm>
                <a:off x="4422" y="2750"/>
                <a:ext cx="1225" cy="953"/>
              </a:xfrm>
              <a:prstGeom prst="rect">
                <a:avLst/>
              </a:prstGeom>
              <a:solidFill>
                <a:srgbClr val="8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0" name="Group 136"/>
              <p:cNvGrpSpPr>
                <a:grpSpLocks/>
              </p:cNvGrpSpPr>
              <p:nvPr/>
            </p:nvGrpSpPr>
            <p:grpSpPr bwMode="auto">
              <a:xfrm>
                <a:off x="4607" y="2846"/>
                <a:ext cx="912" cy="644"/>
                <a:chOff x="1153" y="2561"/>
                <a:chExt cx="1319" cy="1096"/>
              </a:xfrm>
            </p:grpSpPr>
            <p:sp>
              <p:nvSpPr>
                <p:cNvPr id="30734" name="Oval 137"/>
                <p:cNvSpPr>
                  <a:spLocks noChangeArrowheads="1"/>
                </p:cNvSpPr>
                <p:nvPr/>
              </p:nvSpPr>
              <p:spPr bwMode="auto">
                <a:xfrm rot="-10381173">
                  <a:off x="1973" y="3475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735" name="Oval 138"/>
                <p:cNvSpPr>
                  <a:spLocks noChangeArrowheads="1"/>
                </p:cNvSpPr>
                <p:nvPr/>
              </p:nvSpPr>
              <p:spPr bwMode="auto">
                <a:xfrm rot="-10381173">
                  <a:off x="1701" y="3475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736" name="Oval 139"/>
                <p:cNvSpPr>
                  <a:spLocks noChangeArrowheads="1"/>
                </p:cNvSpPr>
                <p:nvPr/>
              </p:nvSpPr>
              <p:spPr bwMode="auto">
                <a:xfrm rot="-10381173">
                  <a:off x="1156" y="3475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737" name="Oval 140"/>
                <p:cNvSpPr>
                  <a:spLocks noChangeArrowheads="1"/>
                </p:cNvSpPr>
                <p:nvPr/>
              </p:nvSpPr>
              <p:spPr bwMode="auto">
                <a:xfrm rot="-10381173">
                  <a:off x="1292" y="3475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738" name="Oval 141"/>
                <p:cNvSpPr>
                  <a:spLocks noChangeArrowheads="1"/>
                </p:cNvSpPr>
                <p:nvPr/>
              </p:nvSpPr>
              <p:spPr bwMode="auto">
                <a:xfrm rot="-10381173">
                  <a:off x="2378" y="2561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739" name="Oval 142"/>
                <p:cNvSpPr>
                  <a:spLocks noChangeArrowheads="1"/>
                </p:cNvSpPr>
                <p:nvPr/>
              </p:nvSpPr>
              <p:spPr bwMode="auto">
                <a:xfrm rot="-10381173">
                  <a:off x="1834" y="2561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740" name="Oval 143"/>
                <p:cNvSpPr>
                  <a:spLocks noChangeArrowheads="1"/>
                </p:cNvSpPr>
                <p:nvPr/>
              </p:nvSpPr>
              <p:spPr bwMode="auto">
                <a:xfrm rot="-10381173">
                  <a:off x="1562" y="2561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741" name="Oval 144"/>
                <p:cNvSpPr>
                  <a:spLocks noChangeArrowheads="1"/>
                </p:cNvSpPr>
                <p:nvPr/>
              </p:nvSpPr>
              <p:spPr bwMode="auto">
                <a:xfrm rot="-10381173">
                  <a:off x="1293" y="2568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742" name="Oval 145"/>
                <p:cNvSpPr>
                  <a:spLocks noChangeArrowheads="1"/>
                </p:cNvSpPr>
                <p:nvPr/>
              </p:nvSpPr>
              <p:spPr bwMode="auto">
                <a:xfrm rot="-10381173">
                  <a:off x="2106" y="2561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743" name="Oval 146"/>
                <p:cNvSpPr>
                  <a:spLocks noChangeArrowheads="1"/>
                </p:cNvSpPr>
                <p:nvPr/>
              </p:nvSpPr>
              <p:spPr bwMode="auto">
                <a:xfrm rot="-10381173">
                  <a:off x="2242" y="3468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744" name="Oval 147"/>
                <p:cNvSpPr>
                  <a:spLocks noChangeArrowheads="1"/>
                </p:cNvSpPr>
                <p:nvPr/>
              </p:nvSpPr>
              <p:spPr bwMode="auto">
                <a:xfrm rot="-10381173">
                  <a:off x="1562" y="3468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745" name="Oval 148"/>
                <p:cNvSpPr>
                  <a:spLocks noChangeArrowheads="1"/>
                </p:cNvSpPr>
                <p:nvPr/>
              </p:nvSpPr>
              <p:spPr bwMode="auto">
                <a:xfrm rot="-10381173">
                  <a:off x="2381" y="3475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746" name="Oval 149"/>
                <p:cNvSpPr>
                  <a:spLocks noChangeArrowheads="1"/>
                </p:cNvSpPr>
                <p:nvPr/>
              </p:nvSpPr>
              <p:spPr bwMode="auto">
                <a:xfrm rot="-10381173">
                  <a:off x="2109" y="3475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747" name="Oval 150"/>
                <p:cNvSpPr>
                  <a:spLocks noChangeArrowheads="1"/>
                </p:cNvSpPr>
                <p:nvPr/>
              </p:nvSpPr>
              <p:spPr bwMode="auto">
                <a:xfrm rot="-10381173">
                  <a:off x="1837" y="3475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748" name="Oval 151"/>
                <p:cNvSpPr>
                  <a:spLocks noChangeArrowheads="1"/>
                </p:cNvSpPr>
                <p:nvPr/>
              </p:nvSpPr>
              <p:spPr bwMode="auto">
                <a:xfrm rot="-10381173">
                  <a:off x="1428" y="3475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749" name="Oval 152"/>
                <p:cNvSpPr>
                  <a:spLocks noChangeArrowheads="1"/>
                </p:cNvSpPr>
                <p:nvPr/>
              </p:nvSpPr>
              <p:spPr bwMode="auto">
                <a:xfrm rot="-10381173">
                  <a:off x="1970" y="2561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750" name="Oval 153"/>
                <p:cNvSpPr>
                  <a:spLocks noChangeArrowheads="1"/>
                </p:cNvSpPr>
                <p:nvPr/>
              </p:nvSpPr>
              <p:spPr bwMode="auto">
                <a:xfrm rot="-10381173">
                  <a:off x="1698" y="2561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751" name="Oval 154"/>
                <p:cNvSpPr>
                  <a:spLocks noChangeArrowheads="1"/>
                </p:cNvSpPr>
                <p:nvPr/>
              </p:nvSpPr>
              <p:spPr bwMode="auto">
                <a:xfrm rot="-10381173">
                  <a:off x="1429" y="2568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752" name="Oval 155"/>
                <p:cNvSpPr>
                  <a:spLocks noChangeArrowheads="1"/>
                </p:cNvSpPr>
                <p:nvPr/>
              </p:nvSpPr>
              <p:spPr bwMode="auto">
                <a:xfrm rot="-10381173">
                  <a:off x="2242" y="2561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753" name="Oval 156"/>
                <p:cNvSpPr>
                  <a:spLocks noChangeArrowheads="1"/>
                </p:cNvSpPr>
                <p:nvPr/>
              </p:nvSpPr>
              <p:spPr bwMode="auto">
                <a:xfrm rot="-10381173">
                  <a:off x="1153" y="2561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11" name="Group 157"/>
                <p:cNvGrpSpPr>
                  <a:grpSpLocks/>
                </p:cNvGrpSpPr>
                <p:nvPr/>
              </p:nvGrpSpPr>
              <p:grpSpPr bwMode="auto">
                <a:xfrm>
                  <a:off x="1153" y="2742"/>
                  <a:ext cx="1318" cy="770"/>
                  <a:chOff x="1153" y="2742"/>
                  <a:chExt cx="1318" cy="770"/>
                </a:xfrm>
              </p:grpSpPr>
              <p:sp>
                <p:nvSpPr>
                  <p:cNvPr id="30755" name="Freeform 158"/>
                  <p:cNvSpPr>
                    <a:spLocks/>
                  </p:cNvSpPr>
                  <p:nvPr/>
                </p:nvSpPr>
                <p:spPr bwMode="auto">
                  <a:xfrm rot="10684400" flipH="1">
                    <a:off x="1973" y="3157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56" name="Freeform 159"/>
                  <p:cNvSpPr>
                    <a:spLocks/>
                  </p:cNvSpPr>
                  <p:nvPr/>
                </p:nvSpPr>
                <p:spPr bwMode="auto">
                  <a:xfrm rot="10800000">
                    <a:off x="2032" y="3120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57" name="Freeform 160"/>
                  <p:cNvSpPr>
                    <a:spLocks/>
                  </p:cNvSpPr>
                  <p:nvPr/>
                </p:nvSpPr>
                <p:spPr bwMode="auto">
                  <a:xfrm rot="10684400" flipH="1">
                    <a:off x="1701" y="3157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58" name="Freeform 161"/>
                  <p:cNvSpPr>
                    <a:spLocks/>
                  </p:cNvSpPr>
                  <p:nvPr/>
                </p:nvSpPr>
                <p:spPr bwMode="auto">
                  <a:xfrm rot="10800000">
                    <a:off x="1760" y="3120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59" name="Freeform 162"/>
                  <p:cNvSpPr>
                    <a:spLocks/>
                  </p:cNvSpPr>
                  <p:nvPr/>
                </p:nvSpPr>
                <p:spPr bwMode="auto">
                  <a:xfrm rot="10684400" flipH="1">
                    <a:off x="1156" y="3112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60" name="Freeform 163"/>
                  <p:cNvSpPr>
                    <a:spLocks/>
                  </p:cNvSpPr>
                  <p:nvPr/>
                </p:nvSpPr>
                <p:spPr bwMode="auto">
                  <a:xfrm rot="10800000">
                    <a:off x="1202" y="3112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61" name="Freeform 164"/>
                  <p:cNvSpPr>
                    <a:spLocks/>
                  </p:cNvSpPr>
                  <p:nvPr/>
                </p:nvSpPr>
                <p:spPr bwMode="auto">
                  <a:xfrm rot="10684400" flipH="1">
                    <a:off x="1292" y="3157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62" name="Freeform 165"/>
                  <p:cNvSpPr>
                    <a:spLocks/>
                  </p:cNvSpPr>
                  <p:nvPr/>
                </p:nvSpPr>
                <p:spPr bwMode="auto">
                  <a:xfrm rot="10800000">
                    <a:off x="1351" y="3120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63" name="Freeform 166"/>
                  <p:cNvSpPr>
                    <a:spLocks/>
                  </p:cNvSpPr>
                  <p:nvPr/>
                </p:nvSpPr>
                <p:spPr bwMode="auto">
                  <a:xfrm rot="10684400" flipH="1">
                    <a:off x="2378" y="2742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64" name="Freeform 167"/>
                  <p:cNvSpPr>
                    <a:spLocks/>
                  </p:cNvSpPr>
                  <p:nvPr/>
                </p:nvSpPr>
                <p:spPr bwMode="auto">
                  <a:xfrm rot="10800000">
                    <a:off x="2423" y="2743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65" name="Freeform 168"/>
                  <p:cNvSpPr>
                    <a:spLocks/>
                  </p:cNvSpPr>
                  <p:nvPr/>
                </p:nvSpPr>
                <p:spPr bwMode="auto">
                  <a:xfrm rot="10684400" flipH="1">
                    <a:off x="1834" y="2742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66" name="Freeform 169"/>
                  <p:cNvSpPr>
                    <a:spLocks/>
                  </p:cNvSpPr>
                  <p:nvPr/>
                </p:nvSpPr>
                <p:spPr bwMode="auto">
                  <a:xfrm rot="10800000">
                    <a:off x="1879" y="2743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67" name="Freeform 170"/>
                  <p:cNvSpPr>
                    <a:spLocks/>
                  </p:cNvSpPr>
                  <p:nvPr/>
                </p:nvSpPr>
                <p:spPr bwMode="auto">
                  <a:xfrm rot="10684400" flipH="1">
                    <a:off x="1562" y="2742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68" name="Freeform 171"/>
                  <p:cNvSpPr>
                    <a:spLocks/>
                  </p:cNvSpPr>
                  <p:nvPr/>
                </p:nvSpPr>
                <p:spPr bwMode="auto">
                  <a:xfrm rot="10800000">
                    <a:off x="1607" y="2743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69" name="Freeform 172"/>
                  <p:cNvSpPr>
                    <a:spLocks/>
                  </p:cNvSpPr>
                  <p:nvPr/>
                </p:nvSpPr>
                <p:spPr bwMode="auto">
                  <a:xfrm rot="10684400" flipH="1">
                    <a:off x="1293" y="2749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70" name="Freeform 173"/>
                  <p:cNvSpPr>
                    <a:spLocks/>
                  </p:cNvSpPr>
                  <p:nvPr/>
                </p:nvSpPr>
                <p:spPr bwMode="auto">
                  <a:xfrm rot="10800000">
                    <a:off x="1338" y="2750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71" name="Freeform 174"/>
                  <p:cNvSpPr>
                    <a:spLocks/>
                  </p:cNvSpPr>
                  <p:nvPr/>
                </p:nvSpPr>
                <p:spPr bwMode="auto">
                  <a:xfrm rot="10684400" flipH="1">
                    <a:off x="2106" y="2742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72" name="Freeform 175"/>
                  <p:cNvSpPr>
                    <a:spLocks/>
                  </p:cNvSpPr>
                  <p:nvPr/>
                </p:nvSpPr>
                <p:spPr bwMode="auto">
                  <a:xfrm rot="10800000">
                    <a:off x="2151" y="2743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73" name="Freeform 176"/>
                  <p:cNvSpPr>
                    <a:spLocks/>
                  </p:cNvSpPr>
                  <p:nvPr/>
                </p:nvSpPr>
                <p:spPr bwMode="auto">
                  <a:xfrm rot="10684400" flipH="1">
                    <a:off x="2242" y="3150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74" name="Freeform 177"/>
                  <p:cNvSpPr>
                    <a:spLocks/>
                  </p:cNvSpPr>
                  <p:nvPr/>
                </p:nvSpPr>
                <p:spPr bwMode="auto">
                  <a:xfrm rot="10800000">
                    <a:off x="2301" y="3113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75" name="Freeform 178"/>
                  <p:cNvSpPr>
                    <a:spLocks/>
                  </p:cNvSpPr>
                  <p:nvPr/>
                </p:nvSpPr>
                <p:spPr bwMode="auto">
                  <a:xfrm rot="10684400" flipH="1">
                    <a:off x="1562" y="3150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76" name="Freeform 179"/>
                  <p:cNvSpPr>
                    <a:spLocks/>
                  </p:cNvSpPr>
                  <p:nvPr/>
                </p:nvSpPr>
                <p:spPr bwMode="auto">
                  <a:xfrm rot="10800000">
                    <a:off x="1621" y="3113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77" name="Freeform 180"/>
                  <p:cNvSpPr>
                    <a:spLocks/>
                  </p:cNvSpPr>
                  <p:nvPr/>
                </p:nvSpPr>
                <p:spPr bwMode="auto">
                  <a:xfrm rot="10684400" flipH="1">
                    <a:off x="2381" y="3112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78" name="Freeform 181"/>
                  <p:cNvSpPr>
                    <a:spLocks/>
                  </p:cNvSpPr>
                  <p:nvPr/>
                </p:nvSpPr>
                <p:spPr bwMode="auto">
                  <a:xfrm rot="10800000">
                    <a:off x="2427" y="3112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79" name="Freeform 182"/>
                  <p:cNvSpPr>
                    <a:spLocks/>
                  </p:cNvSpPr>
                  <p:nvPr/>
                </p:nvSpPr>
                <p:spPr bwMode="auto">
                  <a:xfrm rot="10684400" flipH="1">
                    <a:off x="2109" y="3157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80" name="Freeform 183"/>
                  <p:cNvSpPr>
                    <a:spLocks/>
                  </p:cNvSpPr>
                  <p:nvPr/>
                </p:nvSpPr>
                <p:spPr bwMode="auto">
                  <a:xfrm rot="10800000">
                    <a:off x="2168" y="3120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81" name="Freeform 184"/>
                  <p:cNvSpPr>
                    <a:spLocks/>
                  </p:cNvSpPr>
                  <p:nvPr/>
                </p:nvSpPr>
                <p:spPr bwMode="auto">
                  <a:xfrm rot="10684400" flipH="1">
                    <a:off x="1837" y="3157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82" name="Freeform 185"/>
                  <p:cNvSpPr>
                    <a:spLocks/>
                  </p:cNvSpPr>
                  <p:nvPr/>
                </p:nvSpPr>
                <p:spPr bwMode="auto">
                  <a:xfrm rot="10800000">
                    <a:off x="1896" y="3120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83" name="Freeform 186"/>
                  <p:cNvSpPr>
                    <a:spLocks/>
                  </p:cNvSpPr>
                  <p:nvPr/>
                </p:nvSpPr>
                <p:spPr bwMode="auto">
                  <a:xfrm rot="10684400" flipH="1">
                    <a:off x="1428" y="3157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84" name="Freeform 187"/>
                  <p:cNvSpPr>
                    <a:spLocks/>
                  </p:cNvSpPr>
                  <p:nvPr/>
                </p:nvSpPr>
                <p:spPr bwMode="auto">
                  <a:xfrm rot="10800000">
                    <a:off x="1487" y="3120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85" name="Freeform 188"/>
                  <p:cNvSpPr>
                    <a:spLocks/>
                  </p:cNvSpPr>
                  <p:nvPr/>
                </p:nvSpPr>
                <p:spPr bwMode="auto">
                  <a:xfrm rot="10684400" flipH="1">
                    <a:off x="1970" y="2742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86" name="Freeform 189"/>
                  <p:cNvSpPr>
                    <a:spLocks/>
                  </p:cNvSpPr>
                  <p:nvPr/>
                </p:nvSpPr>
                <p:spPr bwMode="auto">
                  <a:xfrm rot="10800000">
                    <a:off x="2015" y="2743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87" name="Freeform 190"/>
                  <p:cNvSpPr>
                    <a:spLocks/>
                  </p:cNvSpPr>
                  <p:nvPr/>
                </p:nvSpPr>
                <p:spPr bwMode="auto">
                  <a:xfrm rot="10684400" flipH="1">
                    <a:off x="1698" y="2742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88" name="Freeform 191"/>
                  <p:cNvSpPr>
                    <a:spLocks/>
                  </p:cNvSpPr>
                  <p:nvPr/>
                </p:nvSpPr>
                <p:spPr bwMode="auto">
                  <a:xfrm rot="10800000">
                    <a:off x="1743" y="2743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89" name="Freeform 192"/>
                  <p:cNvSpPr>
                    <a:spLocks/>
                  </p:cNvSpPr>
                  <p:nvPr/>
                </p:nvSpPr>
                <p:spPr bwMode="auto">
                  <a:xfrm rot="10684400" flipH="1">
                    <a:off x="1429" y="2749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90" name="Freeform 193"/>
                  <p:cNvSpPr>
                    <a:spLocks/>
                  </p:cNvSpPr>
                  <p:nvPr/>
                </p:nvSpPr>
                <p:spPr bwMode="auto">
                  <a:xfrm rot="10800000">
                    <a:off x="1474" y="2750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91" name="Freeform 194"/>
                  <p:cNvSpPr>
                    <a:spLocks/>
                  </p:cNvSpPr>
                  <p:nvPr/>
                </p:nvSpPr>
                <p:spPr bwMode="auto">
                  <a:xfrm rot="10684400" flipH="1">
                    <a:off x="2242" y="2742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92" name="Freeform 195"/>
                  <p:cNvSpPr>
                    <a:spLocks/>
                  </p:cNvSpPr>
                  <p:nvPr/>
                </p:nvSpPr>
                <p:spPr bwMode="auto">
                  <a:xfrm rot="10800000">
                    <a:off x="2287" y="2743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93" name="Freeform 196"/>
                  <p:cNvSpPr>
                    <a:spLocks/>
                  </p:cNvSpPr>
                  <p:nvPr/>
                </p:nvSpPr>
                <p:spPr bwMode="auto">
                  <a:xfrm rot="10684400" flipH="1">
                    <a:off x="1153" y="2742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94" name="Freeform 197"/>
                  <p:cNvSpPr>
                    <a:spLocks/>
                  </p:cNvSpPr>
                  <p:nvPr/>
                </p:nvSpPr>
                <p:spPr bwMode="auto">
                  <a:xfrm rot="10800000">
                    <a:off x="1198" y="2743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30733" name="Rectangle 198"/>
              <p:cNvSpPr>
                <a:spLocks noChangeArrowheads="1"/>
              </p:cNvSpPr>
              <p:nvPr/>
            </p:nvSpPr>
            <p:spPr bwMode="auto">
              <a:xfrm>
                <a:off x="4513" y="3522"/>
                <a:ext cx="1088" cy="46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Adsorption on silica surface (simplest model of a hydrophilic surface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96173" y="3770658"/>
            <a:ext cx="8574718" cy="388657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0" y="2222500"/>
            <a:ext cx="6892925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21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81" y="168275"/>
            <a:ext cx="9596438" cy="1143000"/>
          </a:xfrm>
          <a:noFill/>
        </p:spPr>
        <p:txBody>
          <a:bodyPr/>
          <a:lstStyle/>
          <a:p>
            <a:r>
              <a:rPr lang="sv-SE" sz="3200">
                <a:latin typeface="Arial" charset="0"/>
                <a:ea typeface="ＭＳ Ｐゴシック" charset="-128"/>
                <a:cs typeface="ＭＳ Ｐゴシック" charset="-128"/>
              </a:rPr>
              <a:t>Adsorption of CPNP on hydrophilic surfaces</a:t>
            </a:r>
            <a:r>
              <a:rPr lang="sv-SE" sz="3200">
                <a:solidFill>
                  <a:schemeClr val="accent2"/>
                </a:solidFill>
                <a:latin typeface="Arial" charset="0"/>
                <a:ea typeface="ＭＳ Ｐゴシック" charset="-128"/>
                <a:cs typeface="ＭＳ Ｐゴシック" charset="-128"/>
              </a:rPr>
              <a:t/>
            </a:r>
            <a:br>
              <a:rPr lang="sv-SE" sz="3200">
                <a:solidFill>
                  <a:schemeClr val="accent2"/>
                </a:solidFill>
                <a:latin typeface="Arial" charset="0"/>
                <a:ea typeface="ＭＳ Ｐゴシック" charset="-128"/>
                <a:cs typeface="ＭＳ Ｐゴシック" charset="-128"/>
              </a:rPr>
            </a:br>
            <a:r>
              <a:rPr lang="en-US" sz="2800" b="0">
                <a:solidFill>
                  <a:schemeClr val="accent2"/>
                </a:solidFill>
                <a:ea typeface="ＭＳ Ｐゴシック" charset="-128"/>
                <a:cs typeface="ＭＳ Ｐゴシック" charset="-128"/>
              </a:rPr>
              <a:t>Nature of the interaction</a:t>
            </a:r>
            <a:endParaRPr lang="sv-SE">
              <a:ea typeface="ＭＳ Ｐゴシック" charset="-128"/>
              <a:cs typeface="ＭＳ Ｐゴシック" charset="-128"/>
            </a:endParaRPr>
          </a:p>
        </p:txBody>
      </p:sp>
      <p:graphicFrame>
        <p:nvGraphicFramePr>
          <p:cNvPr id="46082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0" y="2232026"/>
          <a:ext cx="4913445" cy="3819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name="KGPlot" r:id="rId4" imgW="6929392" imgH="5835430" progId="">
                  <p:embed/>
                </p:oleObj>
              </mc:Choice>
              <mc:Fallback>
                <p:oleObj name="KGPlot" r:id="rId4" imgW="6929392" imgH="583543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232026"/>
                        <a:ext cx="4913445" cy="3819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84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4935803" y="1425575"/>
            <a:ext cx="4970198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sv-SE" sz="2400" b="0" smtClean="0">
                <a:solidFill>
                  <a:schemeClr val="accent2"/>
                </a:solidFill>
                <a:latin typeface="Arial" charset="0"/>
                <a:ea typeface="ＭＳ Ｐゴシック" charset="-128"/>
                <a:cs typeface="ＭＳ Ｐゴシック" charset="-128"/>
              </a:rPr>
              <a:t>Driving force is likely </a:t>
            </a:r>
            <a:r>
              <a:rPr lang="sv-SE" sz="2400" b="0">
                <a:solidFill>
                  <a:schemeClr val="accent2"/>
                </a:solidFill>
                <a:latin typeface="Arial" charset="0"/>
                <a:ea typeface="ＭＳ Ｐゴシック" charset="-128"/>
                <a:cs typeface="ＭＳ Ｐゴシック" charset="-128"/>
              </a:rPr>
              <a:t>non </a:t>
            </a:r>
            <a:r>
              <a:rPr lang="sv-SE" sz="2400" b="0" smtClean="0">
                <a:solidFill>
                  <a:schemeClr val="accent2"/>
                </a:solidFill>
                <a:latin typeface="Arial" charset="0"/>
                <a:ea typeface="ＭＳ Ｐゴシック" charset="-128"/>
                <a:cs typeface="ＭＳ Ｐゴシック" charset="-128"/>
              </a:rPr>
              <a:t>electrostatic </a:t>
            </a:r>
          </a:p>
          <a:p>
            <a:pPr>
              <a:lnSpc>
                <a:spcPct val="90000"/>
              </a:lnSpc>
            </a:pPr>
            <a:r>
              <a:rPr lang="sv-SE" sz="2400" b="0" smtClean="0">
                <a:solidFill>
                  <a:schemeClr val="accent2"/>
                </a:solidFill>
                <a:latin typeface="Arial" charset="0"/>
                <a:ea typeface="ＭＳ Ｐゴシック" charset="-128"/>
                <a:cs typeface="ＭＳ Ｐゴシック" charset="-128"/>
              </a:rPr>
              <a:t>However likely to be controlled by electrostatic repulsion interaction 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Char char="-"/>
            </a:pPr>
            <a:r>
              <a:rPr lang="sv-SE" sz="2400" b="0">
                <a:solidFill>
                  <a:schemeClr val="accent2"/>
                </a:solidFill>
                <a:latin typeface="Arial" charset="0"/>
                <a:ea typeface="ＭＳ Ｐゴシック" charset="-128"/>
                <a:cs typeface="ＭＳ Ｐゴシック" charset="-128"/>
              </a:rPr>
              <a:t>Anchoring of intact nanoparticles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sv-SE" sz="2400" b="0">
                <a:solidFill>
                  <a:schemeClr val="accent2"/>
                </a:solidFill>
                <a:latin typeface="Arial" charset="0"/>
                <a:ea typeface="ＭＳ Ｐゴシック" charset="-128"/>
                <a:cs typeface="ＭＳ Ｐゴシック" charset="-128"/>
              </a:rPr>
              <a:t>or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Char char="-"/>
            </a:pPr>
            <a:r>
              <a:rPr lang="sv-SE" sz="2400" b="0">
                <a:solidFill>
                  <a:schemeClr val="accent2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surface-induced nucleation and growth </a:t>
            </a:r>
            <a:r>
              <a:rPr lang="sv-SE" sz="2400" b="0" smtClean="0">
                <a:solidFill>
                  <a:schemeClr val="accent2"/>
                </a:solidFill>
                <a:latin typeface="Arial" charset="0"/>
                <a:ea typeface="ＭＳ Ｐゴシック" charset="-128"/>
                <a:cs typeface="ＭＳ Ｐゴシック" charset="-128"/>
              </a:rPr>
              <a:t>process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Char char="-"/>
            </a:pPr>
            <a:r>
              <a:rPr lang="en-US" sz="1400" b="0" smtClean="0">
                <a:latin typeface="Arial" charset="0"/>
                <a:ea typeface="ＭＳ Ｐゴシック" charset="-128"/>
                <a:cs typeface="ＭＳ Ｐゴシック" charset="-128"/>
              </a:rPr>
              <a:t>Vandoolaeghe</a:t>
            </a:r>
            <a:r>
              <a:rPr lang="en-US" sz="1400" b="0">
                <a:latin typeface="Arial" charset="0"/>
                <a:ea typeface="ＭＳ Ｐゴシック" charset="-128"/>
                <a:cs typeface="ＭＳ Ｐゴシック" charset="-128"/>
              </a:rPr>
              <a:t>, P., Tiberg, F., and Nylander, T., Interfacial behavior of cubic liquid crystalline nanoparticles at hydrophilic and hycrophobic surfaces. Langmuir, 2006. 22: p. 9169-9174.</a:t>
            </a:r>
            <a:endParaRPr lang="en-US" sz="2400" i="1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6085" name="Rectangle 8"/>
          <p:cNvSpPr>
            <a:spLocks noChangeArrowheads="1"/>
          </p:cNvSpPr>
          <p:nvPr/>
        </p:nvSpPr>
        <p:spPr bwMode="auto">
          <a:xfrm>
            <a:off x="244211" y="3019425"/>
            <a:ext cx="314722" cy="13525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86" name="Rectangle 9"/>
          <p:cNvSpPr>
            <a:spLocks noChangeArrowheads="1"/>
          </p:cNvSpPr>
          <p:nvPr/>
        </p:nvSpPr>
        <p:spPr bwMode="auto">
          <a:xfrm>
            <a:off x="4665796" y="3232150"/>
            <a:ext cx="314721" cy="13525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87" name="Text Box 10"/>
          <p:cNvSpPr txBox="1">
            <a:spLocks noChangeArrowheads="1"/>
          </p:cNvSpPr>
          <p:nvPr/>
        </p:nvSpPr>
        <p:spPr bwMode="auto">
          <a:xfrm>
            <a:off x="369756" y="1711326"/>
            <a:ext cx="127780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Symbol" charset="2"/>
                <a:sym typeface="Symbol" charset="2"/>
              </a:rPr>
              <a:t></a:t>
            </a:r>
            <a:r>
              <a:rPr lang="en-US" sz="1800"/>
              <a:t> mg m</a:t>
            </a:r>
            <a:r>
              <a:rPr lang="en-US" sz="1800" baseline="30000"/>
              <a:t>-2</a:t>
            </a:r>
            <a:endParaRPr lang="en-US" sz="1800"/>
          </a:p>
        </p:txBody>
      </p:sp>
      <p:sp>
        <p:nvSpPr>
          <p:cNvPr id="46088" name="Text Box 11"/>
          <p:cNvSpPr txBox="1">
            <a:spLocks noChangeArrowheads="1"/>
          </p:cNvSpPr>
          <p:nvPr/>
        </p:nvSpPr>
        <p:spPr bwMode="auto">
          <a:xfrm>
            <a:off x="3719910" y="1779588"/>
            <a:ext cx="127780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d Å</a:t>
            </a:r>
          </a:p>
        </p:txBody>
      </p:sp>
      <p:sp>
        <p:nvSpPr>
          <p:cNvPr id="46089" name="Text Box 12"/>
          <p:cNvSpPr txBox="1">
            <a:spLocks noChangeArrowheads="1"/>
          </p:cNvSpPr>
          <p:nvPr/>
        </p:nvSpPr>
        <p:spPr bwMode="auto">
          <a:xfrm>
            <a:off x="2550451" y="4692651"/>
            <a:ext cx="127780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water</a:t>
            </a:r>
          </a:p>
        </p:txBody>
      </p:sp>
      <p:sp>
        <p:nvSpPr>
          <p:cNvPr id="46090" name="Text Box 13"/>
          <p:cNvSpPr txBox="1">
            <a:spLocks noChangeArrowheads="1"/>
          </p:cNvSpPr>
          <p:nvPr/>
        </p:nvSpPr>
        <p:spPr bwMode="auto">
          <a:xfrm>
            <a:off x="1864255" y="3270251"/>
            <a:ext cx="1277806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chemeClr val="accent2"/>
                </a:solidFill>
              </a:rPr>
              <a:t>pH 2</a:t>
            </a:r>
          </a:p>
        </p:txBody>
      </p:sp>
      <p:sp>
        <p:nvSpPr>
          <p:cNvPr id="46091" name="Text Box 14"/>
          <p:cNvSpPr txBox="1">
            <a:spLocks noChangeArrowheads="1"/>
          </p:cNvSpPr>
          <p:nvPr/>
        </p:nvSpPr>
        <p:spPr bwMode="auto">
          <a:xfrm>
            <a:off x="2528094" y="2989264"/>
            <a:ext cx="1726671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FF0000"/>
                </a:solidFill>
              </a:rPr>
              <a:t>0.1 M NaCl+ 0.01 M CaCl</a:t>
            </a:r>
            <a:r>
              <a:rPr lang="en-US" sz="1600" baseline="-25000">
                <a:solidFill>
                  <a:srgbClr val="FF0000"/>
                </a:solidFill>
              </a:rPr>
              <a:t>2</a:t>
            </a:r>
            <a:endParaRPr lang="en-US" sz="16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28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6"/>
          <p:cNvSpPr>
            <a:spLocks noChangeArrowheads="1"/>
          </p:cNvSpPr>
          <p:nvPr/>
        </p:nvSpPr>
        <p:spPr bwMode="auto">
          <a:xfrm>
            <a:off x="0" y="2064693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8132" name="Rectangle 9"/>
          <p:cNvSpPr>
            <a:spLocks noGrp="1" noChangeArrowheads="1"/>
          </p:cNvSpPr>
          <p:nvPr>
            <p:ph type="title"/>
          </p:nvPr>
        </p:nvSpPr>
        <p:spPr>
          <a:xfrm>
            <a:off x="459185" y="195263"/>
            <a:ext cx="9211204" cy="1143000"/>
          </a:xfrm>
        </p:spPr>
        <p:txBody>
          <a:bodyPr/>
          <a:lstStyle/>
          <a:p>
            <a:r>
              <a:rPr lang="sv-SE" sz="2800">
                <a:solidFill>
                  <a:srgbClr val="6600CC"/>
                </a:solidFill>
                <a:latin typeface="Arial" charset="0"/>
                <a:ea typeface="ＭＳ Ｐゴシック" charset="-128"/>
                <a:cs typeface="ＭＳ Ｐゴシック" charset="-128"/>
              </a:rPr>
              <a:t>Lateral organization of CPNP on silica surface</a:t>
            </a:r>
            <a:br>
              <a:rPr lang="sv-SE" sz="2800">
                <a:solidFill>
                  <a:srgbClr val="6600CC"/>
                </a:solidFill>
                <a:latin typeface="Arial" charset="0"/>
                <a:ea typeface="ＭＳ Ｐゴシック" charset="-128"/>
                <a:cs typeface="ＭＳ Ｐゴシック" charset="-128"/>
              </a:rPr>
            </a:br>
            <a:r>
              <a:rPr lang="sv-SE" sz="2800">
                <a:solidFill>
                  <a:srgbClr val="6600CC"/>
                </a:solidFill>
                <a:latin typeface="Arial" charset="0"/>
                <a:ea typeface="ＭＳ Ｐゴシック" charset="-128"/>
                <a:cs typeface="ＭＳ Ｐゴシック" charset="-128"/>
              </a:rPr>
              <a:t>imaged by fluorescence microscopy </a:t>
            </a:r>
            <a:r>
              <a:rPr lang="en-GB" sz="2800">
                <a:solidFill>
                  <a:srgbClr val="6600CC"/>
                </a:solidFill>
                <a:latin typeface="Arial" charset="0"/>
                <a:ea typeface="ＭＳ Ｐゴシック" charset="-128"/>
                <a:cs typeface="ＭＳ Ｐゴシック" charset="-128"/>
              </a:rPr>
              <a:t/>
            </a:r>
            <a:br>
              <a:rPr lang="en-GB" sz="2800">
                <a:solidFill>
                  <a:srgbClr val="6600CC"/>
                </a:solidFill>
                <a:latin typeface="Arial" charset="0"/>
                <a:ea typeface="ＭＳ Ｐゴシック" charset="-128"/>
                <a:cs typeface="ＭＳ Ｐゴシック" charset="-128"/>
              </a:rPr>
            </a:br>
            <a:endParaRPr lang="en-US" sz="2800">
              <a:solidFill>
                <a:srgbClr val="6600CC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33" name="Rectangle 11"/>
          <p:cNvSpPr>
            <a:spLocks noGrp="1" noChangeArrowheads="1"/>
          </p:cNvSpPr>
          <p:nvPr>
            <p:ph type="body" sz="half" idx="2"/>
          </p:nvPr>
        </p:nvSpPr>
        <p:spPr>
          <a:xfrm>
            <a:off x="5400146" y="1787525"/>
            <a:ext cx="4127500" cy="41148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sv-SE" sz="2000" b="0" dirty="0" err="1">
                <a:solidFill>
                  <a:schemeClr val="hlin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Layer</a:t>
            </a:r>
            <a:r>
              <a:rPr lang="sv-SE" sz="2000" b="0" dirty="0">
                <a:solidFill>
                  <a:schemeClr val="hlin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sv-SE" sz="2000" b="0" dirty="0" err="1">
                <a:solidFill>
                  <a:schemeClr val="hlin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formed</a:t>
            </a:r>
            <a:r>
              <a:rPr lang="sv-SE" sz="2000" b="0" dirty="0">
                <a:solidFill>
                  <a:schemeClr val="hlin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of </a:t>
            </a:r>
            <a:r>
              <a:rPr lang="sv-SE" sz="2000" b="0" dirty="0" err="1">
                <a:solidFill>
                  <a:schemeClr val="hlin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patches</a:t>
            </a:r>
            <a:endParaRPr lang="sv-SE" sz="2000" b="0" dirty="0">
              <a:solidFill>
                <a:schemeClr val="hlin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sv-SE" sz="2000" b="0" dirty="0">
                <a:solidFill>
                  <a:schemeClr val="hlin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No lateral </a:t>
            </a:r>
            <a:r>
              <a:rPr lang="sv-SE" sz="2000" b="0" dirty="0" err="1">
                <a:solidFill>
                  <a:schemeClr val="hlin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organization</a:t>
            </a:r>
            <a:endParaRPr lang="sv-SE" sz="2000" b="0" dirty="0">
              <a:solidFill>
                <a:schemeClr val="hlin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sv-SE" sz="2000" b="0" dirty="0" err="1">
                <a:solidFill>
                  <a:schemeClr val="hlin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Size</a:t>
            </a:r>
            <a:r>
              <a:rPr lang="sv-SE" sz="2000" b="0" dirty="0">
                <a:solidFill>
                  <a:schemeClr val="hlin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sv-SE" sz="2000" b="0" dirty="0" err="1">
                <a:solidFill>
                  <a:schemeClr val="hlin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roughly</a:t>
            </a:r>
            <a:r>
              <a:rPr lang="sv-SE" sz="2000" b="0" dirty="0">
                <a:solidFill>
                  <a:schemeClr val="hlin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the same </a:t>
            </a:r>
            <a:r>
              <a:rPr lang="sv-SE" sz="2000" b="0" dirty="0" err="1">
                <a:solidFill>
                  <a:schemeClr val="hlin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than</a:t>
            </a:r>
            <a:r>
              <a:rPr lang="sv-SE" sz="2000" b="0" dirty="0">
                <a:solidFill>
                  <a:schemeClr val="hlin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sv-SE" sz="2000" b="0" dirty="0" err="1">
                <a:solidFill>
                  <a:schemeClr val="hlin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nanoparticles</a:t>
            </a:r>
            <a:endParaRPr lang="sv-SE" sz="2000" b="0" dirty="0">
              <a:solidFill>
                <a:schemeClr val="hlin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endParaRPr lang="sv-SE" sz="2000" b="0" dirty="0">
              <a:solidFill>
                <a:schemeClr val="hlin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sz="1200" b="0" dirty="0">
                <a:latin typeface="Arial" charset="0"/>
                <a:ea typeface="ＭＳ Ｐゴシック" charset="-128"/>
                <a:cs typeface="ＭＳ Ｐゴシック" charset="-128"/>
              </a:rPr>
              <a:t>	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endParaRPr lang="en-US" sz="1200" b="0" dirty="0">
              <a:latin typeface="Arial" charset="0"/>
              <a:ea typeface="ＭＳ Ｐゴシック" charset="-128"/>
              <a:cs typeface="ＭＳ Ｐゴシック" charset="-128"/>
            </a:endParaRP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sz="1200" b="0" dirty="0" err="1">
                <a:latin typeface="Arial" charset="0"/>
                <a:ea typeface="ＭＳ Ｐゴシック" charset="-128"/>
                <a:cs typeface="ＭＳ Ｐゴシック" charset="-128"/>
              </a:rPr>
              <a:t>Vandoolaeghe</a:t>
            </a:r>
            <a:r>
              <a:rPr lang="en-US" sz="1200" b="0" dirty="0">
                <a:latin typeface="Arial" charset="0"/>
                <a:ea typeface="ＭＳ Ｐゴシック" charset="-128"/>
                <a:cs typeface="ＭＳ Ｐゴシック" charset="-128"/>
              </a:rPr>
              <a:t>, P., Campbell, R.A., </a:t>
            </a:r>
            <a:r>
              <a:rPr lang="en-US" sz="1200" b="0" dirty="0" err="1">
                <a:latin typeface="Arial" charset="0"/>
                <a:ea typeface="ＭＳ Ｐゴシック" charset="-128"/>
                <a:cs typeface="ＭＳ Ｐゴシック" charset="-128"/>
              </a:rPr>
              <a:t>Rennie</a:t>
            </a:r>
            <a:r>
              <a:rPr lang="en-US" sz="1200" b="0" dirty="0">
                <a:latin typeface="Arial" charset="0"/>
                <a:ea typeface="ＭＳ Ｐゴシック" charset="-128"/>
                <a:cs typeface="ＭＳ Ｐゴシック" charset="-128"/>
              </a:rPr>
              <a:t>, A.R., and Nylander, T., Adsorption of intact cubic liquid crystalline </a:t>
            </a:r>
            <a:r>
              <a:rPr lang="en-US" sz="1200" b="0" dirty="0" err="1">
                <a:latin typeface="Arial" charset="0"/>
                <a:ea typeface="ＭＳ Ｐゴシック" charset="-128"/>
                <a:cs typeface="ＭＳ Ｐゴシック" charset="-128"/>
              </a:rPr>
              <a:t>nanoparticles</a:t>
            </a:r>
            <a:r>
              <a:rPr lang="en-US" sz="1200" b="0" dirty="0">
                <a:latin typeface="Arial" charset="0"/>
                <a:ea typeface="ＭＳ Ｐゴシック" charset="-128"/>
                <a:cs typeface="ＭＳ Ｐゴシック" charset="-128"/>
              </a:rPr>
              <a:t> on hydrophilic surfaces </a:t>
            </a:r>
            <a:r>
              <a:rPr lang="sv-SE" sz="1200" b="0" dirty="0">
                <a:latin typeface="Arial" charset="0"/>
                <a:ea typeface="ＭＳ Ｐゴシック" charset="-128"/>
                <a:cs typeface="ＭＳ Ｐゴシック" charset="-128"/>
              </a:rPr>
              <a:t>−</a:t>
            </a:r>
            <a:r>
              <a:rPr lang="en-US" sz="1200" b="0" dirty="0">
                <a:latin typeface="Arial" charset="0"/>
                <a:ea typeface="ＭＳ Ｐゴシック" charset="-128"/>
                <a:cs typeface="ＭＳ Ｐゴシック" charset="-128"/>
              </a:rPr>
              <a:t> lateral organization, interfacial stability, layer structure and interaction mechanism. J. Phys. </a:t>
            </a:r>
            <a:r>
              <a:rPr lang="en-US" sz="1200" b="0" dirty="0" err="1">
                <a:latin typeface="Arial" charset="0"/>
                <a:ea typeface="ＭＳ Ｐゴシック" charset="-128"/>
                <a:cs typeface="ＭＳ Ｐゴシック" charset="-128"/>
              </a:rPr>
              <a:t>Chem</a:t>
            </a:r>
            <a:r>
              <a:rPr lang="en-US" sz="1200" b="0" dirty="0">
                <a:latin typeface="Arial" charset="0"/>
                <a:ea typeface="ＭＳ Ｐゴシック" charset="-128"/>
                <a:cs typeface="ＭＳ Ｐゴシック" charset="-128"/>
              </a:rPr>
              <a:t> C</a:t>
            </a:r>
            <a:r>
              <a:rPr lang="en-US" sz="1200" dirty="0" smtClean="0">
                <a:latin typeface="Arial" charset="0"/>
                <a:ea typeface="ＭＳ Ｐゴシック" charset="-128"/>
                <a:cs typeface="ＭＳ Ｐゴシック" charset="-128"/>
              </a:rPr>
              <a:t>. 2009, 113, 4483-4494. </a:t>
            </a:r>
            <a:endParaRPr lang="sv-SE" sz="2000" b="0" dirty="0" smtClean="0">
              <a:solidFill>
                <a:schemeClr val="hlin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endParaRPr lang="en-GB" sz="2000" b="0" dirty="0">
              <a:solidFill>
                <a:schemeClr val="hlin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pPr>
              <a:lnSpc>
                <a:spcPct val="90000"/>
              </a:lnSpc>
            </a:pPr>
            <a:endParaRPr lang="en-US" sz="2000" dirty="0">
              <a:solidFill>
                <a:schemeClr val="hlin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35" name="Text Box 15"/>
          <p:cNvSpPr txBox="1">
            <a:spLocks noChangeArrowheads="1"/>
          </p:cNvSpPr>
          <p:nvPr/>
        </p:nvSpPr>
        <p:spPr bwMode="auto">
          <a:xfrm>
            <a:off x="3439583" y="3906838"/>
            <a:ext cx="183845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  <a:latin typeface="Times New Roman" charset="0"/>
              </a:rPr>
              <a:t>17.3 </a:t>
            </a:r>
            <a:r>
              <a:rPr lang="sv-SE" sz="1600">
                <a:solidFill>
                  <a:schemeClr val="bg1"/>
                </a:solidFill>
                <a:latin typeface="Times New Roman" charset="0"/>
              </a:rPr>
              <a:t>x </a:t>
            </a:r>
            <a:r>
              <a:rPr lang="en-US" sz="1600">
                <a:solidFill>
                  <a:schemeClr val="bg1"/>
                </a:solidFill>
                <a:latin typeface="Times New Roman" charset="0"/>
              </a:rPr>
              <a:t>10.1 </a:t>
            </a:r>
            <a:r>
              <a:rPr lang="en-US" sz="1600">
                <a:solidFill>
                  <a:schemeClr val="bg1"/>
                </a:solidFill>
                <a:latin typeface="Symbol" charset="2"/>
                <a:sym typeface="Symbol" charset="2"/>
              </a:rPr>
              <a:t>m</a:t>
            </a:r>
            <a:r>
              <a:rPr lang="en-US" sz="1600">
                <a:solidFill>
                  <a:schemeClr val="bg1"/>
                </a:solidFill>
                <a:latin typeface="Times New Roman" charset="0"/>
              </a:rPr>
              <a:t>m</a:t>
            </a:r>
            <a:r>
              <a:rPr lang="en-US" sz="1600" baseline="30000">
                <a:solidFill>
                  <a:schemeClr val="bg1"/>
                </a:solidFill>
                <a:latin typeface="Times New Roman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683" y="1562100"/>
            <a:ext cx="4622800" cy="3429000"/>
          </a:xfrm>
          <a:prstGeom prst="rect">
            <a:avLst/>
          </a:prstGeom>
        </p:spPr>
      </p:pic>
      <p:pic>
        <p:nvPicPr>
          <p:cNvPr id="48134" name="Picture 12" descr="cpnp044cro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49902" y="4191001"/>
            <a:ext cx="1473862" cy="792163"/>
          </a:xfrm>
          <a:prstGeom prst="rect">
            <a:avLst/>
          </a:prstGeom>
          <a:noFill/>
          <a:ln w="15875">
            <a:solidFill>
              <a:srgbClr val="FFFFF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0023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3133" y="1231900"/>
            <a:ext cx="4732867" cy="3606800"/>
          </a:xfrm>
          <a:prstGeom prst="rect">
            <a:avLst/>
          </a:prstGeom>
        </p:spPr>
      </p:pic>
      <p:sp>
        <p:nvSpPr>
          <p:cNvPr id="50180" name="Rectangle 6"/>
          <p:cNvSpPr>
            <a:spLocks noGrp="1" noChangeArrowheads="1"/>
          </p:cNvSpPr>
          <p:nvPr>
            <p:ph type="title"/>
          </p:nvPr>
        </p:nvSpPr>
        <p:spPr>
          <a:xfrm>
            <a:off x="698235" y="209550"/>
            <a:ext cx="8420100" cy="1143000"/>
          </a:xfrm>
        </p:spPr>
        <p:txBody>
          <a:bodyPr/>
          <a:lstStyle/>
          <a:p>
            <a:r>
              <a:rPr lang="en-US" sz="3200">
                <a:solidFill>
                  <a:schemeClr val="accent2"/>
                </a:solidFill>
                <a:ea typeface="ＭＳ Ｐゴシック" charset="-128"/>
                <a:cs typeface="ＭＳ Ｐゴシック" charset="-128"/>
              </a:rPr>
              <a:t>Layer of CPNP on silica formed by intact particles </a:t>
            </a:r>
          </a:p>
        </p:txBody>
      </p:sp>
      <p:sp>
        <p:nvSpPr>
          <p:cNvPr id="50181" name="Rectangle 9"/>
          <p:cNvSpPr>
            <a:spLocks noGrp="1" noChangeArrowheads="1"/>
          </p:cNvSpPr>
          <p:nvPr>
            <p:ph type="body" sz="half" idx="3"/>
          </p:nvPr>
        </p:nvSpPr>
        <p:spPr>
          <a:xfrm>
            <a:off x="832379" y="4699000"/>
            <a:ext cx="8420100" cy="21590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sv-SE" sz="2400" b="0" dirty="0">
                <a:latin typeface="Arial" charset="0"/>
                <a:ea typeface="ＭＳ Ｐゴシック" charset="-128"/>
                <a:cs typeface="ＭＳ Ｐゴシック" charset="-128"/>
              </a:rPr>
              <a:t>QCM-D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sv-SE" sz="2400" b="0" dirty="0" err="1">
                <a:latin typeface="Arial" charset="0"/>
                <a:ea typeface="ＭＳ Ｐゴシック" charset="-128"/>
                <a:cs typeface="ＭＳ Ｐゴシック" charset="-128"/>
              </a:rPr>
              <a:t>Viscoelastic</a:t>
            </a:r>
            <a:r>
              <a:rPr lang="sv-SE" sz="2400" b="0" dirty="0"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sv-SE" sz="2400" b="0" dirty="0" err="1">
                <a:latin typeface="Arial" charset="0"/>
                <a:ea typeface="ＭＳ Ｐゴシック" charset="-128"/>
                <a:cs typeface="ＭＳ Ｐゴシック" charset="-128"/>
              </a:rPr>
              <a:t>properties</a:t>
            </a:r>
            <a:endParaRPr lang="sv-SE" sz="2400" b="0" dirty="0">
              <a:latin typeface="Arial" charset="0"/>
              <a:ea typeface="ＭＳ Ｐゴシック" charset="-128"/>
              <a:cs typeface="ＭＳ Ｐゴシック" charset="-128"/>
            </a:endParaRP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sv-SE" sz="2400" b="0" dirty="0" err="1">
                <a:latin typeface="Arial" charset="0"/>
                <a:ea typeface="ＭＳ Ｐゴシック" charset="-128"/>
                <a:cs typeface="ＭＳ Ｐゴシック" charset="-128"/>
              </a:rPr>
              <a:t>Large</a:t>
            </a:r>
            <a:r>
              <a:rPr lang="sv-SE" sz="2400" b="0" dirty="0"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sv-SE" sz="2400" b="0" dirty="0" err="1">
                <a:latin typeface="Arial" charset="0"/>
                <a:ea typeface="ＭＳ Ｐゴシック" charset="-128"/>
                <a:cs typeface="ＭＳ Ｐゴシック" charset="-128"/>
              </a:rPr>
              <a:t>amount</a:t>
            </a:r>
            <a:r>
              <a:rPr lang="sv-SE" sz="2400" b="0" dirty="0">
                <a:latin typeface="Arial" charset="0"/>
                <a:ea typeface="ＭＳ Ｐゴシック" charset="-128"/>
                <a:cs typeface="ＭＳ Ｐゴシック" charset="-128"/>
              </a:rPr>
              <a:t> of </a:t>
            </a:r>
            <a:r>
              <a:rPr lang="sv-SE" sz="2400" b="0" dirty="0" err="1">
                <a:latin typeface="Arial" charset="0"/>
                <a:ea typeface="ＭＳ Ｐゴシック" charset="-128"/>
                <a:cs typeface="ＭＳ Ｐゴシック" charset="-128"/>
              </a:rPr>
              <a:t>acoustically</a:t>
            </a:r>
            <a:r>
              <a:rPr lang="sv-SE" sz="2400" b="0" dirty="0"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sv-SE" sz="2400" b="0" dirty="0" err="1">
                <a:latin typeface="Arial" charset="0"/>
                <a:ea typeface="ＭＳ Ｐゴシック" charset="-128"/>
                <a:cs typeface="ＭＳ Ｐゴシック" charset="-128"/>
              </a:rPr>
              <a:t>coupled</a:t>
            </a:r>
            <a:r>
              <a:rPr lang="sv-SE" sz="2400" b="0" dirty="0">
                <a:latin typeface="Arial" charset="0"/>
                <a:ea typeface="ＭＳ Ｐゴシック" charset="-128"/>
                <a:cs typeface="ＭＳ Ｐゴシック" charset="-128"/>
              </a:rPr>
              <a:t> water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sv-SE" sz="2400" b="0" dirty="0">
                <a:latin typeface="Arial" charset="0"/>
                <a:ea typeface="ＭＳ Ｐゴシック" charset="-128"/>
                <a:cs typeface="ＭＳ Ｐゴシック" charset="-128"/>
              </a:rPr>
              <a:t>No </a:t>
            </a:r>
            <a:r>
              <a:rPr lang="sv-SE" sz="2400" b="0" dirty="0" err="1">
                <a:latin typeface="Arial" charset="0"/>
                <a:ea typeface="ＭＳ Ｐゴシック" charset="-128"/>
                <a:cs typeface="ＭＳ Ｐゴシック" charset="-128"/>
              </a:rPr>
              <a:t>phase</a:t>
            </a:r>
            <a:r>
              <a:rPr lang="sv-SE" sz="2400" b="0" dirty="0">
                <a:latin typeface="Arial" charset="0"/>
                <a:ea typeface="ＭＳ Ｐゴシック" charset="-128"/>
                <a:cs typeface="ＭＳ Ｐゴシック" charset="-128"/>
              </a:rPr>
              <a:t> transformation</a:t>
            </a:r>
            <a:endParaRPr lang="en-US" sz="2400" b="0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0182" name="Text Box 17"/>
          <p:cNvSpPr txBox="1">
            <a:spLocks noChangeArrowheads="1"/>
          </p:cNvSpPr>
          <p:nvPr/>
        </p:nvSpPr>
        <p:spPr bwMode="auto">
          <a:xfrm>
            <a:off x="6524889" y="3911601"/>
            <a:ext cx="110969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vesicles</a:t>
            </a:r>
          </a:p>
        </p:txBody>
      </p:sp>
      <p:sp>
        <p:nvSpPr>
          <p:cNvPr id="50183" name="Text Box 18"/>
          <p:cNvSpPr txBox="1">
            <a:spLocks noChangeArrowheads="1"/>
          </p:cNvSpPr>
          <p:nvPr/>
        </p:nvSpPr>
        <p:spPr bwMode="auto">
          <a:xfrm>
            <a:off x="7928240" y="3122614"/>
            <a:ext cx="161985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Large CPNP</a:t>
            </a:r>
          </a:p>
        </p:txBody>
      </p:sp>
      <p:sp>
        <p:nvSpPr>
          <p:cNvPr id="50184" name="Text Box 19"/>
          <p:cNvSpPr txBox="1">
            <a:spLocks noChangeArrowheads="1"/>
          </p:cNvSpPr>
          <p:nvPr/>
        </p:nvSpPr>
        <p:spPr bwMode="auto">
          <a:xfrm>
            <a:off x="6483615" y="1758950"/>
            <a:ext cx="16052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Small CPNP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267" y="1225550"/>
            <a:ext cx="4705350" cy="356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3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solid –liquid interface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9" name="Rectangle 8"/>
          <p:cNvSpPr>
            <a:spLocks noGrp="1" noChangeArrowheads="1"/>
          </p:cNvSpPr>
          <p:nvPr>
            <p:ph type="title"/>
          </p:nvPr>
        </p:nvSpPr>
        <p:spPr>
          <a:xfrm>
            <a:off x="803143" y="292100"/>
            <a:ext cx="8420100" cy="1143000"/>
          </a:xfrm>
        </p:spPr>
        <p:txBody>
          <a:bodyPr/>
          <a:lstStyle/>
          <a:p>
            <a:r>
              <a:rPr lang="en-US" sz="3200">
                <a:solidFill>
                  <a:schemeClr val="accent2"/>
                </a:solidFill>
                <a:ea typeface="ＭＳ Ｐゴシック" charset="-128"/>
                <a:cs typeface="ＭＳ Ｐゴシック" charset="-128"/>
              </a:rPr>
              <a:t>CPNP layer structure on silica from neutron reflectivity</a:t>
            </a:r>
          </a:p>
        </p:txBody>
      </p:sp>
      <p:sp>
        <p:nvSpPr>
          <p:cNvPr id="52230" name="Rectangle 11"/>
          <p:cNvSpPr>
            <a:spLocks noGrp="1" noChangeArrowheads="1"/>
          </p:cNvSpPr>
          <p:nvPr>
            <p:ph type="body" sz="half" idx="3"/>
          </p:nvPr>
        </p:nvSpPr>
        <p:spPr>
          <a:xfrm>
            <a:off x="268288" y="4695825"/>
            <a:ext cx="8420100" cy="1981200"/>
          </a:xfrm>
        </p:spPr>
        <p:txBody>
          <a:bodyPr/>
          <a:lstStyle/>
          <a:p>
            <a:r>
              <a:rPr lang="sv-SE" sz="2400" b="0" dirty="0" err="1">
                <a:latin typeface="Arial" charset="0"/>
                <a:ea typeface="ＭＳ Ｐゴシック" charset="-128"/>
                <a:cs typeface="ＭＳ Ｐゴシック" charset="-128"/>
              </a:rPr>
              <a:t>Single</a:t>
            </a:r>
            <a:r>
              <a:rPr lang="sv-SE" sz="2400" b="0" dirty="0"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sv-SE" sz="2400" b="0" dirty="0" err="1">
                <a:latin typeface="Arial" charset="0"/>
                <a:ea typeface="ＭＳ Ｐゴシック" charset="-128"/>
                <a:cs typeface="ＭＳ Ｐゴシック" charset="-128"/>
              </a:rPr>
              <a:t>layer</a:t>
            </a:r>
            <a:r>
              <a:rPr lang="sv-SE" sz="2400" b="0" dirty="0"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sv-SE" sz="2400" b="0" dirty="0" err="1">
                <a:latin typeface="Arial" charset="0"/>
                <a:ea typeface="ＭＳ Ｐゴシック" charset="-128"/>
                <a:cs typeface="ＭＳ Ｐゴシック" charset="-128"/>
              </a:rPr>
              <a:t>adjacent</a:t>
            </a:r>
            <a:r>
              <a:rPr lang="sv-SE" sz="2400" b="0" dirty="0">
                <a:latin typeface="Arial" charset="0"/>
                <a:ea typeface="ＭＳ Ｐゴシック" charset="-128"/>
                <a:cs typeface="ＭＳ Ｐゴシック" charset="-128"/>
              </a:rPr>
              <a:t> to the </a:t>
            </a:r>
            <a:r>
              <a:rPr lang="sv-SE" sz="2400" b="0" dirty="0" err="1">
                <a:latin typeface="Arial" charset="0"/>
                <a:ea typeface="ＭＳ Ｐゴシック" charset="-128"/>
                <a:cs typeface="ＭＳ Ｐゴシック" charset="-128"/>
              </a:rPr>
              <a:t>surface</a:t>
            </a:r>
            <a:r>
              <a:rPr lang="sv-SE" sz="2400" b="0" dirty="0">
                <a:latin typeface="Arial" charset="0"/>
                <a:ea typeface="ＭＳ Ｐゴシック" charset="-128"/>
                <a:cs typeface="ＭＳ Ｐゴシック" charset="-128"/>
              </a:rPr>
              <a:t> + </a:t>
            </a:r>
            <a:r>
              <a:rPr lang="sv-SE" sz="2400" b="0" dirty="0" err="1">
                <a:latin typeface="Arial" charset="0"/>
                <a:ea typeface="ＭＳ Ｐゴシック" charset="-128"/>
                <a:cs typeface="ＭＳ Ｐゴシック" charset="-128"/>
              </a:rPr>
              <a:t>repeating</a:t>
            </a:r>
            <a:r>
              <a:rPr lang="sv-SE" sz="2400" b="0" dirty="0"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sv-SE" sz="2400" b="0" dirty="0" err="1">
                <a:latin typeface="Arial" charset="0"/>
                <a:ea typeface="ＭＳ Ｐゴシック" charset="-128"/>
                <a:cs typeface="ＭＳ Ｐゴシック" charset="-128"/>
              </a:rPr>
              <a:t>structure</a:t>
            </a:r>
            <a:endParaRPr lang="sv-SE" sz="2400" b="0" dirty="0">
              <a:latin typeface="Arial" charset="0"/>
              <a:ea typeface="ＭＳ Ｐゴシック" charset="-128"/>
              <a:cs typeface="ＭＳ Ｐゴシック" charset="-128"/>
            </a:endParaRPr>
          </a:p>
          <a:p>
            <a:r>
              <a:rPr lang="sv-SE" sz="2400" b="0" dirty="0">
                <a:latin typeface="Arial" charset="0"/>
                <a:ea typeface="ＭＳ Ｐゴシック" charset="-128"/>
                <a:cs typeface="ＭＳ Ｐゴシック" charset="-128"/>
              </a:rPr>
              <a:t>SLD </a:t>
            </a:r>
            <a:r>
              <a:rPr lang="sv-SE" sz="2400" b="0" dirty="0" err="1">
                <a:latin typeface="Arial" charset="0"/>
                <a:ea typeface="ＭＳ Ｐゴシック" charset="-128"/>
                <a:cs typeface="ＭＳ Ｐゴシック" charset="-128"/>
              </a:rPr>
              <a:t>following</a:t>
            </a:r>
            <a:r>
              <a:rPr lang="sv-SE" sz="2400" b="0" dirty="0">
                <a:latin typeface="Arial" charset="0"/>
                <a:ea typeface="ＭＳ Ｐゴシック" charset="-128"/>
                <a:cs typeface="ＭＳ Ｐゴシック" charset="-128"/>
              </a:rPr>
              <a:t> a </a:t>
            </a:r>
            <a:r>
              <a:rPr lang="sv-SE" sz="2400" b="0" dirty="0" err="1">
                <a:latin typeface="Arial" charset="0"/>
                <a:ea typeface="ＭＳ Ｐゴシック" charset="-128"/>
                <a:cs typeface="ＭＳ Ｐゴシック" charset="-128"/>
              </a:rPr>
              <a:t>sinusoidal</a:t>
            </a:r>
            <a:r>
              <a:rPr lang="sv-SE" sz="2400" b="0" dirty="0"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sv-SE" sz="2400" b="0" dirty="0" err="1">
                <a:latin typeface="Arial" charset="0"/>
                <a:ea typeface="ＭＳ Ｐゴシック" charset="-128"/>
                <a:cs typeface="ＭＳ Ｐゴシック" charset="-128"/>
              </a:rPr>
              <a:t>function</a:t>
            </a:r>
            <a:r>
              <a:rPr lang="sv-SE" sz="2400" b="0" dirty="0"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sv-SE" sz="2400" b="0" dirty="0" err="1">
                <a:latin typeface="Arial" charset="0"/>
                <a:ea typeface="ＭＳ Ｐゴシック" charset="-128"/>
                <a:cs typeface="ＭＳ Ｐゴシック" charset="-128"/>
              </a:rPr>
              <a:t>versus</a:t>
            </a:r>
            <a:r>
              <a:rPr lang="sv-SE" sz="2400" b="0" dirty="0"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sv-SE" sz="2400" b="0" i="1" dirty="0">
                <a:latin typeface="Arial" charset="0"/>
                <a:ea typeface="ＭＳ Ｐゴシック" charset="-128"/>
                <a:cs typeface="ＭＳ Ｐゴシック" charset="-128"/>
              </a:rPr>
              <a:t>z</a:t>
            </a:r>
            <a:endParaRPr lang="en-US" sz="2400" b="0" i="1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58950"/>
            <a:ext cx="3384550" cy="2654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4550" y="1835150"/>
            <a:ext cx="3384550" cy="260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2792" y="2489200"/>
            <a:ext cx="3233208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63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3"/>
          <p:cNvSpPr>
            <a:spLocks noGrp="1"/>
          </p:cNvSpPr>
          <p:nvPr>
            <p:ph type="title"/>
          </p:nvPr>
        </p:nvSpPr>
        <p:spPr>
          <a:xfrm>
            <a:off x="687916" y="336551"/>
            <a:ext cx="8905081" cy="2200275"/>
          </a:xfrm>
        </p:spPr>
        <p:txBody>
          <a:bodyPr/>
          <a:lstStyle/>
          <a:p>
            <a:r>
              <a:rPr lang="en-US" sz="3200" dirty="0" smtClean="0">
                <a:solidFill>
                  <a:srgbClr val="FF0000"/>
                </a:solidFill>
                <a:ea typeface="ＭＳ Ｐゴシック" pitchFamily="-110" charset="-128"/>
                <a:cs typeface="ＭＳ Ｐゴシック" pitchFamily="-110" charset="-128"/>
              </a:rPr>
              <a:t>MODEL MEMBRANES:</a:t>
            </a:r>
            <a:r>
              <a:rPr lang="en-US" sz="3200" dirty="0" smtClean="0">
                <a:solidFill>
                  <a:srgbClr val="0000FF"/>
                </a:solidFill>
                <a:ea typeface="ＭＳ Ｐゴシック" pitchFamily="-110" charset="-128"/>
                <a:cs typeface="ＭＳ Ｐゴシック" pitchFamily="-110" charset="-128"/>
              </a:rPr>
              <a:t/>
            </a:r>
            <a:br>
              <a:rPr lang="en-US" sz="3200" dirty="0" smtClean="0">
                <a:solidFill>
                  <a:srgbClr val="0000FF"/>
                </a:solidFill>
                <a:ea typeface="ＭＳ Ｐゴシック" pitchFamily="-110" charset="-128"/>
                <a:cs typeface="ＭＳ Ｐゴシック" pitchFamily="-110" charset="-128"/>
              </a:rPr>
            </a:br>
            <a:r>
              <a:rPr lang="en-US" sz="3200" dirty="0" err="1" smtClean="0">
                <a:solidFill>
                  <a:srgbClr val="0000FF"/>
                </a:solidFill>
                <a:ea typeface="ＭＳ Ｐゴシック" pitchFamily="-110" charset="-128"/>
                <a:cs typeface="ＭＳ Ｐゴシック" pitchFamily="-110" charset="-128"/>
              </a:rPr>
              <a:t>dDOPC</a:t>
            </a:r>
            <a:r>
              <a:rPr lang="en-US" sz="3200" dirty="0" smtClean="0">
                <a:solidFill>
                  <a:srgbClr val="0000FF"/>
                </a:solidFill>
                <a:ea typeface="ＭＳ Ｐゴシック" pitchFamily="-110" charset="-128"/>
                <a:cs typeface="ＭＳ Ｐゴシック" pitchFamily="-110" charset="-128"/>
              </a:rPr>
              <a:t> or DOPC  </a:t>
            </a:r>
            <a:r>
              <a:rPr lang="en-US" sz="3200" dirty="0" err="1" smtClean="0">
                <a:solidFill>
                  <a:srgbClr val="0000FF"/>
                </a:solidFill>
                <a:ea typeface="ＭＳ Ｐゴシック" pitchFamily="-110" charset="-128"/>
                <a:cs typeface="ＭＳ Ｐゴシック" pitchFamily="-110" charset="-128"/>
              </a:rPr>
              <a:t>bilayers</a:t>
            </a:r>
            <a:r>
              <a:rPr lang="en-US" sz="3200" dirty="0" smtClean="0">
                <a:solidFill>
                  <a:srgbClr val="0000FF"/>
                </a:solidFill>
                <a:ea typeface="ＭＳ Ｐゴシック" pitchFamily="-110" charset="-128"/>
                <a:cs typeface="ＭＳ Ｐゴシック" pitchFamily="-110" charset="-128"/>
              </a:rPr>
              <a:t> formed by vesicle fusion on a (negatively charged) silicon surface ≈ 90% coverage</a:t>
            </a:r>
            <a:br>
              <a:rPr lang="en-US" sz="3200" dirty="0" smtClean="0">
                <a:solidFill>
                  <a:srgbClr val="0000FF"/>
                </a:solidFill>
                <a:ea typeface="ＭＳ Ｐゴシック" pitchFamily="-110" charset="-128"/>
                <a:cs typeface="ＭＳ Ｐゴシック" pitchFamily="-110" charset="-128"/>
              </a:rPr>
            </a:br>
            <a:endParaRPr lang="en-US" sz="3200" dirty="0" smtClean="0"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87043" name="Picture 6" descr="Bilayer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98633" y="3871499"/>
            <a:ext cx="2610644" cy="1429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urvebilayer_doublechai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267" y="2667000"/>
            <a:ext cx="3709197" cy="34290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>
            <a:off x="4292600" y="4356100"/>
            <a:ext cx="1430867" cy="254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269442" y="6692901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56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ea typeface="ＭＳ Ｐゴシック" pitchFamily="-108" charset="-128"/>
                <a:cs typeface="ＭＳ Ｐゴシック" pitchFamily="-108" charset="-128"/>
              </a:rPr>
              <a:t>ADSORPTION OF CPNP ON DOPC BILAYER-</a:t>
            </a:r>
            <a:r>
              <a:rPr lang="en-US" sz="3200" dirty="0" err="1">
                <a:ea typeface="ＭＳ Ｐゴシック" pitchFamily="-108" charset="-128"/>
                <a:cs typeface="ＭＳ Ｐゴシック" pitchFamily="-108" charset="-128"/>
              </a:rPr>
              <a:t>ellipsometry</a:t>
            </a:r>
            <a:endParaRPr lang="en-US" sz="3200" dirty="0"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508494" y="1849438"/>
            <a:ext cx="4433623" cy="4114800"/>
          </a:xfrm>
        </p:spPr>
        <p:txBody>
          <a:bodyPr/>
          <a:lstStyle/>
          <a:p>
            <a:r>
              <a:rPr lang="en-US" sz="2400">
                <a:solidFill>
                  <a:schemeClr val="accent2"/>
                </a:solidFill>
                <a:ea typeface="ＭＳ Ｐゴシック" pitchFamily="-108" charset="-128"/>
                <a:cs typeface="ＭＳ Ｐゴシック" pitchFamily="-108" charset="-128"/>
              </a:rPr>
              <a:t>Initially observed a strong adsorption of the particles on the DOPC bilayer.</a:t>
            </a:r>
            <a:r>
              <a:rPr lang="en-US" sz="2400">
                <a:ea typeface="ＭＳ Ｐゴシック" pitchFamily="-108" charset="-128"/>
                <a:cs typeface="ＭＳ Ｐゴシック" pitchFamily="-108" charset="-128"/>
              </a:rPr>
              <a:t> </a:t>
            </a:r>
          </a:p>
          <a:p>
            <a:r>
              <a:rPr lang="en-US" sz="2400">
                <a:solidFill>
                  <a:schemeClr val="hlink"/>
                </a:solidFill>
                <a:ea typeface="ＭＳ Ｐゴシック" pitchFamily="-108" charset="-128"/>
                <a:cs typeface="ＭＳ Ｐゴシック" pitchFamily="-108" charset="-128"/>
              </a:rPr>
              <a:t>Subsequent decrease in the adsorbed amount </a:t>
            </a:r>
          </a:p>
          <a:p>
            <a:pPr>
              <a:buFontTx/>
              <a:buNone/>
            </a:pPr>
            <a:r>
              <a:rPr lang="en-US" sz="2400">
                <a:solidFill>
                  <a:schemeClr val="hlink"/>
                </a:solidFill>
                <a:ea typeface="ＭＳ Ｐゴシック" pitchFamily="-108" charset="-128"/>
                <a:cs typeface="ＭＳ Ｐゴシック" pitchFamily="-108" charset="-128"/>
              </a:rPr>
              <a:t> </a:t>
            </a:r>
          </a:p>
          <a:p>
            <a:pPr>
              <a:buFont typeface="Symbol" pitchFamily="-108" charset="2"/>
              <a:buChar char=""/>
            </a:pPr>
            <a:r>
              <a:rPr lang="en-US" sz="2400">
                <a:solidFill>
                  <a:schemeClr val="hlink"/>
                </a:solidFill>
                <a:ea typeface="ＭＳ Ｐゴシック" pitchFamily="-108" charset="-128"/>
                <a:cs typeface="ＭＳ Ｐゴシック" pitchFamily="-108" charset="-128"/>
              </a:rPr>
              <a:t>Adsorption/desorption of particles? </a:t>
            </a:r>
          </a:p>
          <a:p>
            <a:pPr>
              <a:buFontTx/>
              <a:buNone/>
            </a:pPr>
            <a:r>
              <a:rPr lang="en-US" sz="1600" b="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	</a:t>
            </a:r>
            <a:endParaRPr lang="en-US" sz="2400">
              <a:solidFill>
                <a:schemeClr val="hlink"/>
              </a:solidFill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31749" name="Text Box 9"/>
          <p:cNvSpPr txBox="1">
            <a:spLocks noChangeArrowheads="1"/>
          </p:cNvSpPr>
          <p:nvPr/>
        </p:nvSpPr>
        <p:spPr bwMode="auto">
          <a:xfrm>
            <a:off x="1568450" y="2971800"/>
            <a:ext cx="309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graphicFrame>
        <p:nvGraphicFramePr>
          <p:cNvPr id="31746" name="Object 2"/>
          <p:cNvGraphicFramePr>
            <a:graphicFrameLocks noChangeAspect="1"/>
          </p:cNvGraphicFramePr>
          <p:nvPr/>
        </p:nvGraphicFramePr>
        <p:xfrm>
          <a:off x="694796" y="1760539"/>
          <a:ext cx="4939242" cy="4021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040" name="Document" r:id="rId5" imgW="2947416" imgH="2599944" progId="Word.Document.8">
                  <p:embed/>
                </p:oleObj>
              </mc:Choice>
              <mc:Fallback>
                <p:oleObj name="Document" r:id="rId5" imgW="2947416" imgH="2599944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796" y="1760539"/>
                        <a:ext cx="4939242" cy="40211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0" name="Text Box 11"/>
          <p:cNvSpPr txBox="1">
            <a:spLocks noChangeArrowheads="1"/>
          </p:cNvSpPr>
          <p:nvPr/>
        </p:nvSpPr>
        <p:spPr bwMode="auto">
          <a:xfrm>
            <a:off x="1620044" y="2825750"/>
            <a:ext cx="448866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Symbol" pitchFamily="-108" charset="2"/>
                <a:sym typeface="Symbol" pitchFamily="-108" charset="2"/>
              </a:rPr>
              <a:t></a:t>
            </a:r>
          </a:p>
        </p:txBody>
      </p:sp>
      <p:sp>
        <p:nvSpPr>
          <p:cNvPr id="31751" name="Text Box 12"/>
          <p:cNvSpPr txBox="1">
            <a:spLocks noChangeArrowheads="1"/>
          </p:cNvSpPr>
          <p:nvPr/>
        </p:nvSpPr>
        <p:spPr bwMode="auto">
          <a:xfrm>
            <a:off x="3843735" y="4368800"/>
            <a:ext cx="500459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d</a:t>
            </a:r>
          </a:p>
        </p:txBody>
      </p:sp>
      <p:sp>
        <p:nvSpPr>
          <p:cNvPr id="31752" name="Rectangle 13"/>
          <p:cNvSpPr>
            <a:spLocks noChangeArrowheads="1"/>
          </p:cNvSpPr>
          <p:nvPr/>
        </p:nvSpPr>
        <p:spPr bwMode="auto">
          <a:xfrm>
            <a:off x="227013" y="5854700"/>
            <a:ext cx="7902223" cy="859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600" dirty="0"/>
              <a:t>P. </a:t>
            </a:r>
            <a:r>
              <a:rPr lang="en-US" sz="1600" dirty="0" err="1"/>
              <a:t>Vandoolaeghe</a:t>
            </a:r>
            <a:r>
              <a:rPr lang="en-US" sz="1600" dirty="0"/>
              <a:t>, R. A. Campbell, A. R. </a:t>
            </a:r>
            <a:r>
              <a:rPr lang="en-US" sz="1600" dirty="0" err="1"/>
              <a:t>Rennie</a:t>
            </a:r>
            <a:r>
              <a:rPr lang="en-US" sz="1600" dirty="0"/>
              <a:t>, R. K. Thomas, F. </a:t>
            </a:r>
            <a:r>
              <a:rPr lang="en-US" sz="1600" dirty="0" err="1"/>
              <a:t>Tiberg</a:t>
            </a:r>
            <a:r>
              <a:rPr lang="en-US" sz="1600" dirty="0"/>
              <a:t>, F. </a:t>
            </a:r>
            <a:r>
              <a:rPr lang="en-US" sz="1600" dirty="0" err="1"/>
              <a:t>Höök</a:t>
            </a:r>
            <a:r>
              <a:rPr lang="en-US" sz="1600" dirty="0"/>
              <a:t>,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600" dirty="0"/>
              <a:t>G. </a:t>
            </a:r>
            <a:r>
              <a:rPr lang="en-US" sz="1600" dirty="0" err="1"/>
              <a:t>Fragneto</a:t>
            </a:r>
            <a:r>
              <a:rPr lang="en-US" sz="1600" dirty="0"/>
              <a:t>, T. Nylander Adsorption of cubic liquid crystalline </a:t>
            </a:r>
            <a:r>
              <a:rPr lang="en-US" sz="1600" dirty="0" err="1"/>
              <a:t>nanoparticles</a:t>
            </a:r>
            <a:r>
              <a:rPr lang="en-US" sz="1600" dirty="0"/>
              <a:t> on model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600" dirty="0"/>
              <a:t> membranes. Soft Matter, 2008 4, 2267–2277.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ea typeface="ＭＳ Ｐゴシック" pitchFamily="-108" charset="-128"/>
                <a:cs typeface="ＭＳ Ｐゴシック" pitchFamily="-108" charset="-128"/>
              </a:rPr>
              <a:t>ADSORPTION OF CPNP ON DOPC BILAYER-QCM-D</a:t>
            </a:r>
          </a:p>
        </p:txBody>
      </p:sp>
      <p:sp>
        <p:nvSpPr>
          <p:cNvPr id="33795" name="Rectangle 1027"/>
          <p:cNvSpPr>
            <a:spLocks noGrp="1" noChangeArrowheads="1"/>
          </p:cNvSpPr>
          <p:nvPr>
            <p:ph type="body" sz="half" idx="2"/>
          </p:nvPr>
        </p:nvSpPr>
        <p:spPr>
          <a:xfrm>
            <a:off x="5472378" y="1849438"/>
            <a:ext cx="4433623" cy="4114800"/>
          </a:xfrm>
        </p:spPr>
        <p:txBody>
          <a:bodyPr/>
          <a:lstStyle/>
          <a:p>
            <a:r>
              <a:rPr lang="en-US" sz="2000">
                <a:solidFill>
                  <a:schemeClr val="accent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Maxima after one hour in the wet mass and change in dissipation (as for adsorbed amount from ellipsometry)</a:t>
            </a:r>
            <a:endParaRPr lang="en-US" sz="2000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2000">
                <a:solidFill>
                  <a:schemeClr val="hlink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Change in dissipation is large and significantly more than from molecular adsorption </a:t>
            </a:r>
          </a:p>
          <a:p>
            <a:pPr>
              <a:buFontTx/>
              <a:buNone/>
            </a:pPr>
            <a:r>
              <a:rPr lang="en-US" sz="2000">
                <a:solidFill>
                  <a:schemeClr val="hlink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</a:p>
          <a:p>
            <a:pPr>
              <a:buFont typeface="Symbol" pitchFamily="-108" charset="2"/>
              <a:buChar char=""/>
            </a:pPr>
            <a:r>
              <a:rPr lang="en-US" sz="2000">
                <a:solidFill>
                  <a:schemeClr val="hlink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Adsorption/desorption of particles! </a:t>
            </a:r>
          </a:p>
          <a:p>
            <a:pPr>
              <a:buFont typeface="Symbol" pitchFamily="-108" charset="2"/>
              <a:buNone/>
            </a:pPr>
            <a:r>
              <a:rPr lang="en-US" sz="2000">
                <a:solidFill>
                  <a:schemeClr val="hlink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WHY?</a:t>
            </a:r>
          </a:p>
        </p:txBody>
      </p:sp>
      <p:sp>
        <p:nvSpPr>
          <p:cNvPr id="33796" name="Text Box 1028"/>
          <p:cNvSpPr txBox="1">
            <a:spLocks noChangeArrowheads="1"/>
          </p:cNvSpPr>
          <p:nvPr/>
        </p:nvSpPr>
        <p:spPr bwMode="auto">
          <a:xfrm>
            <a:off x="1568450" y="2971800"/>
            <a:ext cx="309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33797" name="Picture 1032" descr="pres_QCM data_col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7013" y="1866900"/>
            <a:ext cx="5336514" cy="384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1002656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5843" name="Text Box 5"/>
          <p:cNvSpPr txBox="1">
            <a:spLocks noChangeArrowheads="1"/>
          </p:cNvSpPr>
          <p:nvPr/>
        </p:nvSpPr>
        <p:spPr bwMode="auto">
          <a:xfrm>
            <a:off x="6604000" y="4191001"/>
            <a:ext cx="20637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>
                <a:latin typeface="Trebuchet MS" pitchFamily="-108" charset="0"/>
              </a:rPr>
              <a:t>Initial Bilayer</a:t>
            </a:r>
          </a:p>
        </p:txBody>
      </p:sp>
      <p:grpSp>
        <p:nvGrpSpPr>
          <p:cNvPr id="2" name="Group 6"/>
          <p:cNvGrpSpPr>
            <a:grpSpLocks noChangeAspect="1"/>
          </p:cNvGrpSpPr>
          <p:nvPr/>
        </p:nvGrpSpPr>
        <p:grpSpPr bwMode="auto">
          <a:xfrm>
            <a:off x="6108700" y="1676400"/>
            <a:ext cx="2809623" cy="2281238"/>
            <a:chOff x="3360" y="2004"/>
            <a:chExt cx="2205" cy="1940"/>
          </a:xfrm>
        </p:grpSpPr>
        <p:sp>
          <p:nvSpPr>
            <p:cNvPr id="35849" name="AutoShape 7"/>
            <p:cNvSpPr>
              <a:spLocks noChangeAspect="1" noChangeArrowheads="1" noTextEdit="1"/>
            </p:cNvSpPr>
            <p:nvPr/>
          </p:nvSpPr>
          <p:spPr bwMode="auto">
            <a:xfrm>
              <a:off x="3360" y="2016"/>
              <a:ext cx="2160" cy="1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50" name="Rectangle 8"/>
            <p:cNvSpPr>
              <a:spLocks noChangeArrowheads="1"/>
            </p:cNvSpPr>
            <p:nvPr/>
          </p:nvSpPr>
          <p:spPr bwMode="auto">
            <a:xfrm>
              <a:off x="3360" y="2016"/>
              <a:ext cx="2160" cy="1926"/>
            </a:xfrm>
            <a:prstGeom prst="rect">
              <a:avLst/>
            </a:prstGeom>
            <a:noFill/>
            <a:ln w="0">
              <a:solidFill>
                <a:srgbClr val="FFFFFE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51" name="Freeform 9"/>
            <p:cNvSpPr>
              <a:spLocks/>
            </p:cNvSpPr>
            <p:nvPr/>
          </p:nvSpPr>
          <p:spPr bwMode="auto">
            <a:xfrm>
              <a:off x="3884" y="2184"/>
              <a:ext cx="175" cy="273"/>
            </a:xfrm>
            <a:custGeom>
              <a:avLst/>
              <a:gdLst>
                <a:gd name="T0" fmla="*/ 0 w 175"/>
                <a:gd name="T1" fmla="*/ 135 h 273"/>
                <a:gd name="T2" fmla="*/ 19 w 175"/>
                <a:gd name="T3" fmla="*/ 79 h 273"/>
                <a:gd name="T4" fmla="*/ 40 w 175"/>
                <a:gd name="T5" fmla="*/ 37 h 273"/>
                <a:gd name="T6" fmla="*/ 54 w 175"/>
                <a:gd name="T7" fmla="*/ 23 h 273"/>
                <a:gd name="T8" fmla="*/ 73 w 175"/>
                <a:gd name="T9" fmla="*/ 9 h 273"/>
                <a:gd name="T10" fmla="*/ 105 w 175"/>
                <a:gd name="T11" fmla="*/ 0 h 273"/>
                <a:gd name="T12" fmla="*/ 138 w 175"/>
                <a:gd name="T13" fmla="*/ 14 h 273"/>
                <a:gd name="T14" fmla="*/ 161 w 175"/>
                <a:gd name="T15" fmla="*/ 46 h 273"/>
                <a:gd name="T16" fmla="*/ 175 w 175"/>
                <a:gd name="T17" fmla="*/ 88 h 273"/>
                <a:gd name="T18" fmla="*/ 175 w 175"/>
                <a:gd name="T19" fmla="*/ 144 h 273"/>
                <a:gd name="T20" fmla="*/ 161 w 175"/>
                <a:gd name="T21" fmla="*/ 193 h 273"/>
                <a:gd name="T22" fmla="*/ 133 w 175"/>
                <a:gd name="T23" fmla="*/ 235 h 273"/>
                <a:gd name="T24" fmla="*/ 119 w 175"/>
                <a:gd name="T25" fmla="*/ 249 h 273"/>
                <a:gd name="T26" fmla="*/ 100 w 175"/>
                <a:gd name="T27" fmla="*/ 263 h 273"/>
                <a:gd name="T28" fmla="*/ 68 w 175"/>
                <a:gd name="T29" fmla="*/ 273 h 273"/>
                <a:gd name="T30" fmla="*/ 35 w 175"/>
                <a:gd name="T31" fmla="*/ 259 h 273"/>
                <a:gd name="T32" fmla="*/ 14 w 175"/>
                <a:gd name="T33" fmla="*/ 231 h 273"/>
                <a:gd name="T34" fmla="*/ 0 w 175"/>
                <a:gd name="T35" fmla="*/ 184 h 273"/>
                <a:gd name="T36" fmla="*/ 0 w 175"/>
                <a:gd name="T37" fmla="*/ 135 h 27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5"/>
                <a:gd name="T58" fmla="*/ 0 h 273"/>
                <a:gd name="T59" fmla="*/ 175 w 175"/>
                <a:gd name="T60" fmla="*/ 273 h 27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5" h="273">
                  <a:moveTo>
                    <a:pt x="0" y="135"/>
                  </a:moveTo>
                  <a:lnTo>
                    <a:pt x="19" y="79"/>
                  </a:lnTo>
                  <a:lnTo>
                    <a:pt x="40" y="37"/>
                  </a:lnTo>
                  <a:lnTo>
                    <a:pt x="54" y="23"/>
                  </a:lnTo>
                  <a:lnTo>
                    <a:pt x="73" y="9"/>
                  </a:lnTo>
                  <a:lnTo>
                    <a:pt x="105" y="0"/>
                  </a:lnTo>
                  <a:lnTo>
                    <a:pt x="138" y="14"/>
                  </a:lnTo>
                  <a:lnTo>
                    <a:pt x="161" y="46"/>
                  </a:lnTo>
                  <a:lnTo>
                    <a:pt x="175" y="88"/>
                  </a:lnTo>
                  <a:lnTo>
                    <a:pt x="175" y="144"/>
                  </a:lnTo>
                  <a:lnTo>
                    <a:pt x="161" y="193"/>
                  </a:lnTo>
                  <a:lnTo>
                    <a:pt x="133" y="235"/>
                  </a:lnTo>
                  <a:lnTo>
                    <a:pt x="119" y="249"/>
                  </a:lnTo>
                  <a:lnTo>
                    <a:pt x="100" y="263"/>
                  </a:lnTo>
                  <a:lnTo>
                    <a:pt x="68" y="273"/>
                  </a:lnTo>
                  <a:lnTo>
                    <a:pt x="35" y="259"/>
                  </a:lnTo>
                  <a:lnTo>
                    <a:pt x="14" y="231"/>
                  </a:lnTo>
                  <a:lnTo>
                    <a:pt x="0" y="184"/>
                  </a:lnTo>
                  <a:lnTo>
                    <a:pt x="0" y="135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52" name="Freeform 10"/>
            <p:cNvSpPr>
              <a:spLocks/>
            </p:cNvSpPr>
            <p:nvPr/>
          </p:nvSpPr>
          <p:spPr bwMode="auto">
            <a:xfrm>
              <a:off x="3905" y="2461"/>
              <a:ext cx="75" cy="609"/>
            </a:xfrm>
            <a:custGeom>
              <a:avLst/>
              <a:gdLst>
                <a:gd name="T0" fmla="*/ 56 w 75"/>
                <a:gd name="T1" fmla="*/ 0 h 609"/>
                <a:gd name="T2" fmla="*/ 56 w 75"/>
                <a:gd name="T3" fmla="*/ 14 h 609"/>
                <a:gd name="T4" fmla="*/ 52 w 75"/>
                <a:gd name="T5" fmla="*/ 52 h 609"/>
                <a:gd name="T6" fmla="*/ 33 w 75"/>
                <a:gd name="T7" fmla="*/ 103 h 609"/>
                <a:gd name="T8" fmla="*/ 28 w 75"/>
                <a:gd name="T9" fmla="*/ 117 h 609"/>
                <a:gd name="T10" fmla="*/ 24 w 75"/>
                <a:gd name="T11" fmla="*/ 135 h 609"/>
                <a:gd name="T12" fmla="*/ 47 w 75"/>
                <a:gd name="T13" fmla="*/ 154 h 609"/>
                <a:gd name="T14" fmla="*/ 56 w 75"/>
                <a:gd name="T15" fmla="*/ 168 h 609"/>
                <a:gd name="T16" fmla="*/ 61 w 75"/>
                <a:gd name="T17" fmla="*/ 177 h 609"/>
                <a:gd name="T18" fmla="*/ 56 w 75"/>
                <a:gd name="T19" fmla="*/ 191 h 609"/>
                <a:gd name="T20" fmla="*/ 47 w 75"/>
                <a:gd name="T21" fmla="*/ 201 h 609"/>
                <a:gd name="T22" fmla="*/ 19 w 75"/>
                <a:gd name="T23" fmla="*/ 210 h 609"/>
                <a:gd name="T24" fmla="*/ 14 w 75"/>
                <a:gd name="T25" fmla="*/ 219 h 609"/>
                <a:gd name="T26" fmla="*/ 14 w 75"/>
                <a:gd name="T27" fmla="*/ 229 h 609"/>
                <a:gd name="T28" fmla="*/ 28 w 75"/>
                <a:gd name="T29" fmla="*/ 247 h 609"/>
                <a:gd name="T30" fmla="*/ 42 w 75"/>
                <a:gd name="T31" fmla="*/ 261 h 609"/>
                <a:gd name="T32" fmla="*/ 42 w 75"/>
                <a:gd name="T33" fmla="*/ 271 h 609"/>
                <a:gd name="T34" fmla="*/ 28 w 75"/>
                <a:gd name="T35" fmla="*/ 280 h 609"/>
                <a:gd name="T36" fmla="*/ 24 w 75"/>
                <a:gd name="T37" fmla="*/ 294 h 609"/>
                <a:gd name="T38" fmla="*/ 33 w 75"/>
                <a:gd name="T39" fmla="*/ 327 h 609"/>
                <a:gd name="T40" fmla="*/ 33 w 75"/>
                <a:gd name="T41" fmla="*/ 331 h 609"/>
                <a:gd name="T42" fmla="*/ 19 w 75"/>
                <a:gd name="T43" fmla="*/ 336 h 609"/>
                <a:gd name="T44" fmla="*/ 0 w 75"/>
                <a:gd name="T45" fmla="*/ 341 h 609"/>
                <a:gd name="T46" fmla="*/ 0 w 75"/>
                <a:gd name="T47" fmla="*/ 355 h 609"/>
                <a:gd name="T48" fmla="*/ 14 w 75"/>
                <a:gd name="T49" fmla="*/ 387 h 609"/>
                <a:gd name="T50" fmla="*/ 47 w 75"/>
                <a:gd name="T51" fmla="*/ 401 h 609"/>
                <a:gd name="T52" fmla="*/ 47 w 75"/>
                <a:gd name="T53" fmla="*/ 406 h 609"/>
                <a:gd name="T54" fmla="*/ 56 w 75"/>
                <a:gd name="T55" fmla="*/ 420 h 609"/>
                <a:gd name="T56" fmla="*/ 28 w 75"/>
                <a:gd name="T57" fmla="*/ 439 h 609"/>
                <a:gd name="T58" fmla="*/ 28 w 75"/>
                <a:gd name="T59" fmla="*/ 453 h 609"/>
                <a:gd name="T60" fmla="*/ 56 w 75"/>
                <a:gd name="T61" fmla="*/ 481 h 609"/>
                <a:gd name="T62" fmla="*/ 75 w 75"/>
                <a:gd name="T63" fmla="*/ 504 h 609"/>
                <a:gd name="T64" fmla="*/ 61 w 75"/>
                <a:gd name="T65" fmla="*/ 548 h 609"/>
                <a:gd name="T66" fmla="*/ 19 w 75"/>
                <a:gd name="T67" fmla="*/ 585 h 609"/>
                <a:gd name="T68" fmla="*/ 19 w 75"/>
                <a:gd name="T69" fmla="*/ 609 h 60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75"/>
                <a:gd name="T106" fmla="*/ 0 h 609"/>
                <a:gd name="T107" fmla="*/ 75 w 75"/>
                <a:gd name="T108" fmla="*/ 609 h 60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75" h="609">
                  <a:moveTo>
                    <a:pt x="56" y="0"/>
                  </a:moveTo>
                  <a:lnTo>
                    <a:pt x="56" y="14"/>
                  </a:lnTo>
                  <a:lnTo>
                    <a:pt x="52" y="52"/>
                  </a:lnTo>
                  <a:lnTo>
                    <a:pt x="33" y="103"/>
                  </a:lnTo>
                  <a:lnTo>
                    <a:pt x="28" y="117"/>
                  </a:lnTo>
                  <a:lnTo>
                    <a:pt x="24" y="135"/>
                  </a:lnTo>
                  <a:lnTo>
                    <a:pt x="47" y="154"/>
                  </a:lnTo>
                  <a:lnTo>
                    <a:pt x="56" y="168"/>
                  </a:lnTo>
                  <a:lnTo>
                    <a:pt x="61" y="177"/>
                  </a:lnTo>
                  <a:lnTo>
                    <a:pt x="56" y="191"/>
                  </a:lnTo>
                  <a:lnTo>
                    <a:pt x="47" y="201"/>
                  </a:lnTo>
                  <a:lnTo>
                    <a:pt x="19" y="210"/>
                  </a:lnTo>
                  <a:lnTo>
                    <a:pt x="14" y="219"/>
                  </a:lnTo>
                  <a:lnTo>
                    <a:pt x="14" y="229"/>
                  </a:lnTo>
                  <a:lnTo>
                    <a:pt x="28" y="247"/>
                  </a:lnTo>
                  <a:lnTo>
                    <a:pt x="42" y="261"/>
                  </a:lnTo>
                  <a:lnTo>
                    <a:pt x="42" y="271"/>
                  </a:lnTo>
                  <a:lnTo>
                    <a:pt x="28" y="280"/>
                  </a:lnTo>
                  <a:lnTo>
                    <a:pt x="24" y="294"/>
                  </a:lnTo>
                  <a:lnTo>
                    <a:pt x="33" y="327"/>
                  </a:lnTo>
                  <a:lnTo>
                    <a:pt x="33" y="331"/>
                  </a:lnTo>
                  <a:lnTo>
                    <a:pt x="19" y="336"/>
                  </a:lnTo>
                  <a:lnTo>
                    <a:pt x="0" y="341"/>
                  </a:lnTo>
                  <a:lnTo>
                    <a:pt x="0" y="355"/>
                  </a:lnTo>
                  <a:lnTo>
                    <a:pt x="14" y="387"/>
                  </a:lnTo>
                  <a:lnTo>
                    <a:pt x="47" y="401"/>
                  </a:lnTo>
                  <a:lnTo>
                    <a:pt x="47" y="406"/>
                  </a:lnTo>
                  <a:lnTo>
                    <a:pt x="56" y="420"/>
                  </a:lnTo>
                  <a:lnTo>
                    <a:pt x="28" y="439"/>
                  </a:lnTo>
                  <a:lnTo>
                    <a:pt x="28" y="453"/>
                  </a:lnTo>
                  <a:lnTo>
                    <a:pt x="56" y="481"/>
                  </a:lnTo>
                  <a:lnTo>
                    <a:pt x="75" y="504"/>
                  </a:lnTo>
                  <a:lnTo>
                    <a:pt x="61" y="548"/>
                  </a:lnTo>
                  <a:lnTo>
                    <a:pt x="19" y="585"/>
                  </a:lnTo>
                  <a:lnTo>
                    <a:pt x="19" y="609"/>
                  </a:lnTo>
                </a:path>
              </a:pathLst>
            </a:cu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53" name="Freeform 11"/>
            <p:cNvSpPr>
              <a:spLocks/>
            </p:cNvSpPr>
            <p:nvPr/>
          </p:nvSpPr>
          <p:spPr bwMode="auto">
            <a:xfrm>
              <a:off x="3961" y="2522"/>
              <a:ext cx="149" cy="566"/>
            </a:xfrm>
            <a:custGeom>
              <a:avLst/>
              <a:gdLst>
                <a:gd name="T0" fmla="*/ 0 w 149"/>
                <a:gd name="T1" fmla="*/ 0 h 566"/>
                <a:gd name="T2" fmla="*/ 5 w 149"/>
                <a:gd name="T3" fmla="*/ 14 h 566"/>
                <a:gd name="T4" fmla="*/ 5 w 149"/>
                <a:gd name="T5" fmla="*/ 14 h 566"/>
                <a:gd name="T6" fmla="*/ 19 w 149"/>
                <a:gd name="T7" fmla="*/ 28 h 566"/>
                <a:gd name="T8" fmla="*/ 37 w 149"/>
                <a:gd name="T9" fmla="*/ 33 h 566"/>
                <a:gd name="T10" fmla="*/ 56 w 149"/>
                <a:gd name="T11" fmla="*/ 33 h 566"/>
                <a:gd name="T12" fmla="*/ 65 w 149"/>
                <a:gd name="T13" fmla="*/ 42 h 566"/>
                <a:gd name="T14" fmla="*/ 47 w 149"/>
                <a:gd name="T15" fmla="*/ 98 h 566"/>
                <a:gd name="T16" fmla="*/ 33 w 149"/>
                <a:gd name="T17" fmla="*/ 126 h 566"/>
                <a:gd name="T18" fmla="*/ 42 w 149"/>
                <a:gd name="T19" fmla="*/ 144 h 566"/>
                <a:gd name="T20" fmla="*/ 84 w 149"/>
                <a:gd name="T21" fmla="*/ 163 h 566"/>
                <a:gd name="T22" fmla="*/ 98 w 149"/>
                <a:gd name="T23" fmla="*/ 177 h 566"/>
                <a:gd name="T24" fmla="*/ 107 w 149"/>
                <a:gd name="T25" fmla="*/ 191 h 566"/>
                <a:gd name="T26" fmla="*/ 103 w 149"/>
                <a:gd name="T27" fmla="*/ 205 h 566"/>
                <a:gd name="T28" fmla="*/ 79 w 149"/>
                <a:gd name="T29" fmla="*/ 219 h 566"/>
                <a:gd name="T30" fmla="*/ 70 w 149"/>
                <a:gd name="T31" fmla="*/ 233 h 566"/>
                <a:gd name="T32" fmla="*/ 75 w 149"/>
                <a:gd name="T33" fmla="*/ 247 h 566"/>
                <a:gd name="T34" fmla="*/ 89 w 149"/>
                <a:gd name="T35" fmla="*/ 256 h 566"/>
                <a:gd name="T36" fmla="*/ 103 w 149"/>
                <a:gd name="T37" fmla="*/ 270 h 566"/>
                <a:gd name="T38" fmla="*/ 117 w 149"/>
                <a:gd name="T39" fmla="*/ 284 h 566"/>
                <a:gd name="T40" fmla="*/ 107 w 149"/>
                <a:gd name="T41" fmla="*/ 298 h 566"/>
                <a:gd name="T42" fmla="*/ 70 w 149"/>
                <a:gd name="T43" fmla="*/ 322 h 566"/>
                <a:gd name="T44" fmla="*/ 70 w 149"/>
                <a:gd name="T45" fmla="*/ 340 h 566"/>
                <a:gd name="T46" fmla="*/ 79 w 149"/>
                <a:gd name="T47" fmla="*/ 354 h 566"/>
                <a:gd name="T48" fmla="*/ 103 w 149"/>
                <a:gd name="T49" fmla="*/ 378 h 566"/>
                <a:gd name="T50" fmla="*/ 107 w 149"/>
                <a:gd name="T51" fmla="*/ 396 h 566"/>
                <a:gd name="T52" fmla="*/ 75 w 149"/>
                <a:gd name="T53" fmla="*/ 424 h 566"/>
                <a:gd name="T54" fmla="*/ 61 w 149"/>
                <a:gd name="T55" fmla="*/ 438 h 566"/>
                <a:gd name="T56" fmla="*/ 70 w 149"/>
                <a:gd name="T57" fmla="*/ 464 h 566"/>
                <a:gd name="T58" fmla="*/ 98 w 149"/>
                <a:gd name="T59" fmla="*/ 482 h 566"/>
                <a:gd name="T60" fmla="*/ 131 w 149"/>
                <a:gd name="T61" fmla="*/ 510 h 566"/>
                <a:gd name="T62" fmla="*/ 140 w 149"/>
                <a:gd name="T63" fmla="*/ 529 h 566"/>
                <a:gd name="T64" fmla="*/ 149 w 149"/>
                <a:gd name="T65" fmla="*/ 562 h 566"/>
                <a:gd name="T66" fmla="*/ 149 w 149"/>
                <a:gd name="T67" fmla="*/ 566 h 56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49"/>
                <a:gd name="T103" fmla="*/ 0 h 566"/>
                <a:gd name="T104" fmla="*/ 149 w 149"/>
                <a:gd name="T105" fmla="*/ 566 h 56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49" h="566">
                  <a:moveTo>
                    <a:pt x="0" y="0"/>
                  </a:moveTo>
                  <a:lnTo>
                    <a:pt x="5" y="14"/>
                  </a:lnTo>
                  <a:lnTo>
                    <a:pt x="19" y="28"/>
                  </a:lnTo>
                  <a:lnTo>
                    <a:pt x="37" y="33"/>
                  </a:lnTo>
                  <a:lnTo>
                    <a:pt x="56" y="33"/>
                  </a:lnTo>
                  <a:lnTo>
                    <a:pt x="65" y="42"/>
                  </a:lnTo>
                  <a:lnTo>
                    <a:pt x="47" y="98"/>
                  </a:lnTo>
                  <a:lnTo>
                    <a:pt x="33" y="126"/>
                  </a:lnTo>
                  <a:lnTo>
                    <a:pt x="42" y="144"/>
                  </a:lnTo>
                  <a:lnTo>
                    <a:pt x="84" y="163"/>
                  </a:lnTo>
                  <a:lnTo>
                    <a:pt x="98" y="177"/>
                  </a:lnTo>
                  <a:lnTo>
                    <a:pt x="107" y="191"/>
                  </a:lnTo>
                  <a:lnTo>
                    <a:pt x="103" y="205"/>
                  </a:lnTo>
                  <a:lnTo>
                    <a:pt x="79" y="219"/>
                  </a:lnTo>
                  <a:lnTo>
                    <a:pt x="70" y="233"/>
                  </a:lnTo>
                  <a:lnTo>
                    <a:pt x="75" y="247"/>
                  </a:lnTo>
                  <a:lnTo>
                    <a:pt x="89" y="256"/>
                  </a:lnTo>
                  <a:lnTo>
                    <a:pt x="103" y="270"/>
                  </a:lnTo>
                  <a:lnTo>
                    <a:pt x="117" y="284"/>
                  </a:lnTo>
                  <a:lnTo>
                    <a:pt x="107" y="298"/>
                  </a:lnTo>
                  <a:lnTo>
                    <a:pt x="70" y="322"/>
                  </a:lnTo>
                  <a:lnTo>
                    <a:pt x="70" y="340"/>
                  </a:lnTo>
                  <a:lnTo>
                    <a:pt x="79" y="354"/>
                  </a:lnTo>
                  <a:lnTo>
                    <a:pt x="103" y="378"/>
                  </a:lnTo>
                  <a:lnTo>
                    <a:pt x="107" y="396"/>
                  </a:lnTo>
                  <a:lnTo>
                    <a:pt x="75" y="424"/>
                  </a:lnTo>
                  <a:lnTo>
                    <a:pt x="61" y="438"/>
                  </a:lnTo>
                  <a:lnTo>
                    <a:pt x="70" y="464"/>
                  </a:lnTo>
                  <a:lnTo>
                    <a:pt x="98" y="482"/>
                  </a:lnTo>
                  <a:lnTo>
                    <a:pt x="131" y="510"/>
                  </a:lnTo>
                  <a:lnTo>
                    <a:pt x="140" y="529"/>
                  </a:lnTo>
                  <a:lnTo>
                    <a:pt x="149" y="562"/>
                  </a:lnTo>
                  <a:lnTo>
                    <a:pt x="149" y="566"/>
                  </a:lnTo>
                </a:path>
              </a:pathLst>
            </a:cu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54" name="Freeform 12"/>
            <p:cNvSpPr>
              <a:spLocks/>
            </p:cNvSpPr>
            <p:nvPr/>
          </p:nvSpPr>
          <p:spPr bwMode="auto">
            <a:xfrm>
              <a:off x="4148" y="2189"/>
              <a:ext cx="177" cy="268"/>
            </a:xfrm>
            <a:custGeom>
              <a:avLst/>
              <a:gdLst>
                <a:gd name="T0" fmla="*/ 4 w 177"/>
                <a:gd name="T1" fmla="*/ 130 h 268"/>
                <a:gd name="T2" fmla="*/ 18 w 177"/>
                <a:gd name="T3" fmla="*/ 79 h 268"/>
                <a:gd name="T4" fmla="*/ 42 w 177"/>
                <a:gd name="T5" fmla="*/ 37 h 268"/>
                <a:gd name="T6" fmla="*/ 55 w 177"/>
                <a:gd name="T7" fmla="*/ 18 h 268"/>
                <a:gd name="T8" fmla="*/ 74 w 177"/>
                <a:gd name="T9" fmla="*/ 9 h 268"/>
                <a:gd name="T10" fmla="*/ 111 w 177"/>
                <a:gd name="T11" fmla="*/ 0 h 268"/>
                <a:gd name="T12" fmla="*/ 144 w 177"/>
                <a:gd name="T13" fmla="*/ 14 h 268"/>
                <a:gd name="T14" fmla="*/ 167 w 177"/>
                <a:gd name="T15" fmla="*/ 41 h 268"/>
                <a:gd name="T16" fmla="*/ 177 w 177"/>
                <a:gd name="T17" fmla="*/ 88 h 268"/>
                <a:gd name="T18" fmla="*/ 177 w 177"/>
                <a:gd name="T19" fmla="*/ 139 h 268"/>
                <a:gd name="T20" fmla="*/ 163 w 177"/>
                <a:gd name="T21" fmla="*/ 193 h 268"/>
                <a:gd name="T22" fmla="*/ 135 w 177"/>
                <a:gd name="T23" fmla="*/ 235 h 268"/>
                <a:gd name="T24" fmla="*/ 121 w 177"/>
                <a:gd name="T25" fmla="*/ 249 h 268"/>
                <a:gd name="T26" fmla="*/ 102 w 177"/>
                <a:gd name="T27" fmla="*/ 263 h 268"/>
                <a:gd name="T28" fmla="*/ 69 w 177"/>
                <a:gd name="T29" fmla="*/ 268 h 268"/>
                <a:gd name="T30" fmla="*/ 37 w 177"/>
                <a:gd name="T31" fmla="*/ 258 h 268"/>
                <a:gd name="T32" fmla="*/ 14 w 177"/>
                <a:gd name="T33" fmla="*/ 226 h 268"/>
                <a:gd name="T34" fmla="*/ 0 w 177"/>
                <a:gd name="T35" fmla="*/ 184 h 268"/>
                <a:gd name="T36" fmla="*/ 4 w 177"/>
                <a:gd name="T37" fmla="*/ 130 h 26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7"/>
                <a:gd name="T58" fmla="*/ 0 h 268"/>
                <a:gd name="T59" fmla="*/ 177 w 177"/>
                <a:gd name="T60" fmla="*/ 268 h 26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7" h="268">
                  <a:moveTo>
                    <a:pt x="4" y="130"/>
                  </a:moveTo>
                  <a:lnTo>
                    <a:pt x="18" y="79"/>
                  </a:lnTo>
                  <a:lnTo>
                    <a:pt x="42" y="37"/>
                  </a:lnTo>
                  <a:lnTo>
                    <a:pt x="55" y="18"/>
                  </a:lnTo>
                  <a:lnTo>
                    <a:pt x="74" y="9"/>
                  </a:lnTo>
                  <a:lnTo>
                    <a:pt x="111" y="0"/>
                  </a:lnTo>
                  <a:lnTo>
                    <a:pt x="144" y="14"/>
                  </a:lnTo>
                  <a:lnTo>
                    <a:pt x="167" y="41"/>
                  </a:lnTo>
                  <a:lnTo>
                    <a:pt x="177" y="88"/>
                  </a:lnTo>
                  <a:lnTo>
                    <a:pt x="177" y="139"/>
                  </a:lnTo>
                  <a:lnTo>
                    <a:pt x="163" y="193"/>
                  </a:lnTo>
                  <a:lnTo>
                    <a:pt x="135" y="235"/>
                  </a:lnTo>
                  <a:lnTo>
                    <a:pt x="121" y="249"/>
                  </a:lnTo>
                  <a:lnTo>
                    <a:pt x="102" y="263"/>
                  </a:lnTo>
                  <a:lnTo>
                    <a:pt x="69" y="268"/>
                  </a:lnTo>
                  <a:lnTo>
                    <a:pt x="37" y="258"/>
                  </a:lnTo>
                  <a:lnTo>
                    <a:pt x="14" y="226"/>
                  </a:lnTo>
                  <a:lnTo>
                    <a:pt x="0" y="184"/>
                  </a:lnTo>
                  <a:lnTo>
                    <a:pt x="4" y="130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55" name="Freeform 13"/>
            <p:cNvSpPr>
              <a:spLocks/>
            </p:cNvSpPr>
            <p:nvPr/>
          </p:nvSpPr>
          <p:spPr bwMode="auto">
            <a:xfrm>
              <a:off x="4171" y="2461"/>
              <a:ext cx="74" cy="609"/>
            </a:xfrm>
            <a:custGeom>
              <a:avLst/>
              <a:gdLst>
                <a:gd name="T0" fmla="*/ 56 w 74"/>
                <a:gd name="T1" fmla="*/ 0 h 609"/>
                <a:gd name="T2" fmla="*/ 56 w 74"/>
                <a:gd name="T3" fmla="*/ 14 h 609"/>
                <a:gd name="T4" fmla="*/ 51 w 74"/>
                <a:gd name="T5" fmla="*/ 56 h 609"/>
                <a:gd name="T6" fmla="*/ 32 w 74"/>
                <a:gd name="T7" fmla="*/ 108 h 609"/>
                <a:gd name="T8" fmla="*/ 28 w 74"/>
                <a:gd name="T9" fmla="*/ 122 h 609"/>
                <a:gd name="T10" fmla="*/ 28 w 74"/>
                <a:gd name="T11" fmla="*/ 135 h 609"/>
                <a:gd name="T12" fmla="*/ 46 w 74"/>
                <a:gd name="T13" fmla="*/ 159 h 609"/>
                <a:gd name="T14" fmla="*/ 56 w 74"/>
                <a:gd name="T15" fmla="*/ 168 h 609"/>
                <a:gd name="T16" fmla="*/ 65 w 74"/>
                <a:gd name="T17" fmla="*/ 182 h 609"/>
                <a:gd name="T18" fmla="*/ 60 w 74"/>
                <a:gd name="T19" fmla="*/ 196 h 609"/>
                <a:gd name="T20" fmla="*/ 51 w 74"/>
                <a:gd name="T21" fmla="*/ 201 h 609"/>
                <a:gd name="T22" fmla="*/ 19 w 74"/>
                <a:gd name="T23" fmla="*/ 215 h 609"/>
                <a:gd name="T24" fmla="*/ 14 w 74"/>
                <a:gd name="T25" fmla="*/ 224 h 609"/>
                <a:gd name="T26" fmla="*/ 19 w 74"/>
                <a:gd name="T27" fmla="*/ 233 h 609"/>
                <a:gd name="T28" fmla="*/ 28 w 74"/>
                <a:gd name="T29" fmla="*/ 247 h 609"/>
                <a:gd name="T30" fmla="*/ 42 w 74"/>
                <a:gd name="T31" fmla="*/ 261 h 609"/>
                <a:gd name="T32" fmla="*/ 42 w 74"/>
                <a:gd name="T33" fmla="*/ 275 h 609"/>
                <a:gd name="T34" fmla="*/ 28 w 74"/>
                <a:gd name="T35" fmla="*/ 285 h 609"/>
                <a:gd name="T36" fmla="*/ 23 w 74"/>
                <a:gd name="T37" fmla="*/ 294 h 609"/>
                <a:gd name="T38" fmla="*/ 37 w 74"/>
                <a:gd name="T39" fmla="*/ 327 h 609"/>
                <a:gd name="T40" fmla="*/ 32 w 74"/>
                <a:gd name="T41" fmla="*/ 331 h 609"/>
                <a:gd name="T42" fmla="*/ 19 w 74"/>
                <a:gd name="T43" fmla="*/ 336 h 609"/>
                <a:gd name="T44" fmla="*/ 0 w 74"/>
                <a:gd name="T45" fmla="*/ 341 h 609"/>
                <a:gd name="T46" fmla="*/ 0 w 74"/>
                <a:gd name="T47" fmla="*/ 359 h 609"/>
                <a:gd name="T48" fmla="*/ 14 w 74"/>
                <a:gd name="T49" fmla="*/ 387 h 609"/>
                <a:gd name="T50" fmla="*/ 51 w 74"/>
                <a:gd name="T51" fmla="*/ 406 h 609"/>
                <a:gd name="T52" fmla="*/ 51 w 74"/>
                <a:gd name="T53" fmla="*/ 406 h 609"/>
                <a:gd name="T54" fmla="*/ 56 w 74"/>
                <a:gd name="T55" fmla="*/ 420 h 609"/>
                <a:gd name="T56" fmla="*/ 28 w 74"/>
                <a:gd name="T57" fmla="*/ 443 h 609"/>
                <a:gd name="T58" fmla="*/ 28 w 74"/>
                <a:gd name="T59" fmla="*/ 457 h 609"/>
                <a:gd name="T60" fmla="*/ 56 w 74"/>
                <a:gd name="T61" fmla="*/ 481 h 609"/>
                <a:gd name="T62" fmla="*/ 74 w 74"/>
                <a:gd name="T63" fmla="*/ 509 h 609"/>
                <a:gd name="T64" fmla="*/ 60 w 74"/>
                <a:gd name="T65" fmla="*/ 553 h 609"/>
                <a:gd name="T66" fmla="*/ 23 w 74"/>
                <a:gd name="T67" fmla="*/ 585 h 609"/>
                <a:gd name="T68" fmla="*/ 19 w 74"/>
                <a:gd name="T69" fmla="*/ 609 h 60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74"/>
                <a:gd name="T106" fmla="*/ 0 h 609"/>
                <a:gd name="T107" fmla="*/ 74 w 74"/>
                <a:gd name="T108" fmla="*/ 609 h 60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74" h="609">
                  <a:moveTo>
                    <a:pt x="56" y="0"/>
                  </a:moveTo>
                  <a:lnTo>
                    <a:pt x="56" y="14"/>
                  </a:lnTo>
                  <a:lnTo>
                    <a:pt x="51" y="56"/>
                  </a:lnTo>
                  <a:lnTo>
                    <a:pt x="32" y="108"/>
                  </a:lnTo>
                  <a:lnTo>
                    <a:pt x="28" y="122"/>
                  </a:lnTo>
                  <a:lnTo>
                    <a:pt x="28" y="135"/>
                  </a:lnTo>
                  <a:lnTo>
                    <a:pt x="46" y="159"/>
                  </a:lnTo>
                  <a:lnTo>
                    <a:pt x="56" y="168"/>
                  </a:lnTo>
                  <a:lnTo>
                    <a:pt x="65" y="182"/>
                  </a:lnTo>
                  <a:lnTo>
                    <a:pt x="60" y="196"/>
                  </a:lnTo>
                  <a:lnTo>
                    <a:pt x="51" y="201"/>
                  </a:lnTo>
                  <a:lnTo>
                    <a:pt x="19" y="215"/>
                  </a:lnTo>
                  <a:lnTo>
                    <a:pt x="14" y="224"/>
                  </a:lnTo>
                  <a:lnTo>
                    <a:pt x="19" y="233"/>
                  </a:lnTo>
                  <a:lnTo>
                    <a:pt x="28" y="247"/>
                  </a:lnTo>
                  <a:lnTo>
                    <a:pt x="42" y="261"/>
                  </a:lnTo>
                  <a:lnTo>
                    <a:pt x="42" y="275"/>
                  </a:lnTo>
                  <a:lnTo>
                    <a:pt x="28" y="285"/>
                  </a:lnTo>
                  <a:lnTo>
                    <a:pt x="23" y="294"/>
                  </a:lnTo>
                  <a:lnTo>
                    <a:pt x="37" y="327"/>
                  </a:lnTo>
                  <a:lnTo>
                    <a:pt x="32" y="331"/>
                  </a:lnTo>
                  <a:lnTo>
                    <a:pt x="19" y="336"/>
                  </a:lnTo>
                  <a:lnTo>
                    <a:pt x="0" y="341"/>
                  </a:lnTo>
                  <a:lnTo>
                    <a:pt x="0" y="359"/>
                  </a:lnTo>
                  <a:lnTo>
                    <a:pt x="14" y="387"/>
                  </a:lnTo>
                  <a:lnTo>
                    <a:pt x="51" y="406"/>
                  </a:lnTo>
                  <a:lnTo>
                    <a:pt x="56" y="420"/>
                  </a:lnTo>
                  <a:lnTo>
                    <a:pt x="28" y="443"/>
                  </a:lnTo>
                  <a:lnTo>
                    <a:pt x="28" y="457"/>
                  </a:lnTo>
                  <a:lnTo>
                    <a:pt x="56" y="481"/>
                  </a:lnTo>
                  <a:lnTo>
                    <a:pt x="74" y="509"/>
                  </a:lnTo>
                  <a:lnTo>
                    <a:pt x="60" y="553"/>
                  </a:lnTo>
                  <a:lnTo>
                    <a:pt x="23" y="585"/>
                  </a:lnTo>
                  <a:lnTo>
                    <a:pt x="19" y="609"/>
                  </a:lnTo>
                </a:path>
              </a:pathLst>
            </a:cu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56" name="Freeform 14"/>
            <p:cNvSpPr>
              <a:spLocks/>
            </p:cNvSpPr>
            <p:nvPr/>
          </p:nvSpPr>
          <p:spPr bwMode="auto">
            <a:xfrm>
              <a:off x="4227" y="2527"/>
              <a:ext cx="149" cy="561"/>
            </a:xfrm>
            <a:custGeom>
              <a:avLst/>
              <a:gdLst>
                <a:gd name="T0" fmla="*/ 0 w 149"/>
                <a:gd name="T1" fmla="*/ 0 h 561"/>
                <a:gd name="T2" fmla="*/ 4 w 149"/>
                <a:gd name="T3" fmla="*/ 14 h 561"/>
                <a:gd name="T4" fmla="*/ 4 w 149"/>
                <a:gd name="T5" fmla="*/ 14 h 561"/>
                <a:gd name="T6" fmla="*/ 18 w 149"/>
                <a:gd name="T7" fmla="*/ 28 h 561"/>
                <a:gd name="T8" fmla="*/ 37 w 149"/>
                <a:gd name="T9" fmla="*/ 32 h 561"/>
                <a:gd name="T10" fmla="*/ 56 w 149"/>
                <a:gd name="T11" fmla="*/ 32 h 561"/>
                <a:gd name="T12" fmla="*/ 65 w 149"/>
                <a:gd name="T13" fmla="*/ 42 h 561"/>
                <a:gd name="T14" fmla="*/ 46 w 149"/>
                <a:gd name="T15" fmla="*/ 97 h 561"/>
                <a:gd name="T16" fmla="*/ 32 w 149"/>
                <a:gd name="T17" fmla="*/ 125 h 561"/>
                <a:gd name="T18" fmla="*/ 42 w 149"/>
                <a:gd name="T19" fmla="*/ 139 h 561"/>
                <a:gd name="T20" fmla="*/ 84 w 149"/>
                <a:gd name="T21" fmla="*/ 163 h 561"/>
                <a:gd name="T22" fmla="*/ 98 w 149"/>
                <a:gd name="T23" fmla="*/ 172 h 561"/>
                <a:gd name="T24" fmla="*/ 112 w 149"/>
                <a:gd name="T25" fmla="*/ 191 h 561"/>
                <a:gd name="T26" fmla="*/ 102 w 149"/>
                <a:gd name="T27" fmla="*/ 205 h 561"/>
                <a:gd name="T28" fmla="*/ 79 w 149"/>
                <a:gd name="T29" fmla="*/ 219 h 561"/>
                <a:gd name="T30" fmla="*/ 70 w 149"/>
                <a:gd name="T31" fmla="*/ 233 h 561"/>
                <a:gd name="T32" fmla="*/ 79 w 149"/>
                <a:gd name="T33" fmla="*/ 242 h 561"/>
                <a:gd name="T34" fmla="*/ 88 w 149"/>
                <a:gd name="T35" fmla="*/ 256 h 561"/>
                <a:gd name="T36" fmla="*/ 102 w 149"/>
                <a:gd name="T37" fmla="*/ 265 h 561"/>
                <a:gd name="T38" fmla="*/ 116 w 149"/>
                <a:gd name="T39" fmla="*/ 284 h 561"/>
                <a:gd name="T40" fmla="*/ 107 w 149"/>
                <a:gd name="T41" fmla="*/ 298 h 561"/>
                <a:gd name="T42" fmla="*/ 74 w 149"/>
                <a:gd name="T43" fmla="*/ 321 h 561"/>
                <a:gd name="T44" fmla="*/ 70 w 149"/>
                <a:gd name="T45" fmla="*/ 335 h 561"/>
                <a:gd name="T46" fmla="*/ 79 w 149"/>
                <a:gd name="T47" fmla="*/ 354 h 561"/>
                <a:gd name="T48" fmla="*/ 102 w 149"/>
                <a:gd name="T49" fmla="*/ 377 h 561"/>
                <a:gd name="T50" fmla="*/ 107 w 149"/>
                <a:gd name="T51" fmla="*/ 396 h 561"/>
                <a:gd name="T52" fmla="*/ 74 w 149"/>
                <a:gd name="T53" fmla="*/ 424 h 561"/>
                <a:gd name="T54" fmla="*/ 65 w 149"/>
                <a:gd name="T55" fmla="*/ 438 h 561"/>
                <a:gd name="T56" fmla="*/ 74 w 149"/>
                <a:gd name="T57" fmla="*/ 459 h 561"/>
                <a:gd name="T58" fmla="*/ 98 w 149"/>
                <a:gd name="T59" fmla="*/ 477 h 561"/>
                <a:gd name="T60" fmla="*/ 130 w 149"/>
                <a:gd name="T61" fmla="*/ 505 h 561"/>
                <a:gd name="T62" fmla="*/ 144 w 149"/>
                <a:gd name="T63" fmla="*/ 529 h 561"/>
                <a:gd name="T64" fmla="*/ 149 w 149"/>
                <a:gd name="T65" fmla="*/ 557 h 561"/>
                <a:gd name="T66" fmla="*/ 149 w 149"/>
                <a:gd name="T67" fmla="*/ 561 h 56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49"/>
                <a:gd name="T103" fmla="*/ 0 h 561"/>
                <a:gd name="T104" fmla="*/ 149 w 149"/>
                <a:gd name="T105" fmla="*/ 561 h 56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49" h="561">
                  <a:moveTo>
                    <a:pt x="0" y="0"/>
                  </a:moveTo>
                  <a:lnTo>
                    <a:pt x="4" y="14"/>
                  </a:lnTo>
                  <a:lnTo>
                    <a:pt x="18" y="28"/>
                  </a:lnTo>
                  <a:lnTo>
                    <a:pt x="37" y="32"/>
                  </a:lnTo>
                  <a:lnTo>
                    <a:pt x="56" y="32"/>
                  </a:lnTo>
                  <a:lnTo>
                    <a:pt x="65" y="42"/>
                  </a:lnTo>
                  <a:lnTo>
                    <a:pt x="46" y="97"/>
                  </a:lnTo>
                  <a:lnTo>
                    <a:pt x="32" y="125"/>
                  </a:lnTo>
                  <a:lnTo>
                    <a:pt x="42" y="139"/>
                  </a:lnTo>
                  <a:lnTo>
                    <a:pt x="84" y="163"/>
                  </a:lnTo>
                  <a:lnTo>
                    <a:pt x="98" y="172"/>
                  </a:lnTo>
                  <a:lnTo>
                    <a:pt x="112" y="191"/>
                  </a:lnTo>
                  <a:lnTo>
                    <a:pt x="102" y="205"/>
                  </a:lnTo>
                  <a:lnTo>
                    <a:pt x="79" y="219"/>
                  </a:lnTo>
                  <a:lnTo>
                    <a:pt x="70" y="233"/>
                  </a:lnTo>
                  <a:lnTo>
                    <a:pt x="79" y="242"/>
                  </a:lnTo>
                  <a:lnTo>
                    <a:pt x="88" y="256"/>
                  </a:lnTo>
                  <a:lnTo>
                    <a:pt x="102" y="265"/>
                  </a:lnTo>
                  <a:lnTo>
                    <a:pt x="116" y="284"/>
                  </a:lnTo>
                  <a:lnTo>
                    <a:pt x="107" y="298"/>
                  </a:lnTo>
                  <a:lnTo>
                    <a:pt x="74" y="321"/>
                  </a:lnTo>
                  <a:lnTo>
                    <a:pt x="70" y="335"/>
                  </a:lnTo>
                  <a:lnTo>
                    <a:pt x="79" y="354"/>
                  </a:lnTo>
                  <a:lnTo>
                    <a:pt x="102" y="377"/>
                  </a:lnTo>
                  <a:lnTo>
                    <a:pt x="107" y="396"/>
                  </a:lnTo>
                  <a:lnTo>
                    <a:pt x="74" y="424"/>
                  </a:lnTo>
                  <a:lnTo>
                    <a:pt x="65" y="438"/>
                  </a:lnTo>
                  <a:lnTo>
                    <a:pt x="74" y="459"/>
                  </a:lnTo>
                  <a:lnTo>
                    <a:pt x="98" y="477"/>
                  </a:lnTo>
                  <a:lnTo>
                    <a:pt x="130" y="505"/>
                  </a:lnTo>
                  <a:lnTo>
                    <a:pt x="144" y="529"/>
                  </a:lnTo>
                  <a:lnTo>
                    <a:pt x="149" y="557"/>
                  </a:lnTo>
                  <a:lnTo>
                    <a:pt x="149" y="561"/>
                  </a:lnTo>
                </a:path>
              </a:pathLst>
            </a:cu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57" name="Freeform 15"/>
            <p:cNvSpPr>
              <a:spLocks/>
            </p:cNvSpPr>
            <p:nvPr/>
          </p:nvSpPr>
          <p:spPr bwMode="auto">
            <a:xfrm>
              <a:off x="4404" y="2189"/>
              <a:ext cx="177" cy="268"/>
            </a:xfrm>
            <a:custGeom>
              <a:avLst/>
              <a:gdLst>
                <a:gd name="T0" fmla="*/ 5 w 177"/>
                <a:gd name="T1" fmla="*/ 130 h 268"/>
                <a:gd name="T2" fmla="*/ 19 w 177"/>
                <a:gd name="T3" fmla="*/ 79 h 268"/>
                <a:gd name="T4" fmla="*/ 42 w 177"/>
                <a:gd name="T5" fmla="*/ 37 h 268"/>
                <a:gd name="T6" fmla="*/ 56 w 177"/>
                <a:gd name="T7" fmla="*/ 18 h 268"/>
                <a:gd name="T8" fmla="*/ 74 w 177"/>
                <a:gd name="T9" fmla="*/ 9 h 268"/>
                <a:gd name="T10" fmla="*/ 112 w 177"/>
                <a:gd name="T11" fmla="*/ 0 h 268"/>
                <a:gd name="T12" fmla="*/ 140 w 177"/>
                <a:gd name="T13" fmla="*/ 14 h 268"/>
                <a:gd name="T14" fmla="*/ 163 w 177"/>
                <a:gd name="T15" fmla="*/ 41 h 268"/>
                <a:gd name="T16" fmla="*/ 177 w 177"/>
                <a:gd name="T17" fmla="*/ 88 h 268"/>
                <a:gd name="T18" fmla="*/ 177 w 177"/>
                <a:gd name="T19" fmla="*/ 139 h 268"/>
                <a:gd name="T20" fmla="*/ 163 w 177"/>
                <a:gd name="T21" fmla="*/ 193 h 268"/>
                <a:gd name="T22" fmla="*/ 135 w 177"/>
                <a:gd name="T23" fmla="*/ 235 h 268"/>
                <a:gd name="T24" fmla="*/ 121 w 177"/>
                <a:gd name="T25" fmla="*/ 249 h 268"/>
                <a:gd name="T26" fmla="*/ 102 w 177"/>
                <a:gd name="T27" fmla="*/ 263 h 268"/>
                <a:gd name="T28" fmla="*/ 70 w 177"/>
                <a:gd name="T29" fmla="*/ 268 h 268"/>
                <a:gd name="T30" fmla="*/ 37 w 177"/>
                <a:gd name="T31" fmla="*/ 258 h 268"/>
                <a:gd name="T32" fmla="*/ 14 w 177"/>
                <a:gd name="T33" fmla="*/ 226 h 268"/>
                <a:gd name="T34" fmla="*/ 0 w 177"/>
                <a:gd name="T35" fmla="*/ 184 h 268"/>
                <a:gd name="T36" fmla="*/ 5 w 177"/>
                <a:gd name="T37" fmla="*/ 130 h 26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7"/>
                <a:gd name="T58" fmla="*/ 0 h 268"/>
                <a:gd name="T59" fmla="*/ 177 w 177"/>
                <a:gd name="T60" fmla="*/ 268 h 26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7" h="268">
                  <a:moveTo>
                    <a:pt x="5" y="130"/>
                  </a:moveTo>
                  <a:lnTo>
                    <a:pt x="19" y="79"/>
                  </a:lnTo>
                  <a:lnTo>
                    <a:pt x="42" y="37"/>
                  </a:lnTo>
                  <a:lnTo>
                    <a:pt x="56" y="18"/>
                  </a:lnTo>
                  <a:lnTo>
                    <a:pt x="74" y="9"/>
                  </a:lnTo>
                  <a:lnTo>
                    <a:pt x="112" y="0"/>
                  </a:lnTo>
                  <a:lnTo>
                    <a:pt x="140" y="14"/>
                  </a:lnTo>
                  <a:lnTo>
                    <a:pt x="163" y="41"/>
                  </a:lnTo>
                  <a:lnTo>
                    <a:pt x="177" y="88"/>
                  </a:lnTo>
                  <a:lnTo>
                    <a:pt x="177" y="139"/>
                  </a:lnTo>
                  <a:lnTo>
                    <a:pt x="163" y="193"/>
                  </a:lnTo>
                  <a:lnTo>
                    <a:pt x="135" y="235"/>
                  </a:lnTo>
                  <a:lnTo>
                    <a:pt x="121" y="249"/>
                  </a:lnTo>
                  <a:lnTo>
                    <a:pt x="102" y="263"/>
                  </a:lnTo>
                  <a:lnTo>
                    <a:pt x="70" y="268"/>
                  </a:lnTo>
                  <a:lnTo>
                    <a:pt x="37" y="258"/>
                  </a:lnTo>
                  <a:lnTo>
                    <a:pt x="14" y="226"/>
                  </a:lnTo>
                  <a:lnTo>
                    <a:pt x="0" y="184"/>
                  </a:lnTo>
                  <a:lnTo>
                    <a:pt x="5" y="130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58" name="Freeform 16"/>
            <p:cNvSpPr>
              <a:spLocks/>
            </p:cNvSpPr>
            <p:nvPr/>
          </p:nvSpPr>
          <p:spPr bwMode="auto">
            <a:xfrm>
              <a:off x="4427" y="2461"/>
              <a:ext cx="75" cy="609"/>
            </a:xfrm>
            <a:custGeom>
              <a:avLst/>
              <a:gdLst>
                <a:gd name="T0" fmla="*/ 56 w 75"/>
                <a:gd name="T1" fmla="*/ 0 h 609"/>
                <a:gd name="T2" fmla="*/ 56 w 75"/>
                <a:gd name="T3" fmla="*/ 14 h 609"/>
                <a:gd name="T4" fmla="*/ 51 w 75"/>
                <a:gd name="T5" fmla="*/ 56 h 609"/>
                <a:gd name="T6" fmla="*/ 33 w 75"/>
                <a:gd name="T7" fmla="*/ 108 h 609"/>
                <a:gd name="T8" fmla="*/ 28 w 75"/>
                <a:gd name="T9" fmla="*/ 122 h 609"/>
                <a:gd name="T10" fmla="*/ 23 w 75"/>
                <a:gd name="T11" fmla="*/ 135 h 609"/>
                <a:gd name="T12" fmla="*/ 47 w 75"/>
                <a:gd name="T13" fmla="*/ 159 h 609"/>
                <a:gd name="T14" fmla="*/ 56 w 75"/>
                <a:gd name="T15" fmla="*/ 168 h 609"/>
                <a:gd name="T16" fmla="*/ 65 w 75"/>
                <a:gd name="T17" fmla="*/ 182 h 609"/>
                <a:gd name="T18" fmla="*/ 56 w 75"/>
                <a:gd name="T19" fmla="*/ 196 h 609"/>
                <a:gd name="T20" fmla="*/ 47 w 75"/>
                <a:gd name="T21" fmla="*/ 201 h 609"/>
                <a:gd name="T22" fmla="*/ 19 w 75"/>
                <a:gd name="T23" fmla="*/ 215 h 609"/>
                <a:gd name="T24" fmla="*/ 14 w 75"/>
                <a:gd name="T25" fmla="*/ 224 h 609"/>
                <a:gd name="T26" fmla="*/ 19 w 75"/>
                <a:gd name="T27" fmla="*/ 233 h 609"/>
                <a:gd name="T28" fmla="*/ 28 w 75"/>
                <a:gd name="T29" fmla="*/ 247 h 609"/>
                <a:gd name="T30" fmla="*/ 42 w 75"/>
                <a:gd name="T31" fmla="*/ 261 h 609"/>
                <a:gd name="T32" fmla="*/ 42 w 75"/>
                <a:gd name="T33" fmla="*/ 275 h 609"/>
                <a:gd name="T34" fmla="*/ 28 w 75"/>
                <a:gd name="T35" fmla="*/ 285 h 609"/>
                <a:gd name="T36" fmla="*/ 23 w 75"/>
                <a:gd name="T37" fmla="*/ 294 h 609"/>
                <a:gd name="T38" fmla="*/ 37 w 75"/>
                <a:gd name="T39" fmla="*/ 327 h 609"/>
                <a:gd name="T40" fmla="*/ 33 w 75"/>
                <a:gd name="T41" fmla="*/ 331 h 609"/>
                <a:gd name="T42" fmla="*/ 19 w 75"/>
                <a:gd name="T43" fmla="*/ 336 h 609"/>
                <a:gd name="T44" fmla="*/ 0 w 75"/>
                <a:gd name="T45" fmla="*/ 341 h 609"/>
                <a:gd name="T46" fmla="*/ 0 w 75"/>
                <a:gd name="T47" fmla="*/ 359 h 609"/>
                <a:gd name="T48" fmla="*/ 14 w 75"/>
                <a:gd name="T49" fmla="*/ 387 h 609"/>
                <a:gd name="T50" fmla="*/ 47 w 75"/>
                <a:gd name="T51" fmla="*/ 406 h 609"/>
                <a:gd name="T52" fmla="*/ 47 w 75"/>
                <a:gd name="T53" fmla="*/ 406 h 609"/>
                <a:gd name="T54" fmla="*/ 56 w 75"/>
                <a:gd name="T55" fmla="*/ 420 h 609"/>
                <a:gd name="T56" fmla="*/ 28 w 75"/>
                <a:gd name="T57" fmla="*/ 443 h 609"/>
                <a:gd name="T58" fmla="*/ 28 w 75"/>
                <a:gd name="T59" fmla="*/ 457 h 609"/>
                <a:gd name="T60" fmla="*/ 56 w 75"/>
                <a:gd name="T61" fmla="*/ 481 h 609"/>
                <a:gd name="T62" fmla="*/ 75 w 75"/>
                <a:gd name="T63" fmla="*/ 509 h 609"/>
                <a:gd name="T64" fmla="*/ 61 w 75"/>
                <a:gd name="T65" fmla="*/ 553 h 609"/>
                <a:gd name="T66" fmla="*/ 23 w 75"/>
                <a:gd name="T67" fmla="*/ 585 h 609"/>
                <a:gd name="T68" fmla="*/ 19 w 75"/>
                <a:gd name="T69" fmla="*/ 609 h 60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75"/>
                <a:gd name="T106" fmla="*/ 0 h 609"/>
                <a:gd name="T107" fmla="*/ 75 w 75"/>
                <a:gd name="T108" fmla="*/ 609 h 60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75" h="609">
                  <a:moveTo>
                    <a:pt x="56" y="0"/>
                  </a:moveTo>
                  <a:lnTo>
                    <a:pt x="56" y="14"/>
                  </a:lnTo>
                  <a:lnTo>
                    <a:pt x="51" y="56"/>
                  </a:lnTo>
                  <a:lnTo>
                    <a:pt x="33" y="108"/>
                  </a:lnTo>
                  <a:lnTo>
                    <a:pt x="28" y="122"/>
                  </a:lnTo>
                  <a:lnTo>
                    <a:pt x="23" y="135"/>
                  </a:lnTo>
                  <a:lnTo>
                    <a:pt x="47" y="159"/>
                  </a:lnTo>
                  <a:lnTo>
                    <a:pt x="56" y="168"/>
                  </a:lnTo>
                  <a:lnTo>
                    <a:pt x="65" y="182"/>
                  </a:lnTo>
                  <a:lnTo>
                    <a:pt x="56" y="196"/>
                  </a:lnTo>
                  <a:lnTo>
                    <a:pt x="47" y="201"/>
                  </a:lnTo>
                  <a:lnTo>
                    <a:pt x="19" y="215"/>
                  </a:lnTo>
                  <a:lnTo>
                    <a:pt x="14" y="224"/>
                  </a:lnTo>
                  <a:lnTo>
                    <a:pt x="19" y="233"/>
                  </a:lnTo>
                  <a:lnTo>
                    <a:pt x="28" y="247"/>
                  </a:lnTo>
                  <a:lnTo>
                    <a:pt x="42" y="261"/>
                  </a:lnTo>
                  <a:lnTo>
                    <a:pt x="42" y="275"/>
                  </a:lnTo>
                  <a:lnTo>
                    <a:pt x="28" y="285"/>
                  </a:lnTo>
                  <a:lnTo>
                    <a:pt x="23" y="294"/>
                  </a:lnTo>
                  <a:lnTo>
                    <a:pt x="37" y="327"/>
                  </a:lnTo>
                  <a:lnTo>
                    <a:pt x="33" y="331"/>
                  </a:lnTo>
                  <a:lnTo>
                    <a:pt x="19" y="336"/>
                  </a:lnTo>
                  <a:lnTo>
                    <a:pt x="0" y="341"/>
                  </a:lnTo>
                  <a:lnTo>
                    <a:pt x="0" y="359"/>
                  </a:lnTo>
                  <a:lnTo>
                    <a:pt x="14" y="387"/>
                  </a:lnTo>
                  <a:lnTo>
                    <a:pt x="47" y="406"/>
                  </a:lnTo>
                  <a:lnTo>
                    <a:pt x="56" y="420"/>
                  </a:lnTo>
                  <a:lnTo>
                    <a:pt x="28" y="443"/>
                  </a:lnTo>
                  <a:lnTo>
                    <a:pt x="28" y="457"/>
                  </a:lnTo>
                  <a:lnTo>
                    <a:pt x="56" y="481"/>
                  </a:lnTo>
                  <a:lnTo>
                    <a:pt x="75" y="509"/>
                  </a:lnTo>
                  <a:lnTo>
                    <a:pt x="61" y="553"/>
                  </a:lnTo>
                  <a:lnTo>
                    <a:pt x="23" y="585"/>
                  </a:lnTo>
                  <a:lnTo>
                    <a:pt x="19" y="609"/>
                  </a:lnTo>
                </a:path>
              </a:pathLst>
            </a:cu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59" name="Freeform 17"/>
            <p:cNvSpPr>
              <a:spLocks/>
            </p:cNvSpPr>
            <p:nvPr/>
          </p:nvSpPr>
          <p:spPr bwMode="auto">
            <a:xfrm>
              <a:off x="4483" y="2527"/>
              <a:ext cx="149" cy="561"/>
            </a:xfrm>
            <a:custGeom>
              <a:avLst/>
              <a:gdLst>
                <a:gd name="T0" fmla="*/ 0 w 149"/>
                <a:gd name="T1" fmla="*/ 0 h 561"/>
                <a:gd name="T2" fmla="*/ 5 w 149"/>
                <a:gd name="T3" fmla="*/ 14 h 561"/>
                <a:gd name="T4" fmla="*/ 5 w 149"/>
                <a:gd name="T5" fmla="*/ 14 h 561"/>
                <a:gd name="T6" fmla="*/ 19 w 149"/>
                <a:gd name="T7" fmla="*/ 28 h 561"/>
                <a:gd name="T8" fmla="*/ 37 w 149"/>
                <a:gd name="T9" fmla="*/ 32 h 561"/>
                <a:gd name="T10" fmla="*/ 56 w 149"/>
                <a:gd name="T11" fmla="*/ 32 h 561"/>
                <a:gd name="T12" fmla="*/ 65 w 149"/>
                <a:gd name="T13" fmla="*/ 42 h 561"/>
                <a:gd name="T14" fmla="*/ 47 w 149"/>
                <a:gd name="T15" fmla="*/ 97 h 561"/>
                <a:gd name="T16" fmla="*/ 33 w 149"/>
                <a:gd name="T17" fmla="*/ 125 h 561"/>
                <a:gd name="T18" fmla="*/ 42 w 149"/>
                <a:gd name="T19" fmla="*/ 139 h 561"/>
                <a:gd name="T20" fmla="*/ 84 w 149"/>
                <a:gd name="T21" fmla="*/ 163 h 561"/>
                <a:gd name="T22" fmla="*/ 98 w 149"/>
                <a:gd name="T23" fmla="*/ 172 h 561"/>
                <a:gd name="T24" fmla="*/ 107 w 149"/>
                <a:gd name="T25" fmla="*/ 191 h 561"/>
                <a:gd name="T26" fmla="*/ 103 w 149"/>
                <a:gd name="T27" fmla="*/ 205 h 561"/>
                <a:gd name="T28" fmla="*/ 79 w 149"/>
                <a:gd name="T29" fmla="*/ 219 h 561"/>
                <a:gd name="T30" fmla="*/ 70 w 149"/>
                <a:gd name="T31" fmla="*/ 233 h 561"/>
                <a:gd name="T32" fmla="*/ 75 w 149"/>
                <a:gd name="T33" fmla="*/ 242 h 561"/>
                <a:gd name="T34" fmla="*/ 89 w 149"/>
                <a:gd name="T35" fmla="*/ 256 h 561"/>
                <a:gd name="T36" fmla="*/ 103 w 149"/>
                <a:gd name="T37" fmla="*/ 265 h 561"/>
                <a:gd name="T38" fmla="*/ 117 w 149"/>
                <a:gd name="T39" fmla="*/ 284 h 561"/>
                <a:gd name="T40" fmla="*/ 107 w 149"/>
                <a:gd name="T41" fmla="*/ 298 h 561"/>
                <a:gd name="T42" fmla="*/ 70 w 149"/>
                <a:gd name="T43" fmla="*/ 321 h 561"/>
                <a:gd name="T44" fmla="*/ 70 w 149"/>
                <a:gd name="T45" fmla="*/ 335 h 561"/>
                <a:gd name="T46" fmla="*/ 79 w 149"/>
                <a:gd name="T47" fmla="*/ 354 h 561"/>
                <a:gd name="T48" fmla="*/ 103 w 149"/>
                <a:gd name="T49" fmla="*/ 377 h 561"/>
                <a:gd name="T50" fmla="*/ 107 w 149"/>
                <a:gd name="T51" fmla="*/ 396 h 561"/>
                <a:gd name="T52" fmla="*/ 75 w 149"/>
                <a:gd name="T53" fmla="*/ 424 h 561"/>
                <a:gd name="T54" fmla="*/ 61 w 149"/>
                <a:gd name="T55" fmla="*/ 438 h 561"/>
                <a:gd name="T56" fmla="*/ 70 w 149"/>
                <a:gd name="T57" fmla="*/ 459 h 561"/>
                <a:gd name="T58" fmla="*/ 98 w 149"/>
                <a:gd name="T59" fmla="*/ 477 h 561"/>
                <a:gd name="T60" fmla="*/ 131 w 149"/>
                <a:gd name="T61" fmla="*/ 505 h 561"/>
                <a:gd name="T62" fmla="*/ 145 w 149"/>
                <a:gd name="T63" fmla="*/ 529 h 561"/>
                <a:gd name="T64" fmla="*/ 149 w 149"/>
                <a:gd name="T65" fmla="*/ 557 h 561"/>
                <a:gd name="T66" fmla="*/ 149 w 149"/>
                <a:gd name="T67" fmla="*/ 561 h 56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49"/>
                <a:gd name="T103" fmla="*/ 0 h 561"/>
                <a:gd name="T104" fmla="*/ 149 w 149"/>
                <a:gd name="T105" fmla="*/ 561 h 56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49" h="561">
                  <a:moveTo>
                    <a:pt x="0" y="0"/>
                  </a:moveTo>
                  <a:lnTo>
                    <a:pt x="5" y="14"/>
                  </a:lnTo>
                  <a:lnTo>
                    <a:pt x="19" y="28"/>
                  </a:lnTo>
                  <a:lnTo>
                    <a:pt x="37" y="32"/>
                  </a:lnTo>
                  <a:lnTo>
                    <a:pt x="56" y="32"/>
                  </a:lnTo>
                  <a:lnTo>
                    <a:pt x="65" y="42"/>
                  </a:lnTo>
                  <a:lnTo>
                    <a:pt x="47" y="97"/>
                  </a:lnTo>
                  <a:lnTo>
                    <a:pt x="33" y="125"/>
                  </a:lnTo>
                  <a:lnTo>
                    <a:pt x="42" y="139"/>
                  </a:lnTo>
                  <a:lnTo>
                    <a:pt x="84" y="163"/>
                  </a:lnTo>
                  <a:lnTo>
                    <a:pt x="98" y="172"/>
                  </a:lnTo>
                  <a:lnTo>
                    <a:pt x="107" y="191"/>
                  </a:lnTo>
                  <a:lnTo>
                    <a:pt x="103" y="205"/>
                  </a:lnTo>
                  <a:lnTo>
                    <a:pt x="79" y="219"/>
                  </a:lnTo>
                  <a:lnTo>
                    <a:pt x="70" y="233"/>
                  </a:lnTo>
                  <a:lnTo>
                    <a:pt x="75" y="242"/>
                  </a:lnTo>
                  <a:lnTo>
                    <a:pt x="89" y="256"/>
                  </a:lnTo>
                  <a:lnTo>
                    <a:pt x="103" y="265"/>
                  </a:lnTo>
                  <a:lnTo>
                    <a:pt x="117" y="284"/>
                  </a:lnTo>
                  <a:lnTo>
                    <a:pt x="107" y="298"/>
                  </a:lnTo>
                  <a:lnTo>
                    <a:pt x="70" y="321"/>
                  </a:lnTo>
                  <a:lnTo>
                    <a:pt x="70" y="335"/>
                  </a:lnTo>
                  <a:lnTo>
                    <a:pt x="79" y="354"/>
                  </a:lnTo>
                  <a:lnTo>
                    <a:pt x="103" y="377"/>
                  </a:lnTo>
                  <a:lnTo>
                    <a:pt x="107" y="396"/>
                  </a:lnTo>
                  <a:lnTo>
                    <a:pt x="75" y="424"/>
                  </a:lnTo>
                  <a:lnTo>
                    <a:pt x="61" y="438"/>
                  </a:lnTo>
                  <a:lnTo>
                    <a:pt x="70" y="459"/>
                  </a:lnTo>
                  <a:lnTo>
                    <a:pt x="98" y="477"/>
                  </a:lnTo>
                  <a:lnTo>
                    <a:pt x="131" y="505"/>
                  </a:lnTo>
                  <a:lnTo>
                    <a:pt x="145" y="529"/>
                  </a:lnTo>
                  <a:lnTo>
                    <a:pt x="149" y="557"/>
                  </a:lnTo>
                  <a:lnTo>
                    <a:pt x="149" y="561"/>
                  </a:lnTo>
                </a:path>
              </a:pathLst>
            </a:cu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60" name="Freeform 18"/>
            <p:cNvSpPr>
              <a:spLocks/>
            </p:cNvSpPr>
            <p:nvPr/>
          </p:nvSpPr>
          <p:spPr bwMode="auto">
            <a:xfrm>
              <a:off x="4665" y="2193"/>
              <a:ext cx="177" cy="273"/>
            </a:xfrm>
            <a:custGeom>
              <a:avLst/>
              <a:gdLst>
                <a:gd name="T0" fmla="*/ 0 w 177"/>
                <a:gd name="T1" fmla="*/ 135 h 273"/>
                <a:gd name="T2" fmla="*/ 14 w 177"/>
                <a:gd name="T3" fmla="*/ 79 h 273"/>
                <a:gd name="T4" fmla="*/ 42 w 177"/>
                <a:gd name="T5" fmla="*/ 37 h 273"/>
                <a:gd name="T6" fmla="*/ 56 w 177"/>
                <a:gd name="T7" fmla="*/ 23 h 273"/>
                <a:gd name="T8" fmla="*/ 74 w 177"/>
                <a:gd name="T9" fmla="*/ 10 h 273"/>
                <a:gd name="T10" fmla="*/ 107 w 177"/>
                <a:gd name="T11" fmla="*/ 0 h 273"/>
                <a:gd name="T12" fmla="*/ 140 w 177"/>
                <a:gd name="T13" fmla="*/ 14 h 273"/>
                <a:gd name="T14" fmla="*/ 163 w 177"/>
                <a:gd name="T15" fmla="*/ 47 h 273"/>
                <a:gd name="T16" fmla="*/ 177 w 177"/>
                <a:gd name="T17" fmla="*/ 89 h 273"/>
                <a:gd name="T18" fmla="*/ 177 w 177"/>
                <a:gd name="T19" fmla="*/ 145 h 273"/>
                <a:gd name="T20" fmla="*/ 158 w 177"/>
                <a:gd name="T21" fmla="*/ 194 h 273"/>
                <a:gd name="T22" fmla="*/ 135 w 177"/>
                <a:gd name="T23" fmla="*/ 236 h 273"/>
                <a:gd name="T24" fmla="*/ 121 w 177"/>
                <a:gd name="T25" fmla="*/ 250 h 273"/>
                <a:gd name="T26" fmla="*/ 102 w 177"/>
                <a:gd name="T27" fmla="*/ 264 h 273"/>
                <a:gd name="T28" fmla="*/ 70 w 177"/>
                <a:gd name="T29" fmla="*/ 273 h 273"/>
                <a:gd name="T30" fmla="*/ 37 w 177"/>
                <a:gd name="T31" fmla="*/ 259 h 273"/>
                <a:gd name="T32" fmla="*/ 14 w 177"/>
                <a:gd name="T33" fmla="*/ 231 h 273"/>
                <a:gd name="T34" fmla="*/ 0 w 177"/>
                <a:gd name="T35" fmla="*/ 184 h 273"/>
                <a:gd name="T36" fmla="*/ 0 w 177"/>
                <a:gd name="T37" fmla="*/ 135 h 27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7"/>
                <a:gd name="T58" fmla="*/ 0 h 273"/>
                <a:gd name="T59" fmla="*/ 177 w 177"/>
                <a:gd name="T60" fmla="*/ 273 h 27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7" h="273">
                  <a:moveTo>
                    <a:pt x="0" y="135"/>
                  </a:moveTo>
                  <a:lnTo>
                    <a:pt x="14" y="79"/>
                  </a:lnTo>
                  <a:lnTo>
                    <a:pt x="42" y="37"/>
                  </a:lnTo>
                  <a:lnTo>
                    <a:pt x="56" y="23"/>
                  </a:lnTo>
                  <a:lnTo>
                    <a:pt x="74" y="10"/>
                  </a:lnTo>
                  <a:lnTo>
                    <a:pt x="107" y="0"/>
                  </a:lnTo>
                  <a:lnTo>
                    <a:pt x="140" y="14"/>
                  </a:lnTo>
                  <a:lnTo>
                    <a:pt x="163" y="47"/>
                  </a:lnTo>
                  <a:lnTo>
                    <a:pt x="177" y="89"/>
                  </a:lnTo>
                  <a:lnTo>
                    <a:pt x="177" y="145"/>
                  </a:lnTo>
                  <a:lnTo>
                    <a:pt x="158" y="194"/>
                  </a:lnTo>
                  <a:lnTo>
                    <a:pt x="135" y="236"/>
                  </a:lnTo>
                  <a:lnTo>
                    <a:pt x="121" y="250"/>
                  </a:lnTo>
                  <a:lnTo>
                    <a:pt x="102" y="264"/>
                  </a:lnTo>
                  <a:lnTo>
                    <a:pt x="70" y="273"/>
                  </a:lnTo>
                  <a:lnTo>
                    <a:pt x="37" y="259"/>
                  </a:lnTo>
                  <a:lnTo>
                    <a:pt x="14" y="231"/>
                  </a:lnTo>
                  <a:lnTo>
                    <a:pt x="0" y="184"/>
                  </a:lnTo>
                  <a:lnTo>
                    <a:pt x="0" y="135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61" name="Freeform 19"/>
            <p:cNvSpPr>
              <a:spLocks/>
            </p:cNvSpPr>
            <p:nvPr/>
          </p:nvSpPr>
          <p:spPr bwMode="auto">
            <a:xfrm>
              <a:off x="4683" y="2471"/>
              <a:ext cx="80" cy="608"/>
            </a:xfrm>
            <a:custGeom>
              <a:avLst/>
              <a:gdLst>
                <a:gd name="T0" fmla="*/ 61 w 80"/>
                <a:gd name="T1" fmla="*/ 0 h 608"/>
                <a:gd name="T2" fmla="*/ 61 w 80"/>
                <a:gd name="T3" fmla="*/ 14 h 608"/>
                <a:gd name="T4" fmla="*/ 52 w 80"/>
                <a:gd name="T5" fmla="*/ 51 h 608"/>
                <a:gd name="T6" fmla="*/ 38 w 80"/>
                <a:gd name="T7" fmla="*/ 102 h 608"/>
                <a:gd name="T8" fmla="*/ 28 w 80"/>
                <a:gd name="T9" fmla="*/ 116 h 608"/>
                <a:gd name="T10" fmla="*/ 28 w 80"/>
                <a:gd name="T11" fmla="*/ 135 h 608"/>
                <a:gd name="T12" fmla="*/ 52 w 80"/>
                <a:gd name="T13" fmla="*/ 153 h 608"/>
                <a:gd name="T14" fmla="*/ 61 w 80"/>
                <a:gd name="T15" fmla="*/ 167 h 608"/>
                <a:gd name="T16" fmla="*/ 66 w 80"/>
                <a:gd name="T17" fmla="*/ 177 h 608"/>
                <a:gd name="T18" fmla="*/ 61 w 80"/>
                <a:gd name="T19" fmla="*/ 191 h 608"/>
                <a:gd name="T20" fmla="*/ 52 w 80"/>
                <a:gd name="T21" fmla="*/ 200 h 608"/>
                <a:gd name="T22" fmla="*/ 24 w 80"/>
                <a:gd name="T23" fmla="*/ 209 h 608"/>
                <a:gd name="T24" fmla="*/ 19 w 80"/>
                <a:gd name="T25" fmla="*/ 219 h 608"/>
                <a:gd name="T26" fmla="*/ 19 w 80"/>
                <a:gd name="T27" fmla="*/ 228 h 608"/>
                <a:gd name="T28" fmla="*/ 33 w 80"/>
                <a:gd name="T29" fmla="*/ 247 h 608"/>
                <a:gd name="T30" fmla="*/ 42 w 80"/>
                <a:gd name="T31" fmla="*/ 261 h 608"/>
                <a:gd name="T32" fmla="*/ 47 w 80"/>
                <a:gd name="T33" fmla="*/ 270 h 608"/>
                <a:gd name="T34" fmla="*/ 33 w 80"/>
                <a:gd name="T35" fmla="*/ 279 h 608"/>
                <a:gd name="T36" fmla="*/ 28 w 80"/>
                <a:gd name="T37" fmla="*/ 293 h 608"/>
                <a:gd name="T38" fmla="*/ 38 w 80"/>
                <a:gd name="T39" fmla="*/ 326 h 608"/>
                <a:gd name="T40" fmla="*/ 38 w 80"/>
                <a:gd name="T41" fmla="*/ 331 h 608"/>
                <a:gd name="T42" fmla="*/ 24 w 80"/>
                <a:gd name="T43" fmla="*/ 335 h 608"/>
                <a:gd name="T44" fmla="*/ 5 w 80"/>
                <a:gd name="T45" fmla="*/ 340 h 608"/>
                <a:gd name="T46" fmla="*/ 0 w 80"/>
                <a:gd name="T47" fmla="*/ 354 h 608"/>
                <a:gd name="T48" fmla="*/ 19 w 80"/>
                <a:gd name="T49" fmla="*/ 387 h 608"/>
                <a:gd name="T50" fmla="*/ 52 w 80"/>
                <a:gd name="T51" fmla="*/ 401 h 608"/>
                <a:gd name="T52" fmla="*/ 52 w 80"/>
                <a:gd name="T53" fmla="*/ 405 h 608"/>
                <a:gd name="T54" fmla="*/ 56 w 80"/>
                <a:gd name="T55" fmla="*/ 419 h 608"/>
                <a:gd name="T56" fmla="*/ 33 w 80"/>
                <a:gd name="T57" fmla="*/ 438 h 608"/>
                <a:gd name="T58" fmla="*/ 33 w 80"/>
                <a:gd name="T59" fmla="*/ 452 h 608"/>
                <a:gd name="T60" fmla="*/ 56 w 80"/>
                <a:gd name="T61" fmla="*/ 480 h 608"/>
                <a:gd name="T62" fmla="*/ 80 w 80"/>
                <a:gd name="T63" fmla="*/ 503 h 608"/>
                <a:gd name="T64" fmla="*/ 61 w 80"/>
                <a:gd name="T65" fmla="*/ 547 h 608"/>
                <a:gd name="T66" fmla="*/ 24 w 80"/>
                <a:gd name="T67" fmla="*/ 585 h 608"/>
                <a:gd name="T68" fmla="*/ 24 w 80"/>
                <a:gd name="T69" fmla="*/ 608 h 60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0"/>
                <a:gd name="T106" fmla="*/ 0 h 608"/>
                <a:gd name="T107" fmla="*/ 80 w 80"/>
                <a:gd name="T108" fmla="*/ 608 h 60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0" h="608">
                  <a:moveTo>
                    <a:pt x="61" y="0"/>
                  </a:moveTo>
                  <a:lnTo>
                    <a:pt x="61" y="14"/>
                  </a:lnTo>
                  <a:lnTo>
                    <a:pt x="52" y="51"/>
                  </a:lnTo>
                  <a:lnTo>
                    <a:pt x="38" y="102"/>
                  </a:lnTo>
                  <a:lnTo>
                    <a:pt x="28" y="116"/>
                  </a:lnTo>
                  <a:lnTo>
                    <a:pt x="28" y="135"/>
                  </a:lnTo>
                  <a:lnTo>
                    <a:pt x="52" y="153"/>
                  </a:lnTo>
                  <a:lnTo>
                    <a:pt x="61" y="167"/>
                  </a:lnTo>
                  <a:lnTo>
                    <a:pt x="66" y="177"/>
                  </a:lnTo>
                  <a:lnTo>
                    <a:pt x="61" y="191"/>
                  </a:lnTo>
                  <a:lnTo>
                    <a:pt x="52" y="200"/>
                  </a:lnTo>
                  <a:lnTo>
                    <a:pt x="24" y="209"/>
                  </a:lnTo>
                  <a:lnTo>
                    <a:pt x="19" y="219"/>
                  </a:lnTo>
                  <a:lnTo>
                    <a:pt x="19" y="228"/>
                  </a:lnTo>
                  <a:lnTo>
                    <a:pt x="33" y="247"/>
                  </a:lnTo>
                  <a:lnTo>
                    <a:pt x="42" y="261"/>
                  </a:lnTo>
                  <a:lnTo>
                    <a:pt x="47" y="270"/>
                  </a:lnTo>
                  <a:lnTo>
                    <a:pt x="33" y="279"/>
                  </a:lnTo>
                  <a:lnTo>
                    <a:pt x="28" y="293"/>
                  </a:lnTo>
                  <a:lnTo>
                    <a:pt x="38" y="326"/>
                  </a:lnTo>
                  <a:lnTo>
                    <a:pt x="38" y="331"/>
                  </a:lnTo>
                  <a:lnTo>
                    <a:pt x="24" y="335"/>
                  </a:lnTo>
                  <a:lnTo>
                    <a:pt x="5" y="340"/>
                  </a:lnTo>
                  <a:lnTo>
                    <a:pt x="0" y="354"/>
                  </a:lnTo>
                  <a:lnTo>
                    <a:pt x="19" y="387"/>
                  </a:lnTo>
                  <a:lnTo>
                    <a:pt x="52" y="401"/>
                  </a:lnTo>
                  <a:lnTo>
                    <a:pt x="52" y="405"/>
                  </a:lnTo>
                  <a:lnTo>
                    <a:pt x="56" y="419"/>
                  </a:lnTo>
                  <a:lnTo>
                    <a:pt x="33" y="438"/>
                  </a:lnTo>
                  <a:lnTo>
                    <a:pt x="33" y="452"/>
                  </a:lnTo>
                  <a:lnTo>
                    <a:pt x="56" y="480"/>
                  </a:lnTo>
                  <a:lnTo>
                    <a:pt x="80" y="503"/>
                  </a:lnTo>
                  <a:lnTo>
                    <a:pt x="61" y="547"/>
                  </a:lnTo>
                  <a:lnTo>
                    <a:pt x="24" y="585"/>
                  </a:lnTo>
                  <a:lnTo>
                    <a:pt x="24" y="608"/>
                  </a:lnTo>
                </a:path>
              </a:pathLst>
            </a:cu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62" name="Freeform 20"/>
            <p:cNvSpPr>
              <a:spLocks/>
            </p:cNvSpPr>
            <p:nvPr/>
          </p:nvSpPr>
          <p:spPr bwMode="auto">
            <a:xfrm>
              <a:off x="4744" y="2531"/>
              <a:ext cx="149" cy="567"/>
            </a:xfrm>
            <a:custGeom>
              <a:avLst/>
              <a:gdLst>
                <a:gd name="T0" fmla="*/ 0 w 149"/>
                <a:gd name="T1" fmla="*/ 0 h 567"/>
                <a:gd name="T2" fmla="*/ 5 w 149"/>
                <a:gd name="T3" fmla="*/ 14 h 567"/>
                <a:gd name="T4" fmla="*/ 5 w 149"/>
                <a:gd name="T5" fmla="*/ 14 h 567"/>
                <a:gd name="T6" fmla="*/ 19 w 149"/>
                <a:gd name="T7" fmla="*/ 28 h 567"/>
                <a:gd name="T8" fmla="*/ 37 w 149"/>
                <a:gd name="T9" fmla="*/ 33 h 567"/>
                <a:gd name="T10" fmla="*/ 56 w 149"/>
                <a:gd name="T11" fmla="*/ 33 h 567"/>
                <a:gd name="T12" fmla="*/ 65 w 149"/>
                <a:gd name="T13" fmla="*/ 42 h 567"/>
                <a:gd name="T14" fmla="*/ 47 w 149"/>
                <a:gd name="T15" fmla="*/ 98 h 567"/>
                <a:gd name="T16" fmla="*/ 33 w 149"/>
                <a:gd name="T17" fmla="*/ 126 h 567"/>
                <a:gd name="T18" fmla="*/ 42 w 149"/>
                <a:gd name="T19" fmla="*/ 145 h 567"/>
                <a:gd name="T20" fmla="*/ 84 w 149"/>
                <a:gd name="T21" fmla="*/ 163 h 567"/>
                <a:gd name="T22" fmla="*/ 98 w 149"/>
                <a:gd name="T23" fmla="*/ 177 h 567"/>
                <a:gd name="T24" fmla="*/ 107 w 149"/>
                <a:gd name="T25" fmla="*/ 191 h 567"/>
                <a:gd name="T26" fmla="*/ 98 w 149"/>
                <a:gd name="T27" fmla="*/ 205 h 567"/>
                <a:gd name="T28" fmla="*/ 79 w 149"/>
                <a:gd name="T29" fmla="*/ 219 h 567"/>
                <a:gd name="T30" fmla="*/ 70 w 149"/>
                <a:gd name="T31" fmla="*/ 233 h 567"/>
                <a:gd name="T32" fmla="*/ 75 w 149"/>
                <a:gd name="T33" fmla="*/ 247 h 567"/>
                <a:gd name="T34" fmla="*/ 89 w 149"/>
                <a:gd name="T35" fmla="*/ 257 h 567"/>
                <a:gd name="T36" fmla="*/ 103 w 149"/>
                <a:gd name="T37" fmla="*/ 271 h 567"/>
                <a:gd name="T38" fmla="*/ 112 w 149"/>
                <a:gd name="T39" fmla="*/ 285 h 567"/>
                <a:gd name="T40" fmla="*/ 103 w 149"/>
                <a:gd name="T41" fmla="*/ 299 h 567"/>
                <a:gd name="T42" fmla="*/ 70 w 149"/>
                <a:gd name="T43" fmla="*/ 322 h 567"/>
                <a:gd name="T44" fmla="*/ 70 w 149"/>
                <a:gd name="T45" fmla="*/ 341 h 567"/>
                <a:gd name="T46" fmla="*/ 79 w 149"/>
                <a:gd name="T47" fmla="*/ 355 h 567"/>
                <a:gd name="T48" fmla="*/ 103 w 149"/>
                <a:gd name="T49" fmla="*/ 378 h 567"/>
                <a:gd name="T50" fmla="*/ 107 w 149"/>
                <a:gd name="T51" fmla="*/ 397 h 567"/>
                <a:gd name="T52" fmla="*/ 75 w 149"/>
                <a:gd name="T53" fmla="*/ 425 h 567"/>
                <a:gd name="T54" fmla="*/ 61 w 149"/>
                <a:gd name="T55" fmla="*/ 439 h 567"/>
                <a:gd name="T56" fmla="*/ 70 w 149"/>
                <a:gd name="T57" fmla="*/ 464 h 567"/>
                <a:gd name="T58" fmla="*/ 98 w 149"/>
                <a:gd name="T59" fmla="*/ 483 h 567"/>
                <a:gd name="T60" fmla="*/ 131 w 149"/>
                <a:gd name="T61" fmla="*/ 511 h 567"/>
                <a:gd name="T62" fmla="*/ 140 w 149"/>
                <a:gd name="T63" fmla="*/ 529 h 567"/>
                <a:gd name="T64" fmla="*/ 149 w 149"/>
                <a:gd name="T65" fmla="*/ 562 h 567"/>
                <a:gd name="T66" fmla="*/ 149 w 149"/>
                <a:gd name="T67" fmla="*/ 567 h 56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49"/>
                <a:gd name="T103" fmla="*/ 0 h 567"/>
                <a:gd name="T104" fmla="*/ 149 w 149"/>
                <a:gd name="T105" fmla="*/ 567 h 56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49" h="567">
                  <a:moveTo>
                    <a:pt x="0" y="0"/>
                  </a:moveTo>
                  <a:lnTo>
                    <a:pt x="5" y="14"/>
                  </a:lnTo>
                  <a:lnTo>
                    <a:pt x="19" y="28"/>
                  </a:lnTo>
                  <a:lnTo>
                    <a:pt x="37" y="33"/>
                  </a:lnTo>
                  <a:lnTo>
                    <a:pt x="56" y="33"/>
                  </a:lnTo>
                  <a:lnTo>
                    <a:pt x="65" y="42"/>
                  </a:lnTo>
                  <a:lnTo>
                    <a:pt x="47" y="98"/>
                  </a:lnTo>
                  <a:lnTo>
                    <a:pt x="33" y="126"/>
                  </a:lnTo>
                  <a:lnTo>
                    <a:pt x="42" y="145"/>
                  </a:lnTo>
                  <a:lnTo>
                    <a:pt x="84" y="163"/>
                  </a:lnTo>
                  <a:lnTo>
                    <a:pt x="98" y="177"/>
                  </a:lnTo>
                  <a:lnTo>
                    <a:pt x="107" y="191"/>
                  </a:lnTo>
                  <a:lnTo>
                    <a:pt x="98" y="205"/>
                  </a:lnTo>
                  <a:lnTo>
                    <a:pt x="79" y="219"/>
                  </a:lnTo>
                  <a:lnTo>
                    <a:pt x="70" y="233"/>
                  </a:lnTo>
                  <a:lnTo>
                    <a:pt x="75" y="247"/>
                  </a:lnTo>
                  <a:lnTo>
                    <a:pt x="89" y="257"/>
                  </a:lnTo>
                  <a:lnTo>
                    <a:pt x="103" y="271"/>
                  </a:lnTo>
                  <a:lnTo>
                    <a:pt x="112" y="285"/>
                  </a:lnTo>
                  <a:lnTo>
                    <a:pt x="103" y="299"/>
                  </a:lnTo>
                  <a:lnTo>
                    <a:pt x="70" y="322"/>
                  </a:lnTo>
                  <a:lnTo>
                    <a:pt x="70" y="341"/>
                  </a:lnTo>
                  <a:lnTo>
                    <a:pt x="79" y="355"/>
                  </a:lnTo>
                  <a:lnTo>
                    <a:pt x="103" y="378"/>
                  </a:lnTo>
                  <a:lnTo>
                    <a:pt x="107" y="397"/>
                  </a:lnTo>
                  <a:lnTo>
                    <a:pt x="75" y="425"/>
                  </a:lnTo>
                  <a:lnTo>
                    <a:pt x="61" y="439"/>
                  </a:lnTo>
                  <a:lnTo>
                    <a:pt x="70" y="464"/>
                  </a:lnTo>
                  <a:lnTo>
                    <a:pt x="98" y="483"/>
                  </a:lnTo>
                  <a:lnTo>
                    <a:pt x="131" y="511"/>
                  </a:lnTo>
                  <a:lnTo>
                    <a:pt x="140" y="529"/>
                  </a:lnTo>
                  <a:lnTo>
                    <a:pt x="149" y="562"/>
                  </a:lnTo>
                  <a:lnTo>
                    <a:pt x="149" y="567"/>
                  </a:lnTo>
                </a:path>
              </a:pathLst>
            </a:cu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63" name="Freeform 21"/>
            <p:cNvSpPr>
              <a:spLocks/>
            </p:cNvSpPr>
            <p:nvPr/>
          </p:nvSpPr>
          <p:spPr bwMode="auto">
            <a:xfrm>
              <a:off x="4903" y="2207"/>
              <a:ext cx="170" cy="268"/>
            </a:xfrm>
            <a:custGeom>
              <a:avLst/>
              <a:gdLst>
                <a:gd name="T0" fmla="*/ 0 w 170"/>
                <a:gd name="T1" fmla="*/ 131 h 268"/>
                <a:gd name="T2" fmla="*/ 14 w 170"/>
                <a:gd name="T3" fmla="*/ 79 h 268"/>
                <a:gd name="T4" fmla="*/ 41 w 170"/>
                <a:gd name="T5" fmla="*/ 37 h 268"/>
                <a:gd name="T6" fmla="*/ 55 w 170"/>
                <a:gd name="T7" fmla="*/ 19 h 268"/>
                <a:gd name="T8" fmla="*/ 69 w 170"/>
                <a:gd name="T9" fmla="*/ 9 h 268"/>
                <a:gd name="T10" fmla="*/ 104 w 170"/>
                <a:gd name="T11" fmla="*/ 0 h 268"/>
                <a:gd name="T12" fmla="*/ 137 w 170"/>
                <a:gd name="T13" fmla="*/ 14 h 268"/>
                <a:gd name="T14" fmla="*/ 160 w 170"/>
                <a:gd name="T15" fmla="*/ 42 h 268"/>
                <a:gd name="T16" fmla="*/ 170 w 170"/>
                <a:gd name="T17" fmla="*/ 89 h 268"/>
                <a:gd name="T18" fmla="*/ 170 w 170"/>
                <a:gd name="T19" fmla="*/ 138 h 268"/>
                <a:gd name="T20" fmla="*/ 156 w 170"/>
                <a:gd name="T21" fmla="*/ 189 h 268"/>
                <a:gd name="T22" fmla="*/ 132 w 170"/>
                <a:gd name="T23" fmla="*/ 231 h 268"/>
                <a:gd name="T24" fmla="*/ 114 w 170"/>
                <a:gd name="T25" fmla="*/ 250 h 268"/>
                <a:gd name="T26" fmla="*/ 100 w 170"/>
                <a:gd name="T27" fmla="*/ 259 h 268"/>
                <a:gd name="T28" fmla="*/ 65 w 170"/>
                <a:gd name="T29" fmla="*/ 268 h 268"/>
                <a:gd name="T30" fmla="*/ 32 w 170"/>
                <a:gd name="T31" fmla="*/ 259 h 268"/>
                <a:gd name="T32" fmla="*/ 9 w 170"/>
                <a:gd name="T33" fmla="*/ 226 h 268"/>
                <a:gd name="T34" fmla="*/ 0 w 170"/>
                <a:gd name="T35" fmla="*/ 184 h 268"/>
                <a:gd name="T36" fmla="*/ 0 w 170"/>
                <a:gd name="T37" fmla="*/ 131 h 26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0"/>
                <a:gd name="T58" fmla="*/ 0 h 268"/>
                <a:gd name="T59" fmla="*/ 170 w 170"/>
                <a:gd name="T60" fmla="*/ 268 h 26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0" h="268">
                  <a:moveTo>
                    <a:pt x="0" y="131"/>
                  </a:moveTo>
                  <a:lnTo>
                    <a:pt x="14" y="79"/>
                  </a:lnTo>
                  <a:lnTo>
                    <a:pt x="41" y="37"/>
                  </a:lnTo>
                  <a:lnTo>
                    <a:pt x="55" y="19"/>
                  </a:lnTo>
                  <a:lnTo>
                    <a:pt x="69" y="9"/>
                  </a:lnTo>
                  <a:lnTo>
                    <a:pt x="104" y="0"/>
                  </a:lnTo>
                  <a:lnTo>
                    <a:pt x="137" y="14"/>
                  </a:lnTo>
                  <a:lnTo>
                    <a:pt x="160" y="42"/>
                  </a:lnTo>
                  <a:lnTo>
                    <a:pt x="170" y="89"/>
                  </a:lnTo>
                  <a:lnTo>
                    <a:pt x="170" y="138"/>
                  </a:lnTo>
                  <a:lnTo>
                    <a:pt x="156" y="189"/>
                  </a:lnTo>
                  <a:lnTo>
                    <a:pt x="132" y="231"/>
                  </a:lnTo>
                  <a:lnTo>
                    <a:pt x="114" y="250"/>
                  </a:lnTo>
                  <a:lnTo>
                    <a:pt x="100" y="259"/>
                  </a:lnTo>
                  <a:lnTo>
                    <a:pt x="65" y="268"/>
                  </a:lnTo>
                  <a:lnTo>
                    <a:pt x="32" y="259"/>
                  </a:lnTo>
                  <a:lnTo>
                    <a:pt x="9" y="226"/>
                  </a:lnTo>
                  <a:lnTo>
                    <a:pt x="0" y="184"/>
                  </a:lnTo>
                  <a:lnTo>
                    <a:pt x="0" y="131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64" name="Freeform 22"/>
            <p:cNvSpPr>
              <a:spLocks/>
            </p:cNvSpPr>
            <p:nvPr/>
          </p:nvSpPr>
          <p:spPr bwMode="auto">
            <a:xfrm>
              <a:off x="4921" y="2480"/>
              <a:ext cx="72" cy="608"/>
            </a:xfrm>
            <a:custGeom>
              <a:avLst/>
              <a:gdLst>
                <a:gd name="T0" fmla="*/ 61 w 72"/>
                <a:gd name="T1" fmla="*/ 0 h 608"/>
                <a:gd name="T2" fmla="*/ 61 w 72"/>
                <a:gd name="T3" fmla="*/ 14 h 608"/>
                <a:gd name="T4" fmla="*/ 51 w 72"/>
                <a:gd name="T5" fmla="*/ 51 h 608"/>
                <a:gd name="T6" fmla="*/ 33 w 72"/>
                <a:gd name="T7" fmla="*/ 107 h 608"/>
                <a:gd name="T8" fmla="*/ 28 w 72"/>
                <a:gd name="T9" fmla="*/ 121 h 608"/>
                <a:gd name="T10" fmla="*/ 28 w 72"/>
                <a:gd name="T11" fmla="*/ 135 h 608"/>
                <a:gd name="T12" fmla="*/ 47 w 72"/>
                <a:gd name="T13" fmla="*/ 158 h 608"/>
                <a:gd name="T14" fmla="*/ 61 w 72"/>
                <a:gd name="T15" fmla="*/ 168 h 608"/>
                <a:gd name="T16" fmla="*/ 63 w 72"/>
                <a:gd name="T17" fmla="*/ 182 h 608"/>
                <a:gd name="T18" fmla="*/ 61 w 72"/>
                <a:gd name="T19" fmla="*/ 196 h 608"/>
                <a:gd name="T20" fmla="*/ 51 w 72"/>
                <a:gd name="T21" fmla="*/ 200 h 608"/>
                <a:gd name="T22" fmla="*/ 23 w 72"/>
                <a:gd name="T23" fmla="*/ 214 h 608"/>
                <a:gd name="T24" fmla="*/ 14 w 72"/>
                <a:gd name="T25" fmla="*/ 224 h 608"/>
                <a:gd name="T26" fmla="*/ 19 w 72"/>
                <a:gd name="T27" fmla="*/ 233 h 608"/>
                <a:gd name="T28" fmla="*/ 33 w 72"/>
                <a:gd name="T29" fmla="*/ 247 h 608"/>
                <a:gd name="T30" fmla="*/ 42 w 72"/>
                <a:gd name="T31" fmla="*/ 261 h 608"/>
                <a:gd name="T32" fmla="*/ 47 w 72"/>
                <a:gd name="T33" fmla="*/ 270 h 608"/>
                <a:gd name="T34" fmla="*/ 28 w 72"/>
                <a:gd name="T35" fmla="*/ 280 h 608"/>
                <a:gd name="T36" fmla="*/ 28 w 72"/>
                <a:gd name="T37" fmla="*/ 294 h 608"/>
                <a:gd name="T38" fmla="*/ 37 w 72"/>
                <a:gd name="T39" fmla="*/ 326 h 608"/>
                <a:gd name="T40" fmla="*/ 33 w 72"/>
                <a:gd name="T41" fmla="*/ 331 h 608"/>
                <a:gd name="T42" fmla="*/ 19 w 72"/>
                <a:gd name="T43" fmla="*/ 336 h 608"/>
                <a:gd name="T44" fmla="*/ 5 w 72"/>
                <a:gd name="T45" fmla="*/ 340 h 608"/>
                <a:gd name="T46" fmla="*/ 0 w 72"/>
                <a:gd name="T47" fmla="*/ 359 h 608"/>
                <a:gd name="T48" fmla="*/ 19 w 72"/>
                <a:gd name="T49" fmla="*/ 387 h 608"/>
                <a:gd name="T50" fmla="*/ 51 w 72"/>
                <a:gd name="T51" fmla="*/ 406 h 608"/>
                <a:gd name="T52" fmla="*/ 51 w 72"/>
                <a:gd name="T53" fmla="*/ 406 h 608"/>
                <a:gd name="T54" fmla="*/ 56 w 72"/>
                <a:gd name="T55" fmla="*/ 420 h 608"/>
                <a:gd name="T56" fmla="*/ 33 w 72"/>
                <a:gd name="T57" fmla="*/ 443 h 608"/>
                <a:gd name="T58" fmla="*/ 33 w 72"/>
                <a:gd name="T59" fmla="*/ 452 h 608"/>
                <a:gd name="T60" fmla="*/ 56 w 72"/>
                <a:gd name="T61" fmla="*/ 480 h 608"/>
                <a:gd name="T62" fmla="*/ 72 w 72"/>
                <a:gd name="T63" fmla="*/ 506 h 608"/>
                <a:gd name="T64" fmla="*/ 61 w 72"/>
                <a:gd name="T65" fmla="*/ 552 h 608"/>
                <a:gd name="T66" fmla="*/ 23 w 72"/>
                <a:gd name="T67" fmla="*/ 585 h 608"/>
                <a:gd name="T68" fmla="*/ 23 w 72"/>
                <a:gd name="T69" fmla="*/ 608 h 60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72"/>
                <a:gd name="T106" fmla="*/ 0 h 608"/>
                <a:gd name="T107" fmla="*/ 72 w 72"/>
                <a:gd name="T108" fmla="*/ 608 h 60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72" h="608">
                  <a:moveTo>
                    <a:pt x="61" y="0"/>
                  </a:moveTo>
                  <a:lnTo>
                    <a:pt x="61" y="14"/>
                  </a:lnTo>
                  <a:lnTo>
                    <a:pt x="51" y="51"/>
                  </a:lnTo>
                  <a:lnTo>
                    <a:pt x="33" y="107"/>
                  </a:lnTo>
                  <a:lnTo>
                    <a:pt x="28" y="121"/>
                  </a:lnTo>
                  <a:lnTo>
                    <a:pt x="28" y="135"/>
                  </a:lnTo>
                  <a:lnTo>
                    <a:pt x="47" y="158"/>
                  </a:lnTo>
                  <a:lnTo>
                    <a:pt x="61" y="168"/>
                  </a:lnTo>
                  <a:lnTo>
                    <a:pt x="63" y="182"/>
                  </a:lnTo>
                  <a:lnTo>
                    <a:pt x="61" y="196"/>
                  </a:lnTo>
                  <a:lnTo>
                    <a:pt x="51" y="200"/>
                  </a:lnTo>
                  <a:lnTo>
                    <a:pt x="23" y="214"/>
                  </a:lnTo>
                  <a:lnTo>
                    <a:pt x="14" y="224"/>
                  </a:lnTo>
                  <a:lnTo>
                    <a:pt x="19" y="233"/>
                  </a:lnTo>
                  <a:lnTo>
                    <a:pt x="33" y="247"/>
                  </a:lnTo>
                  <a:lnTo>
                    <a:pt x="42" y="261"/>
                  </a:lnTo>
                  <a:lnTo>
                    <a:pt x="47" y="270"/>
                  </a:lnTo>
                  <a:lnTo>
                    <a:pt x="28" y="280"/>
                  </a:lnTo>
                  <a:lnTo>
                    <a:pt x="28" y="294"/>
                  </a:lnTo>
                  <a:lnTo>
                    <a:pt x="37" y="326"/>
                  </a:lnTo>
                  <a:lnTo>
                    <a:pt x="33" y="331"/>
                  </a:lnTo>
                  <a:lnTo>
                    <a:pt x="19" y="336"/>
                  </a:lnTo>
                  <a:lnTo>
                    <a:pt x="5" y="340"/>
                  </a:lnTo>
                  <a:lnTo>
                    <a:pt x="0" y="359"/>
                  </a:lnTo>
                  <a:lnTo>
                    <a:pt x="19" y="387"/>
                  </a:lnTo>
                  <a:lnTo>
                    <a:pt x="51" y="406"/>
                  </a:lnTo>
                  <a:lnTo>
                    <a:pt x="56" y="420"/>
                  </a:lnTo>
                  <a:lnTo>
                    <a:pt x="33" y="443"/>
                  </a:lnTo>
                  <a:lnTo>
                    <a:pt x="33" y="452"/>
                  </a:lnTo>
                  <a:lnTo>
                    <a:pt x="56" y="480"/>
                  </a:lnTo>
                  <a:lnTo>
                    <a:pt x="72" y="506"/>
                  </a:lnTo>
                  <a:lnTo>
                    <a:pt x="61" y="552"/>
                  </a:lnTo>
                  <a:lnTo>
                    <a:pt x="23" y="585"/>
                  </a:lnTo>
                  <a:lnTo>
                    <a:pt x="23" y="608"/>
                  </a:lnTo>
                </a:path>
              </a:pathLst>
            </a:cu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65" name="Freeform 23"/>
            <p:cNvSpPr>
              <a:spLocks/>
            </p:cNvSpPr>
            <p:nvPr/>
          </p:nvSpPr>
          <p:spPr bwMode="auto">
            <a:xfrm>
              <a:off x="4982" y="2545"/>
              <a:ext cx="147" cy="562"/>
            </a:xfrm>
            <a:custGeom>
              <a:avLst/>
              <a:gdLst>
                <a:gd name="T0" fmla="*/ 0 w 147"/>
                <a:gd name="T1" fmla="*/ 0 h 562"/>
                <a:gd name="T2" fmla="*/ 2 w 147"/>
                <a:gd name="T3" fmla="*/ 14 h 562"/>
                <a:gd name="T4" fmla="*/ 2 w 147"/>
                <a:gd name="T5" fmla="*/ 14 h 562"/>
                <a:gd name="T6" fmla="*/ 11 w 147"/>
                <a:gd name="T7" fmla="*/ 28 h 562"/>
                <a:gd name="T8" fmla="*/ 30 w 147"/>
                <a:gd name="T9" fmla="*/ 33 h 562"/>
                <a:gd name="T10" fmla="*/ 53 w 147"/>
                <a:gd name="T11" fmla="*/ 28 h 562"/>
                <a:gd name="T12" fmla="*/ 63 w 147"/>
                <a:gd name="T13" fmla="*/ 42 h 562"/>
                <a:gd name="T14" fmla="*/ 39 w 147"/>
                <a:gd name="T15" fmla="*/ 93 h 562"/>
                <a:gd name="T16" fmla="*/ 30 w 147"/>
                <a:gd name="T17" fmla="*/ 126 h 562"/>
                <a:gd name="T18" fmla="*/ 35 w 147"/>
                <a:gd name="T19" fmla="*/ 140 h 562"/>
                <a:gd name="T20" fmla="*/ 81 w 147"/>
                <a:gd name="T21" fmla="*/ 163 h 562"/>
                <a:gd name="T22" fmla="*/ 95 w 147"/>
                <a:gd name="T23" fmla="*/ 173 h 562"/>
                <a:gd name="T24" fmla="*/ 105 w 147"/>
                <a:gd name="T25" fmla="*/ 191 h 562"/>
                <a:gd name="T26" fmla="*/ 95 w 147"/>
                <a:gd name="T27" fmla="*/ 201 h 562"/>
                <a:gd name="T28" fmla="*/ 72 w 147"/>
                <a:gd name="T29" fmla="*/ 219 h 562"/>
                <a:gd name="T30" fmla="*/ 67 w 147"/>
                <a:gd name="T31" fmla="*/ 233 h 562"/>
                <a:gd name="T32" fmla="*/ 72 w 147"/>
                <a:gd name="T33" fmla="*/ 243 h 562"/>
                <a:gd name="T34" fmla="*/ 86 w 147"/>
                <a:gd name="T35" fmla="*/ 257 h 562"/>
                <a:gd name="T36" fmla="*/ 100 w 147"/>
                <a:gd name="T37" fmla="*/ 266 h 562"/>
                <a:gd name="T38" fmla="*/ 109 w 147"/>
                <a:gd name="T39" fmla="*/ 285 h 562"/>
                <a:gd name="T40" fmla="*/ 100 w 147"/>
                <a:gd name="T41" fmla="*/ 299 h 562"/>
                <a:gd name="T42" fmla="*/ 67 w 147"/>
                <a:gd name="T43" fmla="*/ 322 h 562"/>
                <a:gd name="T44" fmla="*/ 67 w 147"/>
                <a:gd name="T45" fmla="*/ 336 h 562"/>
                <a:gd name="T46" fmla="*/ 72 w 147"/>
                <a:gd name="T47" fmla="*/ 350 h 562"/>
                <a:gd name="T48" fmla="*/ 100 w 147"/>
                <a:gd name="T49" fmla="*/ 378 h 562"/>
                <a:gd name="T50" fmla="*/ 100 w 147"/>
                <a:gd name="T51" fmla="*/ 392 h 562"/>
                <a:gd name="T52" fmla="*/ 67 w 147"/>
                <a:gd name="T53" fmla="*/ 425 h 562"/>
                <a:gd name="T54" fmla="*/ 58 w 147"/>
                <a:gd name="T55" fmla="*/ 436 h 562"/>
                <a:gd name="T56" fmla="*/ 67 w 147"/>
                <a:gd name="T57" fmla="*/ 459 h 562"/>
                <a:gd name="T58" fmla="*/ 95 w 147"/>
                <a:gd name="T59" fmla="*/ 478 h 562"/>
                <a:gd name="T60" fmla="*/ 123 w 147"/>
                <a:gd name="T61" fmla="*/ 506 h 562"/>
                <a:gd name="T62" fmla="*/ 137 w 147"/>
                <a:gd name="T63" fmla="*/ 529 h 562"/>
                <a:gd name="T64" fmla="*/ 147 w 147"/>
                <a:gd name="T65" fmla="*/ 557 h 562"/>
                <a:gd name="T66" fmla="*/ 147 w 147"/>
                <a:gd name="T67" fmla="*/ 562 h 56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47"/>
                <a:gd name="T103" fmla="*/ 0 h 562"/>
                <a:gd name="T104" fmla="*/ 147 w 147"/>
                <a:gd name="T105" fmla="*/ 562 h 56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47" h="562">
                  <a:moveTo>
                    <a:pt x="0" y="0"/>
                  </a:moveTo>
                  <a:lnTo>
                    <a:pt x="2" y="14"/>
                  </a:lnTo>
                  <a:lnTo>
                    <a:pt x="11" y="28"/>
                  </a:lnTo>
                  <a:lnTo>
                    <a:pt x="30" y="33"/>
                  </a:lnTo>
                  <a:lnTo>
                    <a:pt x="53" y="28"/>
                  </a:lnTo>
                  <a:lnTo>
                    <a:pt x="63" y="42"/>
                  </a:lnTo>
                  <a:lnTo>
                    <a:pt x="39" y="93"/>
                  </a:lnTo>
                  <a:lnTo>
                    <a:pt x="30" y="126"/>
                  </a:lnTo>
                  <a:lnTo>
                    <a:pt x="35" y="140"/>
                  </a:lnTo>
                  <a:lnTo>
                    <a:pt x="81" y="163"/>
                  </a:lnTo>
                  <a:lnTo>
                    <a:pt x="95" y="173"/>
                  </a:lnTo>
                  <a:lnTo>
                    <a:pt x="105" y="191"/>
                  </a:lnTo>
                  <a:lnTo>
                    <a:pt x="95" y="201"/>
                  </a:lnTo>
                  <a:lnTo>
                    <a:pt x="72" y="219"/>
                  </a:lnTo>
                  <a:lnTo>
                    <a:pt x="67" y="233"/>
                  </a:lnTo>
                  <a:lnTo>
                    <a:pt x="72" y="243"/>
                  </a:lnTo>
                  <a:lnTo>
                    <a:pt x="86" y="257"/>
                  </a:lnTo>
                  <a:lnTo>
                    <a:pt x="100" y="266"/>
                  </a:lnTo>
                  <a:lnTo>
                    <a:pt x="109" y="285"/>
                  </a:lnTo>
                  <a:lnTo>
                    <a:pt x="100" y="299"/>
                  </a:lnTo>
                  <a:lnTo>
                    <a:pt x="67" y="322"/>
                  </a:lnTo>
                  <a:lnTo>
                    <a:pt x="67" y="336"/>
                  </a:lnTo>
                  <a:lnTo>
                    <a:pt x="72" y="350"/>
                  </a:lnTo>
                  <a:lnTo>
                    <a:pt x="100" y="378"/>
                  </a:lnTo>
                  <a:lnTo>
                    <a:pt x="100" y="392"/>
                  </a:lnTo>
                  <a:lnTo>
                    <a:pt x="67" y="425"/>
                  </a:lnTo>
                  <a:lnTo>
                    <a:pt x="58" y="436"/>
                  </a:lnTo>
                  <a:lnTo>
                    <a:pt x="67" y="459"/>
                  </a:lnTo>
                  <a:lnTo>
                    <a:pt x="95" y="478"/>
                  </a:lnTo>
                  <a:lnTo>
                    <a:pt x="123" y="506"/>
                  </a:lnTo>
                  <a:lnTo>
                    <a:pt x="137" y="529"/>
                  </a:lnTo>
                  <a:lnTo>
                    <a:pt x="147" y="557"/>
                  </a:lnTo>
                  <a:lnTo>
                    <a:pt x="147" y="562"/>
                  </a:lnTo>
                </a:path>
              </a:pathLst>
            </a:cu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66" name="Freeform 24"/>
            <p:cNvSpPr>
              <a:spLocks/>
            </p:cNvSpPr>
            <p:nvPr/>
          </p:nvSpPr>
          <p:spPr bwMode="auto">
            <a:xfrm>
              <a:off x="4963" y="3664"/>
              <a:ext cx="175" cy="271"/>
            </a:xfrm>
            <a:custGeom>
              <a:avLst/>
              <a:gdLst>
                <a:gd name="T0" fmla="*/ 175 w 175"/>
                <a:gd name="T1" fmla="*/ 140 h 271"/>
                <a:gd name="T2" fmla="*/ 156 w 175"/>
                <a:gd name="T3" fmla="*/ 196 h 271"/>
                <a:gd name="T4" fmla="*/ 133 w 175"/>
                <a:gd name="T5" fmla="*/ 238 h 271"/>
                <a:gd name="T6" fmla="*/ 119 w 175"/>
                <a:gd name="T7" fmla="*/ 252 h 271"/>
                <a:gd name="T8" fmla="*/ 100 w 175"/>
                <a:gd name="T9" fmla="*/ 266 h 271"/>
                <a:gd name="T10" fmla="*/ 68 w 175"/>
                <a:gd name="T11" fmla="*/ 271 h 271"/>
                <a:gd name="T12" fmla="*/ 35 w 175"/>
                <a:gd name="T13" fmla="*/ 261 h 271"/>
                <a:gd name="T14" fmla="*/ 14 w 175"/>
                <a:gd name="T15" fmla="*/ 229 h 271"/>
                <a:gd name="T16" fmla="*/ 0 w 175"/>
                <a:gd name="T17" fmla="*/ 187 h 271"/>
                <a:gd name="T18" fmla="*/ 0 w 175"/>
                <a:gd name="T19" fmla="*/ 131 h 271"/>
                <a:gd name="T20" fmla="*/ 19 w 175"/>
                <a:gd name="T21" fmla="*/ 80 h 271"/>
                <a:gd name="T22" fmla="*/ 40 w 175"/>
                <a:gd name="T23" fmla="*/ 38 h 271"/>
                <a:gd name="T24" fmla="*/ 54 w 175"/>
                <a:gd name="T25" fmla="*/ 19 h 271"/>
                <a:gd name="T26" fmla="*/ 72 w 175"/>
                <a:gd name="T27" fmla="*/ 10 h 271"/>
                <a:gd name="T28" fmla="*/ 105 w 175"/>
                <a:gd name="T29" fmla="*/ 0 h 271"/>
                <a:gd name="T30" fmla="*/ 138 w 175"/>
                <a:gd name="T31" fmla="*/ 14 h 271"/>
                <a:gd name="T32" fmla="*/ 161 w 175"/>
                <a:gd name="T33" fmla="*/ 42 h 271"/>
                <a:gd name="T34" fmla="*/ 175 w 175"/>
                <a:gd name="T35" fmla="*/ 89 h 271"/>
                <a:gd name="T36" fmla="*/ 175 w 175"/>
                <a:gd name="T37" fmla="*/ 140 h 27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5"/>
                <a:gd name="T58" fmla="*/ 0 h 271"/>
                <a:gd name="T59" fmla="*/ 175 w 175"/>
                <a:gd name="T60" fmla="*/ 271 h 27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5" h="271">
                  <a:moveTo>
                    <a:pt x="175" y="140"/>
                  </a:moveTo>
                  <a:lnTo>
                    <a:pt x="156" y="196"/>
                  </a:lnTo>
                  <a:lnTo>
                    <a:pt x="133" y="238"/>
                  </a:lnTo>
                  <a:lnTo>
                    <a:pt x="119" y="252"/>
                  </a:lnTo>
                  <a:lnTo>
                    <a:pt x="100" y="266"/>
                  </a:lnTo>
                  <a:lnTo>
                    <a:pt x="68" y="271"/>
                  </a:lnTo>
                  <a:lnTo>
                    <a:pt x="35" y="261"/>
                  </a:lnTo>
                  <a:lnTo>
                    <a:pt x="14" y="229"/>
                  </a:lnTo>
                  <a:lnTo>
                    <a:pt x="0" y="187"/>
                  </a:lnTo>
                  <a:lnTo>
                    <a:pt x="0" y="131"/>
                  </a:lnTo>
                  <a:lnTo>
                    <a:pt x="19" y="80"/>
                  </a:lnTo>
                  <a:lnTo>
                    <a:pt x="40" y="38"/>
                  </a:lnTo>
                  <a:lnTo>
                    <a:pt x="54" y="19"/>
                  </a:lnTo>
                  <a:lnTo>
                    <a:pt x="72" y="10"/>
                  </a:lnTo>
                  <a:lnTo>
                    <a:pt x="105" y="0"/>
                  </a:lnTo>
                  <a:lnTo>
                    <a:pt x="138" y="14"/>
                  </a:lnTo>
                  <a:lnTo>
                    <a:pt x="161" y="42"/>
                  </a:lnTo>
                  <a:lnTo>
                    <a:pt x="175" y="89"/>
                  </a:lnTo>
                  <a:lnTo>
                    <a:pt x="175" y="140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67" name="Freeform 25"/>
            <p:cNvSpPr>
              <a:spLocks/>
            </p:cNvSpPr>
            <p:nvPr/>
          </p:nvSpPr>
          <p:spPr bwMode="auto">
            <a:xfrm>
              <a:off x="5040" y="3051"/>
              <a:ext cx="79" cy="609"/>
            </a:xfrm>
            <a:custGeom>
              <a:avLst/>
              <a:gdLst>
                <a:gd name="T0" fmla="*/ 19 w 79"/>
                <a:gd name="T1" fmla="*/ 609 h 609"/>
                <a:gd name="T2" fmla="*/ 19 w 79"/>
                <a:gd name="T3" fmla="*/ 595 h 609"/>
                <a:gd name="T4" fmla="*/ 23 w 79"/>
                <a:gd name="T5" fmla="*/ 560 h 609"/>
                <a:gd name="T6" fmla="*/ 42 w 79"/>
                <a:gd name="T7" fmla="*/ 508 h 609"/>
                <a:gd name="T8" fmla="*/ 47 w 79"/>
                <a:gd name="T9" fmla="*/ 494 h 609"/>
                <a:gd name="T10" fmla="*/ 51 w 79"/>
                <a:gd name="T11" fmla="*/ 476 h 609"/>
                <a:gd name="T12" fmla="*/ 28 w 79"/>
                <a:gd name="T13" fmla="*/ 452 h 609"/>
                <a:gd name="T14" fmla="*/ 19 w 79"/>
                <a:gd name="T15" fmla="*/ 443 h 609"/>
                <a:gd name="T16" fmla="*/ 14 w 79"/>
                <a:gd name="T17" fmla="*/ 434 h 609"/>
                <a:gd name="T18" fmla="*/ 19 w 79"/>
                <a:gd name="T19" fmla="*/ 420 h 609"/>
                <a:gd name="T20" fmla="*/ 28 w 79"/>
                <a:gd name="T21" fmla="*/ 410 h 609"/>
                <a:gd name="T22" fmla="*/ 56 w 79"/>
                <a:gd name="T23" fmla="*/ 396 h 609"/>
                <a:gd name="T24" fmla="*/ 61 w 79"/>
                <a:gd name="T25" fmla="*/ 387 h 609"/>
                <a:gd name="T26" fmla="*/ 61 w 79"/>
                <a:gd name="T27" fmla="*/ 382 h 609"/>
                <a:gd name="T28" fmla="*/ 47 w 79"/>
                <a:gd name="T29" fmla="*/ 364 h 609"/>
                <a:gd name="T30" fmla="*/ 33 w 79"/>
                <a:gd name="T31" fmla="*/ 350 h 609"/>
                <a:gd name="T32" fmla="*/ 33 w 79"/>
                <a:gd name="T33" fmla="*/ 340 h 609"/>
                <a:gd name="T34" fmla="*/ 47 w 79"/>
                <a:gd name="T35" fmla="*/ 331 h 609"/>
                <a:gd name="T36" fmla="*/ 51 w 79"/>
                <a:gd name="T37" fmla="*/ 317 h 609"/>
                <a:gd name="T38" fmla="*/ 42 w 79"/>
                <a:gd name="T39" fmla="*/ 285 h 609"/>
                <a:gd name="T40" fmla="*/ 42 w 79"/>
                <a:gd name="T41" fmla="*/ 280 h 609"/>
                <a:gd name="T42" fmla="*/ 56 w 79"/>
                <a:gd name="T43" fmla="*/ 275 h 609"/>
                <a:gd name="T44" fmla="*/ 75 w 79"/>
                <a:gd name="T45" fmla="*/ 271 h 609"/>
                <a:gd name="T46" fmla="*/ 79 w 79"/>
                <a:gd name="T47" fmla="*/ 252 h 609"/>
                <a:gd name="T48" fmla="*/ 61 w 79"/>
                <a:gd name="T49" fmla="*/ 224 h 609"/>
                <a:gd name="T50" fmla="*/ 28 w 79"/>
                <a:gd name="T51" fmla="*/ 205 h 609"/>
                <a:gd name="T52" fmla="*/ 28 w 79"/>
                <a:gd name="T53" fmla="*/ 205 h 609"/>
                <a:gd name="T54" fmla="*/ 23 w 79"/>
                <a:gd name="T55" fmla="*/ 191 h 609"/>
                <a:gd name="T56" fmla="*/ 47 w 79"/>
                <a:gd name="T57" fmla="*/ 173 h 609"/>
                <a:gd name="T58" fmla="*/ 47 w 79"/>
                <a:gd name="T59" fmla="*/ 159 h 609"/>
                <a:gd name="T60" fmla="*/ 23 w 79"/>
                <a:gd name="T61" fmla="*/ 131 h 609"/>
                <a:gd name="T62" fmla="*/ 0 w 79"/>
                <a:gd name="T63" fmla="*/ 107 h 609"/>
                <a:gd name="T64" fmla="*/ 19 w 79"/>
                <a:gd name="T65" fmla="*/ 61 h 609"/>
                <a:gd name="T66" fmla="*/ 56 w 79"/>
                <a:gd name="T67" fmla="*/ 23 h 609"/>
                <a:gd name="T68" fmla="*/ 56 w 79"/>
                <a:gd name="T69" fmla="*/ 0 h 60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79"/>
                <a:gd name="T106" fmla="*/ 0 h 609"/>
                <a:gd name="T107" fmla="*/ 79 w 79"/>
                <a:gd name="T108" fmla="*/ 609 h 60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79" h="609">
                  <a:moveTo>
                    <a:pt x="19" y="609"/>
                  </a:moveTo>
                  <a:lnTo>
                    <a:pt x="19" y="595"/>
                  </a:lnTo>
                  <a:lnTo>
                    <a:pt x="23" y="560"/>
                  </a:lnTo>
                  <a:lnTo>
                    <a:pt x="42" y="508"/>
                  </a:lnTo>
                  <a:lnTo>
                    <a:pt x="47" y="494"/>
                  </a:lnTo>
                  <a:lnTo>
                    <a:pt x="51" y="476"/>
                  </a:lnTo>
                  <a:lnTo>
                    <a:pt x="28" y="452"/>
                  </a:lnTo>
                  <a:lnTo>
                    <a:pt x="19" y="443"/>
                  </a:lnTo>
                  <a:lnTo>
                    <a:pt x="14" y="434"/>
                  </a:lnTo>
                  <a:lnTo>
                    <a:pt x="19" y="420"/>
                  </a:lnTo>
                  <a:lnTo>
                    <a:pt x="28" y="410"/>
                  </a:lnTo>
                  <a:lnTo>
                    <a:pt x="56" y="396"/>
                  </a:lnTo>
                  <a:lnTo>
                    <a:pt x="61" y="387"/>
                  </a:lnTo>
                  <a:lnTo>
                    <a:pt x="61" y="382"/>
                  </a:lnTo>
                  <a:lnTo>
                    <a:pt x="47" y="364"/>
                  </a:lnTo>
                  <a:lnTo>
                    <a:pt x="33" y="350"/>
                  </a:lnTo>
                  <a:lnTo>
                    <a:pt x="33" y="340"/>
                  </a:lnTo>
                  <a:lnTo>
                    <a:pt x="47" y="331"/>
                  </a:lnTo>
                  <a:lnTo>
                    <a:pt x="51" y="317"/>
                  </a:lnTo>
                  <a:lnTo>
                    <a:pt x="42" y="285"/>
                  </a:lnTo>
                  <a:lnTo>
                    <a:pt x="42" y="280"/>
                  </a:lnTo>
                  <a:lnTo>
                    <a:pt x="56" y="275"/>
                  </a:lnTo>
                  <a:lnTo>
                    <a:pt x="75" y="271"/>
                  </a:lnTo>
                  <a:lnTo>
                    <a:pt x="79" y="252"/>
                  </a:lnTo>
                  <a:lnTo>
                    <a:pt x="61" y="224"/>
                  </a:lnTo>
                  <a:lnTo>
                    <a:pt x="28" y="205"/>
                  </a:lnTo>
                  <a:lnTo>
                    <a:pt x="23" y="191"/>
                  </a:lnTo>
                  <a:lnTo>
                    <a:pt x="47" y="173"/>
                  </a:lnTo>
                  <a:lnTo>
                    <a:pt x="47" y="159"/>
                  </a:lnTo>
                  <a:lnTo>
                    <a:pt x="23" y="131"/>
                  </a:lnTo>
                  <a:lnTo>
                    <a:pt x="0" y="107"/>
                  </a:lnTo>
                  <a:lnTo>
                    <a:pt x="19" y="61"/>
                  </a:lnTo>
                  <a:lnTo>
                    <a:pt x="56" y="23"/>
                  </a:lnTo>
                  <a:lnTo>
                    <a:pt x="56" y="0"/>
                  </a:lnTo>
                </a:path>
              </a:pathLst>
            </a:cu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68" name="Freeform 26"/>
            <p:cNvSpPr>
              <a:spLocks/>
            </p:cNvSpPr>
            <p:nvPr/>
          </p:nvSpPr>
          <p:spPr bwMode="auto">
            <a:xfrm>
              <a:off x="4912" y="3032"/>
              <a:ext cx="147" cy="569"/>
            </a:xfrm>
            <a:custGeom>
              <a:avLst/>
              <a:gdLst>
                <a:gd name="T0" fmla="*/ 147 w 147"/>
                <a:gd name="T1" fmla="*/ 569 h 569"/>
                <a:gd name="T2" fmla="*/ 142 w 147"/>
                <a:gd name="T3" fmla="*/ 555 h 569"/>
                <a:gd name="T4" fmla="*/ 142 w 147"/>
                <a:gd name="T5" fmla="*/ 551 h 569"/>
                <a:gd name="T6" fmla="*/ 128 w 147"/>
                <a:gd name="T7" fmla="*/ 537 h 569"/>
                <a:gd name="T8" fmla="*/ 109 w 147"/>
                <a:gd name="T9" fmla="*/ 537 h 569"/>
                <a:gd name="T10" fmla="*/ 91 w 147"/>
                <a:gd name="T11" fmla="*/ 537 h 569"/>
                <a:gd name="T12" fmla="*/ 81 w 147"/>
                <a:gd name="T13" fmla="*/ 527 h 569"/>
                <a:gd name="T14" fmla="*/ 100 w 147"/>
                <a:gd name="T15" fmla="*/ 471 h 569"/>
                <a:gd name="T16" fmla="*/ 114 w 147"/>
                <a:gd name="T17" fmla="*/ 443 h 569"/>
                <a:gd name="T18" fmla="*/ 105 w 147"/>
                <a:gd name="T19" fmla="*/ 425 h 569"/>
                <a:gd name="T20" fmla="*/ 65 w 147"/>
                <a:gd name="T21" fmla="*/ 401 h 569"/>
                <a:gd name="T22" fmla="*/ 51 w 147"/>
                <a:gd name="T23" fmla="*/ 392 h 569"/>
                <a:gd name="T24" fmla="*/ 42 w 147"/>
                <a:gd name="T25" fmla="*/ 378 h 569"/>
                <a:gd name="T26" fmla="*/ 46 w 147"/>
                <a:gd name="T27" fmla="*/ 364 h 569"/>
                <a:gd name="T28" fmla="*/ 70 w 147"/>
                <a:gd name="T29" fmla="*/ 350 h 569"/>
                <a:gd name="T30" fmla="*/ 77 w 147"/>
                <a:gd name="T31" fmla="*/ 336 h 569"/>
                <a:gd name="T32" fmla="*/ 72 w 147"/>
                <a:gd name="T33" fmla="*/ 322 h 569"/>
                <a:gd name="T34" fmla="*/ 60 w 147"/>
                <a:gd name="T35" fmla="*/ 313 h 569"/>
                <a:gd name="T36" fmla="*/ 46 w 147"/>
                <a:gd name="T37" fmla="*/ 299 h 569"/>
                <a:gd name="T38" fmla="*/ 37 w 147"/>
                <a:gd name="T39" fmla="*/ 285 h 569"/>
                <a:gd name="T40" fmla="*/ 42 w 147"/>
                <a:gd name="T41" fmla="*/ 271 h 569"/>
                <a:gd name="T42" fmla="*/ 77 w 147"/>
                <a:gd name="T43" fmla="*/ 248 h 569"/>
                <a:gd name="T44" fmla="*/ 77 w 147"/>
                <a:gd name="T45" fmla="*/ 229 h 569"/>
                <a:gd name="T46" fmla="*/ 70 w 147"/>
                <a:gd name="T47" fmla="*/ 215 h 569"/>
                <a:gd name="T48" fmla="*/ 46 w 147"/>
                <a:gd name="T49" fmla="*/ 187 h 569"/>
                <a:gd name="T50" fmla="*/ 42 w 147"/>
                <a:gd name="T51" fmla="*/ 173 h 569"/>
                <a:gd name="T52" fmla="*/ 72 w 147"/>
                <a:gd name="T53" fmla="*/ 145 h 569"/>
                <a:gd name="T54" fmla="*/ 86 w 147"/>
                <a:gd name="T55" fmla="*/ 131 h 569"/>
                <a:gd name="T56" fmla="*/ 77 w 147"/>
                <a:gd name="T57" fmla="*/ 103 h 569"/>
                <a:gd name="T58" fmla="*/ 51 w 147"/>
                <a:gd name="T59" fmla="*/ 84 h 569"/>
                <a:gd name="T60" fmla="*/ 18 w 147"/>
                <a:gd name="T61" fmla="*/ 56 h 569"/>
                <a:gd name="T62" fmla="*/ 9 w 147"/>
                <a:gd name="T63" fmla="*/ 38 h 569"/>
                <a:gd name="T64" fmla="*/ 0 w 147"/>
                <a:gd name="T65" fmla="*/ 5 h 569"/>
                <a:gd name="T66" fmla="*/ 0 w 147"/>
                <a:gd name="T67" fmla="*/ 0 h 56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47"/>
                <a:gd name="T103" fmla="*/ 0 h 569"/>
                <a:gd name="T104" fmla="*/ 147 w 147"/>
                <a:gd name="T105" fmla="*/ 569 h 56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47" h="569">
                  <a:moveTo>
                    <a:pt x="147" y="569"/>
                  </a:moveTo>
                  <a:lnTo>
                    <a:pt x="142" y="555"/>
                  </a:lnTo>
                  <a:lnTo>
                    <a:pt x="142" y="551"/>
                  </a:lnTo>
                  <a:lnTo>
                    <a:pt x="128" y="537"/>
                  </a:lnTo>
                  <a:lnTo>
                    <a:pt x="109" y="537"/>
                  </a:lnTo>
                  <a:lnTo>
                    <a:pt x="91" y="537"/>
                  </a:lnTo>
                  <a:lnTo>
                    <a:pt x="81" y="527"/>
                  </a:lnTo>
                  <a:lnTo>
                    <a:pt x="100" y="471"/>
                  </a:lnTo>
                  <a:lnTo>
                    <a:pt x="114" y="443"/>
                  </a:lnTo>
                  <a:lnTo>
                    <a:pt x="105" y="425"/>
                  </a:lnTo>
                  <a:lnTo>
                    <a:pt x="65" y="401"/>
                  </a:lnTo>
                  <a:lnTo>
                    <a:pt x="51" y="392"/>
                  </a:lnTo>
                  <a:lnTo>
                    <a:pt x="42" y="378"/>
                  </a:lnTo>
                  <a:lnTo>
                    <a:pt x="46" y="364"/>
                  </a:lnTo>
                  <a:lnTo>
                    <a:pt x="70" y="350"/>
                  </a:lnTo>
                  <a:lnTo>
                    <a:pt x="77" y="336"/>
                  </a:lnTo>
                  <a:lnTo>
                    <a:pt x="72" y="322"/>
                  </a:lnTo>
                  <a:lnTo>
                    <a:pt x="60" y="313"/>
                  </a:lnTo>
                  <a:lnTo>
                    <a:pt x="46" y="299"/>
                  </a:lnTo>
                  <a:lnTo>
                    <a:pt x="37" y="285"/>
                  </a:lnTo>
                  <a:lnTo>
                    <a:pt x="42" y="271"/>
                  </a:lnTo>
                  <a:lnTo>
                    <a:pt x="77" y="248"/>
                  </a:lnTo>
                  <a:lnTo>
                    <a:pt x="77" y="229"/>
                  </a:lnTo>
                  <a:lnTo>
                    <a:pt x="70" y="215"/>
                  </a:lnTo>
                  <a:lnTo>
                    <a:pt x="46" y="187"/>
                  </a:lnTo>
                  <a:lnTo>
                    <a:pt x="42" y="173"/>
                  </a:lnTo>
                  <a:lnTo>
                    <a:pt x="72" y="145"/>
                  </a:lnTo>
                  <a:lnTo>
                    <a:pt x="86" y="131"/>
                  </a:lnTo>
                  <a:lnTo>
                    <a:pt x="77" y="103"/>
                  </a:lnTo>
                  <a:lnTo>
                    <a:pt x="51" y="84"/>
                  </a:lnTo>
                  <a:lnTo>
                    <a:pt x="18" y="56"/>
                  </a:lnTo>
                  <a:lnTo>
                    <a:pt x="9" y="38"/>
                  </a:lnTo>
                  <a:lnTo>
                    <a:pt x="0" y="5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69" name="Freeform 27"/>
            <p:cNvSpPr>
              <a:spLocks/>
            </p:cNvSpPr>
            <p:nvPr/>
          </p:nvSpPr>
          <p:spPr bwMode="auto">
            <a:xfrm>
              <a:off x="4697" y="3660"/>
              <a:ext cx="178" cy="275"/>
            </a:xfrm>
            <a:custGeom>
              <a:avLst/>
              <a:gdLst>
                <a:gd name="T0" fmla="*/ 173 w 178"/>
                <a:gd name="T1" fmla="*/ 144 h 275"/>
                <a:gd name="T2" fmla="*/ 159 w 178"/>
                <a:gd name="T3" fmla="*/ 195 h 275"/>
                <a:gd name="T4" fmla="*/ 136 w 178"/>
                <a:gd name="T5" fmla="*/ 237 h 275"/>
                <a:gd name="T6" fmla="*/ 122 w 178"/>
                <a:gd name="T7" fmla="*/ 251 h 275"/>
                <a:gd name="T8" fmla="*/ 103 w 178"/>
                <a:gd name="T9" fmla="*/ 265 h 275"/>
                <a:gd name="T10" fmla="*/ 66 w 178"/>
                <a:gd name="T11" fmla="*/ 275 h 275"/>
                <a:gd name="T12" fmla="*/ 38 w 178"/>
                <a:gd name="T13" fmla="*/ 261 h 275"/>
                <a:gd name="T14" fmla="*/ 14 w 178"/>
                <a:gd name="T15" fmla="*/ 233 h 275"/>
                <a:gd name="T16" fmla="*/ 0 w 178"/>
                <a:gd name="T17" fmla="*/ 186 h 275"/>
                <a:gd name="T18" fmla="*/ 0 w 178"/>
                <a:gd name="T19" fmla="*/ 135 h 275"/>
                <a:gd name="T20" fmla="*/ 14 w 178"/>
                <a:gd name="T21" fmla="*/ 79 h 275"/>
                <a:gd name="T22" fmla="*/ 42 w 178"/>
                <a:gd name="T23" fmla="*/ 37 h 275"/>
                <a:gd name="T24" fmla="*/ 56 w 178"/>
                <a:gd name="T25" fmla="*/ 23 h 275"/>
                <a:gd name="T26" fmla="*/ 75 w 178"/>
                <a:gd name="T27" fmla="*/ 9 h 275"/>
                <a:gd name="T28" fmla="*/ 108 w 178"/>
                <a:gd name="T29" fmla="*/ 0 h 275"/>
                <a:gd name="T30" fmla="*/ 140 w 178"/>
                <a:gd name="T31" fmla="*/ 14 h 275"/>
                <a:gd name="T32" fmla="*/ 164 w 178"/>
                <a:gd name="T33" fmla="*/ 46 h 275"/>
                <a:gd name="T34" fmla="*/ 178 w 178"/>
                <a:gd name="T35" fmla="*/ 88 h 275"/>
                <a:gd name="T36" fmla="*/ 173 w 178"/>
                <a:gd name="T37" fmla="*/ 144 h 27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8"/>
                <a:gd name="T58" fmla="*/ 0 h 275"/>
                <a:gd name="T59" fmla="*/ 178 w 178"/>
                <a:gd name="T60" fmla="*/ 275 h 27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8" h="275">
                  <a:moveTo>
                    <a:pt x="173" y="144"/>
                  </a:moveTo>
                  <a:lnTo>
                    <a:pt x="159" y="195"/>
                  </a:lnTo>
                  <a:lnTo>
                    <a:pt x="136" y="237"/>
                  </a:lnTo>
                  <a:lnTo>
                    <a:pt x="122" y="251"/>
                  </a:lnTo>
                  <a:lnTo>
                    <a:pt x="103" y="265"/>
                  </a:lnTo>
                  <a:lnTo>
                    <a:pt x="66" y="275"/>
                  </a:lnTo>
                  <a:lnTo>
                    <a:pt x="38" y="261"/>
                  </a:lnTo>
                  <a:lnTo>
                    <a:pt x="14" y="233"/>
                  </a:lnTo>
                  <a:lnTo>
                    <a:pt x="0" y="186"/>
                  </a:lnTo>
                  <a:lnTo>
                    <a:pt x="0" y="135"/>
                  </a:lnTo>
                  <a:lnTo>
                    <a:pt x="14" y="79"/>
                  </a:lnTo>
                  <a:lnTo>
                    <a:pt x="42" y="37"/>
                  </a:lnTo>
                  <a:lnTo>
                    <a:pt x="56" y="23"/>
                  </a:lnTo>
                  <a:lnTo>
                    <a:pt x="75" y="9"/>
                  </a:lnTo>
                  <a:lnTo>
                    <a:pt x="108" y="0"/>
                  </a:lnTo>
                  <a:lnTo>
                    <a:pt x="140" y="14"/>
                  </a:lnTo>
                  <a:lnTo>
                    <a:pt x="164" y="46"/>
                  </a:lnTo>
                  <a:lnTo>
                    <a:pt x="178" y="88"/>
                  </a:lnTo>
                  <a:lnTo>
                    <a:pt x="173" y="144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70" name="Freeform 28"/>
            <p:cNvSpPr>
              <a:spLocks/>
            </p:cNvSpPr>
            <p:nvPr/>
          </p:nvSpPr>
          <p:spPr bwMode="auto">
            <a:xfrm>
              <a:off x="4777" y="3051"/>
              <a:ext cx="74" cy="604"/>
            </a:xfrm>
            <a:custGeom>
              <a:avLst/>
              <a:gdLst>
                <a:gd name="T0" fmla="*/ 18 w 74"/>
                <a:gd name="T1" fmla="*/ 604 h 604"/>
                <a:gd name="T2" fmla="*/ 18 w 74"/>
                <a:gd name="T3" fmla="*/ 590 h 604"/>
                <a:gd name="T4" fmla="*/ 23 w 74"/>
                <a:gd name="T5" fmla="*/ 555 h 604"/>
                <a:gd name="T6" fmla="*/ 42 w 74"/>
                <a:gd name="T7" fmla="*/ 504 h 604"/>
                <a:gd name="T8" fmla="*/ 46 w 74"/>
                <a:gd name="T9" fmla="*/ 490 h 604"/>
                <a:gd name="T10" fmla="*/ 51 w 74"/>
                <a:gd name="T11" fmla="*/ 476 h 604"/>
                <a:gd name="T12" fmla="*/ 28 w 74"/>
                <a:gd name="T13" fmla="*/ 452 h 604"/>
                <a:gd name="T14" fmla="*/ 18 w 74"/>
                <a:gd name="T15" fmla="*/ 443 h 604"/>
                <a:gd name="T16" fmla="*/ 9 w 74"/>
                <a:gd name="T17" fmla="*/ 429 h 604"/>
                <a:gd name="T18" fmla="*/ 18 w 74"/>
                <a:gd name="T19" fmla="*/ 415 h 604"/>
                <a:gd name="T20" fmla="*/ 28 w 74"/>
                <a:gd name="T21" fmla="*/ 410 h 604"/>
                <a:gd name="T22" fmla="*/ 56 w 74"/>
                <a:gd name="T23" fmla="*/ 396 h 604"/>
                <a:gd name="T24" fmla="*/ 60 w 74"/>
                <a:gd name="T25" fmla="*/ 387 h 604"/>
                <a:gd name="T26" fmla="*/ 56 w 74"/>
                <a:gd name="T27" fmla="*/ 378 h 604"/>
                <a:gd name="T28" fmla="*/ 46 w 74"/>
                <a:gd name="T29" fmla="*/ 359 h 604"/>
                <a:gd name="T30" fmla="*/ 32 w 74"/>
                <a:gd name="T31" fmla="*/ 350 h 604"/>
                <a:gd name="T32" fmla="*/ 32 w 74"/>
                <a:gd name="T33" fmla="*/ 336 h 604"/>
                <a:gd name="T34" fmla="*/ 46 w 74"/>
                <a:gd name="T35" fmla="*/ 326 h 604"/>
                <a:gd name="T36" fmla="*/ 51 w 74"/>
                <a:gd name="T37" fmla="*/ 317 h 604"/>
                <a:gd name="T38" fmla="*/ 37 w 74"/>
                <a:gd name="T39" fmla="*/ 285 h 604"/>
                <a:gd name="T40" fmla="*/ 42 w 74"/>
                <a:gd name="T41" fmla="*/ 280 h 604"/>
                <a:gd name="T42" fmla="*/ 56 w 74"/>
                <a:gd name="T43" fmla="*/ 275 h 604"/>
                <a:gd name="T44" fmla="*/ 74 w 74"/>
                <a:gd name="T45" fmla="*/ 271 h 604"/>
                <a:gd name="T46" fmla="*/ 74 w 74"/>
                <a:gd name="T47" fmla="*/ 252 h 604"/>
                <a:gd name="T48" fmla="*/ 60 w 74"/>
                <a:gd name="T49" fmla="*/ 224 h 604"/>
                <a:gd name="T50" fmla="*/ 28 w 74"/>
                <a:gd name="T51" fmla="*/ 205 h 604"/>
                <a:gd name="T52" fmla="*/ 23 w 74"/>
                <a:gd name="T53" fmla="*/ 205 h 604"/>
                <a:gd name="T54" fmla="*/ 18 w 74"/>
                <a:gd name="T55" fmla="*/ 191 h 604"/>
                <a:gd name="T56" fmla="*/ 46 w 74"/>
                <a:gd name="T57" fmla="*/ 168 h 604"/>
                <a:gd name="T58" fmla="*/ 46 w 74"/>
                <a:gd name="T59" fmla="*/ 154 h 604"/>
                <a:gd name="T60" fmla="*/ 18 w 74"/>
                <a:gd name="T61" fmla="*/ 131 h 604"/>
                <a:gd name="T62" fmla="*/ 0 w 74"/>
                <a:gd name="T63" fmla="*/ 103 h 604"/>
                <a:gd name="T64" fmla="*/ 14 w 74"/>
                <a:gd name="T65" fmla="*/ 56 h 604"/>
                <a:gd name="T66" fmla="*/ 51 w 74"/>
                <a:gd name="T67" fmla="*/ 19 h 604"/>
                <a:gd name="T68" fmla="*/ 56 w 74"/>
                <a:gd name="T69" fmla="*/ 0 h 60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74"/>
                <a:gd name="T106" fmla="*/ 0 h 604"/>
                <a:gd name="T107" fmla="*/ 74 w 74"/>
                <a:gd name="T108" fmla="*/ 604 h 60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74" h="604">
                  <a:moveTo>
                    <a:pt x="18" y="604"/>
                  </a:moveTo>
                  <a:lnTo>
                    <a:pt x="18" y="590"/>
                  </a:lnTo>
                  <a:lnTo>
                    <a:pt x="23" y="555"/>
                  </a:lnTo>
                  <a:lnTo>
                    <a:pt x="42" y="504"/>
                  </a:lnTo>
                  <a:lnTo>
                    <a:pt x="46" y="490"/>
                  </a:lnTo>
                  <a:lnTo>
                    <a:pt x="51" y="476"/>
                  </a:lnTo>
                  <a:lnTo>
                    <a:pt x="28" y="452"/>
                  </a:lnTo>
                  <a:lnTo>
                    <a:pt x="18" y="443"/>
                  </a:lnTo>
                  <a:lnTo>
                    <a:pt x="9" y="429"/>
                  </a:lnTo>
                  <a:lnTo>
                    <a:pt x="18" y="415"/>
                  </a:lnTo>
                  <a:lnTo>
                    <a:pt x="28" y="410"/>
                  </a:lnTo>
                  <a:lnTo>
                    <a:pt x="56" y="396"/>
                  </a:lnTo>
                  <a:lnTo>
                    <a:pt x="60" y="387"/>
                  </a:lnTo>
                  <a:lnTo>
                    <a:pt x="56" y="378"/>
                  </a:lnTo>
                  <a:lnTo>
                    <a:pt x="46" y="359"/>
                  </a:lnTo>
                  <a:lnTo>
                    <a:pt x="32" y="350"/>
                  </a:lnTo>
                  <a:lnTo>
                    <a:pt x="32" y="336"/>
                  </a:lnTo>
                  <a:lnTo>
                    <a:pt x="46" y="326"/>
                  </a:lnTo>
                  <a:lnTo>
                    <a:pt x="51" y="317"/>
                  </a:lnTo>
                  <a:lnTo>
                    <a:pt x="37" y="285"/>
                  </a:lnTo>
                  <a:lnTo>
                    <a:pt x="42" y="280"/>
                  </a:lnTo>
                  <a:lnTo>
                    <a:pt x="56" y="275"/>
                  </a:lnTo>
                  <a:lnTo>
                    <a:pt x="74" y="271"/>
                  </a:lnTo>
                  <a:lnTo>
                    <a:pt x="74" y="252"/>
                  </a:lnTo>
                  <a:lnTo>
                    <a:pt x="60" y="224"/>
                  </a:lnTo>
                  <a:lnTo>
                    <a:pt x="28" y="205"/>
                  </a:lnTo>
                  <a:lnTo>
                    <a:pt x="23" y="205"/>
                  </a:lnTo>
                  <a:lnTo>
                    <a:pt x="18" y="191"/>
                  </a:lnTo>
                  <a:lnTo>
                    <a:pt x="46" y="168"/>
                  </a:lnTo>
                  <a:lnTo>
                    <a:pt x="46" y="154"/>
                  </a:lnTo>
                  <a:lnTo>
                    <a:pt x="18" y="131"/>
                  </a:lnTo>
                  <a:lnTo>
                    <a:pt x="0" y="103"/>
                  </a:lnTo>
                  <a:lnTo>
                    <a:pt x="14" y="56"/>
                  </a:lnTo>
                  <a:lnTo>
                    <a:pt x="51" y="19"/>
                  </a:lnTo>
                  <a:lnTo>
                    <a:pt x="56" y="0"/>
                  </a:lnTo>
                </a:path>
              </a:pathLst>
            </a:cu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71" name="Freeform 29"/>
            <p:cNvSpPr>
              <a:spLocks/>
            </p:cNvSpPr>
            <p:nvPr/>
          </p:nvSpPr>
          <p:spPr bwMode="auto">
            <a:xfrm>
              <a:off x="4646" y="3032"/>
              <a:ext cx="149" cy="565"/>
            </a:xfrm>
            <a:custGeom>
              <a:avLst/>
              <a:gdLst>
                <a:gd name="T0" fmla="*/ 149 w 149"/>
                <a:gd name="T1" fmla="*/ 565 h 565"/>
                <a:gd name="T2" fmla="*/ 145 w 149"/>
                <a:gd name="T3" fmla="*/ 551 h 565"/>
                <a:gd name="T4" fmla="*/ 145 w 149"/>
                <a:gd name="T5" fmla="*/ 551 h 565"/>
                <a:gd name="T6" fmla="*/ 131 w 149"/>
                <a:gd name="T7" fmla="*/ 537 h 565"/>
                <a:gd name="T8" fmla="*/ 112 w 149"/>
                <a:gd name="T9" fmla="*/ 532 h 565"/>
                <a:gd name="T10" fmla="*/ 93 w 149"/>
                <a:gd name="T11" fmla="*/ 532 h 565"/>
                <a:gd name="T12" fmla="*/ 84 w 149"/>
                <a:gd name="T13" fmla="*/ 523 h 565"/>
                <a:gd name="T14" fmla="*/ 103 w 149"/>
                <a:gd name="T15" fmla="*/ 467 h 565"/>
                <a:gd name="T16" fmla="*/ 117 w 149"/>
                <a:gd name="T17" fmla="*/ 439 h 565"/>
                <a:gd name="T18" fmla="*/ 107 w 149"/>
                <a:gd name="T19" fmla="*/ 425 h 565"/>
                <a:gd name="T20" fmla="*/ 65 w 149"/>
                <a:gd name="T21" fmla="*/ 401 h 565"/>
                <a:gd name="T22" fmla="*/ 51 w 149"/>
                <a:gd name="T23" fmla="*/ 387 h 565"/>
                <a:gd name="T24" fmla="*/ 42 w 149"/>
                <a:gd name="T25" fmla="*/ 373 h 565"/>
                <a:gd name="T26" fmla="*/ 47 w 149"/>
                <a:gd name="T27" fmla="*/ 359 h 565"/>
                <a:gd name="T28" fmla="*/ 70 w 149"/>
                <a:gd name="T29" fmla="*/ 345 h 565"/>
                <a:gd name="T30" fmla="*/ 79 w 149"/>
                <a:gd name="T31" fmla="*/ 332 h 565"/>
                <a:gd name="T32" fmla="*/ 75 w 149"/>
                <a:gd name="T33" fmla="*/ 322 h 565"/>
                <a:gd name="T34" fmla="*/ 61 w 149"/>
                <a:gd name="T35" fmla="*/ 308 h 565"/>
                <a:gd name="T36" fmla="*/ 47 w 149"/>
                <a:gd name="T37" fmla="*/ 299 h 565"/>
                <a:gd name="T38" fmla="*/ 33 w 149"/>
                <a:gd name="T39" fmla="*/ 280 h 565"/>
                <a:gd name="T40" fmla="*/ 42 w 149"/>
                <a:gd name="T41" fmla="*/ 266 h 565"/>
                <a:gd name="T42" fmla="*/ 79 w 149"/>
                <a:gd name="T43" fmla="*/ 243 h 565"/>
                <a:gd name="T44" fmla="*/ 79 w 149"/>
                <a:gd name="T45" fmla="*/ 224 h 565"/>
                <a:gd name="T46" fmla="*/ 70 w 149"/>
                <a:gd name="T47" fmla="*/ 210 h 565"/>
                <a:gd name="T48" fmla="*/ 47 w 149"/>
                <a:gd name="T49" fmla="*/ 187 h 565"/>
                <a:gd name="T50" fmla="*/ 42 w 149"/>
                <a:gd name="T51" fmla="*/ 168 h 565"/>
                <a:gd name="T52" fmla="*/ 75 w 149"/>
                <a:gd name="T53" fmla="*/ 140 h 565"/>
                <a:gd name="T54" fmla="*/ 89 w 149"/>
                <a:gd name="T55" fmla="*/ 126 h 565"/>
                <a:gd name="T56" fmla="*/ 79 w 149"/>
                <a:gd name="T57" fmla="*/ 103 h 565"/>
                <a:gd name="T58" fmla="*/ 51 w 149"/>
                <a:gd name="T59" fmla="*/ 84 h 565"/>
                <a:gd name="T60" fmla="*/ 19 w 149"/>
                <a:gd name="T61" fmla="*/ 56 h 565"/>
                <a:gd name="T62" fmla="*/ 5 w 149"/>
                <a:gd name="T63" fmla="*/ 33 h 565"/>
                <a:gd name="T64" fmla="*/ 0 w 149"/>
                <a:gd name="T65" fmla="*/ 0 h 5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49"/>
                <a:gd name="T100" fmla="*/ 0 h 565"/>
                <a:gd name="T101" fmla="*/ 149 w 149"/>
                <a:gd name="T102" fmla="*/ 565 h 5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49" h="565">
                  <a:moveTo>
                    <a:pt x="149" y="565"/>
                  </a:moveTo>
                  <a:lnTo>
                    <a:pt x="145" y="551"/>
                  </a:lnTo>
                  <a:lnTo>
                    <a:pt x="131" y="537"/>
                  </a:lnTo>
                  <a:lnTo>
                    <a:pt x="112" y="532"/>
                  </a:lnTo>
                  <a:lnTo>
                    <a:pt x="93" y="532"/>
                  </a:lnTo>
                  <a:lnTo>
                    <a:pt x="84" y="523"/>
                  </a:lnTo>
                  <a:lnTo>
                    <a:pt x="103" y="467"/>
                  </a:lnTo>
                  <a:lnTo>
                    <a:pt x="117" y="439"/>
                  </a:lnTo>
                  <a:lnTo>
                    <a:pt x="107" y="425"/>
                  </a:lnTo>
                  <a:lnTo>
                    <a:pt x="65" y="401"/>
                  </a:lnTo>
                  <a:lnTo>
                    <a:pt x="51" y="387"/>
                  </a:lnTo>
                  <a:lnTo>
                    <a:pt x="42" y="373"/>
                  </a:lnTo>
                  <a:lnTo>
                    <a:pt x="47" y="359"/>
                  </a:lnTo>
                  <a:lnTo>
                    <a:pt x="70" y="345"/>
                  </a:lnTo>
                  <a:lnTo>
                    <a:pt x="79" y="332"/>
                  </a:lnTo>
                  <a:lnTo>
                    <a:pt x="75" y="322"/>
                  </a:lnTo>
                  <a:lnTo>
                    <a:pt x="61" y="308"/>
                  </a:lnTo>
                  <a:lnTo>
                    <a:pt x="47" y="299"/>
                  </a:lnTo>
                  <a:lnTo>
                    <a:pt x="33" y="280"/>
                  </a:lnTo>
                  <a:lnTo>
                    <a:pt x="42" y="266"/>
                  </a:lnTo>
                  <a:lnTo>
                    <a:pt x="79" y="243"/>
                  </a:lnTo>
                  <a:lnTo>
                    <a:pt x="79" y="224"/>
                  </a:lnTo>
                  <a:lnTo>
                    <a:pt x="70" y="210"/>
                  </a:lnTo>
                  <a:lnTo>
                    <a:pt x="47" y="187"/>
                  </a:lnTo>
                  <a:lnTo>
                    <a:pt x="42" y="168"/>
                  </a:lnTo>
                  <a:lnTo>
                    <a:pt x="75" y="140"/>
                  </a:lnTo>
                  <a:lnTo>
                    <a:pt x="89" y="126"/>
                  </a:lnTo>
                  <a:lnTo>
                    <a:pt x="79" y="103"/>
                  </a:lnTo>
                  <a:lnTo>
                    <a:pt x="51" y="84"/>
                  </a:lnTo>
                  <a:lnTo>
                    <a:pt x="19" y="56"/>
                  </a:lnTo>
                  <a:lnTo>
                    <a:pt x="5" y="33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72" name="Freeform 30"/>
            <p:cNvSpPr>
              <a:spLocks/>
            </p:cNvSpPr>
            <p:nvPr/>
          </p:nvSpPr>
          <p:spPr bwMode="auto">
            <a:xfrm>
              <a:off x="4441" y="3660"/>
              <a:ext cx="177" cy="275"/>
            </a:xfrm>
            <a:custGeom>
              <a:avLst/>
              <a:gdLst>
                <a:gd name="T0" fmla="*/ 177 w 177"/>
                <a:gd name="T1" fmla="*/ 144 h 275"/>
                <a:gd name="T2" fmla="*/ 159 w 177"/>
                <a:gd name="T3" fmla="*/ 195 h 275"/>
                <a:gd name="T4" fmla="*/ 135 w 177"/>
                <a:gd name="T5" fmla="*/ 237 h 275"/>
                <a:gd name="T6" fmla="*/ 121 w 177"/>
                <a:gd name="T7" fmla="*/ 251 h 275"/>
                <a:gd name="T8" fmla="*/ 103 w 177"/>
                <a:gd name="T9" fmla="*/ 265 h 275"/>
                <a:gd name="T10" fmla="*/ 70 w 177"/>
                <a:gd name="T11" fmla="*/ 275 h 275"/>
                <a:gd name="T12" fmla="*/ 37 w 177"/>
                <a:gd name="T13" fmla="*/ 261 h 275"/>
                <a:gd name="T14" fmla="*/ 14 w 177"/>
                <a:gd name="T15" fmla="*/ 233 h 275"/>
                <a:gd name="T16" fmla="*/ 0 w 177"/>
                <a:gd name="T17" fmla="*/ 186 h 275"/>
                <a:gd name="T18" fmla="*/ 0 w 177"/>
                <a:gd name="T19" fmla="*/ 135 h 275"/>
                <a:gd name="T20" fmla="*/ 14 w 177"/>
                <a:gd name="T21" fmla="*/ 79 h 275"/>
                <a:gd name="T22" fmla="*/ 42 w 177"/>
                <a:gd name="T23" fmla="*/ 37 h 275"/>
                <a:gd name="T24" fmla="*/ 56 w 177"/>
                <a:gd name="T25" fmla="*/ 23 h 275"/>
                <a:gd name="T26" fmla="*/ 75 w 177"/>
                <a:gd name="T27" fmla="*/ 9 h 275"/>
                <a:gd name="T28" fmla="*/ 107 w 177"/>
                <a:gd name="T29" fmla="*/ 0 h 275"/>
                <a:gd name="T30" fmla="*/ 140 w 177"/>
                <a:gd name="T31" fmla="*/ 14 h 275"/>
                <a:gd name="T32" fmla="*/ 163 w 177"/>
                <a:gd name="T33" fmla="*/ 46 h 275"/>
                <a:gd name="T34" fmla="*/ 177 w 177"/>
                <a:gd name="T35" fmla="*/ 88 h 275"/>
                <a:gd name="T36" fmla="*/ 177 w 177"/>
                <a:gd name="T37" fmla="*/ 144 h 27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7"/>
                <a:gd name="T58" fmla="*/ 0 h 275"/>
                <a:gd name="T59" fmla="*/ 177 w 177"/>
                <a:gd name="T60" fmla="*/ 275 h 27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7" h="275">
                  <a:moveTo>
                    <a:pt x="177" y="144"/>
                  </a:moveTo>
                  <a:lnTo>
                    <a:pt x="159" y="195"/>
                  </a:lnTo>
                  <a:lnTo>
                    <a:pt x="135" y="237"/>
                  </a:lnTo>
                  <a:lnTo>
                    <a:pt x="121" y="251"/>
                  </a:lnTo>
                  <a:lnTo>
                    <a:pt x="103" y="265"/>
                  </a:lnTo>
                  <a:lnTo>
                    <a:pt x="70" y="275"/>
                  </a:lnTo>
                  <a:lnTo>
                    <a:pt x="37" y="261"/>
                  </a:lnTo>
                  <a:lnTo>
                    <a:pt x="14" y="233"/>
                  </a:lnTo>
                  <a:lnTo>
                    <a:pt x="0" y="186"/>
                  </a:lnTo>
                  <a:lnTo>
                    <a:pt x="0" y="135"/>
                  </a:lnTo>
                  <a:lnTo>
                    <a:pt x="14" y="79"/>
                  </a:lnTo>
                  <a:lnTo>
                    <a:pt x="42" y="37"/>
                  </a:lnTo>
                  <a:lnTo>
                    <a:pt x="56" y="23"/>
                  </a:lnTo>
                  <a:lnTo>
                    <a:pt x="75" y="9"/>
                  </a:lnTo>
                  <a:lnTo>
                    <a:pt x="107" y="0"/>
                  </a:lnTo>
                  <a:lnTo>
                    <a:pt x="140" y="14"/>
                  </a:lnTo>
                  <a:lnTo>
                    <a:pt x="163" y="46"/>
                  </a:lnTo>
                  <a:lnTo>
                    <a:pt x="177" y="88"/>
                  </a:lnTo>
                  <a:lnTo>
                    <a:pt x="177" y="144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73" name="Freeform 31"/>
            <p:cNvSpPr>
              <a:spLocks/>
            </p:cNvSpPr>
            <p:nvPr/>
          </p:nvSpPr>
          <p:spPr bwMode="auto">
            <a:xfrm>
              <a:off x="4520" y="3051"/>
              <a:ext cx="75" cy="604"/>
            </a:xfrm>
            <a:custGeom>
              <a:avLst/>
              <a:gdLst>
                <a:gd name="T0" fmla="*/ 19 w 75"/>
                <a:gd name="T1" fmla="*/ 604 h 604"/>
                <a:gd name="T2" fmla="*/ 19 w 75"/>
                <a:gd name="T3" fmla="*/ 590 h 604"/>
                <a:gd name="T4" fmla="*/ 24 w 75"/>
                <a:gd name="T5" fmla="*/ 555 h 604"/>
                <a:gd name="T6" fmla="*/ 42 w 75"/>
                <a:gd name="T7" fmla="*/ 504 h 604"/>
                <a:gd name="T8" fmla="*/ 47 w 75"/>
                <a:gd name="T9" fmla="*/ 490 h 604"/>
                <a:gd name="T10" fmla="*/ 52 w 75"/>
                <a:gd name="T11" fmla="*/ 476 h 604"/>
                <a:gd name="T12" fmla="*/ 28 w 75"/>
                <a:gd name="T13" fmla="*/ 452 h 604"/>
                <a:gd name="T14" fmla="*/ 19 w 75"/>
                <a:gd name="T15" fmla="*/ 443 h 604"/>
                <a:gd name="T16" fmla="*/ 10 w 75"/>
                <a:gd name="T17" fmla="*/ 429 h 604"/>
                <a:gd name="T18" fmla="*/ 19 w 75"/>
                <a:gd name="T19" fmla="*/ 415 h 604"/>
                <a:gd name="T20" fmla="*/ 28 w 75"/>
                <a:gd name="T21" fmla="*/ 410 h 604"/>
                <a:gd name="T22" fmla="*/ 56 w 75"/>
                <a:gd name="T23" fmla="*/ 396 h 604"/>
                <a:gd name="T24" fmla="*/ 61 w 75"/>
                <a:gd name="T25" fmla="*/ 387 h 604"/>
                <a:gd name="T26" fmla="*/ 61 w 75"/>
                <a:gd name="T27" fmla="*/ 378 h 604"/>
                <a:gd name="T28" fmla="*/ 47 w 75"/>
                <a:gd name="T29" fmla="*/ 359 h 604"/>
                <a:gd name="T30" fmla="*/ 33 w 75"/>
                <a:gd name="T31" fmla="*/ 350 h 604"/>
                <a:gd name="T32" fmla="*/ 33 w 75"/>
                <a:gd name="T33" fmla="*/ 336 h 604"/>
                <a:gd name="T34" fmla="*/ 47 w 75"/>
                <a:gd name="T35" fmla="*/ 326 h 604"/>
                <a:gd name="T36" fmla="*/ 52 w 75"/>
                <a:gd name="T37" fmla="*/ 317 h 604"/>
                <a:gd name="T38" fmla="*/ 42 w 75"/>
                <a:gd name="T39" fmla="*/ 285 h 604"/>
                <a:gd name="T40" fmla="*/ 42 w 75"/>
                <a:gd name="T41" fmla="*/ 280 h 604"/>
                <a:gd name="T42" fmla="*/ 56 w 75"/>
                <a:gd name="T43" fmla="*/ 275 h 604"/>
                <a:gd name="T44" fmla="*/ 75 w 75"/>
                <a:gd name="T45" fmla="*/ 271 h 604"/>
                <a:gd name="T46" fmla="*/ 75 w 75"/>
                <a:gd name="T47" fmla="*/ 252 h 604"/>
                <a:gd name="T48" fmla="*/ 61 w 75"/>
                <a:gd name="T49" fmla="*/ 224 h 604"/>
                <a:gd name="T50" fmla="*/ 28 w 75"/>
                <a:gd name="T51" fmla="*/ 205 h 604"/>
                <a:gd name="T52" fmla="*/ 28 w 75"/>
                <a:gd name="T53" fmla="*/ 205 h 604"/>
                <a:gd name="T54" fmla="*/ 19 w 75"/>
                <a:gd name="T55" fmla="*/ 191 h 604"/>
                <a:gd name="T56" fmla="*/ 47 w 75"/>
                <a:gd name="T57" fmla="*/ 168 h 604"/>
                <a:gd name="T58" fmla="*/ 47 w 75"/>
                <a:gd name="T59" fmla="*/ 154 h 604"/>
                <a:gd name="T60" fmla="*/ 19 w 75"/>
                <a:gd name="T61" fmla="*/ 131 h 604"/>
                <a:gd name="T62" fmla="*/ 0 w 75"/>
                <a:gd name="T63" fmla="*/ 103 h 604"/>
                <a:gd name="T64" fmla="*/ 14 w 75"/>
                <a:gd name="T65" fmla="*/ 56 h 604"/>
                <a:gd name="T66" fmla="*/ 56 w 75"/>
                <a:gd name="T67" fmla="*/ 19 h 604"/>
                <a:gd name="T68" fmla="*/ 56 w 75"/>
                <a:gd name="T69" fmla="*/ 0 h 60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75"/>
                <a:gd name="T106" fmla="*/ 0 h 604"/>
                <a:gd name="T107" fmla="*/ 75 w 75"/>
                <a:gd name="T108" fmla="*/ 604 h 60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75" h="604">
                  <a:moveTo>
                    <a:pt x="19" y="604"/>
                  </a:moveTo>
                  <a:lnTo>
                    <a:pt x="19" y="590"/>
                  </a:lnTo>
                  <a:lnTo>
                    <a:pt x="24" y="555"/>
                  </a:lnTo>
                  <a:lnTo>
                    <a:pt x="42" y="504"/>
                  </a:lnTo>
                  <a:lnTo>
                    <a:pt x="47" y="490"/>
                  </a:lnTo>
                  <a:lnTo>
                    <a:pt x="52" y="476"/>
                  </a:lnTo>
                  <a:lnTo>
                    <a:pt x="28" y="452"/>
                  </a:lnTo>
                  <a:lnTo>
                    <a:pt x="19" y="443"/>
                  </a:lnTo>
                  <a:lnTo>
                    <a:pt x="10" y="429"/>
                  </a:lnTo>
                  <a:lnTo>
                    <a:pt x="19" y="415"/>
                  </a:lnTo>
                  <a:lnTo>
                    <a:pt x="28" y="410"/>
                  </a:lnTo>
                  <a:lnTo>
                    <a:pt x="56" y="396"/>
                  </a:lnTo>
                  <a:lnTo>
                    <a:pt x="61" y="387"/>
                  </a:lnTo>
                  <a:lnTo>
                    <a:pt x="61" y="378"/>
                  </a:lnTo>
                  <a:lnTo>
                    <a:pt x="47" y="359"/>
                  </a:lnTo>
                  <a:lnTo>
                    <a:pt x="33" y="350"/>
                  </a:lnTo>
                  <a:lnTo>
                    <a:pt x="33" y="336"/>
                  </a:lnTo>
                  <a:lnTo>
                    <a:pt x="47" y="326"/>
                  </a:lnTo>
                  <a:lnTo>
                    <a:pt x="52" y="317"/>
                  </a:lnTo>
                  <a:lnTo>
                    <a:pt x="42" y="285"/>
                  </a:lnTo>
                  <a:lnTo>
                    <a:pt x="42" y="280"/>
                  </a:lnTo>
                  <a:lnTo>
                    <a:pt x="56" y="275"/>
                  </a:lnTo>
                  <a:lnTo>
                    <a:pt x="75" y="271"/>
                  </a:lnTo>
                  <a:lnTo>
                    <a:pt x="75" y="252"/>
                  </a:lnTo>
                  <a:lnTo>
                    <a:pt x="61" y="224"/>
                  </a:lnTo>
                  <a:lnTo>
                    <a:pt x="28" y="205"/>
                  </a:lnTo>
                  <a:lnTo>
                    <a:pt x="19" y="191"/>
                  </a:lnTo>
                  <a:lnTo>
                    <a:pt x="47" y="168"/>
                  </a:lnTo>
                  <a:lnTo>
                    <a:pt x="47" y="154"/>
                  </a:lnTo>
                  <a:lnTo>
                    <a:pt x="19" y="131"/>
                  </a:lnTo>
                  <a:lnTo>
                    <a:pt x="0" y="103"/>
                  </a:lnTo>
                  <a:lnTo>
                    <a:pt x="14" y="56"/>
                  </a:lnTo>
                  <a:lnTo>
                    <a:pt x="56" y="19"/>
                  </a:lnTo>
                  <a:lnTo>
                    <a:pt x="56" y="0"/>
                  </a:lnTo>
                </a:path>
              </a:pathLst>
            </a:cu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74" name="Freeform 32"/>
            <p:cNvSpPr>
              <a:spLocks/>
            </p:cNvSpPr>
            <p:nvPr/>
          </p:nvSpPr>
          <p:spPr bwMode="auto">
            <a:xfrm>
              <a:off x="4390" y="3032"/>
              <a:ext cx="149" cy="565"/>
            </a:xfrm>
            <a:custGeom>
              <a:avLst/>
              <a:gdLst>
                <a:gd name="T0" fmla="*/ 149 w 149"/>
                <a:gd name="T1" fmla="*/ 565 h 565"/>
                <a:gd name="T2" fmla="*/ 144 w 149"/>
                <a:gd name="T3" fmla="*/ 551 h 565"/>
                <a:gd name="T4" fmla="*/ 144 w 149"/>
                <a:gd name="T5" fmla="*/ 551 h 565"/>
                <a:gd name="T6" fmla="*/ 130 w 149"/>
                <a:gd name="T7" fmla="*/ 537 h 565"/>
                <a:gd name="T8" fmla="*/ 112 w 149"/>
                <a:gd name="T9" fmla="*/ 532 h 565"/>
                <a:gd name="T10" fmla="*/ 93 w 149"/>
                <a:gd name="T11" fmla="*/ 532 h 565"/>
                <a:gd name="T12" fmla="*/ 84 w 149"/>
                <a:gd name="T13" fmla="*/ 523 h 565"/>
                <a:gd name="T14" fmla="*/ 102 w 149"/>
                <a:gd name="T15" fmla="*/ 467 h 565"/>
                <a:gd name="T16" fmla="*/ 116 w 149"/>
                <a:gd name="T17" fmla="*/ 439 h 565"/>
                <a:gd name="T18" fmla="*/ 107 w 149"/>
                <a:gd name="T19" fmla="*/ 425 h 565"/>
                <a:gd name="T20" fmla="*/ 65 w 149"/>
                <a:gd name="T21" fmla="*/ 401 h 565"/>
                <a:gd name="T22" fmla="*/ 51 w 149"/>
                <a:gd name="T23" fmla="*/ 387 h 565"/>
                <a:gd name="T24" fmla="*/ 42 w 149"/>
                <a:gd name="T25" fmla="*/ 373 h 565"/>
                <a:gd name="T26" fmla="*/ 47 w 149"/>
                <a:gd name="T27" fmla="*/ 359 h 565"/>
                <a:gd name="T28" fmla="*/ 70 w 149"/>
                <a:gd name="T29" fmla="*/ 345 h 565"/>
                <a:gd name="T30" fmla="*/ 79 w 149"/>
                <a:gd name="T31" fmla="*/ 332 h 565"/>
                <a:gd name="T32" fmla="*/ 74 w 149"/>
                <a:gd name="T33" fmla="*/ 322 h 565"/>
                <a:gd name="T34" fmla="*/ 60 w 149"/>
                <a:gd name="T35" fmla="*/ 308 h 565"/>
                <a:gd name="T36" fmla="*/ 47 w 149"/>
                <a:gd name="T37" fmla="*/ 299 h 565"/>
                <a:gd name="T38" fmla="*/ 33 w 149"/>
                <a:gd name="T39" fmla="*/ 280 h 565"/>
                <a:gd name="T40" fmla="*/ 42 w 149"/>
                <a:gd name="T41" fmla="*/ 266 h 565"/>
                <a:gd name="T42" fmla="*/ 79 w 149"/>
                <a:gd name="T43" fmla="*/ 243 h 565"/>
                <a:gd name="T44" fmla="*/ 79 w 149"/>
                <a:gd name="T45" fmla="*/ 224 h 565"/>
                <a:gd name="T46" fmla="*/ 70 w 149"/>
                <a:gd name="T47" fmla="*/ 210 h 565"/>
                <a:gd name="T48" fmla="*/ 47 w 149"/>
                <a:gd name="T49" fmla="*/ 187 h 565"/>
                <a:gd name="T50" fmla="*/ 42 w 149"/>
                <a:gd name="T51" fmla="*/ 168 h 565"/>
                <a:gd name="T52" fmla="*/ 74 w 149"/>
                <a:gd name="T53" fmla="*/ 140 h 565"/>
                <a:gd name="T54" fmla="*/ 88 w 149"/>
                <a:gd name="T55" fmla="*/ 126 h 565"/>
                <a:gd name="T56" fmla="*/ 79 w 149"/>
                <a:gd name="T57" fmla="*/ 103 h 565"/>
                <a:gd name="T58" fmla="*/ 51 w 149"/>
                <a:gd name="T59" fmla="*/ 84 h 565"/>
                <a:gd name="T60" fmla="*/ 19 w 149"/>
                <a:gd name="T61" fmla="*/ 56 h 565"/>
                <a:gd name="T62" fmla="*/ 9 w 149"/>
                <a:gd name="T63" fmla="*/ 33 h 565"/>
                <a:gd name="T64" fmla="*/ 0 w 149"/>
                <a:gd name="T65" fmla="*/ 0 h 5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49"/>
                <a:gd name="T100" fmla="*/ 0 h 565"/>
                <a:gd name="T101" fmla="*/ 149 w 149"/>
                <a:gd name="T102" fmla="*/ 565 h 5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49" h="565">
                  <a:moveTo>
                    <a:pt x="149" y="565"/>
                  </a:moveTo>
                  <a:lnTo>
                    <a:pt x="144" y="551"/>
                  </a:lnTo>
                  <a:lnTo>
                    <a:pt x="130" y="537"/>
                  </a:lnTo>
                  <a:lnTo>
                    <a:pt x="112" y="532"/>
                  </a:lnTo>
                  <a:lnTo>
                    <a:pt x="93" y="532"/>
                  </a:lnTo>
                  <a:lnTo>
                    <a:pt x="84" y="523"/>
                  </a:lnTo>
                  <a:lnTo>
                    <a:pt x="102" y="467"/>
                  </a:lnTo>
                  <a:lnTo>
                    <a:pt x="116" y="439"/>
                  </a:lnTo>
                  <a:lnTo>
                    <a:pt x="107" y="425"/>
                  </a:lnTo>
                  <a:lnTo>
                    <a:pt x="65" y="401"/>
                  </a:lnTo>
                  <a:lnTo>
                    <a:pt x="51" y="387"/>
                  </a:lnTo>
                  <a:lnTo>
                    <a:pt x="42" y="373"/>
                  </a:lnTo>
                  <a:lnTo>
                    <a:pt x="47" y="359"/>
                  </a:lnTo>
                  <a:lnTo>
                    <a:pt x="70" y="345"/>
                  </a:lnTo>
                  <a:lnTo>
                    <a:pt x="79" y="332"/>
                  </a:lnTo>
                  <a:lnTo>
                    <a:pt x="74" y="322"/>
                  </a:lnTo>
                  <a:lnTo>
                    <a:pt x="60" y="308"/>
                  </a:lnTo>
                  <a:lnTo>
                    <a:pt x="47" y="299"/>
                  </a:lnTo>
                  <a:lnTo>
                    <a:pt x="33" y="280"/>
                  </a:lnTo>
                  <a:lnTo>
                    <a:pt x="42" y="266"/>
                  </a:lnTo>
                  <a:lnTo>
                    <a:pt x="79" y="243"/>
                  </a:lnTo>
                  <a:lnTo>
                    <a:pt x="79" y="224"/>
                  </a:lnTo>
                  <a:lnTo>
                    <a:pt x="70" y="210"/>
                  </a:lnTo>
                  <a:lnTo>
                    <a:pt x="47" y="187"/>
                  </a:lnTo>
                  <a:lnTo>
                    <a:pt x="42" y="168"/>
                  </a:lnTo>
                  <a:lnTo>
                    <a:pt x="74" y="140"/>
                  </a:lnTo>
                  <a:lnTo>
                    <a:pt x="88" y="126"/>
                  </a:lnTo>
                  <a:lnTo>
                    <a:pt x="79" y="103"/>
                  </a:lnTo>
                  <a:lnTo>
                    <a:pt x="51" y="84"/>
                  </a:lnTo>
                  <a:lnTo>
                    <a:pt x="19" y="56"/>
                  </a:lnTo>
                  <a:lnTo>
                    <a:pt x="9" y="33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75" name="Freeform 33"/>
            <p:cNvSpPr>
              <a:spLocks/>
            </p:cNvSpPr>
            <p:nvPr/>
          </p:nvSpPr>
          <p:spPr bwMode="auto">
            <a:xfrm>
              <a:off x="4180" y="3655"/>
              <a:ext cx="177" cy="275"/>
            </a:xfrm>
            <a:custGeom>
              <a:avLst/>
              <a:gdLst>
                <a:gd name="T0" fmla="*/ 177 w 177"/>
                <a:gd name="T1" fmla="*/ 140 h 275"/>
                <a:gd name="T2" fmla="*/ 163 w 177"/>
                <a:gd name="T3" fmla="*/ 196 h 275"/>
                <a:gd name="T4" fmla="*/ 135 w 177"/>
                <a:gd name="T5" fmla="*/ 238 h 275"/>
                <a:gd name="T6" fmla="*/ 121 w 177"/>
                <a:gd name="T7" fmla="*/ 252 h 275"/>
                <a:gd name="T8" fmla="*/ 103 w 177"/>
                <a:gd name="T9" fmla="*/ 266 h 275"/>
                <a:gd name="T10" fmla="*/ 70 w 177"/>
                <a:gd name="T11" fmla="*/ 275 h 275"/>
                <a:gd name="T12" fmla="*/ 37 w 177"/>
                <a:gd name="T13" fmla="*/ 261 h 275"/>
                <a:gd name="T14" fmla="*/ 14 w 177"/>
                <a:gd name="T15" fmla="*/ 228 h 275"/>
                <a:gd name="T16" fmla="*/ 0 w 177"/>
                <a:gd name="T17" fmla="*/ 186 h 275"/>
                <a:gd name="T18" fmla="*/ 5 w 177"/>
                <a:gd name="T19" fmla="*/ 130 h 275"/>
                <a:gd name="T20" fmla="*/ 19 w 177"/>
                <a:gd name="T21" fmla="*/ 79 h 275"/>
                <a:gd name="T22" fmla="*/ 42 w 177"/>
                <a:gd name="T23" fmla="*/ 37 h 275"/>
                <a:gd name="T24" fmla="*/ 56 w 177"/>
                <a:gd name="T25" fmla="*/ 19 h 275"/>
                <a:gd name="T26" fmla="*/ 75 w 177"/>
                <a:gd name="T27" fmla="*/ 9 h 275"/>
                <a:gd name="T28" fmla="*/ 112 w 177"/>
                <a:gd name="T29" fmla="*/ 0 h 275"/>
                <a:gd name="T30" fmla="*/ 140 w 177"/>
                <a:gd name="T31" fmla="*/ 14 h 275"/>
                <a:gd name="T32" fmla="*/ 163 w 177"/>
                <a:gd name="T33" fmla="*/ 42 h 275"/>
                <a:gd name="T34" fmla="*/ 177 w 177"/>
                <a:gd name="T35" fmla="*/ 89 h 275"/>
                <a:gd name="T36" fmla="*/ 177 w 177"/>
                <a:gd name="T37" fmla="*/ 140 h 27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7"/>
                <a:gd name="T58" fmla="*/ 0 h 275"/>
                <a:gd name="T59" fmla="*/ 177 w 177"/>
                <a:gd name="T60" fmla="*/ 275 h 27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7" h="275">
                  <a:moveTo>
                    <a:pt x="177" y="140"/>
                  </a:moveTo>
                  <a:lnTo>
                    <a:pt x="163" y="196"/>
                  </a:lnTo>
                  <a:lnTo>
                    <a:pt x="135" y="238"/>
                  </a:lnTo>
                  <a:lnTo>
                    <a:pt x="121" y="252"/>
                  </a:lnTo>
                  <a:lnTo>
                    <a:pt x="103" y="266"/>
                  </a:lnTo>
                  <a:lnTo>
                    <a:pt x="70" y="275"/>
                  </a:lnTo>
                  <a:lnTo>
                    <a:pt x="37" y="261"/>
                  </a:lnTo>
                  <a:lnTo>
                    <a:pt x="14" y="228"/>
                  </a:lnTo>
                  <a:lnTo>
                    <a:pt x="0" y="186"/>
                  </a:lnTo>
                  <a:lnTo>
                    <a:pt x="5" y="130"/>
                  </a:lnTo>
                  <a:lnTo>
                    <a:pt x="19" y="79"/>
                  </a:lnTo>
                  <a:lnTo>
                    <a:pt x="42" y="37"/>
                  </a:lnTo>
                  <a:lnTo>
                    <a:pt x="56" y="19"/>
                  </a:lnTo>
                  <a:lnTo>
                    <a:pt x="75" y="9"/>
                  </a:lnTo>
                  <a:lnTo>
                    <a:pt x="112" y="0"/>
                  </a:lnTo>
                  <a:lnTo>
                    <a:pt x="140" y="14"/>
                  </a:lnTo>
                  <a:lnTo>
                    <a:pt x="163" y="42"/>
                  </a:lnTo>
                  <a:lnTo>
                    <a:pt x="177" y="89"/>
                  </a:lnTo>
                  <a:lnTo>
                    <a:pt x="177" y="140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76" name="Freeform 34"/>
            <p:cNvSpPr>
              <a:spLocks/>
            </p:cNvSpPr>
            <p:nvPr/>
          </p:nvSpPr>
          <p:spPr bwMode="auto">
            <a:xfrm>
              <a:off x="4259" y="3042"/>
              <a:ext cx="80" cy="608"/>
            </a:xfrm>
            <a:custGeom>
              <a:avLst/>
              <a:gdLst>
                <a:gd name="T0" fmla="*/ 19 w 80"/>
                <a:gd name="T1" fmla="*/ 608 h 608"/>
                <a:gd name="T2" fmla="*/ 19 w 80"/>
                <a:gd name="T3" fmla="*/ 594 h 608"/>
                <a:gd name="T4" fmla="*/ 28 w 80"/>
                <a:gd name="T5" fmla="*/ 559 h 608"/>
                <a:gd name="T6" fmla="*/ 42 w 80"/>
                <a:gd name="T7" fmla="*/ 508 h 608"/>
                <a:gd name="T8" fmla="*/ 52 w 80"/>
                <a:gd name="T9" fmla="*/ 494 h 608"/>
                <a:gd name="T10" fmla="*/ 52 w 80"/>
                <a:gd name="T11" fmla="*/ 475 h 608"/>
                <a:gd name="T12" fmla="*/ 28 w 80"/>
                <a:gd name="T13" fmla="*/ 452 h 608"/>
                <a:gd name="T14" fmla="*/ 19 w 80"/>
                <a:gd name="T15" fmla="*/ 443 h 608"/>
                <a:gd name="T16" fmla="*/ 14 w 80"/>
                <a:gd name="T17" fmla="*/ 433 h 608"/>
                <a:gd name="T18" fmla="*/ 19 w 80"/>
                <a:gd name="T19" fmla="*/ 419 h 608"/>
                <a:gd name="T20" fmla="*/ 28 w 80"/>
                <a:gd name="T21" fmla="*/ 410 h 608"/>
                <a:gd name="T22" fmla="*/ 56 w 80"/>
                <a:gd name="T23" fmla="*/ 396 h 608"/>
                <a:gd name="T24" fmla="*/ 61 w 80"/>
                <a:gd name="T25" fmla="*/ 387 h 608"/>
                <a:gd name="T26" fmla="*/ 61 w 80"/>
                <a:gd name="T27" fmla="*/ 382 h 608"/>
                <a:gd name="T28" fmla="*/ 47 w 80"/>
                <a:gd name="T29" fmla="*/ 363 h 608"/>
                <a:gd name="T30" fmla="*/ 38 w 80"/>
                <a:gd name="T31" fmla="*/ 349 h 608"/>
                <a:gd name="T32" fmla="*/ 33 w 80"/>
                <a:gd name="T33" fmla="*/ 340 h 608"/>
                <a:gd name="T34" fmla="*/ 47 w 80"/>
                <a:gd name="T35" fmla="*/ 331 h 608"/>
                <a:gd name="T36" fmla="*/ 52 w 80"/>
                <a:gd name="T37" fmla="*/ 317 h 608"/>
                <a:gd name="T38" fmla="*/ 42 w 80"/>
                <a:gd name="T39" fmla="*/ 284 h 608"/>
                <a:gd name="T40" fmla="*/ 42 w 80"/>
                <a:gd name="T41" fmla="*/ 280 h 608"/>
                <a:gd name="T42" fmla="*/ 56 w 80"/>
                <a:gd name="T43" fmla="*/ 275 h 608"/>
                <a:gd name="T44" fmla="*/ 75 w 80"/>
                <a:gd name="T45" fmla="*/ 270 h 608"/>
                <a:gd name="T46" fmla="*/ 80 w 80"/>
                <a:gd name="T47" fmla="*/ 252 h 608"/>
                <a:gd name="T48" fmla="*/ 61 w 80"/>
                <a:gd name="T49" fmla="*/ 224 h 608"/>
                <a:gd name="T50" fmla="*/ 28 w 80"/>
                <a:gd name="T51" fmla="*/ 205 h 608"/>
                <a:gd name="T52" fmla="*/ 28 w 80"/>
                <a:gd name="T53" fmla="*/ 205 h 608"/>
                <a:gd name="T54" fmla="*/ 24 w 80"/>
                <a:gd name="T55" fmla="*/ 191 h 608"/>
                <a:gd name="T56" fmla="*/ 47 w 80"/>
                <a:gd name="T57" fmla="*/ 172 h 608"/>
                <a:gd name="T58" fmla="*/ 47 w 80"/>
                <a:gd name="T59" fmla="*/ 158 h 608"/>
                <a:gd name="T60" fmla="*/ 24 w 80"/>
                <a:gd name="T61" fmla="*/ 130 h 608"/>
                <a:gd name="T62" fmla="*/ 0 w 80"/>
                <a:gd name="T63" fmla="*/ 107 h 608"/>
                <a:gd name="T64" fmla="*/ 19 w 80"/>
                <a:gd name="T65" fmla="*/ 60 h 608"/>
                <a:gd name="T66" fmla="*/ 56 w 80"/>
                <a:gd name="T67" fmla="*/ 23 h 608"/>
                <a:gd name="T68" fmla="*/ 56 w 80"/>
                <a:gd name="T69" fmla="*/ 0 h 60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0"/>
                <a:gd name="T106" fmla="*/ 0 h 608"/>
                <a:gd name="T107" fmla="*/ 80 w 80"/>
                <a:gd name="T108" fmla="*/ 608 h 60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0" h="608">
                  <a:moveTo>
                    <a:pt x="19" y="608"/>
                  </a:moveTo>
                  <a:lnTo>
                    <a:pt x="19" y="594"/>
                  </a:lnTo>
                  <a:lnTo>
                    <a:pt x="28" y="559"/>
                  </a:lnTo>
                  <a:lnTo>
                    <a:pt x="42" y="508"/>
                  </a:lnTo>
                  <a:lnTo>
                    <a:pt x="52" y="494"/>
                  </a:lnTo>
                  <a:lnTo>
                    <a:pt x="52" y="475"/>
                  </a:lnTo>
                  <a:lnTo>
                    <a:pt x="28" y="452"/>
                  </a:lnTo>
                  <a:lnTo>
                    <a:pt x="19" y="443"/>
                  </a:lnTo>
                  <a:lnTo>
                    <a:pt x="14" y="433"/>
                  </a:lnTo>
                  <a:lnTo>
                    <a:pt x="19" y="419"/>
                  </a:lnTo>
                  <a:lnTo>
                    <a:pt x="28" y="410"/>
                  </a:lnTo>
                  <a:lnTo>
                    <a:pt x="56" y="396"/>
                  </a:lnTo>
                  <a:lnTo>
                    <a:pt x="61" y="387"/>
                  </a:lnTo>
                  <a:lnTo>
                    <a:pt x="61" y="382"/>
                  </a:lnTo>
                  <a:lnTo>
                    <a:pt x="47" y="363"/>
                  </a:lnTo>
                  <a:lnTo>
                    <a:pt x="38" y="349"/>
                  </a:lnTo>
                  <a:lnTo>
                    <a:pt x="33" y="340"/>
                  </a:lnTo>
                  <a:lnTo>
                    <a:pt x="47" y="331"/>
                  </a:lnTo>
                  <a:lnTo>
                    <a:pt x="52" y="317"/>
                  </a:lnTo>
                  <a:lnTo>
                    <a:pt x="42" y="284"/>
                  </a:lnTo>
                  <a:lnTo>
                    <a:pt x="42" y="280"/>
                  </a:lnTo>
                  <a:lnTo>
                    <a:pt x="56" y="275"/>
                  </a:lnTo>
                  <a:lnTo>
                    <a:pt x="75" y="270"/>
                  </a:lnTo>
                  <a:lnTo>
                    <a:pt x="80" y="252"/>
                  </a:lnTo>
                  <a:lnTo>
                    <a:pt x="61" y="224"/>
                  </a:lnTo>
                  <a:lnTo>
                    <a:pt x="28" y="205"/>
                  </a:lnTo>
                  <a:lnTo>
                    <a:pt x="24" y="191"/>
                  </a:lnTo>
                  <a:lnTo>
                    <a:pt x="47" y="172"/>
                  </a:lnTo>
                  <a:lnTo>
                    <a:pt x="47" y="158"/>
                  </a:lnTo>
                  <a:lnTo>
                    <a:pt x="24" y="130"/>
                  </a:lnTo>
                  <a:lnTo>
                    <a:pt x="0" y="107"/>
                  </a:lnTo>
                  <a:lnTo>
                    <a:pt x="19" y="60"/>
                  </a:lnTo>
                  <a:lnTo>
                    <a:pt x="56" y="23"/>
                  </a:lnTo>
                  <a:lnTo>
                    <a:pt x="56" y="0"/>
                  </a:lnTo>
                </a:path>
              </a:pathLst>
            </a:cu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77" name="Freeform 35"/>
            <p:cNvSpPr>
              <a:spLocks/>
            </p:cNvSpPr>
            <p:nvPr/>
          </p:nvSpPr>
          <p:spPr bwMode="auto">
            <a:xfrm>
              <a:off x="4129" y="3023"/>
              <a:ext cx="149" cy="569"/>
            </a:xfrm>
            <a:custGeom>
              <a:avLst/>
              <a:gdLst>
                <a:gd name="T0" fmla="*/ 149 w 149"/>
                <a:gd name="T1" fmla="*/ 569 h 569"/>
                <a:gd name="T2" fmla="*/ 144 w 149"/>
                <a:gd name="T3" fmla="*/ 555 h 569"/>
                <a:gd name="T4" fmla="*/ 144 w 149"/>
                <a:gd name="T5" fmla="*/ 550 h 569"/>
                <a:gd name="T6" fmla="*/ 135 w 149"/>
                <a:gd name="T7" fmla="*/ 536 h 569"/>
                <a:gd name="T8" fmla="*/ 112 w 149"/>
                <a:gd name="T9" fmla="*/ 536 h 569"/>
                <a:gd name="T10" fmla="*/ 93 w 149"/>
                <a:gd name="T11" fmla="*/ 536 h 569"/>
                <a:gd name="T12" fmla="*/ 84 w 149"/>
                <a:gd name="T13" fmla="*/ 527 h 569"/>
                <a:gd name="T14" fmla="*/ 102 w 149"/>
                <a:gd name="T15" fmla="*/ 471 h 569"/>
                <a:gd name="T16" fmla="*/ 116 w 149"/>
                <a:gd name="T17" fmla="*/ 443 h 569"/>
                <a:gd name="T18" fmla="*/ 112 w 149"/>
                <a:gd name="T19" fmla="*/ 424 h 569"/>
                <a:gd name="T20" fmla="*/ 65 w 149"/>
                <a:gd name="T21" fmla="*/ 401 h 569"/>
                <a:gd name="T22" fmla="*/ 51 w 149"/>
                <a:gd name="T23" fmla="*/ 392 h 569"/>
                <a:gd name="T24" fmla="*/ 42 w 149"/>
                <a:gd name="T25" fmla="*/ 378 h 569"/>
                <a:gd name="T26" fmla="*/ 51 w 149"/>
                <a:gd name="T27" fmla="*/ 364 h 569"/>
                <a:gd name="T28" fmla="*/ 74 w 149"/>
                <a:gd name="T29" fmla="*/ 350 h 569"/>
                <a:gd name="T30" fmla="*/ 79 w 149"/>
                <a:gd name="T31" fmla="*/ 336 h 569"/>
                <a:gd name="T32" fmla="*/ 74 w 149"/>
                <a:gd name="T33" fmla="*/ 322 h 569"/>
                <a:gd name="T34" fmla="*/ 61 w 149"/>
                <a:gd name="T35" fmla="*/ 313 h 569"/>
                <a:gd name="T36" fmla="*/ 47 w 149"/>
                <a:gd name="T37" fmla="*/ 299 h 569"/>
                <a:gd name="T38" fmla="*/ 37 w 149"/>
                <a:gd name="T39" fmla="*/ 285 h 569"/>
                <a:gd name="T40" fmla="*/ 47 w 149"/>
                <a:gd name="T41" fmla="*/ 271 h 569"/>
                <a:gd name="T42" fmla="*/ 79 w 149"/>
                <a:gd name="T43" fmla="*/ 247 h 569"/>
                <a:gd name="T44" fmla="*/ 79 w 149"/>
                <a:gd name="T45" fmla="*/ 229 h 569"/>
                <a:gd name="T46" fmla="*/ 74 w 149"/>
                <a:gd name="T47" fmla="*/ 215 h 569"/>
                <a:gd name="T48" fmla="*/ 47 w 149"/>
                <a:gd name="T49" fmla="*/ 187 h 569"/>
                <a:gd name="T50" fmla="*/ 47 w 149"/>
                <a:gd name="T51" fmla="*/ 173 h 569"/>
                <a:gd name="T52" fmla="*/ 79 w 149"/>
                <a:gd name="T53" fmla="*/ 145 h 569"/>
                <a:gd name="T54" fmla="*/ 88 w 149"/>
                <a:gd name="T55" fmla="*/ 131 h 569"/>
                <a:gd name="T56" fmla="*/ 79 w 149"/>
                <a:gd name="T57" fmla="*/ 103 h 569"/>
                <a:gd name="T58" fmla="*/ 51 w 149"/>
                <a:gd name="T59" fmla="*/ 84 h 569"/>
                <a:gd name="T60" fmla="*/ 19 w 149"/>
                <a:gd name="T61" fmla="*/ 56 h 569"/>
                <a:gd name="T62" fmla="*/ 9 w 149"/>
                <a:gd name="T63" fmla="*/ 37 h 569"/>
                <a:gd name="T64" fmla="*/ 0 w 149"/>
                <a:gd name="T65" fmla="*/ 5 h 569"/>
                <a:gd name="T66" fmla="*/ 0 w 149"/>
                <a:gd name="T67" fmla="*/ 0 h 56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49"/>
                <a:gd name="T103" fmla="*/ 0 h 569"/>
                <a:gd name="T104" fmla="*/ 149 w 149"/>
                <a:gd name="T105" fmla="*/ 569 h 56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49" h="569">
                  <a:moveTo>
                    <a:pt x="149" y="569"/>
                  </a:moveTo>
                  <a:lnTo>
                    <a:pt x="144" y="555"/>
                  </a:lnTo>
                  <a:lnTo>
                    <a:pt x="144" y="550"/>
                  </a:lnTo>
                  <a:lnTo>
                    <a:pt x="135" y="536"/>
                  </a:lnTo>
                  <a:lnTo>
                    <a:pt x="112" y="536"/>
                  </a:lnTo>
                  <a:lnTo>
                    <a:pt x="93" y="536"/>
                  </a:lnTo>
                  <a:lnTo>
                    <a:pt x="84" y="527"/>
                  </a:lnTo>
                  <a:lnTo>
                    <a:pt x="102" y="471"/>
                  </a:lnTo>
                  <a:lnTo>
                    <a:pt x="116" y="443"/>
                  </a:lnTo>
                  <a:lnTo>
                    <a:pt x="112" y="424"/>
                  </a:lnTo>
                  <a:lnTo>
                    <a:pt x="65" y="401"/>
                  </a:lnTo>
                  <a:lnTo>
                    <a:pt x="51" y="392"/>
                  </a:lnTo>
                  <a:lnTo>
                    <a:pt x="42" y="378"/>
                  </a:lnTo>
                  <a:lnTo>
                    <a:pt x="51" y="364"/>
                  </a:lnTo>
                  <a:lnTo>
                    <a:pt x="74" y="350"/>
                  </a:lnTo>
                  <a:lnTo>
                    <a:pt x="79" y="336"/>
                  </a:lnTo>
                  <a:lnTo>
                    <a:pt x="74" y="322"/>
                  </a:lnTo>
                  <a:lnTo>
                    <a:pt x="61" y="313"/>
                  </a:lnTo>
                  <a:lnTo>
                    <a:pt x="47" y="299"/>
                  </a:lnTo>
                  <a:lnTo>
                    <a:pt x="37" y="285"/>
                  </a:lnTo>
                  <a:lnTo>
                    <a:pt x="47" y="271"/>
                  </a:lnTo>
                  <a:lnTo>
                    <a:pt x="79" y="247"/>
                  </a:lnTo>
                  <a:lnTo>
                    <a:pt x="79" y="229"/>
                  </a:lnTo>
                  <a:lnTo>
                    <a:pt x="74" y="215"/>
                  </a:lnTo>
                  <a:lnTo>
                    <a:pt x="47" y="187"/>
                  </a:lnTo>
                  <a:lnTo>
                    <a:pt x="47" y="173"/>
                  </a:lnTo>
                  <a:lnTo>
                    <a:pt x="79" y="145"/>
                  </a:lnTo>
                  <a:lnTo>
                    <a:pt x="88" y="131"/>
                  </a:lnTo>
                  <a:lnTo>
                    <a:pt x="79" y="103"/>
                  </a:lnTo>
                  <a:lnTo>
                    <a:pt x="51" y="84"/>
                  </a:lnTo>
                  <a:lnTo>
                    <a:pt x="19" y="56"/>
                  </a:lnTo>
                  <a:lnTo>
                    <a:pt x="9" y="37"/>
                  </a:lnTo>
                  <a:lnTo>
                    <a:pt x="0" y="5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78" name="Freeform 36"/>
            <p:cNvSpPr>
              <a:spLocks/>
            </p:cNvSpPr>
            <p:nvPr/>
          </p:nvSpPr>
          <p:spPr bwMode="auto">
            <a:xfrm>
              <a:off x="3947" y="3646"/>
              <a:ext cx="173" cy="270"/>
            </a:xfrm>
            <a:custGeom>
              <a:avLst/>
              <a:gdLst>
                <a:gd name="T0" fmla="*/ 173 w 173"/>
                <a:gd name="T1" fmla="*/ 139 h 270"/>
                <a:gd name="T2" fmla="*/ 159 w 173"/>
                <a:gd name="T3" fmla="*/ 191 h 270"/>
                <a:gd name="T4" fmla="*/ 135 w 173"/>
                <a:gd name="T5" fmla="*/ 233 h 270"/>
                <a:gd name="T6" fmla="*/ 117 w 173"/>
                <a:gd name="T7" fmla="*/ 251 h 270"/>
                <a:gd name="T8" fmla="*/ 103 w 173"/>
                <a:gd name="T9" fmla="*/ 261 h 270"/>
                <a:gd name="T10" fmla="*/ 65 w 173"/>
                <a:gd name="T11" fmla="*/ 270 h 270"/>
                <a:gd name="T12" fmla="*/ 33 w 173"/>
                <a:gd name="T13" fmla="*/ 256 h 270"/>
                <a:gd name="T14" fmla="*/ 10 w 173"/>
                <a:gd name="T15" fmla="*/ 228 h 270"/>
                <a:gd name="T16" fmla="*/ 0 w 173"/>
                <a:gd name="T17" fmla="*/ 181 h 270"/>
                <a:gd name="T18" fmla="*/ 0 w 173"/>
                <a:gd name="T19" fmla="*/ 130 h 270"/>
                <a:gd name="T20" fmla="*/ 14 w 173"/>
                <a:gd name="T21" fmla="*/ 79 h 270"/>
                <a:gd name="T22" fmla="*/ 37 w 173"/>
                <a:gd name="T23" fmla="*/ 32 h 270"/>
                <a:gd name="T24" fmla="*/ 56 w 173"/>
                <a:gd name="T25" fmla="*/ 18 h 270"/>
                <a:gd name="T26" fmla="*/ 70 w 173"/>
                <a:gd name="T27" fmla="*/ 4 h 270"/>
                <a:gd name="T28" fmla="*/ 107 w 173"/>
                <a:gd name="T29" fmla="*/ 0 h 270"/>
                <a:gd name="T30" fmla="*/ 140 w 173"/>
                <a:gd name="T31" fmla="*/ 9 h 270"/>
                <a:gd name="T32" fmla="*/ 163 w 173"/>
                <a:gd name="T33" fmla="*/ 42 h 270"/>
                <a:gd name="T34" fmla="*/ 173 w 173"/>
                <a:gd name="T35" fmla="*/ 84 h 270"/>
                <a:gd name="T36" fmla="*/ 173 w 173"/>
                <a:gd name="T37" fmla="*/ 139 h 27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3"/>
                <a:gd name="T58" fmla="*/ 0 h 270"/>
                <a:gd name="T59" fmla="*/ 173 w 173"/>
                <a:gd name="T60" fmla="*/ 270 h 27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3" h="270">
                  <a:moveTo>
                    <a:pt x="173" y="139"/>
                  </a:moveTo>
                  <a:lnTo>
                    <a:pt x="159" y="191"/>
                  </a:lnTo>
                  <a:lnTo>
                    <a:pt x="135" y="233"/>
                  </a:lnTo>
                  <a:lnTo>
                    <a:pt x="117" y="251"/>
                  </a:lnTo>
                  <a:lnTo>
                    <a:pt x="103" y="261"/>
                  </a:lnTo>
                  <a:lnTo>
                    <a:pt x="65" y="270"/>
                  </a:lnTo>
                  <a:lnTo>
                    <a:pt x="33" y="256"/>
                  </a:lnTo>
                  <a:lnTo>
                    <a:pt x="10" y="228"/>
                  </a:lnTo>
                  <a:lnTo>
                    <a:pt x="0" y="181"/>
                  </a:lnTo>
                  <a:lnTo>
                    <a:pt x="0" y="130"/>
                  </a:lnTo>
                  <a:lnTo>
                    <a:pt x="14" y="79"/>
                  </a:lnTo>
                  <a:lnTo>
                    <a:pt x="37" y="32"/>
                  </a:lnTo>
                  <a:lnTo>
                    <a:pt x="56" y="18"/>
                  </a:lnTo>
                  <a:lnTo>
                    <a:pt x="70" y="4"/>
                  </a:lnTo>
                  <a:lnTo>
                    <a:pt x="107" y="0"/>
                  </a:lnTo>
                  <a:lnTo>
                    <a:pt x="140" y="9"/>
                  </a:lnTo>
                  <a:lnTo>
                    <a:pt x="163" y="42"/>
                  </a:lnTo>
                  <a:lnTo>
                    <a:pt x="173" y="84"/>
                  </a:lnTo>
                  <a:lnTo>
                    <a:pt x="173" y="139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79" name="Freeform 37"/>
            <p:cNvSpPr>
              <a:spLocks/>
            </p:cNvSpPr>
            <p:nvPr/>
          </p:nvSpPr>
          <p:spPr bwMode="auto">
            <a:xfrm>
              <a:off x="4026" y="3032"/>
              <a:ext cx="75" cy="609"/>
            </a:xfrm>
            <a:custGeom>
              <a:avLst/>
              <a:gdLst>
                <a:gd name="T0" fmla="*/ 14 w 75"/>
                <a:gd name="T1" fmla="*/ 609 h 609"/>
                <a:gd name="T2" fmla="*/ 14 w 75"/>
                <a:gd name="T3" fmla="*/ 595 h 609"/>
                <a:gd name="T4" fmla="*/ 24 w 75"/>
                <a:gd name="T5" fmla="*/ 560 h 609"/>
                <a:gd name="T6" fmla="*/ 42 w 75"/>
                <a:gd name="T7" fmla="*/ 504 h 609"/>
                <a:gd name="T8" fmla="*/ 47 w 75"/>
                <a:gd name="T9" fmla="*/ 490 h 609"/>
                <a:gd name="T10" fmla="*/ 47 w 75"/>
                <a:gd name="T11" fmla="*/ 476 h 609"/>
                <a:gd name="T12" fmla="*/ 28 w 75"/>
                <a:gd name="T13" fmla="*/ 453 h 609"/>
                <a:gd name="T14" fmla="*/ 14 w 75"/>
                <a:gd name="T15" fmla="*/ 443 h 609"/>
                <a:gd name="T16" fmla="*/ 10 w 75"/>
                <a:gd name="T17" fmla="*/ 429 h 609"/>
                <a:gd name="T18" fmla="*/ 14 w 75"/>
                <a:gd name="T19" fmla="*/ 415 h 609"/>
                <a:gd name="T20" fmla="*/ 24 w 75"/>
                <a:gd name="T21" fmla="*/ 411 h 609"/>
                <a:gd name="T22" fmla="*/ 52 w 75"/>
                <a:gd name="T23" fmla="*/ 397 h 609"/>
                <a:gd name="T24" fmla="*/ 61 w 75"/>
                <a:gd name="T25" fmla="*/ 387 h 609"/>
                <a:gd name="T26" fmla="*/ 56 w 75"/>
                <a:gd name="T27" fmla="*/ 378 h 609"/>
                <a:gd name="T28" fmla="*/ 42 w 75"/>
                <a:gd name="T29" fmla="*/ 364 h 609"/>
                <a:gd name="T30" fmla="*/ 33 w 75"/>
                <a:gd name="T31" fmla="*/ 350 h 609"/>
                <a:gd name="T32" fmla="*/ 28 w 75"/>
                <a:gd name="T33" fmla="*/ 336 h 609"/>
                <a:gd name="T34" fmla="*/ 47 w 75"/>
                <a:gd name="T35" fmla="*/ 327 h 609"/>
                <a:gd name="T36" fmla="*/ 47 w 75"/>
                <a:gd name="T37" fmla="*/ 318 h 609"/>
                <a:gd name="T38" fmla="*/ 38 w 75"/>
                <a:gd name="T39" fmla="*/ 285 h 609"/>
                <a:gd name="T40" fmla="*/ 42 w 75"/>
                <a:gd name="T41" fmla="*/ 280 h 609"/>
                <a:gd name="T42" fmla="*/ 56 w 75"/>
                <a:gd name="T43" fmla="*/ 276 h 609"/>
                <a:gd name="T44" fmla="*/ 70 w 75"/>
                <a:gd name="T45" fmla="*/ 271 h 609"/>
                <a:gd name="T46" fmla="*/ 75 w 75"/>
                <a:gd name="T47" fmla="*/ 252 h 609"/>
                <a:gd name="T48" fmla="*/ 56 w 75"/>
                <a:gd name="T49" fmla="*/ 224 h 609"/>
                <a:gd name="T50" fmla="*/ 24 w 75"/>
                <a:gd name="T51" fmla="*/ 206 h 609"/>
                <a:gd name="T52" fmla="*/ 24 w 75"/>
                <a:gd name="T53" fmla="*/ 206 h 609"/>
                <a:gd name="T54" fmla="*/ 19 w 75"/>
                <a:gd name="T55" fmla="*/ 192 h 609"/>
                <a:gd name="T56" fmla="*/ 42 w 75"/>
                <a:gd name="T57" fmla="*/ 168 h 609"/>
                <a:gd name="T58" fmla="*/ 42 w 75"/>
                <a:gd name="T59" fmla="*/ 154 h 609"/>
                <a:gd name="T60" fmla="*/ 19 w 75"/>
                <a:gd name="T61" fmla="*/ 131 h 609"/>
                <a:gd name="T62" fmla="*/ 0 w 75"/>
                <a:gd name="T63" fmla="*/ 103 h 609"/>
                <a:gd name="T64" fmla="*/ 14 w 75"/>
                <a:gd name="T65" fmla="*/ 56 h 609"/>
                <a:gd name="T66" fmla="*/ 52 w 75"/>
                <a:gd name="T67" fmla="*/ 24 h 609"/>
                <a:gd name="T68" fmla="*/ 52 w 75"/>
                <a:gd name="T69" fmla="*/ 0 h 60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75"/>
                <a:gd name="T106" fmla="*/ 0 h 609"/>
                <a:gd name="T107" fmla="*/ 75 w 75"/>
                <a:gd name="T108" fmla="*/ 609 h 60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75" h="609">
                  <a:moveTo>
                    <a:pt x="14" y="609"/>
                  </a:moveTo>
                  <a:lnTo>
                    <a:pt x="14" y="595"/>
                  </a:lnTo>
                  <a:lnTo>
                    <a:pt x="24" y="560"/>
                  </a:lnTo>
                  <a:lnTo>
                    <a:pt x="42" y="504"/>
                  </a:lnTo>
                  <a:lnTo>
                    <a:pt x="47" y="490"/>
                  </a:lnTo>
                  <a:lnTo>
                    <a:pt x="47" y="476"/>
                  </a:lnTo>
                  <a:lnTo>
                    <a:pt x="28" y="453"/>
                  </a:lnTo>
                  <a:lnTo>
                    <a:pt x="14" y="443"/>
                  </a:lnTo>
                  <a:lnTo>
                    <a:pt x="10" y="429"/>
                  </a:lnTo>
                  <a:lnTo>
                    <a:pt x="14" y="415"/>
                  </a:lnTo>
                  <a:lnTo>
                    <a:pt x="24" y="411"/>
                  </a:lnTo>
                  <a:lnTo>
                    <a:pt x="52" y="397"/>
                  </a:lnTo>
                  <a:lnTo>
                    <a:pt x="61" y="387"/>
                  </a:lnTo>
                  <a:lnTo>
                    <a:pt x="56" y="378"/>
                  </a:lnTo>
                  <a:lnTo>
                    <a:pt x="42" y="364"/>
                  </a:lnTo>
                  <a:lnTo>
                    <a:pt x="33" y="350"/>
                  </a:lnTo>
                  <a:lnTo>
                    <a:pt x="28" y="336"/>
                  </a:lnTo>
                  <a:lnTo>
                    <a:pt x="47" y="327"/>
                  </a:lnTo>
                  <a:lnTo>
                    <a:pt x="47" y="318"/>
                  </a:lnTo>
                  <a:lnTo>
                    <a:pt x="38" y="285"/>
                  </a:lnTo>
                  <a:lnTo>
                    <a:pt x="42" y="280"/>
                  </a:lnTo>
                  <a:lnTo>
                    <a:pt x="56" y="276"/>
                  </a:lnTo>
                  <a:lnTo>
                    <a:pt x="70" y="271"/>
                  </a:lnTo>
                  <a:lnTo>
                    <a:pt x="75" y="252"/>
                  </a:lnTo>
                  <a:lnTo>
                    <a:pt x="56" y="224"/>
                  </a:lnTo>
                  <a:lnTo>
                    <a:pt x="24" y="206"/>
                  </a:lnTo>
                  <a:lnTo>
                    <a:pt x="19" y="192"/>
                  </a:lnTo>
                  <a:lnTo>
                    <a:pt x="42" y="168"/>
                  </a:lnTo>
                  <a:lnTo>
                    <a:pt x="42" y="154"/>
                  </a:lnTo>
                  <a:lnTo>
                    <a:pt x="19" y="131"/>
                  </a:lnTo>
                  <a:lnTo>
                    <a:pt x="0" y="103"/>
                  </a:lnTo>
                  <a:lnTo>
                    <a:pt x="14" y="56"/>
                  </a:lnTo>
                  <a:lnTo>
                    <a:pt x="52" y="24"/>
                  </a:lnTo>
                  <a:lnTo>
                    <a:pt x="52" y="0"/>
                  </a:lnTo>
                </a:path>
              </a:pathLst>
            </a:cu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80" name="Freeform 38"/>
            <p:cNvSpPr>
              <a:spLocks/>
            </p:cNvSpPr>
            <p:nvPr/>
          </p:nvSpPr>
          <p:spPr bwMode="auto">
            <a:xfrm>
              <a:off x="3894" y="3014"/>
              <a:ext cx="146" cy="564"/>
            </a:xfrm>
            <a:custGeom>
              <a:avLst/>
              <a:gdLst>
                <a:gd name="T0" fmla="*/ 146 w 146"/>
                <a:gd name="T1" fmla="*/ 564 h 564"/>
                <a:gd name="T2" fmla="*/ 146 w 146"/>
                <a:gd name="T3" fmla="*/ 550 h 564"/>
                <a:gd name="T4" fmla="*/ 142 w 146"/>
                <a:gd name="T5" fmla="*/ 550 h 564"/>
                <a:gd name="T6" fmla="*/ 132 w 146"/>
                <a:gd name="T7" fmla="*/ 536 h 564"/>
                <a:gd name="T8" fmla="*/ 114 w 146"/>
                <a:gd name="T9" fmla="*/ 531 h 564"/>
                <a:gd name="T10" fmla="*/ 95 w 146"/>
                <a:gd name="T11" fmla="*/ 531 h 564"/>
                <a:gd name="T12" fmla="*/ 81 w 146"/>
                <a:gd name="T13" fmla="*/ 522 h 564"/>
                <a:gd name="T14" fmla="*/ 104 w 146"/>
                <a:gd name="T15" fmla="*/ 466 h 564"/>
                <a:gd name="T16" fmla="*/ 114 w 146"/>
                <a:gd name="T17" fmla="*/ 438 h 564"/>
                <a:gd name="T18" fmla="*/ 109 w 146"/>
                <a:gd name="T19" fmla="*/ 424 h 564"/>
                <a:gd name="T20" fmla="*/ 67 w 146"/>
                <a:gd name="T21" fmla="*/ 401 h 564"/>
                <a:gd name="T22" fmla="*/ 49 w 146"/>
                <a:gd name="T23" fmla="*/ 391 h 564"/>
                <a:gd name="T24" fmla="*/ 39 w 146"/>
                <a:gd name="T25" fmla="*/ 373 h 564"/>
                <a:gd name="T26" fmla="*/ 49 w 146"/>
                <a:gd name="T27" fmla="*/ 359 h 564"/>
                <a:gd name="T28" fmla="*/ 72 w 146"/>
                <a:gd name="T29" fmla="*/ 345 h 564"/>
                <a:gd name="T30" fmla="*/ 76 w 146"/>
                <a:gd name="T31" fmla="*/ 331 h 564"/>
                <a:gd name="T32" fmla="*/ 72 w 146"/>
                <a:gd name="T33" fmla="*/ 322 h 564"/>
                <a:gd name="T34" fmla="*/ 58 w 146"/>
                <a:gd name="T35" fmla="*/ 308 h 564"/>
                <a:gd name="T36" fmla="*/ 44 w 146"/>
                <a:gd name="T37" fmla="*/ 298 h 564"/>
                <a:gd name="T38" fmla="*/ 35 w 146"/>
                <a:gd name="T39" fmla="*/ 280 h 564"/>
                <a:gd name="T40" fmla="*/ 44 w 146"/>
                <a:gd name="T41" fmla="*/ 266 h 564"/>
                <a:gd name="T42" fmla="*/ 76 w 146"/>
                <a:gd name="T43" fmla="*/ 242 h 564"/>
                <a:gd name="T44" fmla="*/ 81 w 146"/>
                <a:gd name="T45" fmla="*/ 228 h 564"/>
                <a:gd name="T46" fmla="*/ 72 w 146"/>
                <a:gd name="T47" fmla="*/ 210 h 564"/>
                <a:gd name="T48" fmla="*/ 49 w 146"/>
                <a:gd name="T49" fmla="*/ 186 h 564"/>
                <a:gd name="T50" fmla="*/ 44 w 146"/>
                <a:gd name="T51" fmla="*/ 172 h 564"/>
                <a:gd name="T52" fmla="*/ 76 w 146"/>
                <a:gd name="T53" fmla="*/ 140 h 564"/>
                <a:gd name="T54" fmla="*/ 86 w 146"/>
                <a:gd name="T55" fmla="*/ 126 h 564"/>
                <a:gd name="T56" fmla="*/ 76 w 146"/>
                <a:gd name="T57" fmla="*/ 102 h 564"/>
                <a:gd name="T58" fmla="*/ 49 w 146"/>
                <a:gd name="T59" fmla="*/ 84 h 564"/>
                <a:gd name="T60" fmla="*/ 21 w 146"/>
                <a:gd name="T61" fmla="*/ 56 h 564"/>
                <a:gd name="T62" fmla="*/ 9 w 146"/>
                <a:gd name="T63" fmla="*/ 32 h 564"/>
                <a:gd name="T64" fmla="*/ 4 w 146"/>
                <a:gd name="T65" fmla="*/ 4 h 564"/>
                <a:gd name="T66" fmla="*/ 0 w 146"/>
                <a:gd name="T67" fmla="*/ 0 h 56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46"/>
                <a:gd name="T103" fmla="*/ 0 h 564"/>
                <a:gd name="T104" fmla="*/ 146 w 146"/>
                <a:gd name="T105" fmla="*/ 564 h 56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46" h="564">
                  <a:moveTo>
                    <a:pt x="146" y="564"/>
                  </a:moveTo>
                  <a:lnTo>
                    <a:pt x="146" y="550"/>
                  </a:lnTo>
                  <a:lnTo>
                    <a:pt x="142" y="550"/>
                  </a:lnTo>
                  <a:lnTo>
                    <a:pt x="132" y="536"/>
                  </a:lnTo>
                  <a:lnTo>
                    <a:pt x="114" y="531"/>
                  </a:lnTo>
                  <a:lnTo>
                    <a:pt x="95" y="531"/>
                  </a:lnTo>
                  <a:lnTo>
                    <a:pt x="81" y="522"/>
                  </a:lnTo>
                  <a:lnTo>
                    <a:pt x="104" y="466"/>
                  </a:lnTo>
                  <a:lnTo>
                    <a:pt x="114" y="438"/>
                  </a:lnTo>
                  <a:lnTo>
                    <a:pt x="109" y="424"/>
                  </a:lnTo>
                  <a:lnTo>
                    <a:pt x="67" y="401"/>
                  </a:lnTo>
                  <a:lnTo>
                    <a:pt x="49" y="391"/>
                  </a:lnTo>
                  <a:lnTo>
                    <a:pt x="39" y="373"/>
                  </a:lnTo>
                  <a:lnTo>
                    <a:pt x="49" y="359"/>
                  </a:lnTo>
                  <a:lnTo>
                    <a:pt x="72" y="345"/>
                  </a:lnTo>
                  <a:lnTo>
                    <a:pt x="76" y="331"/>
                  </a:lnTo>
                  <a:lnTo>
                    <a:pt x="72" y="322"/>
                  </a:lnTo>
                  <a:lnTo>
                    <a:pt x="58" y="308"/>
                  </a:lnTo>
                  <a:lnTo>
                    <a:pt x="44" y="298"/>
                  </a:lnTo>
                  <a:lnTo>
                    <a:pt x="35" y="280"/>
                  </a:lnTo>
                  <a:lnTo>
                    <a:pt x="44" y="266"/>
                  </a:lnTo>
                  <a:lnTo>
                    <a:pt x="76" y="242"/>
                  </a:lnTo>
                  <a:lnTo>
                    <a:pt x="81" y="228"/>
                  </a:lnTo>
                  <a:lnTo>
                    <a:pt x="72" y="210"/>
                  </a:lnTo>
                  <a:lnTo>
                    <a:pt x="49" y="186"/>
                  </a:lnTo>
                  <a:lnTo>
                    <a:pt x="44" y="172"/>
                  </a:lnTo>
                  <a:lnTo>
                    <a:pt x="76" y="140"/>
                  </a:lnTo>
                  <a:lnTo>
                    <a:pt x="86" y="126"/>
                  </a:lnTo>
                  <a:lnTo>
                    <a:pt x="76" y="102"/>
                  </a:lnTo>
                  <a:lnTo>
                    <a:pt x="49" y="84"/>
                  </a:lnTo>
                  <a:lnTo>
                    <a:pt x="21" y="56"/>
                  </a:lnTo>
                  <a:lnTo>
                    <a:pt x="9" y="32"/>
                  </a:lnTo>
                  <a:lnTo>
                    <a:pt x="4" y="4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81" name="Line 39"/>
            <p:cNvSpPr>
              <a:spLocks noChangeShapeType="1"/>
            </p:cNvSpPr>
            <p:nvPr/>
          </p:nvSpPr>
          <p:spPr bwMode="auto">
            <a:xfrm>
              <a:off x="3744" y="2513"/>
              <a:ext cx="1534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82" name="Line 40"/>
            <p:cNvSpPr>
              <a:spLocks noChangeShapeType="1"/>
            </p:cNvSpPr>
            <p:nvPr/>
          </p:nvSpPr>
          <p:spPr bwMode="auto">
            <a:xfrm>
              <a:off x="3758" y="3601"/>
              <a:ext cx="1529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83" name="Rectangle 41"/>
            <p:cNvSpPr>
              <a:spLocks noChangeArrowheads="1"/>
            </p:cNvSpPr>
            <p:nvPr/>
          </p:nvSpPr>
          <p:spPr bwMode="auto">
            <a:xfrm>
              <a:off x="3415" y="2252"/>
              <a:ext cx="176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GB" sz="1400">
                  <a:solidFill>
                    <a:srgbClr val="000000"/>
                  </a:solidFill>
                  <a:latin typeface="Times" pitchFamily="-108" charset="0"/>
                </a:rPr>
                <a:t>1.8</a:t>
              </a:r>
              <a:endParaRPr lang="en-GB">
                <a:latin typeface="Times" pitchFamily="-108" charset="0"/>
              </a:endParaRPr>
            </a:p>
          </p:txBody>
        </p:sp>
        <p:sp>
          <p:nvSpPr>
            <p:cNvPr id="35884" name="Rectangle 42"/>
            <p:cNvSpPr>
              <a:spLocks noChangeArrowheads="1"/>
            </p:cNvSpPr>
            <p:nvPr/>
          </p:nvSpPr>
          <p:spPr bwMode="auto">
            <a:xfrm>
              <a:off x="3463" y="2936"/>
              <a:ext cx="70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GB" sz="1400">
                  <a:solidFill>
                    <a:srgbClr val="000000"/>
                  </a:solidFill>
                  <a:latin typeface="Times" pitchFamily="-108" charset="0"/>
                </a:rPr>
                <a:t>6</a:t>
              </a:r>
              <a:endParaRPr lang="en-GB">
                <a:latin typeface="Times" pitchFamily="-108" charset="0"/>
              </a:endParaRPr>
            </a:p>
          </p:txBody>
        </p:sp>
        <p:sp>
          <p:nvSpPr>
            <p:cNvPr id="35885" name="Rectangle 43"/>
            <p:cNvSpPr>
              <a:spLocks noChangeArrowheads="1"/>
            </p:cNvSpPr>
            <p:nvPr/>
          </p:nvSpPr>
          <p:spPr bwMode="auto">
            <a:xfrm>
              <a:off x="3481" y="3732"/>
              <a:ext cx="176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GB" sz="1400">
                  <a:solidFill>
                    <a:srgbClr val="000000"/>
                  </a:solidFill>
                  <a:latin typeface="Times" pitchFamily="-108" charset="0"/>
                </a:rPr>
                <a:t>1.8</a:t>
              </a:r>
              <a:endParaRPr lang="en-GB">
                <a:latin typeface="Times" pitchFamily="-108" charset="0"/>
              </a:endParaRPr>
            </a:p>
          </p:txBody>
        </p:sp>
        <p:sp>
          <p:nvSpPr>
            <p:cNvPr id="35886" name="Rectangle 44"/>
            <p:cNvSpPr>
              <a:spLocks noChangeArrowheads="1"/>
            </p:cNvSpPr>
            <p:nvPr/>
          </p:nvSpPr>
          <p:spPr bwMode="auto">
            <a:xfrm>
              <a:off x="5343" y="2246"/>
              <a:ext cx="70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GB" sz="1400">
                  <a:solidFill>
                    <a:srgbClr val="000000"/>
                  </a:solidFill>
                  <a:latin typeface="Times" pitchFamily="-108" charset="0"/>
                </a:rPr>
                <a:t>9</a:t>
              </a:r>
              <a:endParaRPr lang="en-GB">
                <a:latin typeface="Times" pitchFamily="-108" charset="0"/>
              </a:endParaRPr>
            </a:p>
          </p:txBody>
        </p:sp>
        <p:sp>
          <p:nvSpPr>
            <p:cNvPr id="35887" name="Rectangle 45"/>
            <p:cNvSpPr>
              <a:spLocks noChangeArrowheads="1"/>
            </p:cNvSpPr>
            <p:nvPr/>
          </p:nvSpPr>
          <p:spPr bwMode="auto">
            <a:xfrm>
              <a:off x="5343" y="2931"/>
              <a:ext cx="141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GB" sz="1400">
                  <a:solidFill>
                    <a:srgbClr val="000000"/>
                  </a:solidFill>
                  <a:latin typeface="Times" pitchFamily="-108" charset="0"/>
                </a:rPr>
                <a:t>30</a:t>
              </a:r>
              <a:endParaRPr lang="en-GB">
                <a:latin typeface="Times" pitchFamily="-108" charset="0"/>
              </a:endParaRPr>
            </a:p>
          </p:txBody>
        </p:sp>
        <p:sp>
          <p:nvSpPr>
            <p:cNvPr id="35888" name="Rectangle 46"/>
            <p:cNvSpPr>
              <a:spLocks noChangeArrowheads="1"/>
            </p:cNvSpPr>
            <p:nvPr/>
          </p:nvSpPr>
          <p:spPr bwMode="auto">
            <a:xfrm>
              <a:off x="5352" y="3700"/>
              <a:ext cx="70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GB" sz="1400">
                  <a:solidFill>
                    <a:srgbClr val="000000"/>
                  </a:solidFill>
                  <a:latin typeface="Times" pitchFamily="-108" charset="0"/>
                </a:rPr>
                <a:t>9</a:t>
              </a:r>
              <a:endParaRPr lang="en-GB">
                <a:latin typeface="Times" pitchFamily="-108" charset="0"/>
              </a:endParaRPr>
            </a:p>
          </p:txBody>
        </p:sp>
        <p:sp>
          <p:nvSpPr>
            <p:cNvPr id="35889" name="Rectangle 47"/>
            <p:cNvSpPr>
              <a:spLocks noChangeArrowheads="1"/>
            </p:cNvSpPr>
            <p:nvPr/>
          </p:nvSpPr>
          <p:spPr bwMode="auto">
            <a:xfrm>
              <a:off x="3383" y="2004"/>
              <a:ext cx="77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GB" sz="1400">
                  <a:solidFill>
                    <a:srgbClr val="000000"/>
                  </a:solidFill>
                  <a:latin typeface="Symbol" pitchFamily="-108" charset="2"/>
                </a:rPr>
                <a:t>r</a:t>
              </a:r>
              <a:endParaRPr lang="en-GB">
                <a:latin typeface="Times" pitchFamily="-108" charset="0"/>
              </a:endParaRPr>
            </a:p>
          </p:txBody>
        </p:sp>
        <p:sp>
          <p:nvSpPr>
            <p:cNvPr id="35890" name="Rectangle 48"/>
            <p:cNvSpPr>
              <a:spLocks noChangeArrowheads="1"/>
            </p:cNvSpPr>
            <p:nvPr/>
          </p:nvSpPr>
          <p:spPr bwMode="auto">
            <a:xfrm>
              <a:off x="3444" y="2018"/>
              <a:ext cx="223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GB" sz="1400">
                  <a:solidFill>
                    <a:srgbClr val="000000"/>
                  </a:solidFill>
                  <a:latin typeface="Times" pitchFamily="-108" charset="0"/>
                </a:rPr>
                <a:t> (10</a:t>
              </a:r>
              <a:endParaRPr lang="en-GB">
                <a:latin typeface="Times" pitchFamily="-108" charset="0"/>
              </a:endParaRPr>
            </a:p>
          </p:txBody>
        </p:sp>
        <p:sp>
          <p:nvSpPr>
            <p:cNvPr id="35891" name="Rectangle 49"/>
            <p:cNvSpPr>
              <a:spLocks noChangeArrowheads="1"/>
            </p:cNvSpPr>
            <p:nvPr/>
          </p:nvSpPr>
          <p:spPr bwMode="auto">
            <a:xfrm>
              <a:off x="3620" y="2018"/>
              <a:ext cx="67" cy="1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GB" sz="800">
                  <a:solidFill>
                    <a:srgbClr val="000000"/>
                  </a:solidFill>
                  <a:latin typeface="Times" pitchFamily="-108" charset="0"/>
                </a:rPr>
                <a:t>-6</a:t>
              </a:r>
              <a:endParaRPr lang="en-GB">
                <a:latin typeface="Times" pitchFamily="-108" charset="0"/>
              </a:endParaRPr>
            </a:p>
          </p:txBody>
        </p:sp>
        <p:sp>
          <p:nvSpPr>
            <p:cNvPr id="35892" name="Rectangle 50"/>
            <p:cNvSpPr>
              <a:spLocks noChangeArrowheads="1"/>
            </p:cNvSpPr>
            <p:nvPr/>
          </p:nvSpPr>
          <p:spPr bwMode="auto">
            <a:xfrm>
              <a:off x="3677" y="2018"/>
              <a:ext cx="141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GB" sz="1400">
                  <a:solidFill>
                    <a:srgbClr val="000000"/>
                  </a:solidFill>
                  <a:latin typeface="Times" pitchFamily="-108" charset="0"/>
                </a:rPr>
                <a:t> Å</a:t>
              </a:r>
              <a:endParaRPr lang="en-GB">
                <a:latin typeface="Times" pitchFamily="-108" charset="0"/>
              </a:endParaRPr>
            </a:p>
          </p:txBody>
        </p:sp>
        <p:sp>
          <p:nvSpPr>
            <p:cNvPr id="35893" name="Rectangle 51"/>
            <p:cNvSpPr>
              <a:spLocks noChangeArrowheads="1"/>
            </p:cNvSpPr>
            <p:nvPr/>
          </p:nvSpPr>
          <p:spPr bwMode="auto">
            <a:xfrm>
              <a:off x="3784" y="2018"/>
              <a:ext cx="40" cy="1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GB" sz="800">
                  <a:solidFill>
                    <a:srgbClr val="000000"/>
                  </a:solidFill>
                  <a:latin typeface="Times" pitchFamily="-108" charset="0"/>
                </a:rPr>
                <a:t>2</a:t>
              </a:r>
              <a:endParaRPr lang="en-GB">
                <a:latin typeface="Times" pitchFamily="-108" charset="0"/>
              </a:endParaRPr>
            </a:p>
          </p:txBody>
        </p:sp>
        <p:sp>
          <p:nvSpPr>
            <p:cNvPr id="35894" name="Rectangle 52"/>
            <p:cNvSpPr>
              <a:spLocks noChangeArrowheads="1"/>
            </p:cNvSpPr>
            <p:nvPr/>
          </p:nvSpPr>
          <p:spPr bwMode="auto">
            <a:xfrm>
              <a:off x="3818" y="2018"/>
              <a:ext cx="47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GB" sz="1400">
                  <a:solidFill>
                    <a:srgbClr val="000000"/>
                  </a:solidFill>
                  <a:latin typeface="Times" pitchFamily="-108" charset="0"/>
                </a:rPr>
                <a:t>)</a:t>
              </a:r>
              <a:endParaRPr lang="en-GB">
                <a:latin typeface="Times" pitchFamily="-108" charset="0"/>
              </a:endParaRPr>
            </a:p>
          </p:txBody>
        </p:sp>
        <p:sp>
          <p:nvSpPr>
            <p:cNvPr id="35895" name="Rectangle 53"/>
            <p:cNvSpPr>
              <a:spLocks noChangeArrowheads="1"/>
            </p:cNvSpPr>
            <p:nvPr/>
          </p:nvSpPr>
          <p:spPr bwMode="auto">
            <a:xfrm>
              <a:off x="5264" y="2030"/>
              <a:ext cx="301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GB" sz="1400">
                  <a:solidFill>
                    <a:srgbClr val="000000"/>
                  </a:solidFill>
                  <a:latin typeface="Times" pitchFamily="-108" charset="0"/>
                </a:rPr>
                <a:t>d (Å)</a:t>
              </a:r>
              <a:endParaRPr lang="en-GB">
                <a:latin typeface="Times" pitchFamily="-108" charset="0"/>
              </a:endParaRPr>
            </a:p>
          </p:txBody>
        </p:sp>
      </p:grpSp>
      <p:sp>
        <p:nvSpPr>
          <p:cNvPr id="35845" name="Rectangle 57"/>
          <p:cNvSpPr>
            <a:spLocks noGrp="1" noChangeArrowheads="1"/>
          </p:cNvSpPr>
          <p:nvPr>
            <p:ph type="title"/>
          </p:nvPr>
        </p:nvSpPr>
        <p:spPr>
          <a:xfrm>
            <a:off x="742950" y="152400"/>
            <a:ext cx="8420100" cy="1143000"/>
          </a:xfrm>
        </p:spPr>
        <p:txBody>
          <a:bodyPr/>
          <a:lstStyle/>
          <a:p>
            <a:r>
              <a:rPr lang="en-GB" sz="2800">
                <a:solidFill>
                  <a:schemeClr val="accent2"/>
                </a:solidFill>
                <a:ea typeface="ＭＳ Ｐゴシック" pitchFamily="-108" charset="-128"/>
                <a:cs typeface="ＭＳ Ｐゴシック" pitchFamily="-108" charset="-128"/>
              </a:rPr>
              <a:t>ADSORPTION OF CPNP ON d-DOPC BILAYER-neutron reflectivity (low CPNP conc)</a:t>
            </a:r>
            <a:endParaRPr lang="en-GB" sz="2800" b="0" i="1">
              <a:solidFill>
                <a:schemeClr val="accent2"/>
              </a:solidFill>
              <a:latin typeface="Trebuchet MS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35846" name="Rectangle 59"/>
          <p:cNvSpPr>
            <a:spLocks noGrp="1" noChangeArrowheads="1"/>
          </p:cNvSpPr>
          <p:nvPr>
            <p:ph type="body" sz="half" idx="2"/>
          </p:nvPr>
        </p:nvSpPr>
        <p:spPr>
          <a:xfrm>
            <a:off x="247650" y="4876801"/>
            <a:ext cx="8420100" cy="885825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GB" sz="2400" b="0" dirty="0">
                <a:solidFill>
                  <a:schemeClr val="accent2"/>
                </a:solidFill>
                <a:latin typeface="Trebuchet MS" pitchFamily="-108" charset="0"/>
                <a:ea typeface="ＭＳ Ｐゴシック" pitchFamily="-108" charset="-128"/>
                <a:cs typeface="ＭＳ Ｐゴシック" pitchFamily="-108" charset="-128"/>
              </a:rPr>
              <a:t>	</a:t>
            </a:r>
            <a:r>
              <a:rPr lang="en-GB" sz="2400" b="0" dirty="0">
                <a:solidFill>
                  <a:schemeClr val="accent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Addition 0.05 mg/</a:t>
            </a:r>
            <a:r>
              <a:rPr lang="en-GB" sz="2400" b="0" dirty="0" err="1">
                <a:solidFill>
                  <a:schemeClr val="accent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mL</a:t>
            </a:r>
            <a:r>
              <a:rPr lang="en-GB" sz="2400" b="0" dirty="0">
                <a:solidFill>
                  <a:schemeClr val="accent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 CPNP at pH </a:t>
            </a:r>
            <a:r>
              <a:rPr lang="en-GB" sz="2400" b="0" dirty="0" smtClean="0">
                <a:solidFill>
                  <a:schemeClr val="accent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4</a:t>
            </a:r>
            <a:r>
              <a:rPr lang="en-GB" sz="2400" dirty="0" smtClean="0">
                <a:solidFill>
                  <a:schemeClr val="accent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: </a:t>
            </a:r>
            <a:r>
              <a:rPr lang="en-GB" sz="2400" b="0" dirty="0" smtClean="0">
                <a:solidFill>
                  <a:schemeClr val="accent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Integrity </a:t>
            </a:r>
            <a:r>
              <a:rPr lang="en-GB" sz="2400" b="0" dirty="0">
                <a:solidFill>
                  <a:schemeClr val="accent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of </a:t>
            </a:r>
            <a:r>
              <a:rPr lang="en-GB" sz="2400" b="0" dirty="0" err="1">
                <a:solidFill>
                  <a:schemeClr val="accent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bilayer</a:t>
            </a:r>
            <a:r>
              <a:rPr lang="en-GB" sz="2400" b="0" dirty="0">
                <a:solidFill>
                  <a:schemeClr val="accent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 seems to be kept but composition changes 20% solvent, 72% GMO, 8% DOPC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GB" sz="2400" b="0" dirty="0">
                <a:solidFill>
                  <a:schemeClr val="hlink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	=&gt;Lipid exchange occur</a:t>
            </a:r>
            <a:endParaRPr lang="en-GB" sz="2400" b="0" dirty="0">
              <a:solidFill>
                <a:schemeClr val="accent2"/>
              </a:solidFill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endParaRPr lang="en-GB" sz="2400" b="0" dirty="0">
              <a:solidFill>
                <a:schemeClr val="accent2"/>
              </a:solidFill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35847" name="Text Box 60"/>
          <p:cNvSpPr txBox="1">
            <a:spLocks noChangeArrowheads="1"/>
          </p:cNvSpPr>
          <p:nvPr/>
        </p:nvSpPr>
        <p:spPr bwMode="auto">
          <a:xfrm>
            <a:off x="376635" y="1154114"/>
            <a:ext cx="592984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>
                <a:latin typeface="Trebuchet MS" pitchFamily="-108" charset="0"/>
              </a:rPr>
              <a:t>Reflectivity in D</a:t>
            </a:r>
            <a:r>
              <a:rPr lang="en-GB" sz="2000" baseline="-25000">
                <a:latin typeface="Trebuchet MS" pitchFamily="-108" charset="0"/>
              </a:rPr>
              <a:t>2</a:t>
            </a:r>
            <a:r>
              <a:rPr lang="en-GB" sz="2000">
                <a:latin typeface="Trebuchet MS" pitchFamily="-108" charset="0"/>
              </a:rPr>
              <a:t>O of d-DOPC (deuterated chains) bilayer after adding CPNP</a:t>
            </a:r>
          </a:p>
        </p:txBody>
      </p:sp>
      <p:pic>
        <p:nvPicPr>
          <p:cNvPr id="35848" name="Picture 68" descr="pres_NR data_color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887413" y="1876425"/>
            <a:ext cx="3833416" cy="310515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ChangeArrowheads="1"/>
          </p:cNvSpPr>
          <p:nvPr/>
        </p:nvSpPr>
        <p:spPr bwMode="auto">
          <a:xfrm>
            <a:off x="0" y="1002656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7892" name="Rectangle 5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44816" cy="1143000"/>
          </a:xfrm>
        </p:spPr>
        <p:txBody>
          <a:bodyPr/>
          <a:lstStyle/>
          <a:p>
            <a:r>
              <a:rPr lang="en-GB" sz="2800">
                <a:solidFill>
                  <a:schemeClr val="accent2"/>
                </a:solidFill>
                <a:ea typeface="ＭＳ Ｐゴシック" pitchFamily="-108" charset="-128"/>
                <a:cs typeface="ＭＳ Ｐゴシック" pitchFamily="-108" charset="-128"/>
              </a:rPr>
              <a:t>ADSORPTION OF CPNP </a:t>
            </a:r>
            <a:br>
              <a:rPr lang="en-GB" sz="2800">
                <a:solidFill>
                  <a:schemeClr val="accent2"/>
                </a:solidFill>
                <a:ea typeface="ＭＳ Ｐゴシック" pitchFamily="-108" charset="-128"/>
                <a:cs typeface="ＭＳ Ｐゴシック" pitchFamily="-108" charset="-128"/>
              </a:rPr>
            </a:br>
            <a:r>
              <a:rPr lang="en-GB" sz="2800">
                <a:solidFill>
                  <a:schemeClr val="accent2"/>
                </a:solidFill>
                <a:ea typeface="ＭＳ Ｐゴシック" pitchFamily="-108" charset="-128"/>
                <a:cs typeface="ＭＳ Ｐゴシック" pitchFamily="-108" charset="-128"/>
              </a:rPr>
              <a:t>ON d-DOPC BILAYER </a:t>
            </a:r>
            <a:endParaRPr lang="en-GB" sz="2800" b="0" i="1">
              <a:solidFill>
                <a:schemeClr val="accent2"/>
              </a:solidFill>
              <a:latin typeface="Trebuchet MS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37893" name="Rectangle 53"/>
          <p:cNvSpPr>
            <a:spLocks noGrp="1" noChangeArrowheads="1"/>
          </p:cNvSpPr>
          <p:nvPr>
            <p:ph type="body" sz="half" idx="2"/>
          </p:nvPr>
        </p:nvSpPr>
        <p:spPr>
          <a:xfrm>
            <a:off x="359437" y="3462339"/>
            <a:ext cx="6865408" cy="1457325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GB" sz="2000" b="0">
                <a:solidFill>
                  <a:schemeClr val="hlink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Lipid exchange occur when  CPNP attach to bilayer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GB" sz="2000" b="0">
                <a:solidFill>
                  <a:schemeClr val="accent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This make interaction between CPNP less favorable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GB" sz="2000" b="0">
                <a:solidFill>
                  <a:schemeClr val="accent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=&gt; Detachment of some particles 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endParaRPr lang="en-GB" sz="2000" b="0">
              <a:solidFill>
                <a:schemeClr val="accent2"/>
              </a:solidFill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37894" name="Text Box 54"/>
          <p:cNvSpPr txBox="1">
            <a:spLocks noChangeArrowheads="1"/>
          </p:cNvSpPr>
          <p:nvPr/>
        </p:nvSpPr>
        <p:spPr bwMode="auto">
          <a:xfrm>
            <a:off x="686197" y="1404938"/>
            <a:ext cx="5929842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>
                <a:latin typeface="Trebuchet MS" pitchFamily="-108" charset="0"/>
              </a:rPr>
              <a:t>Phase-diagram of D</a:t>
            </a:r>
            <a:r>
              <a:rPr lang="en-GB" sz="2000" baseline="-25000">
                <a:latin typeface="Trebuchet MS" pitchFamily="-108" charset="0"/>
              </a:rPr>
              <a:t>2</a:t>
            </a:r>
            <a:r>
              <a:rPr lang="en-GB" sz="2000">
                <a:latin typeface="Trebuchet MS" pitchFamily="-108" charset="0"/>
              </a:rPr>
              <a:t>O-DOPC-GMO</a:t>
            </a:r>
          </a:p>
          <a:p>
            <a:pPr>
              <a:spcBef>
                <a:spcPct val="50000"/>
              </a:spcBef>
            </a:pPr>
            <a:r>
              <a:rPr lang="en-GB" sz="2000">
                <a:latin typeface="Trebuchet MS" pitchFamily="-108" charset="0"/>
              </a:rPr>
              <a:t>(from Gutman et al)</a:t>
            </a:r>
          </a:p>
        </p:txBody>
      </p:sp>
      <p:pic>
        <p:nvPicPr>
          <p:cNvPr id="37895" name="Picture 57" descr="Phase transition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393833" y="4687888"/>
            <a:ext cx="7315994" cy="1981200"/>
          </a:xfrm>
        </p:spPr>
      </p:pic>
      <p:graphicFrame>
        <p:nvGraphicFramePr>
          <p:cNvPr id="37890" name="Object 2"/>
          <p:cNvGraphicFramePr>
            <a:graphicFrameLocks noChangeAspect="1"/>
          </p:cNvGraphicFramePr>
          <p:nvPr/>
        </p:nvGraphicFramePr>
        <p:xfrm>
          <a:off x="5561806" y="1"/>
          <a:ext cx="4108583" cy="336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184" name="Document" r:id="rId6" imgW="2782824" imgH="2471928" progId="Word.Document.8">
                  <p:embed/>
                </p:oleObj>
              </mc:Choice>
              <mc:Fallback>
                <p:oleObj name="Document" r:id="rId6" imgW="2782824" imgH="2471928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1806" y="1"/>
                        <a:ext cx="4108583" cy="3368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777700" cy="1143000"/>
          </a:xfrm>
        </p:spPr>
        <p:txBody>
          <a:bodyPr/>
          <a:lstStyle/>
          <a:p>
            <a:r>
              <a:rPr lang="sv-SE" sz="3400" dirty="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DNA (</a:t>
            </a:r>
            <a:r>
              <a:rPr lang="sv-SE" sz="3400" dirty="0" err="1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Deoxy</a:t>
            </a:r>
            <a:r>
              <a:rPr lang="sv-SE" sz="3400" dirty="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sv-SE" sz="3400" dirty="0" err="1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ribo</a:t>
            </a:r>
            <a:r>
              <a:rPr lang="sv-SE" sz="3400" dirty="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sv-SE" sz="3400" dirty="0" err="1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nucleic</a:t>
            </a:r>
            <a:r>
              <a:rPr lang="sv-SE" sz="3400" dirty="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sv-SE" sz="3400" dirty="0" err="1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acid</a:t>
            </a:r>
            <a:r>
              <a:rPr lang="sv-SE" sz="3400" dirty="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)</a:t>
            </a:r>
            <a:endParaRPr lang="sv-SE" sz="4700" dirty="0"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74756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0" y="1173344"/>
            <a:ext cx="9458511" cy="3583223"/>
          </a:xfrm>
        </p:spPr>
        <p:txBody>
          <a:bodyPr/>
          <a:lstStyle/>
          <a:p>
            <a:pPr lvl="1">
              <a:lnSpc>
                <a:spcPct val="90000"/>
              </a:lnSpc>
              <a:spcBef>
                <a:spcPct val="25000"/>
              </a:spcBef>
              <a:buFontTx/>
              <a:buNone/>
            </a:pPr>
            <a:r>
              <a:rPr lang="sv-SE" sz="2100" dirty="0">
                <a:latin typeface="Arial" pitchFamily="-110" charset="0"/>
              </a:rPr>
              <a:t>Store </a:t>
            </a:r>
            <a:r>
              <a:rPr lang="sv-SE" sz="2100" dirty="0" err="1">
                <a:latin typeface="Arial" pitchFamily="-110" charset="0"/>
              </a:rPr>
              <a:t>genetic</a:t>
            </a:r>
            <a:r>
              <a:rPr lang="sv-SE" sz="2100" dirty="0">
                <a:latin typeface="Arial" pitchFamily="-110" charset="0"/>
              </a:rPr>
              <a:t> information</a:t>
            </a:r>
          </a:p>
          <a:p>
            <a:pPr lvl="1">
              <a:lnSpc>
                <a:spcPct val="90000"/>
              </a:lnSpc>
              <a:spcBef>
                <a:spcPct val="25000"/>
              </a:spcBef>
              <a:buFontTx/>
              <a:buNone/>
            </a:pPr>
            <a:r>
              <a:rPr lang="sv-SE" sz="2100" dirty="0" err="1">
                <a:latin typeface="Arial" pitchFamily="-110" charset="0"/>
              </a:rPr>
              <a:t>Highly</a:t>
            </a:r>
            <a:r>
              <a:rPr lang="sv-SE" sz="2100" dirty="0">
                <a:latin typeface="Arial" pitchFamily="-110" charset="0"/>
              </a:rPr>
              <a:t> </a:t>
            </a:r>
            <a:r>
              <a:rPr lang="sv-SE" sz="2100" dirty="0" err="1">
                <a:latin typeface="Arial" pitchFamily="-110" charset="0"/>
              </a:rPr>
              <a:t>Negatively</a:t>
            </a:r>
            <a:r>
              <a:rPr lang="sv-SE" sz="2100" dirty="0">
                <a:latin typeface="Arial" pitchFamily="-110" charset="0"/>
              </a:rPr>
              <a:t> </a:t>
            </a:r>
            <a:r>
              <a:rPr lang="sv-SE" sz="2100" dirty="0" err="1">
                <a:latin typeface="Arial" pitchFamily="-110" charset="0"/>
              </a:rPr>
              <a:t>charged</a:t>
            </a:r>
            <a:r>
              <a:rPr lang="sv-SE" sz="2100" dirty="0">
                <a:latin typeface="Arial" pitchFamily="-110" charset="0"/>
              </a:rPr>
              <a:t> </a:t>
            </a:r>
            <a:r>
              <a:rPr lang="sv-SE" sz="2100" dirty="0" err="1">
                <a:latin typeface="Arial" pitchFamily="-110" charset="0"/>
              </a:rPr>
              <a:t>polyelectrolyte</a:t>
            </a:r>
            <a:r>
              <a:rPr lang="sv-SE" sz="2100" dirty="0">
                <a:latin typeface="Arial" pitchFamily="-110" charset="0"/>
              </a:rPr>
              <a:t> </a:t>
            </a:r>
          </a:p>
          <a:p>
            <a:pPr lvl="1">
              <a:lnSpc>
                <a:spcPct val="90000"/>
              </a:lnSpc>
              <a:spcBef>
                <a:spcPct val="25000"/>
              </a:spcBef>
              <a:buNone/>
            </a:pPr>
            <a:r>
              <a:rPr lang="sv-SE" sz="2100" dirty="0">
                <a:latin typeface="Arial" pitchFamily="-110" charset="0"/>
              </a:rPr>
              <a:t>Long </a:t>
            </a:r>
            <a:r>
              <a:rPr lang="en-US" sz="2100" dirty="0"/>
              <a:t>L= 1.478 </a:t>
            </a:r>
            <a:r>
              <a:rPr lang="el-GR" sz="2100" dirty="0">
                <a:ea typeface="Times New Roman" pitchFamily="-110" charset="0"/>
                <a:cs typeface="Times New Roman" pitchFamily="-110" charset="0"/>
              </a:rPr>
              <a:t>μ</a:t>
            </a:r>
            <a:r>
              <a:rPr lang="en-US" sz="2100" dirty="0"/>
              <a:t>m (</a:t>
            </a:r>
            <a:r>
              <a:rPr lang="sv-SE" sz="2100" dirty="0" err="1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Luciferase</a:t>
            </a:r>
            <a:r>
              <a:rPr lang="sv-SE" sz="2100" dirty="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T7 Control </a:t>
            </a:r>
          </a:p>
          <a:p>
            <a:pPr lvl="1">
              <a:lnSpc>
                <a:spcPct val="90000"/>
              </a:lnSpc>
              <a:spcBef>
                <a:spcPct val="25000"/>
              </a:spcBef>
              <a:buNone/>
            </a:pPr>
            <a:r>
              <a:rPr lang="sv-SE" sz="2100" dirty="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DNA (4331bp))</a:t>
            </a:r>
            <a:r>
              <a:rPr lang="sv-SE" sz="2100" dirty="0">
                <a:latin typeface="Arial" pitchFamily="-110" charset="0"/>
              </a:rPr>
              <a:t>and </a:t>
            </a:r>
            <a:r>
              <a:rPr lang="sv-SE" sz="2100" dirty="0" err="1">
                <a:latin typeface="Arial" pitchFamily="-110" charset="0"/>
              </a:rPr>
              <a:t>stiff</a:t>
            </a:r>
            <a:r>
              <a:rPr lang="sv-SE" sz="2100" dirty="0">
                <a:latin typeface="Arial" pitchFamily="-110" charset="0"/>
              </a:rPr>
              <a:t> (</a:t>
            </a:r>
            <a:r>
              <a:rPr lang="en-US" sz="2100" dirty="0"/>
              <a:t>R</a:t>
            </a:r>
            <a:r>
              <a:rPr lang="en-US" sz="2100" baseline="-25000" dirty="0"/>
              <a:t>G</a:t>
            </a:r>
            <a:r>
              <a:rPr lang="en-US" sz="2100" dirty="0"/>
              <a:t>= 155 nm. </a:t>
            </a:r>
            <a:r>
              <a:rPr lang="en-US" sz="2100" dirty="0" err="1"/>
              <a:t>l</a:t>
            </a:r>
            <a:r>
              <a:rPr lang="en-US" sz="2100" baseline="-25000" dirty="0" err="1"/>
              <a:t>p</a:t>
            </a:r>
            <a:r>
              <a:rPr lang="en-US" sz="2100" dirty="0"/>
              <a:t>= 50 nm)</a:t>
            </a:r>
            <a:endParaRPr lang="sv-SE" sz="2100" dirty="0">
              <a:latin typeface="Arial" pitchFamily="-110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sv-SE" sz="3400" dirty="0"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sv-SE" sz="2500" dirty="0"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sv-SE" sz="2500" dirty="0"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sv-SE" sz="2500" dirty="0"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sv-SE" sz="2500" dirty="0"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sv-SE" sz="2500" dirty="0"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sv-SE" sz="2500" dirty="0"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sv-SE" sz="2500" dirty="0"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pPr lvl="1">
              <a:lnSpc>
                <a:spcPct val="90000"/>
              </a:lnSpc>
              <a:spcBef>
                <a:spcPct val="25000"/>
              </a:spcBef>
            </a:pPr>
            <a:endParaRPr lang="sv-SE" dirty="0">
              <a:latin typeface="Arial" pitchFamily="-110" charset="0"/>
            </a:endParaRPr>
          </a:p>
          <a:p>
            <a:pPr lvl="1">
              <a:lnSpc>
                <a:spcPct val="90000"/>
              </a:lnSpc>
              <a:spcBef>
                <a:spcPct val="25000"/>
              </a:spcBef>
              <a:buFontTx/>
              <a:buNone/>
            </a:pPr>
            <a:endParaRPr lang="sv-SE" sz="1900" dirty="0">
              <a:latin typeface="Arial" pitchFamily="-110" charset="0"/>
            </a:endParaRPr>
          </a:p>
        </p:txBody>
      </p:sp>
      <p:pic>
        <p:nvPicPr>
          <p:cNvPr id="74760" name="Picture 8"/>
          <p:cNvPicPr>
            <a:picLocks noChangeAspect="1" noChangeArrowheads="1"/>
          </p:cNvPicPr>
          <p:nvPr/>
        </p:nvPicPr>
        <p:blipFill>
          <a:blip r:embed="rId3"/>
          <a:srcRect r="28346"/>
          <a:stretch>
            <a:fillRect/>
          </a:stretch>
        </p:blipFill>
        <p:spPr bwMode="auto">
          <a:xfrm>
            <a:off x="595627" y="3274931"/>
            <a:ext cx="3084047" cy="2266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9751" y="2626382"/>
            <a:ext cx="3340436" cy="3816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549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NA_Deliver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945" y="2218426"/>
            <a:ext cx="4724056" cy="4639574"/>
          </a:xfrm>
          <a:prstGeom prst="rect">
            <a:avLst/>
          </a:prstGeom>
        </p:spPr>
      </p:pic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3195"/>
            <a:ext cx="9037968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0000FF"/>
                </a:solidFill>
                <a:ea typeface="ＭＳ Ｐゴシック" pitchFamily="-110" charset="-128"/>
                <a:cs typeface="ＭＳ Ｐゴシック" pitchFamily="-110" charset="-128"/>
              </a:rPr>
              <a:t>Gene therapy requires that the large hydrophilic  highly (negatively) charged DNA crosses the lipid membrane </a:t>
            </a:r>
            <a:endParaRPr lang="en-US" sz="3200" dirty="0">
              <a:solidFill>
                <a:srgbClr val="0000FF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14425" y="1700777"/>
            <a:ext cx="5449975" cy="4114800"/>
          </a:xfrm>
        </p:spPr>
        <p:txBody>
          <a:bodyPr/>
          <a:lstStyle/>
          <a:p>
            <a:pPr>
              <a:spcBef>
                <a:spcPct val="0"/>
              </a:spcBef>
              <a:buNone/>
            </a:pPr>
            <a:r>
              <a:rPr lang="en-US" sz="2000" dirty="0" smtClean="0">
                <a:solidFill>
                  <a:srgbClr val="FF0000"/>
                </a:solidFill>
                <a:ea typeface="ＭＳ Ｐゴシック" pitchFamily="-110" charset="-128"/>
                <a:cs typeface="ＭＳ Ｐゴシック" pitchFamily="-110" charset="-128"/>
              </a:rPr>
              <a:t>Is this possible?</a:t>
            </a:r>
          </a:p>
          <a:p>
            <a:pPr>
              <a:spcBef>
                <a:spcPct val="0"/>
              </a:spcBef>
            </a:pPr>
            <a:r>
              <a:rPr lang="en-US" sz="2000" b="0" dirty="0" smtClean="0">
                <a:solidFill>
                  <a:srgbClr val="FF0000"/>
                </a:solidFill>
                <a:ea typeface="ＭＳ Ｐゴシック" pitchFamily="-110" charset="-128"/>
                <a:cs typeface="ＭＳ Ｐゴシック" pitchFamily="-110" charset="-128"/>
              </a:rPr>
              <a:t>Compacting DNA with oppositely charge </a:t>
            </a:r>
            <a:r>
              <a:rPr lang="en-US" sz="2000" b="0" dirty="0" err="1" smtClean="0">
                <a:solidFill>
                  <a:srgbClr val="FF0000"/>
                </a:solidFill>
                <a:ea typeface="ＭＳ Ｐゴシック" pitchFamily="-110" charset="-128"/>
                <a:cs typeface="ＭＳ Ｐゴシック" pitchFamily="-110" charset="-128"/>
              </a:rPr>
              <a:t>dendrimers</a:t>
            </a:r>
            <a:r>
              <a:rPr lang="en-US" sz="2000" b="0" dirty="0" smtClean="0">
                <a:solidFill>
                  <a:srgbClr val="FF0000"/>
                </a:solidFill>
                <a:ea typeface="ＭＳ Ｐゴシック" pitchFamily="-110" charset="-128"/>
                <a:cs typeface="ＭＳ Ｐゴシック" pitchFamily="-110" charset="-128"/>
              </a:rPr>
              <a:t> (and surfactants)</a:t>
            </a:r>
          </a:p>
          <a:p>
            <a:pPr lvl="1">
              <a:spcBef>
                <a:spcPct val="0"/>
              </a:spcBef>
            </a:pPr>
            <a:r>
              <a:rPr lang="en-US" sz="2000" b="0" dirty="0" smtClean="0">
                <a:solidFill>
                  <a:srgbClr val="FF0000"/>
                </a:solidFill>
                <a:ea typeface="ＭＳ Ｐゴシック" pitchFamily="-110" charset="-128"/>
                <a:cs typeface="ＭＳ Ｐゴシック" pitchFamily="-110" charset="-128"/>
              </a:rPr>
              <a:t>Reducing size</a:t>
            </a:r>
          </a:p>
          <a:p>
            <a:pPr lvl="1">
              <a:spcBef>
                <a:spcPct val="0"/>
              </a:spcBef>
            </a:pPr>
            <a:r>
              <a:rPr lang="en-US" sz="2000" b="0" dirty="0" smtClean="0">
                <a:solidFill>
                  <a:srgbClr val="FF0000"/>
                </a:solidFill>
                <a:ea typeface="ＭＳ Ｐゴシック" pitchFamily="-110" charset="-128"/>
                <a:cs typeface="ＭＳ Ｐゴシック" pitchFamily="-110" charset="-128"/>
              </a:rPr>
              <a:t>Reducing charge</a:t>
            </a:r>
          </a:p>
          <a:p>
            <a:pPr lvl="1">
              <a:spcBef>
                <a:spcPct val="0"/>
              </a:spcBef>
            </a:pPr>
            <a:endParaRPr lang="en-US" sz="2000" b="0" dirty="0" smtClean="0">
              <a:solidFill>
                <a:srgbClr val="FF0000"/>
              </a:solidFill>
              <a:ea typeface="ＭＳ Ｐゴシック" pitchFamily="-110" charset="-128"/>
              <a:cs typeface="ＭＳ Ｐゴシック" pitchFamily="-110" charset="-128"/>
            </a:endParaRPr>
          </a:p>
          <a:p>
            <a:pPr>
              <a:spcBef>
                <a:spcPct val="0"/>
              </a:spcBef>
              <a:buNone/>
            </a:pPr>
            <a:r>
              <a:rPr lang="en-US" sz="2000" dirty="0" smtClean="0">
                <a:solidFill>
                  <a:srgbClr val="FF0000"/>
                </a:solidFill>
                <a:ea typeface="ＭＳ Ｐゴシック" pitchFamily="-110" charset="-128"/>
                <a:cs typeface="ＭＳ Ｐゴシック" pitchFamily="-110" charset="-128"/>
              </a:rPr>
              <a:t>We have studied</a:t>
            </a:r>
          </a:p>
          <a:p>
            <a:pPr lvl="1">
              <a:spcBef>
                <a:spcPct val="0"/>
              </a:spcBef>
              <a:buFont typeface="Courier New"/>
              <a:buChar char="o"/>
            </a:pPr>
            <a:r>
              <a:rPr lang="en-US" sz="2000" b="0" dirty="0" smtClean="0">
                <a:solidFill>
                  <a:srgbClr val="FF0000"/>
                </a:solidFill>
                <a:ea typeface="ＭＳ Ｐゴシック" pitchFamily="-110" charset="-128"/>
                <a:cs typeface="ＭＳ Ｐゴシック" pitchFamily="-110" charset="-128"/>
              </a:rPr>
              <a:t>Compaction with surfactant in bulk at interfaces</a:t>
            </a:r>
          </a:p>
          <a:p>
            <a:pPr lvl="1">
              <a:spcBef>
                <a:spcPct val="0"/>
              </a:spcBef>
              <a:buFont typeface="Courier New"/>
              <a:buChar char="o"/>
            </a:pPr>
            <a:r>
              <a:rPr lang="en-US" sz="2000" b="0" dirty="0" smtClean="0">
                <a:solidFill>
                  <a:srgbClr val="FF0000"/>
                </a:solidFill>
                <a:ea typeface="ＭＳ Ｐゴシック" pitchFamily="-110" charset="-128"/>
                <a:cs typeface="ＭＳ Ｐゴシック" pitchFamily="-110" charset="-128"/>
              </a:rPr>
              <a:t>Transport of </a:t>
            </a:r>
            <a:r>
              <a:rPr lang="en-US" sz="2000" b="0" dirty="0" err="1" smtClean="0">
                <a:solidFill>
                  <a:srgbClr val="FF0000"/>
                </a:solidFill>
                <a:ea typeface="ＭＳ Ｐゴシック" pitchFamily="-110" charset="-128"/>
                <a:cs typeface="ＭＳ Ｐゴシック" pitchFamily="-110" charset="-128"/>
              </a:rPr>
              <a:t>dendrimer</a:t>
            </a:r>
            <a:r>
              <a:rPr lang="en-US" sz="2000" b="0" dirty="0" smtClean="0">
                <a:solidFill>
                  <a:srgbClr val="FF0000"/>
                </a:solidFill>
                <a:ea typeface="ＭＳ Ｐゴシック" pitchFamily="-110" charset="-128"/>
                <a:cs typeface="ＭＳ Ｐゴシック" pitchFamily="-110" charset="-128"/>
              </a:rPr>
              <a:t> across supported lipid </a:t>
            </a:r>
            <a:r>
              <a:rPr lang="en-US" sz="2000" b="0" dirty="0" err="1" smtClean="0">
                <a:solidFill>
                  <a:srgbClr val="FF0000"/>
                </a:solidFill>
                <a:ea typeface="ＭＳ Ｐゴシック" pitchFamily="-110" charset="-128"/>
                <a:cs typeface="ＭＳ Ｐゴシック" pitchFamily="-110" charset="-128"/>
              </a:rPr>
              <a:t>bilayer</a:t>
            </a:r>
            <a:endParaRPr lang="en-US" sz="2000" b="0" dirty="0" smtClean="0">
              <a:solidFill>
                <a:srgbClr val="FF0000"/>
              </a:solidFill>
              <a:ea typeface="ＭＳ Ｐゴシック" pitchFamily="-110" charset="-128"/>
              <a:cs typeface="ＭＳ Ｐゴシック" pitchFamily="-110" charset="-128"/>
            </a:endParaRPr>
          </a:p>
          <a:p>
            <a:pPr lvl="1">
              <a:spcBef>
                <a:spcPct val="0"/>
              </a:spcBef>
              <a:buFont typeface="Courier New"/>
              <a:buChar char="o"/>
            </a:pPr>
            <a:r>
              <a:rPr lang="en-US" sz="2000" b="0" dirty="0" smtClean="0">
                <a:solidFill>
                  <a:srgbClr val="FF0000"/>
                </a:solidFill>
                <a:ea typeface="ＭＳ Ｐゴシック" pitchFamily="-110" charset="-128"/>
                <a:cs typeface="ＭＳ Ｐゴシック" pitchFamily="-110" charset="-128"/>
              </a:rPr>
              <a:t>Interaction of DNA/</a:t>
            </a:r>
            <a:r>
              <a:rPr lang="en-US" sz="2000" b="0" dirty="0" err="1" smtClean="0">
                <a:solidFill>
                  <a:srgbClr val="FF0000"/>
                </a:solidFill>
                <a:ea typeface="ＭＳ Ｐゴシック" pitchFamily="-110" charset="-128"/>
                <a:cs typeface="ＭＳ Ｐゴシック" pitchFamily="-110" charset="-128"/>
              </a:rPr>
              <a:t>dendrimer</a:t>
            </a:r>
            <a:r>
              <a:rPr lang="en-US" sz="2000" b="0" dirty="0" smtClean="0">
                <a:solidFill>
                  <a:srgbClr val="FF0000"/>
                </a:solidFill>
                <a:ea typeface="ＭＳ Ｐゴシック" pitchFamily="-110" charset="-128"/>
                <a:cs typeface="ＭＳ Ｐゴシック" pitchFamily="-110" charset="-128"/>
              </a:rPr>
              <a:t> complex with the </a:t>
            </a:r>
            <a:r>
              <a:rPr lang="en-US" sz="2000" b="0" dirty="0" err="1" smtClean="0">
                <a:solidFill>
                  <a:srgbClr val="FF0000"/>
                </a:solidFill>
                <a:ea typeface="ＭＳ Ｐゴシック" pitchFamily="-110" charset="-128"/>
                <a:cs typeface="ＭＳ Ｐゴシック" pitchFamily="-110" charset="-128"/>
              </a:rPr>
              <a:t>bilayer</a:t>
            </a:r>
            <a:r>
              <a:rPr lang="en-US" sz="2000" b="0" dirty="0" smtClean="0">
                <a:solidFill>
                  <a:srgbClr val="FF0000"/>
                </a:solidFill>
                <a:ea typeface="ＭＳ Ｐゴシック" pitchFamily="-110" charset="-128"/>
                <a:cs typeface="ＭＳ Ｐゴシック" pitchFamily="-110" charset="-128"/>
              </a:rPr>
              <a:t> </a:t>
            </a:r>
          </a:p>
          <a:p>
            <a:pPr lvl="1">
              <a:spcBef>
                <a:spcPct val="0"/>
              </a:spcBef>
              <a:buFont typeface="Courier New"/>
              <a:buChar char="o"/>
            </a:pPr>
            <a:endParaRPr lang="en-US" sz="2000" b="0" dirty="0">
              <a:solidFill>
                <a:srgbClr val="FF0000"/>
              </a:solidFill>
              <a:latin typeface="Times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rot="5400000">
            <a:off x="5669492" y="2299759"/>
            <a:ext cx="2501900" cy="112818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7195608" y="1143000"/>
            <a:ext cx="24943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Can also be cationic</a:t>
            </a:r>
          </a:p>
          <a:p>
            <a:r>
              <a:rPr lang="en-US" sz="2000" dirty="0" smtClean="0"/>
              <a:t>Surfactant micelles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4118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1663700"/>
          </a:xfrm>
        </p:spPr>
        <p:txBody>
          <a:bodyPr/>
          <a:lstStyle/>
          <a:p>
            <a:r>
              <a:rPr lang="en-US" sz="3600" smtClean="0">
                <a:solidFill>
                  <a:srgbClr val="0000FF"/>
                </a:solidFill>
                <a:ea typeface="ＭＳ Ｐゴシック" pitchFamily="-110" charset="-128"/>
                <a:cs typeface="ＭＳ Ｐゴシック" pitchFamily="-110" charset="-128"/>
              </a:rPr>
              <a:t>What happens when dendrimers interact with a model cell membrane?</a:t>
            </a:r>
            <a:br>
              <a:rPr lang="en-US" sz="3600" smtClean="0">
                <a:solidFill>
                  <a:srgbClr val="0000FF"/>
                </a:solidFill>
                <a:ea typeface="ＭＳ Ｐゴシック" pitchFamily="-110" charset="-128"/>
                <a:cs typeface="ＭＳ Ｐゴシック" pitchFamily="-110" charset="-128"/>
              </a:rPr>
            </a:br>
            <a:endParaRPr lang="en-US" sz="3600" smtClean="0"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86019" name="Rectangle 13"/>
          <p:cNvSpPr>
            <a:spLocks noChangeArrowheads="1"/>
          </p:cNvSpPr>
          <p:nvPr/>
        </p:nvSpPr>
        <p:spPr bwMode="auto">
          <a:xfrm>
            <a:off x="4087945" y="3003551"/>
            <a:ext cx="1298442" cy="125413"/>
          </a:xfrm>
          <a:prstGeom prst="rect">
            <a:avLst/>
          </a:prstGeom>
          <a:gradFill rotWithShape="1">
            <a:gsLst>
              <a:gs pos="0">
                <a:srgbClr val="808080"/>
              </a:gs>
              <a:gs pos="100000">
                <a:srgbClr val="DDDDDD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6020" name="Picture 14" descr="bilayer"/>
          <p:cNvPicPr>
            <a:picLocks noChangeAspect="1" noChangeArrowheads="1"/>
          </p:cNvPicPr>
          <p:nvPr/>
        </p:nvPicPr>
        <p:blipFill>
          <a:blip r:embed="rId2"/>
          <a:srcRect r="56812"/>
          <a:stretch>
            <a:fillRect/>
          </a:stretch>
        </p:blipFill>
        <p:spPr bwMode="auto">
          <a:xfrm>
            <a:off x="4087945" y="2179638"/>
            <a:ext cx="1229651" cy="85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1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357198">
            <a:off x="1836738" y="3425826"/>
            <a:ext cx="822060" cy="8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reeform 16"/>
          <p:cNvSpPr>
            <a:spLocks/>
          </p:cNvSpPr>
          <p:nvPr/>
        </p:nvSpPr>
        <p:spPr bwMode="auto">
          <a:xfrm>
            <a:off x="4677833" y="1441450"/>
            <a:ext cx="412750" cy="717550"/>
          </a:xfrm>
          <a:custGeom>
            <a:avLst/>
            <a:gdLst/>
            <a:ahLst/>
            <a:cxnLst>
              <a:cxn ang="0">
                <a:pos x="7" y="37"/>
              </a:cxn>
              <a:cxn ang="0">
                <a:pos x="79" y="37"/>
              </a:cxn>
              <a:cxn ang="0">
                <a:pos x="479" y="141"/>
              </a:cxn>
              <a:cxn ang="0">
                <a:pos x="415" y="885"/>
              </a:cxn>
            </a:cxnLst>
            <a:rect l="0" t="0" r="r" b="b"/>
            <a:pathLst>
              <a:path w="535" h="885">
                <a:moveTo>
                  <a:pt x="7" y="37"/>
                </a:moveTo>
                <a:cubicBezTo>
                  <a:pt x="3" y="28"/>
                  <a:pt x="0" y="20"/>
                  <a:pt x="79" y="37"/>
                </a:cubicBezTo>
                <a:cubicBezTo>
                  <a:pt x="158" y="54"/>
                  <a:pt x="423" y="0"/>
                  <a:pt x="479" y="141"/>
                </a:cubicBezTo>
                <a:cubicBezTo>
                  <a:pt x="535" y="282"/>
                  <a:pt x="426" y="758"/>
                  <a:pt x="415" y="885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stealth" w="lg" len="lg"/>
          </a:ln>
          <a:effectLst>
            <a:outerShdw blurRad="63500" dist="35921" dir="2700000" algn="ctr" rotWithShape="0">
              <a:srgbClr val="808080">
                <a:alpha val="74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023" name="Rectangle 17"/>
          <p:cNvSpPr>
            <a:spLocks noChangeArrowheads="1"/>
          </p:cNvSpPr>
          <p:nvPr/>
        </p:nvSpPr>
        <p:spPr bwMode="auto">
          <a:xfrm>
            <a:off x="190898" y="5016501"/>
            <a:ext cx="2498857" cy="117475"/>
          </a:xfrm>
          <a:prstGeom prst="rect">
            <a:avLst/>
          </a:prstGeom>
          <a:gradFill rotWithShape="1">
            <a:gsLst>
              <a:gs pos="0">
                <a:srgbClr val="808080"/>
              </a:gs>
              <a:gs pos="100000">
                <a:srgbClr val="DDDDDD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6024" name="Picture 18" descr="bilayer"/>
          <p:cNvPicPr>
            <a:picLocks noChangeAspect="1" noChangeArrowheads="1"/>
          </p:cNvPicPr>
          <p:nvPr/>
        </p:nvPicPr>
        <p:blipFill>
          <a:blip r:embed="rId2"/>
          <a:srcRect r="56812"/>
          <a:stretch>
            <a:fillRect/>
          </a:stretch>
        </p:blipFill>
        <p:spPr bwMode="auto">
          <a:xfrm>
            <a:off x="1470423" y="4168776"/>
            <a:ext cx="1227931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5" name="Picture 19" descr="bilayer"/>
          <p:cNvPicPr>
            <a:picLocks noChangeAspect="1" noChangeArrowheads="1"/>
          </p:cNvPicPr>
          <p:nvPr/>
        </p:nvPicPr>
        <p:blipFill>
          <a:blip r:embed="rId2"/>
          <a:srcRect r="56812"/>
          <a:stretch>
            <a:fillRect/>
          </a:stretch>
        </p:blipFill>
        <p:spPr bwMode="auto">
          <a:xfrm>
            <a:off x="242492" y="4179889"/>
            <a:ext cx="1227931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6" name="Picture 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357198">
            <a:off x="1024997" y="3438526"/>
            <a:ext cx="822060" cy="8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7" name="Picture 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357198">
            <a:off x="135864" y="3438526"/>
            <a:ext cx="823780" cy="8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8" name="Picture 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357198">
            <a:off x="3909087" y="1152526"/>
            <a:ext cx="823780" cy="8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9" name="AutoShape 23"/>
          <p:cNvSpPr>
            <a:spLocks noChangeArrowheads="1"/>
          </p:cNvSpPr>
          <p:nvPr/>
        </p:nvSpPr>
        <p:spPr bwMode="auto">
          <a:xfrm rot="5400000">
            <a:off x="4478669" y="3508044"/>
            <a:ext cx="544512" cy="25625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420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6030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357198">
            <a:off x="8994511" y="4362450"/>
            <a:ext cx="822060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31" name="Rectangle 17"/>
          <p:cNvSpPr>
            <a:spLocks noChangeArrowheads="1"/>
          </p:cNvSpPr>
          <p:nvPr/>
        </p:nvSpPr>
        <p:spPr bwMode="auto">
          <a:xfrm>
            <a:off x="7321154" y="5064126"/>
            <a:ext cx="2498857" cy="117475"/>
          </a:xfrm>
          <a:prstGeom prst="rect">
            <a:avLst/>
          </a:prstGeom>
          <a:gradFill rotWithShape="1">
            <a:gsLst>
              <a:gs pos="0">
                <a:srgbClr val="808080"/>
              </a:gs>
              <a:gs pos="100000">
                <a:srgbClr val="DDDDDD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6032" name="Picture 18" descr="bilayer"/>
          <p:cNvPicPr>
            <a:picLocks noChangeAspect="1" noChangeArrowheads="1"/>
          </p:cNvPicPr>
          <p:nvPr/>
        </p:nvPicPr>
        <p:blipFill>
          <a:blip r:embed="rId2"/>
          <a:srcRect r="56812"/>
          <a:stretch>
            <a:fillRect/>
          </a:stretch>
        </p:blipFill>
        <p:spPr bwMode="auto">
          <a:xfrm>
            <a:off x="8571442" y="3522663"/>
            <a:ext cx="1227931" cy="85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33" name="Picture 19" descr="bilayer"/>
          <p:cNvPicPr>
            <a:picLocks noChangeAspect="1" noChangeArrowheads="1"/>
          </p:cNvPicPr>
          <p:nvPr/>
        </p:nvPicPr>
        <p:blipFill>
          <a:blip r:embed="rId2"/>
          <a:srcRect r="56812"/>
          <a:stretch>
            <a:fillRect/>
          </a:stretch>
        </p:blipFill>
        <p:spPr bwMode="auto">
          <a:xfrm>
            <a:off x="7343511" y="3532188"/>
            <a:ext cx="1227931" cy="85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34" name="Picture 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357198">
            <a:off x="8169011" y="4362450"/>
            <a:ext cx="822060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35" name="Picture 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357198">
            <a:off x="7343511" y="4362450"/>
            <a:ext cx="822060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36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357198">
            <a:off x="3750866" y="4170363"/>
            <a:ext cx="823780" cy="80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37" name="Rectangle 17"/>
          <p:cNvSpPr>
            <a:spLocks noChangeArrowheads="1"/>
          </p:cNvSpPr>
          <p:nvPr/>
        </p:nvSpPr>
        <p:spPr bwMode="auto">
          <a:xfrm>
            <a:off x="3737108" y="5029200"/>
            <a:ext cx="2498857" cy="115888"/>
          </a:xfrm>
          <a:prstGeom prst="rect">
            <a:avLst/>
          </a:prstGeom>
          <a:gradFill rotWithShape="1">
            <a:gsLst>
              <a:gs pos="0">
                <a:srgbClr val="808080"/>
              </a:gs>
              <a:gs pos="100000">
                <a:srgbClr val="DDDDDD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6038" name="Picture 18" descr="bilayer"/>
          <p:cNvPicPr>
            <a:picLocks noChangeAspect="1" noChangeArrowheads="1"/>
          </p:cNvPicPr>
          <p:nvPr/>
        </p:nvPicPr>
        <p:blipFill>
          <a:blip r:embed="rId2"/>
          <a:srcRect r="56812"/>
          <a:stretch>
            <a:fillRect/>
          </a:stretch>
        </p:blipFill>
        <p:spPr bwMode="auto">
          <a:xfrm>
            <a:off x="4973638" y="4167188"/>
            <a:ext cx="1227931" cy="85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39" name="Picture 19" descr="bilayer"/>
          <p:cNvPicPr>
            <a:picLocks noChangeAspect="1" noChangeArrowheads="1"/>
          </p:cNvPicPr>
          <p:nvPr/>
        </p:nvPicPr>
        <p:blipFill>
          <a:blip r:embed="rId2"/>
          <a:srcRect r="56812"/>
          <a:stretch>
            <a:fillRect/>
          </a:stretch>
        </p:blipFill>
        <p:spPr bwMode="auto">
          <a:xfrm>
            <a:off x="3745707" y="4178301"/>
            <a:ext cx="1227931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40" name="Picture 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357198">
            <a:off x="4641718" y="4170363"/>
            <a:ext cx="823780" cy="80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41" name="Picture 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357198">
            <a:off x="5446581" y="4183063"/>
            <a:ext cx="823780" cy="80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42" name="TextBox 27"/>
          <p:cNvSpPr txBox="1">
            <a:spLocks noChangeArrowheads="1"/>
          </p:cNvSpPr>
          <p:nvPr/>
        </p:nvSpPr>
        <p:spPr bwMode="auto">
          <a:xfrm>
            <a:off x="3007916" y="4308476"/>
            <a:ext cx="4583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or</a:t>
            </a:r>
          </a:p>
        </p:txBody>
      </p:sp>
      <p:sp>
        <p:nvSpPr>
          <p:cNvPr id="86043" name="TextBox 28"/>
          <p:cNvSpPr txBox="1">
            <a:spLocks noChangeArrowheads="1"/>
          </p:cNvSpPr>
          <p:nvPr/>
        </p:nvSpPr>
        <p:spPr bwMode="auto">
          <a:xfrm>
            <a:off x="6505972" y="4368801"/>
            <a:ext cx="4583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or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54025" y="5537201"/>
            <a:ext cx="83513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err="1"/>
              <a:t>Ainalem</a:t>
            </a:r>
            <a:r>
              <a:rPr lang="en-GB" sz="1600" dirty="0"/>
              <a:t>, M.-L.; Campbell, R.; Khalid, S.; </a:t>
            </a:r>
            <a:r>
              <a:rPr lang="en-GB" sz="1600" dirty="0" err="1"/>
              <a:t>Gillams</a:t>
            </a:r>
            <a:r>
              <a:rPr lang="en-GB" sz="1600" dirty="0"/>
              <a:t>, R.; </a:t>
            </a:r>
            <a:r>
              <a:rPr lang="en-GB" sz="1600" dirty="0" err="1"/>
              <a:t>Rennie</a:t>
            </a:r>
            <a:r>
              <a:rPr lang="en-GB" sz="1600" dirty="0"/>
              <a:t>, A.; Nylander, T. On the Ability of PAMAM </a:t>
            </a:r>
            <a:r>
              <a:rPr lang="en-GB" sz="1600" dirty="0" err="1"/>
              <a:t>Dendrimers</a:t>
            </a:r>
            <a:r>
              <a:rPr lang="en-GB" sz="1600" dirty="0"/>
              <a:t> and </a:t>
            </a:r>
            <a:r>
              <a:rPr lang="en-GB" sz="1600" dirty="0" err="1"/>
              <a:t>Dendrimer</a:t>
            </a:r>
            <a:r>
              <a:rPr lang="en-GB" sz="1600" dirty="0"/>
              <a:t>/DNA Aggregates to Penetrate POPC Model </a:t>
            </a:r>
            <a:r>
              <a:rPr lang="en-GB" sz="1600" dirty="0" err="1"/>
              <a:t>Biomembranes</a:t>
            </a:r>
            <a:r>
              <a:rPr lang="en-GB" sz="1600" dirty="0"/>
              <a:t>. J. Phys. Chem. B. 2010</a:t>
            </a:r>
            <a:r>
              <a:rPr lang="en-GB" sz="1600" dirty="0" smtClean="0"/>
              <a:t>,</a:t>
            </a:r>
            <a:r>
              <a:rPr lang="en-US" sz="1600" dirty="0" smtClean="0"/>
              <a:t> 114, 7229-7244</a:t>
            </a:r>
            <a:r>
              <a:rPr lang="sv-SE" sz="1600" dirty="0" smtClean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0116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Ellipsometry</a:t>
            </a:r>
            <a:r>
              <a:rPr lang="en-US" dirty="0" smtClean="0"/>
              <a:t> give change in adsorbed amount but not location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173" y="2005357"/>
            <a:ext cx="2406835" cy="3886571"/>
          </a:xfrm>
        </p:spPr>
        <p:txBody>
          <a:bodyPr/>
          <a:lstStyle/>
          <a:p>
            <a:r>
              <a:rPr lang="en-US" dirty="0" smtClean="0"/>
              <a:t>Increase in thickness and adsorbed amount when adding </a:t>
            </a:r>
            <a:r>
              <a:rPr lang="en-US" dirty="0" err="1" smtClean="0"/>
              <a:t>dendrimers</a:t>
            </a:r>
            <a:r>
              <a:rPr lang="en-US" dirty="0" smtClean="0"/>
              <a:t> (PAMAM-G4)  to lipid (POPC) </a:t>
            </a:r>
            <a:r>
              <a:rPr lang="en-US" dirty="0" err="1" smtClean="0"/>
              <a:t>bilayer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32934" r="33816"/>
          <a:stretch>
            <a:fillRect/>
          </a:stretch>
        </p:blipFill>
        <p:spPr>
          <a:xfrm>
            <a:off x="4314145" y="2012930"/>
            <a:ext cx="3902815" cy="388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29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7922" y="188640"/>
            <a:ext cx="8913653" cy="1142735"/>
          </a:xfrm>
        </p:spPr>
        <p:txBody>
          <a:bodyPr/>
          <a:lstStyle/>
          <a:p>
            <a:r>
              <a:rPr lang="en-US" dirty="0" smtClean="0"/>
              <a:t>Approach to evaluate neutron </a:t>
            </a:r>
            <a:r>
              <a:rPr lang="en-US" dirty="0" err="1" smtClean="0"/>
              <a:t>reflectometry</a:t>
            </a:r>
            <a:r>
              <a:rPr lang="en-US" dirty="0" smtClean="0"/>
              <a:t> date (Example polymer brushes)</a:t>
            </a:r>
            <a:endParaRPr lang="en-US" dirty="0"/>
          </a:p>
        </p:txBody>
      </p:sp>
      <p:pic>
        <p:nvPicPr>
          <p:cNvPr id="3" name="Picture 9" descr="SM_cover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584" y="1340768"/>
            <a:ext cx="5069092" cy="4234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8464" y="5589240"/>
            <a:ext cx="97775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800" dirty="0"/>
              <a:t>J. Zhang, T. Nylander, R. A. Campbell, A. R. </a:t>
            </a:r>
            <a:r>
              <a:rPr lang="en-US" sz="1800" dirty="0" err="1"/>
              <a:t>Rennie</a:t>
            </a:r>
            <a:r>
              <a:rPr lang="en-US" sz="1800" dirty="0"/>
              <a:t>, S. </a:t>
            </a:r>
            <a:r>
              <a:rPr lang="en-US" sz="1800" dirty="0" err="1"/>
              <a:t>Zauscher</a:t>
            </a:r>
            <a:r>
              <a:rPr lang="en-US" sz="1800" dirty="0"/>
              <a:t>, and Per </a:t>
            </a:r>
            <a:r>
              <a:rPr lang="en-US" sz="1800" dirty="0" err="1"/>
              <a:t>Linse</a:t>
            </a:r>
            <a:r>
              <a:rPr lang="en-US" sz="1800" dirty="0"/>
              <a:t>; Novel evaluation method of neutron reflectivity data applied to stimulus-responsive polymer brushes. Soft Matter 2008, 4, 500-509.</a:t>
            </a:r>
          </a:p>
        </p:txBody>
      </p:sp>
    </p:spTree>
    <p:extLst>
      <p:ext uri="{BB962C8B-B14F-4D97-AF65-F5344CB8AC3E}">
        <p14:creationId xmlns:p14="http://schemas.microsoft.com/office/powerpoint/2010/main" val="115367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25" y="1593850"/>
            <a:ext cx="4430183" cy="4508500"/>
          </a:xfrm>
          <a:prstGeom prst="rect">
            <a:avLst/>
          </a:prstGeom>
        </p:spPr>
      </p:pic>
      <p:sp>
        <p:nvSpPr>
          <p:cNvPr id="86018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1663700"/>
          </a:xfrm>
        </p:spPr>
        <p:txBody>
          <a:bodyPr/>
          <a:lstStyle/>
          <a:p>
            <a:r>
              <a:rPr lang="en-US" sz="3600" dirty="0" smtClean="0">
                <a:solidFill>
                  <a:srgbClr val="0000FF"/>
                </a:solidFill>
                <a:ea typeface="ＭＳ Ｐゴシック" pitchFamily="-110" charset="-128"/>
                <a:cs typeface="ＭＳ Ｐゴシック" pitchFamily="-110" charset="-128"/>
              </a:rPr>
              <a:t>What happens when </a:t>
            </a:r>
            <a:r>
              <a:rPr lang="en-US" sz="3600" dirty="0" err="1" smtClean="0">
                <a:solidFill>
                  <a:srgbClr val="0000FF"/>
                </a:solidFill>
                <a:ea typeface="ＭＳ Ｐゴシック" pitchFamily="-110" charset="-128"/>
                <a:cs typeface="ＭＳ Ｐゴシック" pitchFamily="-110" charset="-128"/>
              </a:rPr>
              <a:t>dendrimers</a:t>
            </a:r>
            <a:r>
              <a:rPr lang="en-US" sz="3600" dirty="0" smtClean="0">
                <a:solidFill>
                  <a:srgbClr val="0000FF"/>
                </a:solidFill>
                <a:ea typeface="ＭＳ Ｐゴシック" pitchFamily="-110" charset="-128"/>
                <a:cs typeface="ＭＳ Ｐゴシック" pitchFamily="-110" charset="-128"/>
              </a:rPr>
              <a:t> interact with a model cell membrane?</a:t>
            </a:r>
            <a:br>
              <a:rPr lang="en-US" sz="3600" dirty="0" smtClean="0">
                <a:solidFill>
                  <a:srgbClr val="0000FF"/>
                </a:solidFill>
                <a:ea typeface="ＭＳ Ｐゴシック" pitchFamily="-110" charset="-128"/>
                <a:cs typeface="ＭＳ Ｐゴシック" pitchFamily="-110" charset="-128"/>
              </a:rPr>
            </a:br>
            <a:endParaRPr lang="en-US" sz="3600" dirty="0" smtClean="0">
              <a:ea typeface="ＭＳ Ｐゴシック" pitchFamily="-110" charset="-128"/>
              <a:cs typeface="ＭＳ Ｐゴシック" pitchFamily="-110" charset="-128"/>
            </a:endParaRPr>
          </a:p>
        </p:txBody>
      </p:sp>
      <p:grpSp>
        <p:nvGrpSpPr>
          <p:cNvPr id="2" name="Group 28"/>
          <p:cNvGrpSpPr/>
          <p:nvPr/>
        </p:nvGrpSpPr>
        <p:grpSpPr>
          <a:xfrm>
            <a:off x="4884209" y="1027204"/>
            <a:ext cx="2562490" cy="1708150"/>
            <a:chOff x="125413" y="3425825"/>
            <a:chExt cx="2365375" cy="1708150"/>
          </a:xfrm>
        </p:grpSpPr>
        <p:pic>
          <p:nvPicPr>
            <p:cNvPr id="86021" name="Picture 1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357198">
              <a:off x="1695450" y="3425825"/>
              <a:ext cx="758825" cy="804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6023" name="Rectangle 17"/>
            <p:cNvSpPr>
              <a:spLocks noChangeArrowheads="1"/>
            </p:cNvSpPr>
            <p:nvPr/>
          </p:nvSpPr>
          <p:spPr bwMode="auto">
            <a:xfrm>
              <a:off x="176213" y="5016500"/>
              <a:ext cx="2306637" cy="117475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DDDDDD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86024" name="Picture 18" descr="bilayer"/>
            <p:cNvPicPr>
              <a:picLocks noChangeAspect="1" noChangeArrowheads="1"/>
            </p:cNvPicPr>
            <p:nvPr/>
          </p:nvPicPr>
          <p:blipFill>
            <a:blip r:embed="rId4"/>
            <a:srcRect r="56812"/>
            <a:stretch>
              <a:fillRect/>
            </a:stretch>
          </p:blipFill>
          <p:spPr bwMode="auto">
            <a:xfrm>
              <a:off x="1357313" y="4168775"/>
              <a:ext cx="1133475" cy="85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25" name="Picture 19" descr="bilayer"/>
            <p:cNvPicPr>
              <a:picLocks noChangeAspect="1" noChangeArrowheads="1"/>
            </p:cNvPicPr>
            <p:nvPr/>
          </p:nvPicPr>
          <p:blipFill>
            <a:blip r:embed="rId4"/>
            <a:srcRect r="56812"/>
            <a:stretch>
              <a:fillRect/>
            </a:stretch>
          </p:blipFill>
          <p:spPr bwMode="auto">
            <a:xfrm>
              <a:off x="223838" y="4179888"/>
              <a:ext cx="1133475" cy="854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26" name="Picture 2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357198">
              <a:off x="946150" y="3438525"/>
              <a:ext cx="758825" cy="804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27" name="Picture 2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357198">
              <a:off x="125413" y="3438525"/>
              <a:ext cx="760412" cy="804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30"/>
          <p:cNvGrpSpPr/>
          <p:nvPr/>
        </p:nvGrpSpPr>
        <p:grpSpPr>
          <a:xfrm>
            <a:off x="4970395" y="4228197"/>
            <a:ext cx="2498857" cy="1658937"/>
            <a:chOff x="6757988" y="3522663"/>
            <a:chExt cx="2306637" cy="1658937"/>
          </a:xfrm>
        </p:grpSpPr>
        <p:pic>
          <p:nvPicPr>
            <p:cNvPr id="86030" name="Picture 1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357198">
              <a:off x="8302625" y="4362450"/>
              <a:ext cx="758825" cy="806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6031" name="Rectangle 17"/>
            <p:cNvSpPr>
              <a:spLocks noChangeArrowheads="1"/>
            </p:cNvSpPr>
            <p:nvPr/>
          </p:nvSpPr>
          <p:spPr bwMode="auto">
            <a:xfrm>
              <a:off x="6757988" y="5064125"/>
              <a:ext cx="2306637" cy="117475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DDDDDD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86032" name="Picture 18" descr="bilayer"/>
            <p:cNvPicPr>
              <a:picLocks noChangeAspect="1" noChangeArrowheads="1"/>
            </p:cNvPicPr>
            <p:nvPr/>
          </p:nvPicPr>
          <p:blipFill>
            <a:blip r:embed="rId4"/>
            <a:srcRect r="56812"/>
            <a:stretch>
              <a:fillRect/>
            </a:stretch>
          </p:blipFill>
          <p:spPr bwMode="auto">
            <a:xfrm>
              <a:off x="7912100" y="3522663"/>
              <a:ext cx="1133475" cy="855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33" name="Picture 19" descr="bilayer"/>
            <p:cNvPicPr>
              <a:picLocks noChangeAspect="1" noChangeArrowheads="1"/>
            </p:cNvPicPr>
            <p:nvPr/>
          </p:nvPicPr>
          <p:blipFill>
            <a:blip r:embed="rId4"/>
            <a:srcRect r="56812"/>
            <a:stretch>
              <a:fillRect/>
            </a:stretch>
          </p:blipFill>
          <p:spPr bwMode="auto">
            <a:xfrm>
              <a:off x="6778625" y="3532188"/>
              <a:ext cx="1133475" cy="855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34" name="Picture 2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357198">
              <a:off x="7540625" y="4362450"/>
              <a:ext cx="758825" cy="806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35" name="Picture 2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357198">
              <a:off x="6778625" y="4362450"/>
              <a:ext cx="758825" cy="806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29"/>
          <p:cNvGrpSpPr/>
          <p:nvPr/>
        </p:nvGrpSpPr>
        <p:grpSpPr>
          <a:xfrm>
            <a:off x="4999435" y="2913220"/>
            <a:ext cx="2533253" cy="977900"/>
            <a:chOff x="3449638" y="4167188"/>
            <a:chExt cx="2338387" cy="977900"/>
          </a:xfrm>
        </p:grpSpPr>
        <p:pic>
          <p:nvPicPr>
            <p:cNvPr id="86036" name="Picture 1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357198">
              <a:off x="3462338" y="4170363"/>
              <a:ext cx="760412" cy="804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6037" name="Rectangle 17"/>
            <p:cNvSpPr>
              <a:spLocks noChangeArrowheads="1"/>
            </p:cNvSpPr>
            <p:nvPr/>
          </p:nvSpPr>
          <p:spPr bwMode="auto">
            <a:xfrm>
              <a:off x="3449638" y="5029200"/>
              <a:ext cx="2306637" cy="115888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DDDDDD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86038" name="Picture 18" descr="bilayer"/>
            <p:cNvPicPr>
              <a:picLocks noChangeAspect="1" noChangeArrowheads="1"/>
            </p:cNvPicPr>
            <p:nvPr/>
          </p:nvPicPr>
          <p:blipFill>
            <a:blip r:embed="rId4"/>
            <a:srcRect r="56812"/>
            <a:stretch>
              <a:fillRect/>
            </a:stretch>
          </p:blipFill>
          <p:spPr bwMode="auto">
            <a:xfrm>
              <a:off x="4591050" y="4167188"/>
              <a:ext cx="1133475" cy="855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39" name="Picture 19" descr="bilayer"/>
            <p:cNvPicPr>
              <a:picLocks noChangeAspect="1" noChangeArrowheads="1"/>
            </p:cNvPicPr>
            <p:nvPr/>
          </p:nvPicPr>
          <p:blipFill>
            <a:blip r:embed="rId4"/>
            <a:srcRect r="56812"/>
            <a:stretch>
              <a:fillRect/>
            </a:stretch>
          </p:blipFill>
          <p:spPr bwMode="auto">
            <a:xfrm>
              <a:off x="3457575" y="4178300"/>
              <a:ext cx="1133475" cy="854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40" name="Picture 2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357198">
              <a:off x="4284663" y="4170363"/>
              <a:ext cx="760412" cy="804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41" name="Picture 2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357198">
              <a:off x="5027613" y="4183063"/>
              <a:ext cx="760412" cy="804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6042" name="TextBox 27"/>
          <p:cNvSpPr txBox="1">
            <a:spLocks noChangeArrowheads="1"/>
          </p:cNvSpPr>
          <p:nvPr/>
        </p:nvSpPr>
        <p:spPr bwMode="auto">
          <a:xfrm>
            <a:off x="3007916" y="4308476"/>
            <a:ext cx="4583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or</a:t>
            </a:r>
          </a:p>
        </p:txBody>
      </p:sp>
      <p:sp>
        <p:nvSpPr>
          <p:cNvPr id="26" name="Rectangle 25"/>
          <p:cNvSpPr/>
          <p:nvPr/>
        </p:nvSpPr>
        <p:spPr bwMode="auto">
          <a:xfrm>
            <a:off x="3016515" y="2817813"/>
            <a:ext cx="1186656" cy="122237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cxnSp>
        <p:nvCxnSpPr>
          <p:cNvPr id="33" name="Straight Arrow Connector 32"/>
          <p:cNvCxnSpPr/>
          <p:nvPr/>
        </p:nvCxnSpPr>
        <p:spPr bwMode="auto">
          <a:xfrm rot="10800000" flipV="1">
            <a:off x="2218533" y="3397250"/>
            <a:ext cx="2889248" cy="7461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Straight Arrow Connector 35"/>
          <p:cNvCxnSpPr/>
          <p:nvPr/>
        </p:nvCxnSpPr>
        <p:spPr bwMode="auto">
          <a:xfrm rot="10800000" flipV="1">
            <a:off x="1427427" y="2287680"/>
            <a:ext cx="3666596" cy="204619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rot="10800000" flipV="1">
            <a:off x="3903929" y="4810125"/>
            <a:ext cx="1083469" cy="2222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3" name="TextBox 42"/>
          <p:cNvSpPr txBox="1"/>
          <p:nvPr/>
        </p:nvSpPr>
        <p:spPr>
          <a:xfrm>
            <a:off x="481542" y="1254125"/>
            <a:ext cx="3472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660066"/>
                </a:solidFill>
              </a:rPr>
              <a:t>Neutron </a:t>
            </a:r>
            <a:r>
              <a:rPr lang="en-US" sz="2000" dirty="0" err="1" smtClean="0">
                <a:solidFill>
                  <a:srgbClr val="660066"/>
                </a:solidFill>
              </a:rPr>
              <a:t>reflectometry</a:t>
            </a:r>
            <a:r>
              <a:rPr lang="en-US" sz="2000" dirty="0" smtClean="0">
                <a:solidFill>
                  <a:srgbClr val="660066"/>
                </a:solidFill>
              </a:rPr>
              <a:t> in D</a:t>
            </a:r>
            <a:r>
              <a:rPr lang="en-US" sz="2000" baseline="-25000" dirty="0" smtClean="0">
                <a:solidFill>
                  <a:srgbClr val="660066"/>
                </a:solidFill>
              </a:rPr>
              <a:t>2</a:t>
            </a:r>
            <a:r>
              <a:rPr lang="en-US" sz="2000" dirty="0" smtClean="0">
                <a:solidFill>
                  <a:srgbClr val="660066"/>
                </a:solidFill>
              </a:rPr>
              <a:t>O</a:t>
            </a:r>
            <a:endParaRPr lang="en-US" sz="2000" dirty="0">
              <a:solidFill>
                <a:srgbClr val="660066"/>
              </a:solidFill>
            </a:endParaRPr>
          </a:p>
        </p:txBody>
      </p:sp>
      <p:sp>
        <p:nvSpPr>
          <p:cNvPr id="44" name="TextBox 13"/>
          <p:cNvSpPr txBox="1">
            <a:spLocks noChangeArrowheads="1"/>
          </p:cNvSpPr>
          <p:nvPr/>
        </p:nvSpPr>
        <p:spPr bwMode="auto">
          <a:xfrm>
            <a:off x="622565" y="6059488"/>
            <a:ext cx="6417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Only possible fit with </a:t>
            </a:r>
            <a:r>
              <a:rPr lang="en-US" dirty="0" err="1">
                <a:solidFill>
                  <a:srgbClr val="FF0000"/>
                </a:solidFill>
              </a:rPr>
              <a:t>dendrimer</a:t>
            </a:r>
            <a:r>
              <a:rPr lang="en-US" dirty="0">
                <a:solidFill>
                  <a:srgbClr val="FF0000"/>
                </a:solidFill>
              </a:rPr>
              <a:t> under  </a:t>
            </a:r>
            <a:r>
              <a:rPr lang="en-US" dirty="0" err="1">
                <a:solidFill>
                  <a:srgbClr val="FF0000"/>
                </a:solidFill>
              </a:rPr>
              <a:t>bilayer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46" name="Straight Arrow Connector 45"/>
          <p:cNvCxnSpPr/>
          <p:nvPr/>
        </p:nvCxnSpPr>
        <p:spPr bwMode="auto">
          <a:xfrm rot="16200000" flipH="1">
            <a:off x="7207915" y="5436529"/>
            <a:ext cx="666747" cy="1719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51" name="TextBox 50"/>
          <p:cNvSpPr txBox="1"/>
          <p:nvPr/>
        </p:nvSpPr>
        <p:spPr>
          <a:xfrm>
            <a:off x="7532688" y="5191126"/>
            <a:ext cx="22661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44 Å, 85% D</a:t>
            </a:r>
            <a:r>
              <a:rPr lang="en-US" baseline="-25000" dirty="0" smtClean="0"/>
              <a:t>2</a:t>
            </a:r>
            <a:r>
              <a:rPr lang="en-US" dirty="0" smtClean="0"/>
              <a:t>O  </a:t>
            </a:r>
            <a:endParaRPr lang="en-US" dirty="0"/>
          </a:p>
        </p:txBody>
      </p:sp>
      <p:cxnSp>
        <p:nvCxnSpPr>
          <p:cNvPr id="54" name="Straight Arrow Connector 53"/>
          <p:cNvCxnSpPr/>
          <p:nvPr/>
        </p:nvCxnSpPr>
        <p:spPr bwMode="auto">
          <a:xfrm rot="5400000">
            <a:off x="7412962" y="4293527"/>
            <a:ext cx="222254" cy="1719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59" name="Straight Arrow Connector 58"/>
          <p:cNvCxnSpPr/>
          <p:nvPr/>
        </p:nvCxnSpPr>
        <p:spPr bwMode="auto">
          <a:xfrm rot="5400000">
            <a:off x="7223126" y="4690996"/>
            <a:ext cx="619125" cy="172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60" name="Straight Arrow Connector 59"/>
          <p:cNvCxnSpPr/>
          <p:nvPr/>
        </p:nvCxnSpPr>
        <p:spPr bwMode="auto">
          <a:xfrm rot="5400000">
            <a:off x="7423281" y="5049177"/>
            <a:ext cx="222254" cy="1719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61" name="TextBox 60"/>
          <p:cNvSpPr txBox="1"/>
          <p:nvPr/>
        </p:nvSpPr>
        <p:spPr>
          <a:xfrm>
            <a:off x="7451043" y="4406901"/>
            <a:ext cx="2351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28 Å, 8.4% D</a:t>
            </a:r>
            <a:r>
              <a:rPr lang="en-US" baseline="-25000" dirty="0" smtClean="0"/>
              <a:t>2</a:t>
            </a:r>
            <a:r>
              <a:rPr lang="en-US" dirty="0" smtClean="0"/>
              <a:t>O  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7358407" y="3844926"/>
            <a:ext cx="2351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5.5 Å, 19% D</a:t>
            </a:r>
            <a:r>
              <a:rPr lang="en-US" baseline="-25000" dirty="0" smtClean="0"/>
              <a:t>2</a:t>
            </a:r>
            <a:r>
              <a:rPr lang="en-US" dirty="0" smtClean="0"/>
              <a:t>O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67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959" y="777875"/>
            <a:ext cx="8915401" cy="743650"/>
          </a:xfrm>
        </p:spPr>
        <p:txBody>
          <a:bodyPr/>
          <a:lstStyle/>
          <a:p>
            <a:r>
              <a:rPr lang="en-US" sz="3600" dirty="0" smtClean="0">
                <a:solidFill>
                  <a:schemeClr val="accent6"/>
                </a:solidFill>
              </a:rPr>
              <a:t>How does different generations of </a:t>
            </a:r>
            <a:r>
              <a:rPr lang="en-US" sz="3600" dirty="0" err="1" smtClean="0">
                <a:solidFill>
                  <a:schemeClr val="accent6"/>
                </a:solidFill>
              </a:rPr>
              <a:t>dendrimers</a:t>
            </a:r>
            <a:r>
              <a:rPr lang="en-US" sz="3600" dirty="0" smtClean="0">
                <a:solidFill>
                  <a:schemeClr val="accent6"/>
                </a:solidFill>
              </a:rPr>
              <a:t> interact with the </a:t>
            </a:r>
            <a:r>
              <a:rPr lang="en-US" sz="3600" dirty="0" err="1" smtClean="0">
                <a:solidFill>
                  <a:schemeClr val="accent6"/>
                </a:solidFill>
              </a:rPr>
              <a:t>bilayer</a:t>
            </a:r>
            <a:r>
              <a:rPr lang="en-US" sz="3600" dirty="0" smtClean="0">
                <a:solidFill>
                  <a:schemeClr val="accent6"/>
                </a:solidFill>
              </a:rPr>
              <a:t>?</a:t>
            </a:r>
            <a:endParaRPr lang="en-US" sz="3600" dirty="0">
              <a:solidFill>
                <a:schemeClr val="accent6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553931" y="1979460"/>
          <a:ext cx="8130292" cy="3263201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032573"/>
                <a:gridCol w="2032573"/>
                <a:gridCol w="2032573"/>
                <a:gridCol w="2032573"/>
              </a:tblGrid>
              <a:tr h="1278707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Generation</a:t>
                      </a:r>
                      <a:endParaRPr lang="en-US" sz="2400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 (</a:t>
                      </a:r>
                      <a:r>
                        <a:rPr lang="en-US" sz="2400" dirty="0" err="1" smtClean="0"/>
                        <a:t>g</a:t>
                      </a:r>
                      <a:r>
                        <a:rPr lang="en-US" sz="2400" dirty="0" smtClean="0"/>
                        <a:t> mol</a:t>
                      </a:r>
                      <a:r>
                        <a:rPr lang="en-US" sz="2400" baseline="30000" dirty="0" smtClean="0"/>
                        <a:t>-1</a:t>
                      </a:r>
                      <a:r>
                        <a:rPr lang="en-US" sz="2400" dirty="0" smtClean="0"/>
                        <a:t>)</a:t>
                      </a:r>
                      <a:endParaRPr lang="en-US" sz="2400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No charged </a:t>
                      </a:r>
                      <a:r>
                        <a:rPr lang="en-US" sz="2400" baseline="0" dirty="0" smtClean="0"/>
                        <a:t>groups</a:t>
                      </a:r>
                      <a:endParaRPr lang="en-US" sz="2400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R</a:t>
                      </a:r>
                      <a:r>
                        <a:rPr lang="en-US" sz="2400" baseline="-25000" dirty="0" smtClean="0"/>
                        <a:t>H</a:t>
                      </a:r>
                      <a:r>
                        <a:rPr lang="en-US" sz="2400" dirty="0" smtClean="0"/>
                        <a:t> (Å)</a:t>
                      </a:r>
                      <a:endParaRPr lang="en-US" sz="2400" dirty="0"/>
                    </a:p>
                  </a:txBody>
                  <a:tcPr marL="99060" marR="99060"/>
                </a:tc>
              </a:tr>
              <a:tr h="661498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+mn-lt"/>
                        </a:rPr>
                        <a:t>2</a:t>
                      </a: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000"/>
                        </a:spcAft>
                      </a:pPr>
                      <a:r>
                        <a:rPr lang="en-US" sz="2400" dirty="0">
                          <a:latin typeface="+mn-lt"/>
                          <a:ea typeface="Times New Roman"/>
                          <a:cs typeface="Times New Roman"/>
                        </a:rPr>
                        <a:t>3256</a:t>
                      </a:r>
                    </a:p>
                  </a:txBody>
                  <a:tcPr marL="74295" marR="7429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000"/>
                        </a:spcAft>
                      </a:pPr>
                      <a:r>
                        <a:rPr lang="en-US" sz="2400" dirty="0">
                          <a:latin typeface="+mn-lt"/>
                          <a:ea typeface="Times New Roman"/>
                          <a:cs typeface="Times New Roman"/>
                        </a:rPr>
                        <a:t>16</a:t>
                      </a:r>
                    </a:p>
                  </a:txBody>
                  <a:tcPr marL="74295" marR="7429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000"/>
                        </a:spcAft>
                      </a:pPr>
                      <a:r>
                        <a:rPr lang="en-US" sz="2400">
                          <a:latin typeface="+mn-lt"/>
                          <a:ea typeface="Times New Roman"/>
                          <a:cs typeface="Times New Roman"/>
                        </a:rPr>
                        <a:t>13.6</a:t>
                      </a:r>
                    </a:p>
                  </a:txBody>
                  <a:tcPr marL="74295" marR="74295" marT="0" marB="0"/>
                </a:tc>
              </a:tr>
              <a:tr h="661498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+mn-lt"/>
                        </a:rPr>
                        <a:t>4</a:t>
                      </a:r>
                      <a:endParaRPr lang="en-US" sz="2400" dirty="0">
                        <a:latin typeface="+mn-lt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000"/>
                        </a:spcAft>
                      </a:pPr>
                      <a:r>
                        <a:rPr lang="en-US" sz="2400" dirty="0">
                          <a:latin typeface="+mn-lt"/>
                          <a:ea typeface="Times New Roman"/>
                          <a:cs typeface="Times New Roman"/>
                        </a:rPr>
                        <a:t>14215</a:t>
                      </a:r>
                    </a:p>
                  </a:txBody>
                  <a:tcPr marL="74295" marR="7429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000"/>
                        </a:spcAft>
                      </a:pPr>
                      <a:r>
                        <a:rPr lang="en-US" sz="2400" dirty="0">
                          <a:latin typeface="+mn-lt"/>
                          <a:ea typeface="Times New Roman"/>
                          <a:cs typeface="Times New Roman"/>
                        </a:rPr>
                        <a:t>64</a:t>
                      </a:r>
                    </a:p>
                  </a:txBody>
                  <a:tcPr marL="74295" marR="7429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000"/>
                        </a:spcAft>
                      </a:pPr>
                      <a:r>
                        <a:rPr lang="en-US" sz="2400">
                          <a:latin typeface="+mn-lt"/>
                          <a:ea typeface="Times New Roman"/>
                          <a:cs typeface="Times New Roman"/>
                        </a:rPr>
                        <a:t>24.5</a:t>
                      </a:r>
                    </a:p>
                  </a:txBody>
                  <a:tcPr marL="74295" marR="74295" marT="0" marB="0"/>
                </a:tc>
              </a:tr>
              <a:tr h="661498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+mn-lt"/>
                        </a:rPr>
                        <a:t>6</a:t>
                      </a:r>
                      <a:endParaRPr lang="en-US" sz="2400" dirty="0">
                        <a:latin typeface="+mn-lt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000"/>
                        </a:spcAft>
                      </a:pPr>
                      <a:r>
                        <a:rPr lang="en-US" sz="2400">
                          <a:latin typeface="+mn-lt"/>
                          <a:ea typeface="Times New Roman"/>
                          <a:cs typeface="Times New Roman"/>
                        </a:rPr>
                        <a:t>58048</a:t>
                      </a:r>
                    </a:p>
                  </a:txBody>
                  <a:tcPr marL="74295" marR="7429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000"/>
                        </a:spcAft>
                      </a:pPr>
                      <a:r>
                        <a:rPr lang="en-US" sz="2400" dirty="0">
                          <a:latin typeface="+mn-lt"/>
                          <a:ea typeface="Times New Roman"/>
                          <a:cs typeface="Times New Roman"/>
                        </a:rPr>
                        <a:t>256</a:t>
                      </a:r>
                    </a:p>
                  </a:txBody>
                  <a:tcPr marL="74295" marR="7429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000"/>
                        </a:spcAft>
                      </a:pPr>
                      <a:r>
                        <a:rPr lang="en-US" sz="2400" dirty="0">
                          <a:latin typeface="+mn-lt"/>
                          <a:ea typeface="Times New Roman"/>
                          <a:cs typeface="Times New Roman"/>
                        </a:rPr>
                        <a:t>38.0</a:t>
                      </a:r>
                    </a:p>
                  </a:txBody>
                  <a:tcPr marL="74295" marR="74295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698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425" y="279690"/>
            <a:ext cx="8420100" cy="1143000"/>
          </a:xfrm>
        </p:spPr>
        <p:txBody>
          <a:bodyPr/>
          <a:lstStyle/>
          <a:p>
            <a:r>
              <a:rPr lang="en-US" sz="3600" dirty="0" smtClean="0">
                <a:solidFill>
                  <a:schemeClr val="accent6"/>
                </a:solidFill>
              </a:rPr>
              <a:t>The interaction with the </a:t>
            </a:r>
            <a:r>
              <a:rPr lang="en-US" sz="3600" dirty="0" err="1" smtClean="0">
                <a:solidFill>
                  <a:schemeClr val="accent6"/>
                </a:solidFill>
              </a:rPr>
              <a:t>bilayer</a:t>
            </a:r>
            <a:r>
              <a:rPr lang="en-US" sz="3600" dirty="0" smtClean="0">
                <a:solidFill>
                  <a:schemeClr val="accent6"/>
                </a:solidFill>
              </a:rPr>
              <a:t> depends on </a:t>
            </a:r>
            <a:r>
              <a:rPr lang="en-US" sz="3600" dirty="0" err="1" smtClean="0">
                <a:solidFill>
                  <a:schemeClr val="accent6"/>
                </a:solidFill>
              </a:rPr>
              <a:t>dendrimer</a:t>
            </a:r>
            <a:r>
              <a:rPr lang="en-US" sz="3600" dirty="0" smtClean="0">
                <a:solidFill>
                  <a:schemeClr val="accent6"/>
                </a:solidFill>
              </a:rPr>
              <a:t> generation</a:t>
            </a:r>
            <a:endParaRPr lang="en-U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5324894" y="1766759"/>
            <a:ext cx="4338481" cy="4114800"/>
          </a:xfrm>
        </p:spPr>
        <p:txBody>
          <a:bodyPr/>
          <a:lstStyle/>
          <a:p>
            <a:pPr>
              <a:buNone/>
            </a:pPr>
            <a:r>
              <a:rPr lang="en-US" sz="2400" dirty="0" err="1" smtClean="0">
                <a:solidFill>
                  <a:srgbClr val="FF0000"/>
                </a:solidFill>
              </a:rPr>
              <a:t>b,c</a:t>
            </a:r>
            <a:endParaRPr lang="en-US" sz="2400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	G2 (and G4) </a:t>
            </a:r>
            <a:r>
              <a:rPr lang="en-US" sz="2400" dirty="0" err="1" smtClean="0">
                <a:solidFill>
                  <a:srgbClr val="FF0000"/>
                </a:solidFill>
              </a:rPr>
              <a:t>dendrimers</a:t>
            </a:r>
            <a:r>
              <a:rPr lang="en-US" sz="2400" dirty="0" smtClean="0">
                <a:solidFill>
                  <a:srgbClr val="FF0000"/>
                </a:solidFill>
              </a:rPr>
              <a:t> penetrates </a:t>
            </a:r>
            <a:r>
              <a:rPr lang="en-US" sz="2400" dirty="0" err="1" smtClean="0">
                <a:solidFill>
                  <a:srgbClr val="FF0000"/>
                </a:solidFill>
              </a:rPr>
              <a:t>bilayer</a:t>
            </a:r>
            <a:r>
              <a:rPr lang="en-US" sz="2400" dirty="0" smtClean="0">
                <a:solidFill>
                  <a:srgbClr val="FF0000"/>
                </a:solidFill>
              </a:rPr>
              <a:t> but leaves it intact.</a:t>
            </a:r>
          </a:p>
          <a:p>
            <a:pPr>
              <a:buNone/>
            </a:pPr>
            <a:r>
              <a:rPr lang="en-US" sz="2400" dirty="0" err="1" smtClean="0">
                <a:solidFill>
                  <a:srgbClr val="FF0000"/>
                </a:solidFill>
              </a:rPr>
              <a:t>d</a:t>
            </a:r>
            <a:endParaRPr lang="en-US" sz="2400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	G6 partly penetrate </a:t>
            </a:r>
            <a:r>
              <a:rPr lang="en-US" sz="2400" dirty="0" err="1" smtClean="0">
                <a:solidFill>
                  <a:srgbClr val="FF0000"/>
                </a:solidFill>
              </a:rPr>
              <a:t>bilayer</a:t>
            </a:r>
            <a:r>
              <a:rPr lang="en-US" sz="2400" dirty="0" smtClean="0">
                <a:solidFill>
                  <a:srgbClr val="FF0000"/>
                </a:solidFill>
              </a:rPr>
              <a:t> but partly destroys it! </a:t>
            </a:r>
            <a:r>
              <a:rPr lang="en-US" sz="2400" b="0" i="1" dirty="0" smtClean="0">
                <a:solidFill>
                  <a:srgbClr val="FF0000"/>
                </a:solidFill>
              </a:rPr>
              <a:t>The interaction with </a:t>
            </a:r>
            <a:r>
              <a:rPr lang="en-US" sz="2400" b="0" i="1" dirty="0" err="1" smtClean="0">
                <a:solidFill>
                  <a:srgbClr val="FF0000"/>
                </a:solidFill>
              </a:rPr>
              <a:t>bilayer</a:t>
            </a:r>
            <a:r>
              <a:rPr lang="en-US" sz="2400" b="0" i="1" dirty="0" smtClean="0">
                <a:solidFill>
                  <a:srgbClr val="FF0000"/>
                </a:solidFill>
              </a:rPr>
              <a:t> is stronger as the </a:t>
            </a:r>
            <a:r>
              <a:rPr lang="en-US" sz="2400" b="0" i="1" dirty="0" err="1" smtClean="0">
                <a:solidFill>
                  <a:srgbClr val="FF0000"/>
                </a:solidFill>
              </a:rPr>
              <a:t>dendrimers</a:t>
            </a:r>
            <a:r>
              <a:rPr lang="en-US" sz="2400" b="0" i="1" dirty="0" smtClean="0">
                <a:solidFill>
                  <a:srgbClr val="FF0000"/>
                </a:solidFill>
              </a:rPr>
              <a:t> partly adsorbs on top of the remaining </a:t>
            </a:r>
            <a:r>
              <a:rPr lang="en-US" sz="2400" b="0" i="1" dirty="0" err="1" smtClean="0">
                <a:solidFill>
                  <a:srgbClr val="FF0000"/>
                </a:solidFill>
              </a:rPr>
              <a:t>bilayer</a:t>
            </a:r>
            <a:r>
              <a:rPr lang="en-US" sz="2400" b="0" i="1" dirty="0" smtClean="0">
                <a:solidFill>
                  <a:srgbClr val="FF0000"/>
                </a:solidFill>
              </a:rPr>
              <a:t>.</a:t>
            </a:r>
          </a:p>
          <a:p>
            <a:endParaRPr lang="en-US" sz="2400" dirty="0"/>
          </a:p>
        </p:txBody>
      </p:sp>
      <p:graphicFrame>
        <p:nvGraphicFramePr>
          <p:cNvPr id="210946" name="Object 2"/>
          <p:cNvGraphicFramePr>
            <a:graphicFrameLocks noChangeAspect="1"/>
          </p:cNvGraphicFramePr>
          <p:nvPr/>
        </p:nvGraphicFramePr>
        <p:xfrm>
          <a:off x="0" y="1798261"/>
          <a:ext cx="5274850" cy="35310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294" name="Document" r:id="rId3" imgW="3327400" imgH="2413000" progId="Word.Document.12">
                  <p:link updateAutomatic="1"/>
                </p:oleObj>
              </mc:Choice>
              <mc:Fallback>
                <p:oleObj name="Document" r:id="rId3" imgW="3327400" imgH="24130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798261"/>
                        <a:ext cx="5274850" cy="35310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374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How do the </a:t>
            </a:r>
            <a:r>
              <a:rPr lang="en-US" dirty="0" err="1" smtClean="0">
                <a:solidFill>
                  <a:schemeClr val="accent6"/>
                </a:solidFill>
              </a:rPr>
              <a:t>dendrimers</a:t>
            </a:r>
            <a:r>
              <a:rPr lang="en-US" dirty="0" smtClean="0">
                <a:solidFill>
                  <a:schemeClr val="accent6"/>
                </a:solidFill>
              </a:rPr>
              <a:t> pass the </a:t>
            </a:r>
            <a:r>
              <a:rPr lang="en-US" dirty="0" err="1" smtClean="0">
                <a:solidFill>
                  <a:schemeClr val="accent6"/>
                </a:solidFill>
              </a:rPr>
              <a:t>bilayer</a:t>
            </a:r>
            <a:r>
              <a:rPr lang="en-US" dirty="0" smtClean="0">
                <a:solidFill>
                  <a:schemeClr val="accent6"/>
                </a:solidFill>
              </a:rPr>
              <a:t>?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Through defects?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Can they pass through the membrane? (AFM studies suggest this)</a:t>
            </a:r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Corse grain simulation (</a:t>
            </a:r>
            <a:r>
              <a:rPr lang="en-US" dirty="0" err="1" smtClean="0">
                <a:solidFill>
                  <a:srgbClr val="FF0000"/>
                </a:solidFill>
              </a:rPr>
              <a:t>Syma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Khaled</a:t>
            </a:r>
            <a:r>
              <a:rPr lang="en-US" dirty="0" smtClean="0">
                <a:solidFill>
                  <a:srgbClr val="FF0000"/>
                </a:solidFill>
              </a:rPr>
              <a:t>, University of Southampton)</a:t>
            </a:r>
          </a:p>
          <a:p>
            <a:pPr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5813" y="3492501"/>
            <a:ext cx="721402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accent2"/>
                </a:solidFill>
              </a:rPr>
              <a:t>Simulation (120 ns) using </a:t>
            </a:r>
          </a:p>
          <a:p>
            <a:r>
              <a:rPr lang="en-US" sz="2000" b="1" dirty="0" smtClean="0">
                <a:solidFill>
                  <a:schemeClr val="accent2"/>
                </a:solidFill>
              </a:rPr>
              <a:t>GROMACS 3.3.1 simulation package </a:t>
            </a:r>
          </a:p>
          <a:p>
            <a:r>
              <a:rPr lang="en-US" sz="2000" b="1" dirty="0" smtClean="0">
                <a:solidFill>
                  <a:schemeClr val="accent2"/>
                </a:solidFill>
              </a:rPr>
              <a:t>Parameters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884" y="4635500"/>
            <a:ext cx="4842933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85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33063"/>
            <a:ext cx="9906000" cy="1168400"/>
          </a:xfrm>
        </p:spPr>
        <p:txBody>
          <a:bodyPr/>
          <a:lstStyle/>
          <a:p>
            <a:r>
              <a:rPr lang="en-US" sz="2800" dirty="0" smtClean="0">
                <a:solidFill>
                  <a:srgbClr val="0000E7"/>
                </a:solidFill>
              </a:rPr>
              <a:t>Coarse grain simulations:</a:t>
            </a:r>
            <a:br>
              <a:rPr lang="en-US" sz="2800" dirty="0" smtClean="0">
                <a:solidFill>
                  <a:srgbClr val="0000E7"/>
                </a:solidFill>
              </a:rPr>
            </a:br>
            <a:r>
              <a:rPr lang="en-US" sz="2800" dirty="0" err="1" smtClean="0">
                <a:solidFill>
                  <a:srgbClr val="0000E7"/>
                </a:solidFill>
              </a:rPr>
              <a:t>Dendrimers</a:t>
            </a:r>
            <a:r>
              <a:rPr lang="en-US" sz="2800" dirty="0" smtClean="0">
                <a:solidFill>
                  <a:srgbClr val="0000E7"/>
                </a:solidFill>
              </a:rPr>
              <a:t> can pass through the membrane without “defects”?!</a:t>
            </a:r>
            <a:br>
              <a:rPr lang="en-US" sz="2800" dirty="0" smtClean="0">
                <a:solidFill>
                  <a:srgbClr val="0000E7"/>
                </a:solidFill>
              </a:rPr>
            </a:br>
            <a:endParaRPr lang="en-US" sz="2800" dirty="0">
              <a:solidFill>
                <a:srgbClr val="0000E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265130"/>
            <a:ext cx="9906000" cy="1441959"/>
          </a:xfrm>
        </p:spPr>
        <p:txBody>
          <a:bodyPr/>
          <a:lstStyle/>
          <a:p>
            <a:pPr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…and without the attractive force between </a:t>
            </a:r>
            <a:r>
              <a:rPr lang="en-US" sz="2800" dirty="0" err="1" smtClean="0">
                <a:solidFill>
                  <a:srgbClr val="FF0000"/>
                </a:solidFill>
              </a:rPr>
              <a:t>dendrimer</a:t>
            </a:r>
            <a:r>
              <a:rPr lang="en-US" sz="2800" dirty="0" smtClean="0">
                <a:solidFill>
                  <a:srgbClr val="FF0000"/>
                </a:solidFill>
              </a:rPr>
              <a:t> and the negatively charge silica surface</a:t>
            </a:r>
          </a:p>
          <a:p>
            <a:pPr>
              <a:buNone/>
            </a:pPr>
            <a:r>
              <a:rPr lang="en-US" sz="2400" dirty="0" smtClean="0">
                <a:solidFill>
                  <a:srgbClr val="660066"/>
                </a:solidFill>
              </a:rPr>
              <a:t>(confirmed by </a:t>
            </a:r>
            <a:r>
              <a:rPr lang="en-US" sz="2400" dirty="0" err="1" smtClean="0">
                <a:solidFill>
                  <a:srgbClr val="660066"/>
                </a:solidFill>
              </a:rPr>
              <a:t>prel</a:t>
            </a:r>
            <a:r>
              <a:rPr lang="en-US" sz="2400" dirty="0" smtClean="0">
                <a:solidFill>
                  <a:srgbClr val="660066"/>
                </a:solidFill>
              </a:rPr>
              <a:t>. experiments with free standing </a:t>
            </a:r>
            <a:r>
              <a:rPr lang="en-US" sz="2400" dirty="0" err="1" smtClean="0">
                <a:solidFill>
                  <a:srgbClr val="660066"/>
                </a:solidFill>
              </a:rPr>
              <a:t>bilayers</a:t>
            </a:r>
            <a:r>
              <a:rPr lang="en-US" sz="2400" dirty="0" smtClean="0">
                <a:solidFill>
                  <a:srgbClr val="660066"/>
                </a:solidFill>
              </a:rPr>
              <a:t>) </a:t>
            </a:r>
          </a:p>
          <a:p>
            <a:pPr>
              <a:buNone/>
            </a:pPr>
            <a:r>
              <a:rPr lang="en-US" sz="2800" dirty="0" smtClean="0"/>
              <a:t>Additional simulations shows that the surface seems to slow down the process…</a:t>
            </a:r>
            <a:endParaRPr lang="en-US" sz="2800" dirty="0"/>
          </a:p>
        </p:txBody>
      </p:sp>
      <p:pic>
        <p:nvPicPr>
          <p:cNvPr id="9" name="Picture 7" descr="0ns_opaque"/>
          <p:cNvPicPr>
            <a:picLocks noChangeAspect="1" noChangeArrowheads="1"/>
          </p:cNvPicPr>
          <p:nvPr/>
        </p:nvPicPr>
        <p:blipFill>
          <a:blip r:embed="rId2"/>
          <a:srcRect l="12500" t="24219" r="12500" b="25391"/>
          <a:stretch>
            <a:fillRect/>
          </a:stretch>
        </p:blipFill>
        <p:spPr bwMode="auto">
          <a:xfrm>
            <a:off x="0" y="1773675"/>
            <a:ext cx="3219450" cy="1997075"/>
          </a:xfrm>
          <a:prstGeom prst="rect">
            <a:avLst/>
          </a:prstGeom>
          <a:noFill/>
        </p:spPr>
      </p:pic>
      <p:pic>
        <p:nvPicPr>
          <p:cNvPr id="10" name="Picture 8" descr="30ns_cutaway"/>
          <p:cNvPicPr>
            <a:picLocks noChangeAspect="1" noChangeArrowheads="1"/>
          </p:cNvPicPr>
          <p:nvPr/>
        </p:nvPicPr>
        <p:blipFill>
          <a:blip r:embed="rId3"/>
          <a:srcRect l="14375" t="10590" r="8235" b="8235"/>
          <a:stretch>
            <a:fillRect/>
          </a:stretch>
        </p:blipFill>
        <p:spPr bwMode="auto">
          <a:xfrm>
            <a:off x="3336396" y="1205349"/>
            <a:ext cx="3226329" cy="3124200"/>
          </a:xfrm>
          <a:prstGeom prst="rect">
            <a:avLst/>
          </a:prstGeom>
          <a:noFill/>
        </p:spPr>
      </p:pic>
      <p:pic>
        <p:nvPicPr>
          <p:cNvPr id="11" name="Picture 11" descr="120ns_cutaway"/>
          <p:cNvPicPr>
            <a:picLocks noChangeAspect="1" noChangeArrowheads="1"/>
          </p:cNvPicPr>
          <p:nvPr/>
        </p:nvPicPr>
        <p:blipFill>
          <a:blip r:embed="rId4"/>
          <a:srcRect l="12071" t="11328" r="13243" b="11328"/>
          <a:stretch>
            <a:fillRect/>
          </a:stretch>
        </p:blipFill>
        <p:spPr bwMode="auto">
          <a:xfrm>
            <a:off x="6648715" y="1287900"/>
            <a:ext cx="3219450" cy="3076575"/>
          </a:xfrm>
          <a:prstGeom prst="rect">
            <a:avLst/>
          </a:prstGeom>
          <a:noFill/>
        </p:spPr>
      </p:pic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929806" y="3971609"/>
            <a:ext cx="9906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0 ns</a:t>
            </a:r>
          </a:p>
        </p:txBody>
      </p:sp>
      <p:sp>
        <p:nvSpPr>
          <p:cNvPr id="13" name="Text Box 24"/>
          <p:cNvSpPr txBox="1">
            <a:spLocks noChangeArrowheads="1"/>
          </p:cNvSpPr>
          <p:nvPr/>
        </p:nvSpPr>
        <p:spPr bwMode="auto">
          <a:xfrm>
            <a:off x="4149662" y="3971608"/>
            <a:ext cx="1403350" cy="457200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30 ns</a:t>
            </a:r>
          </a:p>
        </p:txBody>
      </p:sp>
      <p:sp>
        <p:nvSpPr>
          <p:cNvPr id="14" name="Text Box 25"/>
          <p:cNvSpPr txBox="1">
            <a:spLocks noChangeArrowheads="1"/>
          </p:cNvSpPr>
          <p:nvPr/>
        </p:nvSpPr>
        <p:spPr bwMode="auto">
          <a:xfrm>
            <a:off x="7923175" y="4009525"/>
            <a:ext cx="1403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120 ns</a:t>
            </a:r>
          </a:p>
        </p:txBody>
      </p:sp>
    </p:spTree>
    <p:extLst>
      <p:ext uri="{BB962C8B-B14F-4D97-AF65-F5344CB8AC3E}">
        <p14:creationId xmlns:p14="http://schemas.microsoft.com/office/powerpoint/2010/main" val="32876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0800"/>
            <a:ext cx="4870450" cy="4597400"/>
          </a:xfrm>
          <a:prstGeom prst="rect">
            <a:avLst/>
          </a:prstGeom>
        </p:spPr>
      </p:pic>
      <p:sp>
        <p:nvSpPr>
          <p:cNvPr id="86018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1663700"/>
          </a:xfrm>
        </p:spPr>
        <p:txBody>
          <a:bodyPr/>
          <a:lstStyle/>
          <a:p>
            <a:r>
              <a:rPr lang="en-US" sz="2800" dirty="0" smtClean="0">
                <a:solidFill>
                  <a:srgbClr val="0000FF"/>
                </a:solidFill>
                <a:ea typeface="ＭＳ Ｐゴシック" pitchFamily="-110" charset="-128"/>
                <a:cs typeface="ＭＳ Ｐゴシック" pitchFamily="-110" charset="-128"/>
              </a:rPr>
              <a:t>What happens when DNA/</a:t>
            </a:r>
            <a:r>
              <a:rPr lang="en-US" sz="2800" dirty="0" err="1" smtClean="0">
                <a:solidFill>
                  <a:srgbClr val="0000FF"/>
                </a:solidFill>
                <a:ea typeface="ＭＳ Ｐゴシック" pitchFamily="-110" charset="-128"/>
                <a:cs typeface="ＭＳ Ｐゴシック" pitchFamily="-110" charset="-128"/>
              </a:rPr>
              <a:t>dendrimer</a:t>
            </a:r>
            <a:r>
              <a:rPr lang="en-US" sz="2800" dirty="0" smtClean="0">
                <a:solidFill>
                  <a:srgbClr val="0000FF"/>
                </a:solidFill>
                <a:ea typeface="ＭＳ Ｐゴシック" pitchFamily="-110" charset="-128"/>
                <a:cs typeface="ＭＳ Ｐゴシック" pitchFamily="-110" charset="-128"/>
              </a:rPr>
              <a:t> complex interact with a model cell membrane?</a:t>
            </a:r>
            <a:br>
              <a:rPr lang="en-US" sz="2800" dirty="0" smtClean="0">
                <a:solidFill>
                  <a:srgbClr val="0000FF"/>
                </a:solidFill>
                <a:ea typeface="ＭＳ Ｐゴシック" pitchFamily="-110" charset="-128"/>
                <a:cs typeface="ＭＳ Ｐゴシック" pitchFamily="-110" charset="-128"/>
              </a:rPr>
            </a:br>
            <a:endParaRPr lang="en-US" sz="2800" dirty="0" smtClean="0"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57" name="Content Placeholder 4"/>
          <p:cNvSpPr>
            <a:spLocks noGrp="1"/>
          </p:cNvSpPr>
          <p:nvPr>
            <p:ph idx="1"/>
          </p:nvPr>
        </p:nvSpPr>
        <p:spPr>
          <a:xfrm>
            <a:off x="4528212" y="4338432"/>
            <a:ext cx="5377788" cy="2235200"/>
          </a:xfrm>
          <a:prstGeom prst="rect">
            <a:avLst/>
          </a:prstGeom>
        </p:spPr>
        <p:txBody>
          <a:bodyPr/>
          <a:lstStyle/>
          <a:p>
            <a:r>
              <a:rPr lang="en-US" sz="2400" dirty="0" smtClean="0">
                <a:solidFill>
                  <a:srgbClr val="FF0000"/>
                </a:solidFill>
                <a:ea typeface="ＭＳ Ｐゴシック" pitchFamily="-110" charset="-128"/>
                <a:cs typeface="ＭＳ Ｐゴシック" pitchFamily="-110" charset="-128"/>
              </a:rPr>
              <a:t>No penetration of the </a:t>
            </a:r>
            <a:r>
              <a:rPr lang="en-US" sz="2400" dirty="0" err="1" smtClean="0">
                <a:solidFill>
                  <a:srgbClr val="FF0000"/>
                </a:solidFill>
                <a:ea typeface="ＭＳ Ｐゴシック" pitchFamily="-110" charset="-128"/>
                <a:cs typeface="ＭＳ Ｐゴシック" pitchFamily="-110" charset="-128"/>
              </a:rPr>
              <a:t>bilayer</a:t>
            </a:r>
            <a:r>
              <a:rPr lang="en-US" sz="2400" dirty="0" smtClean="0">
                <a:solidFill>
                  <a:srgbClr val="FF0000"/>
                </a:solidFill>
                <a:ea typeface="ＭＳ Ｐゴシック" pitchFamily="-110" charset="-128"/>
                <a:cs typeface="ＭＳ Ｐゴシック" pitchFamily="-110" charset="-128"/>
              </a:rPr>
              <a:t> by G4/DNA complex</a:t>
            </a:r>
          </a:p>
          <a:p>
            <a:r>
              <a:rPr lang="en-US" sz="2400" dirty="0" smtClean="0">
                <a:solidFill>
                  <a:srgbClr val="FF0000"/>
                </a:solidFill>
                <a:ea typeface="ＭＳ Ｐゴシック" pitchFamily="-110" charset="-128"/>
                <a:cs typeface="ＭＳ Ｐゴシック" pitchFamily="-110" charset="-128"/>
              </a:rPr>
              <a:t>G4/DNA complex sits on top of </a:t>
            </a:r>
            <a:r>
              <a:rPr lang="en-US" sz="2400" dirty="0" err="1" smtClean="0">
                <a:solidFill>
                  <a:srgbClr val="FF0000"/>
                </a:solidFill>
                <a:ea typeface="ＭＳ Ｐゴシック" pitchFamily="-110" charset="-128"/>
                <a:cs typeface="ＭＳ Ｐゴシック" pitchFamily="-110" charset="-128"/>
              </a:rPr>
              <a:t>bilayer</a:t>
            </a:r>
            <a:r>
              <a:rPr lang="en-US" sz="2400" dirty="0" smtClean="0">
                <a:solidFill>
                  <a:srgbClr val="FF0000"/>
                </a:solidFill>
                <a:ea typeface="ＭＳ Ｐゴシック" pitchFamily="-110" charset="-128"/>
                <a:cs typeface="ＭＳ Ｐゴシック" pitchFamily="-110" charset="-128"/>
              </a:rPr>
              <a:t> </a:t>
            </a:r>
          </a:p>
        </p:txBody>
      </p:sp>
      <p:grpSp>
        <p:nvGrpSpPr>
          <p:cNvPr id="2" name="Group 31"/>
          <p:cNvGrpSpPr/>
          <p:nvPr/>
        </p:nvGrpSpPr>
        <p:grpSpPr>
          <a:xfrm>
            <a:off x="4721254" y="2923960"/>
            <a:ext cx="2507456" cy="965200"/>
            <a:chOff x="5286934" y="1919195"/>
            <a:chExt cx="2314575" cy="965200"/>
          </a:xfrm>
        </p:grpSpPr>
        <p:sp>
          <p:nvSpPr>
            <p:cNvPr id="86023" name="Rectangle 17"/>
            <p:cNvSpPr>
              <a:spLocks noChangeArrowheads="1"/>
            </p:cNvSpPr>
            <p:nvPr/>
          </p:nvSpPr>
          <p:spPr bwMode="auto">
            <a:xfrm>
              <a:off x="5286934" y="2766920"/>
              <a:ext cx="2306637" cy="117475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DDDDDD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86024" name="Picture 18" descr="bilayer"/>
            <p:cNvPicPr>
              <a:picLocks noChangeAspect="1" noChangeArrowheads="1"/>
            </p:cNvPicPr>
            <p:nvPr/>
          </p:nvPicPr>
          <p:blipFill>
            <a:blip r:embed="rId3"/>
            <a:srcRect r="56812"/>
            <a:stretch>
              <a:fillRect/>
            </a:stretch>
          </p:blipFill>
          <p:spPr bwMode="auto">
            <a:xfrm>
              <a:off x="6468034" y="1919195"/>
              <a:ext cx="1133475" cy="85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25" name="Picture 19" descr="bilayer"/>
            <p:cNvPicPr>
              <a:picLocks noChangeAspect="1" noChangeArrowheads="1"/>
            </p:cNvPicPr>
            <p:nvPr/>
          </p:nvPicPr>
          <p:blipFill>
            <a:blip r:embed="rId3"/>
            <a:srcRect r="56812"/>
            <a:stretch>
              <a:fillRect/>
            </a:stretch>
          </p:blipFill>
          <p:spPr bwMode="auto">
            <a:xfrm>
              <a:off x="5334559" y="1930308"/>
              <a:ext cx="1133475" cy="854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6042" name="TextBox 27"/>
          <p:cNvSpPr txBox="1">
            <a:spLocks noChangeArrowheads="1"/>
          </p:cNvSpPr>
          <p:nvPr/>
        </p:nvSpPr>
        <p:spPr bwMode="auto">
          <a:xfrm>
            <a:off x="3007916" y="4308476"/>
            <a:ext cx="4583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or</a:t>
            </a:r>
          </a:p>
        </p:txBody>
      </p:sp>
      <p:pic>
        <p:nvPicPr>
          <p:cNvPr id="26" name="Picture 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357198">
            <a:off x="5426860" y="2175491"/>
            <a:ext cx="823780" cy="8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357198">
            <a:off x="5881089" y="1210852"/>
            <a:ext cx="823780" cy="8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357198">
            <a:off x="5205030" y="1003793"/>
            <a:ext cx="823780" cy="8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34"/>
          <p:cNvGrpSpPr/>
          <p:nvPr/>
        </p:nvGrpSpPr>
        <p:grpSpPr>
          <a:xfrm>
            <a:off x="4744779" y="1117654"/>
            <a:ext cx="2368341" cy="1806563"/>
            <a:chOff x="5672125" y="2501576"/>
            <a:chExt cx="2186161" cy="1806563"/>
          </a:xfrm>
        </p:grpSpPr>
        <p:pic>
          <p:nvPicPr>
            <p:cNvPr id="86021" name="Picture 1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357198">
              <a:off x="6439784" y="3223691"/>
              <a:ext cx="758825" cy="804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26" name="Picture 20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357198">
              <a:off x="7099461" y="2914109"/>
              <a:ext cx="758825" cy="804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27" name="Picture 2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357198">
              <a:off x="5672125" y="3444929"/>
              <a:ext cx="760412" cy="804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2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357198">
              <a:off x="7095344" y="3503276"/>
              <a:ext cx="760412" cy="804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2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357198">
              <a:off x="6034546" y="3143815"/>
              <a:ext cx="760412" cy="804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2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357198">
              <a:off x="5808572" y="2766132"/>
              <a:ext cx="760412" cy="804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Freeform 33"/>
            <p:cNvSpPr/>
            <p:nvPr/>
          </p:nvSpPr>
          <p:spPr bwMode="auto">
            <a:xfrm>
              <a:off x="5800599" y="2501576"/>
              <a:ext cx="1914577" cy="1660091"/>
            </a:xfrm>
            <a:custGeom>
              <a:avLst/>
              <a:gdLst>
                <a:gd name="connsiteX0" fmla="*/ 0 w 1914577"/>
                <a:gd name="connsiteY0" fmla="*/ 948752 h 1660091"/>
                <a:gd name="connsiteX1" fmla="*/ 18956 w 1914577"/>
                <a:gd name="connsiteY1" fmla="*/ 550637 h 1660091"/>
                <a:gd name="connsiteX2" fmla="*/ 56869 w 1914577"/>
                <a:gd name="connsiteY2" fmla="*/ 512721 h 1660091"/>
                <a:gd name="connsiteX3" fmla="*/ 75825 w 1914577"/>
                <a:gd name="connsiteY3" fmla="*/ 455848 h 1660091"/>
                <a:gd name="connsiteX4" fmla="*/ 189562 w 1914577"/>
                <a:gd name="connsiteY4" fmla="*/ 361058 h 1660091"/>
                <a:gd name="connsiteX5" fmla="*/ 360168 w 1914577"/>
                <a:gd name="connsiteY5" fmla="*/ 380016 h 1660091"/>
                <a:gd name="connsiteX6" fmla="*/ 417037 w 1914577"/>
                <a:gd name="connsiteY6" fmla="*/ 398974 h 1660091"/>
                <a:gd name="connsiteX7" fmla="*/ 473905 w 1914577"/>
                <a:gd name="connsiteY7" fmla="*/ 626468 h 1660091"/>
                <a:gd name="connsiteX8" fmla="*/ 511818 w 1914577"/>
                <a:gd name="connsiteY8" fmla="*/ 702300 h 1660091"/>
                <a:gd name="connsiteX9" fmla="*/ 530774 w 1914577"/>
                <a:gd name="connsiteY9" fmla="*/ 778131 h 1660091"/>
                <a:gd name="connsiteX10" fmla="*/ 606599 w 1914577"/>
                <a:gd name="connsiteY10" fmla="*/ 929794 h 1660091"/>
                <a:gd name="connsiteX11" fmla="*/ 549730 w 1914577"/>
                <a:gd name="connsiteY11" fmla="*/ 1062499 h 1660091"/>
                <a:gd name="connsiteX12" fmla="*/ 417037 w 1914577"/>
                <a:gd name="connsiteY12" fmla="*/ 1119372 h 1660091"/>
                <a:gd name="connsiteX13" fmla="*/ 379124 w 1914577"/>
                <a:gd name="connsiteY13" fmla="*/ 1157288 h 1660091"/>
                <a:gd name="connsiteX14" fmla="*/ 303299 w 1914577"/>
                <a:gd name="connsiteY14" fmla="*/ 1271035 h 1660091"/>
                <a:gd name="connsiteX15" fmla="*/ 246431 w 1914577"/>
                <a:gd name="connsiteY15" fmla="*/ 1252077 h 1660091"/>
                <a:gd name="connsiteX16" fmla="*/ 189562 w 1914577"/>
                <a:gd name="connsiteY16" fmla="*/ 1138330 h 1660091"/>
                <a:gd name="connsiteX17" fmla="*/ 208518 w 1914577"/>
                <a:gd name="connsiteY17" fmla="*/ 967709 h 1660091"/>
                <a:gd name="connsiteX18" fmla="*/ 265387 w 1914577"/>
                <a:gd name="connsiteY18" fmla="*/ 929794 h 1660091"/>
                <a:gd name="connsiteX19" fmla="*/ 341212 w 1914577"/>
                <a:gd name="connsiteY19" fmla="*/ 778131 h 1660091"/>
                <a:gd name="connsiteX20" fmla="*/ 398080 w 1914577"/>
                <a:gd name="connsiteY20" fmla="*/ 683342 h 1660091"/>
                <a:gd name="connsiteX21" fmla="*/ 454949 w 1914577"/>
                <a:gd name="connsiteY21" fmla="*/ 550637 h 1660091"/>
                <a:gd name="connsiteX22" fmla="*/ 568686 w 1914577"/>
                <a:gd name="connsiteY22" fmla="*/ 531679 h 1660091"/>
                <a:gd name="connsiteX23" fmla="*/ 739292 w 1914577"/>
                <a:gd name="connsiteY23" fmla="*/ 474805 h 1660091"/>
                <a:gd name="connsiteX24" fmla="*/ 796161 w 1914577"/>
                <a:gd name="connsiteY24" fmla="*/ 493763 h 1660091"/>
                <a:gd name="connsiteX25" fmla="*/ 966767 w 1914577"/>
                <a:gd name="connsiteY25" fmla="*/ 531679 h 1660091"/>
                <a:gd name="connsiteX26" fmla="*/ 1023635 w 1914577"/>
                <a:gd name="connsiteY26" fmla="*/ 569595 h 1660091"/>
                <a:gd name="connsiteX27" fmla="*/ 1080504 w 1914577"/>
                <a:gd name="connsiteY27" fmla="*/ 588553 h 1660091"/>
                <a:gd name="connsiteX28" fmla="*/ 1118416 w 1914577"/>
                <a:gd name="connsiteY28" fmla="*/ 645426 h 1660091"/>
                <a:gd name="connsiteX29" fmla="*/ 1156329 w 1914577"/>
                <a:gd name="connsiteY29" fmla="*/ 797089 h 1660091"/>
                <a:gd name="connsiteX30" fmla="*/ 1175285 w 1914577"/>
                <a:gd name="connsiteY30" fmla="*/ 986667 h 1660091"/>
                <a:gd name="connsiteX31" fmla="*/ 1213197 w 1914577"/>
                <a:gd name="connsiteY31" fmla="*/ 1157288 h 1660091"/>
                <a:gd name="connsiteX32" fmla="*/ 1194241 w 1914577"/>
                <a:gd name="connsiteY32" fmla="*/ 1460613 h 1660091"/>
                <a:gd name="connsiteX33" fmla="*/ 1175285 w 1914577"/>
                <a:gd name="connsiteY33" fmla="*/ 1517487 h 1660091"/>
                <a:gd name="connsiteX34" fmla="*/ 1061548 w 1914577"/>
                <a:gd name="connsiteY34" fmla="*/ 1574360 h 1660091"/>
                <a:gd name="connsiteX35" fmla="*/ 606599 w 1914577"/>
                <a:gd name="connsiteY35" fmla="*/ 1479571 h 1660091"/>
                <a:gd name="connsiteX36" fmla="*/ 587643 w 1914577"/>
                <a:gd name="connsiteY36" fmla="*/ 1422698 h 1660091"/>
                <a:gd name="connsiteX37" fmla="*/ 606599 w 1914577"/>
                <a:gd name="connsiteY37" fmla="*/ 1119372 h 1660091"/>
                <a:gd name="connsiteX38" fmla="*/ 758248 w 1914577"/>
                <a:gd name="connsiteY38" fmla="*/ 967709 h 1660091"/>
                <a:gd name="connsiteX39" fmla="*/ 834073 w 1914577"/>
                <a:gd name="connsiteY39" fmla="*/ 910836 h 1660091"/>
                <a:gd name="connsiteX40" fmla="*/ 871986 w 1914577"/>
                <a:gd name="connsiteY40" fmla="*/ 872920 h 1660091"/>
                <a:gd name="connsiteX41" fmla="*/ 928854 w 1914577"/>
                <a:gd name="connsiteY41" fmla="*/ 835005 h 1660091"/>
                <a:gd name="connsiteX42" fmla="*/ 966767 w 1914577"/>
                <a:gd name="connsiteY42" fmla="*/ 778131 h 1660091"/>
                <a:gd name="connsiteX43" fmla="*/ 1004679 w 1914577"/>
                <a:gd name="connsiteY43" fmla="*/ 645426 h 1660091"/>
                <a:gd name="connsiteX44" fmla="*/ 1042591 w 1914577"/>
                <a:gd name="connsiteY44" fmla="*/ 588553 h 1660091"/>
                <a:gd name="connsiteX45" fmla="*/ 1061548 w 1914577"/>
                <a:gd name="connsiteY45" fmla="*/ 19817 h 1660091"/>
                <a:gd name="connsiteX46" fmla="*/ 1118416 w 1914577"/>
                <a:gd name="connsiteY46" fmla="*/ 859 h 1660091"/>
                <a:gd name="connsiteX47" fmla="*/ 1592321 w 1914577"/>
                <a:gd name="connsiteY47" fmla="*/ 19817 h 1660091"/>
                <a:gd name="connsiteX48" fmla="*/ 1630234 w 1914577"/>
                <a:gd name="connsiteY48" fmla="*/ 57733 h 1660091"/>
                <a:gd name="connsiteX49" fmla="*/ 1668146 w 1914577"/>
                <a:gd name="connsiteY49" fmla="*/ 247311 h 1660091"/>
                <a:gd name="connsiteX50" fmla="*/ 1649190 w 1914577"/>
                <a:gd name="connsiteY50" fmla="*/ 569595 h 1660091"/>
                <a:gd name="connsiteX51" fmla="*/ 1630234 w 1914577"/>
                <a:gd name="connsiteY51" fmla="*/ 626468 h 1660091"/>
                <a:gd name="connsiteX52" fmla="*/ 1478584 w 1914577"/>
                <a:gd name="connsiteY52" fmla="*/ 664384 h 1660091"/>
                <a:gd name="connsiteX53" fmla="*/ 1402759 w 1914577"/>
                <a:gd name="connsiteY53" fmla="*/ 702300 h 1660091"/>
                <a:gd name="connsiteX54" fmla="*/ 1289022 w 1914577"/>
                <a:gd name="connsiteY54" fmla="*/ 778131 h 1660091"/>
                <a:gd name="connsiteX55" fmla="*/ 1232154 w 1914577"/>
                <a:gd name="connsiteY55" fmla="*/ 835005 h 1660091"/>
                <a:gd name="connsiteX56" fmla="*/ 1061548 w 1914577"/>
                <a:gd name="connsiteY56" fmla="*/ 759173 h 1660091"/>
                <a:gd name="connsiteX57" fmla="*/ 1042591 w 1914577"/>
                <a:gd name="connsiteY57" fmla="*/ 702300 h 1660091"/>
                <a:gd name="connsiteX58" fmla="*/ 1080504 w 1914577"/>
                <a:gd name="connsiteY58" fmla="*/ 474805 h 1660091"/>
                <a:gd name="connsiteX59" fmla="*/ 1118416 w 1914577"/>
                <a:gd name="connsiteY59" fmla="*/ 380016 h 1660091"/>
                <a:gd name="connsiteX60" fmla="*/ 1156329 w 1914577"/>
                <a:gd name="connsiteY60" fmla="*/ 323143 h 1660091"/>
                <a:gd name="connsiteX61" fmla="*/ 1175285 w 1914577"/>
                <a:gd name="connsiteY61" fmla="*/ 266269 h 1660091"/>
                <a:gd name="connsiteX62" fmla="*/ 1232154 w 1914577"/>
                <a:gd name="connsiteY62" fmla="*/ 247311 h 1660091"/>
                <a:gd name="connsiteX63" fmla="*/ 1289022 w 1914577"/>
                <a:gd name="connsiteY63" fmla="*/ 209396 h 1660091"/>
                <a:gd name="connsiteX64" fmla="*/ 1383803 w 1914577"/>
                <a:gd name="connsiteY64" fmla="*/ 228354 h 1660091"/>
                <a:gd name="connsiteX65" fmla="*/ 1554409 w 1914577"/>
                <a:gd name="connsiteY65" fmla="*/ 266269 h 1660091"/>
                <a:gd name="connsiteX66" fmla="*/ 1743971 w 1914577"/>
                <a:gd name="connsiteY66" fmla="*/ 304185 h 1660091"/>
                <a:gd name="connsiteX67" fmla="*/ 1781884 w 1914577"/>
                <a:gd name="connsiteY67" fmla="*/ 398974 h 1660091"/>
                <a:gd name="connsiteX68" fmla="*/ 1838752 w 1914577"/>
                <a:gd name="connsiteY68" fmla="*/ 474805 h 1660091"/>
                <a:gd name="connsiteX69" fmla="*/ 1876665 w 1914577"/>
                <a:gd name="connsiteY69" fmla="*/ 588553 h 1660091"/>
                <a:gd name="connsiteX70" fmla="*/ 1914577 w 1914577"/>
                <a:gd name="connsiteY70" fmla="*/ 759173 h 1660091"/>
                <a:gd name="connsiteX71" fmla="*/ 1876665 w 1914577"/>
                <a:gd name="connsiteY71" fmla="*/ 1024583 h 1660091"/>
                <a:gd name="connsiteX72" fmla="*/ 1838752 w 1914577"/>
                <a:gd name="connsiteY72" fmla="*/ 1233119 h 1660091"/>
                <a:gd name="connsiteX73" fmla="*/ 1781884 w 1914577"/>
                <a:gd name="connsiteY73" fmla="*/ 1365824 h 1660091"/>
                <a:gd name="connsiteX74" fmla="*/ 1725015 w 1914577"/>
                <a:gd name="connsiteY74" fmla="*/ 1403740 h 1660091"/>
                <a:gd name="connsiteX75" fmla="*/ 1687102 w 1914577"/>
                <a:gd name="connsiteY75" fmla="*/ 1441656 h 1660091"/>
                <a:gd name="connsiteX76" fmla="*/ 1516497 w 1914577"/>
                <a:gd name="connsiteY76" fmla="*/ 1479571 h 1660091"/>
                <a:gd name="connsiteX77" fmla="*/ 1270066 w 1914577"/>
                <a:gd name="connsiteY77" fmla="*/ 1460613 h 1660091"/>
                <a:gd name="connsiteX78" fmla="*/ 1194241 w 1914577"/>
                <a:gd name="connsiteY78" fmla="*/ 1403740 h 1660091"/>
                <a:gd name="connsiteX79" fmla="*/ 1137372 w 1914577"/>
                <a:gd name="connsiteY79" fmla="*/ 1271035 h 1660091"/>
                <a:gd name="connsiteX80" fmla="*/ 1156329 w 1914577"/>
                <a:gd name="connsiteY80" fmla="*/ 1081456 h 1660091"/>
                <a:gd name="connsiteX81" fmla="*/ 1251110 w 1914577"/>
                <a:gd name="connsiteY81" fmla="*/ 910836 h 1660091"/>
                <a:gd name="connsiteX82" fmla="*/ 1307978 w 1914577"/>
                <a:gd name="connsiteY82" fmla="*/ 835005 h 1660091"/>
                <a:gd name="connsiteX83" fmla="*/ 1402759 w 1914577"/>
                <a:gd name="connsiteY83" fmla="*/ 626468 h 1660091"/>
                <a:gd name="connsiteX84" fmla="*/ 1459628 w 1914577"/>
                <a:gd name="connsiteY84" fmla="*/ 588553 h 1660091"/>
                <a:gd name="connsiteX85" fmla="*/ 1535453 w 1914577"/>
                <a:gd name="connsiteY85" fmla="*/ 607510 h 1660091"/>
                <a:gd name="connsiteX86" fmla="*/ 1630234 w 1914577"/>
                <a:gd name="connsiteY86" fmla="*/ 683342 h 1660091"/>
                <a:gd name="connsiteX87" fmla="*/ 1668146 w 1914577"/>
                <a:gd name="connsiteY87" fmla="*/ 740215 h 1660091"/>
                <a:gd name="connsiteX88" fmla="*/ 1706059 w 1914577"/>
                <a:gd name="connsiteY88" fmla="*/ 778131 h 1660091"/>
                <a:gd name="connsiteX89" fmla="*/ 1743971 w 1914577"/>
                <a:gd name="connsiteY89" fmla="*/ 872920 h 1660091"/>
                <a:gd name="connsiteX90" fmla="*/ 1725015 w 1914577"/>
                <a:gd name="connsiteY90" fmla="*/ 1233119 h 1660091"/>
                <a:gd name="connsiteX91" fmla="*/ 1687102 w 1914577"/>
                <a:gd name="connsiteY91" fmla="*/ 1271035 h 1660091"/>
                <a:gd name="connsiteX92" fmla="*/ 1649190 w 1914577"/>
                <a:gd name="connsiteY92" fmla="*/ 1346866 h 1660091"/>
                <a:gd name="connsiteX93" fmla="*/ 1592321 w 1914577"/>
                <a:gd name="connsiteY93" fmla="*/ 1403740 h 1660091"/>
                <a:gd name="connsiteX94" fmla="*/ 1535453 w 1914577"/>
                <a:gd name="connsiteY94" fmla="*/ 1479571 h 1660091"/>
                <a:gd name="connsiteX95" fmla="*/ 1516497 w 1914577"/>
                <a:gd name="connsiteY95" fmla="*/ 1536445 h 1660091"/>
                <a:gd name="connsiteX96" fmla="*/ 1402759 w 1914577"/>
                <a:gd name="connsiteY96" fmla="*/ 1574360 h 1660091"/>
                <a:gd name="connsiteX97" fmla="*/ 1345891 w 1914577"/>
                <a:gd name="connsiteY97" fmla="*/ 1593318 h 1660091"/>
                <a:gd name="connsiteX98" fmla="*/ 587643 w 1914577"/>
                <a:gd name="connsiteY98" fmla="*/ 1612276 h 1660091"/>
                <a:gd name="connsiteX99" fmla="*/ 151650 w 1914577"/>
                <a:gd name="connsiteY99" fmla="*/ 1593318 h 1660091"/>
                <a:gd name="connsiteX100" fmla="*/ 132694 w 1914577"/>
                <a:gd name="connsiteY100" fmla="*/ 1536445 h 1660091"/>
                <a:gd name="connsiteX101" fmla="*/ 132694 w 1914577"/>
                <a:gd name="connsiteY101" fmla="*/ 1138330 h 1660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1914577" h="1660091">
                  <a:moveTo>
                    <a:pt x="0" y="948752"/>
                  </a:moveTo>
                  <a:cubicBezTo>
                    <a:pt x="6319" y="816047"/>
                    <a:pt x="1774" y="682377"/>
                    <a:pt x="18956" y="550637"/>
                  </a:cubicBezTo>
                  <a:cubicBezTo>
                    <a:pt x="21268" y="532914"/>
                    <a:pt x="47674" y="528047"/>
                    <a:pt x="56869" y="512721"/>
                  </a:cubicBezTo>
                  <a:cubicBezTo>
                    <a:pt x="67150" y="495585"/>
                    <a:pt x="64741" y="472475"/>
                    <a:pt x="75825" y="455848"/>
                  </a:cubicBezTo>
                  <a:cubicBezTo>
                    <a:pt x="105016" y="412058"/>
                    <a:pt x="147599" y="389036"/>
                    <a:pt x="189562" y="361058"/>
                  </a:cubicBezTo>
                  <a:cubicBezTo>
                    <a:pt x="246431" y="367377"/>
                    <a:pt x="303728" y="370608"/>
                    <a:pt x="360168" y="380016"/>
                  </a:cubicBezTo>
                  <a:cubicBezTo>
                    <a:pt x="379878" y="383301"/>
                    <a:pt x="408664" y="380831"/>
                    <a:pt x="417037" y="398974"/>
                  </a:cubicBezTo>
                  <a:cubicBezTo>
                    <a:pt x="449790" y="469945"/>
                    <a:pt x="438951" y="556554"/>
                    <a:pt x="473905" y="626468"/>
                  </a:cubicBezTo>
                  <a:lnTo>
                    <a:pt x="511818" y="702300"/>
                  </a:lnTo>
                  <a:cubicBezTo>
                    <a:pt x="518137" y="727577"/>
                    <a:pt x="520754" y="754080"/>
                    <a:pt x="530774" y="778131"/>
                  </a:cubicBezTo>
                  <a:cubicBezTo>
                    <a:pt x="552511" y="830304"/>
                    <a:pt x="606599" y="929794"/>
                    <a:pt x="606599" y="929794"/>
                  </a:cubicBezTo>
                  <a:cubicBezTo>
                    <a:pt x="595270" y="963783"/>
                    <a:pt x="573155" y="1039072"/>
                    <a:pt x="549730" y="1062499"/>
                  </a:cubicBezTo>
                  <a:cubicBezTo>
                    <a:pt x="526308" y="1085923"/>
                    <a:pt x="451022" y="1108042"/>
                    <a:pt x="417037" y="1119372"/>
                  </a:cubicBezTo>
                  <a:cubicBezTo>
                    <a:pt x="404399" y="1132011"/>
                    <a:pt x="389847" y="1142989"/>
                    <a:pt x="379124" y="1157288"/>
                  </a:cubicBezTo>
                  <a:cubicBezTo>
                    <a:pt x="351785" y="1193743"/>
                    <a:pt x="303299" y="1271035"/>
                    <a:pt x="303299" y="1271035"/>
                  </a:cubicBezTo>
                  <a:cubicBezTo>
                    <a:pt x="284343" y="1264716"/>
                    <a:pt x="263565" y="1262358"/>
                    <a:pt x="246431" y="1252077"/>
                  </a:cubicBezTo>
                  <a:cubicBezTo>
                    <a:pt x="196723" y="1222249"/>
                    <a:pt x="203191" y="1192852"/>
                    <a:pt x="189562" y="1138330"/>
                  </a:cubicBezTo>
                  <a:cubicBezTo>
                    <a:pt x="195881" y="1081456"/>
                    <a:pt x="188964" y="1021488"/>
                    <a:pt x="208518" y="967709"/>
                  </a:cubicBezTo>
                  <a:cubicBezTo>
                    <a:pt x="216303" y="946297"/>
                    <a:pt x="249278" y="945905"/>
                    <a:pt x="265387" y="929794"/>
                  </a:cubicBezTo>
                  <a:cubicBezTo>
                    <a:pt x="309302" y="885875"/>
                    <a:pt x="314064" y="832432"/>
                    <a:pt x="341212" y="778131"/>
                  </a:cubicBezTo>
                  <a:cubicBezTo>
                    <a:pt x="357689" y="745174"/>
                    <a:pt x="379124" y="714938"/>
                    <a:pt x="398080" y="683342"/>
                  </a:cubicBezTo>
                  <a:cubicBezTo>
                    <a:pt x="405452" y="653851"/>
                    <a:pt x="417547" y="569340"/>
                    <a:pt x="454949" y="550637"/>
                  </a:cubicBezTo>
                  <a:cubicBezTo>
                    <a:pt x="489326" y="533447"/>
                    <a:pt x="531549" y="541583"/>
                    <a:pt x="568686" y="531679"/>
                  </a:cubicBezTo>
                  <a:cubicBezTo>
                    <a:pt x="626607" y="516232"/>
                    <a:pt x="739292" y="474805"/>
                    <a:pt x="739292" y="474805"/>
                  </a:cubicBezTo>
                  <a:cubicBezTo>
                    <a:pt x="758248" y="481124"/>
                    <a:pt x="776655" y="489428"/>
                    <a:pt x="796161" y="493763"/>
                  </a:cubicBezTo>
                  <a:cubicBezTo>
                    <a:pt x="996332" y="538250"/>
                    <a:pt x="838747" y="489002"/>
                    <a:pt x="966767" y="531679"/>
                  </a:cubicBezTo>
                  <a:cubicBezTo>
                    <a:pt x="985723" y="544318"/>
                    <a:pt x="1003258" y="559405"/>
                    <a:pt x="1023635" y="569595"/>
                  </a:cubicBezTo>
                  <a:cubicBezTo>
                    <a:pt x="1041507" y="578532"/>
                    <a:pt x="1064901" y="576070"/>
                    <a:pt x="1080504" y="588553"/>
                  </a:cubicBezTo>
                  <a:cubicBezTo>
                    <a:pt x="1098294" y="602787"/>
                    <a:pt x="1105779" y="626468"/>
                    <a:pt x="1118416" y="645426"/>
                  </a:cubicBezTo>
                  <a:cubicBezTo>
                    <a:pt x="1131054" y="695980"/>
                    <a:pt x="1151144" y="745238"/>
                    <a:pt x="1156329" y="797089"/>
                  </a:cubicBezTo>
                  <a:cubicBezTo>
                    <a:pt x="1162648" y="860282"/>
                    <a:pt x="1166892" y="923716"/>
                    <a:pt x="1175285" y="986667"/>
                  </a:cubicBezTo>
                  <a:cubicBezTo>
                    <a:pt x="1182161" y="1038239"/>
                    <a:pt x="1200327" y="1105801"/>
                    <a:pt x="1213197" y="1157288"/>
                  </a:cubicBezTo>
                  <a:cubicBezTo>
                    <a:pt x="1206878" y="1258396"/>
                    <a:pt x="1204845" y="1359864"/>
                    <a:pt x="1194241" y="1460613"/>
                  </a:cubicBezTo>
                  <a:cubicBezTo>
                    <a:pt x="1192149" y="1480486"/>
                    <a:pt x="1187768" y="1501882"/>
                    <a:pt x="1175285" y="1517487"/>
                  </a:cubicBezTo>
                  <a:cubicBezTo>
                    <a:pt x="1148559" y="1550897"/>
                    <a:pt x="1099013" y="1561871"/>
                    <a:pt x="1061548" y="1574360"/>
                  </a:cubicBezTo>
                  <a:cubicBezTo>
                    <a:pt x="772444" y="1560593"/>
                    <a:pt x="709743" y="1660091"/>
                    <a:pt x="606599" y="1479571"/>
                  </a:cubicBezTo>
                  <a:cubicBezTo>
                    <a:pt x="596685" y="1462221"/>
                    <a:pt x="593962" y="1441656"/>
                    <a:pt x="587643" y="1422698"/>
                  </a:cubicBezTo>
                  <a:cubicBezTo>
                    <a:pt x="593962" y="1321589"/>
                    <a:pt x="571031" y="1214229"/>
                    <a:pt x="606599" y="1119372"/>
                  </a:cubicBezTo>
                  <a:cubicBezTo>
                    <a:pt x="631699" y="1052432"/>
                    <a:pt x="701056" y="1010606"/>
                    <a:pt x="758248" y="967709"/>
                  </a:cubicBezTo>
                  <a:cubicBezTo>
                    <a:pt x="783523" y="948751"/>
                    <a:pt x="809802" y="931063"/>
                    <a:pt x="834073" y="910836"/>
                  </a:cubicBezTo>
                  <a:cubicBezTo>
                    <a:pt x="847803" y="899393"/>
                    <a:pt x="858030" y="884086"/>
                    <a:pt x="871986" y="872920"/>
                  </a:cubicBezTo>
                  <a:cubicBezTo>
                    <a:pt x="889776" y="858687"/>
                    <a:pt x="909898" y="847643"/>
                    <a:pt x="928854" y="835005"/>
                  </a:cubicBezTo>
                  <a:cubicBezTo>
                    <a:pt x="941492" y="816047"/>
                    <a:pt x="956578" y="798510"/>
                    <a:pt x="966767" y="778131"/>
                  </a:cubicBezTo>
                  <a:cubicBezTo>
                    <a:pt x="1003652" y="704354"/>
                    <a:pt x="968241" y="730455"/>
                    <a:pt x="1004679" y="645426"/>
                  </a:cubicBezTo>
                  <a:cubicBezTo>
                    <a:pt x="1013653" y="624484"/>
                    <a:pt x="1029954" y="607511"/>
                    <a:pt x="1042591" y="588553"/>
                  </a:cubicBezTo>
                  <a:cubicBezTo>
                    <a:pt x="1048910" y="398974"/>
                    <a:pt x="1037276" y="207942"/>
                    <a:pt x="1061548" y="19817"/>
                  </a:cubicBezTo>
                  <a:cubicBezTo>
                    <a:pt x="1064105" y="0"/>
                    <a:pt x="1098434" y="859"/>
                    <a:pt x="1118416" y="859"/>
                  </a:cubicBezTo>
                  <a:cubicBezTo>
                    <a:pt x="1276511" y="859"/>
                    <a:pt x="1434353" y="13498"/>
                    <a:pt x="1592321" y="19817"/>
                  </a:cubicBezTo>
                  <a:cubicBezTo>
                    <a:pt x="1604959" y="32456"/>
                    <a:pt x="1622241" y="41747"/>
                    <a:pt x="1630234" y="57733"/>
                  </a:cubicBezTo>
                  <a:cubicBezTo>
                    <a:pt x="1644373" y="86013"/>
                    <a:pt x="1665766" y="233031"/>
                    <a:pt x="1668146" y="247311"/>
                  </a:cubicBezTo>
                  <a:cubicBezTo>
                    <a:pt x="1661827" y="354739"/>
                    <a:pt x="1659897" y="462515"/>
                    <a:pt x="1649190" y="569595"/>
                  </a:cubicBezTo>
                  <a:cubicBezTo>
                    <a:pt x="1647202" y="589479"/>
                    <a:pt x="1647702" y="616763"/>
                    <a:pt x="1630234" y="626468"/>
                  </a:cubicBezTo>
                  <a:cubicBezTo>
                    <a:pt x="1584686" y="651775"/>
                    <a:pt x="1525188" y="641080"/>
                    <a:pt x="1478584" y="664384"/>
                  </a:cubicBezTo>
                  <a:cubicBezTo>
                    <a:pt x="1453309" y="677023"/>
                    <a:pt x="1425753" y="685874"/>
                    <a:pt x="1402759" y="702300"/>
                  </a:cubicBezTo>
                  <a:cubicBezTo>
                    <a:pt x="1278515" y="791054"/>
                    <a:pt x="1411012" y="737464"/>
                    <a:pt x="1289022" y="778131"/>
                  </a:cubicBezTo>
                  <a:cubicBezTo>
                    <a:pt x="1270066" y="797089"/>
                    <a:pt x="1258443" y="829747"/>
                    <a:pt x="1232154" y="835005"/>
                  </a:cubicBezTo>
                  <a:cubicBezTo>
                    <a:pt x="1129040" y="855630"/>
                    <a:pt x="1097657" y="831397"/>
                    <a:pt x="1061548" y="759173"/>
                  </a:cubicBezTo>
                  <a:cubicBezTo>
                    <a:pt x="1052612" y="741299"/>
                    <a:pt x="1048910" y="721258"/>
                    <a:pt x="1042591" y="702300"/>
                  </a:cubicBezTo>
                  <a:cubicBezTo>
                    <a:pt x="1048631" y="660021"/>
                    <a:pt x="1065386" y="525202"/>
                    <a:pt x="1080504" y="474805"/>
                  </a:cubicBezTo>
                  <a:cubicBezTo>
                    <a:pt x="1090282" y="442210"/>
                    <a:pt x="1103198" y="410454"/>
                    <a:pt x="1118416" y="380016"/>
                  </a:cubicBezTo>
                  <a:cubicBezTo>
                    <a:pt x="1128605" y="359637"/>
                    <a:pt x="1143691" y="342101"/>
                    <a:pt x="1156329" y="323143"/>
                  </a:cubicBezTo>
                  <a:cubicBezTo>
                    <a:pt x="1162648" y="304185"/>
                    <a:pt x="1161155" y="280400"/>
                    <a:pt x="1175285" y="266269"/>
                  </a:cubicBezTo>
                  <a:cubicBezTo>
                    <a:pt x="1189414" y="252139"/>
                    <a:pt x="1214282" y="256248"/>
                    <a:pt x="1232154" y="247311"/>
                  </a:cubicBezTo>
                  <a:cubicBezTo>
                    <a:pt x="1252531" y="237122"/>
                    <a:pt x="1270066" y="222034"/>
                    <a:pt x="1289022" y="209396"/>
                  </a:cubicBezTo>
                  <a:cubicBezTo>
                    <a:pt x="1320616" y="215715"/>
                    <a:pt x="1352351" y="221364"/>
                    <a:pt x="1383803" y="228354"/>
                  </a:cubicBezTo>
                  <a:cubicBezTo>
                    <a:pt x="1520705" y="258779"/>
                    <a:pt x="1397203" y="237683"/>
                    <a:pt x="1554409" y="266269"/>
                  </a:cubicBezTo>
                  <a:cubicBezTo>
                    <a:pt x="1724830" y="297258"/>
                    <a:pt x="1609855" y="270653"/>
                    <a:pt x="1743971" y="304185"/>
                  </a:cubicBezTo>
                  <a:cubicBezTo>
                    <a:pt x="1756609" y="335781"/>
                    <a:pt x="1765359" y="369226"/>
                    <a:pt x="1781884" y="398974"/>
                  </a:cubicBezTo>
                  <a:cubicBezTo>
                    <a:pt x="1797227" y="426594"/>
                    <a:pt x="1824623" y="446545"/>
                    <a:pt x="1838752" y="474805"/>
                  </a:cubicBezTo>
                  <a:cubicBezTo>
                    <a:pt x="1856624" y="510553"/>
                    <a:pt x="1866973" y="549779"/>
                    <a:pt x="1876665" y="588553"/>
                  </a:cubicBezTo>
                  <a:cubicBezTo>
                    <a:pt x="1903435" y="695644"/>
                    <a:pt x="1890512" y="638835"/>
                    <a:pt x="1914577" y="759173"/>
                  </a:cubicBezTo>
                  <a:cubicBezTo>
                    <a:pt x="1901940" y="847643"/>
                    <a:pt x="1888739" y="936034"/>
                    <a:pt x="1876665" y="1024583"/>
                  </a:cubicBezTo>
                  <a:cubicBezTo>
                    <a:pt x="1839841" y="1294649"/>
                    <a:pt x="1879854" y="1089249"/>
                    <a:pt x="1838752" y="1233119"/>
                  </a:cubicBezTo>
                  <a:cubicBezTo>
                    <a:pt x="1821351" y="1294030"/>
                    <a:pt x="1828057" y="1319647"/>
                    <a:pt x="1781884" y="1365824"/>
                  </a:cubicBezTo>
                  <a:cubicBezTo>
                    <a:pt x="1765774" y="1381935"/>
                    <a:pt x="1742805" y="1389507"/>
                    <a:pt x="1725015" y="1403740"/>
                  </a:cubicBezTo>
                  <a:cubicBezTo>
                    <a:pt x="1711059" y="1414906"/>
                    <a:pt x="1702428" y="1432460"/>
                    <a:pt x="1687102" y="1441656"/>
                  </a:cubicBezTo>
                  <a:cubicBezTo>
                    <a:pt x="1651208" y="1463194"/>
                    <a:pt x="1539461" y="1475743"/>
                    <a:pt x="1516497" y="1479571"/>
                  </a:cubicBezTo>
                  <a:cubicBezTo>
                    <a:pt x="1434353" y="1473252"/>
                    <a:pt x="1350262" y="1479484"/>
                    <a:pt x="1270066" y="1460613"/>
                  </a:cubicBezTo>
                  <a:cubicBezTo>
                    <a:pt x="1239311" y="1453376"/>
                    <a:pt x="1214801" y="1427729"/>
                    <a:pt x="1194241" y="1403740"/>
                  </a:cubicBezTo>
                  <a:cubicBezTo>
                    <a:pt x="1168690" y="1373928"/>
                    <a:pt x="1150206" y="1309538"/>
                    <a:pt x="1137372" y="1271035"/>
                  </a:cubicBezTo>
                  <a:cubicBezTo>
                    <a:pt x="1143691" y="1207842"/>
                    <a:pt x="1146673" y="1144226"/>
                    <a:pt x="1156329" y="1081456"/>
                  </a:cubicBezTo>
                  <a:cubicBezTo>
                    <a:pt x="1165863" y="1019483"/>
                    <a:pt x="1218544" y="954262"/>
                    <a:pt x="1251110" y="910836"/>
                  </a:cubicBezTo>
                  <a:lnTo>
                    <a:pt x="1307978" y="835005"/>
                  </a:lnTo>
                  <a:cubicBezTo>
                    <a:pt x="1327682" y="775890"/>
                    <a:pt x="1366436" y="650684"/>
                    <a:pt x="1402759" y="626468"/>
                  </a:cubicBezTo>
                  <a:lnTo>
                    <a:pt x="1459628" y="588553"/>
                  </a:lnTo>
                  <a:cubicBezTo>
                    <a:pt x="1484903" y="594872"/>
                    <a:pt x="1511507" y="597247"/>
                    <a:pt x="1535453" y="607510"/>
                  </a:cubicBezTo>
                  <a:cubicBezTo>
                    <a:pt x="1565438" y="620362"/>
                    <a:pt x="1608967" y="656756"/>
                    <a:pt x="1630234" y="683342"/>
                  </a:cubicBezTo>
                  <a:cubicBezTo>
                    <a:pt x="1644466" y="701134"/>
                    <a:pt x="1653914" y="722423"/>
                    <a:pt x="1668146" y="740215"/>
                  </a:cubicBezTo>
                  <a:cubicBezTo>
                    <a:pt x="1679311" y="754172"/>
                    <a:pt x="1693421" y="765492"/>
                    <a:pt x="1706059" y="778131"/>
                  </a:cubicBezTo>
                  <a:cubicBezTo>
                    <a:pt x="1718696" y="809727"/>
                    <a:pt x="1736320" y="839761"/>
                    <a:pt x="1743971" y="872920"/>
                  </a:cubicBezTo>
                  <a:cubicBezTo>
                    <a:pt x="1775030" y="1007523"/>
                    <a:pt x="1767407" y="1095333"/>
                    <a:pt x="1725015" y="1233119"/>
                  </a:cubicBezTo>
                  <a:cubicBezTo>
                    <a:pt x="1719759" y="1250202"/>
                    <a:pt x="1699740" y="1258396"/>
                    <a:pt x="1687102" y="1271035"/>
                  </a:cubicBezTo>
                  <a:cubicBezTo>
                    <a:pt x="1674465" y="1296312"/>
                    <a:pt x="1665615" y="1323869"/>
                    <a:pt x="1649190" y="1346866"/>
                  </a:cubicBezTo>
                  <a:cubicBezTo>
                    <a:pt x="1633608" y="1368682"/>
                    <a:pt x="1609767" y="1383384"/>
                    <a:pt x="1592321" y="1403740"/>
                  </a:cubicBezTo>
                  <a:cubicBezTo>
                    <a:pt x="1571760" y="1427730"/>
                    <a:pt x="1554409" y="1454294"/>
                    <a:pt x="1535453" y="1479571"/>
                  </a:cubicBezTo>
                  <a:cubicBezTo>
                    <a:pt x="1529134" y="1498529"/>
                    <a:pt x="1532758" y="1524829"/>
                    <a:pt x="1516497" y="1536445"/>
                  </a:cubicBezTo>
                  <a:cubicBezTo>
                    <a:pt x="1483978" y="1559675"/>
                    <a:pt x="1440672" y="1561721"/>
                    <a:pt x="1402759" y="1574360"/>
                  </a:cubicBezTo>
                  <a:cubicBezTo>
                    <a:pt x="1383803" y="1580679"/>
                    <a:pt x="1365866" y="1592819"/>
                    <a:pt x="1345891" y="1593318"/>
                  </a:cubicBezTo>
                  <a:lnTo>
                    <a:pt x="587643" y="1612276"/>
                  </a:lnTo>
                  <a:cubicBezTo>
                    <a:pt x="442312" y="1605957"/>
                    <a:pt x="295139" y="1617235"/>
                    <a:pt x="151650" y="1593318"/>
                  </a:cubicBezTo>
                  <a:cubicBezTo>
                    <a:pt x="131939" y="1590033"/>
                    <a:pt x="133526" y="1556411"/>
                    <a:pt x="132694" y="1536445"/>
                  </a:cubicBezTo>
                  <a:cubicBezTo>
                    <a:pt x="127170" y="1403855"/>
                    <a:pt x="132694" y="1271035"/>
                    <a:pt x="132694" y="1138330"/>
                  </a:cubicBezTo>
                </a:path>
              </a:pathLst>
            </a:custGeom>
            <a:solidFill>
              <a:schemeClr val="accent1">
                <a:alpha val="0"/>
              </a:schemeClr>
            </a:solidFill>
            <a:ln w="7620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  <p:cxnSp>
        <p:nvCxnSpPr>
          <p:cNvPr id="37" name="Straight Arrow Connector 36"/>
          <p:cNvCxnSpPr/>
          <p:nvPr/>
        </p:nvCxnSpPr>
        <p:spPr bwMode="auto">
          <a:xfrm rot="10800000" flipV="1">
            <a:off x="3716997" y="3867400"/>
            <a:ext cx="1067867" cy="75831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8" name="TextBox 37"/>
          <p:cNvSpPr txBox="1"/>
          <p:nvPr/>
        </p:nvSpPr>
        <p:spPr>
          <a:xfrm>
            <a:off x="7265607" y="1683925"/>
            <a:ext cx="2437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430 Å, 77% D</a:t>
            </a:r>
            <a:r>
              <a:rPr lang="en-US" baseline="-25000" dirty="0" smtClean="0"/>
              <a:t>2</a:t>
            </a:r>
            <a:r>
              <a:rPr lang="en-US" dirty="0" smtClean="0"/>
              <a:t>O  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7451043" y="3250472"/>
            <a:ext cx="2351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28 Å, 8.4% D</a:t>
            </a:r>
            <a:r>
              <a:rPr lang="en-US" baseline="-25000" dirty="0" smtClean="0"/>
              <a:t>2</a:t>
            </a:r>
            <a:r>
              <a:rPr lang="en-US" dirty="0" smtClean="0"/>
              <a:t>O  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7399478" y="2688497"/>
            <a:ext cx="2351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5.5 Å, 19% D</a:t>
            </a:r>
            <a:r>
              <a:rPr lang="en-US" baseline="-25000" dirty="0" smtClean="0"/>
              <a:t>2</a:t>
            </a:r>
            <a:r>
              <a:rPr lang="en-US" dirty="0" smtClean="0"/>
              <a:t>O  </a:t>
            </a:r>
            <a:endParaRPr lang="en-US" dirty="0"/>
          </a:p>
        </p:txBody>
      </p:sp>
      <p:cxnSp>
        <p:nvCxnSpPr>
          <p:cNvPr id="41" name="Straight Arrow Connector 40"/>
          <p:cNvCxnSpPr/>
          <p:nvPr/>
        </p:nvCxnSpPr>
        <p:spPr bwMode="auto">
          <a:xfrm rot="5400000">
            <a:off x="7207602" y="2985435"/>
            <a:ext cx="222254" cy="1719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42" name="Straight Arrow Connector 41"/>
          <p:cNvCxnSpPr/>
          <p:nvPr/>
        </p:nvCxnSpPr>
        <p:spPr bwMode="auto">
          <a:xfrm rot="5400000">
            <a:off x="7017767" y="3363948"/>
            <a:ext cx="619125" cy="172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43" name="Straight Arrow Connector 42"/>
          <p:cNvCxnSpPr/>
          <p:nvPr/>
        </p:nvCxnSpPr>
        <p:spPr bwMode="auto">
          <a:xfrm rot="5400000">
            <a:off x="7228953" y="3706571"/>
            <a:ext cx="222254" cy="1719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44" name="Straight Arrow Connector 43"/>
          <p:cNvCxnSpPr/>
          <p:nvPr/>
        </p:nvCxnSpPr>
        <p:spPr bwMode="auto">
          <a:xfrm rot="16200000" flipH="1">
            <a:off x="6320238" y="1913166"/>
            <a:ext cx="1857865" cy="4107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48" name="TextBox 47"/>
          <p:cNvSpPr txBox="1"/>
          <p:nvPr/>
        </p:nvSpPr>
        <p:spPr>
          <a:xfrm>
            <a:off x="696361" y="4844404"/>
            <a:ext cx="20954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Spanning </a:t>
            </a:r>
            <a:r>
              <a:rPr lang="en-US" sz="2000" dirty="0" err="1" smtClean="0"/>
              <a:t>bilayer</a:t>
            </a:r>
            <a:endParaRPr lang="en-US" sz="2000" dirty="0"/>
          </a:p>
        </p:txBody>
      </p:sp>
      <p:sp>
        <p:nvSpPr>
          <p:cNvPr id="49" name="Rectangle 48"/>
          <p:cNvSpPr/>
          <p:nvPr/>
        </p:nvSpPr>
        <p:spPr bwMode="auto">
          <a:xfrm>
            <a:off x="2998240" y="2976382"/>
            <a:ext cx="965187" cy="85310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434840" y="2701431"/>
            <a:ext cx="19672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Beneath </a:t>
            </a:r>
            <a:r>
              <a:rPr lang="en-US" sz="2000" dirty="0" err="1" smtClean="0"/>
              <a:t>bilayer</a:t>
            </a:r>
            <a:endParaRPr lang="en-US" sz="2000" dirty="0"/>
          </a:p>
        </p:txBody>
      </p:sp>
      <p:cxnSp>
        <p:nvCxnSpPr>
          <p:cNvPr id="51" name="Straight Arrow Connector 50"/>
          <p:cNvCxnSpPr/>
          <p:nvPr/>
        </p:nvCxnSpPr>
        <p:spPr bwMode="auto">
          <a:xfrm rot="5400000">
            <a:off x="1343503" y="3090930"/>
            <a:ext cx="454993" cy="22589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5" name="Straight Arrow Connector 54"/>
          <p:cNvCxnSpPr/>
          <p:nvPr/>
        </p:nvCxnSpPr>
        <p:spPr bwMode="auto">
          <a:xfrm rot="5400000" flipH="1" flipV="1">
            <a:off x="1330856" y="4230000"/>
            <a:ext cx="644567" cy="67768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6" name="TextBox 55"/>
          <p:cNvSpPr txBox="1"/>
          <p:nvPr/>
        </p:nvSpPr>
        <p:spPr>
          <a:xfrm>
            <a:off x="584220" y="1159335"/>
            <a:ext cx="3472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660066"/>
                </a:solidFill>
              </a:rPr>
              <a:t>Neutron </a:t>
            </a:r>
            <a:r>
              <a:rPr lang="en-US" sz="2000" dirty="0" err="1" smtClean="0">
                <a:solidFill>
                  <a:srgbClr val="660066"/>
                </a:solidFill>
              </a:rPr>
              <a:t>reflectometry</a:t>
            </a:r>
            <a:r>
              <a:rPr lang="en-US" sz="2000" dirty="0" smtClean="0">
                <a:solidFill>
                  <a:srgbClr val="660066"/>
                </a:solidFill>
              </a:rPr>
              <a:t> in D</a:t>
            </a:r>
            <a:r>
              <a:rPr lang="en-US" sz="2000" baseline="-25000" dirty="0" smtClean="0">
                <a:solidFill>
                  <a:srgbClr val="660066"/>
                </a:solidFill>
              </a:rPr>
              <a:t>2</a:t>
            </a:r>
            <a:r>
              <a:rPr lang="en-US" sz="2000" dirty="0" smtClean="0">
                <a:solidFill>
                  <a:srgbClr val="660066"/>
                </a:solidFill>
              </a:rPr>
              <a:t>O</a:t>
            </a:r>
            <a:endParaRPr lang="en-US" sz="20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51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1878419" y="398442"/>
            <a:ext cx="4433623" cy="1143000"/>
          </a:xfrm>
        </p:spPr>
        <p:txBody>
          <a:bodyPr/>
          <a:lstStyle/>
          <a:p>
            <a:r>
              <a:rPr lang="sv-SE" dirty="0" err="1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Conclusions</a:t>
            </a:r>
            <a:endParaRPr lang="sv-SE" dirty="0">
              <a:solidFill>
                <a:schemeClr val="accent2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91139" name="Rectangle 3"/>
          <p:cNvSpPr>
            <a:spLocks noGrp="1" noChangeArrowheads="1"/>
          </p:cNvSpPr>
          <p:nvPr>
            <p:ph idx="1"/>
          </p:nvPr>
        </p:nvSpPr>
        <p:spPr>
          <a:xfrm>
            <a:off x="500459" y="1716457"/>
            <a:ext cx="9405541" cy="4525962"/>
          </a:xfrm>
        </p:spPr>
        <p:txBody>
          <a:bodyPr/>
          <a:lstStyle/>
          <a:p>
            <a:pPr lvl="1">
              <a:lnSpc>
                <a:spcPct val="90000"/>
              </a:lnSpc>
              <a:buFontTx/>
              <a:buNone/>
            </a:pPr>
            <a:endParaRPr lang="en-GB" sz="1200" dirty="0" smtClean="0"/>
          </a:p>
          <a:p>
            <a:pPr lvl="1">
              <a:lnSpc>
                <a:spcPct val="90000"/>
              </a:lnSpc>
              <a:buFontTx/>
              <a:buNone/>
            </a:pPr>
            <a:r>
              <a:rPr lang="en-GB" sz="2400" dirty="0" err="1" smtClean="0"/>
              <a:t>Dendrimer</a:t>
            </a:r>
            <a:r>
              <a:rPr lang="en-GB" sz="2400" dirty="0" smtClean="0"/>
              <a:t> interaction with model membranes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GB" sz="2400" dirty="0" smtClean="0">
                <a:solidFill>
                  <a:srgbClr val="FF0000"/>
                </a:solidFill>
              </a:rPr>
              <a:t>G2 and G4 penetrates </a:t>
            </a:r>
            <a:r>
              <a:rPr lang="en-GB" sz="2400" dirty="0" err="1" smtClean="0">
                <a:solidFill>
                  <a:srgbClr val="FF0000"/>
                </a:solidFill>
              </a:rPr>
              <a:t>bilayers</a:t>
            </a:r>
            <a:r>
              <a:rPr lang="en-GB" sz="2400" dirty="0" smtClean="0">
                <a:solidFill>
                  <a:srgbClr val="FF0000"/>
                </a:solidFill>
              </a:rPr>
              <a:t>, but G6 partly destroys </a:t>
            </a:r>
            <a:r>
              <a:rPr lang="en-GB" sz="2400" dirty="0" err="1" smtClean="0">
                <a:solidFill>
                  <a:srgbClr val="FF0000"/>
                </a:solidFill>
              </a:rPr>
              <a:t>bilayer</a:t>
            </a:r>
            <a:r>
              <a:rPr lang="en-GB" sz="2400" dirty="0" smtClean="0">
                <a:solidFill>
                  <a:srgbClr val="FF0000"/>
                </a:solidFill>
              </a:rPr>
              <a:t>. Data supporting </a:t>
            </a:r>
            <a:r>
              <a:rPr lang="en-GB" sz="2400" dirty="0" err="1" smtClean="0">
                <a:solidFill>
                  <a:srgbClr val="FF0000"/>
                </a:solidFill>
              </a:rPr>
              <a:t>transfecting</a:t>
            </a:r>
            <a:r>
              <a:rPr lang="en-GB" sz="2400" dirty="0" smtClean="0">
                <a:solidFill>
                  <a:srgbClr val="FF0000"/>
                </a:solidFill>
              </a:rPr>
              <a:t> ability.</a:t>
            </a:r>
          </a:p>
          <a:p>
            <a:pPr lvl="1">
              <a:lnSpc>
                <a:spcPct val="90000"/>
              </a:lnSpc>
              <a:buFontTx/>
              <a:buChar char="•"/>
            </a:pPr>
            <a:endParaRPr lang="en-GB" sz="2000" dirty="0" smtClean="0"/>
          </a:p>
          <a:p>
            <a:pPr lvl="1">
              <a:lnSpc>
                <a:spcPct val="90000"/>
              </a:lnSpc>
              <a:buFontTx/>
              <a:buNone/>
            </a:pPr>
            <a:r>
              <a:rPr lang="en-GB" sz="2400" dirty="0" err="1" smtClean="0"/>
              <a:t>Dendrimer</a:t>
            </a:r>
            <a:r>
              <a:rPr lang="en-GB" sz="2400" dirty="0" smtClean="0"/>
              <a:t>/DNA complex  interaction with model membranes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GB" sz="2400" dirty="0" smtClean="0">
                <a:solidFill>
                  <a:srgbClr val="FF0000"/>
                </a:solidFill>
              </a:rPr>
              <a:t>Complex of G4 and G6 do not penetrate </a:t>
            </a:r>
            <a:r>
              <a:rPr lang="en-GB" sz="2400" dirty="0" err="1" smtClean="0">
                <a:solidFill>
                  <a:srgbClr val="FF0000"/>
                </a:solidFill>
              </a:rPr>
              <a:t>bilayers</a:t>
            </a:r>
            <a:r>
              <a:rPr lang="en-GB" sz="2400" dirty="0" smtClean="0">
                <a:solidFill>
                  <a:srgbClr val="FF0000"/>
                </a:solidFill>
              </a:rPr>
              <a:t> and G6 do not. 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GB" sz="2400" dirty="0" smtClean="0">
                <a:solidFill>
                  <a:srgbClr val="FF0000"/>
                </a:solidFill>
              </a:rPr>
              <a:t>Increasing ionic strength can  release (G2) </a:t>
            </a:r>
            <a:r>
              <a:rPr lang="en-GB" sz="2400" dirty="0" err="1" smtClean="0">
                <a:solidFill>
                  <a:srgbClr val="FF0000"/>
                </a:solidFill>
              </a:rPr>
              <a:t>dendrimers</a:t>
            </a:r>
            <a:r>
              <a:rPr lang="en-GB" sz="2400" dirty="0" smtClean="0">
                <a:solidFill>
                  <a:srgbClr val="FF0000"/>
                </a:solidFill>
              </a:rPr>
              <a:t> form complex which penetrate </a:t>
            </a:r>
            <a:r>
              <a:rPr lang="en-GB" sz="2400" dirty="0" err="1" smtClean="0">
                <a:solidFill>
                  <a:srgbClr val="FF0000"/>
                </a:solidFill>
              </a:rPr>
              <a:t>bilayer</a:t>
            </a:r>
            <a:endParaRPr lang="en-GB" sz="2000" dirty="0" smtClean="0"/>
          </a:p>
          <a:p>
            <a:pPr lvl="1">
              <a:lnSpc>
                <a:spcPct val="90000"/>
              </a:lnSpc>
              <a:buFontTx/>
              <a:buNone/>
            </a:pPr>
            <a:r>
              <a:rPr lang="en-GB" sz="2400" dirty="0" smtClean="0"/>
              <a:t>Does the efficiency of </a:t>
            </a:r>
            <a:r>
              <a:rPr lang="en-GB" sz="2400" dirty="0" err="1" smtClean="0"/>
              <a:t>dendrimers</a:t>
            </a:r>
            <a:r>
              <a:rPr lang="en-GB" sz="2400" dirty="0" smtClean="0"/>
              <a:t> as </a:t>
            </a:r>
            <a:r>
              <a:rPr lang="en-GB" sz="2400" dirty="0" err="1" smtClean="0"/>
              <a:t>transfection</a:t>
            </a:r>
            <a:r>
              <a:rPr lang="en-GB" sz="2400" dirty="0" smtClean="0"/>
              <a:t> agent rest on their ability to penetrate the membrane?</a:t>
            </a:r>
          </a:p>
          <a:p>
            <a:pPr lvl="1">
              <a:lnSpc>
                <a:spcPct val="90000"/>
              </a:lnSpc>
              <a:buFontTx/>
              <a:buChar char="•"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01589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smtClean="0">
                <a:solidFill>
                  <a:srgbClr val="ED181E"/>
                </a:solidFill>
              </a:rPr>
              <a:t>Neutron </a:t>
            </a:r>
            <a:r>
              <a:rPr lang="sv-SE" dirty="0" err="1" smtClean="0">
                <a:solidFill>
                  <a:srgbClr val="ED181E"/>
                </a:solidFill>
              </a:rPr>
              <a:t>reflectometry</a:t>
            </a:r>
            <a:r>
              <a:rPr lang="sv-SE" dirty="0" smtClean="0">
                <a:solidFill>
                  <a:srgbClr val="ED181E"/>
                </a:solidFill>
              </a:rPr>
              <a:t> </a:t>
            </a:r>
            <a:r>
              <a:rPr lang="sv-SE" dirty="0">
                <a:solidFill>
                  <a:srgbClr val="ED181E"/>
                </a:solidFill>
              </a:rPr>
              <a:t>at </a:t>
            </a:r>
            <a:r>
              <a:rPr lang="sv-SE" dirty="0" err="1">
                <a:solidFill>
                  <a:srgbClr val="ED181E"/>
                </a:solidFill>
              </a:rPr>
              <a:t>Liquid</a:t>
            </a:r>
            <a:r>
              <a:rPr lang="sv-SE" dirty="0">
                <a:solidFill>
                  <a:srgbClr val="ED181E"/>
                </a:solidFill>
              </a:rPr>
              <a:t> interfaces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887" y="89127"/>
            <a:ext cx="9343579" cy="1142735"/>
          </a:xfrm>
        </p:spPr>
        <p:txBody>
          <a:bodyPr/>
          <a:lstStyle/>
          <a:p>
            <a:r>
              <a:rPr lang="en-US" dirty="0"/>
              <a:t>WHY STUDY SHORT RNA OLIGOMERS(</a:t>
            </a:r>
            <a:r>
              <a:rPr lang="en-US" dirty="0" err="1"/>
              <a:t>miRNA</a:t>
            </a:r>
            <a:r>
              <a:rPr lang="en-US" dirty="0"/>
              <a:t>)?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0471" y="1045579"/>
            <a:ext cx="7071417" cy="3886571"/>
          </a:xfrm>
        </p:spPr>
        <p:txBody>
          <a:bodyPr/>
          <a:lstStyle/>
          <a:p>
            <a:r>
              <a:rPr lang="en-US" sz="2500" dirty="0"/>
              <a:t>Important for regulatory properties in the cell, such as cell death, cell proliferation and for the initiation of several types of cancer.</a:t>
            </a:r>
          </a:p>
          <a:p>
            <a:r>
              <a:rPr lang="en-US" sz="2500" dirty="0"/>
              <a:t>There are significant amount of phospholipids in the cell nucleus and e.g. RNA in the nucleus is co-localize with these lipids. </a:t>
            </a:r>
          </a:p>
          <a:p>
            <a:r>
              <a:rPr lang="en-US" sz="2500" dirty="0"/>
              <a:t>Important for drug delivery, therapeutics, synthetic biology and fundamental understanding of biological mechanisms. </a:t>
            </a:r>
          </a:p>
          <a:p>
            <a:endParaRPr lang="en-US" sz="2500" dirty="0"/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594011" y="815154"/>
            <a:ext cx="845941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762" tIns="48381" rIns="96762" bIns="48381"/>
          <a:lstStyle/>
          <a:p>
            <a:endParaRPr lang="en-US"/>
          </a:p>
        </p:txBody>
      </p:sp>
      <p:pic>
        <p:nvPicPr>
          <p:cNvPr id="5" name="Picture 4" descr="Pre-mRNA-1ysv_png-tub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6099"/>
            <a:ext cx="2378377" cy="410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34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498" y="417726"/>
            <a:ext cx="9712503" cy="1142735"/>
          </a:xfrm>
        </p:spPr>
        <p:txBody>
          <a:bodyPr/>
          <a:lstStyle/>
          <a:p>
            <a:r>
              <a:rPr lang="en-US" dirty="0" smtClean="0"/>
              <a:t>OBJECTIVE: REVEAL </a:t>
            </a:r>
            <a:r>
              <a:rPr lang="en-US" dirty="0"/>
              <a:t>MECHANISM AND CONSEQUENCES OF </a:t>
            </a:r>
            <a:r>
              <a:rPr lang="en-US" dirty="0" smtClean="0"/>
              <a:t>INTERACTION BETWEEN  NUCLEIC ACIDS AND BIOMEMBRANES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have studied the interaction of </a:t>
            </a:r>
            <a:r>
              <a:rPr lang="en-US" dirty="0" smtClean="0"/>
              <a:t>single </a:t>
            </a:r>
            <a:r>
              <a:rPr lang="en-US" dirty="0"/>
              <a:t>stranded RNA (10 bases) </a:t>
            </a:r>
            <a:r>
              <a:rPr lang="en-US" dirty="0" smtClean="0"/>
              <a:t>and double </a:t>
            </a:r>
            <a:r>
              <a:rPr lang="en-US" dirty="0"/>
              <a:t>stranded DNA (2000 base pairs</a:t>
            </a:r>
            <a:r>
              <a:rPr lang="en-US" dirty="0" smtClean="0"/>
              <a:t>) </a:t>
            </a:r>
          </a:p>
          <a:p>
            <a:pPr lvl="1"/>
            <a:r>
              <a:rPr lang="en-US" dirty="0" smtClean="0"/>
              <a:t>with monolayers </a:t>
            </a:r>
            <a:r>
              <a:rPr lang="en-US" dirty="0"/>
              <a:t>(P= 8 and 28 </a:t>
            </a:r>
            <a:r>
              <a:rPr lang="en-US" dirty="0" err="1"/>
              <a:t>mN</a:t>
            </a:r>
            <a:r>
              <a:rPr lang="en-US" dirty="0"/>
              <a:t>/m) of </a:t>
            </a:r>
            <a:endParaRPr lang="en-US" dirty="0" smtClean="0"/>
          </a:p>
          <a:p>
            <a:pPr lvl="2"/>
            <a:r>
              <a:rPr lang="en-US" dirty="0" err="1" smtClean="0"/>
              <a:t>zwitterionic</a:t>
            </a:r>
            <a:r>
              <a:rPr lang="en-US" dirty="0" smtClean="0"/>
              <a:t> </a:t>
            </a:r>
            <a:r>
              <a:rPr lang="en-US" dirty="0"/>
              <a:t>DPPC (1,2-dipalmitoyl-sn-glycero-3- </a:t>
            </a:r>
            <a:r>
              <a:rPr lang="en-US" dirty="0" err="1"/>
              <a:t>phosphatidylcholine</a:t>
            </a:r>
            <a:r>
              <a:rPr lang="en-US" dirty="0"/>
              <a:t>) </a:t>
            </a:r>
          </a:p>
          <a:p>
            <a:pPr lvl="2"/>
            <a:r>
              <a:rPr lang="en-US" dirty="0"/>
              <a:t>cationic DODAB (</a:t>
            </a:r>
            <a:r>
              <a:rPr lang="en-US" dirty="0" err="1"/>
              <a:t>dioctadecyl</a:t>
            </a:r>
            <a:r>
              <a:rPr lang="en-US" dirty="0"/>
              <a:t>-dimethyl-</a:t>
            </a:r>
            <a:r>
              <a:rPr lang="en-US" dirty="0" err="1"/>
              <a:t>ammoniumbromide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/>
              <a:t>using surface film balance, </a:t>
            </a:r>
            <a:r>
              <a:rPr lang="en-US" dirty="0" err="1"/>
              <a:t>fluroscence</a:t>
            </a:r>
            <a:r>
              <a:rPr lang="en-US" dirty="0"/>
              <a:t> microscopy and neutron </a:t>
            </a:r>
            <a:r>
              <a:rPr lang="en-US" dirty="0" err="1"/>
              <a:t>reflectometry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656856" y="5528188"/>
            <a:ext cx="6249145" cy="790204"/>
          </a:xfrm>
          <a:prstGeom prst="rect">
            <a:avLst/>
          </a:prstGeom>
        </p:spPr>
        <p:txBody>
          <a:bodyPr wrap="square" lIns="96762" tIns="48381" rIns="96762" bIns="48381">
            <a:spAutoFit/>
          </a:bodyPr>
          <a:lstStyle/>
          <a:p>
            <a:r>
              <a:rPr lang="en-US" sz="1500" dirty="0" err="1"/>
              <a:t>Michanek</a:t>
            </a:r>
            <a:r>
              <a:rPr lang="en-US" sz="1500" dirty="0"/>
              <a:t>, A.; </a:t>
            </a:r>
            <a:r>
              <a:rPr lang="en-US" sz="1500" dirty="0" err="1"/>
              <a:t>Yanez</a:t>
            </a:r>
            <a:r>
              <a:rPr lang="en-US" sz="1500" dirty="0"/>
              <a:t>, M.; Hughes, A.; </a:t>
            </a:r>
            <a:r>
              <a:rPr lang="en-US" sz="1500" dirty="0" err="1"/>
              <a:t>Wacklin</a:t>
            </a:r>
            <a:r>
              <a:rPr lang="en-US" sz="1500" dirty="0"/>
              <a:t>, H.; Nylander, T.; </a:t>
            </a:r>
            <a:r>
              <a:rPr lang="en-US" sz="1500" dirty="0" err="1"/>
              <a:t>Sparr</a:t>
            </a:r>
            <a:r>
              <a:rPr lang="en-US" sz="1500" dirty="0"/>
              <a:t>, E. “RNA and DNA association to </a:t>
            </a:r>
            <a:r>
              <a:rPr lang="en-US" sz="1500" dirty="0" err="1"/>
              <a:t>zwitterionic</a:t>
            </a:r>
            <a:r>
              <a:rPr lang="en-US" sz="1500" dirty="0"/>
              <a:t> and charged monolayers at the air-liquid interface” Langmuir, </a:t>
            </a:r>
            <a:r>
              <a:rPr lang="en-US" sz="1500" dirty="0" smtClean="0"/>
              <a:t>2012, 28, 9621-9633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97869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905999" cy="601663"/>
          </a:xfrm>
        </p:spPr>
        <p:txBody>
          <a:bodyPr/>
          <a:lstStyle/>
          <a:p>
            <a:r>
              <a:rPr lang="en-US" sz="3400" dirty="0" smtClean="0">
                <a:ea typeface="ＭＳ Ｐゴシック" charset="-128"/>
                <a:cs typeface="ＭＳ Ｐゴシック" charset="-128"/>
              </a:rPr>
              <a:t>Neutron </a:t>
            </a:r>
            <a:r>
              <a:rPr lang="en-US" sz="3400" dirty="0" err="1" smtClean="0">
                <a:ea typeface="ＭＳ Ｐゴシック" charset="-128"/>
                <a:cs typeface="ＭＳ Ｐゴシック" charset="-128"/>
              </a:rPr>
              <a:t>reflectometry</a:t>
            </a:r>
            <a:endParaRPr lang="en-US" sz="340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0723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188640"/>
            <a:ext cx="4808984" cy="4803775"/>
          </a:xfrm>
        </p:spPr>
        <p:txBody>
          <a:bodyPr/>
          <a:lstStyle/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  <a:p>
            <a:r>
              <a:rPr lang="en-US" sz="24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Neutron </a:t>
            </a:r>
            <a:r>
              <a:rPr lang="en-US" sz="2400" dirty="0" err="1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Reflectometry</a:t>
            </a:r>
            <a:r>
              <a:rPr lang="en-US" sz="24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 gives density profile of the interfacial layer and selective </a:t>
            </a:r>
            <a:r>
              <a:rPr lang="en-US" sz="2400" dirty="0" err="1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deuteration</a:t>
            </a:r>
            <a:r>
              <a:rPr lang="en-US" sz="24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 + contrast matching gives composition</a:t>
            </a:r>
          </a:p>
          <a:p>
            <a:r>
              <a:rPr lang="en-US" sz="24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Neutron scattering strongly depends on isotope, e.g. hydrogen and deuterium =&gt; very different scattering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  <a:p>
            <a:endParaRPr lang="en-US" sz="24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  <a:p>
            <a:endParaRPr lang="en-US" sz="24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0726" name="Picture 206" descr="NeutronReflCell_E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97016" y="908720"/>
            <a:ext cx="4411869" cy="1929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03"/>
          <p:cNvGrpSpPr>
            <a:grpSpLocks/>
          </p:cNvGrpSpPr>
          <p:nvPr/>
        </p:nvGrpSpPr>
        <p:grpSpPr bwMode="auto">
          <a:xfrm>
            <a:off x="4750039" y="3068960"/>
            <a:ext cx="5169694" cy="777875"/>
            <a:chOff x="246063" y="2500313"/>
            <a:chExt cx="4811712" cy="1441450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246063" y="2500313"/>
              <a:ext cx="1511300" cy="1439862"/>
              <a:chOff x="4422" y="572"/>
              <a:chExt cx="1225" cy="953"/>
            </a:xfrm>
          </p:grpSpPr>
          <p:sp>
            <p:nvSpPr>
              <p:cNvPr id="30859" name="Rectangle 5"/>
              <p:cNvSpPr>
                <a:spLocks noChangeArrowheads="1"/>
              </p:cNvSpPr>
              <p:nvPr/>
            </p:nvSpPr>
            <p:spPr bwMode="auto">
              <a:xfrm>
                <a:off x="4422" y="572"/>
                <a:ext cx="1225" cy="953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4" name="Group 6"/>
              <p:cNvGrpSpPr>
                <a:grpSpLocks/>
              </p:cNvGrpSpPr>
              <p:nvPr/>
            </p:nvGrpSpPr>
            <p:grpSpPr bwMode="auto">
              <a:xfrm>
                <a:off x="4607" y="668"/>
                <a:ext cx="912" cy="644"/>
                <a:chOff x="1153" y="2561"/>
                <a:chExt cx="1319" cy="1096"/>
              </a:xfrm>
            </p:grpSpPr>
            <p:sp>
              <p:nvSpPr>
                <p:cNvPr id="30862" name="Oval 7"/>
                <p:cNvSpPr>
                  <a:spLocks noChangeArrowheads="1"/>
                </p:cNvSpPr>
                <p:nvPr/>
              </p:nvSpPr>
              <p:spPr bwMode="auto">
                <a:xfrm rot="-10381173">
                  <a:off x="1973" y="3475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63" name="Oval 8"/>
                <p:cNvSpPr>
                  <a:spLocks noChangeArrowheads="1"/>
                </p:cNvSpPr>
                <p:nvPr/>
              </p:nvSpPr>
              <p:spPr bwMode="auto">
                <a:xfrm rot="-10381173">
                  <a:off x="1701" y="3475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64" name="Oval 9"/>
                <p:cNvSpPr>
                  <a:spLocks noChangeArrowheads="1"/>
                </p:cNvSpPr>
                <p:nvPr/>
              </p:nvSpPr>
              <p:spPr bwMode="auto">
                <a:xfrm rot="-10381173">
                  <a:off x="1156" y="3475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65" name="Oval 10"/>
                <p:cNvSpPr>
                  <a:spLocks noChangeArrowheads="1"/>
                </p:cNvSpPr>
                <p:nvPr/>
              </p:nvSpPr>
              <p:spPr bwMode="auto">
                <a:xfrm rot="-10381173">
                  <a:off x="1292" y="3475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66" name="Oval 11"/>
                <p:cNvSpPr>
                  <a:spLocks noChangeArrowheads="1"/>
                </p:cNvSpPr>
                <p:nvPr/>
              </p:nvSpPr>
              <p:spPr bwMode="auto">
                <a:xfrm rot="-10381173">
                  <a:off x="2378" y="2561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67" name="Oval 12"/>
                <p:cNvSpPr>
                  <a:spLocks noChangeArrowheads="1"/>
                </p:cNvSpPr>
                <p:nvPr/>
              </p:nvSpPr>
              <p:spPr bwMode="auto">
                <a:xfrm rot="-10381173">
                  <a:off x="1834" y="2561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68" name="Oval 13"/>
                <p:cNvSpPr>
                  <a:spLocks noChangeArrowheads="1"/>
                </p:cNvSpPr>
                <p:nvPr/>
              </p:nvSpPr>
              <p:spPr bwMode="auto">
                <a:xfrm rot="-10381173">
                  <a:off x="1562" y="2561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69" name="Oval 14"/>
                <p:cNvSpPr>
                  <a:spLocks noChangeArrowheads="1"/>
                </p:cNvSpPr>
                <p:nvPr/>
              </p:nvSpPr>
              <p:spPr bwMode="auto">
                <a:xfrm rot="-10381173">
                  <a:off x="1293" y="2568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70" name="Oval 15"/>
                <p:cNvSpPr>
                  <a:spLocks noChangeArrowheads="1"/>
                </p:cNvSpPr>
                <p:nvPr/>
              </p:nvSpPr>
              <p:spPr bwMode="auto">
                <a:xfrm rot="-10381173">
                  <a:off x="2106" y="2561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71" name="Oval 16"/>
                <p:cNvSpPr>
                  <a:spLocks noChangeArrowheads="1"/>
                </p:cNvSpPr>
                <p:nvPr/>
              </p:nvSpPr>
              <p:spPr bwMode="auto">
                <a:xfrm rot="-10381173">
                  <a:off x="2242" y="3468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72" name="Oval 17"/>
                <p:cNvSpPr>
                  <a:spLocks noChangeArrowheads="1"/>
                </p:cNvSpPr>
                <p:nvPr/>
              </p:nvSpPr>
              <p:spPr bwMode="auto">
                <a:xfrm rot="-10381173">
                  <a:off x="1562" y="3468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73" name="Oval 18"/>
                <p:cNvSpPr>
                  <a:spLocks noChangeArrowheads="1"/>
                </p:cNvSpPr>
                <p:nvPr/>
              </p:nvSpPr>
              <p:spPr bwMode="auto">
                <a:xfrm rot="-10381173">
                  <a:off x="2381" y="3475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74" name="Oval 19"/>
                <p:cNvSpPr>
                  <a:spLocks noChangeArrowheads="1"/>
                </p:cNvSpPr>
                <p:nvPr/>
              </p:nvSpPr>
              <p:spPr bwMode="auto">
                <a:xfrm rot="-10381173">
                  <a:off x="2109" y="3475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75" name="Oval 20"/>
                <p:cNvSpPr>
                  <a:spLocks noChangeArrowheads="1"/>
                </p:cNvSpPr>
                <p:nvPr/>
              </p:nvSpPr>
              <p:spPr bwMode="auto">
                <a:xfrm rot="-10381173">
                  <a:off x="1837" y="3475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76" name="Oval 21"/>
                <p:cNvSpPr>
                  <a:spLocks noChangeArrowheads="1"/>
                </p:cNvSpPr>
                <p:nvPr/>
              </p:nvSpPr>
              <p:spPr bwMode="auto">
                <a:xfrm rot="-10381173">
                  <a:off x="1428" y="3475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77" name="Oval 22"/>
                <p:cNvSpPr>
                  <a:spLocks noChangeArrowheads="1"/>
                </p:cNvSpPr>
                <p:nvPr/>
              </p:nvSpPr>
              <p:spPr bwMode="auto">
                <a:xfrm rot="-10381173">
                  <a:off x="1970" y="2561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78" name="Oval 23"/>
                <p:cNvSpPr>
                  <a:spLocks noChangeArrowheads="1"/>
                </p:cNvSpPr>
                <p:nvPr/>
              </p:nvSpPr>
              <p:spPr bwMode="auto">
                <a:xfrm rot="-10381173">
                  <a:off x="1698" y="2561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79" name="Oval 24"/>
                <p:cNvSpPr>
                  <a:spLocks noChangeArrowheads="1"/>
                </p:cNvSpPr>
                <p:nvPr/>
              </p:nvSpPr>
              <p:spPr bwMode="auto">
                <a:xfrm rot="-10381173">
                  <a:off x="1429" y="2568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80" name="Oval 25"/>
                <p:cNvSpPr>
                  <a:spLocks noChangeAspect="1" noChangeArrowheads="1"/>
                </p:cNvSpPr>
                <p:nvPr/>
              </p:nvSpPr>
              <p:spPr bwMode="auto">
                <a:xfrm rot="-10381173">
                  <a:off x="2242" y="2561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81" name="Oval 26"/>
                <p:cNvSpPr>
                  <a:spLocks noChangeArrowheads="1"/>
                </p:cNvSpPr>
                <p:nvPr/>
              </p:nvSpPr>
              <p:spPr bwMode="auto">
                <a:xfrm rot="-10381173">
                  <a:off x="1153" y="2561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5" name="Group 27"/>
                <p:cNvGrpSpPr>
                  <a:grpSpLocks/>
                </p:cNvGrpSpPr>
                <p:nvPr/>
              </p:nvGrpSpPr>
              <p:grpSpPr bwMode="auto">
                <a:xfrm>
                  <a:off x="1153" y="2742"/>
                  <a:ext cx="1318" cy="770"/>
                  <a:chOff x="1153" y="2742"/>
                  <a:chExt cx="1318" cy="770"/>
                </a:xfrm>
              </p:grpSpPr>
              <p:sp>
                <p:nvSpPr>
                  <p:cNvPr id="30883" name="Freeform 28"/>
                  <p:cNvSpPr>
                    <a:spLocks/>
                  </p:cNvSpPr>
                  <p:nvPr/>
                </p:nvSpPr>
                <p:spPr bwMode="auto">
                  <a:xfrm rot="10684400" flipH="1">
                    <a:off x="1973" y="3157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84" name="Freeform 29"/>
                  <p:cNvSpPr>
                    <a:spLocks/>
                  </p:cNvSpPr>
                  <p:nvPr/>
                </p:nvSpPr>
                <p:spPr bwMode="auto">
                  <a:xfrm rot="10800000">
                    <a:off x="2032" y="3120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85" name="Freeform 30"/>
                  <p:cNvSpPr>
                    <a:spLocks/>
                  </p:cNvSpPr>
                  <p:nvPr/>
                </p:nvSpPr>
                <p:spPr bwMode="auto">
                  <a:xfrm rot="10684400" flipH="1">
                    <a:off x="1701" y="3157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86" name="Freeform 31"/>
                  <p:cNvSpPr>
                    <a:spLocks/>
                  </p:cNvSpPr>
                  <p:nvPr/>
                </p:nvSpPr>
                <p:spPr bwMode="auto">
                  <a:xfrm rot="10800000">
                    <a:off x="1760" y="3120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87" name="Freeform 32"/>
                  <p:cNvSpPr>
                    <a:spLocks/>
                  </p:cNvSpPr>
                  <p:nvPr/>
                </p:nvSpPr>
                <p:spPr bwMode="auto">
                  <a:xfrm rot="10684400" flipH="1">
                    <a:off x="1156" y="3112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88" name="Freeform 33"/>
                  <p:cNvSpPr>
                    <a:spLocks/>
                  </p:cNvSpPr>
                  <p:nvPr/>
                </p:nvSpPr>
                <p:spPr bwMode="auto">
                  <a:xfrm rot="10800000">
                    <a:off x="1202" y="3112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89" name="Freeform 34"/>
                  <p:cNvSpPr>
                    <a:spLocks/>
                  </p:cNvSpPr>
                  <p:nvPr/>
                </p:nvSpPr>
                <p:spPr bwMode="auto">
                  <a:xfrm rot="10684400" flipH="1">
                    <a:off x="1292" y="3157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90" name="Freeform 35"/>
                  <p:cNvSpPr>
                    <a:spLocks/>
                  </p:cNvSpPr>
                  <p:nvPr/>
                </p:nvSpPr>
                <p:spPr bwMode="auto">
                  <a:xfrm rot="10800000">
                    <a:off x="1351" y="3120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91" name="Freeform 36"/>
                  <p:cNvSpPr>
                    <a:spLocks/>
                  </p:cNvSpPr>
                  <p:nvPr/>
                </p:nvSpPr>
                <p:spPr bwMode="auto">
                  <a:xfrm rot="10684400" flipH="1">
                    <a:off x="2378" y="2742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92" name="Freeform 37"/>
                  <p:cNvSpPr>
                    <a:spLocks/>
                  </p:cNvSpPr>
                  <p:nvPr/>
                </p:nvSpPr>
                <p:spPr bwMode="auto">
                  <a:xfrm rot="10800000">
                    <a:off x="2423" y="2743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93" name="Freeform 38"/>
                  <p:cNvSpPr>
                    <a:spLocks/>
                  </p:cNvSpPr>
                  <p:nvPr/>
                </p:nvSpPr>
                <p:spPr bwMode="auto">
                  <a:xfrm rot="10684400" flipH="1">
                    <a:off x="1834" y="2742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94" name="Freeform 39"/>
                  <p:cNvSpPr>
                    <a:spLocks/>
                  </p:cNvSpPr>
                  <p:nvPr/>
                </p:nvSpPr>
                <p:spPr bwMode="auto">
                  <a:xfrm rot="10800000">
                    <a:off x="1879" y="2743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95" name="Freeform 40"/>
                  <p:cNvSpPr>
                    <a:spLocks/>
                  </p:cNvSpPr>
                  <p:nvPr/>
                </p:nvSpPr>
                <p:spPr bwMode="auto">
                  <a:xfrm rot="10684400" flipH="1">
                    <a:off x="1562" y="2742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96" name="Freeform 41"/>
                  <p:cNvSpPr>
                    <a:spLocks/>
                  </p:cNvSpPr>
                  <p:nvPr/>
                </p:nvSpPr>
                <p:spPr bwMode="auto">
                  <a:xfrm rot="10800000">
                    <a:off x="1607" y="2743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97" name="Freeform 42"/>
                  <p:cNvSpPr>
                    <a:spLocks/>
                  </p:cNvSpPr>
                  <p:nvPr/>
                </p:nvSpPr>
                <p:spPr bwMode="auto">
                  <a:xfrm rot="10684400" flipH="1">
                    <a:off x="1293" y="2749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98" name="Freeform 43"/>
                  <p:cNvSpPr>
                    <a:spLocks/>
                  </p:cNvSpPr>
                  <p:nvPr/>
                </p:nvSpPr>
                <p:spPr bwMode="auto">
                  <a:xfrm rot="10800000">
                    <a:off x="1338" y="2750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99" name="Freeform 44"/>
                  <p:cNvSpPr>
                    <a:spLocks/>
                  </p:cNvSpPr>
                  <p:nvPr/>
                </p:nvSpPr>
                <p:spPr bwMode="auto">
                  <a:xfrm rot="10684400" flipH="1">
                    <a:off x="2106" y="2742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00" name="Freeform 45"/>
                  <p:cNvSpPr>
                    <a:spLocks/>
                  </p:cNvSpPr>
                  <p:nvPr/>
                </p:nvSpPr>
                <p:spPr bwMode="auto">
                  <a:xfrm rot="10800000">
                    <a:off x="2151" y="2743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01" name="Freeform 46"/>
                  <p:cNvSpPr>
                    <a:spLocks/>
                  </p:cNvSpPr>
                  <p:nvPr/>
                </p:nvSpPr>
                <p:spPr bwMode="auto">
                  <a:xfrm rot="10684400" flipH="1">
                    <a:off x="2242" y="3150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02" name="Freeform 47"/>
                  <p:cNvSpPr>
                    <a:spLocks/>
                  </p:cNvSpPr>
                  <p:nvPr/>
                </p:nvSpPr>
                <p:spPr bwMode="auto">
                  <a:xfrm rot="10800000">
                    <a:off x="2301" y="3113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03" name="Freeform 48"/>
                  <p:cNvSpPr>
                    <a:spLocks/>
                  </p:cNvSpPr>
                  <p:nvPr/>
                </p:nvSpPr>
                <p:spPr bwMode="auto">
                  <a:xfrm rot="10684400" flipH="1">
                    <a:off x="1562" y="3150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04" name="Freeform 49"/>
                  <p:cNvSpPr>
                    <a:spLocks/>
                  </p:cNvSpPr>
                  <p:nvPr/>
                </p:nvSpPr>
                <p:spPr bwMode="auto">
                  <a:xfrm rot="10800000">
                    <a:off x="1621" y="3113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05" name="Freeform 50"/>
                  <p:cNvSpPr>
                    <a:spLocks/>
                  </p:cNvSpPr>
                  <p:nvPr/>
                </p:nvSpPr>
                <p:spPr bwMode="auto">
                  <a:xfrm rot="10684400" flipH="1">
                    <a:off x="2381" y="3112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06" name="Freeform 51"/>
                  <p:cNvSpPr>
                    <a:spLocks/>
                  </p:cNvSpPr>
                  <p:nvPr/>
                </p:nvSpPr>
                <p:spPr bwMode="auto">
                  <a:xfrm rot="10800000">
                    <a:off x="2427" y="3112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07" name="Freeform 52"/>
                  <p:cNvSpPr>
                    <a:spLocks/>
                  </p:cNvSpPr>
                  <p:nvPr/>
                </p:nvSpPr>
                <p:spPr bwMode="auto">
                  <a:xfrm rot="10684400" flipH="1">
                    <a:off x="2109" y="3157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08" name="Freeform 53"/>
                  <p:cNvSpPr>
                    <a:spLocks/>
                  </p:cNvSpPr>
                  <p:nvPr/>
                </p:nvSpPr>
                <p:spPr bwMode="auto">
                  <a:xfrm rot="10800000">
                    <a:off x="2168" y="3120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09" name="Freeform 54"/>
                  <p:cNvSpPr>
                    <a:spLocks/>
                  </p:cNvSpPr>
                  <p:nvPr/>
                </p:nvSpPr>
                <p:spPr bwMode="auto">
                  <a:xfrm rot="10684400" flipH="1">
                    <a:off x="1837" y="3157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10" name="Freeform 55"/>
                  <p:cNvSpPr>
                    <a:spLocks/>
                  </p:cNvSpPr>
                  <p:nvPr/>
                </p:nvSpPr>
                <p:spPr bwMode="auto">
                  <a:xfrm rot="10800000">
                    <a:off x="1896" y="3120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11" name="Freeform 56"/>
                  <p:cNvSpPr>
                    <a:spLocks/>
                  </p:cNvSpPr>
                  <p:nvPr/>
                </p:nvSpPr>
                <p:spPr bwMode="auto">
                  <a:xfrm rot="10684400" flipH="1">
                    <a:off x="1428" y="3157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12" name="Freeform 57"/>
                  <p:cNvSpPr>
                    <a:spLocks/>
                  </p:cNvSpPr>
                  <p:nvPr/>
                </p:nvSpPr>
                <p:spPr bwMode="auto">
                  <a:xfrm rot="10800000">
                    <a:off x="1487" y="3120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13" name="Freeform 58"/>
                  <p:cNvSpPr>
                    <a:spLocks/>
                  </p:cNvSpPr>
                  <p:nvPr/>
                </p:nvSpPr>
                <p:spPr bwMode="auto">
                  <a:xfrm rot="10684400" flipH="1">
                    <a:off x="1970" y="2742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14" name="Freeform 59"/>
                  <p:cNvSpPr>
                    <a:spLocks/>
                  </p:cNvSpPr>
                  <p:nvPr/>
                </p:nvSpPr>
                <p:spPr bwMode="auto">
                  <a:xfrm rot="10800000">
                    <a:off x="2015" y="2743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15" name="Freeform 60"/>
                  <p:cNvSpPr>
                    <a:spLocks/>
                  </p:cNvSpPr>
                  <p:nvPr/>
                </p:nvSpPr>
                <p:spPr bwMode="auto">
                  <a:xfrm rot="10684400" flipH="1">
                    <a:off x="1698" y="2742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16" name="Freeform 61"/>
                  <p:cNvSpPr>
                    <a:spLocks/>
                  </p:cNvSpPr>
                  <p:nvPr/>
                </p:nvSpPr>
                <p:spPr bwMode="auto">
                  <a:xfrm rot="10800000">
                    <a:off x="1743" y="2743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17" name="Freeform 62"/>
                  <p:cNvSpPr>
                    <a:spLocks/>
                  </p:cNvSpPr>
                  <p:nvPr/>
                </p:nvSpPr>
                <p:spPr bwMode="auto">
                  <a:xfrm rot="10684400" flipH="1">
                    <a:off x="1429" y="2749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18" name="Freeform 63"/>
                  <p:cNvSpPr>
                    <a:spLocks/>
                  </p:cNvSpPr>
                  <p:nvPr/>
                </p:nvSpPr>
                <p:spPr bwMode="auto">
                  <a:xfrm rot="10800000">
                    <a:off x="1474" y="2750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19" name="Freeform 64"/>
                  <p:cNvSpPr>
                    <a:spLocks/>
                  </p:cNvSpPr>
                  <p:nvPr/>
                </p:nvSpPr>
                <p:spPr bwMode="auto">
                  <a:xfrm rot="10684400" flipH="1">
                    <a:off x="2242" y="2742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20" name="Freeform 65"/>
                  <p:cNvSpPr>
                    <a:spLocks/>
                  </p:cNvSpPr>
                  <p:nvPr/>
                </p:nvSpPr>
                <p:spPr bwMode="auto">
                  <a:xfrm rot="10800000">
                    <a:off x="2287" y="2743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21" name="Freeform 66"/>
                  <p:cNvSpPr>
                    <a:spLocks/>
                  </p:cNvSpPr>
                  <p:nvPr/>
                </p:nvSpPr>
                <p:spPr bwMode="auto">
                  <a:xfrm rot="10684400" flipH="1">
                    <a:off x="1153" y="2742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22" name="Freeform 67"/>
                  <p:cNvSpPr>
                    <a:spLocks/>
                  </p:cNvSpPr>
                  <p:nvPr/>
                </p:nvSpPr>
                <p:spPr bwMode="auto">
                  <a:xfrm rot="10800000">
                    <a:off x="1198" y="2743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30861" name="Rectangle 68"/>
              <p:cNvSpPr>
                <a:spLocks noChangeArrowheads="1"/>
              </p:cNvSpPr>
              <p:nvPr/>
            </p:nvSpPr>
            <p:spPr bwMode="auto">
              <a:xfrm>
                <a:off x="4513" y="1344"/>
                <a:ext cx="1088" cy="46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69"/>
            <p:cNvGrpSpPr>
              <a:grpSpLocks/>
            </p:cNvGrpSpPr>
            <p:nvPr/>
          </p:nvGrpSpPr>
          <p:grpSpPr bwMode="auto">
            <a:xfrm>
              <a:off x="1817688" y="2500313"/>
              <a:ext cx="1584325" cy="1439862"/>
              <a:chOff x="4422" y="1661"/>
              <a:chExt cx="1225" cy="953"/>
            </a:xfrm>
          </p:grpSpPr>
          <p:sp>
            <p:nvSpPr>
              <p:cNvPr id="30795" name="Rectangle 70"/>
              <p:cNvSpPr>
                <a:spLocks noChangeArrowheads="1"/>
              </p:cNvSpPr>
              <p:nvPr/>
            </p:nvSpPr>
            <p:spPr bwMode="auto">
              <a:xfrm>
                <a:off x="4422" y="1661"/>
                <a:ext cx="1225" cy="953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7" name="Group 71"/>
              <p:cNvGrpSpPr>
                <a:grpSpLocks/>
              </p:cNvGrpSpPr>
              <p:nvPr/>
            </p:nvGrpSpPr>
            <p:grpSpPr bwMode="auto">
              <a:xfrm>
                <a:off x="4607" y="1757"/>
                <a:ext cx="912" cy="644"/>
                <a:chOff x="1153" y="2561"/>
                <a:chExt cx="1319" cy="1096"/>
              </a:xfrm>
            </p:grpSpPr>
            <p:sp>
              <p:nvSpPr>
                <p:cNvPr id="30798" name="Oval 72"/>
                <p:cNvSpPr>
                  <a:spLocks noChangeArrowheads="1"/>
                </p:cNvSpPr>
                <p:nvPr/>
              </p:nvSpPr>
              <p:spPr bwMode="auto">
                <a:xfrm rot="-10381173">
                  <a:off x="1973" y="3475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799" name="Oval 73"/>
                <p:cNvSpPr>
                  <a:spLocks noChangeArrowheads="1"/>
                </p:cNvSpPr>
                <p:nvPr/>
              </p:nvSpPr>
              <p:spPr bwMode="auto">
                <a:xfrm rot="-10381173">
                  <a:off x="1701" y="3475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00" name="Oval 74"/>
                <p:cNvSpPr>
                  <a:spLocks noChangeArrowheads="1"/>
                </p:cNvSpPr>
                <p:nvPr/>
              </p:nvSpPr>
              <p:spPr bwMode="auto">
                <a:xfrm rot="-10381173">
                  <a:off x="1156" y="3475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01" name="Oval 75"/>
                <p:cNvSpPr>
                  <a:spLocks noChangeArrowheads="1"/>
                </p:cNvSpPr>
                <p:nvPr/>
              </p:nvSpPr>
              <p:spPr bwMode="auto">
                <a:xfrm rot="-10381173">
                  <a:off x="1292" y="3475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02" name="Oval 76"/>
                <p:cNvSpPr>
                  <a:spLocks noChangeArrowheads="1"/>
                </p:cNvSpPr>
                <p:nvPr/>
              </p:nvSpPr>
              <p:spPr bwMode="auto">
                <a:xfrm rot="-10381173">
                  <a:off x="2378" y="2561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03" name="Oval 77"/>
                <p:cNvSpPr>
                  <a:spLocks noChangeArrowheads="1"/>
                </p:cNvSpPr>
                <p:nvPr/>
              </p:nvSpPr>
              <p:spPr bwMode="auto">
                <a:xfrm rot="-10381173">
                  <a:off x="1834" y="2561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04" name="Oval 78"/>
                <p:cNvSpPr>
                  <a:spLocks noChangeArrowheads="1"/>
                </p:cNvSpPr>
                <p:nvPr/>
              </p:nvSpPr>
              <p:spPr bwMode="auto">
                <a:xfrm rot="-10381173">
                  <a:off x="1562" y="2561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05" name="Oval 79"/>
                <p:cNvSpPr>
                  <a:spLocks noChangeArrowheads="1"/>
                </p:cNvSpPr>
                <p:nvPr/>
              </p:nvSpPr>
              <p:spPr bwMode="auto">
                <a:xfrm rot="-10381173">
                  <a:off x="1293" y="2568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06" name="Oval 80"/>
                <p:cNvSpPr>
                  <a:spLocks noChangeArrowheads="1"/>
                </p:cNvSpPr>
                <p:nvPr/>
              </p:nvSpPr>
              <p:spPr bwMode="auto">
                <a:xfrm rot="-10381173">
                  <a:off x="2106" y="2561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07" name="Oval 81"/>
                <p:cNvSpPr>
                  <a:spLocks noChangeArrowheads="1"/>
                </p:cNvSpPr>
                <p:nvPr/>
              </p:nvSpPr>
              <p:spPr bwMode="auto">
                <a:xfrm rot="-10381173">
                  <a:off x="2242" y="3468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08" name="Oval 82"/>
                <p:cNvSpPr>
                  <a:spLocks noChangeArrowheads="1"/>
                </p:cNvSpPr>
                <p:nvPr/>
              </p:nvSpPr>
              <p:spPr bwMode="auto">
                <a:xfrm rot="-10381173">
                  <a:off x="1562" y="3468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09" name="Oval 83"/>
                <p:cNvSpPr>
                  <a:spLocks noChangeArrowheads="1"/>
                </p:cNvSpPr>
                <p:nvPr/>
              </p:nvSpPr>
              <p:spPr bwMode="auto">
                <a:xfrm rot="-10381173">
                  <a:off x="2381" y="3475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10" name="Oval 84"/>
                <p:cNvSpPr>
                  <a:spLocks noChangeArrowheads="1"/>
                </p:cNvSpPr>
                <p:nvPr/>
              </p:nvSpPr>
              <p:spPr bwMode="auto">
                <a:xfrm rot="-10381173">
                  <a:off x="2109" y="3475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11" name="Oval 85"/>
                <p:cNvSpPr>
                  <a:spLocks noChangeArrowheads="1"/>
                </p:cNvSpPr>
                <p:nvPr/>
              </p:nvSpPr>
              <p:spPr bwMode="auto">
                <a:xfrm rot="-10381173">
                  <a:off x="1837" y="3475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12" name="Oval 86"/>
                <p:cNvSpPr>
                  <a:spLocks noChangeArrowheads="1"/>
                </p:cNvSpPr>
                <p:nvPr/>
              </p:nvSpPr>
              <p:spPr bwMode="auto">
                <a:xfrm rot="-10381173">
                  <a:off x="1428" y="3475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13" name="Oval 87"/>
                <p:cNvSpPr>
                  <a:spLocks noChangeArrowheads="1"/>
                </p:cNvSpPr>
                <p:nvPr/>
              </p:nvSpPr>
              <p:spPr bwMode="auto">
                <a:xfrm rot="-10381173">
                  <a:off x="1970" y="2561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14" name="Oval 88"/>
                <p:cNvSpPr>
                  <a:spLocks noChangeArrowheads="1"/>
                </p:cNvSpPr>
                <p:nvPr/>
              </p:nvSpPr>
              <p:spPr bwMode="auto">
                <a:xfrm rot="-10381173">
                  <a:off x="1698" y="2561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15" name="Oval 89"/>
                <p:cNvSpPr>
                  <a:spLocks noChangeArrowheads="1"/>
                </p:cNvSpPr>
                <p:nvPr/>
              </p:nvSpPr>
              <p:spPr bwMode="auto">
                <a:xfrm rot="-10381173">
                  <a:off x="1429" y="2568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16" name="Oval 90"/>
                <p:cNvSpPr>
                  <a:spLocks noChangeArrowheads="1"/>
                </p:cNvSpPr>
                <p:nvPr/>
              </p:nvSpPr>
              <p:spPr bwMode="auto">
                <a:xfrm rot="-10381173">
                  <a:off x="2242" y="2561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17" name="Oval 91"/>
                <p:cNvSpPr>
                  <a:spLocks noChangeArrowheads="1"/>
                </p:cNvSpPr>
                <p:nvPr/>
              </p:nvSpPr>
              <p:spPr bwMode="auto">
                <a:xfrm rot="-10381173">
                  <a:off x="1153" y="2561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8" name="Group 92"/>
                <p:cNvGrpSpPr>
                  <a:grpSpLocks/>
                </p:cNvGrpSpPr>
                <p:nvPr/>
              </p:nvGrpSpPr>
              <p:grpSpPr bwMode="auto">
                <a:xfrm>
                  <a:off x="1153" y="2742"/>
                  <a:ext cx="1318" cy="770"/>
                  <a:chOff x="1153" y="2742"/>
                  <a:chExt cx="1318" cy="770"/>
                </a:xfrm>
              </p:grpSpPr>
              <p:sp>
                <p:nvSpPr>
                  <p:cNvPr id="30819" name="Freeform 93"/>
                  <p:cNvSpPr>
                    <a:spLocks/>
                  </p:cNvSpPr>
                  <p:nvPr/>
                </p:nvSpPr>
                <p:spPr bwMode="auto">
                  <a:xfrm rot="10684400" flipH="1">
                    <a:off x="1973" y="3157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20" name="Freeform 94"/>
                  <p:cNvSpPr>
                    <a:spLocks/>
                  </p:cNvSpPr>
                  <p:nvPr/>
                </p:nvSpPr>
                <p:spPr bwMode="auto">
                  <a:xfrm rot="10800000">
                    <a:off x="2032" y="3120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21" name="Freeform 95"/>
                  <p:cNvSpPr>
                    <a:spLocks/>
                  </p:cNvSpPr>
                  <p:nvPr/>
                </p:nvSpPr>
                <p:spPr bwMode="auto">
                  <a:xfrm rot="10684400" flipH="1">
                    <a:off x="1701" y="3157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22" name="Freeform 96"/>
                  <p:cNvSpPr>
                    <a:spLocks/>
                  </p:cNvSpPr>
                  <p:nvPr/>
                </p:nvSpPr>
                <p:spPr bwMode="auto">
                  <a:xfrm rot="10800000">
                    <a:off x="1760" y="3120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23" name="Freeform 97"/>
                  <p:cNvSpPr>
                    <a:spLocks/>
                  </p:cNvSpPr>
                  <p:nvPr/>
                </p:nvSpPr>
                <p:spPr bwMode="auto">
                  <a:xfrm rot="10684400" flipH="1">
                    <a:off x="1156" y="3112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24" name="Freeform 98"/>
                  <p:cNvSpPr>
                    <a:spLocks/>
                  </p:cNvSpPr>
                  <p:nvPr/>
                </p:nvSpPr>
                <p:spPr bwMode="auto">
                  <a:xfrm rot="10800000">
                    <a:off x="1202" y="3112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25" name="Freeform 99"/>
                  <p:cNvSpPr>
                    <a:spLocks/>
                  </p:cNvSpPr>
                  <p:nvPr/>
                </p:nvSpPr>
                <p:spPr bwMode="auto">
                  <a:xfrm rot="10684400" flipH="1">
                    <a:off x="1292" y="3157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26" name="Freeform 100"/>
                  <p:cNvSpPr>
                    <a:spLocks/>
                  </p:cNvSpPr>
                  <p:nvPr/>
                </p:nvSpPr>
                <p:spPr bwMode="auto">
                  <a:xfrm rot="10800000">
                    <a:off x="1351" y="3120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27" name="Freeform 101"/>
                  <p:cNvSpPr>
                    <a:spLocks/>
                  </p:cNvSpPr>
                  <p:nvPr/>
                </p:nvSpPr>
                <p:spPr bwMode="auto">
                  <a:xfrm rot="10684400" flipH="1">
                    <a:off x="2378" y="2742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28" name="Freeform 102"/>
                  <p:cNvSpPr>
                    <a:spLocks/>
                  </p:cNvSpPr>
                  <p:nvPr/>
                </p:nvSpPr>
                <p:spPr bwMode="auto">
                  <a:xfrm rot="10800000">
                    <a:off x="2423" y="2743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29" name="Freeform 103"/>
                  <p:cNvSpPr>
                    <a:spLocks/>
                  </p:cNvSpPr>
                  <p:nvPr/>
                </p:nvSpPr>
                <p:spPr bwMode="auto">
                  <a:xfrm rot="10684400" flipH="1">
                    <a:off x="1834" y="2742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30" name="Freeform 104"/>
                  <p:cNvSpPr>
                    <a:spLocks/>
                  </p:cNvSpPr>
                  <p:nvPr/>
                </p:nvSpPr>
                <p:spPr bwMode="auto">
                  <a:xfrm rot="10800000">
                    <a:off x="1879" y="2743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31" name="Freeform 105"/>
                  <p:cNvSpPr>
                    <a:spLocks/>
                  </p:cNvSpPr>
                  <p:nvPr/>
                </p:nvSpPr>
                <p:spPr bwMode="auto">
                  <a:xfrm rot="10684400" flipH="1">
                    <a:off x="1562" y="2742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32" name="Freeform 106"/>
                  <p:cNvSpPr>
                    <a:spLocks/>
                  </p:cNvSpPr>
                  <p:nvPr/>
                </p:nvSpPr>
                <p:spPr bwMode="auto">
                  <a:xfrm rot="10800000">
                    <a:off x="1607" y="2743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33" name="Freeform 107"/>
                  <p:cNvSpPr>
                    <a:spLocks/>
                  </p:cNvSpPr>
                  <p:nvPr/>
                </p:nvSpPr>
                <p:spPr bwMode="auto">
                  <a:xfrm rot="10684400" flipH="1">
                    <a:off x="1293" y="2749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34" name="Freeform 108"/>
                  <p:cNvSpPr>
                    <a:spLocks/>
                  </p:cNvSpPr>
                  <p:nvPr/>
                </p:nvSpPr>
                <p:spPr bwMode="auto">
                  <a:xfrm rot="10800000">
                    <a:off x="1338" y="2750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35" name="Freeform 109"/>
                  <p:cNvSpPr>
                    <a:spLocks/>
                  </p:cNvSpPr>
                  <p:nvPr/>
                </p:nvSpPr>
                <p:spPr bwMode="auto">
                  <a:xfrm rot="10684400" flipH="1">
                    <a:off x="2106" y="2742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36" name="Freeform 110"/>
                  <p:cNvSpPr>
                    <a:spLocks/>
                  </p:cNvSpPr>
                  <p:nvPr/>
                </p:nvSpPr>
                <p:spPr bwMode="auto">
                  <a:xfrm rot="10800000">
                    <a:off x="2151" y="2743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37" name="Freeform 111"/>
                  <p:cNvSpPr>
                    <a:spLocks/>
                  </p:cNvSpPr>
                  <p:nvPr/>
                </p:nvSpPr>
                <p:spPr bwMode="auto">
                  <a:xfrm rot="10684400" flipH="1">
                    <a:off x="2242" y="3150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38" name="Freeform 112"/>
                  <p:cNvSpPr>
                    <a:spLocks/>
                  </p:cNvSpPr>
                  <p:nvPr/>
                </p:nvSpPr>
                <p:spPr bwMode="auto">
                  <a:xfrm rot="10800000">
                    <a:off x="2301" y="3113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39" name="Freeform 113"/>
                  <p:cNvSpPr>
                    <a:spLocks/>
                  </p:cNvSpPr>
                  <p:nvPr/>
                </p:nvSpPr>
                <p:spPr bwMode="auto">
                  <a:xfrm rot="10684400" flipH="1">
                    <a:off x="1562" y="3150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40" name="Freeform 114"/>
                  <p:cNvSpPr>
                    <a:spLocks/>
                  </p:cNvSpPr>
                  <p:nvPr/>
                </p:nvSpPr>
                <p:spPr bwMode="auto">
                  <a:xfrm rot="10800000">
                    <a:off x="1621" y="3113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41" name="Freeform 115"/>
                  <p:cNvSpPr>
                    <a:spLocks/>
                  </p:cNvSpPr>
                  <p:nvPr/>
                </p:nvSpPr>
                <p:spPr bwMode="auto">
                  <a:xfrm rot="10684400" flipH="1">
                    <a:off x="2381" y="3112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42" name="Freeform 116"/>
                  <p:cNvSpPr>
                    <a:spLocks/>
                  </p:cNvSpPr>
                  <p:nvPr/>
                </p:nvSpPr>
                <p:spPr bwMode="auto">
                  <a:xfrm rot="10800000">
                    <a:off x="2427" y="3112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43" name="Freeform 117"/>
                  <p:cNvSpPr>
                    <a:spLocks/>
                  </p:cNvSpPr>
                  <p:nvPr/>
                </p:nvSpPr>
                <p:spPr bwMode="auto">
                  <a:xfrm rot="10684400" flipH="1">
                    <a:off x="2109" y="3157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44" name="Freeform 118"/>
                  <p:cNvSpPr>
                    <a:spLocks/>
                  </p:cNvSpPr>
                  <p:nvPr/>
                </p:nvSpPr>
                <p:spPr bwMode="auto">
                  <a:xfrm rot="10800000">
                    <a:off x="2168" y="3120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45" name="Freeform 119"/>
                  <p:cNvSpPr>
                    <a:spLocks/>
                  </p:cNvSpPr>
                  <p:nvPr/>
                </p:nvSpPr>
                <p:spPr bwMode="auto">
                  <a:xfrm rot="10684400" flipH="1">
                    <a:off x="1837" y="3157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46" name="Freeform 120"/>
                  <p:cNvSpPr>
                    <a:spLocks/>
                  </p:cNvSpPr>
                  <p:nvPr/>
                </p:nvSpPr>
                <p:spPr bwMode="auto">
                  <a:xfrm rot="10800000">
                    <a:off x="1896" y="3120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47" name="Freeform 121"/>
                  <p:cNvSpPr>
                    <a:spLocks/>
                  </p:cNvSpPr>
                  <p:nvPr/>
                </p:nvSpPr>
                <p:spPr bwMode="auto">
                  <a:xfrm rot="10684400" flipH="1">
                    <a:off x="1428" y="3157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48" name="Freeform 122"/>
                  <p:cNvSpPr>
                    <a:spLocks/>
                  </p:cNvSpPr>
                  <p:nvPr/>
                </p:nvSpPr>
                <p:spPr bwMode="auto">
                  <a:xfrm rot="10800000">
                    <a:off x="1487" y="3120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49" name="Freeform 123"/>
                  <p:cNvSpPr>
                    <a:spLocks/>
                  </p:cNvSpPr>
                  <p:nvPr/>
                </p:nvSpPr>
                <p:spPr bwMode="auto">
                  <a:xfrm rot="10684400" flipH="1">
                    <a:off x="1970" y="2742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50" name="Freeform 124"/>
                  <p:cNvSpPr>
                    <a:spLocks/>
                  </p:cNvSpPr>
                  <p:nvPr/>
                </p:nvSpPr>
                <p:spPr bwMode="auto">
                  <a:xfrm rot="10800000">
                    <a:off x="2015" y="2743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51" name="Freeform 125"/>
                  <p:cNvSpPr>
                    <a:spLocks/>
                  </p:cNvSpPr>
                  <p:nvPr/>
                </p:nvSpPr>
                <p:spPr bwMode="auto">
                  <a:xfrm rot="10684400" flipH="1">
                    <a:off x="1698" y="2742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52" name="Freeform 126"/>
                  <p:cNvSpPr>
                    <a:spLocks/>
                  </p:cNvSpPr>
                  <p:nvPr/>
                </p:nvSpPr>
                <p:spPr bwMode="auto">
                  <a:xfrm rot="10800000">
                    <a:off x="1743" y="2743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53" name="Freeform 127"/>
                  <p:cNvSpPr>
                    <a:spLocks/>
                  </p:cNvSpPr>
                  <p:nvPr/>
                </p:nvSpPr>
                <p:spPr bwMode="auto">
                  <a:xfrm rot="10684400" flipH="1">
                    <a:off x="1429" y="2749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54" name="Freeform 128"/>
                  <p:cNvSpPr>
                    <a:spLocks/>
                  </p:cNvSpPr>
                  <p:nvPr/>
                </p:nvSpPr>
                <p:spPr bwMode="auto">
                  <a:xfrm rot="10800000">
                    <a:off x="1474" y="2750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55" name="Freeform 129"/>
                  <p:cNvSpPr>
                    <a:spLocks/>
                  </p:cNvSpPr>
                  <p:nvPr/>
                </p:nvSpPr>
                <p:spPr bwMode="auto">
                  <a:xfrm rot="10684400" flipH="1">
                    <a:off x="2242" y="2742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56" name="Freeform 130"/>
                  <p:cNvSpPr>
                    <a:spLocks/>
                  </p:cNvSpPr>
                  <p:nvPr/>
                </p:nvSpPr>
                <p:spPr bwMode="auto">
                  <a:xfrm rot="10800000">
                    <a:off x="2287" y="2743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57" name="Freeform 131"/>
                  <p:cNvSpPr>
                    <a:spLocks/>
                  </p:cNvSpPr>
                  <p:nvPr/>
                </p:nvSpPr>
                <p:spPr bwMode="auto">
                  <a:xfrm rot="10684400" flipH="1">
                    <a:off x="1153" y="2742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58" name="Freeform 132"/>
                  <p:cNvSpPr>
                    <a:spLocks/>
                  </p:cNvSpPr>
                  <p:nvPr/>
                </p:nvSpPr>
                <p:spPr bwMode="auto">
                  <a:xfrm rot="10800000">
                    <a:off x="1198" y="2743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30797" name="Rectangle 133"/>
              <p:cNvSpPr>
                <a:spLocks noChangeArrowheads="1"/>
              </p:cNvSpPr>
              <p:nvPr/>
            </p:nvSpPr>
            <p:spPr bwMode="auto">
              <a:xfrm>
                <a:off x="4513" y="2433"/>
                <a:ext cx="1088" cy="46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" name="Group 134"/>
            <p:cNvGrpSpPr>
              <a:grpSpLocks/>
            </p:cNvGrpSpPr>
            <p:nvPr/>
          </p:nvGrpSpPr>
          <p:grpSpPr bwMode="auto">
            <a:xfrm>
              <a:off x="3473450" y="2500313"/>
              <a:ext cx="1584325" cy="1441450"/>
              <a:chOff x="4422" y="2750"/>
              <a:chExt cx="1225" cy="953"/>
            </a:xfrm>
          </p:grpSpPr>
          <p:sp>
            <p:nvSpPr>
              <p:cNvPr id="30731" name="Rectangle 135"/>
              <p:cNvSpPr>
                <a:spLocks noChangeArrowheads="1"/>
              </p:cNvSpPr>
              <p:nvPr/>
            </p:nvSpPr>
            <p:spPr bwMode="auto">
              <a:xfrm>
                <a:off x="4422" y="2750"/>
                <a:ext cx="1225" cy="953"/>
              </a:xfrm>
              <a:prstGeom prst="rect">
                <a:avLst/>
              </a:prstGeom>
              <a:solidFill>
                <a:srgbClr val="8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0" name="Group 136"/>
              <p:cNvGrpSpPr>
                <a:grpSpLocks/>
              </p:cNvGrpSpPr>
              <p:nvPr/>
            </p:nvGrpSpPr>
            <p:grpSpPr bwMode="auto">
              <a:xfrm>
                <a:off x="4607" y="2846"/>
                <a:ext cx="912" cy="644"/>
                <a:chOff x="1153" y="2561"/>
                <a:chExt cx="1319" cy="1096"/>
              </a:xfrm>
            </p:grpSpPr>
            <p:sp>
              <p:nvSpPr>
                <p:cNvPr id="30734" name="Oval 137"/>
                <p:cNvSpPr>
                  <a:spLocks noChangeArrowheads="1"/>
                </p:cNvSpPr>
                <p:nvPr/>
              </p:nvSpPr>
              <p:spPr bwMode="auto">
                <a:xfrm rot="-10381173">
                  <a:off x="1973" y="3475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735" name="Oval 138"/>
                <p:cNvSpPr>
                  <a:spLocks noChangeArrowheads="1"/>
                </p:cNvSpPr>
                <p:nvPr/>
              </p:nvSpPr>
              <p:spPr bwMode="auto">
                <a:xfrm rot="-10381173">
                  <a:off x="1701" y="3475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736" name="Oval 139"/>
                <p:cNvSpPr>
                  <a:spLocks noChangeArrowheads="1"/>
                </p:cNvSpPr>
                <p:nvPr/>
              </p:nvSpPr>
              <p:spPr bwMode="auto">
                <a:xfrm rot="-10381173">
                  <a:off x="1156" y="3475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737" name="Oval 140"/>
                <p:cNvSpPr>
                  <a:spLocks noChangeArrowheads="1"/>
                </p:cNvSpPr>
                <p:nvPr/>
              </p:nvSpPr>
              <p:spPr bwMode="auto">
                <a:xfrm rot="-10381173">
                  <a:off x="1292" y="3475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738" name="Oval 141"/>
                <p:cNvSpPr>
                  <a:spLocks noChangeArrowheads="1"/>
                </p:cNvSpPr>
                <p:nvPr/>
              </p:nvSpPr>
              <p:spPr bwMode="auto">
                <a:xfrm rot="-10381173">
                  <a:off x="2378" y="2561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739" name="Oval 142"/>
                <p:cNvSpPr>
                  <a:spLocks noChangeArrowheads="1"/>
                </p:cNvSpPr>
                <p:nvPr/>
              </p:nvSpPr>
              <p:spPr bwMode="auto">
                <a:xfrm rot="-10381173">
                  <a:off x="1834" y="2561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740" name="Oval 143"/>
                <p:cNvSpPr>
                  <a:spLocks noChangeArrowheads="1"/>
                </p:cNvSpPr>
                <p:nvPr/>
              </p:nvSpPr>
              <p:spPr bwMode="auto">
                <a:xfrm rot="-10381173">
                  <a:off x="1562" y="2561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741" name="Oval 144"/>
                <p:cNvSpPr>
                  <a:spLocks noChangeArrowheads="1"/>
                </p:cNvSpPr>
                <p:nvPr/>
              </p:nvSpPr>
              <p:spPr bwMode="auto">
                <a:xfrm rot="-10381173">
                  <a:off x="1293" y="2568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742" name="Oval 145"/>
                <p:cNvSpPr>
                  <a:spLocks noChangeArrowheads="1"/>
                </p:cNvSpPr>
                <p:nvPr/>
              </p:nvSpPr>
              <p:spPr bwMode="auto">
                <a:xfrm rot="-10381173">
                  <a:off x="2106" y="2561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743" name="Oval 146"/>
                <p:cNvSpPr>
                  <a:spLocks noChangeArrowheads="1"/>
                </p:cNvSpPr>
                <p:nvPr/>
              </p:nvSpPr>
              <p:spPr bwMode="auto">
                <a:xfrm rot="-10381173">
                  <a:off x="2242" y="3468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744" name="Oval 147"/>
                <p:cNvSpPr>
                  <a:spLocks noChangeArrowheads="1"/>
                </p:cNvSpPr>
                <p:nvPr/>
              </p:nvSpPr>
              <p:spPr bwMode="auto">
                <a:xfrm rot="-10381173">
                  <a:off x="1562" y="3468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745" name="Oval 148"/>
                <p:cNvSpPr>
                  <a:spLocks noChangeArrowheads="1"/>
                </p:cNvSpPr>
                <p:nvPr/>
              </p:nvSpPr>
              <p:spPr bwMode="auto">
                <a:xfrm rot="-10381173">
                  <a:off x="2381" y="3475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746" name="Oval 149"/>
                <p:cNvSpPr>
                  <a:spLocks noChangeArrowheads="1"/>
                </p:cNvSpPr>
                <p:nvPr/>
              </p:nvSpPr>
              <p:spPr bwMode="auto">
                <a:xfrm rot="-10381173">
                  <a:off x="2109" y="3475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747" name="Oval 150"/>
                <p:cNvSpPr>
                  <a:spLocks noChangeArrowheads="1"/>
                </p:cNvSpPr>
                <p:nvPr/>
              </p:nvSpPr>
              <p:spPr bwMode="auto">
                <a:xfrm rot="-10381173">
                  <a:off x="1837" y="3475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748" name="Oval 151"/>
                <p:cNvSpPr>
                  <a:spLocks noChangeArrowheads="1"/>
                </p:cNvSpPr>
                <p:nvPr/>
              </p:nvSpPr>
              <p:spPr bwMode="auto">
                <a:xfrm rot="-10381173">
                  <a:off x="1428" y="3475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749" name="Oval 152"/>
                <p:cNvSpPr>
                  <a:spLocks noChangeArrowheads="1"/>
                </p:cNvSpPr>
                <p:nvPr/>
              </p:nvSpPr>
              <p:spPr bwMode="auto">
                <a:xfrm rot="-10381173">
                  <a:off x="1970" y="2561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750" name="Oval 153"/>
                <p:cNvSpPr>
                  <a:spLocks noChangeArrowheads="1"/>
                </p:cNvSpPr>
                <p:nvPr/>
              </p:nvSpPr>
              <p:spPr bwMode="auto">
                <a:xfrm rot="-10381173">
                  <a:off x="1698" y="2561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751" name="Oval 154"/>
                <p:cNvSpPr>
                  <a:spLocks noChangeArrowheads="1"/>
                </p:cNvSpPr>
                <p:nvPr/>
              </p:nvSpPr>
              <p:spPr bwMode="auto">
                <a:xfrm rot="-10381173">
                  <a:off x="1429" y="2568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752" name="Oval 155"/>
                <p:cNvSpPr>
                  <a:spLocks noChangeArrowheads="1"/>
                </p:cNvSpPr>
                <p:nvPr/>
              </p:nvSpPr>
              <p:spPr bwMode="auto">
                <a:xfrm rot="-10381173">
                  <a:off x="2242" y="2561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753" name="Oval 156"/>
                <p:cNvSpPr>
                  <a:spLocks noChangeArrowheads="1"/>
                </p:cNvSpPr>
                <p:nvPr/>
              </p:nvSpPr>
              <p:spPr bwMode="auto">
                <a:xfrm rot="-10381173">
                  <a:off x="1153" y="2561"/>
                  <a:ext cx="91" cy="18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11" name="Group 157"/>
                <p:cNvGrpSpPr>
                  <a:grpSpLocks/>
                </p:cNvGrpSpPr>
                <p:nvPr/>
              </p:nvGrpSpPr>
              <p:grpSpPr bwMode="auto">
                <a:xfrm>
                  <a:off x="1153" y="2742"/>
                  <a:ext cx="1318" cy="770"/>
                  <a:chOff x="1153" y="2742"/>
                  <a:chExt cx="1318" cy="770"/>
                </a:xfrm>
              </p:grpSpPr>
              <p:sp>
                <p:nvSpPr>
                  <p:cNvPr id="30755" name="Freeform 158"/>
                  <p:cNvSpPr>
                    <a:spLocks/>
                  </p:cNvSpPr>
                  <p:nvPr/>
                </p:nvSpPr>
                <p:spPr bwMode="auto">
                  <a:xfrm rot="10684400" flipH="1">
                    <a:off x="1973" y="3157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56" name="Freeform 159"/>
                  <p:cNvSpPr>
                    <a:spLocks/>
                  </p:cNvSpPr>
                  <p:nvPr/>
                </p:nvSpPr>
                <p:spPr bwMode="auto">
                  <a:xfrm rot="10800000">
                    <a:off x="2032" y="3120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57" name="Freeform 160"/>
                  <p:cNvSpPr>
                    <a:spLocks/>
                  </p:cNvSpPr>
                  <p:nvPr/>
                </p:nvSpPr>
                <p:spPr bwMode="auto">
                  <a:xfrm rot="10684400" flipH="1">
                    <a:off x="1701" y="3157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58" name="Freeform 161"/>
                  <p:cNvSpPr>
                    <a:spLocks/>
                  </p:cNvSpPr>
                  <p:nvPr/>
                </p:nvSpPr>
                <p:spPr bwMode="auto">
                  <a:xfrm rot="10800000">
                    <a:off x="1760" y="3120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59" name="Freeform 162"/>
                  <p:cNvSpPr>
                    <a:spLocks/>
                  </p:cNvSpPr>
                  <p:nvPr/>
                </p:nvSpPr>
                <p:spPr bwMode="auto">
                  <a:xfrm rot="10684400" flipH="1">
                    <a:off x="1156" y="3112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60" name="Freeform 163"/>
                  <p:cNvSpPr>
                    <a:spLocks/>
                  </p:cNvSpPr>
                  <p:nvPr/>
                </p:nvSpPr>
                <p:spPr bwMode="auto">
                  <a:xfrm rot="10800000">
                    <a:off x="1202" y="3112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61" name="Freeform 164"/>
                  <p:cNvSpPr>
                    <a:spLocks/>
                  </p:cNvSpPr>
                  <p:nvPr/>
                </p:nvSpPr>
                <p:spPr bwMode="auto">
                  <a:xfrm rot="10684400" flipH="1">
                    <a:off x="1292" y="3157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62" name="Freeform 165"/>
                  <p:cNvSpPr>
                    <a:spLocks/>
                  </p:cNvSpPr>
                  <p:nvPr/>
                </p:nvSpPr>
                <p:spPr bwMode="auto">
                  <a:xfrm rot="10800000">
                    <a:off x="1351" y="3120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63" name="Freeform 166"/>
                  <p:cNvSpPr>
                    <a:spLocks/>
                  </p:cNvSpPr>
                  <p:nvPr/>
                </p:nvSpPr>
                <p:spPr bwMode="auto">
                  <a:xfrm rot="10684400" flipH="1">
                    <a:off x="2378" y="2742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64" name="Freeform 167"/>
                  <p:cNvSpPr>
                    <a:spLocks/>
                  </p:cNvSpPr>
                  <p:nvPr/>
                </p:nvSpPr>
                <p:spPr bwMode="auto">
                  <a:xfrm rot="10800000">
                    <a:off x="2423" y="2743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65" name="Freeform 168"/>
                  <p:cNvSpPr>
                    <a:spLocks/>
                  </p:cNvSpPr>
                  <p:nvPr/>
                </p:nvSpPr>
                <p:spPr bwMode="auto">
                  <a:xfrm rot="10684400" flipH="1">
                    <a:off x="1834" y="2742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66" name="Freeform 169"/>
                  <p:cNvSpPr>
                    <a:spLocks/>
                  </p:cNvSpPr>
                  <p:nvPr/>
                </p:nvSpPr>
                <p:spPr bwMode="auto">
                  <a:xfrm rot="10800000">
                    <a:off x="1879" y="2743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67" name="Freeform 170"/>
                  <p:cNvSpPr>
                    <a:spLocks/>
                  </p:cNvSpPr>
                  <p:nvPr/>
                </p:nvSpPr>
                <p:spPr bwMode="auto">
                  <a:xfrm rot="10684400" flipH="1">
                    <a:off x="1562" y="2742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68" name="Freeform 171"/>
                  <p:cNvSpPr>
                    <a:spLocks/>
                  </p:cNvSpPr>
                  <p:nvPr/>
                </p:nvSpPr>
                <p:spPr bwMode="auto">
                  <a:xfrm rot="10800000">
                    <a:off x="1607" y="2743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69" name="Freeform 172"/>
                  <p:cNvSpPr>
                    <a:spLocks/>
                  </p:cNvSpPr>
                  <p:nvPr/>
                </p:nvSpPr>
                <p:spPr bwMode="auto">
                  <a:xfrm rot="10684400" flipH="1">
                    <a:off x="1293" y="2749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70" name="Freeform 173"/>
                  <p:cNvSpPr>
                    <a:spLocks/>
                  </p:cNvSpPr>
                  <p:nvPr/>
                </p:nvSpPr>
                <p:spPr bwMode="auto">
                  <a:xfrm rot="10800000">
                    <a:off x="1338" y="2750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71" name="Freeform 174"/>
                  <p:cNvSpPr>
                    <a:spLocks/>
                  </p:cNvSpPr>
                  <p:nvPr/>
                </p:nvSpPr>
                <p:spPr bwMode="auto">
                  <a:xfrm rot="10684400" flipH="1">
                    <a:off x="2106" y="2742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72" name="Freeform 175"/>
                  <p:cNvSpPr>
                    <a:spLocks/>
                  </p:cNvSpPr>
                  <p:nvPr/>
                </p:nvSpPr>
                <p:spPr bwMode="auto">
                  <a:xfrm rot="10800000">
                    <a:off x="2151" y="2743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73" name="Freeform 176"/>
                  <p:cNvSpPr>
                    <a:spLocks/>
                  </p:cNvSpPr>
                  <p:nvPr/>
                </p:nvSpPr>
                <p:spPr bwMode="auto">
                  <a:xfrm rot="10684400" flipH="1">
                    <a:off x="2242" y="3150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74" name="Freeform 177"/>
                  <p:cNvSpPr>
                    <a:spLocks/>
                  </p:cNvSpPr>
                  <p:nvPr/>
                </p:nvSpPr>
                <p:spPr bwMode="auto">
                  <a:xfrm rot="10800000">
                    <a:off x="2301" y="3113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75" name="Freeform 178"/>
                  <p:cNvSpPr>
                    <a:spLocks/>
                  </p:cNvSpPr>
                  <p:nvPr/>
                </p:nvSpPr>
                <p:spPr bwMode="auto">
                  <a:xfrm rot="10684400" flipH="1">
                    <a:off x="1562" y="3150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76" name="Freeform 179"/>
                  <p:cNvSpPr>
                    <a:spLocks/>
                  </p:cNvSpPr>
                  <p:nvPr/>
                </p:nvSpPr>
                <p:spPr bwMode="auto">
                  <a:xfrm rot="10800000">
                    <a:off x="1621" y="3113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77" name="Freeform 180"/>
                  <p:cNvSpPr>
                    <a:spLocks/>
                  </p:cNvSpPr>
                  <p:nvPr/>
                </p:nvSpPr>
                <p:spPr bwMode="auto">
                  <a:xfrm rot="10684400" flipH="1">
                    <a:off x="2381" y="3112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78" name="Freeform 181"/>
                  <p:cNvSpPr>
                    <a:spLocks/>
                  </p:cNvSpPr>
                  <p:nvPr/>
                </p:nvSpPr>
                <p:spPr bwMode="auto">
                  <a:xfrm rot="10800000">
                    <a:off x="2427" y="3112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79" name="Freeform 182"/>
                  <p:cNvSpPr>
                    <a:spLocks/>
                  </p:cNvSpPr>
                  <p:nvPr/>
                </p:nvSpPr>
                <p:spPr bwMode="auto">
                  <a:xfrm rot="10684400" flipH="1">
                    <a:off x="2109" y="3157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80" name="Freeform 183"/>
                  <p:cNvSpPr>
                    <a:spLocks/>
                  </p:cNvSpPr>
                  <p:nvPr/>
                </p:nvSpPr>
                <p:spPr bwMode="auto">
                  <a:xfrm rot="10800000">
                    <a:off x="2168" y="3120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81" name="Freeform 184"/>
                  <p:cNvSpPr>
                    <a:spLocks/>
                  </p:cNvSpPr>
                  <p:nvPr/>
                </p:nvSpPr>
                <p:spPr bwMode="auto">
                  <a:xfrm rot="10684400" flipH="1">
                    <a:off x="1837" y="3157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82" name="Freeform 185"/>
                  <p:cNvSpPr>
                    <a:spLocks/>
                  </p:cNvSpPr>
                  <p:nvPr/>
                </p:nvSpPr>
                <p:spPr bwMode="auto">
                  <a:xfrm rot="10800000">
                    <a:off x="1896" y="3120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83" name="Freeform 186"/>
                  <p:cNvSpPr>
                    <a:spLocks/>
                  </p:cNvSpPr>
                  <p:nvPr/>
                </p:nvSpPr>
                <p:spPr bwMode="auto">
                  <a:xfrm rot="10684400" flipH="1">
                    <a:off x="1428" y="3157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84" name="Freeform 187"/>
                  <p:cNvSpPr>
                    <a:spLocks/>
                  </p:cNvSpPr>
                  <p:nvPr/>
                </p:nvSpPr>
                <p:spPr bwMode="auto">
                  <a:xfrm rot="10800000">
                    <a:off x="1487" y="3120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85" name="Freeform 188"/>
                  <p:cNvSpPr>
                    <a:spLocks/>
                  </p:cNvSpPr>
                  <p:nvPr/>
                </p:nvSpPr>
                <p:spPr bwMode="auto">
                  <a:xfrm rot="10684400" flipH="1">
                    <a:off x="1970" y="2742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86" name="Freeform 189"/>
                  <p:cNvSpPr>
                    <a:spLocks/>
                  </p:cNvSpPr>
                  <p:nvPr/>
                </p:nvSpPr>
                <p:spPr bwMode="auto">
                  <a:xfrm rot="10800000">
                    <a:off x="2015" y="2743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87" name="Freeform 190"/>
                  <p:cNvSpPr>
                    <a:spLocks/>
                  </p:cNvSpPr>
                  <p:nvPr/>
                </p:nvSpPr>
                <p:spPr bwMode="auto">
                  <a:xfrm rot="10684400" flipH="1">
                    <a:off x="1698" y="2742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88" name="Freeform 191"/>
                  <p:cNvSpPr>
                    <a:spLocks/>
                  </p:cNvSpPr>
                  <p:nvPr/>
                </p:nvSpPr>
                <p:spPr bwMode="auto">
                  <a:xfrm rot="10800000">
                    <a:off x="1743" y="2743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89" name="Freeform 192"/>
                  <p:cNvSpPr>
                    <a:spLocks/>
                  </p:cNvSpPr>
                  <p:nvPr/>
                </p:nvSpPr>
                <p:spPr bwMode="auto">
                  <a:xfrm rot="10684400" flipH="1">
                    <a:off x="1429" y="2749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90" name="Freeform 193"/>
                  <p:cNvSpPr>
                    <a:spLocks/>
                  </p:cNvSpPr>
                  <p:nvPr/>
                </p:nvSpPr>
                <p:spPr bwMode="auto">
                  <a:xfrm rot="10800000">
                    <a:off x="1474" y="2750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91" name="Freeform 194"/>
                  <p:cNvSpPr>
                    <a:spLocks/>
                  </p:cNvSpPr>
                  <p:nvPr/>
                </p:nvSpPr>
                <p:spPr bwMode="auto">
                  <a:xfrm rot="10684400" flipH="1">
                    <a:off x="2242" y="2742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92" name="Freeform 195"/>
                  <p:cNvSpPr>
                    <a:spLocks/>
                  </p:cNvSpPr>
                  <p:nvPr/>
                </p:nvSpPr>
                <p:spPr bwMode="auto">
                  <a:xfrm rot="10800000">
                    <a:off x="2287" y="2743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93" name="Freeform 196"/>
                  <p:cNvSpPr>
                    <a:spLocks/>
                  </p:cNvSpPr>
                  <p:nvPr/>
                </p:nvSpPr>
                <p:spPr bwMode="auto">
                  <a:xfrm rot="10684400" flipH="1">
                    <a:off x="1153" y="2742"/>
                    <a:ext cx="44" cy="355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2 h 725"/>
                      <a:gd name="T4" fmla="*/ 10 w 196"/>
                      <a:gd name="T5" fmla="*/ 44 h 725"/>
                      <a:gd name="T6" fmla="*/ 1 w 196"/>
                      <a:gd name="T7" fmla="*/ 65 h 725"/>
                      <a:gd name="T8" fmla="*/ 10 w 196"/>
                      <a:gd name="T9" fmla="*/ 87 h 725"/>
                      <a:gd name="T10" fmla="*/ 1 w 196"/>
                      <a:gd name="T11" fmla="*/ 109 h 725"/>
                      <a:gd name="T12" fmla="*/ 10 w 196"/>
                      <a:gd name="T13" fmla="*/ 130 h 725"/>
                      <a:gd name="T14" fmla="*/ 1 w 196"/>
                      <a:gd name="T15" fmla="*/ 152 h 725"/>
                      <a:gd name="T16" fmla="*/ 10 w 196"/>
                      <a:gd name="T17" fmla="*/ 174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94" name="Freeform 197"/>
                  <p:cNvSpPr>
                    <a:spLocks/>
                  </p:cNvSpPr>
                  <p:nvPr/>
                </p:nvSpPr>
                <p:spPr bwMode="auto">
                  <a:xfrm rot="10800000">
                    <a:off x="1198" y="2743"/>
                    <a:ext cx="44" cy="353"/>
                  </a:xfrm>
                  <a:custGeom>
                    <a:avLst/>
                    <a:gdLst>
                      <a:gd name="T0" fmla="*/ 5 w 196"/>
                      <a:gd name="T1" fmla="*/ 0 h 725"/>
                      <a:gd name="T2" fmla="*/ 1 w 196"/>
                      <a:gd name="T3" fmla="*/ 21 h 725"/>
                      <a:gd name="T4" fmla="*/ 10 w 196"/>
                      <a:gd name="T5" fmla="*/ 43 h 725"/>
                      <a:gd name="T6" fmla="*/ 1 w 196"/>
                      <a:gd name="T7" fmla="*/ 64 h 725"/>
                      <a:gd name="T8" fmla="*/ 10 w 196"/>
                      <a:gd name="T9" fmla="*/ 86 h 725"/>
                      <a:gd name="T10" fmla="*/ 1 w 196"/>
                      <a:gd name="T11" fmla="*/ 108 h 725"/>
                      <a:gd name="T12" fmla="*/ 10 w 196"/>
                      <a:gd name="T13" fmla="*/ 129 h 725"/>
                      <a:gd name="T14" fmla="*/ 1 w 196"/>
                      <a:gd name="T15" fmla="*/ 150 h 725"/>
                      <a:gd name="T16" fmla="*/ 10 w 196"/>
                      <a:gd name="T17" fmla="*/ 172 h 7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6"/>
                      <a:gd name="T28" fmla="*/ 0 h 725"/>
                      <a:gd name="T29" fmla="*/ 196 w 196"/>
                      <a:gd name="T30" fmla="*/ 725 h 7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6" h="725">
                        <a:moveTo>
                          <a:pt x="106" y="0"/>
                        </a:moveTo>
                        <a:cubicBezTo>
                          <a:pt x="53" y="30"/>
                          <a:pt x="0" y="60"/>
                          <a:pt x="15" y="90"/>
                        </a:cubicBezTo>
                        <a:cubicBezTo>
                          <a:pt x="30" y="120"/>
                          <a:pt x="196" y="151"/>
                          <a:pt x="196" y="181"/>
                        </a:cubicBezTo>
                        <a:cubicBezTo>
                          <a:pt x="196" y="211"/>
                          <a:pt x="15" y="242"/>
                          <a:pt x="15" y="272"/>
                        </a:cubicBezTo>
                        <a:cubicBezTo>
                          <a:pt x="15" y="302"/>
                          <a:pt x="196" y="333"/>
                          <a:pt x="196" y="363"/>
                        </a:cubicBezTo>
                        <a:cubicBezTo>
                          <a:pt x="196" y="393"/>
                          <a:pt x="15" y="423"/>
                          <a:pt x="15" y="453"/>
                        </a:cubicBezTo>
                        <a:cubicBezTo>
                          <a:pt x="15" y="483"/>
                          <a:pt x="196" y="514"/>
                          <a:pt x="196" y="544"/>
                        </a:cubicBezTo>
                        <a:cubicBezTo>
                          <a:pt x="196" y="574"/>
                          <a:pt x="15" y="605"/>
                          <a:pt x="15" y="635"/>
                        </a:cubicBezTo>
                        <a:cubicBezTo>
                          <a:pt x="15" y="665"/>
                          <a:pt x="105" y="695"/>
                          <a:pt x="196" y="725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30733" name="Rectangle 198"/>
              <p:cNvSpPr>
                <a:spLocks noChangeArrowheads="1"/>
              </p:cNvSpPr>
              <p:nvPr/>
            </p:nvSpPr>
            <p:spPr bwMode="auto">
              <a:xfrm>
                <a:off x="4513" y="3522"/>
                <a:ext cx="1088" cy="46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203" name="Group 247"/>
          <p:cNvGrpSpPr>
            <a:grpSpLocks/>
          </p:cNvGrpSpPr>
          <p:nvPr/>
        </p:nvGrpSpPr>
        <p:grpSpPr bwMode="auto">
          <a:xfrm>
            <a:off x="272480" y="4221088"/>
            <a:ext cx="2595594" cy="1658658"/>
            <a:chOff x="169974" y="2832894"/>
            <a:chExt cx="2395426" cy="1659520"/>
          </a:xfrm>
        </p:grpSpPr>
        <p:grpSp>
          <p:nvGrpSpPr>
            <p:cNvPr id="204" name="Group 212"/>
            <p:cNvGrpSpPr>
              <a:grpSpLocks/>
            </p:cNvGrpSpPr>
            <p:nvPr/>
          </p:nvGrpSpPr>
          <p:grpSpPr bwMode="auto">
            <a:xfrm>
              <a:off x="584994" y="2832894"/>
              <a:ext cx="1980406" cy="1346200"/>
              <a:chOff x="2058194" y="165894"/>
              <a:chExt cx="1980406" cy="1346200"/>
            </a:xfrm>
          </p:grpSpPr>
          <p:cxnSp>
            <p:nvCxnSpPr>
              <p:cNvPr id="208" name="Straight Arrow Connector 205"/>
              <p:cNvCxnSpPr>
                <a:cxnSpLocks noChangeShapeType="1"/>
              </p:cNvCxnSpPr>
              <p:nvPr/>
            </p:nvCxnSpPr>
            <p:spPr bwMode="auto">
              <a:xfrm rot="16200000" flipV="1">
                <a:off x="1397794" y="826294"/>
                <a:ext cx="1345406" cy="2460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209" name="Straight Arrow Connector 208"/>
              <p:cNvCxnSpPr>
                <a:cxnSpLocks noChangeShapeType="1"/>
              </p:cNvCxnSpPr>
              <p:nvPr/>
            </p:nvCxnSpPr>
            <p:spPr bwMode="auto">
              <a:xfrm flipV="1">
                <a:off x="2082006" y="1511300"/>
                <a:ext cx="1956594" cy="79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</p:grpSp>
        <p:sp>
          <p:nvSpPr>
            <p:cNvPr id="205" name="Freeform 210"/>
            <p:cNvSpPr>
              <a:spLocks noChangeArrowheads="1"/>
            </p:cNvSpPr>
            <p:nvPr/>
          </p:nvSpPr>
          <p:spPr bwMode="auto">
            <a:xfrm>
              <a:off x="596900" y="3213100"/>
              <a:ext cx="1701800" cy="800100"/>
            </a:xfrm>
            <a:custGeom>
              <a:avLst/>
              <a:gdLst>
                <a:gd name="T0" fmla="*/ 0 w 1701800"/>
                <a:gd name="T1" fmla="*/ 12700 h 800100"/>
                <a:gd name="T2" fmla="*/ 165100 w 1701800"/>
                <a:gd name="T3" fmla="*/ 0 h 800100"/>
                <a:gd name="T4" fmla="*/ 165100 w 1701800"/>
                <a:gd name="T5" fmla="*/ 0 h 800100"/>
                <a:gd name="T6" fmla="*/ 330200 w 1701800"/>
                <a:gd name="T7" fmla="*/ 419100 h 800100"/>
                <a:gd name="T8" fmla="*/ 584200 w 1701800"/>
                <a:gd name="T9" fmla="*/ 660400 h 800100"/>
                <a:gd name="T10" fmla="*/ 812800 w 1701800"/>
                <a:gd name="T11" fmla="*/ 711200 h 800100"/>
                <a:gd name="T12" fmla="*/ 1219200 w 1701800"/>
                <a:gd name="T13" fmla="*/ 800100 h 800100"/>
                <a:gd name="T14" fmla="*/ 1562100 w 1701800"/>
                <a:gd name="T15" fmla="*/ 800100 h 800100"/>
                <a:gd name="T16" fmla="*/ 1701800 w 1701800"/>
                <a:gd name="T17" fmla="*/ 787400 h 8001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01800"/>
                <a:gd name="T28" fmla="*/ 0 h 800100"/>
                <a:gd name="T29" fmla="*/ 1701800 w 1701800"/>
                <a:gd name="T30" fmla="*/ 800100 h 8001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01800" h="800100">
                  <a:moveTo>
                    <a:pt x="0" y="12700"/>
                  </a:moveTo>
                  <a:lnTo>
                    <a:pt x="165100" y="0"/>
                  </a:lnTo>
                  <a:lnTo>
                    <a:pt x="330200" y="419100"/>
                  </a:lnTo>
                  <a:lnTo>
                    <a:pt x="584200" y="660400"/>
                  </a:lnTo>
                  <a:lnTo>
                    <a:pt x="812800" y="711200"/>
                  </a:lnTo>
                  <a:lnTo>
                    <a:pt x="1219200" y="800100"/>
                  </a:lnTo>
                  <a:lnTo>
                    <a:pt x="1562100" y="800100"/>
                  </a:lnTo>
                  <a:lnTo>
                    <a:pt x="1701800" y="787400"/>
                  </a:lnTo>
                </a:path>
              </a:pathLst>
            </a:custGeom>
            <a:noFill/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" name="TextBox 216"/>
            <p:cNvSpPr txBox="1">
              <a:spLocks noChangeArrowheads="1"/>
            </p:cNvSpPr>
            <p:nvPr/>
          </p:nvSpPr>
          <p:spPr bwMode="auto">
            <a:xfrm rot="16200000">
              <a:off x="-291557" y="3300631"/>
              <a:ext cx="1249709" cy="326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700">
                  <a:ea typeface="Arial" charset="0"/>
                  <a:cs typeface="Arial" charset="0"/>
                </a:rPr>
                <a:t>Reflectivity</a:t>
              </a:r>
            </a:p>
          </p:txBody>
        </p:sp>
        <p:sp>
          <p:nvSpPr>
            <p:cNvPr id="207" name="TextBox 217"/>
            <p:cNvSpPr txBox="1">
              <a:spLocks noChangeArrowheads="1"/>
            </p:cNvSpPr>
            <p:nvPr/>
          </p:nvSpPr>
          <p:spPr bwMode="auto">
            <a:xfrm>
              <a:off x="2133600" y="4076700"/>
              <a:ext cx="308649" cy="4157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100"/>
                <a:t>q</a:t>
              </a:r>
            </a:p>
          </p:txBody>
        </p:sp>
      </p:grpSp>
      <p:grpSp>
        <p:nvGrpSpPr>
          <p:cNvPr id="210" name="Group 248"/>
          <p:cNvGrpSpPr>
            <a:grpSpLocks/>
          </p:cNvGrpSpPr>
          <p:nvPr/>
        </p:nvGrpSpPr>
        <p:grpSpPr bwMode="auto">
          <a:xfrm>
            <a:off x="4088904" y="4005064"/>
            <a:ext cx="2793572" cy="2234404"/>
            <a:chOff x="2884256" y="2590800"/>
            <a:chExt cx="2724949" cy="2348894"/>
          </a:xfrm>
        </p:grpSpPr>
        <p:grpSp>
          <p:nvGrpSpPr>
            <p:cNvPr id="211" name="Group 213"/>
            <p:cNvGrpSpPr>
              <a:grpSpLocks/>
            </p:cNvGrpSpPr>
            <p:nvPr/>
          </p:nvGrpSpPr>
          <p:grpSpPr bwMode="auto">
            <a:xfrm>
              <a:off x="3442494" y="2845594"/>
              <a:ext cx="1980406" cy="1346200"/>
              <a:chOff x="2058194" y="165894"/>
              <a:chExt cx="1980406" cy="1346200"/>
            </a:xfrm>
          </p:grpSpPr>
          <p:cxnSp>
            <p:nvCxnSpPr>
              <p:cNvPr id="215" name="Straight Arrow Connector 214"/>
              <p:cNvCxnSpPr>
                <a:cxnSpLocks noChangeShapeType="1"/>
              </p:cNvCxnSpPr>
              <p:nvPr/>
            </p:nvCxnSpPr>
            <p:spPr bwMode="auto">
              <a:xfrm rot="16200000" flipV="1">
                <a:off x="1397794" y="826294"/>
                <a:ext cx="1345406" cy="2460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216" name="Straight Arrow Connector 215"/>
              <p:cNvCxnSpPr>
                <a:cxnSpLocks noChangeShapeType="1"/>
              </p:cNvCxnSpPr>
              <p:nvPr/>
            </p:nvCxnSpPr>
            <p:spPr bwMode="auto">
              <a:xfrm flipV="1">
                <a:off x="2082006" y="1511300"/>
                <a:ext cx="1956594" cy="79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</p:grpSp>
        <p:sp>
          <p:nvSpPr>
            <p:cNvPr id="212" name="TextBox 218"/>
            <p:cNvSpPr txBox="1">
              <a:spLocks noChangeArrowheads="1"/>
            </p:cNvSpPr>
            <p:nvPr/>
          </p:nvSpPr>
          <p:spPr bwMode="auto">
            <a:xfrm rot="16200000">
              <a:off x="2314545" y="3160511"/>
              <a:ext cx="1739853" cy="600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700">
                  <a:ea typeface="Arial" charset="0"/>
                  <a:cs typeface="Arial" charset="0"/>
                </a:rPr>
                <a:t>Volume fraction</a:t>
              </a:r>
            </a:p>
          </p:txBody>
        </p:sp>
        <p:sp>
          <p:nvSpPr>
            <p:cNvPr id="213" name="TextBox 219"/>
            <p:cNvSpPr txBox="1">
              <a:spLocks noChangeArrowheads="1"/>
            </p:cNvSpPr>
            <p:nvPr/>
          </p:nvSpPr>
          <p:spPr bwMode="auto">
            <a:xfrm>
              <a:off x="3429000" y="4292600"/>
              <a:ext cx="2180205" cy="6470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700">
                  <a:ea typeface="Arial" charset="0"/>
                  <a:cs typeface="Arial" charset="0"/>
                </a:rPr>
                <a:t>Distance from surface</a:t>
              </a:r>
            </a:p>
          </p:txBody>
        </p:sp>
        <p:sp>
          <p:nvSpPr>
            <p:cNvPr id="214" name="Freeform 222"/>
            <p:cNvSpPr>
              <a:spLocks noChangeArrowheads="1"/>
            </p:cNvSpPr>
            <p:nvPr/>
          </p:nvSpPr>
          <p:spPr bwMode="auto">
            <a:xfrm>
              <a:off x="3454400" y="3231771"/>
              <a:ext cx="1244600" cy="959229"/>
            </a:xfrm>
            <a:custGeom>
              <a:avLst/>
              <a:gdLst>
                <a:gd name="T0" fmla="*/ 0 w 1244600"/>
                <a:gd name="T1" fmla="*/ 44829 h 959229"/>
                <a:gd name="T2" fmla="*/ 342900 w 1244600"/>
                <a:gd name="T3" fmla="*/ 32129 h 959229"/>
                <a:gd name="T4" fmla="*/ 342900 w 1244600"/>
                <a:gd name="T5" fmla="*/ 641729 h 959229"/>
                <a:gd name="T6" fmla="*/ 1244600 w 1244600"/>
                <a:gd name="T7" fmla="*/ 654429 h 959229"/>
                <a:gd name="T8" fmla="*/ 1244600 w 1244600"/>
                <a:gd name="T9" fmla="*/ 959229 h 959229"/>
                <a:gd name="T10" fmla="*/ 1244600 w 1244600"/>
                <a:gd name="T11" fmla="*/ 959229 h 9592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44600"/>
                <a:gd name="T19" fmla="*/ 0 h 959229"/>
                <a:gd name="T20" fmla="*/ 1244600 w 1244600"/>
                <a:gd name="T21" fmla="*/ 959229 h 95922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44600" h="959229">
                  <a:moveTo>
                    <a:pt x="0" y="44829"/>
                  </a:moveTo>
                  <a:cubicBezTo>
                    <a:pt x="134486" y="0"/>
                    <a:pt x="24713" y="32129"/>
                    <a:pt x="342900" y="32129"/>
                  </a:cubicBezTo>
                  <a:lnTo>
                    <a:pt x="342900" y="641729"/>
                  </a:lnTo>
                  <a:lnTo>
                    <a:pt x="1244600" y="654429"/>
                  </a:lnTo>
                  <a:lnTo>
                    <a:pt x="1244600" y="959229"/>
                  </a:ln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17" name="Line 5"/>
          <p:cNvSpPr>
            <a:spLocks noChangeShapeType="1"/>
          </p:cNvSpPr>
          <p:nvPr/>
        </p:nvSpPr>
        <p:spPr bwMode="auto">
          <a:xfrm>
            <a:off x="635941" y="713294"/>
            <a:ext cx="845941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762" tIns="48381" rIns="96762" bIns="48381"/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60512" y="6021288"/>
            <a:ext cx="2750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What we measure!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18" name="TextBox 217"/>
          <p:cNvSpPr txBox="1"/>
          <p:nvPr/>
        </p:nvSpPr>
        <p:spPr>
          <a:xfrm>
            <a:off x="4160912" y="6021288"/>
            <a:ext cx="2203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What we want!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53200" y="4581128"/>
            <a:ext cx="2762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We need a model!!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64568" y="4365104"/>
            <a:ext cx="23164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90"/>
                </a:solidFill>
                <a:latin typeface="Arial" charset="0"/>
              </a:rPr>
              <a:t> q = (4</a:t>
            </a:r>
            <a:r>
              <a:rPr lang="en-GB" dirty="0">
                <a:solidFill>
                  <a:srgbClr val="000090"/>
                </a:solidFill>
                <a:latin typeface="Symbol" charset="0"/>
              </a:rPr>
              <a:t>p</a:t>
            </a:r>
            <a:r>
              <a:rPr lang="en-GB" dirty="0">
                <a:solidFill>
                  <a:srgbClr val="000090"/>
                </a:solidFill>
                <a:latin typeface="Arial" charset="0"/>
              </a:rPr>
              <a:t>/</a:t>
            </a:r>
            <a:r>
              <a:rPr lang="en-GB" dirty="0">
                <a:solidFill>
                  <a:srgbClr val="000090"/>
                </a:solidFill>
                <a:latin typeface="Symbol" charset="0"/>
              </a:rPr>
              <a:t>l</a:t>
            </a:r>
            <a:r>
              <a:rPr lang="en-GB" dirty="0">
                <a:solidFill>
                  <a:srgbClr val="000090"/>
                </a:solidFill>
                <a:latin typeface="Arial" charset="0"/>
              </a:rPr>
              <a:t>) sin </a:t>
            </a:r>
            <a:r>
              <a:rPr lang="en-GB" dirty="0">
                <a:solidFill>
                  <a:srgbClr val="000090"/>
                </a:solidFill>
                <a:latin typeface="Symbol" charset="0"/>
              </a:rPr>
              <a:t>q</a:t>
            </a:r>
            <a:r>
              <a:rPr lang="en-GB" dirty="0">
                <a:solidFill>
                  <a:srgbClr val="000090"/>
                </a:solidFill>
                <a:latin typeface="Arial" charset="0"/>
              </a:rPr>
              <a:t> </a:t>
            </a: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90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Langmuir trough to record 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dirty="0" smtClean="0"/>
              <a:t>-A isotherms</a:t>
            </a:r>
            <a:endParaRPr lang="en-US" dirty="0"/>
          </a:p>
        </p:txBody>
      </p:sp>
      <p:sp>
        <p:nvSpPr>
          <p:cNvPr id="6" name="Rectangle 5"/>
          <p:cNvSpPr>
            <a:spLocks noChangeAspect="1" noChangeArrowheads="1"/>
          </p:cNvSpPr>
          <p:nvPr/>
        </p:nvSpPr>
        <p:spPr bwMode="auto">
          <a:xfrm>
            <a:off x="2360712" y="3933056"/>
            <a:ext cx="4968552" cy="1342409"/>
          </a:xfrm>
          <a:prstGeom prst="rect">
            <a:avLst/>
          </a:prstGeom>
          <a:solidFill>
            <a:srgbClr val="AED0FF"/>
          </a:solidFill>
          <a:ln w="9525">
            <a:solidFill>
              <a:srgbClr val="AED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762" tIns="48381" rIns="96762" bIns="48381" anchor="ctr"/>
          <a:lstStyle/>
          <a:p>
            <a:endParaRPr lang="en-US"/>
          </a:p>
        </p:txBody>
      </p:sp>
      <p:sp>
        <p:nvSpPr>
          <p:cNvPr id="7" name="Line 6"/>
          <p:cNvSpPr>
            <a:spLocks noChangeAspect="1" noChangeShapeType="1"/>
          </p:cNvSpPr>
          <p:nvPr/>
        </p:nvSpPr>
        <p:spPr bwMode="auto">
          <a:xfrm flipV="1">
            <a:off x="2360711" y="3915219"/>
            <a:ext cx="4980561" cy="0"/>
          </a:xfrm>
          <a:prstGeom prst="line">
            <a:avLst/>
          </a:prstGeom>
          <a:noFill/>
          <a:ln w="19050">
            <a:solidFill>
              <a:srgbClr val="2447D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762" tIns="48381" rIns="96762" bIns="48381" anchor="ctr"/>
          <a:lstStyle/>
          <a:p>
            <a:endParaRPr lang="en-US"/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2774379" y="3264275"/>
            <a:ext cx="3969388" cy="853072"/>
            <a:chOff x="1387" y="1946"/>
            <a:chExt cx="2272" cy="749"/>
          </a:xfrm>
        </p:grpSpPr>
        <p:grpSp>
          <p:nvGrpSpPr>
            <p:cNvPr id="9" name="Group 8"/>
            <p:cNvGrpSpPr>
              <a:grpSpLocks noChangeAspect="1"/>
            </p:cNvGrpSpPr>
            <p:nvPr/>
          </p:nvGrpSpPr>
          <p:grpSpPr bwMode="auto">
            <a:xfrm>
              <a:off x="1945" y="1952"/>
              <a:ext cx="586" cy="743"/>
              <a:chOff x="2035" y="1755"/>
              <a:chExt cx="782" cy="992"/>
            </a:xfrm>
          </p:grpSpPr>
          <p:grpSp>
            <p:nvGrpSpPr>
              <p:cNvPr id="61" name="Group 9"/>
              <p:cNvGrpSpPr>
                <a:grpSpLocks noChangeAspect="1"/>
              </p:cNvGrpSpPr>
              <p:nvPr/>
            </p:nvGrpSpPr>
            <p:grpSpPr bwMode="auto">
              <a:xfrm>
                <a:off x="2035" y="1755"/>
                <a:ext cx="222" cy="992"/>
                <a:chOff x="2035" y="1755"/>
                <a:chExt cx="222" cy="992"/>
              </a:xfrm>
            </p:grpSpPr>
            <p:sp>
              <p:nvSpPr>
                <p:cNvPr id="74" name="Oval 10"/>
                <p:cNvSpPr>
                  <a:spLocks noChangeAspect="1" noChangeArrowheads="1"/>
                </p:cNvSpPr>
                <p:nvPr/>
              </p:nvSpPr>
              <p:spPr bwMode="auto">
                <a:xfrm>
                  <a:off x="2085" y="2582"/>
                  <a:ext cx="165" cy="165"/>
                </a:xfrm>
                <a:prstGeom prst="ellipse">
                  <a:avLst/>
                </a:prstGeom>
                <a:solidFill>
                  <a:srgbClr val="FF8000"/>
                </a:solidFill>
                <a:ln w="9525">
                  <a:solidFill>
                    <a:srgbClr val="FF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" name="Freeform 11"/>
                <p:cNvSpPr>
                  <a:spLocks noChangeAspect="1"/>
                </p:cNvSpPr>
                <p:nvPr/>
              </p:nvSpPr>
              <p:spPr bwMode="auto">
                <a:xfrm>
                  <a:off x="2154" y="1755"/>
                  <a:ext cx="103" cy="821"/>
                </a:xfrm>
                <a:custGeom>
                  <a:avLst/>
                  <a:gdLst>
                    <a:gd name="T0" fmla="*/ 17 w 103"/>
                    <a:gd name="T1" fmla="*/ 821 h 821"/>
                    <a:gd name="T2" fmla="*/ 49 w 103"/>
                    <a:gd name="T3" fmla="*/ 762 h 821"/>
                    <a:gd name="T4" fmla="*/ 81 w 103"/>
                    <a:gd name="T5" fmla="*/ 741 h 821"/>
                    <a:gd name="T6" fmla="*/ 86 w 103"/>
                    <a:gd name="T7" fmla="*/ 661 h 821"/>
                    <a:gd name="T8" fmla="*/ 38 w 103"/>
                    <a:gd name="T9" fmla="*/ 624 h 821"/>
                    <a:gd name="T10" fmla="*/ 6 w 103"/>
                    <a:gd name="T11" fmla="*/ 565 h 821"/>
                    <a:gd name="T12" fmla="*/ 59 w 103"/>
                    <a:gd name="T13" fmla="*/ 501 h 821"/>
                    <a:gd name="T14" fmla="*/ 81 w 103"/>
                    <a:gd name="T15" fmla="*/ 341 h 821"/>
                    <a:gd name="T16" fmla="*/ 75 w 103"/>
                    <a:gd name="T17" fmla="*/ 293 h 821"/>
                    <a:gd name="T18" fmla="*/ 54 w 103"/>
                    <a:gd name="T19" fmla="*/ 261 h 821"/>
                    <a:gd name="T20" fmla="*/ 65 w 103"/>
                    <a:gd name="T21" fmla="*/ 176 h 821"/>
                    <a:gd name="T22" fmla="*/ 49 w 103"/>
                    <a:gd name="T23" fmla="*/ 80 h 821"/>
                    <a:gd name="T24" fmla="*/ 59 w 103"/>
                    <a:gd name="T25" fmla="*/ 26 h 821"/>
                    <a:gd name="T26" fmla="*/ 65 w 103"/>
                    <a:gd name="T27" fmla="*/ 10 h 821"/>
                    <a:gd name="T28" fmla="*/ 81 w 103"/>
                    <a:gd name="T29" fmla="*/ 0 h 8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03" h="821">
                      <a:moveTo>
                        <a:pt x="17" y="821"/>
                      </a:moveTo>
                      <a:cubicBezTo>
                        <a:pt x="0" y="776"/>
                        <a:pt x="19" y="778"/>
                        <a:pt x="49" y="762"/>
                      </a:cubicBezTo>
                      <a:cubicBezTo>
                        <a:pt x="60" y="755"/>
                        <a:pt x="81" y="741"/>
                        <a:pt x="81" y="741"/>
                      </a:cubicBezTo>
                      <a:cubicBezTo>
                        <a:pt x="96" y="716"/>
                        <a:pt x="103" y="687"/>
                        <a:pt x="86" y="661"/>
                      </a:cubicBezTo>
                      <a:cubicBezTo>
                        <a:pt x="74" y="644"/>
                        <a:pt x="38" y="624"/>
                        <a:pt x="38" y="624"/>
                      </a:cubicBezTo>
                      <a:cubicBezTo>
                        <a:pt x="27" y="603"/>
                        <a:pt x="12" y="587"/>
                        <a:pt x="6" y="565"/>
                      </a:cubicBezTo>
                      <a:cubicBezTo>
                        <a:pt x="12" y="524"/>
                        <a:pt x="19" y="513"/>
                        <a:pt x="59" y="501"/>
                      </a:cubicBezTo>
                      <a:cubicBezTo>
                        <a:pt x="79" y="446"/>
                        <a:pt x="28" y="377"/>
                        <a:pt x="81" y="341"/>
                      </a:cubicBezTo>
                      <a:cubicBezTo>
                        <a:pt x="86" y="323"/>
                        <a:pt x="84" y="309"/>
                        <a:pt x="75" y="293"/>
                      </a:cubicBezTo>
                      <a:cubicBezTo>
                        <a:pt x="68" y="281"/>
                        <a:pt x="54" y="261"/>
                        <a:pt x="54" y="261"/>
                      </a:cubicBezTo>
                      <a:cubicBezTo>
                        <a:pt x="44" y="229"/>
                        <a:pt x="30" y="197"/>
                        <a:pt x="65" y="176"/>
                      </a:cubicBezTo>
                      <a:cubicBezTo>
                        <a:pt x="83" y="145"/>
                        <a:pt x="66" y="108"/>
                        <a:pt x="49" y="80"/>
                      </a:cubicBezTo>
                      <a:cubicBezTo>
                        <a:pt x="53" y="45"/>
                        <a:pt x="50" y="50"/>
                        <a:pt x="59" y="26"/>
                      </a:cubicBezTo>
                      <a:cubicBezTo>
                        <a:pt x="60" y="20"/>
                        <a:pt x="61" y="14"/>
                        <a:pt x="65" y="10"/>
                      </a:cubicBezTo>
                      <a:cubicBezTo>
                        <a:pt x="69" y="5"/>
                        <a:pt x="81" y="0"/>
                        <a:pt x="81" y="0"/>
                      </a:cubicBezTo>
                    </a:path>
                  </a:pathLst>
                </a:custGeom>
                <a:noFill/>
                <a:ln w="28575" cmpd="sng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" name="Freeform 12"/>
                <p:cNvSpPr>
                  <a:spLocks noChangeAspect="1"/>
                </p:cNvSpPr>
                <p:nvPr/>
              </p:nvSpPr>
              <p:spPr bwMode="auto">
                <a:xfrm>
                  <a:off x="2035" y="1771"/>
                  <a:ext cx="125" cy="810"/>
                </a:xfrm>
                <a:custGeom>
                  <a:avLst/>
                  <a:gdLst>
                    <a:gd name="T0" fmla="*/ 125 w 125"/>
                    <a:gd name="T1" fmla="*/ 746 h 746"/>
                    <a:gd name="T2" fmla="*/ 114 w 125"/>
                    <a:gd name="T3" fmla="*/ 730 h 746"/>
                    <a:gd name="T4" fmla="*/ 98 w 125"/>
                    <a:gd name="T5" fmla="*/ 720 h 746"/>
                    <a:gd name="T6" fmla="*/ 88 w 125"/>
                    <a:gd name="T7" fmla="*/ 688 h 746"/>
                    <a:gd name="T8" fmla="*/ 104 w 125"/>
                    <a:gd name="T9" fmla="*/ 613 h 746"/>
                    <a:gd name="T10" fmla="*/ 93 w 125"/>
                    <a:gd name="T11" fmla="*/ 538 h 746"/>
                    <a:gd name="T12" fmla="*/ 66 w 125"/>
                    <a:gd name="T13" fmla="*/ 512 h 746"/>
                    <a:gd name="T14" fmla="*/ 13 w 125"/>
                    <a:gd name="T15" fmla="*/ 448 h 746"/>
                    <a:gd name="T16" fmla="*/ 66 w 125"/>
                    <a:gd name="T17" fmla="*/ 357 h 746"/>
                    <a:gd name="T18" fmla="*/ 72 w 125"/>
                    <a:gd name="T19" fmla="*/ 266 h 746"/>
                    <a:gd name="T20" fmla="*/ 109 w 125"/>
                    <a:gd name="T21" fmla="*/ 165 h 746"/>
                    <a:gd name="T22" fmla="*/ 104 w 125"/>
                    <a:gd name="T23" fmla="*/ 101 h 746"/>
                    <a:gd name="T24" fmla="*/ 61 w 125"/>
                    <a:gd name="T25" fmla="*/ 64 h 746"/>
                    <a:gd name="T26" fmla="*/ 61 w 125"/>
                    <a:gd name="T27" fmla="*/ 0 h 7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25" h="746">
                      <a:moveTo>
                        <a:pt x="125" y="746"/>
                      </a:moveTo>
                      <a:cubicBezTo>
                        <a:pt x="121" y="740"/>
                        <a:pt x="118" y="734"/>
                        <a:pt x="114" y="730"/>
                      </a:cubicBezTo>
                      <a:cubicBezTo>
                        <a:pt x="109" y="725"/>
                        <a:pt x="101" y="725"/>
                        <a:pt x="98" y="720"/>
                      </a:cubicBezTo>
                      <a:cubicBezTo>
                        <a:pt x="92" y="710"/>
                        <a:pt x="88" y="688"/>
                        <a:pt x="88" y="688"/>
                      </a:cubicBezTo>
                      <a:cubicBezTo>
                        <a:pt x="91" y="657"/>
                        <a:pt x="93" y="639"/>
                        <a:pt x="104" y="613"/>
                      </a:cubicBezTo>
                      <a:cubicBezTo>
                        <a:pt x="103" y="606"/>
                        <a:pt x="102" y="556"/>
                        <a:pt x="93" y="538"/>
                      </a:cubicBezTo>
                      <a:cubicBezTo>
                        <a:pt x="81" y="515"/>
                        <a:pt x="84" y="526"/>
                        <a:pt x="66" y="512"/>
                      </a:cubicBezTo>
                      <a:cubicBezTo>
                        <a:pt x="46" y="495"/>
                        <a:pt x="27" y="469"/>
                        <a:pt x="13" y="448"/>
                      </a:cubicBezTo>
                      <a:cubicBezTo>
                        <a:pt x="0" y="406"/>
                        <a:pt x="40" y="382"/>
                        <a:pt x="66" y="357"/>
                      </a:cubicBezTo>
                      <a:cubicBezTo>
                        <a:pt x="80" y="319"/>
                        <a:pt x="76" y="316"/>
                        <a:pt x="72" y="266"/>
                      </a:cubicBezTo>
                      <a:cubicBezTo>
                        <a:pt x="77" y="201"/>
                        <a:pt x="70" y="203"/>
                        <a:pt x="109" y="165"/>
                      </a:cubicBezTo>
                      <a:cubicBezTo>
                        <a:pt x="107" y="143"/>
                        <a:pt x="109" y="121"/>
                        <a:pt x="104" y="101"/>
                      </a:cubicBezTo>
                      <a:cubicBezTo>
                        <a:pt x="101" y="91"/>
                        <a:pt x="62" y="72"/>
                        <a:pt x="61" y="64"/>
                      </a:cubicBezTo>
                      <a:cubicBezTo>
                        <a:pt x="56" y="43"/>
                        <a:pt x="61" y="21"/>
                        <a:pt x="61" y="0"/>
                      </a:cubicBezTo>
                    </a:path>
                  </a:pathLst>
                </a:custGeom>
                <a:noFill/>
                <a:ln w="28575" cmpd="sng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" name="Group 13"/>
              <p:cNvGrpSpPr>
                <a:grpSpLocks noChangeAspect="1"/>
              </p:cNvGrpSpPr>
              <p:nvPr/>
            </p:nvGrpSpPr>
            <p:grpSpPr bwMode="auto">
              <a:xfrm>
                <a:off x="2227" y="1755"/>
                <a:ext cx="222" cy="992"/>
                <a:chOff x="2035" y="1755"/>
                <a:chExt cx="222" cy="992"/>
              </a:xfrm>
            </p:grpSpPr>
            <p:sp>
              <p:nvSpPr>
                <p:cNvPr id="71" name="Oval 14"/>
                <p:cNvSpPr>
                  <a:spLocks noChangeAspect="1" noChangeArrowheads="1"/>
                </p:cNvSpPr>
                <p:nvPr/>
              </p:nvSpPr>
              <p:spPr bwMode="auto">
                <a:xfrm>
                  <a:off x="2085" y="2582"/>
                  <a:ext cx="165" cy="165"/>
                </a:xfrm>
                <a:prstGeom prst="ellipse">
                  <a:avLst/>
                </a:prstGeom>
                <a:solidFill>
                  <a:srgbClr val="FF8000"/>
                </a:solidFill>
                <a:ln w="9525">
                  <a:solidFill>
                    <a:srgbClr val="FF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" name="Freeform 15"/>
                <p:cNvSpPr>
                  <a:spLocks noChangeAspect="1"/>
                </p:cNvSpPr>
                <p:nvPr/>
              </p:nvSpPr>
              <p:spPr bwMode="auto">
                <a:xfrm>
                  <a:off x="2154" y="1755"/>
                  <a:ext cx="103" cy="821"/>
                </a:xfrm>
                <a:custGeom>
                  <a:avLst/>
                  <a:gdLst>
                    <a:gd name="T0" fmla="*/ 17 w 103"/>
                    <a:gd name="T1" fmla="*/ 821 h 821"/>
                    <a:gd name="T2" fmla="*/ 49 w 103"/>
                    <a:gd name="T3" fmla="*/ 762 h 821"/>
                    <a:gd name="T4" fmla="*/ 81 w 103"/>
                    <a:gd name="T5" fmla="*/ 741 h 821"/>
                    <a:gd name="T6" fmla="*/ 86 w 103"/>
                    <a:gd name="T7" fmla="*/ 661 h 821"/>
                    <a:gd name="T8" fmla="*/ 38 w 103"/>
                    <a:gd name="T9" fmla="*/ 624 h 821"/>
                    <a:gd name="T10" fmla="*/ 6 w 103"/>
                    <a:gd name="T11" fmla="*/ 565 h 821"/>
                    <a:gd name="T12" fmla="*/ 59 w 103"/>
                    <a:gd name="T13" fmla="*/ 501 h 821"/>
                    <a:gd name="T14" fmla="*/ 81 w 103"/>
                    <a:gd name="T15" fmla="*/ 341 h 821"/>
                    <a:gd name="T16" fmla="*/ 75 w 103"/>
                    <a:gd name="T17" fmla="*/ 293 h 821"/>
                    <a:gd name="T18" fmla="*/ 54 w 103"/>
                    <a:gd name="T19" fmla="*/ 261 h 821"/>
                    <a:gd name="T20" fmla="*/ 65 w 103"/>
                    <a:gd name="T21" fmla="*/ 176 h 821"/>
                    <a:gd name="T22" fmla="*/ 49 w 103"/>
                    <a:gd name="T23" fmla="*/ 80 h 821"/>
                    <a:gd name="T24" fmla="*/ 59 w 103"/>
                    <a:gd name="T25" fmla="*/ 26 h 821"/>
                    <a:gd name="T26" fmla="*/ 65 w 103"/>
                    <a:gd name="T27" fmla="*/ 10 h 821"/>
                    <a:gd name="T28" fmla="*/ 81 w 103"/>
                    <a:gd name="T29" fmla="*/ 0 h 8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03" h="821">
                      <a:moveTo>
                        <a:pt x="17" y="821"/>
                      </a:moveTo>
                      <a:cubicBezTo>
                        <a:pt x="0" y="776"/>
                        <a:pt x="19" y="778"/>
                        <a:pt x="49" y="762"/>
                      </a:cubicBezTo>
                      <a:cubicBezTo>
                        <a:pt x="60" y="755"/>
                        <a:pt x="81" y="741"/>
                        <a:pt x="81" y="741"/>
                      </a:cubicBezTo>
                      <a:cubicBezTo>
                        <a:pt x="96" y="716"/>
                        <a:pt x="103" y="687"/>
                        <a:pt x="86" y="661"/>
                      </a:cubicBezTo>
                      <a:cubicBezTo>
                        <a:pt x="74" y="644"/>
                        <a:pt x="38" y="624"/>
                        <a:pt x="38" y="624"/>
                      </a:cubicBezTo>
                      <a:cubicBezTo>
                        <a:pt x="27" y="603"/>
                        <a:pt x="12" y="587"/>
                        <a:pt x="6" y="565"/>
                      </a:cubicBezTo>
                      <a:cubicBezTo>
                        <a:pt x="12" y="524"/>
                        <a:pt x="19" y="513"/>
                        <a:pt x="59" y="501"/>
                      </a:cubicBezTo>
                      <a:cubicBezTo>
                        <a:pt x="79" y="446"/>
                        <a:pt x="28" y="377"/>
                        <a:pt x="81" y="341"/>
                      </a:cubicBezTo>
                      <a:cubicBezTo>
                        <a:pt x="86" y="323"/>
                        <a:pt x="84" y="309"/>
                        <a:pt x="75" y="293"/>
                      </a:cubicBezTo>
                      <a:cubicBezTo>
                        <a:pt x="68" y="281"/>
                        <a:pt x="54" y="261"/>
                        <a:pt x="54" y="261"/>
                      </a:cubicBezTo>
                      <a:cubicBezTo>
                        <a:pt x="44" y="229"/>
                        <a:pt x="30" y="197"/>
                        <a:pt x="65" y="176"/>
                      </a:cubicBezTo>
                      <a:cubicBezTo>
                        <a:pt x="83" y="145"/>
                        <a:pt x="66" y="108"/>
                        <a:pt x="49" y="80"/>
                      </a:cubicBezTo>
                      <a:cubicBezTo>
                        <a:pt x="53" y="45"/>
                        <a:pt x="50" y="50"/>
                        <a:pt x="59" y="26"/>
                      </a:cubicBezTo>
                      <a:cubicBezTo>
                        <a:pt x="60" y="20"/>
                        <a:pt x="61" y="14"/>
                        <a:pt x="65" y="10"/>
                      </a:cubicBezTo>
                      <a:cubicBezTo>
                        <a:pt x="69" y="5"/>
                        <a:pt x="81" y="0"/>
                        <a:pt x="81" y="0"/>
                      </a:cubicBezTo>
                    </a:path>
                  </a:pathLst>
                </a:custGeom>
                <a:noFill/>
                <a:ln w="28575" cmpd="sng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" name="Freeform 16"/>
                <p:cNvSpPr>
                  <a:spLocks noChangeAspect="1"/>
                </p:cNvSpPr>
                <p:nvPr/>
              </p:nvSpPr>
              <p:spPr bwMode="auto">
                <a:xfrm>
                  <a:off x="2035" y="1771"/>
                  <a:ext cx="125" cy="810"/>
                </a:xfrm>
                <a:custGeom>
                  <a:avLst/>
                  <a:gdLst>
                    <a:gd name="T0" fmla="*/ 125 w 125"/>
                    <a:gd name="T1" fmla="*/ 746 h 746"/>
                    <a:gd name="T2" fmla="*/ 114 w 125"/>
                    <a:gd name="T3" fmla="*/ 730 h 746"/>
                    <a:gd name="T4" fmla="*/ 98 w 125"/>
                    <a:gd name="T5" fmla="*/ 720 h 746"/>
                    <a:gd name="T6" fmla="*/ 88 w 125"/>
                    <a:gd name="T7" fmla="*/ 688 h 746"/>
                    <a:gd name="T8" fmla="*/ 104 w 125"/>
                    <a:gd name="T9" fmla="*/ 613 h 746"/>
                    <a:gd name="T10" fmla="*/ 93 w 125"/>
                    <a:gd name="T11" fmla="*/ 538 h 746"/>
                    <a:gd name="T12" fmla="*/ 66 w 125"/>
                    <a:gd name="T13" fmla="*/ 512 h 746"/>
                    <a:gd name="T14" fmla="*/ 13 w 125"/>
                    <a:gd name="T15" fmla="*/ 448 h 746"/>
                    <a:gd name="T16" fmla="*/ 66 w 125"/>
                    <a:gd name="T17" fmla="*/ 357 h 746"/>
                    <a:gd name="T18" fmla="*/ 72 w 125"/>
                    <a:gd name="T19" fmla="*/ 266 h 746"/>
                    <a:gd name="T20" fmla="*/ 109 w 125"/>
                    <a:gd name="T21" fmla="*/ 165 h 746"/>
                    <a:gd name="T22" fmla="*/ 104 w 125"/>
                    <a:gd name="T23" fmla="*/ 101 h 746"/>
                    <a:gd name="T24" fmla="*/ 61 w 125"/>
                    <a:gd name="T25" fmla="*/ 64 h 746"/>
                    <a:gd name="T26" fmla="*/ 61 w 125"/>
                    <a:gd name="T27" fmla="*/ 0 h 7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25" h="746">
                      <a:moveTo>
                        <a:pt x="125" y="746"/>
                      </a:moveTo>
                      <a:cubicBezTo>
                        <a:pt x="121" y="740"/>
                        <a:pt x="118" y="734"/>
                        <a:pt x="114" y="730"/>
                      </a:cubicBezTo>
                      <a:cubicBezTo>
                        <a:pt x="109" y="725"/>
                        <a:pt x="101" y="725"/>
                        <a:pt x="98" y="720"/>
                      </a:cubicBezTo>
                      <a:cubicBezTo>
                        <a:pt x="92" y="710"/>
                        <a:pt x="88" y="688"/>
                        <a:pt x="88" y="688"/>
                      </a:cubicBezTo>
                      <a:cubicBezTo>
                        <a:pt x="91" y="657"/>
                        <a:pt x="93" y="639"/>
                        <a:pt x="104" y="613"/>
                      </a:cubicBezTo>
                      <a:cubicBezTo>
                        <a:pt x="103" y="606"/>
                        <a:pt x="102" y="556"/>
                        <a:pt x="93" y="538"/>
                      </a:cubicBezTo>
                      <a:cubicBezTo>
                        <a:pt x="81" y="515"/>
                        <a:pt x="84" y="526"/>
                        <a:pt x="66" y="512"/>
                      </a:cubicBezTo>
                      <a:cubicBezTo>
                        <a:pt x="46" y="495"/>
                        <a:pt x="27" y="469"/>
                        <a:pt x="13" y="448"/>
                      </a:cubicBezTo>
                      <a:cubicBezTo>
                        <a:pt x="0" y="406"/>
                        <a:pt x="40" y="382"/>
                        <a:pt x="66" y="357"/>
                      </a:cubicBezTo>
                      <a:cubicBezTo>
                        <a:pt x="80" y="319"/>
                        <a:pt x="76" y="316"/>
                        <a:pt x="72" y="266"/>
                      </a:cubicBezTo>
                      <a:cubicBezTo>
                        <a:pt x="77" y="201"/>
                        <a:pt x="70" y="203"/>
                        <a:pt x="109" y="165"/>
                      </a:cubicBezTo>
                      <a:cubicBezTo>
                        <a:pt x="107" y="143"/>
                        <a:pt x="109" y="121"/>
                        <a:pt x="104" y="101"/>
                      </a:cubicBezTo>
                      <a:cubicBezTo>
                        <a:pt x="101" y="91"/>
                        <a:pt x="62" y="72"/>
                        <a:pt x="61" y="64"/>
                      </a:cubicBezTo>
                      <a:cubicBezTo>
                        <a:pt x="56" y="43"/>
                        <a:pt x="61" y="21"/>
                        <a:pt x="61" y="0"/>
                      </a:cubicBezTo>
                    </a:path>
                  </a:pathLst>
                </a:custGeom>
                <a:noFill/>
                <a:ln w="28575" cmpd="sng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" name="Group 17"/>
              <p:cNvGrpSpPr>
                <a:grpSpLocks noChangeAspect="1"/>
              </p:cNvGrpSpPr>
              <p:nvPr/>
            </p:nvGrpSpPr>
            <p:grpSpPr bwMode="auto">
              <a:xfrm>
                <a:off x="2403" y="1755"/>
                <a:ext cx="222" cy="992"/>
                <a:chOff x="2035" y="1755"/>
                <a:chExt cx="222" cy="992"/>
              </a:xfrm>
            </p:grpSpPr>
            <p:sp>
              <p:nvSpPr>
                <p:cNvPr id="68" name="Oval 18"/>
                <p:cNvSpPr>
                  <a:spLocks noChangeAspect="1" noChangeArrowheads="1"/>
                </p:cNvSpPr>
                <p:nvPr/>
              </p:nvSpPr>
              <p:spPr bwMode="auto">
                <a:xfrm>
                  <a:off x="2085" y="2582"/>
                  <a:ext cx="165" cy="165"/>
                </a:xfrm>
                <a:prstGeom prst="ellipse">
                  <a:avLst/>
                </a:prstGeom>
                <a:solidFill>
                  <a:srgbClr val="FF8000"/>
                </a:solidFill>
                <a:ln w="9525">
                  <a:solidFill>
                    <a:srgbClr val="FF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9" name="Freeform 19"/>
                <p:cNvSpPr>
                  <a:spLocks noChangeAspect="1"/>
                </p:cNvSpPr>
                <p:nvPr/>
              </p:nvSpPr>
              <p:spPr bwMode="auto">
                <a:xfrm>
                  <a:off x="2154" y="1755"/>
                  <a:ext cx="103" cy="821"/>
                </a:xfrm>
                <a:custGeom>
                  <a:avLst/>
                  <a:gdLst>
                    <a:gd name="T0" fmla="*/ 17 w 103"/>
                    <a:gd name="T1" fmla="*/ 821 h 821"/>
                    <a:gd name="T2" fmla="*/ 49 w 103"/>
                    <a:gd name="T3" fmla="*/ 762 h 821"/>
                    <a:gd name="T4" fmla="*/ 81 w 103"/>
                    <a:gd name="T5" fmla="*/ 741 h 821"/>
                    <a:gd name="T6" fmla="*/ 86 w 103"/>
                    <a:gd name="T7" fmla="*/ 661 h 821"/>
                    <a:gd name="T8" fmla="*/ 38 w 103"/>
                    <a:gd name="T9" fmla="*/ 624 h 821"/>
                    <a:gd name="T10" fmla="*/ 6 w 103"/>
                    <a:gd name="T11" fmla="*/ 565 h 821"/>
                    <a:gd name="T12" fmla="*/ 59 w 103"/>
                    <a:gd name="T13" fmla="*/ 501 h 821"/>
                    <a:gd name="T14" fmla="*/ 81 w 103"/>
                    <a:gd name="T15" fmla="*/ 341 h 821"/>
                    <a:gd name="T16" fmla="*/ 75 w 103"/>
                    <a:gd name="T17" fmla="*/ 293 h 821"/>
                    <a:gd name="T18" fmla="*/ 54 w 103"/>
                    <a:gd name="T19" fmla="*/ 261 h 821"/>
                    <a:gd name="T20" fmla="*/ 65 w 103"/>
                    <a:gd name="T21" fmla="*/ 176 h 821"/>
                    <a:gd name="T22" fmla="*/ 49 w 103"/>
                    <a:gd name="T23" fmla="*/ 80 h 821"/>
                    <a:gd name="T24" fmla="*/ 59 w 103"/>
                    <a:gd name="T25" fmla="*/ 26 h 821"/>
                    <a:gd name="T26" fmla="*/ 65 w 103"/>
                    <a:gd name="T27" fmla="*/ 10 h 821"/>
                    <a:gd name="T28" fmla="*/ 81 w 103"/>
                    <a:gd name="T29" fmla="*/ 0 h 8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03" h="821">
                      <a:moveTo>
                        <a:pt x="17" y="821"/>
                      </a:moveTo>
                      <a:cubicBezTo>
                        <a:pt x="0" y="776"/>
                        <a:pt x="19" y="778"/>
                        <a:pt x="49" y="762"/>
                      </a:cubicBezTo>
                      <a:cubicBezTo>
                        <a:pt x="60" y="755"/>
                        <a:pt x="81" y="741"/>
                        <a:pt x="81" y="741"/>
                      </a:cubicBezTo>
                      <a:cubicBezTo>
                        <a:pt x="96" y="716"/>
                        <a:pt x="103" y="687"/>
                        <a:pt x="86" y="661"/>
                      </a:cubicBezTo>
                      <a:cubicBezTo>
                        <a:pt x="74" y="644"/>
                        <a:pt x="38" y="624"/>
                        <a:pt x="38" y="624"/>
                      </a:cubicBezTo>
                      <a:cubicBezTo>
                        <a:pt x="27" y="603"/>
                        <a:pt x="12" y="587"/>
                        <a:pt x="6" y="565"/>
                      </a:cubicBezTo>
                      <a:cubicBezTo>
                        <a:pt x="12" y="524"/>
                        <a:pt x="19" y="513"/>
                        <a:pt x="59" y="501"/>
                      </a:cubicBezTo>
                      <a:cubicBezTo>
                        <a:pt x="79" y="446"/>
                        <a:pt x="28" y="377"/>
                        <a:pt x="81" y="341"/>
                      </a:cubicBezTo>
                      <a:cubicBezTo>
                        <a:pt x="86" y="323"/>
                        <a:pt x="84" y="309"/>
                        <a:pt x="75" y="293"/>
                      </a:cubicBezTo>
                      <a:cubicBezTo>
                        <a:pt x="68" y="281"/>
                        <a:pt x="54" y="261"/>
                        <a:pt x="54" y="261"/>
                      </a:cubicBezTo>
                      <a:cubicBezTo>
                        <a:pt x="44" y="229"/>
                        <a:pt x="30" y="197"/>
                        <a:pt x="65" y="176"/>
                      </a:cubicBezTo>
                      <a:cubicBezTo>
                        <a:pt x="83" y="145"/>
                        <a:pt x="66" y="108"/>
                        <a:pt x="49" y="80"/>
                      </a:cubicBezTo>
                      <a:cubicBezTo>
                        <a:pt x="53" y="45"/>
                        <a:pt x="50" y="50"/>
                        <a:pt x="59" y="26"/>
                      </a:cubicBezTo>
                      <a:cubicBezTo>
                        <a:pt x="60" y="20"/>
                        <a:pt x="61" y="14"/>
                        <a:pt x="65" y="10"/>
                      </a:cubicBezTo>
                      <a:cubicBezTo>
                        <a:pt x="69" y="5"/>
                        <a:pt x="81" y="0"/>
                        <a:pt x="81" y="0"/>
                      </a:cubicBezTo>
                    </a:path>
                  </a:pathLst>
                </a:custGeom>
                <a:noFill/>
                <a:ln w="28575" cmpd="sng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0" name="Freeform 20"/>
                <p:cNvSpPr>
                  <a:spLocks noChangeAspect="1"/>
                </p:cNvSpPr>
                <p:nvPr/>
              </p:nvSpPr>
              <p:spPr bwMode="auto">
                <a:xfrm>
                  <a:off x="2035" y="1771"/>
                  <a:ext cx="125" cy="810"/>
                </a:xfrm>
                <a:custGeom>
                  <a:avLst/>
                  <a:gdLst>
                    <a:gd name="T0" fmla="*/ 125 w 125"/>
                    <a:gd name="T1" fmla="*/ 746 h 746"/>
                    <a:gd name="T2" fmla="*/ 114 w 125"/>
                    <a:gd name="T3" fmla="*/ 730 h 746"/>
                    <a:gd name="T4" fmla="*/ 98 w 125"/>
                    <a:gd name="T5" fmla="*/ 720 h 746"/>
                    <a:gd name="T6" fmla="*/ 88 w 125"/>
                    <a:gd name="T7" fmla="*/ 688 h 746"/>
                    <a:gd name="T8" fmla="*/ 104 w 125"/>
                    <a:gd name="T9" fmla="*/ 613 h 746"/>
                    <a:gd name="T10" fmla="*/ 93 w 125"/>
                    <a:gd name="T11" fmla="*/ 538 h 746"/>
                    <a:gd name="T12" fmla="*/ 66 w 125"/>
                    <a:gd name="T13" fmla="*/ 512 h 746"/>
                    <a:gd name="T14" fmla="*/ 13 w 125"/>
                    <a:gd name="T15" fmla="*/ 448 h 746"/>
                    <a:gd name="T16" fmla="*/ 66 w 125"/>
                    <a:gd name="T17" fmla="*/ 357 h 746"/>
                    <a:gd name="T18" fmla="*/ 72 w 125"/>
                    <a:gd name="T19" fmla="*/ 266 h 746"/>
                    <a:gd name="T20" fmla="*/ 109 w 125"/>
                    <a:gd name="T21" fmla="*/ 165 h 746"/>
                    <a:gd name="T22" fmla="*/ 104 w 125"/>
                    <a:gd name="T23" fmla="*/ 101 h 746"/>
                    <a:gd name="T24" fmla="*/ 61 w 125"/>
                    <a:gd name="T25" fmla="*/ 64 h 746"/>
                    <a:gd name="T26" fmla="*/ 61 w 125"/>
                    <a:gd name="T27" fmla="*/ 0 h 7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25" h="746">
                      <a:moveTo>
                        <a:pt x="125" y="746"/>
                      </a:moveTo>
                      <a:cubicBezTo>
                        <a:pt x="121" y="740"/>
                        <a:pt x="118" y="734"/>
                        <a:pt x="114" y="730"/>
                      </a:cubicBezTo>
                      <a:cubicBezTo>
                        <a:pt x="109" y="725"/>
                        <a:pt x="101" y="725"/>
                        <a:pt x="98" y="720"/>
                      </a:cubicBezTo>
                      <a:cubicBezTo>
                        <a:pt x="92" y="710"/>
                        <a:pt x="88" y="688"/>
                        <a:pt x="88" y="688"/>
                      </a:cubicBezTo>
                      <a:cubicBezTo>
                        <a:pt x="91" y="657"/>
                        <a:pt x="93" y="639"/>
                        <a:pt x="104" y="613"/>
                      </a:cubicBezTo>
                      <a:cubicBezTo>
                        <a:pt x="103" y="606"/>
                        <a:pt x="102" y="556"/>
                        <a:pt x="93" y="538"/>
                      </a:cubicBezTo>
                      <a:cubicBezTo>
                        <a:pt x="81" y="515"/>
                        <a:pt x="84" y="526"/>
                        <a:pt x="66" y="512"/>
                      </a:cubicBezTo>
                      <a:cubicBezTo>
                        <a:pt x="46" y="495"/>
                        <a:pt x="27" y="469"/>
                        <a:pt x="13" y="448"/>
                      </a:cubicBezTo>
                      <a:cubicBezTo>
                        <a:pt x="0" y="406"/>
                        <a:pt x="40" y="382"/>
                        <a:pt x="66" y="357"/>
                      </a:cubicBezTo>
                      <a:cubicBezTo>
                        <a:pt x="80" y="319"/>
                        <a:pt x="76" y="316"/>
                        <a:pt x="72" y="266"/>
                      </a:cubicBezTo>
                      <a:cubicBezTo>
                        <a:pt x="77" y="201"/>
                        <a:pt x="70" y="203"/>
                        <a:pt x="109" y="165"/>
                      </a:cubicBezTo>
                      <a:cubicBezTo>
                        <a:pt x="107" y="143"/>
                        <a:pt x="109" y="121"/>
                        <a:pt x="104" y="101"/>
                      </a:cubicBezTo>
                      <a:cubicBezTo>
                        <a:pt x="101" y="91"/>
                        <a:pt x="62" y="72"/>
                        <a:pt x="61" y="64"/>
                      </a:cubicBezTo>
                      <a:cubicBezTo>
                        <a:pt x="56" y="43"/>
                        <a:pt x="61" y="21"/>
                        <a:pt x="61" y="0"/>
                      </a:cubicBezTo>
                    </a:path>
                  </a:pathLst>
                </a:custGeom>
                <a:noFill/>
                <a:ln w="28575" cmpd="sng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4" name="Group 21"/>
              <p:cNvGrpSpPr>
                <a:grpSpLocks noChangeAspect="1"/>
              </p:cNvGrpSpPr>
              <p:nvPr/>
            </p:nvGrpSpPr>
            <p:grpSpPr bwMode="auto">
              <a:xfrm>
                <a:off x="2595" y="1755"/>
                <a:ext cx="222" cy="992"/>
                <a:chOff x="2035" y="1755"/>
                <a:chExt cx="222" cy="992"/>
              </a:xfrm>
            </p:grpSpPr>
            <p:sp>
              <p:nvSpPr>
                <p:cNvPr id="65" name="Oval 22"/>
                <p:cNvSpPr>
                  <a:spLocks noChangeAspect="1" noChangeArrowheads="1"/>
                </p:cNvSpPr>
                <p:nvPr/>
              </p:nvSpPr>
              <p:spPr bwMode="auto">
                <a:xfrm>
                  <a:off x="2085" y="2582"/>
                  <a:ext cx="165" cy="165"/>
                </a:xfrm>
                <a:prstGeom prst="ellipse">
                  <a:avLst/>
                </a:prstGeom>
                <a:solidFill>
                  <a:srgbClr val="FF8000"/>
                </a:solidFill>
                <a:ln w="9525">
                  <a:solidFill>
                    <a:srgbClr val="FF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" name="Freeform 23"/>
                <p:cNvSpPr>
                  <a:spLocks noChangeAspect="1"/>
                </p:cNvSpPr>
                <p:nvPr/>
              </p:nvSpPr>
              <p:spPr bwMode="auto">
                <a:xfrm>
                  <a:off x="2154" y="1755"/>
                  <a:ext cx="103" cy="821"/>
                </a:xfrm>
                <a:custGeom>
                  <a:avLst/>
                  <a:gdLst>
                    <a:gd name="T0" fmla="*/ 17 w 103"/>
                    <a:gd name="T1" fmla="*/ 821 h 821"/>
                    <a:gd name="T2" fmla="*/ 49 w 103"/>
                    <a:gd name="T3" fmla="*/ 762 h 821"/>
                    <a:gd name="T4" fmla="*/ 81 w 103"/>
                    <a:gd name="T5" fmla="*/ 741 h 821"/>
                    <a:gd name="T6" fmla="*/ 86 w 103"/>
                    <a:gd name="T7" fmla="*/ 661 h 821"/>
                    <a:gd name="T8" fmla="*/ 38 w 103"/>
                    <a:gd name="T9" fmla="*/ 624 h 821"/>
                    <a:gd name="T10" fmla="*/ 6 w 103"/>
                    <a:gd name="T11" fmla="*/ 565 h 821"/>
                    <a:gd name="T12" fmla="*/ 59 w 103"/>
                    <a:gd name="T13" fmla="*/ 501 h 821"/>
                    <a:gd name="T14" fmla="*/ 81 w 103"/>
                    <a:gd name="T15" fmla="*/ 341 h 821"/>
                    <a:gd name="T16" fmla="*/ 75 w 103"/>
                    <a:gd name="T17" fmla="*/ 293 h 821"/>
                    <a:gd name="T18" fmla="*/ 54 w 103"/>
                    <a:gd name="T19" fmla="*/ 261 h 821"/>
                    <a:gd name="T20" fmla="*/ 65 w 103"/>
                    <a:gd name="T21" fmla="*/ 176 h 821"/>
                    <a:gd name="T22" fmla="*/ 49 w 103"/>
                    <a:gd name="T23" fmla="*/ 80 h 821"/>
                    <a:gd name="T24" fmla="*/ 59 w 103"/>
                    <a:gd name="T25" fmla="*/ 26 h 821"/>
                    <a:gd name="T26" fmla="*/ 65 w 103"/>
                    <a:gd name="T27" fmla="*/ 10 h 821"/>
                    <a:gd name="T28" fmla="*/ 81 w 103"/>
                    <a:gd name="T29" fmla="*/ 0 h 8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03" h="821">
                      <a:moveTo>
                        <a:pt x="17" y="821"/>
                      </a:moveTo>
                      <a:cubicBezTo>
                        <a:pt x="0" y="776"/>
                        <a:pt x="19" y="778"/>
                        <a:pt x="49" y="762"/>
                      </a:cubicBezTo>
                      <a:cubicBezTo>
                        <a:pt x="60" y="755"/>
                        <a:pt x="81" y="741"/>
                        <a:pt x="81" y="741"/>
                      </a:cubicBezTo>
                      <a:cubicBezTo>
                        <a:pt x="96" y="716"/>
                        <a:pt x="103" y="687"/>
                        <a:pt x="86" y="661"/>
                      </a:cubicBezTo>
                      <a:cubicBezTo>
                        <a:pt x="74" y="644"/>
                        <a:pt x="38" y="624"/>
                        <a:pt x="38" y="624"/>
                      </a:cubicBezTo>
                      <a:cubicBezTo>
                        <a:pt x="27" y="603"/>
                        <a:pt x="12" y="587"/>
                        <a:pt x="6" y="565"/>
                      </a:cubicBezTo>
                      <a:cubicBezTo>
                        <a:pt x="12" y="524"/>
                        <a:pt x="19" y="513"/>
                        <a:pt x="59" y="501"/>
                      </a:cubicBezTo>
                      <a:cubicBezTo>
                        <a:pt x="79" y="446"/>
                        <a:pt x="28" y="377"/>
                        <a:pt x="81" y="341"/>
                      </a:cubicBezTo>
                      <a:cubicBezTo>
                        <a:pt x="86" y="323"/>
                        <a:pt x="84" y="309"/>
                        <a:pt x="75" y="293"/>
                      </a:cubicBezTo>
                      <a:cubicBezTo>
                        <a:pt x="68" y="281"/>
                        <a:pt x="54" y="261"/>
                        <a:pt x="54" y="261"/>
                      </a:cubicBezTo>
                      <a:cubicBezTo>
                        <a:pt x="44" y="229"/>
                        <a:pt x="30" y="197"/>
                        <a:pt x="65" y="176"/>
                      </a:cubicBezTo>
                      <a:cubicBezTo>
                        <a:pt x="83" y="145"/>
                        <a:pt x="66" y="108"/>
                        <a:pt x="49" y="80"/>
                      </a:cubicBezTo>
                      <a:cubicBezTo>
                        <a:pt x="53" y="45"/>
                        <a:pt x="50" y="50"/>
                        <a:pt x="59" y="26"/>
                      </a:cubicBezTo>
                      <a:cubicBezTo>
                        <a:pt x="60" y="20"/>
                        <a:pt x="61" y="14"/>
                        <a:pt x="65" y="10"/>
                      </a:cubicBezTo>
                      <a:cubicBezTo>
                        <a:pt x="69" y="5"/>
                        <a:pt x="81" y="0"/>
                        <a:pt x="81" y="0"/>
                      </a:cubicBezTo>
                    </a:path>
                  </a:pathLst>
                </a:custGeom>
                <a:noFill/>
                <a:ln w="28575" cmpd="sng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" name="Freeform 24"/>
                <p:cNvSpPr>
                  <a:spLocks noChangeAspect="1"/>
                </p:cNvSpPr>
                <p:nvPr/>
              </p:nvSpPr>
              <p:spPr bwMode="auto">
                <a:xfrm>
                  <a:off x="2035" y="1771"/>
                  <a:ext cx="125" cy="810"/>
                </a:xfrm>
                <a:custGeom>
                  <a:avLst/>
                  <a:gdLst>
                    <a:gd name="T0" fmla="*/ 125 w 125"/>
                    <a:gd name="T1" fmla="*/ 746 h 746"/>
                    <a:gd name="T2" fmla="*/ 114 w 125"/>
                    <a:gd name="T3" fmla="*/ 730 h 746"/>
                    <a:gd name="T4" fmla="*/ 98 w 125"/>
                    <a:gd name="T5" fmla="*/ 720 h 746"/>
                    <a:gd name="T6" fmla="*/ 88 w 125"/>
                    <a:gd name="T7" fmla="*/ 688 h 746"/>
                    <a:gd name="T8" fmla="*/ 104 w 125"/>
                    <a:gd name="T9" fmla="*/ 613 h 746"/>
                    <a:gd name="T10" fmla="*/ 93 w 125"/>
                    <a:gd name="T11" fmla="*/ 538 h 746"/>
                    <a:gd name="T12" fmla="*/ 66 w 125"/>
                    <a:gd name="T13" fmla="*/ 512 h 746"/>
                    <a:gd name="T14" fmla="*/ 13 w 125"/>
                    <a:gd name="T15" fmla="*/ 448 h 746"/>
                    <a:gd name="T16" fmla="*/ 66 w 125"/>
                    <a:gd name="T17" fmla="*/ 357 h 746"/>
                    <a:gd name="T18" fmla="*/ 72 w 125"/>
                    <a:gd name="T19" fmla="*/ 266 h 746"/>
                    <a:gd name="T20" fmla="*/ 109 w 125"/>
                    <a:gd name="T21" fmla="*/ 165 h 746"/>
                    <a:gd name="T22" fmla="*/ 104 w 125"/>
                    <a:gd name="T23" fmla="*/ 101 h 746"/>
                    <a:gd name="T24" fmla="*/ 61 w 125"/>
                    <a:gd name="T25" fmla="*/ 64 h 746"/>
                    <a:gd name="T26" fmla="*/ 61 w 125"/>
                    <a:gd name="T27" fmla="*/ 0 h 7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25" h="746">
                      <a:moveTo>
                        <a:pt x="125" y="746"/>
                      </a:moveTo>
                      <a:cubicBezTo>
                        <a:pt x="121" y="740"/>
                        <a:pt x="118" y="734"/>
                        <a:pt x="114" y="730"/>
                      </a:cubicBezTo>
                      <a:cubicBezTo>
                        <a:pt x="109" y="725"/>
                        <a:pt x="101" y="725"/>
                        <a:pt x="98" y="720"/>
                      </a:cubicBezTo>
                      <a:cubicBezTo>
                        <a:pt x="92" y="710"/>
                        <a:pt x="88" y="688"/>
                        <a:pt x="88" y="688"/>
                      </a:cubicBezTo>
                      <a:cubicBezTo>
                        <a:pt x="91" y="657"/>
                        <a:pt x="93" y="639"/>
                        <a:pt x="104" y="613"/>
                      </a:cubicBezTo>
                      <a:cubicBezTo>
                        <a:pt x="103" y="606"/>
                        <a:pt x="102" y="556"/>
                        <a:pt x="93" y="538"/>
                      </a:cubicBezTo>
                      <a:cubicBezTo>
                        <a:pt x="81" y="515"/>
                        <a:pt x="84" y="526"/>
                        <a:pt x="66" y="512"/>
                      </a:cubicBezTo>
                      <a:cubicBezTo>
                        <a:pt x="46" y="495"/>
                        <a:pt x="27" y="469"/>
                        <a:pt x="13" y="448"/>
                      </a:cubicBezTo>
                      <a:cubicBezTo>
                        <a:pt x="0" y="406"/>
                        <a:pt x="40" y="382"/>
                        <a:pt x="66" y="357"/>
                      </a:cubicBezTo>
                      <a:cubicBezTo>
                        <a:pt x="80" y="319"/>
                        <a:pt x="76" y="316"/>
                        <a:pt x="72" y="266"/>
                      </a:cubicBezTo>
                      <a:cubicBezTo>
                        <a:pt x="77" y="201"/>
                        <a:pt x="70" y="203"/>
                        <a:pt x="109" y="165"/>
                      </a:cubicBezTo>
                      <a:cubicBezTo>
                        <a:pt x="107" y="143"/>
                        <a:pt x="109" y="121"/>
                        <a:pt x="104" y="101"/>
                      </a:cubicBezTo>
                      <a:cubicBezTo>
                        <a:pt x="101" y="91"/>
                        <a:pt x="62" y="72"/>
                        <a:pt x="61" y="64"/>
                      </a:cubicBezTo>
                      <a:cubicBezTo>
                        <a:pt x="56" y="43"/>
                        <a:pt x="61" y="21"/>
                        <a:pt x="61" y="0"/>
                      </a:cubicBezTo>
                    </a:path>
                  </a:pathLst>
                </a:custGeom>
                <a:noFill/>
                <a:ln w="28575" cmpd="sng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0" name="Group 25"/>
            <p:cNvGrpSpPr>
              <a:grpSpLocks noChangeAspect="1"/>
            </p:cNvGrpSpPr>
            <p:nvPr/>
          </p:nvGrpSpPr>
          <p:grpSpPr bwMode="auto">
            <a:xfrm>
              <a:off x="2508" y="1952"/>
              <a:ext cx="586" cy="743"/>
              <a:chOff x="2035" y="1755"/>
              <a:chExt cx="782" cy="992"/>
            </a:xfrm>
          </p:grpSpPr>
          <p:grpSp>
            <p:nvGrpSpPr>
              <p:cNvPr id="45" name="Group 26"/>
              <p:cNvGrpSpPr>
                <a:grpSpLocks noChangeAspect="1"/>
              </p:cNvGrpSpPr>
              <p:nvPr/>
            </p:nvGrpSpPr>
            <p:grpSpPr bwMode="auto">
              <a:xfrm>
                <a:off x="2035" y="1755"/>
                <a:ext cx="222" cy="992"/>
                <a:chOff x="2035" y="1755"/>
                <a:chExt cx="222" cy="992"/>
              </a:xfrm>
            </p:grpSpPr>
            <p:sp>
              <p:nvSpPr>
                <p:cNvPr id="58" name="Oval 27"/>
                <p:cNvSpPr>
                  <a:spLocks noChangeAspect="1" noChangeArrowheads="1"/>
                </p:cNvSpPr>
                <p:nvPr/>
              </p:nvSpPr>
              <p:spPr bwMode="auto">
                <a:xfrm>
                  <a:off x="2085" y="2582"/>
                  <a:ext cx="165" cy="165"/>
                </a:xfrm>
                <a:prstGeom prst="ellipse">
                  <a:avLst/>
                </a:prstGeom>
                <a:solidFill>
                  <a:srgbClr val="FF8000"/>
                </a:solidFill>
                <a:ln w="9525">
                  <a:solidFill>
                    <a:srgbClr val="FF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9" name="Freeform 28"/>
                <p:cNvSpPr>
                  <a:spLocks noChangeAspect="1"/>
                </p:cNvSpPr>
                <p:nvPr/>
              </p:nvSpPr>
              <p:spPr bwMode="auto">
                <a:xfrm>
                  <a:off x="2154" y="1755"/>
                  <a:ext cx="103" cy="821"/>
                </a:xfrm>
                <a:custGeom>
                  <a:avLst/>
                  <a:gdLst>
                    <a:gd name="T0" fmla="*/ 17 w 103"/>
                    <a:gd name="T1" fmla="*/ 821 h 821"/>
                    <a:gd name="T2" fmla="*/ 49 w 103"/>
                    <a:gd name="T3" fmla="*/ 762 h 821"/>
                    <a:gd name="T4" fmla="*/ 81 w 103"/>
                    <a:gd name="T5" fmla="*/ 741 h 821"/>
                    <a:gd name="T6" fmla="*/ 86 w 103"/>
                    <a:gd name="T7" fmla="*/ 661 h 821"/>
                    <a:gd name="T8" fmla="*/ 38 w 103"/>
                    <a:gd name="T9" fmla="*/ 624 h 821"/>
                    <a:gd name="T10" fmla="*/ 6 w 103"/>
                    <a:gd name="T11" fmla="*/ 565 h 821"/>
                    <a:gd name="T12" fmla="*/ 59 w 103"/>
                    <a:gd name="T13" fmla="*/ 501 h 821"/>
                    <a:gd name="T14" fmla="*/ 81 w 103"/>
                    <a:gd name="T15" fmla="*/ 341 h 821"/>
                    <a:gd name="T16" fmla="*/ 75 w 103"/>
                    <a:gd name="T17" fmla="*/ 293 h 821"/>
                    <a:gd name="T18" fmla="*/ 54 w 103"/>
                    <a:gd name="T19" fmla="*/ 261 h 821"/>
                    <a:gd name="T20" fmla="*/ 65 w 103"/>
                    <a:gd name="T21" fmla="*/ 176 h 821"/>
                    <a:gd name="T22" fmla="*/ 49 w 103"/>
                    <a:gd name="T23" fmla="*/ 80 h 821"/>
                    <a:gd name="T24" fmla="*/ 59 w 103"/>
                    <a:gd name="T25" fmla="*/ 26 h 821"/>
                    <a:gd name="T26" fmla="*/ 65 w 103"/>
                    <a:gd name="T27" fmla="*/ 10 h 821"/>
                    <a:gd name="T28" fmla="*/ 81 w 103"/>
                    <a:gd name="T29" fmla="*/ 0 h 8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03" h="821">
                      <a:moveTo>
                        <a:pt x="17" y="821"/>
                      </a:moveTo>
                      <a:cubicBezTo>
                        <a:pt x="0" y="776"/>
                        <a:pt x="19" y="778"/>
                        <a:pt x="49" y="762"/>
                      </a:cubicBezTo>
                      <a:cubicBezTo>
                        <a:pt x="60" y="755"/>
                        <a:pt x="81" y="741"/>
                        <a:pt x="81" y="741"/>
                      </a:cubicBezTo>
                      <a:cubicBezTo>
                        <a:pt x="96" y="716"/>
                        <a:pt x="103" y="687"/>
                        <a:pt x="86" y="661"/>
                      </a:cubicBezTo>
                      <a:cubicBezTo>
                        <a:pt x="74" y="644"/>
                        <a:pt x="38" y="624"/>
                        <a:pt x="38" y="624"/>
                      </a:cubicBezTo>
                      <a:cubicBezTo>
                        <a:pt x="27" y="603"/>
                        <a:pt x="12" y="587"/>
                        <a:pt x="6" y="565"/>
                      </a:cubicBezTo>
                      <a:cubicBezTo>
                        <a:pt x="12" y="524"/>
                        <a:pt x="19" y="513"/>
                        <a:pt x="59" y="501"/>
                      </a:cubicBezTo>
                      <a:cubicBezTo>
                        <a:pt x="79" y="446"/>
                        <a:pt x="28" y="377"/>
                        <a:pt x="81" y="341"/>
                      </a:cubicBezTo>
                      <a:cubicBezTo>
                        <a:pt x="86" y="323"/>
                        <a:pt x="84" y="309"/>
                        <a:pt x="75" y="293"/>
                      </a:cubicBezTo>
                      <a:cubicBezTo>
                        <a:pt x="68" y="281"/>
                        <a:pt x="54" y="261"/>
                        <a:pt x="54" y="261"/>
                      </a:cubicBezTo>
                      <a:cubicBezTo>
                        <a:pt x="44" y="229"/>
                        <a:pt x="30" y="197"/>
                        <a:pt x="65" y="176"/>
                      </a:cubicBezTo>
                      <a:cubicBezTo>
                        <a:pt x="83" y="145"/>
                        <a:pt x="66" y="108"/>
                        <a:pt x="49" y="80"/>
                      </a:cubicBezTo>
                      <a:cubicBezTo>
                        <a:pt x="53" y="45"/>
                        <a:pt x="50" y="50"/>
                        <a:pt x="59" y="26"/>
                      </a:cubicBezTo>
                      <a:cubicBezTo>
                        <a:pt x="60" y="20"/>
                        <a:pt x="61" y="14"/>
                        <a:pt x="65" y="10"/>
                      </a:cubicBezTo>
                      <a:cubicBezTo>
                        <a:pt x="69" y="5"/>
                        <a:pt x="81" y="0"/>
                        <a:pt x="81" y="0"/>
                      </a:cubicBezTo>
                    </a:path>
                  </a:pathLst>
                </a:custGeom>
                <a:noFill/>
                <a:ln w="28575" cmpd="sng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0" name="Freeform 29"/>
                <p:cNvSpPr>
                  <a:spLocks noChangeAspect="1"/>
                </p:cNvSpPr>
                <p:nvPr/>
              </p:nvSpPr>
              <p:spPr bwMode="auto">
                <a:xfrm>
                  <a:off x="2035" y="1771"/>
                  <a:ext cx="125" cy="810"/>
                </a:xfrm>
                <a:custGeom>
                  <a:avLst/>
                  <a:gdLst>
                    <a:gd name="T0" fmla="*/ 125 w 125"/>
                    <a:gd name="T1" fmla="*/ 746 h 746"/>
                    <a:gd name="T2" fmla="*/ 114 w 125"/>
                    <a:gd name="T3" fmla="*/ 730 h 746"/>
                    <a:gd name="T4" fmla="*/ 98 w 125"/>
                    <a:gd name="T5" fmla="*/ 720 h 746"/>
                    <a:gd name="T6" fmla="*/ 88 w 125"/>
                    <a:gd name="T7" fmla="*/ 688 h 746"/>
                    <a:gd name="T8" fmla="*/ 104 w 125"/>
                    <a:gd name="T9" fmla="*/ 613 h 746"/>
                    <a:gd name="T10" fmla="*/ 93 w 125"/>
                    <a:gd name="T11" fmla="*/ 538 h 746"/>
                    <a:gd name="T12" fmla="*/ 66 w 125"/>
                    <a:gd name="T13" fmla="*/ 512 h 746"/>
                    <a:gd name="T14" fmla="*/ 13 w 125"/>
                    <a:gd name="T15" fmla="*/ 448 h 746"/>
                    <a:gd name="T16" fmla="*/ 66 w 125"/>
                    <a:gd name="T17" fmla="*/ 357 h 746"/>
                    <a:gd name="T18" fmla="*/ 72 w 125"/>
                    <a:gd name="T19" fmla="*/ 266 h 746"/>
                    <a:gd name="T20" fmla="*/ 109 w 125"/>
                    <a:gd name="T21" fmla="*/ 165 h 746"/>
                    <a:gd name="T22" fmla="*/ 104 w 125"/>
                    <a:gd name="T23" fmla="*/ 101 h 746"/>
                    <a:gd name="T24" fmla="*/ 61 w 125"/>
                    <a:gd name="T25" fmla="*/ 64 h 746"/>
                    <a:gd name="T26" fmla="*/ 61 w 125"/>
                    <a:gd name="T27" fmla="*/ 0 h 7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25" h="746">
                      <a:moveTo>
                        <a:pt x="125" y="746"/>
                      </a:moveTo>
                      <a:cubicBezTo>
                        <a:pt x="121" y="740"/>
                        <a:pt x="118" y="734"/>
                        <a:pt x="114" y="730"/>
                      </a:cubicBezTo>
                      <a:cubicBezTo>
                        <a:pt x="109" y="725"/>
                        <a:pt x="101" y="725"/>
                        <a:pt x="98" y="720"/>
                      </a:cubicBezTo>
                      <a:cubicBezTo>
                        <a:pt x="92" y="710"/>
                        <a:pt x="88" y="688"/>
                        <a:pt x="88" y="688"/>
                      </a:cubicBezTo>
                      <a:cubicBezTo>
                        <a:pt x="91" y="657"/>
                        <a:pt x="93" y="639"/>
                        <a:pt x="104" y="613"/>
                      </a:cubicBezTo>
                      <a:cubicBezTo>
                        <a:pt x="103" y="606"/>
                        <a:pt x="102" y="556"/>
                        <a:pt x="93" y="538"/>
                      </a:cubicBezTo>
                      <a:cubicBezTo>
                        <a:pt x="81" y="515"/>
                        <a:pt x="84" y="526"/>
                        <a:pt x="66" y="512"/>
                      </a:cubicBezTo>
                      <a:cubicBezTo>
                        <a:pt x="46" y="495"/>
                        <a:pt x="27" y="469"/>
                        <a:pt x="13" y="448"/>
                      </a:cubicBezTo>
                      <a:cubicBezTo>
                        <a:pt x="0" y="406"/>
                        <a:pt x="40" y="382"/>
                        <a:pt x="66" y="357"/>
                      </a:cubicBezTo>
                      <a:cubicBezTo>
                        <a:pt x="80" y="319"/>
                        <a:pt x="76" y="316"/>
                        <a:pt x="72" y="266"/>
                      </a:cubicBezTo>
                      <a:cubicBezTo>
                        <a:pt x="77" y="201"/>
                        <a:pt x="70" y="203"/>
                        <a:pt x="109" y="165"/>
                      </a:cubicBezTo>
                      <a:cubicBezTo>
                        <a:pt x="107" y="143"/>
                        <a:pt x="109" y="121"/>
                        <a:pt x="104" y="101"/>
                      </a:cubicBezTo>
                      <a:cubicBezTo>
                        <a:pt x="101" y="91"/>
                        <a:pt x="62" y="72"/>
                        <a:pt x="61" y="64"/>
                      </a:cubicBezTo>
                      <a:cubicBezTo>
                        <a:pt x="56" y="43"/>
                        <a:pt x="61" y="21"/>
                        <a:pt x="61" y="0"/>
                      </a:cubicBezTo>
                    </a:path>
                  </a:pathLst>
                </a:custGeom>
                <a:noFill/>
                <a:ln w="28575" cmpd="sng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6" name="Group 30"/>
              <p:cNvGrpSpPr>
                <a:grpSpLocks noChangeAspect="1"/>
              </p:cNvGrpSpPr>
              <p:nvPr/>
            </p:nvGrpSpPr>
            <p:grpSpPr bwMode="auto">
              <a:xfrm>
                <a:off x="2227" y="1755"/>
                <a:ext cx="222" cy="992"/>
                <a:chOff x="2035" y="1755"/>
                <a:chExt cx="222" cy="992"/>
              </a:xfrm>
            </p:grpSpPr>
            <p:sp>
              <p:nvSpPr>
                <p:cNvPr id="55" name="Oval 31"/>
                <p:cNvSpPr>
                  <a:spLocks noChangeAspect="1" noChangeArrowheads="1"/>
                </p:cNvSpPr>
                <p:nvPr/>
              </p:nvSpPr>
              <p:spPr bwMode="auto">
                <a:xfrm>
                  <a:off x="2085" y="2582"/>
                  <a:ext cx="165" cy="165"/>
                </a:xfrm>
                <a:prstGeom prst="ellipse">
                  <a:avLst/>
                </a:prstGeom>
                <a:solidFill>
                  <a:srgbClr val="FF8000"/>
                </a:solidFill>
                <a:ln w="9525">
                  <a:solidFill>
                    <a:srgbClr val="FF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" name="Freeform 32"/>
                <p:cNvSpPr>
                  <a:spLocks noChangeAspect="1"/>
                </p:cNvSpPr>
                <p:nvPr/>
              </p:nvSpPr>
              <p:spPr bwMode="auto">
                <a:xfrm>
                  <a:off x="2154" y="1755"/>
                  <a:ext cx="103" cy="821"/>
                </a:xfrm>
                <a:custGeom>
                  <a:avLst/>
                  <a:gdLst>
                    <a:gd name="T0" fmla="*/ 17 w 103"/>
                    <a:gd name="T1" fmla="*/ 821 h 821"/>
                    <a:gd name="T2" fmla="*/ 49 w 103"/>
                    <a:gd name="T3" fmla="*/ 762 h 821"/>
                    <a:gd name="T4" fmla="*/ 81 w 103"/>
                    <a:gd name="T5" fmla="*/ 741 h 821"/>
                    <a:gd name="T6" fmla="*/ 86 w 103"/>
                    <a:gd name="T7" fmla="*/ 661 h 821"/>
                    <a:gd name="T8" fmla="*/ 38 w 103"/>
                    <a:gd name="T9" fmla="*/ 624 h 821"/>
                    <a:gd name="T10" fmla="*/ 6 w 103"/>
                    <a:gd name="T11" fmla="*/ 565 h 821"/>
                    <a:gd name="T12" fmla="*/ 59 w 103"/>
                    <a:gd name="T13" fmla="*/ 501 h 821"/>
                    <a:gd name="T14" fmla="*/ 81 w 103"/>
                    <a:gd name="T15" fmla="*/ 341 h 821"/>
                    <a:gd name="T16" fmla="*/ 75 w 103"/>
                    <a:gd name="T17" fmla="*/ 293 h 821"/>
                    <a:gd name="T18" fmla="*/ 54 w 103"/>
                    <a:gd name="T19" fmla="*/ 261 h 821"/>
                    <a:gd name="T20" fmla="*/ 65 w 103"/>
                    <a:gd name="T21" fmla="*/ 176 h 821"/>
                    <a:gd name="T22" fmla="*/ 49 w 103"/>
                    <a:gd name="T23" fmla="*/ 80 h 821"/>
                    <a:gd name="T24" fmla="*/ 59 w 103"/>
                    <a:gd name="T25" fmla="*/ 26 h 821"/>
                    <a:gd name="T26" fmla="*/ 65 w 103"/>
                    <a:gd name="T27" fmla="*/ 10 h 821"/>
                    <a:gd name="T28" fmla="*/ 81 w 103"/>
                    <a:gd name="T29" fmla="*/ 0 h 8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03" h="821">
                      <a:moveTo>
                        <a:pt x="17" y="821"/>
                      </a:moveTo>
                      <a:cubicBezTo>
                        <a:pt x="0" y="776"/>
                        <a:pt x="19" y="778"/>
                        <a:pt x="49" y="762"/>
                      </a:cubicBezTo>
                      <a:cubicBezTo>
                        <a:pt x="60" y="755"/>
                        <a:pt x="81" y="741"/>
                        <a:pt x="81" y="741"/>
                      </a:cubicBezTo>
                      <a:cubicBezTo>
                        <a:pt x="96" y="716"/>
                        <a:pt x="103" y="687"/>
                        <a:pt x="86" y="661"/>
                      </a:cubicBezTo>
                      <a:cubicBezTo>
                        <a:pt x="74" y="644"/>
                        <a:pt x="38" y="624"/>
                        <a:pt x="38" y="624"/>
                      </a:cubicBezTo>
                      <a:cubicBezTo>
                        <a:pt x="27" y="603"/>
                        <a:pt x="12" y="587"/>
                        <a:pt x="6" y="565"/>
                      </a:cubicBezTo>
                      <a:cubicBezTo>
                        <a:pt x="12" y="524"/>
                        <a:pt x="19" y="513"/>
                        <a:pt x="59" y="501"/>
                      </a:cubicBezTo>
                      <a:cubicBezTo>
                        <a:pt x="79" y="446"/>
                        <a:pt x="28" y="377"/>
                        <a:pt x="81" y="341"/>
                      </a:cubicBezTo>
                      <a:cubicBezTo>
                        <a:pt x="86" y="323"/>
                        <a:pt x="84" y="309"/>
                        <a:pt x="75" y="293"/>
                      </a:cubicBezTo>
                      <a:cubicBezTo>
                        <a:pt x="68" y="281"/>
                        <a:pt x="54" y="261"/>
                        <a:pt x="54" y="261"/>
                      </a:cubicBezTo>
                      <a:cubicBezTo>
                        <a:pt x="44" y="229"/>
                        <a:pt x="30" y="197"/>
                        <a:pt x="65" y="176"/>
                      </a:cubicBezTo>
                      <a:cubicBezTo>
                        <a:pt x="83" y="145"/>
                        <a:pt x="66" y="108"/>
                        <a:pt x="49" y="80"/>
                      </a:cubicBezTo>
                      <a:cubicBezTo>
                        <a:pt x="53" y="45"/>
                        <a:pt x="50" y="50"/>
                        <a:pt x="59" y="26"/>
                      </a:cubicBezTo>
                      <a:cubicBezTo>
                        <a:pt x="60" y="20"/>
                        <a:pt x="61" y="14"/>
                        <a:pt x="65" y="10"/>
                      </a:cubicBezTo>
                      <a:cubicBezTo>
                        <a:pt x="69" y="5"/>
                        <a:pt x="81" y="0"/>
                        <a:pt x="81" y="0"/>
                      </a:cubicBezTo>
                    </a:path>
                  </a:pathLst>
                </a:custGeom>
                <a:noFill/>
                <a:ln w="28575" cmpd="sng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" name="Freeform 33"/>
                <p:cNvSpPr>
                  <a:spLocks noChangeAspect="1"/>
                </p:cNvSpPr>
                <p:nvPr/>
              </p:nvSpPr>
              <p:spPr bwMode="auto">
                <a:xfrm>
                  <a:off x="2035" y="1771"/>
                  <a:ext cx="125" cy="810"/>
                </a:xfrm>
                <a:custGeom>
                  <a:avLst/>
                  <a:gdLst>
                    <a:gd name="T0" fmla="*/ 125 w 125"/>
                    <a:gd name="T1" fmla="*/ 746 h 746"/>
                    <a:gd name="T2" fmla="*/ 114 w 125"/>
                    <a:gd name="T3" fmla="*/ 730 h 746"/>
                    <a:gd name="T4" fmla="*/ 98 w 125"/>
                    <a:gd name="T5" fmla="*/ 720 h 746"/>
                    <a:gd name="T6" fmla="*/ 88 w 125"/>
                    <a:gd name="T7" fmla="*/ 688 h 746"/>
                    <a:gd name="T8" fmla="*/ 104 w 125"/>
                    <a:gd name="T9" fmla="*/ 613 h 746"/>
                    <a:gd name="T10" fmla="*/ 93 w 125"/>
                    <a:gd name="T11" fmla="*/ 538 h 746"/>
                    <a:gd name="T12" fmla="*/ 66 w 125"/>
                    <a:gd name="T13" fmla="*/ 512 h 746"/>
                    <a:gd name="T14" fmla="*/ 13 w 125"/>
                    <a:gd name="T15" fmla="*/ 448 h 746"/>
                    <a:gd name="T16" fmla="*/ 66 w 125"/>
                    <a:gd name="T17" fmla="*/ 357 h 746"/>
                    <a:gd name="T18" fmla="*/ 72 w 125"/>
                    <a:gd name="T19" fmla="*/ 266 h 746"/>
                    <a:gd name="T20" fmla="*/ 109 w 125"/>
                    <a:gd name="T21" fmla="*/ 165 h 746"/>
                    <a:gd name="T22" fmla="*/ 104 w 125"/>
                    <a:gd name="T23" fmla="*/ 101 h 746"/>
                    <a:gd name="T24" fmla="*/ 61 w 125"/>
                    <a:gd name="T25" fmla="*/ 64 h 746"/>
                    <a:gd name="T26" fmla="*/ 61 w 125"/>
                    <a:gd name="T27" fmla="*/ 0 h 7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25" h="746">
                      <a:moveTo>
                        <a:pt x="125" y="746"/>
                      </a:moveTo>
                      <a:cubicBezTo>
                        <a:pt x="121" y="740"/>
                        <a:pt x="118" y="734"/>
                        <a:pt x="114" y="730"/>
                      </a:cubicBezTo>
                      <a:cubicBezTo>
                        <a:pt x="109" y="725"/>
                        <a:pt x="101" y="725"/>
                        <a:pt x="98" y="720"/>
                      </a:cubicBezTo>
                      <a:cubicBezTo>
                        <a:pt x="92" y="710"/>
                        <a:pt x="88" y="688"/>
                        <a:pt x="88" y="688"/>
                      </a:cubicBezTo>
                      <a:cubicBezTo>
                        <a:pt x="91" y="657"/>
                        <a:pt x="93" y="639"/>
                        <a:pt x="104" y="613"/>
                      </a:cubicBezTo>
                      <a:cubicBezTo>
                        <a:pt x="103" y="606"/>
                        <a:pt x="102" y="556"/>
                        <a:pt x="93" y="538"/>
                      </a:cubicBezTo>
                      <a:cubicBezTo>
                        <a:pt x="81" y="515"/>
                        <a:pt x="84" y="526"/>
                        <a:pt x="66" y="512"/>
                      </a:cubicBezTo>
                      <a:cubicBezTo>
                        <a:pt x="46" y="495"/>
                        <a:pt x="27" y="469"/>
                        <a:pt x="13" y="448"/>
                      </a:cubicBezTo>
                      <a:cubicBezTo>
                        <a:pt x="0" y="406"/>
                        <a:pt x="40" y="382"/>
                        <a:pt x="66" y="357"/>
                      </a:cubicBezTo>
                      <a:cubicBezTo>
                        <a:pt x="80" y="319"/>
                        <a:pt x="76" y="316"/>
                        <a:pt x="72" y="266"/>
                      </a:cubicBezTo>
                      <a:cubicBezTo>
                        <a:pt x="77" y="201"/>
                        <a:pt x="70" y="203"/>
                        <a:pt x="109" y="165"/>
                      </a:cubicBezTo>
                      <a:cubicBezTo>
                        <a:pt x="107" y="143"/>
                        <a:pt x="109" y="121"/>
                        <a:pt x="104" y="101"/>
                      </a:cubicBezTo>
                      <a:cubicBezTo>
                        <a:pt x="101" y="91"/>
                        <a:pt x="62" y="72"/>
                        <a:pt x="61" y="64"/>
                      </a:cubicBezTo>
                      <a:cubicBezTo>
                        <a:pt x="56" y="43"/>
                        <a:pt x="61" y="21"/>
                        <a:pt x="61" y="0"/>
                      </a:cubicBezTo>
                    </a:path>
                  </a:pathLst>
                </a:custGeom>
                <a:noFill/>
                <a:ln w="28575" cmpd="sng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7" name="Group 34"/>
              <p:cNvGrpSpPr>
                <a:grpSpLocks noChangeAspect="1"/>
              </p:cNvGrpSpPr>
              <p:nvPr/>
            </p:nvGrpSpPr>
            <p:grpSpPr bwMode="auto">
              <a:xfrm>
                <a:off x="2403" y="1755"/>
                <a:ext cx="222" cy="992"/>
                <a:chOff x="2035" y="1755"/>
                <a:chExt cx="222" cy="992"/>
              </a:xfrm>
            </p:grpSpPr>
            <p:sp>
              <p:nvSpPr>
                <p:cNvPr id="52" name="Oval 35"/>
                <p:cNvSpPr>
                  <a:spLocks noChangeAspect="1" noChangeArrowheads="1"/>
                </p:cNvSpPr>
                <p:nvPr/>
              </p:nvSpPr>
              <p:spPr bwMode="auto">
                <a:xfrm>
                  <a:off x="2085" y="2582"/>
                  <a:ext cx="165" cy="165"/>
                </a:xfrm>
                <a:prstGeom prst="ellipse">
                  <a:avLst/>
                </a:prstGeom>
                <a:solidFill>
                  <a:srgbClr val="FF8000"/>
                </a:solidFill>
                <a:ln w="9525">
                  <a:solidFill>
                    <a:srgbClr val="FF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" name="Freeform 36"/>
                <p:cNvSpPr>
                  <a:spLocks noChangeAspect="1"/>
                </p:cNvSpPr>
                <p:nvPr/>
              </p:nvSpPr>
              <p:spPr bwMode="auto">
                <a:xfrm>
                  <a:off x="2154" y="1755"/>
                  <a:ext cx="103" cy="821"/>
                </a:xfrm>
                <a:custGeom>
                  <a:avLst/>
                  <a:gdLst>
                    <a:gd name="T0" fmla="*/ 17 w 103"/>
                    <a:gd name="T1" fmla="*/ 821 h 821"/>
                    <a:gd name="T2" fmla="*/ 49 w 103"/>
                    <a:gd name="T3" fmla="*/ 762 h 821"/>
                    <a:gd name="T4" fmla="*/ 81 w 103"/>
                    <a:gd name="T5" fmla="*/ 741 h 821"/>
                    <a:gd name="T6" fmla="*/ 86 w 103"/>
                    <a:gd name="T7" fmla="*/ 661 h 821"/>
                    <a:gd name="T8" fmla="*/ 38 w 103"/>
                    <a:gd name="T9" fmla="*/ 624 h 821"/>
                    <a:gd name="T10" fmla="*/ 6 w 103"/>
                    <a:gd name="T11" fmla="*/ 565 h 821"/>
                    <a:gd name="T12" fmla="*/ 59 w 103"/>
                    <a:gd name="T13" fmla="*/ 501 h 821"/>
                    <a:gd name="T14" fmla="*/ 81 w 103"/>
                    <a:gd name="T15" fmla="*/ 341 h 821"/>
                    <a:gd name="T16" fmla="*/ 75 w 103"/>
                    <a:gd name="T17" fmla="*/ 293 h 821"/>
                    <a:gd name="T18" fmla="*/ 54 w 103"/>
                    <a:gd name="T19" fmla="*/ 261 h 821"/>
                    <a:gd name="T20" fmla="*/ 65 w 103"/>
                    <a:gd name="T21" fmla="*/ 176 h 821"/>
                    <a:gd name="T22" fmla="*/ 49 w 103"/>
                    <a:gd name="T23" fmla="*/ 80 h 821"/>
                    <a:gd name="T24" fmla="*/ 59 w 103"/>
                    <a:gd name="T25" fmla="*/ 26 h 821"/>
                    <a:gd name="T26" fmla="*/ 65 w 103"/>
                    <a:gd name="T27" fmla="*/ 10 h 821"/>
                    <a:gd name="T28" fmla="*/ 81 w 103"/>
                    <a:gd name="T29" fmla="*/ 0 h 8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03" h="821">
                      <a:moveTo>
                        <a:pt x="17" y="821"/>
                      </a:moveTo>
                      <a:cubicBezTo>
                        <a:pt x="0" y="776"/>
                        <a:pt x="19" y="778"/>
                        <a:pt x="49" y="762"/>
                      </a:cubicBezTo>
                      <a:cubicBezTo>
                        <a:pt x="60" y="755"/>
                        <a:pt x="81" y="741"/>
                        <a:pt x="81" y="741"/>
                      </a:cubicBezTo>
                      <a:cubicBezTo>
                        <a:pt x="96" y="716"/>
                        <a:pt x="103" y="687"/>
                        <a:pt x="86" y="661"/>
                      </a:cubicBezTo>
                      <a:cubicBezTo>
                        <a:pt x="74" y="644"/>
                        <a:pt x="38" y="624"/>
                        <a:pt x="38" y="624"/>
                      </a:cubicBezTo>
                      <a:cubicBezTo>
                        <a:pt x="27" y="603"/>
                        <a:pt x="12" y="587"/>
                        <a:pt x="6" y="565"/>
                      </a:cubicBezTo>
                      <a:cubicBezTo>
                        <a:pt x="12" y="524"/>
                        <a:pt x="19" y="513"/>
                        <a:pt x="59" y="501"/>
                      </a:cubicBezTo>
                      <a:cubicBezTo>
                        <a:pt x="79" y="446"/>
                        <a:pt x="28" y="377"/>
                        <a:pt x="81" y="341"/>
                      </a:cubicBezTo>
                      <a:cubicBezTo>
                        <a:pt x="86" y="323"/>
                        <a:pt x="84" y="309"/>
                        <a:pt x="75" y="293"/>
                      </a:cubicBezTo>
                      <a:cubicBezTo>
                        <a:pt x="68" y="281"/>
                        <a:pt x="54" y="261"/>
                        <a:pt x="54" y="261"/>
                      </a:cubicBezTo>
                      <a:cubicBezTo>
                        <a:pt x="44" y="229"/>
                        <a:pt x="30" y="197"/>
                        <a:pt x="65" y="176"/>
                      </a:cubicBezTo>
                      <a:cubicBezTo>
                        <a:pt x="83" y="145"/>
                        <a:pt x="66" y="108"/>
                        <a:pt x="49" y="80"/>
                      </a:cubicBezTo>
                      <a:cubicBezTo>
                        <a:pt x="53" y="45"/>
                        <a:pt x="50" y="50"/>
                        <a:pt x="59" y="26"/>
                      </a:cubicBezTo>
                      <a:cubicBezTo>
                        <a:pt x="60" y="20"/>
                        <a:pt x="61" y="14"/>
                        <a:pt x="65" y="10"/>
                      </a:cubicBezTo>
                      <a:cubicBezTo>
                        <a:pt x="69" y="5"/>
                        <a:pt x="81" y="0"/>
                        <a:pt x="81" y="0"/>
                      </a:cubicBezTo>
                    </a:path>
                  </a:pathLst>
                </a:custGeom>
                <a:noFill/>
                <a:ln w="28575" cmpd="sng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" name="Freeform 37"/>
                <p:cNvSpPr>
                  <a:spLocks noChangeAspect="1"/>
                </p:cNvSpPr>
                <p:nvPr/>
              </p:nvSpPr>
              <p:spPr bwMode="auto">
                <a:xfrm>
                  <a:off x="2035" y="1771"/>
                  <a:ext cx="125" cy="810"/>
                </a:xfrm>
                <a:custGeom>
                  <a:avLst/>
                  <a:gdLst>
                    <a:gd name="T0" fmla="*/ 125 w 125"/>
                    <a:gd name="T1" fmla="*/ 746 h 746"/>
                    <a:gd name="T2" fmla="*/ 114 w 125"/>
                    <a:gd name="T3" fmla="*/ 730 h 746"/>
                    <a:gd name="T4" fmla="*/ 98 w 125"/>
                    <a:gd name="T5" fmla="*/ 720 h 746"/>
                    <a:gd name="T6" fmla="*/ 88 w 125"/>
                    <a:gd name="T7" fmla="*/ 688 h 746"/>
                    <a:gd name="T8" fmla="*/ 104 w 125"/>
                    <a:gd name="T9" fmla="*/ 613 h 746"/>
                    <a:gd name="T10" fmla="*/ 93 w 125"/>
                    <a:gd name="T11" fmla="*/ 538 h 746"/>
                    <a:gd name="T12" fmla="*/ 66 w 125"/>
                    <a:gd name="T13" fmla="*/ 512 h 746"/>
                    <a:gd name="T14" fmla="*/ 13 w 125"/>
                    <a:gd name="T15" fmla="*/ 448 h 746"/>
                    <a:gd name="T16" fmla="*/ 66 w 125"/>
                    <a:gd name="T17" fmla="*/ 357 h 746"/>
                    <a:gd name="T18" fmla="*/ 72 w 125"/>
                    <a:gd name="T19" fmla="*/ 266 h 746"/>
                    <a:gd name="T20" fmla="*/ 109 w 125"/>
                    <a:gd name="T21" fmla="*/ 165 h 746"/>
                    <a:gd name="T22" fmla="*/ 104 w 125"/>
                    <a:gd name="T23" fmla="*/ 101 h 746"/>
                    <a:gd name="T24" fmla="*/ 61 w 125"/>
                    <a:gd name="T25" fmla="*/ 64 h 746"/>
                    <a:gd name="T26" fmla="*/ 61 w 125"/>
                    <a:gd name="T27" fmla="*/ 0 h 7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25" h="746">
                      <a:moveTo>
                        <a:pt x="125" y="746"/>
                      </a:moveTo>
                      <a:cubicBezTo>
                        <a:pt x="121" y="740"/>
                        <a:pt x="118" y="734"/>
                        <a:pt x="114" y="730"/>
                      </a:cubicBezTo>
                      <a:cubicBezTo>
                        <a:pt x="109" y="725"/>
                        <a:pt x="101" y="725"/>
                        <a:pt x="98" y="720"/>
                      </a:cubicBezTo>
                      <a:cubicBezTo>
                        <a:pt x="92" y="710"/>
                        <a:pt x="88" y="688"/>
                        <a:pt x="88" y="688"/>
                      </a:cubicBezTo>
                      <a:cubicBezTo>
                        <a:pt x="91" y="657"/>
                        <a:pt x="93" y="639"/>
                        <a:pt x="104" y="613"/>
                      </a:cubicBezTo>
                      <a:cubicBezTo>
                        <a:pt x="103" y="606"/>
                        <a:pt x="102" y="556"/>
                        <a:pt x="93" y="538"/>
                      </a:cubicBezTo>
                      <a:cubicBezTo>
                        <a:pt x="81" y="515"/>
                        <a:pt x="84" y="526"/>
                        <a:pt x="66" y="512"/>
                      </a:cubicBezTo>
                      <a:cubicBezTo>
                        <a:pt x="46" y="495"/>
                        <a:pt x="27" y="469"/>
                        <a:pt x="13" y="448"/>
                      </a:cubicBezTo>
                      <a:cubicBezTo>
                        <a:pt x="0" y="406"/>
                        <a:pt x="40" y="382"/>
                        <a:pt x="66" y="357"/>
                      </a:cubicBezTo>
                      <a:cubicBezTo>
                        <a:pt x="80" y="319"/>
                        <a:pt x="76" y="316"/>
                        <a:pt x="72" y="266"/>
                      </a:cubicBezTo>
                      <a:cubicBezTo>
                        <a:pt x="77" y="201"/>
                        <a:pt x="70" y="203"/>
                        <a:pt x="109" y="165"/>
                      </a:cubicBezTo>
                      <a:cubicBezTo>
                        <a:pt x="107" y="143"/>
                        <a:pt x="109" y="121"/>
                        <a:pt x="104" y="101"/>
                      </a:cubicBezTo>
                      <a:cubicBezTo>
                        <a:pt x="101" y="91"/>
                        <a:pt x="62" y="72"/>
                        <a:pt x="61" y="64"/>
                      </a:cubicBezTo>
                      <a:cubicBezTo>
                        <a:pt x="56" y="43"/>
                        <a:pt x="61" y="21"/>
                        <a:pt x="61" y="0"/>
                      </a:cubicBezTo>
                    </a:path>
                  </a:pathLst>
                </a:custGeom>
                <a:noFill/>
                <a:ln w="28575" cmpd="sng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8" name="Group 38"/>
              <p:cNvGrpSpPr>
                <a:grpSpLocks noChangeAspect="1"/>
              </p:cNvGrpSpPr>
              <p:nvPr/>
            </p:nvGrpSpPr>
            <p:grpSpPr bwMode="auto">
              <a:xfrm>
                <a:off x="2595" y="1755"/>
                <a:ext cx="222" cy="992"/>
                <a:chOff x="2035" y="1755"/>
                <a:chExt cx="222" cy="992"/>
              </a:xfrm>
            </p:grpSpPr>
            <p:sp>
              <p:nvSpPr>
                <p:cNvPr id="49" name="Oval 39"/>
                <p:cNvSpPr>
                  <a:spLocks noChangeAspect="1" noChangeArrowheads="1"/>
                </p:cNvSpPr>
                <p:nvPr/>
              </p:nvSpPr>
              <p:spPr bwMode="auto">
                <a:xfrm>
                  <a:off x="2085" y="2582"/>
                  <a:ext cx="165" cy="165"/>
                </a:xfrm>
                <a:prstGeom prst="ellipse">
                  <a:avLst/>
                </a:prstGeom>
                <a:solidFill>
                  <a:srgbClr val="FF8000"/>
                </a:solidFill>
                <a:ln w="9525">
                  <a:solidFill>
                    <a:srgbClr val="FF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0" name="Freeform 40"/>
                <p:cNvSpPr>
                  <a:spLocks noChangeAspect="1"/>
                </p:cNvSpPr>
                <p:nvPr/>
              </p:nvSpPr>
              <p:spPr bwMode="auto">
                <a:xfrm>
                  <a:off x="2154" y="1755"/>
                  <a:ext cx="103" cy="821"/>
                </a:xfrm>
                <a:custGeom>
                  <a:avLst/>
                  <a:gdLst>
                    <a:gd name="T0" fmla="*/ 17 w 103"/>
                    <a:gd name="T1" fmla="*/ 821 h 821"/>
                    <a:gd name="T2" fmla="*/ 49 w 103"/>
                    <a:gd name="T3" fmla="*/ 762 h 821"/>
                    <a:gd name="T4" fmla="*/ 81 w 103"/>
                    <a:gd name="T5" fmla="*/ 741 h 821"/>
                    <a:gd name="T6" fmla="*/ 86 w 103"/>
                    <a:gd name="T7" fmla="*/ 661 h 821"/>
                    <a:gd name="T8" fmla="*/ 38 w 103"/>
                    <a:gd name="T9" fmla="*/ 624 h 821"/>
                    <a:gd name="T10" fmla="*/ 6 w 103"/>
                    <a:gd name="T11" fmla="*/ 565 h 821"/>
                    <a:gd name="T12" fmla="*/ 59 w 103"/>
                    <a:gd name="T13" fmla="*/ 501 h 821"/>
                    <a:gd name="T14" fmla="*/ 81 w 103"/>
                    <a:gd name="T15" fmla="*/ 341 h 821"/>
                    <a:gd name="T16" fmla="*/ 75 w 103"/>
                    <a:gd name="T17" fmla="*/ 293 h 821"/>
                    <a:gd name="T18" fmla="*/ 54 w 103"/>
                    <a:gd name="T19" fmla="*/ 261 h 821"/>
                    <a:gd name="T20" fmla="*/ 65 w 103"/>
                    <a:gd name="T21" fmla="*/ 176 h 821"/>
                    <a:gd name="T22" fmla="*/ 49 w 103"/>
                    <a:gd name="T23" fmla="*/ 80 h 821"/>
                    <a:gd name="T24" fmla="*/ 59 w 103"/>
                    <a:gd name="T25" fmla="*/ 26 h 821"/>
                    <a:gd name="T26" fmla="*/ 65 w 103"/>
                    <a:gd name="T27" fmla="*/ 10 h 821"/>
                    <a:gd name="T28" fmla="*/ 81 w 103"/>
                    <a:gd name="T29" fmla="*/ 0 h 8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03" h="821">
                      <a:moveTo>
                        <a:pt x="17" y="821"/>
                      </a:moveTo>
                      <a:cubicBezTo>
                        <a:pt x="0" y="776"/>
                        <a:pt x="19" y="778"/>
                        <a:pt x="49" y="762"/>
                      </a:cubicBezTo>
                      <a:cubicBezTo>
                        <a:pt x="60" y="755"/>
                        <a:pt x="81" y="741"/>
                        <a:pt x="81" y="741"/>
                      </a:cubicBezTo>
                      <a:cubicBezTo>
                        <a:pt x="96" y="716"/>
                        <a:pt x="103" y="687"/>
                        <a:pt x="86" y="661"/>
                      </a:cubicBezTo>
                      <a:cubicBezTo>
                        <a:pt x="74" y="644"/>
                        <a:pt x="38" y="624"/>
                        <a:pt x="38" y="624"/>
                      </a:cubicBezTo>
                      <a:cubicBezTo>
                        <a:pt x="27" y="603"/>
                        <a:pt x="12" y="587"/>
                        <a:pt x="6" y="565"/>
                      </a:cubicBezTo>
                      <a:cubicBezTo>
                        <a:pt x="12" y="524"/>
                        <a:pt x="19" y="513"/>
                        <a:pt x="59" y="501"/>
                      </a:cubicBezTo>
                      <a:cubicBezTo>
                        <a:pt x="79" y="446"/>
                        <a:pt x="28" y="377"/>
                        <a:pt x="81" y="341"/>
                      </a:cubicBezTo>
                      <a:cubicBezTo>
                        <a:pt x="86" y="323"/>
                        <a:pt x="84" y="309"/>
                        <a:pt x="75" y="293"/>
                      </a:cubicBezTo>
                      <a:cubicBezTo>
                        <a:pt x="68" y="281"/>
                        <a:pt x="54" y="261"/>
                        <a:pt x="54" y="261"/>
                      </a:cubicBezTo>
                      <a:cubicBezTo>
                        <a:pt x="44" y="229"/>
                        <a:pt x="30" y="197"/>
                        <a:pt x="65" y="176"/>
                      </a:cubicBezTo>
                      <a:cubicBezTo>
                        <a:pt x="83" y="145"/>
                        <a:pt x="66" y="108"/>
                        <a:pt x="49" y="80"/>
                      </a:cubicBezTo>
                      <a:cubicBezTo>
                        <a:pt x="53" y="45"/>
                        <a:pt x="50" y="50"/>
                        <a:pt x="59" y="26"/>
                      </a:cubicBezTo>
                      <a:cubicBezTo>
                        <a:pt x="60" y="20"/>
                        <a:pt x="61" y="14"/>
                        <a:pt x="65" y="10"/>
                      </a:cubicBezTo>
                      <a:cubicBezTo>
                        <a:pt x="69" y="5"/>
                        <a:pt x="81" y="0"/>
                        <a:pt x="81" y="0"/>
                      </a:cubicBezTo>
                    </a:path>
                  </a:pathLst>
                </a:custGeom>
                <a:noFill/>
                <a:ln w="28575" cmpd="sng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" name="Freeform 41"/>
                <p:cNvSpPr>
                  <a:spLocks noChangeAspect="1"/>
                </p:cNvSpPr>
                <p:nvPr/>
              </p:nvSpPr>
              <p:spPr bwMode="auto">
                <a:xfrm>
                  <a:off x="2035" y="1771"/>
                  <a:ext cx="125" cy="810"/>
                </a:xfrm>
                <a:custGeom>
                  <a:avLst/>
                  <a:gdLst>
                    <a:gd name="T0" fmla="*/ 125 w 125"/>
                    <a:gd name="T1" fmla="*/ 746 h 746"/>
                    <a:gd name="T2" fmla="*/ 114 w 125"/>
                    <a:gd name="T3" fmla="*/ 730 h 746"/>
                    <a:gd name="T4" fmla="*/ 98 w 125"/>
                    <a:gd name="T5" fmla="*/ 720 h 746"/>
                    <a:gd name="T6" fmla="*/ 88 w 125"/>
                    <a:gd name="T7" fmla="*/ 688 h 746"/>
                    <a:gd name="T8" fmla="*/ 104 w 125"/>
                    <a:gd name="T9" fmla="*/ 613 h 746"/>
                    <a:gd name="T10" fmla="*/ 93 w 125"/>
                    <a:gd name="T11" fmla="*/ 538 h 746"/>
                    <a:gd name="T12" fmla="*/ 66 w 125"/>
                    <a:gd name="T13" fmla="*/ 512 h 746"/>
                    <a:gd name="T14" fmla="*/ 13 w 125"/>
                    <a:gd name="T15" fmla="*/ 448 h 746"/>
                    <a:gd name="T16" fmla="*/ 66 w 125"/>
                    <a:gd name="T17" fmla="*/ 357 h 746"/>
                    <a:gd name="T18" fmla="*/ 72 w 125"/>
                    <a:gd name="T19" fmla="*/ 266 h 746"/>
                    <a:gd name="T20" fmla="*/ 109 w 125"/>
                    <a:gd name="T21" fmla="*/ 165 h 746"/>
                    <a:gd name="T22" fmla="*/ 104 w 125"/>
                    <a:gd name="T23" fmla="*/ 101 h 746"/>
                    <a:gd name="T24" fmla="*/ 61 w 125"/>
                    <a:gd name="T25" fmla="*/ 64 h 746"/>
                    <a:gd name="T26" fmla="*/ 61 w 125"/>
                    <a:gd name="T27" fmla="*/ 0 h 7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25" h="746">
                      <a:moveTo>
                        <a:pt x="125" y="746"/>
                      </a:moveTo>
                      <a:cubicBezTo>
                        <a:pt x="121" y="740"/>
                        <a:pt x="118" y="734"/>
                        <a:pt x="114" y="730"/>
                      </a:cubicBezTo>
                      <a:cubicBezTo>
                        <a:pt x="109" y="725"/>
                        <a:pt x="101" y="725"/>
                        <a:pt x="98" y="720"/>
                      </a:cubicBezTo>
                      <a:cubicBezTo>
                        <a:pt x="92" y="710"/>
                        <a:pt x="88" y="688"/>
                        <a:pt x="88" y="688"/>
                      </a:cubicBezTo>
                      <a:cubicBezTo>
                        <a:pt x="91" y="657"/>
                        <a:pt x="93" y="639"/>
                        <a:pt x="104" y="613"/>
                      </a:cubicBezTo>
                      <a:cubicBezTo>
                        <a:pt x="103" y="606"/>
                        <a:pt x="102" y="556"/>
                        <a:pt x="93" y="538"/>
                      </a:cubicBezTo>
                      <a:cubicBezTo>
                        <a:pt x="81" y="515"/>
                        <a:pt x="84" y="526"/>
                        <a:pt x="66" y="512"/>
                      </a:cubicBezTo>
                      <a:cubicBezTo>
                        <a:pt x="46" y="495"/>
                        <a:pt x="27" y="469"/>
                        <a:pt x="13" y="448"/>
                      </a:cubicBezTo>
                      <a:cubicBezTo>
                        <a:pt x="0" y="406"/>
                        <a:pt x="40" y="382"/>
                        <a:pt x="66" y="357"/>
                      </a:cubicBezTo>
                      <a:cubicBezTo>
                        <a:pt x="80" y="319"/>
                        <a:pt x="76" y="316"/>
                        <a:pt x="72" y="266"/>
                      </a:cubicBezTo>
                      <a:cubicBezTo>
                        <a:pt x="77" y="201"/>
                        <a:pt x="70" y="203"/>
                        <a:pt x="109" y="165"/>
                      </a:cubicBezTo>
                      <a:cubicBezTo>
                        <a:pt x="107" y="143"/>
                        <a:pt x="109" y="121"/>
                        <a:pt x="104" y="101"/>
                      </a:cubicBezTo>
                      <a:cubicBezTo>
                        <a:pt x="101" y="91"/>
                        <a:pt x="62" y="72"/>
                        <a:pt x="61" y="64"/>
                      </a:cubicBezTo>
                      <a:cubicBezTo>
                        <a:pt x="56" y="43"/>
                        <a:pt x="61" y="21"/>
                        <a:pt x="61" y="0"/>
                      </a:cubicBezTo>
                    </a:path>
                  </a:pathLst>
                </a:custGeom>
                <a:noFill/>
                <a:ln w="28575" cmpd="sng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1" name="Group 42"/>
            <p:cNvGrpSpPr>
              <a:grpSpLocks noChangeAspect="1"/>
            </p:cNvGrpSpPr>
            <p:nvPr/>
          </p:nvGrpSpPr>
          <p:grpSpPr bwMode="auto">
            <a:xfrm>
              <a:off x="1387" y="1946"/>
              <a:ext cx="586" cy="744"/>
              <a:chOff x="2035" y="1755"/>
              <a:chExt cx="782" cy="992"/>
            </a:xfrm>
          </p:grpSpPr>
          <p:grpSp>
            <p:nvGrpSpPr>
              <p:cNvPr id="29" name="Group 43"/>
              <p:cNvGrpSpPr>
                <a:grpSpLocks noChangeAspect="1"/>
              </p:cNvGrpSpPr>
              <p:nvPr/>
            </p:nvGrpSpPr>
            <p:grpSpPr bwMode="auto">
              <a:xfrm>
                <a:off x="2035" y="1755"/>
                <a:ext cx="222" cy="992"/>
                <a:chOff x="2035" y="1755"/>
                <a:chExt cx="222" cy="992"/>
              </a:xfrm>
            </p:grpSpPr>
            <p:sp>
              <p:nvSpPr>
                <p:cNvPr id="42" name="Oval 44"/>
                <p:cNvSpPr>
                  <a:spLocks noChangeAspect="1" noChangeArrowheads="1"/>
                </p:cNvSpPr>
                <p:nvPr/>
              </p:nvSpPr>
              <p:spPr bwMode="auto">
                <a:xfrm>
                  <a:off x="2085" y="2582"/>
                  <a:ext cx="165" cy="165"/>
                </a:xfrm>
                <a:prstGeom prst="ellipse">
                  <a:avLst/>
                </a:prstGeom>
                <a:solidFill>
                  <a:srgbClr val="FF8000"/>
                </a:solidFill>
                <a:ln w="9525">
                  <a:solidFill>
                    <a:srgbClr val="FF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" name="Freeform 45"/>
                <p:cNvSpPr>
                  <a:spLocks noChangeAspect="1"/>
                </p:cNvSpPr>
                <p:nvPr/>
              </p:nvSpPr>
              <p:spPr bwMode="auto">
                <a:xfrm>
                  <a:off x="2154" y="1755"/>
                  <a:ext cx="103" cy="821"/>
                </a:xfrm>
                <a:custGeom>
                  <a:avLst/>
                  <a:gdLst>
                    <a:gd name="T0" fmla="*/ 17 w 103"/>
                    <a:gd name="T1" fmla="*/ 821 h 821"/>
                    <a:gd name="T2" fmla="*/ 49 w 103"/>
                    <a:gd name="T3" fmla="*/ 762 h 821"/>
                    <a:gd name="T4" fmla="*/ 81 w 103"/>
                    <a:gd name="T5" fmla="*/ 741 h 821"/>
                    <a:gd name="T6" fmla="*/ 86 w 103"/>
                    <a:gd name="T7" fmla="*/ 661 h 821"/>
                    <a:gd name="T8" fmla="*/ 38 w 103"/>
                    <a:gd name="T9" fmla="*/ 624 h 821"/>
                    <a:gd name="T10" fmla="*/ 6 w 103"/>
                    <a:gd name="T11" fmla="*/ 565 h 821"/>
                    <a:gd name="T12" fmla="*/ 59 w 103"/>
                    <a:gd name="T13" fmla="*/ 501 h 821"/>
                    <a:gd name="T14" fmla="*/ 81 w 103"/>
                    <a:gd name="T15" fmla="*/ 341 h 821"/>
                    <a:gd name="T16" fmla="*/ 75 w 103"/>
                    <a:gd name="T17" fmla="*/ 293 h 821"/>
                    <a:gd name="T18" fmla="*/ 54 w 103"/>
                    <a:gd name="T19" fmla="*/ 261 h 821"/>
                    <a:gd name="T20" fmla="*/ 65 w 103"/>
                    <a:gd name="T21" fmla="*/ 176 h 821"/>
                    <a:gd name="T22" fmla="*/ 49 w 103"/>
                    <a:gd name="T23" fmla="*/ 80 h 821"/>
                    <a:gd name="T24" fmla="*/ 59 w 103"/>
                    <a:gd name="T25" fmla="*/ 26 h 821"/>
                    <a:gd name="T26" fmla="*/ 65 w 103"/>
                    <a:gd name="T27" fmla="*/ 10 h 821"/>
                    <a:gd name="T28" fmla="*/ 81 w 103"/>
                    <a:gd name="T29" fmla="*/ 0 h 8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03" h="821">
                      <a:moveTo>
                        <a:pt x="17" y="821"/>
                      </a:moveTo>
                      <a:cubicBezTo>
                        <a:pt x="0" y="776"/>
                        <a:pt x="19" y="778"/>
                        <a:pt x="49" y="762"/>
                      </a:cubicBezTo>
                      <a:cubicBezTo>
                        <a:pt x="60" y="755"/>
                        <a:pt x="81" y="741"/>
                        <a:pt x="81" y="741"/>
                      </a:cubicBezTo>
                      <a:cubicBezTo>
                        <a:pt x="96" y="716"/>
                        <a:pt x="103" y="687"/>
                        <a:pt x="86" y="661"/>
                      </a:cubicBezTo>
                      <a:cubicBezTo>
                        <a:pt x="74" y="644"/>
                        <a:pt x="38" y="624"/>
                        <a:pt x="38" y="624"/>
                      </a:cubicBezTo>
                      <a:cubicBezTo>
                        <a:pt x="27" y="603"/>
                        <a:pt x="12" y="587"/>
                        <a:pt x="6" y="565"/>
                      </a:cubicBezTo>
                      <a:cubicBezTo>
                        <a:pt x="12" y="524"/>
                        <a:pt x="19" y="513"/>
                        <a:pt x="59" y="501"/>
                      </a:cubicBezTo>
                      <a:cubicBezTo>
                        <a:pt x="79" y="446"/>
                        <a:pt x="28" y="377"/>
                        <a:pt x="81" y="341"/>
                      </a:cubicBezTo>
                      <a:cubicBezTo>
                        <a:pt x="86" y="323"/>
                        <a:pt x="84" y="309"/>
                        <a:pt x="75" y="293"/>
                      </a:cubicBezTo>
                      <a:cubicBezTo>
                        <a:pt x="68" y="281"/>
                        <a:pt x="54" y="261"/>
                        <a:pt x="54" y="261"/>
                      </a:cubicBezTo>
                      <a:cubicBezTo>
                        <a:pt x="44" y="229"/>
                        <a:pt x="30" y="197"/>
                        <a:pt x="65" y="176"/>
                      </a:cubicBezTo>
                      <a:cubicBezTo>
                        <a:pt x="83" y="145"/>
                        <a:pt x="66" y="108"/>
                        <a:pt x="49" y="80"/>
                      </a:cubicBezTo>
                      <a:cubicBezTo>
                        <a:pt x="53" y="45"/>
                        <a:pt x="50" y="50"/>
                        <a:pt x="59" y="26"/>
                      </a:cubicBezTo>
                      <a:cubicBezTo>
                        <a:pt x="60" y="20"/>
                        <a:pt x="61" y="14"/>
                        <a:pt x="65" y="10"/>
                      </a:cubicBezTo>
                      <a:cubicBezTo>
                        <a:pt x="69" y="5"/>
                        <a:pt x="81" y="0"/>
                        <a:pt x="81" y="0"/>
                      </a:cubicBezTo>
                    </a:path>
                  </a:pathLst>
                </a:custGeom>
                <a:noFill/>
                <a:ln w="28575" cmpd="sng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" name="Freeform 46"/>
                <p:cNvSpPr>
                  <a:spLocks noChangeAspect="1"/>
                </p:cNvSpPr>
                <p:nvPr/>
              </p:nvSpPr>
              <p:spPr bwMode="auto">
                <a:xfrm>
                  <a:off x="2035" y="1771"/>
                  <a:ext cx="125" cy="810"/>
                </a:xfrm>
                <a:custGeom>
                  <a:avLst/>
                  <a:gdLst>
                    <a:gd name="T0" fmla="*/ 125 w 125"/>
                    <a:gd name="T1" fmla="*/ 746 h 746"/>
                    <a:gd name="T2" fmla="*/ 114 w 125"/>
                    <a:gd name="T3" fmla="*/ 730 h 746"/>
                    <a:gd name="T4" fmla="*/ 98 w 125"/>
                    <a:gd name="T5" fmla="*/ 720 h 746"/>
                    <a:gd name="T6" fmla="*/ 88 w 125"/>
                    <a:gd name="T7" fmla="*/ 688 h 746"/>
                    <a:gd name="T8" fmla="*/ 104 w 125"/>
                    <a:gd name="T9" fmla="*/ 613 h 746"/>
                    <a:gd name="T10" fmla="*/ 93 w 125"/>
                    <a:gd name="T11" fmla="*/ 538 h 746"/>
                    <a:gd name="T12" fmla="*/ 66 w 125"/>
                    <a:gd name="T13" fmla="*/ 512 h 746"/>
                    <a:gd name="T14" fmla="*/ 13 w 125"/>
                    <a:gd name="T15" fmla="*/ 448 h 746"/>
                    <a:gd name="T16" fmla="*/ 66 w 125"/>
                    <a:gd name="T17" fmla="*/ 357 h 746"/>
                    <a:gd name="T18" fmla="*/ 72 w 125"/>
                    <a:gd name="T19" fmla="*/ 266 h 746"/>
                    <a:gd name="T20" fmla="*/ 109 w 125"/>
                    <a:gd name="T21" fmla="*/ 165 h 746"/>
                    <a:gd name="T22" fmla="*/ 104 w 125"/>
                    <a:gd name="T23" fmla="*/ 101 h 746"/>
                    <a:gd name="T24" fmla="*/ 61 w 125"/>
                    <a:gd name="T25" fmla="*/ 64 h 746"/>
                    <a:gd name="T26" fmla="*/ 61 w 125"/>
                    <a:gd name="T27" fmla="*/ 0 h 7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25" h="746">
                      <a:moveTo>
                        <a:pt x="125" y="746"/>
                      </a:moveTo>
                      <a:cubicBezTo>
                        <a:pt x="121" y="740"/>
                        <a:pt x="118" y="734"/>
                        <a:pt x="114" y="730"/>
                      </a:cubicBezTo>
                      <a:cubicBezTo>
                        <a:pt x="109" y="725"/>
                        <a:pt x="101" y="725"/>
                        <a:pt x="98" y="720"/>
                      </a:cubicBezTo>
                      <a:cubicBezTo>
                        <a:pt x="92" y="710"/>
                        <a:pt x="88" y="688"/>
                        <a:pt x="88" y="688"/>
                      </a:cubicBezTo>
                      <a:cubicBezTo>
                        <a:pt x="91" y="657"/>
                        <a:pt x="93" y="639"/>
                        <a:pt x="104" y="613"/>
                      </a:cubicBezTo>
                      <a:cubicBezTo>
                        <a:pt x="103" y="606"/>
                        <a:pt x="102" y="556"/>
                        <a:pt x="93" y="538"/>
                      </a:cubicBezTo>
                      <a:cubicBezTo>
                        <a:pt x="81" y="515"/>
                        <a:pt x="84" y="526"/>
                        <a:pt x="66" y="512"/>
                      </a:cubicBezTo>
                      <a:cubicBezTo>
                        <a:pt x="46" y="495"/>
                        <a:pt x="27" y="469"/>
                        <a:pt x="13" y="448"/>
                      </a:cubicBezTo>
                      <a:cubicBezTo>
                        <a:pt x="0" y="406"/>
                        <a:pt x="40" y="382"/>
                        <a:pt x="66" y="357"/>
                      </a:cubicBezTo>
                      <a:cubicBezTo>
                        <a:pt x="80" y="319"/>
                        <a:pt x="76" y="316"/>
                        <a:pt x="72" y="266"/>
                      </a:cubicBezTo>
                      <a:cubicBezTo>
                        <a:pt x="77" y="201"/>
                        <a:pt x="70" y="203"/>
                        <a:pt x="109" y="165"/>
                      </a:cubicBezTo>
                      <a:cubicBezTo>
                        <a:pt x="107" y="143"/>
                        <a:pt x="109" y="121"/>
                        <a:pt x="104" y="101"/>
                      </a:cubicBezTo>
                      <a:cubicBezTo>
                        <a:pt x="101" y="91"/>
                        <a:pt x="62" y="72"/>
                        <a:pt x="61" y="64"/>
                      </a:cubicBezTo>
                      <a:cubicBezTo>
                        <a:pt x="56" y="43"/>
                        <a:pt x="61" y="21"/>
                        <a:pt x="61" y="0"/>
                      </a:cubicBezTo>
                    </a:path>
                  </a:pathLst>
                </a:custGeom>
                <a:noFill/>
                <a:ln w="28575" cmpd="sng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0" name="Group 47"/>
              <p:cNvGrpSpPr>
                <a:grpSpLocks noChangeAspect="1"/>
              </p:cNvGrpSpPr>
              <p:nvPr/>
            </p:nvGrpSpPr>
            <p:grpSpPr bwMode="auto">
              <a:xfrm>
                <a:off x="2227" y="1755"/>
                <a:ext cx="222" cy="992"/>
                <a:chOff x="2035" y="1755"/>
                <a:chExt cx="222" cy="992"/>
              </a:xfrm>
            </p:grpSpPr>
            <p:sp>
              <p:nvSpPr>
                <p:cNvPr id="39" name="Oval 48"/>
                <p:cNvSpPr>
                  <a:spLocks noChangeAspect="1" noChangeArrowheads="1"/>
                </p:cNvSpPr>
                <p:nvPr/>
              </p:nvSpPr>
              <p:spPr bwMode="auto">
                <a:xfrm>
                  <a:off x="2085" y="2582"/>
                  <a:ext cx="165" cy="165"/>
                </a:xfrm>
                <a:prstGeom prst="ellipse">
                  <a:avLst/>
                </a:prstGeom>
                <a:solidFill>
                  <a:srgbClr val="FF8000"/>
                </a:solidFill>
                <a:ln w="9525">
                  <a:solidFill>
                    <a:srgbClr val="FF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" name="Freeform 49"/>
                <p:cNvSpPr>
                  <a:spLocks noChangeAspect="1"/>
                </p:cNvSpPr>
                <p:nvPr/>
              </p:nvSpPr>
              <p:spPr bwMode="auto">
                <a:xfrm>
                  <a:off x="2154" y="1755"/>
                  <a:ext cx="103" cy="821"/>
                </a:xfrm>
                <a:custGeom>
                  <a:avLst/>
                  <a:gdLst>
                    <a:gd name="T0" fmla="*/ 17 w 103"/>
                    <a:gd name="T1" fmla="*/ 821 h 821"/>
                    <a:gd name="T2" fmla="*/ 49 w 103"/>
                    <a:gd name="T3" fmla="*/ 762 h 821"/>
                    <a:gd name="T4" fmla="*/ 81 w 103"/>
                    <a:gd name="T5" fmla="*/ 741 h 821"/>
                    <a:gd name="T6" fmla="*/ 86 w 103"/>
                    <a:gd name="T7" fmla="*/ 661 h 821"/>
                    <a:gd name="T8" fmla="*/ 38 w 103"/>
                    <a:gd name="T9" fmla="*/ 624 h 821"/>
                    <a:gd name="T10" fmla="*/ 6 w 103"/>
                    <a:gd name="T11" fmla="*/ 565 h 821"/>
                    <a:gd name="T12" fmla="*/ 59 w 103"/>
                    <a:gd name="T13" fmla="*/ 501 h 821"/>
                    <a:gd name="T14" fmla="*/ 81 w 103"/>
                    <a:gd name="T15" fmla="*/ 341 h 821"/>
                    <a:gd name="T16" fmla="*/ 75 w 103"/>
                    <a:gd name="T17" fmla="*/ 293 h 821"/>
                    <a:gd name="T18" fmla="*/ 54 w 103"/>
                    <a:gd name="T19" fmla="*/ 261 h 821"/>
                    <a:gd name="T20" fmla="*/ 65 w 103"/>
                    <a:gd name="T21" fmla="*/ 176 h 821"/>
                    <a:gd name="T22" fmla="*/ 49 w 103"/>
                    <a:gd name="T23" fmla="*/ 80 h 821"/>
                    <a:gd name="T24" fmla="*/ 59 w 103"/>
                    <a:gd name="T25" fmla="*/ 26 h 821"/>
                    <a:gd name="T26" fmla="*/ 65 w 103"/>
                    <a:gd name="T27" fmla="*/ 10 h 821"/>
                    <a:gd name="T28" fmla="*/ 81 w 103"/>
                    <a:gd name="T29" fmla="*/ 0 h 8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03" h="821">
                      <a:moveTo>
                        <a:pt x="17" y="821"/>
                      </a:moveTo>
                      <a:cubicBezTo>
                        <a:pt x="0" y="776"/>
                        <a:pt x="19" y="778"/>
                        <a:pt x="49" y="762"/>
                      </a:cubicBezTo>
                      <a:cubicBezTo>
                        <a:pt x="60" y="755"/>
                        <a:pt x="81" y="741"/>
                        <a:pt x="81" y="741"/>
                      </a:cubicBezTo>
                      <a:cubicBezTo>
                        <a:pt x="96" y="716"/>
                        <a:pt x="103" y="687"/>
                        <a:pt x="86" y="661"/>
                      </a:cubicBezTo>
                      <a:cubicBezTo>
                        <a:pt x="74" y="644"/>
                        <a:pt x="38" y="624"/>
                        <a:pt x="38" y="624"/>
                      </a:cubicBezTo>
                      <a:cubicBezTo>
                        <a:pt x="27" y="603"/>
                        <a:pt x="12" y="587"/>
                        <a:pt x="6" y="565"/>
                      </a:cubicBezTo>
                      <a:cubicBezTo>
                        <a:pt x="12" y="524"/>
                        <a:pt x="19" y="513"/>
                        <a:pt x="59" y="501"/>
                      </a:cubicBezTo>
                      <a:cubicBezTo>
                        <a:pt x="79" y="446"/>
                        <a:pt x="28" y="377"/>
                        <a:pt x="81" y="341"/>
                      </a:cubicBezTo>
                      <a:cubicBezTo>
                        <a:pt x="86" y="323"/>
                        <a:pt x="84" y="309"/>
                        <a:pt x="75" y="293"/>
                      </a:cubicBezTo>
                      <a:cubicBezTo>
                        <a:pt x="68" y="281"/>
                        <a:pt x="54" y="261"/>
                        <a:pt x="54" y="261"/>
                      </a:cubicBezTo>
                      <a:cubicBezTo>
                        <a:pt x="44" y="229"/>
                        <a:pt x="30" y="197"/>
                        <a:pt x="65" y="176"/>
                      </a:cubicBezTo>
                      <a:cubicBezTo>
                        <a:pt x="83" y="145"/>
                        <a:pt x="66" y="108"/>
                        <a:pt x="49" y="80"/>
                      </a:cubicBezTo>
                      <a:cubicBezTo>
                        <a:pt x="53" y="45"/>
                        <a:pt x="50" y="50"/>
                        <a:pt x="59" y="26"/>
                      </a:cubicBezTo>
                      <a:cubicBezTo>
                        <a:pt x="60" y="20"/>
                        <a:pt x="61" y="14"/>
                        <a:pt x="65" y="10"/>
                      </a:cubicBezTo>
                      <a:cubicBezTo>
                        <a:pt x="69" y="5"/>
                        <a:pt x="81" y="0"/>
                        <a:pt x="81" y="0"/>
                      </a:cubicBezTo>
                    </a:path>
                  </a:pathLst>
                </a:custGeom>
                <a:noFill/>
                <a:ln w="28575" cmpd="sng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" name="Freeform 50"/>
                <p:cNvSpPr>
                  <a:spLocks noChangeAspect="1"/>
                </p:cNvSpPr>
                <p:nvPr/>
              </p:nvSpPr>
              <p:spPr bwMode="auto">
                <a:xfrm>
                  <a:off x="2035" y="1771"/>
                  <a:ext cx="125" cy="810"/>
                </a:xfrm>
                <a:custGeom>
                  <a:avLst/>
                  <a:gdLst>
                    <a:gd name="T0" fmla="*/ 125 w 125"/>
                    <a:gd name="T1" fmla="*/ 746 h 746"/>
                    <a:gd name="T2" fmla="*/ 114 w 125"/>
                    <a:gd name="T3" fmla="*/ 730 h 746"/>
                    <a:gd name="T4" fmla="*/ 98 w 125"/>
                    <a:gd name="T5" fmla="*/ 720 h 746"/>
                    <a:gd name="T6" fmla="*/ 88 w 125"/>
                    <a:gd name="T7" fmla="*/ 688 h 746"/>
                    <a:gd name="T8" fmla="*/ 104 w 125"/>
                    <a:gd name="T9" fmla="*/ 613 h 746"/>
                    <a:gd name="T10" fmla="*/ 93 w 125"/>
                    <a:gd name="T11" fmla="*/ 538 h 746"/>
                    <a:gd name="T12" fmla="*/ 66 w 125"/>
                    <a:gd name="T13" fmla="*/ 512 h 746"/>
                    <a:gd name="T14" fmla="*/ 13 w 125"/>
                    <a:gd name="T15" fmla="*/ 448 h 746"/>
                    <a:gd name="T16" fmla="*/ 66 w 125"/>
                    <a:gd name="T17" fmla="*/ 357 h 746"/>
                    <a:gd name="T18" fmla="*/ 72 w 125"/>
                    <a:gd name="T19" fmla="*/ 266 h 746"/>
                    <a:gd name="T20" fmla="*/ 109 w 125"/>
                    <a:gd name="T21" fmla="*/ 165 h 746"/>
                    <a:gd name="T22" fmla="*/ 104 w 125"/>
                    <a:gd name="T23" fmla="*/ 101 h 746"/>
                    <a:gd name="T24" fmla="*/ 61 w 125"/>
                    <a:gd name="T25" fmla="*/ 64 h 746"/>
                    <a:gd name="T26" fmla="*/ 61 w 125"/>
                    <a:gd name="T27" fmla="*/ 0 h 7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25" h="746">
                      <a:moveTo>
                        <a:pt x="125" y="746"/>
                      </a:moveTo>
                      <a:cubicBezTo>
                        <a:pt x="121" y="740"/>
                        <a:pt x="118" y="734"/>
                        <a:pt x="114" y="730"/>
                      </a:cubicBezTo>
                      <a:cubicBezTo>
                        <a:pt x="109" y="725"/>
                        <a:pt x="101" y="725"/>
                        <a:pt x="98" y="720"/>
                      </a:cubicBezTo>
                      <a:cubicBezTo>
                        <a:pt x="92" y="710"/>
                        <a:pt x="88" y="688"/>
                        <a:pt x="88" y="688"/>
                      </a:cubicBezTo>
                      <a:cubicBezTo>
                        <a:pt x="91" y="657"/>
                        <a:pt x="93" y="639"/>
                        <a:pt x="104" y="613"/>
                      </a:cubicBezTo>
                      <a:cubicBezTo>
                        <a:pt x="103" y="606"/>
                        <a:pt x="102" y="556"/>
                        <a:pt x="93" y="538"/>
                      </a:cubicBezTo>
                      <a:cubicBezTo>
                        <a:pt x="81" y="515"/>
                        <a:pt x="84" y="526"/>
                        <a:pt x="66" y="512"/>
                      </a:cubicBezTo>
                      <a:cubicBezTo>
                        <a:pt x="46" y="495"/>
                        <a:pt x="27" y="469"/>
                        <a:pt x="13" y="448"/>
                      </a:cubicBezTo>
                      <a:cubicBezTo>
                        <a:pt x="0" y="406"/>
                        <a:pt x="40" y="382"/>
                        <a:pt x="66" y="357"/>
                      </a:cubicBezTo>
                      <a:cubicBezTo>
                        <a:pt x="80" y="319"/>
                        <a:pt x="76" y="316"/>
                        <a:pt x="72" y="266"/>
                      </a:cubicBezTo>
                      <a:cubicBezTo>
                        <a:pt x="77" y="201"/>
                        <a:pt x="70" y="203"/>
                        <a:pt x="109" y="165"/>
                      </a:cubicBezTo>
                      <a:cubicBezTo>
                        <a:pt x="107" y="143"/>
                        <a:pt x="109" y="121"/>
                        <a:pt x="104" y="101"/>
                      </a:cubicBezTo>
                      <a:cubicBezTo>
                        <a:pt x="101" y="91"/>
                        <a:pt x="62" y="72"/>
                        <a:pt x="61" y="64"/>
                      </a:cubicBezTo>
                      <a:cubicBezTo>
                        <a:pt x="56" y="43"/>
                        <a:pt x="61" y="21"/>
                        <a:pt x="61" y="0"/>
                      </a:cubicBezTo>
                    </a:path>
                  </a:pathLst>
                </a:custGeom>
                <a:noFill/>
                <a:ln w="28575" cmpd="sng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1" name="Group 51"/>
              <p:cNvGrpSpPr>
                <a:grpSpLocks noChangeAspect="1"/>
              </p:cNvGrpSpPr>
              <p:nvPr/>
            </p:nvGrpSpPr>
            <p:grpSpPr bwMode="auto">
              <a:xfrm>
                <a:off x="2403" y="1755"/>
                <a:ext cx="222" cy="992"/>
                <a:chOff x="2035" y="1755"/>
                <a:chExt cx="222" cy="992"/>
              </a:xfrm>
            </p:grpSpPr>
            <p:sp>
              <p:nvSpPr>
                <p:cNvPr id="36" name="Oval 52"/>
                <p:cNvSpPr>
                  <a:spLocks noChangeAspect="1" noChangeArrowheads="1"/>
                </p:cNvSpPr>
                <p:nvPr/>
              </p:nvSpPr>
              <p:spPr bwMode="auto">
                <a:xfrm>
                  <a:off x="2085" y="2582"/>
                  <a:ext cx="165" cy="165"/>
                </a:xfrm>
                <a:prstGeom prst="ellipse">
                  <a:avLst/>
                </a:prstGeom>
                <a:solidFill>
                  <a:srgbClr val="FF8000"/>
                </a:solidFill>
                <a:ln w="9525">
                  <a:solidFill>
                    <a:srgbClr val="FF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" name="Freeform 53"/>
                <p:cNvSpPr>
                  <a:spLocks noChangeAspect="1"/>
                </p:cNvSpPr>
                <p:nvPr/>
              </p:nvSpPr>
              <p:spPr bwMode="auto">
                <a:xfrm>
                  <a:off x="2154" y="1755"/>
                  <a:ext cx="103" cy="821"/>
                </a:xfrm>
                <a:custGeom>
                  <a:avLst/>
                  <a:gdLst>
                    <a:gd name="T0" fmla="*/ 17 w 103"/>
                    <a:gd name="T1" fmla="*/ 821 h 821"/>
                    <a:gd name="T2" fmla="*/ 49 w 103"/>
                    <a:gd name="T3" fmla="*/ 762 h 821"/>
                    <a:gd name="T4" fmla="*/ 81 w 103"/>
                    <a:gd name="T5" fmla="*/ 741 h 821"/>
                    <a:gd name="T6" fmla="*/ 86 w 103"/>
                    <a:gd name="T7" fmla="*/ 661 h 821"/>
                    <a:gd name="T8" fmla="*/ 38 w 103"/>
                    <a:gd name="T9" fmla="*/ 624 h 821"/>
                    <a:gd name="T10" fmla="*/ 6 w 103"/>
                    <a:gd name="T11" fmla="*/ 565 h 821"/>
                    <a:gd name="T12" fmla="*/ 59 w 103"/>
                    <a:gd name="T13" fmla="*/ 501 h 821"/>
                    <a:gd name="T14" fmla="*/ 81 w 103"/>
                    <a:gd name="T15" fmla="*/ 341 h 821"/>
                    <a:gd name="T16" fmla="*/ 75 w 103"/>
                    <a:gd name="T17" fmla="*/ 293 h 821"/>
                    <a:gd name="T18" fmla="*/ 54 w 103"/>
                    <a:gd name="T19" fmla="*/ 261 h 821"/>
                    <a:gd name="T20" fmla="*/ 65 w 103"/>
                    <a:gd name="T21" fmla="*/ 176 h 821"/>
                    <a:gd name="T22" fmla="*/ 49 w 103"/>
                    <a:gd name="T23" fmla="*/ 80 h 821"/>
                    <a:gd name="T24" fmla="*/ 59 w 103"/>
                    <a:gd name="T25" fmla="*/ 26 h 821"/>
                    <a:gd name="T26" fmla="*/ 65 w 103"/>
                    <a:gd name="T27" fmla="*/ 10 h 821"/>
                    <a:gd name="T28" fmla="*/ 81 w 103"/>
                    <a:gd name="T29" fmla="*/ 0 h 8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03" h="821">
                      <a:moveTo>
                        <a:pt x="17" y="821"/>
                      </a:moveTo>
                      <a:cubicBezTo>
                        <a:pt x="0" y="776"/>
                        <a:pt x="19" y="778"/>
                        <a:pt x="49" y="762"/>
                      </a:cubicBezTo>
                      <a:cubicBezTo>
                        <a:pt x="60" y="755"/>
                        <a:pt x="81" y="741"/>
                        <a:pt x="81" y="741"/>
                      </a:cubicBezTo>
                      <a:cubicBezTo>
                        <a:pt x="96" y="716"/>
                        <a:pt x="103" y="687"/>
                        <a:pt x="86" y="661"/>
                      </a:cubicBezTo>
                      <a:cubicBezTo>
                        <a:pt x="74" y="644"/>
                        <a:pt x="38" y="624"/>
                        <a:pt x="38" y="624"/>
                      </a:cubicBezTo>
                      <a:cubicBezTo>
                        <a:pt x="27" y="603"/>
                        <a:pt x="12" y="587"/>
                        <a:pt x="6" y="565"/>
                      </a:cubicBezTo>
                      <a:cubicBezTo>
                        <a:pt x="12" y="524"/>
                        <a:pt x="19" y="513"/>
                        <a:pt x="59" y="501"/>
                      </a:cubicBezTo>
                      <a:cubicBezTo>
                        <a:pt x="79" y="446"/>
                        <a:pt x="28" y="377"/>
                        <a:pt x="81" y="341"/>
                      </a:cubicBezTo>
                      <a:cubicBezTo>
                        <a:pt x="86" y="323"/>
                        <a:pt x="84" y="309"/>
                        <a:pt x="75" y="293"/>
                      </a:cubicBezTo>
                      <a:cubicBezTo>
                        <a:pt x="68" y="281"/>
                        <a:pt x="54" y="261"/>
                        <a:pt x="54" y="261"/>
                      </a:cubicBezTo>
                      <a:cubicBezTo>
                        <a:pt x="44" y="229"/>
                        <a:pt x="30" y="197"/>
                        <a:pt x="65" y="176"/>
                      </a:cubicBezTo>
                      <a:cubicBezTo>
                        <a:pt x="83" y="145"/>
                        <a:pt x="66" y="108"/>
                        <a:pt x="49" y="80"/>
                      </a:cubicBezTo>
                      <a:cubicBezTo>
                        <a:pt x="53" y="45"/>
                        <a:pt x="50" y="50"/>
                        <a:pt x="59" y="26"/>
                      </a:cubicBezTo>
                      <a:cubicBezTo>
                        <a:pt x="60" y="20"/>
                        <a:pt x="61" y="14"/>
                        <a:pt x="65" y="10"/>
                      </a:cubicBezTo>
                      <a:cubicBezTo>
                        <a:pt x="69" y="5"/>
                        <a:pt x="81" y="0"/>
                        <a:pt x="81" y="0"/>
                      </a:cubicBezTo>
                    </a:path>
                  </a:pathLst>
                </a:custGeom>
                <a:noFill/>
                <a:ln w="28575" cmpd="sng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" name="Freeform 54"/>
                <p:cNvSpPr>
                  <a:spLocks noChangeAspect="1"/>
                </p:cNvSpPr>
                <p:nvPr/>
              </p:nvSpPr>
              <p:spPr bwMode="auto">
                <a:xfrm>
                  <a:off x="2035" y="1771"/>
                  <a:ext cx="125" cy="810"/>
                </a:xfrm>
                <a:custGeom>
                  <a:avLst/>
                  <a:gdLst>
                    <a:gd name="T0" fmla="*/ 125 w 125"/>
                    <a:gd name="T1" fmla="*/ 746 h 746"/>
                    <a:gd name="T2" fmla="*/ 114 w 125"/>
                    <a:gd name="T3" fmla="*/ 730 h 746"/>
                    <a:gd name="T4" fmla="*/ 98 w 125"/>
                    <a:gd name="T5" fmla="*/ 720 h 746"/>
                    <a:gd name="T6" fmla="*/ 88 w 125"/>
                    <a:gd name="T7" fmla="*/ 688 h 746"/>
                    <a:gd name="T8" fmla="*/ 104 w 125"/>
                    <a:gd name="T9" fmla="*/ 613 h 746"/>
                    <a:gd name="T10" fmla="*/ 93 w 125"/>
                    <a:gd name="T11" fmla="*/ 538 h 746"/>
                    <a:gd name="T12" fmla="*/ 66 w 125"/>
                    <a:gd name="T13" fmla="*/ 512 h 746"/>
                    <a:gd name="T14" fmla="*/ 13 w 125"/>
                    <a:gd name="T15" fmla="*/ 448 h 746"/>
                    <a:gd name="T16" fmla="*/ 66 w 125"/>
                    <a:gd name="T17" fmla="*/ 357 h 746"/>
                    <a:gd name="T18" fmla="*/ 72 w 125"/>
                    <a:gd name="T19" fmla="*/ 266 h 746"/>
                    <a:gd name="T20" fmla="*/ 109 w 125"/>
                    <a:gd name="T21" fmla="*/ 165 h 746"/>
                    <a:gd name="T22" fmla="*/ 104 w 125"/>
                    <a:gd name="T23" fmla="*/ 101 h 746"/>
                    <a:gd name="T24" fmla="*/ 61 w 125"/>
                    <a:gd name="T25" fmla="*/ 64 h 746"/>
                    <a:gd name="T26" fmla="*/ 61 w 125"/>
                    <a:gd name="T27" fmla="*/ 0 h 7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25" h="746">
                      <a:moveTo>
                        <a:pt x="125" y="746"/>
                      </a:moveTo>
                      <a:cubicBezTo>
                        <a:pt x="121" y="740"/>
                        <a:pt x="118" y="734"/>
                        <a:pt x="114" y="730"/>
                      </a:cubicBezTo>
                      <a:cubicBezTo>
                        <a:pt x="109" y="725"/>
                        <a:pt x="101" y="725"/>
                        <a:pt x="98" y="720"/>
                      </a:cubicBezTo>
                      <a:cubicBezTo>
                        <a:pt x="92" y="710"/>
                        <a:pt x="88" y="688"/>
                        <a:pt x="88" y="688"/>
                      </a:cubicBezTo>
                      <a:cubicBezTo>
                        <a:pt x="91" y="657"/>
                        <a:pt x="93" y="639"/>
                        <a:pt x="104" y="613"/>
                      </a:cubicBezTo>
                      <a:cubicBezTo>
                        <a:pt x="103" y="606"/>
                        <a:pt x="102" y="556"/>
                        <a:pt x="93" y="538"/>
                      </a:cubicBezTo>
                      <a:cubicBezTo>
                        <a:pt x="81" y="515"/>
                        <a:pt x="84" y="526"/>
                        <a:pt x="66" y="512"/>
                      </a:cubicBezTo>
                      <a:cubicBezTo>
                        <a:pt x="46" y="495"/>
                        <a:pt x="27" y="469"/>
                        <a:pt x="13" y="448"/>
                      </a:cubicBezTo>
                      <a:cubicBezTo>
                        <a:pt x="0" y="406"/>
                        <a:pt x="40" y="382"/>
                        <a:pt x="66" y="357"/>
                      </a:cubicBezTo>
                      <a:cubicBezTo>
                        <a:pt x="80" y="319"/>
                        <a:pt x="76" y="316"/>
                        <a:pt x="72" y="266"/>
                      </a:cubicBezTo>
                      <a:cubicBezTo>
                        <a:pt x="77" y="201"/>
                        <a:pt x="70" y="203"/>
                        <a:pt x="109" y="165"/>
                      </a:cubicBezTo>
                      <a:cubicBezTo>
                        <a:pt x="107" y="143"/>
                        <a:pt x="109" y="121"/>
                        <a:pt x="104" y="101"/>
                      </a:cubicBezTo>
                      <a:cubicBezTo>
                        <a:pt x="101" y="91"/>
                        <a:pt x="62" y="72"/>
                        <a:pt x="61" y="64"/>
                      </a:cubicBezTo>
                      <a:cubicBezTo>
                        <a:pt x="56" y="43"/>
                        <a:pt x="61" y="21"/>
                        <a:pt x="61" y="0"/>
                      </a:cubicBezTo>
                    </a:path>
                  </a:pathLst>
                </a:custGeom>
                <a:noFill/>
                <a:ln w="28575" cmpd="sng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2" name="Group 55"/>
              <p:cNvGrpSpPr>
                <a:grpSpLocks noChangeAspect="1"/>
              </p:cNvGrpSpPr>
              <p:nvPr/>
            </p:nvGrpSpPr>
            <p:grpSpPr bwMode="auto">
              <a:xfrm>
                <a:off x="2595" y="1755"/>
                <a:ext cx="222" cy="992"/>
                <a:chOff x="2035" y="1755"/>
                <a:chExt cx="222" cy="992"/>
              </a:xfrm>
            </p:grpSpPr>
            <p:sp>
              <p:nvSpPr>
                <p:cNvPr id="33" name="Oval 56"/>
                <p:cNvSpPr>
                  <a:spLocks noChangeAspect="1" noChangeArrowheads="1"/>
                </p:cNvSpPr>
                <p:nvPr/>
              </p:nvSpPr>
              <p:spPr bwMode="auto">
                <a:xfrm>
                  <a:off x="2085" y="2582"/>
                  <a:ext cx="165" cy="165"/>
                </a:xfrm>
                <a:prstGeom prst="ellipse">
                  <a:avLst/>
                </a:prstGeom>
                <a:solidFill>
                  <a:srgbClr val="FF8000"/>
                </a:solidFill>
                <a:ln w="9525">
                  <a:solidFill>
                    <a:srgbClr val="FF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" name="Freeform 57"/>
                <p:cNvSpPr>
                  <a:spLocks noChangeAspect="1"/>
                </p:cNvSpPr>
                <p:nvPr/>
              </p:nvSpPr>
              <p:spPr bwMode="auto">
                <a:xfrm>
                  <a:off x="2154" y="1755"/>
                  <a:ext cx="103" cy="821"/>
                </a:xfrm>
                <a:custGeom>
                  <a:avLst/>
                  <a:gdLst>
                    <a:gd name="T0" fmla="*/ 17 w 103"/>
                    <a:gd name="T1" fmla="*/ 821 h 821"/>
                    <a:gd name="T2" fmla="*/ 49 w 103"/>
                    <a:gd name="T3" fmla="*/ 762 h 821"/>
                    <a:gd name="T4" fmla="*/ 81 w 103"/>
                    <a:gd name="T5" fmla="*/ 741 h 821"/>
                    <a:gd name="T6" fmla="*/ 86 w 103"/>
                    <a:gd name="T7" fmla="*/ 661 h 821"/>
                    <a:gd name="T8" fmla="*/ 38 w 103"/>
                    <a:gd name="T9" fmla="*/ 624 h 821"/>
                    <a:gd name="T10" fmla="*/ 6 w 103"/>
                    <a:gd name="T11" fmla="*/ 565 h 821"/>
                    <a:gd name="T12" fmla="*/ 59 w 103"/>
                    <a:gd name="T13" fmla="*/ 501 h 821"/>
                    <a:gd name="T14" fmla="*/ 81 w 103"/>
                    <a:gd name="T15" fmla="*/ 341 h 821"/>
                    <a:gd name="T16" fmla="*/ 75 w 103"/>
                    <a:gd name="T17" fmla="*/ 293 h 821"/>
                    <a:gd name="T18" fmla="*/ 54 w 103"/>
                    <a:gd name="T19" fmla="*/ 261 h 821"/>
                    <a:gd name="T20" fmla="*/ 65 w 103"/>
                    <a:gd name="T21" fmla="*/ 176 h 821"/>
                    <a:gd name="T22" fmla="*/ 49 w 103"/>
                    <a:gd name="T23" fmla="*/ 80 h 821"/>
                    <a:gd name="T24" fmla="*/ 59 w 103"/>
                    <a:gd name="T25" fmla="*/ 26 h 821"/>
                    <a:gd name="T26" fmla="*/ 65 w 103"/>
                    <a:gd name="T27" fmla="*/ 10 h 821"/>
                    <a:gd name="T28" fmla="*/ 81 w 103"/>
                    <a:gd name="T29" fmla="*/ 0 h 8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03" h="821">
                      <a:moveTo>
                        <a:pt x="17" y="821"/>
                      </a:moveTo>
                      <a:cubicBezTo>
                        <a:pt x="0" y="776"/>
                        <a:pt x="19" y="778"/>
                        <a:pt x="49" y="762"/>
                      </a:cubicBezTo>
                      <a:cubicBezTo>
                        <a:pt x="60" y="755"/>
                        <a:pt x="81" y="741"/>
                        <a:pt x="81" y="741"/>
                      </a:cubicBezTo>
                      <a:cubicBezTo>
                        <a:pt x="96" y="716"/>
                        <a:pt x="103" y="687"/>
                        <a:pt x="86" y="661"/>
                      </a:cubicBezTo>
                      <a:cubicBezTo>
                        <a:pt x="74" y="644"/>
                        <a:pt x="38" y="624"/>
                        <a:pt x="38" y="624"/>
                      </a:cubicBezTo>
                      <a:cubicBezTo>
                        <a:pt x="27" y="603"/>
                        <a:pt x="12" y="587"/>
                        <a:pt x="6" y="565"/>
                      </a:cubicBezTo>
                      <a:cubicBezTo>
                        <a:pt x="12" y="524"/>
                        <a:pt x="19" y="513"/>
                        <a:pt x="59" y="501"/>
                      </a:cubicBezTo>
                      <a:cubicBezTo>
                        <a:pt x="79" y="446"/>
                        <a:pt x="28" y="377"/>
                        <a:pt x="81" y="341"/>
                      </a:cubicBezTo>
                      <a:cubicBezTo>
                        <a:pt x="86" y="323"/>
                        <a:pt x="84" y="309"/>
                        <a:pt x="75" y="293"/>
                      </a:cubicBezTo>
                      <a:cubicBezTo>
                        <a:pt x="68" y="281"/>
                        <a:pt x="54" y="261"/>
                        <a:pt x="54" y="261"/>
                      </a:cubicBezTo>
                      <a:cubicBezTo>
                        <a:pt x="44" y="229"/>
                        <a:pt x="30" y="197"/>
                        <a:pt x="65" y="176"/>
                      </a:cubicBezTo>
                      <a:cubicBezTo>
                        <a:pt x="83" y="145"/>
                        <a:pt x="66" y="108"/>
                        <a:pt x="49" y="80"/>
                      </a:cubicBezTo>
                      <a:cubicBezTo>
                        <a:pt x="53" y="45"/>
                        <a:pt x="50" y="50"/>
                        <a:pt x="59" y="26"/>
                      </a:cubicBezTo>
                      <a:cubicBezTo>
                        <a:pt x="60" y="20"/>
                        <a:pt x="61" y="14"/>
                        <a:pt x="65" y="10"/>
                      </a:cubicBezTo>
                      <a:cubicBezTo>
                        <a:pt x="69" y="5"/>
                        <a:pt x="81" y="0"/>
                        <a:pt x="81" y="0"/>
                      </a:cubicBezTo>
                    </a:path>
                  </a:pathLst>
                </a:custGeom>
                <a:noFill/>
                <a:ln w="28575" cmpd="sng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" name="Freeform 58"/>
                <p:cNvSpPr>
                  <a:spLocks noChangeAspect="1"/>
                </p:cNvSpPr>
                <p:nvPr/>
              </p:nvSpPr>
              <p:spPr bwMode="auto">
                <a:xfrm>
                  <a:off x="2035" y="1771"/>
                  <a:ext cx="125" cy="810"/>
                </a:xfrm>
                <a:custGeom>
                  <a:avLst/>
                  <a:gdLst>
                    <a:gd name="T0" fmla="*/ 125 w 125"/>
                    <a:gd name="T1" fmla="*/ 746 h 746"/>
                    <a:gd name="T2" fmla="*/ 114 w 125"/>
                    <a:gd name="T3" fmla="*/ 730 h 746"/>
                    <a:gd name="T4" fmla="*/ 98 w 125"/>
                    <a:gd name="T5" fmla="*/ 720 h 746"/>
                    <a:gd name="T6" fmla="*/ 88 w 125"/>
                    <a:gd name="T7" fmla="*/ 688 h 746"/>
                    <a:gd name="T8" fmla="*/ 104 w 125"/>
                    <a:gd name="T9" fmla="*/ 613 h 746"/>
                    <a:gd name="T10" fmla="*/ 93 w 125"/>
                    <a:gd name="T11" fmla="*/ 538 h 746"/>
                    <a:gd name="T12" fmla="*/ 66 w 125"/>
                    <a:gd name="T13" fmla="*/ 512 h 746"/>
                    <a:gd name="T14" fmla="*/ 13 w 125"/>
                    <a:gd name="T15" fmla="*/ 448 h 746"/>
                    <a:gd name="T16" fmla="*/ 66 w 125"/>
                    <a:gd name="T17" fmla="*/ 357 h 746"/>
                    <a:gd name="T18" fmla="*/ 72 w 125"/>
                    <a:gd name="T19" fmla="*/ 266 h 746"/>
                    <a:gd name="T20" fmla="*/ 109 w 125"/>
                    <a:gd name="T21" fmla="*/ 165 h 746"/>
                    <a:gd name="T22" fmla="*/ 104 w 125"/>
                    <a:gd name="T23" fmla="*/ 101 h 746"/>
                    <a:gd name="T24" fmla="*/ 61 w 125"/>
                    <a:gd name="T25" fmla="*/ 64 h 746"/>
                    <a:gd name="T26" fmla="*/ 61 w 125"/>
                    <a:gd name="T27" fmla="*/ 0 h 7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25" h="746">
                      <a:moveTo>
                        <a:pt x="125" y="746"/>
                      </a:moveTo>
                      <a:cubicBezTo>
                        <a:pt x="121" y="740"/>
                        <a:pt x="118" y="734"/>
                        <a:pt x="114" y="730"/>
                      </a:cubicBezTo>
                      <a:cubicBezTo>
                        <a:pt x="109" y="725"/>
                        <a:pt x="101" y="725"/>
                        <a:pt x="98" y="720"/>
                      </a:cubicBezTo>
                      <a:cubicBezTo>
                        <a:pt x="92" y="710"/>
                        <a:pt x="88" y="688"/>
                        <a:pt x="88" y="688"/>
                      </a:cubicBezTo>
                      <a:cubicBezTo>
                        <a:pt x="91" y="657"/>
                        <a:pt x="93" y="639"/>
                        <a:pt x="104" y="613"/>
                      </a:cubicBezTo>
                      <a:cubicBezTo>
                        <a:pt x="103" y="606"/>
                        <a:pt x="102" y="556"/>
                        <a:pt x="93" y="538"/>
                      </a:cubicBezTo>
                      <a:cubicBezTo>
                        <a:pt x="81" y="515"/>
                        <a:pt x="84" y="526"/>
                        <a:pt x="66" y="512"/>
                      </a:cubicBezTo>
                      <a:cubicBezTo>
                        <a:pt x="46" y="495"/>
                        <a:pt x="27" y="469"/>
                        <a:pt x="13" y="448"/>
                      </a:cubicBezTo>
                      <a:cubicBezTo>
                        <a:pt x="0" y="406"/>
                        <a:pt x="40" y="382"/>
                        <a:pt x="66" y="357"/>
                      </a:cubicBezTo>
                      <a:cubicBezTo>
                        <a:pt x="80" y="319"/>
                        <a:pt x="76" y="316"/>
                        <a:pt x="72" y="266"/>
                      </a:cubicBezTo>
                      <a:cubicBezTo>
                        <a:pt x="77" y="201"/>
                        <a:pt x="70" y="203"/>
                        <a:pt x="109" y="165"/>
                      </a:cubicBezTo>
                      <a:cubicBezTo>
                        <a:pt x="107" y="143"/>
                        <a:pt x="109" y="121"/>
                        <a:pt x="104" y="101"/>
                      </a:cubicBezTo>
                      <a:cubicBezTo>
                        <a:pt x="101" y="91"/>
                        <a:pt x="62" y="72"/>
                        <a:pt x="61" y="64"/>
                      </a:cubicBezTo>
                      <a:cubicBezTo>
                        <a:pt x="56" y="43"/>
                        <a:pt x="61" y="21"/>
                        <a:pt x="61" y="0"/>
                      </a:cubicBezTo>
                    </a:path>
                  </a:pathLst>
                </a:custGeom>
                <a:noFill/>
                <a:ln w="28575" cmpd="sng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2" name="Group 59"/>
            <p:cNvGrpSpPr>
              <a:grpSpLocks noChangeAspect="1"/>
            </p:cNvGrpSpPr>
            <p:nvPr/>
          </p:nvGrpSpPr>
          <p:grpSpPr bwMode="auto">
            <a:xfrm>
              <a:off x="3073" y="1952"/>
              <a:ext cx="586" cy="743"/>
              <a:chOff x="2035" y="1755"/>
              <a:chExt cx="782" cy="992"/>
            </a:xfrm>
          </p:grpSpPr>
          <p:grpSp>
            <p:nvGrpSpPr>
              <p:cNvPr id="13" name="Group 60"/>
              <p:cNvGrpSpPr>
                <a:grpSpLocks noChangeAspect="1"/>
              </p:cNvGrpSpPr>
              <p:nvPr/>
            </p:nvGrpSpPr>
            <p:grpSpPr bwMode="auto">
              <a:xfrm>
                <a:off x="2035" y="1755"/>
                <a:ext cx="222" cy="992"/>
                <a:chOff x="2035" y="1755"/>
                <a:chExt cx="222" cy="992"/>
              </a:xfrm>
            </p:grpSpPr>
            <p:sp>
              <p:nvSpPr>
                <p:cNvPr id="26" name="Oval 61"/>
                <p:cNvSpPr>
                  <a:spLocks noChangeAspect="1" noChangeArrowheads="1"/>
                </p:cNvSpPr>
                <p:nvPr/>
              </p:nvSpPr>
              <p:spPr bwMode="auto">
                <a:xfrm>
                  <a:off x="2085" y="2582"/>
                  <a:ext cx="165" cy="165"/>
                </a:xfrm>
                <a:prstGeom prst="ellipse">
                  <a:avLst/>
                </a:prstGeom>
                <a:solidFill>
                  <a:srgbClr val="FF8000"/>
                </a:solidFill>
                <a:ln w="9525">
                  <a:solidFill>
                    <a:srgbClr val="FF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" name="Freeform 62"/>
                <p:cNvSpPr>
                  <a:spLocks noChangeAspect="1"/>
                </p:cNvSpPr>
                <p:nvPr/>
              </p:nvSpPr>
              <p:spPr bwMode="auto">
                <a:xfrm>
                  <a:off x="2154" y="1755"/>
                  <a:ext cx="103" cy="821"/>
                </a:xfrm>
                <a:custGeom>
                  <a:avLst/>
                  <a:gdLst>
                    <a:gd name="T0" fmla="*/ 17 w 103"/>
                    <a:gd name="T1" fmla="*/ 821 h 821"/>
                    <a:gd name="T2" fmla="*/ 49 w 103"/>
                    <a:gd name="T3" fmla="*/ 762 h 821"/>
                    <a:gd name="T4" fmla="*/ 81 w 103"/>
                    <a:gd name="T5" fmla="*/ 741 h 821"/>
                    <a:gd name="T6" fmla="*/ 86 w 103"/>
                    <a:gd name="T7" fmla="*/ 661 h 821"/>
                    <a:gd name="T8" fmla="*/ 38 w 103"/>
                    <a:gd name="T9" fmla="*/ 624 h 821"/>
                    <a:gd name="T10" fmla="*/ 6 w 103"/>
                    <a:gd name="T11" fmla="*/ 565 h 821"/>
                    <a:gd name="T12" fmla="*/ 59 w 103"/>
                    <a:gd name="T13" fmla="*/ 501 h 821"/>
                    <a:gd name="T14" fmla="*/ 81 w 103"/>
                    <a:gd name="T15" fmla="*/ 341 h 821"/>
                    <a:gd name="T16" fmla="*/ 75 w 103"/>
                    <a:gd name="T17" fmla="*/ 293 h 821"/>
                    <a:gd name="T18" fmla="*/ 54 w 103"/>
                    <a:gd name="T19" fmla="*/ 261 h 821"/>
                    <a:gd name="T20" fmla="*/ 65 w 103"/>
                    <a:gd name="T21" fmla="*/ 176 h 821"/>
                    <a:gd name="T22" fmla="*/ 49 w 103"/>
                    <a:gd name="T23" fmla="*/ 80 h 821"/>
                    <a:gd name="T24" fmla="*/ 59 w 103"/>
                    <a:gd name="T25" fmla="*/ 26 h 821"/>
                    <a:gd name="T26" fmla="*/ 65 w 103"/>
                    <a:gd name="T27" fmla="*/ 10 h 821"/>
                    <a:gd name="T28" fmla="*/ 81 w 103"/>
                    <a:gd name="T29" fmla="*/ 0 h 8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03" h="821">
                      <a:moveTo>
                        <a:pt x="17" y="821"/>
                      </a:moveTo>
                      <a:cubicBezTo>
                        <a:pt x="0" y="776"/>
                        <a:pt x="19" y="778"/>
                        <a:pt x="49" y="762"/>
                      </a:cubicBezTo>
                      <a:cubicBezTo>
                        <a:pt x="60" y="755"/>
                        <a:pt x="81" y="741"/>
                        <a:pt x="81" y="741"/>
                      </a:cubicBezTo>
                      <a:cubicBezTo>
                        <a:pt x="96" y="716"/>
                        <a:pt x="103" y="687"/>
                        <a:pt x="86" y="661"/>
                      </a:cubicBezTo>
                      <a:cubicBezTo>
                        <a:pt x="74" y="644"/>
                        <a:pt x="38" y="624"/>
                        <a:pt x="38" y="624"/>
                      </a:cubicBezTo>
                      <a:cubicBezTo>
                        <a:pt x="27" y="603"/>
                        <a:pt x="12" y="587"/>
                        <a:pt x="6" y="565"/>
                      </a:cubicBezTo>
                      <a:cubicBezTo>
                        <a:pt x="12" y="524"/>
                        <a:pt x="19" y="513"/>
                        <a:pt x="59" y="501"/>
                      </a:cubicBezTo>
                      <a:cubicBezTo>
                        <a:pt x="79" y="446"/>
                        <a:pt x="28" y="377"/>
                        <a:pt x="81" y="341"/>
                      </a:cubicBezTo>
                      <a:cubicBezTo>
                        <a:pt x="86" y="323"/>
                        <a:pt x="84" y="309"/>
                        <a:pt x="75" y="293"/>
                      </a:cubicBezTo>
                      <a:cubicBezTo>
                        <a:pt x="68" y="281"/>
                        <a:pt x="54" y="261"/>
                        <a:pt x="54" y="261"/>
                      </a:cubicBezTo>
                      <a:cubicBezTo>
                        <a:pt x="44" y="229"/>
                        <a:pt x="30" y="197"/>
                        <a:pt x="65" y="176"/>
                      </a:cubicBezTo>
                      <a:cubicBezTo>
                        <a:pt x="83" y="145"/>
                        <a:pt x="66" y="108"/>
                        <a:pt x="49" y="80"/>
                      </a:cubicBezTo>
                      <a:cubicBezTo>
                        <a:pt x="53" y="45"/>
                        <a:pt x="50" y="50"/>
                        <a:pt x="59" y="26"/>
                      </a:cubicBezTo>
                      <a:cubicBezTo>
                        <a:pt x="60" y="20"/>
                        <a:pt x="61" y="14"/>
                        <a:pt x="65" y="10"/>
                      </a:cubicBezTo>
                      <a:cubicBezTo>
                        <a:pt x="69" y="5"/>
                        <a:pt x="81" y="0"/>
                        <a:pt x="81" y="0"/>
                      </a:cubicBezTo>
                    </a:path>
                  </a:pathLst>
                </a:custGeom>
                <a:noFill/>
                <a:ln w="28575" cmpd="sng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" name="Freeform 63"/>
                <p:cNvSpPr>
                  <a:spLocks noChangeAspect="1"/>
                </p:cNvSpPr>
                <p:nvPr/>
              </p:nvSpPr>
              <p:spPr bwMode="auto">
                <a:xfrm>
                  <a:off x="2035" y="1771"/>
                  <a:ext cx="125" cy="810"/>
                </a:xfrm>
                <a:custGeom>
                  <a:avLst/>
                  <a:gdLst>
                    <a:gd name="T0" fmla="*/ 125 w 125"/>
                    <a:gd name="T1" fmla="*/ 746 h 746"/>
                    <a:gd name="T2" fmla="*/ 114 w 125"/>
                    <a:gd name="T3" fmla="*/ 730 h 746"/>
                    <a:gd name="T4" fmla="*/ 98 w 125"/>
                    <a:gd name="T5" fmla="*/ 720 h 746"/>
                    <a:gd name="T6" fmla="*/ 88 w 125"/>
                    <a:gd name="T7" fmla="*/ 688 h 746"/>
                    <a:gd name="T8" fmla="*/ 104 w 125"/>
                    <a:gd name="T9" fmla="*/ 613 h 746"/>
                    <a:gd name="T10" fmla="*/ 93 w 125"/>
                    <a:gd name="T11" fmla="*/ 538 h 746"/>
                    <a:gd name="T12" fmla="*/ 66 w 125"/>
                    <a:gd name="T13" fmla="*/ 512 h 746"/>
                    <a:gd name="T14" fmla="*/ 13 w 125"/>
                    <a:gd name="T15" fmla="*/ 448 h 746"/>
                    <a:gd name="T16" fmla="*/ 66 w 125"/>
                    <a:gd name="T17" fmla="*/ 357 h 746"/>
                    <a:gd name="T18" fmla="*/ 72 w 125"/>
                    <a:gd name="T19" fmla="*/ 266 h 746"/>
                    <a:gd name="T20" fmla="*/ 109 w 125"/>
                    <a:gd name="T21" fmla="*/ 165 h 746"/>
                    <a:gd name="T22" fmla="*/ 104 w 125"/>
                    <a:gd name="T23" fmla="*/ 101 h 746"/>
                    <a:gd name="T24" fmla="*/ 61 w 125"/>
                    <a:gd name="T25" fmla="*/ 64 h 746"/>
                    <a:gd name="T26" fmla="*/ 61 w 125"/>
                    <a:gd name="T27" fmla="*/ 0 h 7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25" h="746">
                      <a:moveTo>
                        <a:pt x="125" y="746"/>
                      </a:moveTo>
                      <a:cubicBezTo>
                        <a:pt x="121" y="740"/>
                        <a:pt x="118" y="734"/>
                        <a:pt x="114" y="730"/>
                      </a:cubicBezTo>
                      <a:cubicBezTo>
                        <a:pt x="109" y="725"/>
                        <a:pt x="101" y="725"/>
                        <a:pt x="98" y="720"/>
                      </a:cubicBezTo>
                      <a:cubicBezTo>
                        <a:pt x="92" y="710"/>
                        <a:pt x="88" y="688"/>
                        <a:pt x="88" y="688"/>
                      </a:cubicBezTo>
                      <a:cubicBezTo>
                        <a:pt x="91" y="657"/>
                        <a:pt x="93" y="639"/>
                        <a:pt x="104" y="613"/>
                      </a:cubicBezTo>
                      <a:cubicBezTo>
                        <a:pt x="103" y="606"/>
                        <a:pt x="102" y="556"/>
                        <a:pt x="93" y="538"/>
                      </a:cubicBezTo>
                      <a:cubicBezTo>
                        <a:pt x="81" y="515"/>
                        <a:pt x="84" y="526"/>
                        <a:pt x="66" y="512"/>
                      </a:cubicBezTo>
                      <a:cubicBezTo>
                        <a:pt x="46" y="495"/>
                        <a:pt x="27" y="469"/>
                        <a:pt x="13" y="448"/>
                      </a:cubicBezTo>
                      <a:cubicBezTo>
                        <a:pt x="0" y="406"/>
                        <a:pt x="40" y="382"/>
                        <a:pt x="66" y="357"/>
                      </a:cubicBezTo>
                      <a:cubicBezTo>
                        <a:pt x="80" y="319"/>
                        <a:pt x="76" y="316"/>
                        <a:pt x="72" y="266"/>
                      </a:cubicBezTo>
                      <a:cubicBezTo>
                        <a:pt x="77" y="201"/>
                        <a:pt x="70" y="203"/>
                        <a:pt x="109" y="165"/>
                      </a:cubicBezTo>
                      <a:cubicBezTo>
                        <a:pt x="107" y="143"/>
                        <a:pt x="109" y="121"/>
                        <a:pt x="104" y="101"/>
                      </a:cubicBezTo>
                      <a:cubicBezTo>
                        <a:pt x="101" y="91"/>
                        <a:pt x="62" y="72"/>
                        <a:pt x="61" y="64"/>
                      </a:cubicBezTo>
                      <a:cubicBezTo>
                        <a:pt x="56" y="43"/>
                        <a:pt x="61" y="21"/>
                        <a:pt x="61" y="0"/>
                      </a:cubicBezTo>
                    </a:path>
                  </a:pathLst>
                </a:custGeom>
                <a:noFill/>
                <a:ln w="28575" cmpd="sng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" name="Group 64"/>
              <p:cNvGrpSpPr>
                <a:grpSpLocks noChangeAspect="1"/>
              </p:cNvGrpSpPr>
              <p:nvPr/>
            </p:nvGrpSpPr>
            <p:grpSpPr bwMode="auto">
              <a:xfrm>
                <a:off x="2227" y="1755"/>
                <a:ext cx="222" cy="992"/>
                <a:chOff x="2035" y="1755"/>
                <a:chExt cx="222" cy="992"/>
              </a:xfrm>
            </p:grpSpPr>
            <p:sp>
              <p:nvSpPr>
                <p:cNvPr id="23" name="Oval 65"/>
                <p:cNvSpPr>
                  <a:spLocks noChangeAspect="1" noChangeArrowheads="1"/>
                </p:cNvSpPr>
                <p:nvPr/>
              </p:nvSpPr>
              <p:spPr bwMode="auto">
                <a:xfrm>
                  <a:off x="2085" y="2582"/>
                  <a:ext cx="165" cy="165"/>
                </a:xfrm>
                <a:prstGeom prst="ellipse">
                  <a:avLst/>
                </a:prstGeom>
                <a:solidFill>
                  <a:srgbClr val="FF8000"/>
                </a:solidFill>
                <a:ln w="9525">
                  <a:solidFill>
                    <a:srgbClr val="FF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" name="Freeform 66"/>
                <p:cNvSpPr>
                  <a:spLocks noChangeAspect="1"/>
                </p:cNvSpPr>
                <p:nvPr/>
              </p:nvSpPr>
              <p:spPr bwMode="auto">
                <a:xfrm>
                  <a:off x="2154" y="1755"/>
                  <a:ext cx="103" cy="821"/>
                </a:xfrm>
                <a:custGeom>
                  <a:avLst/>
                  <a:gdLst>
                    <a:gd name="T0" fmla="*/ 17 w 103"/>
                    <a:gd name="T1" fmla="*/ 821 h 821"/>
                    <a:gd name="T2" fmla="*/ 49 w 103"/>
                    <a:gd name="T3" fmla="*/ 762 h 821"/>
                    <a:gd name="T4" fmla="*/ 81 w 103"/>
                    <a:gd name="T5" fmla="*/ 741 h 821"/>
                    <a:gd name="T6" fmla="*/ 86 w 103"/>
                    <a:gd name="T7" fmla="*/ 661 h 821"/>
                    <a:gd name="T8" fmla="*/ 38 w 103"/>
                    <a:gd name="T9" fmla="*/ 624 h 821"/>
                    <a:gd name="T10" fmla="*/ 6 w 103"/>
                    <a:gd name="T11" fmla="*/ 565 h 821"/>
                    <a:gd name="T12" fmla="*/ 59 w 103"/>
                    <a:gd name="T13" fmla="*/ 501 h 821"/>
                    <a:gd name="T14" fmla="*/ 81 w 103"/>
                    <a:gd name="T15" fmla="*/ 341 h 821"/>
                    <a:gd name="T16" fmla="*/ 75 w 103"/>
                    <a:gd name="T17" fmla="*/ 293 h 821"/>
                    <a:gd name="T18" fmla="*/ 54 w 103"/>
                    <a:gd name="T19" fmla="*/ 261 h 821"/>
                    <a:gd name="T20" fmla="*/ 65 w 103"/>
                    <a:gd name="T21" fmla="*/ 176 h 821"/>
                    <a:gd name="T22" fmla="*/ 49 w 103"/>
                    <a:gd name="T23" fmla="*/ 80 h 821"/>
                    <a:gd name="T24" fmla="*/ 59 w 103"/>
                    <a:gd name="T25" fmla="*/ 26 h 821"/>
                    <a:gd name="T26" fmla="*/ 65 w 103"/>
                    <a:gd name="T27" fmla="*/ 10 h 821"/>
                    <a:gd name="T28" fmla="*/ 81 w 103"/>
                    <a:gd name="T29" fmla="*/ 0 h 8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03" h="821">
                      <a:moveTo>
                        <a:pt x="17" y="821"/>
                      </a:moveTo>
                      <a:cubicBezTo>
                        <a:pt x="0" y="776"/>
                        <a:pt x="19" y="778"/>
                        <a:pt x="49" y="762"/>
                      </a:cubicBezTo>
                      <a:cubicBezTo>
                        <a:pt x="60" y="755"/>
                        <a:pt x="81" y="741"/>
                        <a:pt x="81" y="741"/>
                      </a:cubicBezTo>
                      <a:cubicBezTo>
                        <a:pt x="96" y="716"/>
                        <a:pt x="103" y="687"/>
                        <a:pt x="86" y="661"/>
                      </a:cubicBezTo>
                      <a:cubicBezTo>
                        <a:pt x="74" y="644"/>
                        <a:pt x="38" y="624"/>
                        <a:pt x="38" y="624"/>
                      </a:cubicBezTo>
                      <a:cubicBezTo>
                        <a:pt x="27" y="603"/>
                        <a:pt x="12" y="587"/>
                        <a:pt x="6" y="565"/>
                      </a:cubicBezTo>
                      <a:cubicBezTo>
                        <a:pt x="12" y="524"/>
                        <a:pt x="19" y="513"/>
                        <a:pt x="59" y="501"/>
                      </a:cubicBezTo>
                      <a:cubicBezTo>
                        <a:pt x="79" y="446"/>
                        <a:pt x="28" y="377"/>
                        <a:pt x="81" y="341"/>
                      </a:cubicBezTo>
                      <a:cubicBezTo>
                        <a:pt x="86" y="323"/>
                        <a:pt x="84" y="309"/>
                        <a:pt x="75" y="293"/>
                      </a:cubicBezTo>
                      <a:cubicBezTo>
                        <a:pt x="68" y="281"/>
                        <a:pt x="54" y="261"/>
                        <a:pt x="54" y="261"/>
                      </a:cubicBezTo>
                      <a:cubicBezTo>
                        <a:pt x="44" y="229"/>
                        <a:pt x="30" y="197"/>
                        <a:pt x="65" y="176"/>
                      </a:cubicBezTo>
                      <a:cubicBezTo>
                        <a:pt x="83" y="145"/>
                        <a:pt x="66" y="108"/>
                        <a:pt x="49" y="80"/>
                      </a:cubicBezTo>
                      <a:cubicBezTo>
                        <a:pt x="53" y="45"/>
                        <a:pt x="50" y="50"/>
                        <a:pt x="59" y="26"/>
                      </a:cubicBezTo>
                      <a:cubicBezTo>
                        <a:pt x="60" y="20"/>
                        <a:pt x="61" y="14"/>
                        <a:pt x="65" y="10"/>
                      </a:cubicBezTo>
                      <a:cubicBezTo>
                        <a:pt x="69" y="5"/>
                        <a:pt x="81" y="0"/>
                        <a:pt x="81" y="0"/>
                      </a:cubicBezTo>
                    </a:path>
                  </a:pathLst>
                </a:custGeom>
                <a:noFill/>
                <a:ln w="28575" cmpd="sng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" name="Freeform 67"/>
                <p:cNvSpPr>
                  <a:spLocks noChangeAspect="1"/>
                </p:cNvSpPr>
                <p:nvPr/>
              </p:nvSpPr>
              <p:spPr bwMode="auto">
                <a:xfrm>
                  <a:off x="2035" y="1771"/>
                  <a:ext cx="125" cy="810"/>
                </a:xfrm>
                <a:custGeom>
                  <a:avLst/>
                  <a:gdLst>
                    <a:gd name="T0" fmla="*/ 125 w 125"/>
                    <a:gd name="T1" fmla="*/ 746 h 746"/>
                    <a:gd name="T2" fmla="*/ 114 w 125"/>
                    <a:gd name="T3" fmla="*/ 730 h 746"/>
                    <a:gd name="T4" fmla="*/ 98 w 125"/>
                    <a:gd name="T5" fmla="*/ 720 h 746"/>
                    <a:gd name="T6" fmla="*/ 88 w 125"/>
                    <a:gd name="T7" fmla="*/ 688 h 746"/>
                    <a:gd name="T8" fmla="*/ 104 w 125"/>
                    <a:gd name="T9" fmla="*/ 613 h 746"/>
                    <a:gd name="T10" fmla="*/ 93 w 125"/>
                    <a:gd name="T11" fmla="*/ 538 h 746"/>
                    <a:gd name="T12" fmla="*/ 66 w 125"/>
                    <a:gd name="T13" fmla="*/ 512 h 746"/>
                    <a:gd name="T14" fmla="*/ 13 w 125"/>
                    <a:gd name="T15" fmla="*/ 448 h 746"/>
                    <a:gd name="T16" fmla="*/ 66 w 125"/>
                    <a:gd name="T17" fmla="*/ 357 h 746"/>
                    <a:gd name="T18" fmla="*/ 72 w 125"/>
                    <a:gd name="T19" fmla="*/ 266 h 746"/>
                    <a:gd name="T20" fmla="*/ 109 w 125"/>
                    <a:gd name="T21" fmla="*/ 165 h 746"/>
                    <a:gd name="T22" fmla="*/ 104 w 125"/>
                    <a:gd name="T23" fmla="*/ 101 h 746"/>
                    <a:gd name="T24" fmla="*/ 61 w 125"/>
                    <a:gd name="T25" fmla="*/ 64 h 746"/>
                    <a:gd name="T26" fmla="*/ 61 w 125"/>
                    <a:gd name="T27" fmla="*/ 0 h 7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25" h="746">
                      <a:moveTo>
                        <a:pt x="125" y="746"/>
                      </a:moveTo>
                      <a:cubicBezTo>
                        <a:pt x="121" y="740"/>
                        <a:pt x="118" y="734"/>
                        <a:pt x="114" y="730"/>
                      </a:cubicBezTo>
                      <a:cubicBezTo>
                        <a:pt x="109" y="725"/>
                        <a:pt x="101" y="725"/>
                        <a:pt x="98" y="720"/>
                      </a:cubicBezTo>
                      <a:cubicBezTo>
                        <a:pt x="92" y="710"/>
                        <a:pt x="88" y="688"/>
                        <a:pt x="88" y="688"/>
                      </a:cubicBezTo>
                      <a:cubicBezTo>
                        <a:pt x="91" y="657"/>
                        <a:pt x="93" y="639"/>
                        <a:pt x="104" y="613"/>
                      </a:cubicBezTo>
                      <a:cubicBezTo>
                        <a:pt x="103" y="606"/>
                        <a:pt x="102" y="556"/>
                        <a:pt x="93" y="538"/>
                      </a:cubicBezTo>
                      <a:cubicBezTo>
                        <a:pt x="81" y="515"/>
                        <a:pt x="84" y="526"/>
                        <a:pt x="66" y="512"/>
                      </a:cubicBezTo>
                      <a:cubicBezTo>
                        <a:pt x="46" y="495"/>
                        <a:pt x="27" y="469"/>
                        <a:pt x="13" y="448"/>
                      </a:cubicBezTo>
                      <a:cubicBezTo>
                        <a:pt x="0" y="406"/>
                        <a:pt x="40" y="382"/>
                        <a:pt x="66" y="357"/>
                      </a:cubicBezTo>
                      <a:cubicBezTo>
                        <a:pt x="80" y="319"/>
                        <a:pt x="76" y="316"/>
                        <a:pt x="72" y="266"/>
                      </a:cubicBezTo>
                      <a:cubicBezTo>
                        <a:pt x="77" y="201"/>
                        <a:pt x="70" y="203"/>
                        <a:pt x="109" y="165"/>
                      </a:cubicBezTo>
                      <a:cubicBezTo>
                        <a:pt x="107" y="143"/>
                        <a:pt x="109" y="121"/>
                        <a:pt x="104" y="101"/>
                      </a:cubicBezTo>
                      <a:cubicBezTo>
                        <a:pt x="101" y="91"/>
                        <a:pt x="62" y="72"/>
                        <a:pt x="61" y="64"/>
                      </a:cubicBezTo>
                      <a:cubicBezTo>
                        <a:pt x="56" y="43"/>
                        <a:pt x="61" y="21"/>
                        <a:pt x="61" y="0"/>
                      </a:cubicBezTo>
                    </a:path>
                  </a:pathLst>
                </a:custGeom>
                <a:noFill/>
                <a:ln w="28575" cmpd="sng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" name="Group 68"/>
              <p:cNvGrpSpPr>
                <a:grpSpLocks noChangeAspect="1"/>
              </p:cNvGrpSpPr>
              <p:nvPr/>
            </p:nvGrpSpPr>
            <p:grpSpPr bwMode="auto">
              <a:xfrm>
                <a:off x="2403" y="1755"/>
                <a:ext cx="222" cy="992"/>
                <a:chOff x="2035" y="1755"/>
                <a:chExt cx="222" cy="992"/>
              </a:xfrm>
            </p:grpSpPr>
            <p:sp>
              <p:nvSpPr>
                <p:cNvPr id="20" name="Oval 69"/>
                <p:cNvSpPr>
                  <a:spLocks noChangeAspect="1" noChangeArrowheads="1"/>
                </p:cNvSpPr>
                <p:nvPr/>
              </p:nvSpPr>
              <p:spPr bwMode="auto">
                <a:xfrm>
                  <a:off x="2085" y="2582"/>
                  <a:ext cx="165" cy="165"/>
                </a:xfrm>
                <a:prstGeom prst="ellipse">
                  <a:avLst/>
                </a:prstGeom>
                <a:solidFill>
                  <a:srgbClr val="FF8000"/>
                </a:solidFill>
                <a:ln w="9525">
                  <a:solidFill>
                    <a:srgbClr val="FF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" name="Freeform 70"/>
                <p:cNvSpPr>
                  <a:spLocks noChangeAspect="1"/>
                </p:cNvSpPr>
                <p:nvPr/>
              </p:nvSpPr>
              <p:spPr bwMode="auto">
                <a:xfrm>
                  <a:off x="2154" y="1755"/>
                  <a:ext cx="103" cy="821"/>
                </a:xfrm>
                <a:custGeom>
                  <a:avLst/>
                  <a:gdLst>
                    <a:gd name="T0" fmla="*/ 17 w 103"/>
                    <a:gd name="T1" fmla="*/ 821 h 821"/>
                    <a:gd name="T2" fmla="*/ 49 w 103"/>
                    <a:gd name="T3" fmla="*/ 762 h 821"/>
                    <a:gd name="T4" fmla="*/ 81 w 103"/>
                    <a:gd name="T5" fmla="*/ 741 h 821"/>
                    <a:gd name="T6" fmla="*/ 86 w 103"/>
                    <a:gd name="T7" fmla="*/ 661 h 821"/>
                    <a:gd name="T8" fmla="*/ 38 w 103"/>
                    <a:gd name="T9" fmla="*/ 624 h 821"/>
                    <a:gd name="T10" fmla="*/ 6 w 103"/>
                    <a:gd name="T11" fmla="*/ 565 h 821"/>
                    <a:gd name="T12" fmla="*/ 59 w 103"/>
                    <a:gd name="T13" fmla="*/ 501 h 821"/>
                    <a:gd name="T14" fmla="*/ 81 w 103"/>
                    <a:gd name="T15" fmla="*/ 341 h 821"/>
                    <a:gd name="T16" fmla="*/ 75 w 103"/>
                    <a:gd name="T17" fmla="*/ 293 h 821"/>
                    <a:gd name="T18" fmla="*/ 54 w 103"/>
                    <a:gd name="T19" fmla="*/ 261 h 821"/>
                    <a:gd name="T20" fmla="*/ 65 w 103"/>
                    <a:gd name="T21" fmla="*/ 176 h 821"/>
                    <a:gd name="T22" fmla="*/ 49 w 103"/>
                    <a:gd name="T23" fmla="*/ 80 h 821"/>
                    <a:gd name="T24" fmla="*/ 59 w 103"/>
                    <a:gd name="T25" fmla="*/ 26 h 821"/>
                    <a:gd name="T26" fmla="*/ 65 w 103"/>
                    <a:gd name="T27" fmla="*/ 10 h 821"/>
                    <a:gd name="T28" fmla="*/ 81 w 103"/>
                    <a:gd name="T29" fmla="*/ 0 h 8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03" h="821">
                      <a:moveTo>
                        <a:pt x="17" y="821"/>
                      </a:moveTo>
                      <a:cubicBezTo>
                        <a:pt x="0" y="776"/>
                        <a:pt x="19" y="778"/>
                        <a:pt x="49" y="762"/>
                      </a:cubicBezTo>
                      <a:cubicBezTo>
                        <a:pt x="60" y="755"/>
                        <a:pt x="81" y="741"/>
                        <a:pt x="81" y="741"/>
                      </a:cubicBezTo>
                      <a:cubicBezTo>
                        <a:pt x="96" y="716"/>
                        <a:pt x="103" y="687"/>
                        <a:pt x="86" y="661"/>
                      </a:cubicBezTo>
                      <a:cubicBezTo>
                        <a:pt x="74" y="644"/>
                        <a:pt x="38" y="624"/>
                        <a:pt x="38" y="624"/>
                      </a:cubicBezTo>
                      <a:cubicBezTo>
                        <a:pt x="27" y="603"/>
                        <a:pt x="12" y="587"/>
                        <a:pt x="6" y="565"/>
                      </a:cubicBezTo>
                      <a:cubicBezTo>
                        <a:pt x="12" y="524"/>
                        <a:pt x="19" y="513"/>
                        <a:pt x="59" y="501"/>
                      </a:cubicBezTo>
                      <a:cubicBezTo>
                        <a:pt x="79" y="446"/>
                        <a:pt x="28" y="377"/>
                        <a:pt x="81" y="341"/>
                      </a:cubicBezTo>
                      <a:cubicBezTo>
                        <a:pt x="86" y="323"/>
                        <a:pt x="84" y="309"/>
                        <a:pt x="75" y="293"/>
                      </a:cubicBezTo>
                      <a:cubicBezTo>
                        <a:pt x="68" y="281"/>
                        <a:pt x="54" y="261"/>
                        <a:pt x="54" y="261"/>
                      </a:cubicBezTo>
                      <a:cubicBezTo>
                        <a:pt x="44" y="229"/>
                        <a:pt x="30" y="197"/>
                        <a:pt x="65" y="176"/>
                      </a:cubicBezTo>
                      <a:cubicBezTo>
                        <a:pt x="83" y="145"/>
                        <a:pt x="66" y="108"/>
                        <a:pt x="49" y="80"/>
                      </a:cubicBezTo>
                      <a:cubicBezTo>
                        <a:pt x="53" y="45"/>
                        <a:pt x="50" y="50"/>
                        <a:pt x="59" y="26"/>
                      </a:cubicBezTo>
                      <a:cubicBezTo>
                        <a:pt x="60" y="20"/>
                        <a:pt x="61" y="14"/>
                        <a:pt x="65" y="10"/>
                      </a:cubicBezTo>
                      <a:cubicBezTo>
                        <a:pt x="69" y="5"/>
                        <a:pt x="81" y="0"/>
                        <a:pt x="81" y="0"/>
                      </a:cubicBezTo>
                    </a:path>
                  </a:pathLst>
                </a:custGeom>
                <a:noFill/>
                <a:ln w="28575" cmpd="sng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" name="Freeform 71"/>
                <p:cNvSpPr>
                  <a:spLocks noChangeAspect="1"/>
                </p:cNvSpPr>
                <p:nvPr/>
              </p:nvSpPr>
              <p:spPr bwMode="auto">
                <a:xfrm>
                  <a:off x="2035" y="1771"/>
                  <a:ext cx="125" cy="810"/>
                </a:xfrm>
                <a:custGeom>
                  <a:avLst/>
                  <a:gdLst>
                    <a:gd name="T0" fmla="*/ 125 w 125"/>
                    <a:gd name="T1" fmla="*/ 746 h 746"/>
                    <a:gd name="T2" fmla="*/ 114 w 125"/>
                    <a:gd name="T3" fmla="*/ 730 h 746"/>
                    <a:gd name="T4" fmla="*/ 98 w 125"/>
                    <a:gd name="T5" fmla="*/ 720 h 746"/>
                    <a:gd name="T6" fmla="*/ 88 w 125"/>
                    <a:gd name="T7" fmla="*/ 688 h 746"/>
                    <a:gd name="T8" fmla="*/ 104 w 125"/>
                    <a:gd name="T9" fmla="*/ 613 h 746"/>
                    <a:gd name="T10" fmla="*/ 93 w 125"/>
                    <a:gd name="T11" fmla="*/ 538 h 746"/>
                    <a:gd name="T12" fmla="*/ 66 w 125"/>
                    <a:gd name="T13" fmla="*/ 512 h 746"/>
                    <a:gd name="T14" fmla="*/ 13 w 125"/>
                    <a:gd name="T15" fmla="*/ 448 h 746"/>
                    <a:gd name="T16" fmla="*/ 66 w 125"/>
                    <a:gd name="T17" fmla="*/ 357 h 746"/>
                    <a:gd name="T18" fmla="*/ 72 w 125"/>
                    <a:gd name="T19" fmla="*/ 266 h 746"/>
                    <a:gd name="T20" fmla="*/ 109 w 125"/>
                    <a:gd name="T21" fmla="*/ 165 h 746"/>
                    <a:gd name="T22" fmla="*/ 104 w 125"/>
                    <a:gd name="T23" fmla="*/ 101 h 746"/>
                    <a:gd name="T24" fmla="*/ 61 w 125"/>
                    <a:gd name="T25" fmla="*/ 64 h 746"/>
                    <a:gd name="T26" fmla="*/ 61 w 125"/>
                    <a:gd name="T27" fmla="*/ 0 h 7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25" h="746">
                      <a:moveTo>
                        <a:pt x="125" y="746"/>
                      </a:moveTo>
                      <a:cubicBezTo>
                        <a:pt x="121" y="740"/>
                        <a:pt x="118" y="734"/>
                        <a:pt x="114" y="730"/>
                      </a:cubicBezTo>
                      <a:cubicBezTo>
                        <a:pt x="109" y="725"/>
                        <a:pt x="101" y="725"/>
                        <a:pt x="98" y="720"/>
                      </a:cubicBezTo>
                      <a:cubicBezTo>
                        <a:pt x="92" y="710"/>
                        <a:pt x="88" y="688"/>
                        <a:pt x="88" y="688"/>
                      </a:cubicBezTo>
                      <a:cubicBezTo>
                        <a:pt x="91" y="657"/>
                        <a:pt x="93" y="639"/>
                        <a:pt x="104" y="613"/>
                      </a:cubicBezTo>
                      <a:cubicBezTo>
                        <a:pt x="103" y="606"/>
                        <a:pt x="102" y="556"/>
                        <a:pt x="93" y="538"/>
                      </a:cubicBezTo>
                      <a:cubicBezTo>
                        <a:pt x="81" y="515"/>
                        <a:pt x="84" y="526"/>
                        <a:pt x="66" y="512"/>
                      </a:cubicBezTo>
                      <a:cubicBezTo>
                        <a:pt x="46" y="495"/>
                        <a:pt x="27" y="469"/>
                        <a:pt x="13" y="448"/>
                      </a:cubicBezTo>
                      <a:cubicBezTo>
                        <a:pt x="0" y="406"/>
                        <a:pt x="40" y="382"/>
                        <a:pt x="66" y="357"/>
                      </a:cubicBezTo>
                      <a:cubicBezTo>
                        <a:pt x="80" y="319"/>
                        <a:pt x="76" y="316"/>
                        <a:pt x="72" y="266"/>
                      </a:cubicBezTo>
                      <a:cubicBezTo>
                        <a:pt x="77" y="201"/>
                        <a:pt x="70" y="203"/>
                        <a:pt x="109" y="165"/>
                      </a:cubicBezTo>
                      <a:cubicBezTo>
                        <a:pt x="107" y="143"/>
                        <a:pt x="109" y="121"/>
                        <a:pt x="104" y="101"/>
                      </a:cubicBezTo>
                      <a:cubicBezTo>
                        <a:pt x="101" y="91"/>
                        <a:pt x="62" y="72"/>
                        <a:pt x="61" y="64"/>
                      </a:cubicBezTo>
                      <a:cubicBezTo>
                        <a:pt x="56" y="43"/>
                        <a:pt x="61" y="21"/>
                        <a:pt x="61" y="0"/>
                      </a:cubicBezTo>
                    </a:path>
                  </a:pathLst>
                </a:custGeom>
                <a:noFill/>
                <a:ln w="28575" cmpd="sng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" name="Group 72"/>
              <p:cNvGrpSpPr>
                <a:grpSpLocks noChangeAspect="1"/>
              </p:cNvGrpSpPr>
              <p:nvPr/>
            </p:nvGrpSpPr>
            <p:grpSpPr bwMode="auto">
              <a:xfrm>
                <a:off x="2595" y="1755"/>
                <a:ext cx="222" cy="992"/>
                <a:chOff x="2035" y="1755"/>
                <a:chExt cx="222" cy="992"/>
              </a:xfrm>
            </p:grpSpPr>
            <p:sp>
              <p:nvSpPr>
                <p:cNvPr id="17" name="Oval 73"/>
                <p:cNvSpPr>
                  <a:spLocks noChangeAspect="1" noChangeArrowheads="1"/>
                </p:cNvSpPr>
                <p:nvPr/>
              </p:nvSpPr>
              <p:spPr bwMode="auto">
                <a:xfrm>
                  <a:off x="2085" y="2582"/>
                  <a:ext cx="165" cy="165"/>
                </a:xfrm>
                <a:prstGeom prst="ellipse">
                  <a:avLst/>
                </a:prstGeom>
                <a:solidFill>
                  <a:srgbClr val="FF8000"/>
                </a:solidFill>
                <a:ln w="9525">
                  <a:solidFill>
                    <a:srgbClr val="FF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" name="Freeform 74"/>
                <p:cNvSpPr>
                  <a:spLocks noChangeAspect="1"/>
                </p:cNvSpPr>
                <p:nvPr/>
              </p:nvSpPr>
              <p:spPr bwMode="auto">
                <a:xfrm>
                  <a:off x="2154" y="1755"/>
                  <a:ext cx="103" cy="821"/>
                </a:xfrm>
                <a:custGeom>
                  <a:avLst/>
                  <a:gdLst>
                    <a:gd name="T0" fmla="*/ 17 w 103"/>
                    <a:gd name="T1" fmla="*/ 821 h 821"/>
                    <a:gd name="T2" fmla="*/ 49 w 103"/>
                    <a:gd name="T3" fmla="*/ 762 h 821"/>
                    <a:gd name="T4" fmla="*/ 81 w 103"/>
                    <a:gd name="T5" fmla="*/ 741 h 821"/>
                    <a:gd name="T6" fmla="*/ 86 w 103"/>
                    <a:gd name="T7" fmla="*/ 661 h 821"/>
                    <a:gd name="T8" fmla="*/ 38 w 103"/>
                    <a:gd name="T9" fmla="*/ 624 h 821"/>
                    <a:gd name="T10" fmla="*/ 6 w 103"/>
                    <a:gd name="T11" fmla="*/ 565 h 821"/>
                    <a:gd name="T12" fmla="*/ 59 w 103"/>
                    <a:gd name="T13" fmla="*/ 501 h 821"/>
                    <a:gd name="T14" fmla="*/ 81 w 103"/>
                    <a:gd name="T15" fmla="*/ 341 h 821"/>
                    <a:gd name="T16" fmla="*/ 75 w 103"/>
                    <a:gd name="T17" fmla="*/ 293 h 821"/>
                    <a:gd name="T18" fmla="*/ 54 w 103"/>
                    <a:gd name="T19" fmla="*/ 261 h 821"/>
                    <a:gd name="T20" fmla="*/ 65 w 103"/>
                    <a:gd name="T21" fmla="*/ 176 h 821"/>
                    <a:gd name="T22" fmla="*/ 49 w 103"/>
                    <a:gd name="T23" fmla="*/ 80 h 821"/>
                    <a:gd name="T24" fmla="*/ 59 w 103"/>
                    <a:gd name="T25" fmla="*/ 26 h 821"/>
                    <a:gd name="T26" fmla="*/ 65 w 103"/>
                    <a:gd name="T27" fmla="*/ 10 h 821"/>
                    <a:gd name="T28" fmla="*/ 81 w 103"/>
                    <a:gd name="T29" fmla="*/ 0 h 8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03" h="821">
                      <a:moveTo>
                        <a:pt x="17" y="821"/>
                      </a:moveTo>
                      <a:cubicBezTo>
                        <a:pt x="0" y="776"/>
                        <a:pt x="19" y="778"/>
                        <a:pt x="49" y="762"/>
                      </a:cubicBezTo>
                      <a:cubicBezTo>
                        <a:pt x="60" y="755"/>
                        <a:pt x="81" y="741"/>
                        <a:pt x="81" y="741"/>
                      </a:cubicBezTo>
                      <a:cubicBezTo>
                        <a:pt x="96" y="716"/>
                        <a:pt x="103" y="687"/>
                        <a:pt x="86" y="661"/>
                      </a:cubicBezTo>
                      <a:cubicBezTo>
                        <a:pt x="74" y="644"/>
                        <a:pt x="38" y="624"/>
                        <a:pt x="38" y="624"/>
                      </a:cubicBezTo>
                      <a:cubicBezTo>
                        <a:pt x="27" y="603"/>
                        <a:pt x="12" y="587"/>
                        <a:pt x="6" y="565"/>
                      </a:cubicBezTo>
                      <a:cubicBezTo>
                        <a:pt x="12" y="524"/>
                        <a:pt x="19" y="513"/>
                        <a:pt x="59" y="501"/>
                      </a:cubicBezTo>
                      <a:cubicBezTo>
                        <a:pt x="79" y="446"/>
                        <a:pt x="28" y="377"/>
                        <a:pt x="81" y="341"/>
                      </a:cubicBezTo>
                      <a:cubicBezTo>
                        <a:pt x="86" y="323"/>
                        <a:pt x="84" y="309"/>
                        <a:pt x="75" y="293"/>
                      </a:cubicBezTo>
                      <a:cubicBezTo>
                        <a:pt x="68" y="281"/>
                        <a:pt x="54" y="261"/>
                        <a:pt x="54" y="261"/>
                      </a:cubicBezTo>
                      <a:cubicBezTo>
                        <a:pt x="44" y="229"/>
                        <a:pt x="30" y="197"/>
                        <a:pt x="65" y="176"/>
                      </a:cubicBezTo>
                      <a:cubicBezTo>
                        <a:pt x="83" y="145"/>
                        <a:pt x="66" y="108"/>
                        <a:pt x="49" y="80"/>
                      </a:cubicBezTo>
                      <a:cubicBezTo>
                        <a:pt x="53" y="45"/>
                        <a:pt x="50" y="50"/>
                        <a:pt x="59" y="26"/>
                      </a:cubicBezTo>
                      <a:cubicBezTo>
                        <a:pt x="60" y="20"/>
                        <a:pt x="61" y="14"/>
                        <a:pt x="65" y="10"/>
                      </a:cubicBezTo>
                      <a:cubicBezTo>
                        <a:pt x="69" y="5"/>
                        <a:pt x="81" y="0"/>
                        <a:pt x="81" y="0"/>
                      </a:cubicBezTo>
                    </a:path>
                  </a:pathLst>
                </a:custGeom>
                <a:noFill/>
                <a:ln w="28575" cmpd="sng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" name="Freeform 75"/>
                <p:cNvSpPr>
                  <a:spLocks noChangeAspect="1"/>
                </p:cNvSpPr>
                <p:nvPr/>
              </p:nvSpPr>
              <p:spPr bwMode="auto">
                <a:xfrm>
                  <a:off x="2035" y="1771"/>
                  <a:ext cx="125" cy="810"/>
                </a:xfrm>
                <a:custGeom>
                  <a:avLst/>
                  <a:gdLst>
                    <a:gd name="T0" fmla="*/ 125 w 125"/>
                    <a:gd name="T1" fmla="*/ 746 h 746"/>
                    <a:gd name="T2" fmla="*/ 114 w 125"/>
                    <a:gd name="T3" fmla="*/ 730 h 746"/>
                    <a:gd name="T4" fmla="*/ 98 w 125"/>
                    <a:gd name="T5" fmla="*/ 720 h 746"/>
                    <a:gd name="T6" fmla="*/ 88 w 125"/>
                    <a:gd name="T7" fmla="*/ 688 h 746"/>
                    <a:gd name="T8" fmla="*/ 104 w 125"/>
                    <a:gd name="T9" fmla="*/ 613 h 746"/>
                    <a:gd name="T10" fmla="*/ 93 w 125"/>
                    <a:gd name="T11" fmla="*/ 538 h 746"/>
                    <a:gd name="T12" fmla="*/ 66 w 125"/>
                    <a:gd name="T13" fmla="*/ 512 h 746"/>
                    <a:gd name="T14" fmla="*/ 13 w 125"/>
                    <a:gd name="T15" fmla="*/ 448 h 746"/>
                    <a:gd name="T16" fmla="*/ 66 w 125"/>
                    <a:gd name="T17" fmla="*/ 357 h 746"/>
                    <a:gd name="T18" fmla="*/ 72 w 125"/>
                    <a:gd name="T19" fmla="*/ 266 h 746"/>
                    <a:gd name="T20" fmla="*/ 109 w 125"/>
                    <a:gd name="T21" fmla="*/ 165 h 746"/>
                    <a:gd name="T22" fmla="*/ 104 w 125"/>
                    <a:gd name="T23" fmla="*/ 101 h 746"/>
                    <a:gd name="T24" fmla="*/ 61 w 125"/>
                    <a:gd name="T25" fmla="*/ 64 h 746"/>
                    <a:gd name="T26" fmla="*/ 61 w 125"/>
                    <a:gd name="T27" fmla="*/ 0 h 7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25" h="746">
                      <a:moveTo>
                        <a:pt x="125" y="746"/>
                      </a:moveTo>
                      <a:cubicBezTo>
                        <a:pt x="121" y="740"/>
                        <a:pt x="118" y="734"/>
                        <a:pt x="114" y="730"/>
                      </a:cubicBezTo>
                      <a:cubicBezTo>
                        <a:pt x="109" y="725"/>
                        <a:pt x="101" y="725"/>
                        <a:pt x="98" y="720"/>
                      </a:cubicBezTo>
                      <a:cubicBezTo>
                        <a:pt x="92" y="710"/>
                        <a:pt x="88" y="688"/>
                        <a:pt x="88" y="688"/>
                      </a:cubicBezTo>
                      <a:cubicBezTo>
                        <a:pt x="91" y="657"/>
                        <a:pt x="93" y="639"/>
                        <a:pt x="104" y="613"/>
                      </a:cubicBezTo>
                      <a:cubicBezTo>
                        <a:pt x="103" y="606"/>
                        <a:pt x="102" y="556"/>
                        <a:pt x="93" y="538"/>
                      </a:cubicBezTo>
                      <a:cubicBezTo>
                        <a:pt x="81" y="515"/>
                        <a:pt x="84" y="526"/>
                        <a:pt x="66" y="512"/>
                      </a:cubicBezTo>
                      <a:cubicBezTo>
                        <a:pt x="46" y="495"/>
                        <a:pt x="27" y="469"/>
                        <a:pt x="13" y="448"/>
                      </a:cubicBezTo>
                      <a:cubicBezTo>
                        <a:pt x="0" y="406"/>
                        <a:pt x="40" y="382"/>
                        <a:pt x="66" y="357"/>
                      </a:cubicBezTo>
                      <a:cubicBezTo>
                        <a:pt x="80" y="319"/>
                        <a:pt x="76" y="316"/>
                        <a:pt x="72" y="266"/>
                      </a:cubicBezTo>
                      <a:cubicBezTo>
                        <a:pt x="77" y="201"/>
                        <a:pt x="70" y="203"/>
                        <a:pt x="109" y="165"/>
                      </a:cubicBezTo>
                      <a:cubicBezTo>
                        <a:pt x="107" y="143"/>
                        <a:pt x="109" y="121"/>
                        <a:pt x="104" y="101"/>
                      </a:cubicBezTo>
                      <a:cubicBezTo>
                        <a:pt x="101" y="91"/>
                        <a:pt x="62" y="72"/>
                        <a:pt x="61" y="64"/>
                      </a:cubicBezTo>
                      <a:cubicBezTo>
                        <a:pt x="56" y="43"/>
                        <a:pt x="61" y="21"/>
                        <a:pt x="61" y="0"/>
                      </a:cubicBezTo>
                    </a:path>
                  </a:pathLst>
                </a:custGeom>
                <a:noFill/>
                <a:ln w="28575" cmpd="sng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77" name="Group 76"/>
          <p:cNvGrpSpPr>
            <a:grpSpLocks/>
          </p:cNvGrpSpPr>
          <p:nvPr/>
        </p:nvGrpSpPr>
        <p:grpSpPr bwMode="auto">
          <a:xfrm>
            <a:off x="5344349" y="1935329"/>
            <a:ext cx="354659" cy="2411202"/>
            <a:chOff x="4373" y="1440"/>
            <a:chExt cx="203" cy="1515"/>
          </a:xfrm>
        </p:grpSpPr>
        <p:sp>
          <p:nvSpPr>
            <p:cNvPr id="78" name="Line 77"/>
            <p:cNvSpPr>
              <a:spLocks noChangeShapeType="1"/>
            </p:cNvSpPr>
            <p:nvPr/>
          </p:nvSpPr>
          <p:spPr bwMode="auto">
            <a:xfrm>
              <a:off x="4474" y="2251"/>
              <a:ext cx="0" cy="70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9" name="Group 78"/>
            <p:cNvGrpSpPr>
              <a:grpSpLocks/>
            </p:cNvGrpSpPr>
            <p:nvPr/>
          </p:nvGrpSpPr>
          <p:grpSpPr bwMode="auto">
            <a:xfrm>
              <a:off x="4373" y="1440"/>
              <a:ext cx="203" cy="811"/>
              <a:chOff x="4373" y="1152"/>
              <a:chExt cx="203" cy="1099"/>
            </a:xfrm>
          </p:grpSpPr>
          <p:sp>
            <p:nvSpPr>
              <p:cNvPr id="80" name="Rectangle 79"/>
              <p:cNvSpPr>
                <a:spLocks noChangeArrowheads="1"/>
              </p:cNvSpPr>
              <p:nvPr/>
            </p:nvSpPr>
            <p:spPr bwMode="auto">
              <a:xfrm>
                <a:off x="4373" y="1291"/>
                <a:ext cx="203" cy="960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" name="Line 80"/>
              <p:cNvSpPr>
                <a:spLocks noChangeShapeType="1"/>
              </p:cNvSpPr>
              <p:nvPr/>
            </p:nvSpPr>
            <p:spPr bwMode="auto">
              <a:xfrm flipV="1">
                <a:off x="4475" y="1163"/>
                <a:ext cx="0" cy="1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" name="Line 81"/>
              <p:cNvSpPr>
                <a:spLocks noChangeShapeType="1"/>
              </p:cNvSpPr>
              <p:nvPr/>
            </p:nvSpPr>
            <p:spPr bwMode="auto">
              <a:xfrm>
                <a:off x="4373" y="1152"/>
                <a:ext cx="203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83" name="Group 82"/>
          <p:cNvGrpSpPr>
            <a:grpSpLocks/>
          </p:cNvGrpSpPr>
          <p:nvPr/>
        </p:nvGrpSpPr>
        <p:grpSpPr bwMode="auto">
          <a:xfrm>
            <a:off x="4601835" y="4351304"/>
            <a:ext cx="1406408" cy="763945"/>
            <a:chOff x="3250" y="2921"/>
            <a:chExt cx="805" cy="480"/>
          </a:xfrm>
        </p:grpSpPr>
        <p:grpSp>
          <p:nvGrpSpPr>
            <p:cNvPr id="84" name="Group 83"/>
            <p:cNvGrpSpPr>
              <a:grpSpLocks/>
            </p:cNvGrpSpPr>
            <p:nvPr/>
          </p:nvGrpSpPr>
          <p:grpSpPr bwMode="auto">
            <a:xfrm flipH="1">
              <a:off x="3490" y="2921"/>
              <a:ext cx="277" cy="437"/>
              <a:chOff x="3040" y="1024"/>
              <a:chExt cx="458" cy="640"/>
            </a:xfrm>
          </p:grpSpPr>
          <p:sp>
            <p:nvSpPr>
              <p:cNvPr id="93" name="Freeform 84"/>
              <p:cNvSpPr>
                <a:spLocks/>
              </p:cNvSpPr>
              <p:nvPr/>
            </p:nvSpPr>
            <p:spPr bwMode="auto">
              <a:xfrm>
                <a:off x="3040" y="1385"/>
                <a:ext cx="458" cy="279"/>
              </a:xfrm>
              <a:custGeom>
                <a:avLst/>
                <a:gdLst>
                  <a:gd name="T0" fmla="*/ 48 w 458"/>
                  <a:gd name="T1" fmla="*/ 13 h 279"/>
                  <a:gd name="T2" fmla="*/ 219 w 458"/>
                  <a:gd name="T3" fmla="*/ 146 h 279"/>
                  <a:gd name="T4" fmla="*/ 406 w 458"/>
                  <a:gd name="T5" fmla="*/ 34 h 279"/>
                  <a:gd name="T6" fmla="*/ 400 w 458"/>
                  <a:gd name="T7" fmla="*/ 247 h 279"/>
                  <a:gd name="T8" fmla="*/ 59 w 458"/>
                  <a:gd name="T9" fmla="*/ 226 h 279"/>
                  <a:gd name="T10" fmla="*/ 48 w 458"/>
                  <a:gd name="T11" fmla="*/ 13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8" h="279">
                    <a:moveTo>
                      <a:pt x="48" y="13"/>
                    </a:moveTo>
                    <a:cubicBezTo>
                      <a:pt x="75" y="0"/>
                      <a:pt x="159" y="142"/>
                      <a:pt x="219" y="146"/>
                    </a:cubicBezTo>
                    <a:cubicBezTo>
                      <a:pt x="279" y="150"/>
                      <a:pt x="376" y="17"/>
                      <a:pt x="406" y="34"/>
                    </a:cubicBezTo>
                    <a:cubicBezTo>
                      <a:pt x="436" y="51"/>
                      <a:pt x="458" y="215"/>
                      <a:pt x="400" y="247"/>
                    </a:cubicBezTo>
                    <a:cubicBezTo>
                      <a:pt x="342" y="279"/>
                      <a:pt x="118" y="265"/>
                      <a:pt x="59" y="226"/>
                    </a:cubicBezTo>
                    <a:cubicBezTo>
                      <a:pt x="0" y="187"/>
                      <a:pt x="21" y="26"/>
                      <a:pt x="48" y="13"/>
                    </a:cubicBezTo>
                    <a:close/>
                  </a:path>
                </a:pathLst>
              </a:cu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" name="Freeform 85"/>
              <p:cNvSpPr>
                <a:spLocks/>
              </p:cNvSpPr>
              <p:nvPr/>
            </p:nvSpPr>
            <p:spPr bwMode="auto">
              <a:xfrm>
                <a:off x="3087" y="1275"/>
                <a:ext cx="52" cy="117"/>
              </a:xfrm>
              <a:custGeom>
                <a:avLst/>
                <a:gdLst>
                  <a:gd name="T0" fmla="*/ 1 w 52"/>
                  <a:gd name="T1" fmla="*/ 117 h 117"/>
                  <a:gd name="T2" fmla="*/ 44 w 52"/>
                  <a:gd name="T3" fmla="*/ 53 h 117"/>
                  <a:gd name="T4" fmla="*/ 49 w 52"/>
                  <a:gd name="T5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" h="117">
                    <a:moveTo>
                      <a:pt x="1" y="117"/>
                    </a:moveTo>
                    <a:cubicBezTo>
                      <a:pt x="6" y="67"/>
                      <a:pt x="0" y="62"/>
                      <a:pt x="44" y="53"/>
                    </a:cubicBezTo>
                    <a:cubicBezTo>
                      <a:pt x="52" y="25"/>
                      <a:pt x="49" y="42"/>
                      <a:pt x="49" y="0"/>
                    </a:cubicBez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" name="Freeform 86"/>
              <p:cNvSpPr>
                <a:spLocks/>
              </p:cNvSpPr>
              <p:nvPr/>
            </p:nvSpPr>
            <p:spPr bwMode="auto">
              <a:xfrm>
                <a:off x="3131" y="1024"/>
                <a:ext cx="330" cy="251"/>
              </a:xfrm>
              <a:custGeom>
                <a:avLst/>
                <a:gdLst>
                  <a:gd name="T0" fmla="*/ 5 w 330"/>
                  <a:gd name="T1" fmla="*/ 251 h 251"/>
                  <a:gd name="T2" fmla="*/ 10 w 330"/>
                  <a:gd name="T3" fmla="*/ 197 h 251"/>
                  <a:gd name="T4" fmla="*/ 42 w 330"/>
                  <a:gd name="T5" fmla="*/ 187 h 251"/>
                  <a:gd name="T6" fmla="*/ 90 w 330"/>
                  <a:gd name="T7" fmla="*/ 208 h 251"/>
                  <a:gd name="T8" fmla="*/ 170 w 330"/>
                  <a:gd name="T9" fmla="*/ 80 h 251"/>
                  <a:gd name="T10" fmla="*/ 224 w 330"/>
                  <a:gd name="T11" fmla="*/ 101 h 251"/>
                  <a:gd name="T12" fmla="*/ 272 w 330"/>
                  <a:gd name="T13" fmla="*/ 155 h 251"/>
                  <a:gd name="T14" fmla="*/ 309 w 330"/>
                  <a:gd name="T15" fmla="*/ 149 h 251"/>
                  <a:gd name="T16" fmla="*/ 314 w 330"/>
                  <a:gd name="T17" fmla="*/ 133 h 251"/>
                  <a:gd name="T18" fmla="*/ 330 w 330"/>
                  <a:gd name="T19" fmla="*/ 59 h 251"/>
                  <a:gd name="T20" fmla="*/ 282 w 330"/>
                  <a:gd name="T21" fmla="*/ 21 h 251"/>
                  <a:gd name="T22" fmla="*/ 282 w 330"/>
                  <a:gd name="T23" fmla="*/ 0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30" h="251">
                    <a:moveTo>
                      <a:pt x="5" y="251"/>
                    </a:moveTo>
                    <a:cubicBezTo>
                      <a:pt x="6" y="233"/>
                      <a:pt x="0" y="212"/>
                      <a:pt x="10" y="197"/>
                    </a:cubicBezTo>
                    <a:cubicBezTo>
                      <a:pt x="15" y="187"/>
                      <a:pt x="42" y="187"/>
                      <a:pt x="42" y="187"/>
                    </a:cubicBezTo>
                    <a:cubicBezTo>
                      <a:pt x="59" y="192"/>
                      <a:pt x="72" y="202"/>
                      <a:pt x="90" y="208"/>
                    </a:cubicBezTo>
                    <a:cubicBezTo>
                      <a:pt x="164" y="191"/>
                      <a:pt x="112" y="98"/>
                      <a:pt x="170" y="80"/>
                    </a:cubicBezTo>
                    <a:cubicBezTo>
                      <a:pt x="191" y="84"/>
                      <a:pt x="205" y="89"/>
                      <a:pt x="224" y="101"/>
                    </a:cubicBezTo>
                    <a:cubicBezTo>
                      <a:pt x="232" y="127"/>
                      <a:pt x="245" y="145"/>
                      <a:pt x="272" y="155"/>
                    </a:cubicBezTo>
                    <a:cubicBezTo>
                      <a:pt x="284" y="153"/>
                      <a:pt x="297" y="154"/>
                      <a:pt x="309" y="149"/>
                    </a:cubicBezTo>
                    <a:cubicBezTo>
                      <a:pt x="313" y="146"/>
                      <a:pt x="312" y="138"/>
                      <a:pt x="314" y="133"/>
                    </a:cubicBezTo>
                    <a:cubicBezTo>
                      <a:pt x="319" y="107"/>
                      <a:pt x="322" y="83"/>
                      <a:pt x="330" y="59"/>
                    </a:cubicBezTo>
                    <a:cubicBezTo>
                      <a:pt x="291" y="32"/>
                      <a:pt x="307" y="46"/>
                      <a:pt x="282" y="21"/>
                    </a:cubicBezTo>
                    <a:cubicBezTo>
                      <a:pt x="276" y="2"/>
                      <a:pt x="273" y="8"/>
                      <a:pt x="282" y="0"/>
                    </a:cubicBezTo>
                  </a:path>
                </a:pathLst>
              </a:custGeom>
              <a:noFill/>
              <a:ln w="28575" cmpd="sng">
                <a:solidFill>
                  <a:srgbClr val="09611B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5" name="Group 87"/>
            <p:cNvGrpSpPr>
              <a:grpSpLocks/>
            </p:cNvGrpSpPr>
            <p:nvPr/>
          </p:nvGrpSpPr>
          <p:grpSpPr bwMode="auto">
            <a:xfrm>
              <a:off x="3778" y="2964"/>
              <a:ext cx="277" cy="437"/>
              <a:chOff x="3040" y="1024"/>
              <a:chExt cx="458" cy="640"/>
            </a:xfrm>
          </p:grpSpPr>
          <p:sp>
            <p:nvSpPr>
              <p:cNvPr id="90" name="Freeform 88"/>
              <p:cNvSpPr>
                <a:spLocks/>
              </p:cNvSpPr>
              <p:nvPr/>
            </p:nvSpPr>
            <p:spPr bwMode="auto">
              <a:xfrm>
                <a:off x="3040" y="1385"/>
                <a:ext cx="458" cy="279"/>
              </a:xfrm>
              <a:custGeom>
                <a:avLst/>
                <a:gdLst>
                  <a:gd name="T0" fmla="*/ 48 w 458"/>
                  <a:gd name="T1" fmla="*/ 13 h 279"/>
                  <a:gd name="T2" fmla="*/ 219 w 458"/>
                  <a:gd name="T3" fmla="*/ 146 h 279"/>
                  <a:gd name="T4" fmla="*/ 406 w 458"/>
                  <a:gd name="T5" fmla="*/ 34 h 279"/>
                  <a:gd name="T6" fmla="*/ 400 w 458"/>
                  <a:gd name="T7" fmla="*/ 247 h 279"/>
                  <a:gd name="T8" fmla="*/ 59 w 458"/>
                  <a:gd name="T9" fmla="*/ 226 h 279"/>
                  <a:gd name="T10" fmla="*/ 48 w 458"/>
                  <a:gd name="T11" fmla="*/ 13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8" h="279">
                    <a:moveTo>
                      <a:pt x="48" y="13"/>
                    </a:moveTo>
                    <a:cubicBezTo>
                      <a:pt x="75" y="0"/>
                      <a:pt x="159" y="142"/>
                      <a:pt x="219" y="146"/>
                    </a:cubicBezTo>
                    <a:cubicBezTo>
                      <a:pt x="279" y="150"/>
                      <a:pt x="376" y="17"/>
                      <a:pt x="406" y="34"/>
                    </a:cubicBezTo>
                    <a:cubicBezTo>
                      <a:pt x="436" y="51"/>
                      <a:pt x="458" y="215"/>
                      <a:pt x="400" y="247"/>
                    </a:cubicBezTo>
                    <a:cubicBezTo>
                      <a:pt x="342" y="279"/>
                      <a:pt x="118" y="265"/>
                      <a:pt x="59" y="226"/>
                    </a:cubicBezTo>
                    <a:cubicBezTo>
                      <a:pt x="0" y="187"/>
                      <a:pt x="21" y="26"/>
                      <a:pt x="48" y="13"/>
                    </a:cubicBezTo>
                    <a:close/>
                  </a:path>
                </a:pathLst>
              </a:cu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" name="Freeform 89"/>
              <p:cNvSpPr>
                <a:spLocks/>
              </p:cNvSpPr>
              <p:nvPr/>
            </p:nvSpPr>
            <p:spPr bwMode="auto">
              <a:xfrm>
                <a:off x="3087" y="1275"/>
                <a:ext cx="52" cy="117"/>
              </a:xfrm>
              <a:custGeom>
                <a:avLst/>
                <a:gdLst>
                  <a:gd name="T0" fmla="*/ 1 w 52"/>
                  <a:gd name="T1" fmla="*/ 117 h 117"/>
                  <a:gd name="T2" fmla="*/ 44 w 52"/>
                  <a:gd name="T3" fmla="*/ 53 h 117"/>
                  <a:gd name="T4" fmla="*/ 49 w 52"/>
                  <a:gd name="T5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" h="117">
                    <a:moveTo>
                      <a:pt x="1" y="117"/>
                    </a:moveTo>
                    <a:cubicBezTo>
                      <a:pt x="6" y="67"/>
                      <a:pt x="0" y="62"/>
                      <a:pt x="44" y="53"/>
                    </a:cubicBezTo>
                    <a:cubicBezTo>
                      <a:pt x="52" y="25"/>
                      <a:pt x="49" y="42"/>
                      <a:pt x="49" y="0"/>
                    </a:cubicBez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" name="Freeform 90"/>
              <p:cNvSpPr>
                <a:spLocks/>
              </p:cNvSpPr>
              <p:nvPr/>
            </p:nvSpPr>
            <p:spPr bwMode="auto">
              <a:xfrm>
                <a:off x="3131" y="1024"/>
                <a:ext cx="330" cy="251"/>
              </a:xfrm>
              <a:custGeom>
                <a:avLst/>
                <a:gdLst>
                  <a:gd name="T0" fmla="*/ 5 w 330"/>
                  <a:gd name="T1" fmla="*/ 251 h 251"/>
                  <a:gd name="T2" fmla="*/ 10 w 330"/>
                  <a:gd name="T3" fmla="*/ 197 h 251"/>
                  <a:gd name="T4" fmla="*/ 42 w 330"/>
                  <a:gd name="T5" fmla="*/ 187 h 251"/>
                  <a:gd name="T6" fmla="*/ 90 w 330"/>
                  <a:gd name="T7" fmla="*/ 208 h 251"/>
                  <a:gd name="T8" fmla="*/ 170 w 330"/>
                  <a:gd name="T9" fmla="*/ 80 h 251"/>
                  <a:gd name="T10" fmla="*/ 224 w 330"/>
                  <a:gd name="T11" fmla="*/ 101 h 251"/>
                  <a:gd name="T12" fmla="*/ 272 w 330"/>
                  <a:gd name="T13" fmla="*/ 155 h 251"/>
                  <a:gd name="T14" fmla="*/ 309 w 330"/>
                  <a:gd name="T15" fmla="*/ 149 h 251"/>
                  <a:gd name="T16" fmla="*/ 314 w 330"/>
                  <a:gd name="T17" fmla="*/ 133 h 251"/>
                  <a:gd name="T18" fmla="*/ 330 w 330"/>
                  <a:gd name="T19" fmla="*/ 59 h 251"/>
                  <a:gd name="T20" fmla="*/ 282 w 330"/>
                  <a:gd name="T21" fmla="*/ 21 h 251"/>
                  <a:gd name="T22" fmla="*/ 282 w 330"/>
                  <a:gd name="T23" fmla="*/ 0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30" h="251">
                    <a:moveTo>
                      <a:pt x="5" y="251"/>
                    </a:moveTo>
                    <a:cubicBezTo>
                      <a:pt x="6" y="233"/>
                      <a:pt x="0" y="212"/>
                      <a:pt x="10" y="197"/>
                    </a:cubicBezTo>
                    <a:cubicBezTo>
                      <a:pt x="15" y="187"/>
                      <a:pt x="42" y="187"/>
                      <a:pt x="42" y="187"/>
                    </a:cubicBezTo>
                    <a:cubicBezTo>
                      <a:pt x="59" y="192"/>
                      <a:pt x="72" y="202"/>
                      <a:pt x="90" y="208"/>
                    </a:cubicBezTo>
                    <a:cubicBezTo>
                      <a:pt x="164" y="191"/>
                      <a:pt x="112" y="98"/>
                      <a:pt x="170" y="80"/>
                    </a:cubicBezTo>
                    <a:cubicBezTo>
                      <a:pt x="191" y="84"/>
                      <a:pt x="205" y="89"/>
                      <a:pt x="224" y="101"/>
                    </a:cubicBezTo>
                    <a:cubicBezTo>
                      <a:pt x="232" y="127"/>
                      <a:pt x="245" y="145"/>
                      <a:pt x="272" y="155"/>
                    </a:cubicBezTo>
                    <a:cubicBezTo>
                      <a:pt x="284" y="153"/>
                      <a:pt x="297" y="154"/>
                      <a:pt x="309" y="149"/>
                    </a:cubicBezTo>
                    <a:cubicBezTo>
                      <a:pt x="313" y="146"/>
                      <a:pt x="312" y="138"/>
                      <a:pt x="314" y="133"/>
                    </a:cubicBezTo>
                    <a:cubicBezTo>
                      <a:pt x="319" y="107"/>
                      <a:pt x="322" y="83"/>
                      <a:pt x="330" y="59"/>
                    </a:cubicBezTo>
                    <a:cubicBezTo>
                      <a:pt x="291" y="32"/>
                      <a:pt x="307" y="46"/>
                      <a:pt x="282" y="21"/>
                    </a:cubicBezTo>
                    <a:cubicBezTo>
                      <a:pt x="276" y="2"/>
                      <a:pt x="273" y="8"/>
                      <a:pt x="282" y="0"/>
                    </a:cubicBezTo>
                  </a:path>
                </a:pathLst>
              </a:custGeom>
              <a:noFill/>
              <a:ln w="28575" cmpd="sng">
                <a:solidFill>
                  <a:srgbClr val="09611B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6" name="Group 91"/>
            <p:cNvGrpSpPr>
              <a:grpSpLocks/>
            </p:cNvGrpSpPr>
            <p:nvPr/>
          </p:nvGrpSpPr>
          <p:grpSpPr bwMode="auto">
            <a:xfrm rot="5400000">
              <a:off x="3330" y="2932"/>
              <a:ext cx="277" cy="437"/>
              <a:chOff x="3040" y="1024"/>
              <a:chExt cx="458" cy="640"/>
            </a:xfrm>
          </p:grpSpPr>
          <p:sp>
            <p:nvSpPr>
              <p:cNvPr id="87" name="Freeform 92"/>
              <p:cNvSpPr>
                <a:spLocks/>
              </p:cNvSpPr>
              <p:nvPr/>
            </p:nvSpPr>
            <p:spPr bwMode="auto">
              <a:xfrm>
                <a:off x="3040" y="1385"/>
                <a:ext cx="458" cy="279"/>
              </a:xfrm>
              <a:custGeom>
                <a:avLst/>
                <a:gdLst>
                  <a:gd name="T0" fmla="*/ 48 w 458"/>
                  <a:gd name="T1" fmla="*/ 13 h 279"/>
                  <a:gd name="T2" fmla="*/ 219 w 458"/>
                  <a:gd name="T3" fmla="*/ 146 h 279"/>
                  <a:gd name="T4" fmla="*/ 406 w 458"/>
                  <a:gd name="T5" fmla="*/ 34 h 279"/>
                  <a:gd name="T6" fmla="*/ 400 w 458"/>
                  <a:gd name="T7" fmla="*/ 247 h 279"/>
                  <a:gd name="T8" fmla="*/ 59 w 458"/>
                  <a:gd name="T9" fmla="*/ 226 h 279"/>
                  <a:gd name="T10" fmla="*/ 48 w 458"/>
                  <a:gd name="T11" fmla="*/ 13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8" h="279">
                    <a:moveTo>
                      <a:pt x="48" y="13"/>
                    </a:moveTo>
                    <a:cubicBezTo>
                      <a:pt x="75" y="0"/>
                      <a:pt x="159" y="142"/>
                      <a:pt x="219" y="146"/>
                    </a:cubicBezTo>
                    <a:cubicBezTo>
                      <a:pt x="279" y="150"/>
                      <a:pt x="376" y="17"/>
                      <a:pt x="406" y="34"/>
                    </a:cubicBezTo>
                    <a:cubicBezTo>
                      <a:pt x="436" y="51"/>
                      <a:pt x="458" y="215"/>
                      <a:pt x="400" y="247"/>
                    </a:cubicBezTo>
                    <a:cubicBezTo>
                      <a:pt x="342" y="279"/>
                      <a:pt x="118" y="265"/>
                      <a:pt x="59" y="226"/>
                    </a:cubicBezTo>
                    <a:cubicBezTo>
                      <a:pt x="0" y="187"/>
                      <a:pt x="21" y="26"/>
                      <a:pt x="48" y="13"/>
                    </a:cubicBezTo>
                    <a:close/>
                  </a:path>
                </a:pathLst>
              </a:cu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" name="Freeform 93"/>
              <p:cNvSpPr>
                <a:spLocks/>
              </p:cNvSpPr>
              <p:nvPr/>
            </p:nvSpPr>
            <p:spPr bwMode="auto">
              <a:xfrm>
                <a:off x="3087" y="1275"/>
                <a:ext cx="52" cy="117"/>
              </a:xfrm>
              <a:custGeom>
                <a:avLst/>
                <a:gdLst>
                  <a:gd name="T0" fmla="*/ 1 w 52"/>
                  <a:gd name="T1" fmla="*/ 117 h 117"/>
                  <a:gd name="T2" fmla="*/ 44 w 52"/>
                  <a:gd name="T3" fmla="*/ 53 h 117"/>
                  <a:gd name="T4" fmla="*/ 49 w 52"/>
                  <a:gd name="T5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" h="117">
                    <a:moveTo>
                      <a:pt x="1" y="117"/>
                    </a:moveTo>
                    <a:cubicBezTo>
                      <a:pt x="6" y="67"/>
                      <a:pt x="0" y="62"/>
                      <a:pt x="44" y="53"/>
                    </a:cubicBezTo>
                    <a:cubicBezTo>
                      <a:pt x="52" y="25"/>
                      <a:pt x="49" y="42"/>
                      <a:pt x="49" y="0"/>
                    </a:cubicBez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" name="Freeform 94"/>
              <p:cNvSpPr>
                <a:spLocks/>
              </p:cNvSpPr>
              <p:nvPr/>
            </p:nvSpPr>
            <p:spPr bwMode="auto">
              <a:xfrm>
                <a:off x="3131" y="1024"/>
                <a:ext cx="330" cy="251"/>
              </a:xfrm>
              <a:custGeom>
                <a:avLst/>
                <a:gdLst>
                  <a:gd name="T0" fmla="*/ 5 w 330"/>
                  <a:gd name="T1" fmla="*/ 251 h 251"/>
                  <a:gd name="T2" fmla="*/ 10 w 330"/>
                  <a:gd name="T3" fmla="*/ 197 h 251"/>
                  <a:gd name="T4" fmla="*/ 42 w 330"/>
                  <a:gd name="T5" fmla="*/ 187 h 251"/>
                  <a:gd name="T6" fmla="*/ 90 w 330"/>
                  <a:gd name="T7" fmla="*/ 208 h 251"/>
                  <a:gd name="T8" fmla="*/ 170 w 330"/>
                  <a:gd name="T9" fmla="*/ 80 h 251"/>
                  <a:gd name="T10" fmla="*/ 224 w 330"/>
                  <a:gd name="T11" fmla="*/ 101 h 251"/>
                  <a:gd name="T12" fmla="*/ 272 w 330"/>
                  <a:gd name="T13" fmla="*/ 155 h 251"/>
                  <a:gd name="T14" fmla="*/ 309 w 330"/>
                  <a:gd name="T15" fmla="*/ 149 h 251"/>
                  <a:gd name="T16" fmla="*/ 314 w 330"/>
                  <a:gd name="T17" fmla="*/ 133 h 251"/>
                  <a:gd name="T18" fmla="*/ 330 w 330"/>
                  <a:gd name="T19" fmla="*/ 59 h 251"/>
                  <a:gd name="T20" fmla="*/ 282 w 330"/>
                  <a:gd name="T21" fmla="*/ 21 h 251"/>
                  <a:gd name="T22" fmla="*/ 282 w 330"/>
                  <a:gd name="T23" fmla="*/ 0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30" h="251">
                    <a:moveTo>
                      <a:pt x="5" y="251"/>
                    </a:moveTo>
                    <a:cubicBezTo>
                      <a:pt x="6" y="233"/>
                      <a:pt x="0" y="212"/>
                      <a:pt x="10" y="197"/>
                    </a:cubicBezTo>
                    <a:cubicBezTo>
                      <a:pt x="15" y="187"/>
                      <a:pt x="42" y="187"/>
                      <a:pt x="42" y="187"/>
                    </a:cubicBezTo>
                    <a:cubicBezTo>
                      <a:pt x="59" y="192"/>
                      <a:pt x="72" y="202"/>
                      <a:pt x="90" y="208"/>
                    </a:cubicBezTo>
                    <a:cubicBezTo>
                      <a:pt x="164" y="191"/>
                      <a:pt x="112" y="98"/>
                      <a:pt x="170" y="80"/>
                    </a:cubicBezTo>
                    <a:cubicBezTo>
                      <a:pt x="191" y="84"/>
                      <a:pt x="205" y="89"/>
                      <a:pt x="224" y="101"/>
                    </a:cubicBezTo>
                    <a:cubicBezTo>
                      <a:pt x="232" y="127"/>
                      <a:pt x="245" y="145"/>
                      <a:pt x="272" y="155"/>
                    </a:cubicBezTo>
                    <a:cubicBezTo>
                      <a:pt x="284" y="153"/>
                      <a:pt x="297" y="154"/>
                      <a:pt x="309" y="149"/>
                    </a:cubicBezTo>
                    <a:cubicBezTo>
                      <a:pt x="313" y="146"/>
                      <a:pt x="312" y="138"/>
                      <a:pt x="314" y="133"/>
                    </a:cubicBezTo>
                    <a:cubicBezTo>
                      <a:pt x="319" y="107"/>
                      <a:pt x="322" y="83"/>
                      <a:pt x="330" y="59"/>
                    </a:cubicBezTo>
                    <a:cubicBezTo>
                      <a:pt x="291" y="32"/>
                      <a:pt x="307" y="46"/>
                      <a:pt x="282" y="21"/>
                    </a:cubicBezTo>
                    <a:cubicBezTo>
                      <a:pt x="276" y="2"/>
                      <a:pt x="273" y="8"/>
                      <a:pt x="282" y="0"/>
                    </a:cubicBezTo>
                  </a:path>
                </a:pathLst>
              </a:custGeom>
              <a:noFill/>
              <a:ln w="28575" cmpd="sng">
                <a:solidFill>
                  <a:srgbClr val="09611B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96" name="Line 5"/>
          <p:cNvSpPr>
            <a:spLocks noChangeShapeType="1"/>
          </p:cNvSpPr>
          <p:nvPr/>
        </p:nvSpPr>
        <p:spPr bwMode="auto">
          <a:xfrm>
            <a:off x="594011" y="1604564"/>
            <a:ext cx="845941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762" tIns="48381" rIns="96762" bIns="48381"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 bwMode="auto">
          <a:xfrm>
            <a:off x="6753200" y="3501008"/>
            <a:ext cx="432048" cy="432048"/>
          </a:xfrm>
          <a:prstGeom prst="rect">
            <a:avLst/>
          </a:prstGeom>
          <a:solidFill>
            <a:srgbClr val="00009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8" charset="0"/>
            </a:endParaRPr>
          </a:p>
        </p:txBody>
      </p:sp>
      <p:sp>
        <p:nvSpPr>
          <p:cNvPr id="97" name="Rectangle 96"/>
          <p:cNvSpPr/>
          <p:nvPr/>
        </p:nvSpPr>
        <p:spPr bwMode="auto">
          <a:xfrm>
            <a:off x="2432720" y="3501008"/>
            <a:ext cx="432048" cy="432048"/>
          </a:xfrm>
          <a:prstGeom prst="rect">
            <a:avLst/>
          </a:prstGeom>
          <a:solidFill>
            <a:srgbClr val="00009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8" charset="0"/>
            </a:endParaRPr>
          </a:p>
        </p:txBody>
      </p:sp>
      <p:sp>
        <p:nvSpPr>
          <p:cNvPr id="4" name="Right Arrow 3"/>
          <p:cNvSpPr/>
          <p:nvPr/>
        </p:nvSpPr>
        <p:spPr bwMode="auto">
          <a:xfrm>
            <a:off x="1640632" y="3645024"/>
            <a:ext cx="720080" cy="144016"/>
          </a:xfrm>
          <a:prstGeom prst="rightArrow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8" charset="0"/>
            </a:endParaRPr>
          </a:p>
        </p:txBody>
      </p:sp>
      <p:sp>
        <p:nvSpPr>
          <p:cNvPr id="98" name="Right Arrow 97"/>
          <p:cNvSpPr/>
          <p:nvPr/>
        </p:nvSpPr>
        <p:spPr bwMode="auto">
          <a:xfrm flipH="1">
            <a:off x="7257256" y="3645024"/>
            <a:ext cx="720080" cy="144016"/>
          </a:xfrm>
          <a:prstGeom prst="rightArrow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8" charset="0"/>
            </a:endParaRPr>
          </a:p>
        </p:txBody>
      </p:sp>
      <p:sp>
        <p:nvSpPr>
          <p:cNvPr id="5" name="Snip Same Side Corner Rectangle 4"/>
          <p:cNvSpPr/>
          <p:nvPr/>
        </p:nvSpPr>
        <p:spPr bwMode="auto">
          <a:xfrm>
            <a:off x="6393160" y="2708920"/>
            <a:ext cx="216024" cy="1368152"/>
          </a:xfrm>
          <a:prstGeom prst="snip2SameRect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8" charset="0"/>
            </a:endParaRPr>
          </a:p>
        </p:txBody>
      </p:sp>
      <p:sp>
        <p:nvSpPr>
          <p:cNvPr id="99" name="Right Arrow 98"/>
          <p:cNvSpPr/>
          <p:nvPr/>
        </p:nvSpPr>
        <p:spPr bwMode="auto">
          <a:xfrm rot="5400000" flipH="1">
            <a:off x="6177136" y="1988840"/>
            <a:ext cx="720080" cy="144016"/>
          </a:xfrm>
          <a:prstGeom prst="rightArrow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8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6897216" y="1772816"/>
            <a:ext cx="2528006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Wilhelmy</a:t>
            </a:r>
            <a:r>
              <a:rPr lang="en-US" dirty="0" smtClean="0"/>
              <a:t> plate to </a:t>
            </a:r>
          </a:p>
          <a:p>
            <a:r>
              <a:rPr lang="en-US" dirty="0" smtClean="0"/>
              <a:t>record surface </a:t>
            </a:r>
          </a:p>
          <a:p>
            <a:r>
              <a:rPr lang="en-US" dirty="0" smtClean="0"/>
              <a:t>pressure, 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3872880" y="5517232"/>
            <a:ext cx="3007554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Barriers to record </a:t>
            </a:r>
          </a:p>
          <a:p>
            <a:r>
              <a:rPr lang="en-US" dirty="0"/>
              <a:t>a</a:t>
            </a:r>
            <a:r>
              <a:rPr lang="en-US" dirty="0" smtClean="0"/>
              <a:t>rea per molecule, A</a:t>
            </a:r>
            <a:endParaRPr lang="en-US" dirty="0">
              <a:latin typeface="Symbol" charset="2"/>
              <a:cs typeface="Symbol" charset="2"/>
            </a:endParaRPr>
          </a:p>
        </p:txBody>
      </p:sp>
      <p:cxnSp>
        <p:nvCxnSpPr>
          <p:cNvPr id="103" name="Straight Arrow Connector 102"/>
          <p:cNvCxnSpPr/>
          <p:nvPr/>
        </p:nvCxnSpPr>
        <p:spPr bwMode="auto">
          <a:xfrm flipH="1" flipV="1">
            <a:off x="2504728" y="4005064"/>
            <a:ext cx="1368152" cy="151216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4" name="Straight Arrow Connector 103"/>
          <p:cNvCxnSpPr>
            <a:endCxn id="3" idx="2"/>
          </p:cNvCxnSpPr>
          <p:nvPr/>
        </p:nvCxnSpPr>
        <p:spPr bwMode="auto">
          <a:xfrm flipV="1">
            <a:off x="6897216" y="3933056"/>
            <a:ext cx="72008" cy="158417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631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379862"/>
            <a:ext cx="9906000" cy="1142735"/>
          </a:xfrm>
        </p:spPr>
        <p:txBody>
          <a:bodyPr/>
          <a:lstStyle/>
          <a:p>
            <a:r>
              <a:rPr lang="en-US" dirty="0"/>
              <a:t> vs. </a:t>
            </a:r>
            <a:r>
              <a:rPr lang="en-US" dirty="0" smtClean="0"/>
              <a:t>Area </a:t>
            </a:r>
            <a:r>
              <a:rPr lang="en-US" dirty="0"/>
              <a:t>isotherm of </a:t>
            </a:r>
            <a:r>
              <a:rPr lang="en-US" dirty="0" smtClean="0"/>
              <a:t>cationic DODAB </a:t>
            </a:r>
            <a:r>
              <a:rPr lang="en-US" dirty="0"/>
              <a:t>monolayers on 2mM imidazole pH 7 with and without 0.06 mg/ml nucleic acids </a:t>
            </a:r>
            <a:r>
              <a:rPr lang="en-US" dirty="0" smtClean="0"/>
              <a:t>in sub</a:t>
            </a:r>
            <a:r>
              <a:rPr lang="en-US" dirty="0"/>
              <a:t>-phase. 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113" r="5220"/>
          <a:stretch/>
        </p:blipFill>
        <p:spPr>
          <a:xfrm>
            <a:off x="217905" y="2005357"/>
            <a:ext cx="4560152" cy="3886571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7393" y="2005357"/>
            <a:ext cx="4728311" cy="3886571"/>
          </a:xfrm>
        </p:spPr>
        <p:txBody>
          <a:bodyPr/>
          <a:lstStyle/>
          <a:p>
            <a:r>
              <a:rPr lang="en-US" dirty="0"/>
              <a:t>The presences of nucleic </a:t>
            </a:r>
            <a:r>
              <a:rPr lang="en-US" dirty="0" smtClean="0"/>
              <a:t>acids (NA) </a:t>
            </a:r>
            <a:r>
              <a:rPr lang="en-US" dirty="0"/>
              <a:t>in the sub-phase only have minor effect on the isotherm </a:t>
            </a:r>
            <a:r>
              <a:rPr lang="en-US" dirty="0" smtClean="0"/>
              <a:t>shape</a:t>
            </a:r>
          </a:p>
          <a:p>
            <a:r>
              <a:rPr lang="en-US" dirty="0"/>
              <a:t>I</a:t>
            </a:r>
            <a:r>
              <a:rPr lang="en-US" dirty="0" smtClean="0"/>
              <a:t>sotherm </a:t>
            </a:r>
            <a:r>
              <a:rPr lang="en-US" dirty="0"/>
              <a:t>shifted towards higher area indicating incorporation of nucleic acids.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3602" y="6060162"/>
            <a:ext cx="11313842" cy="467039"/>
          </a:xfrm>
          <a:prstGeom prst="rect">
            <a:avLst/>
          </a:prstGeom>
          <a:noFill/>
        </p:spPr>
        <p:txBody>
          <a:bodyPr wrap="none" lIns="96762" tIns="48381" rIns="96762" bIns="48381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P-A isotherm probe the interaction, but no information of  the location of NA  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594011" y="1535380"/>
            <a:ext cx="845941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762" tIns="48381" rIns="96762" bIns="48381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92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5430" y="1198688"/>
            <a:ext cx="8419227" cy="1362369"/>
          </a:xfrm>
        </p:spPr>
        <p:txBody>
          <a:bodyPr/>
          <a:lstStyle/>
          <a:p>
            <a:r>
              <a:rPr lang="en-US" dirty="0" smtClean="0"/>
              <a:t>Neutron </a:t>
            </a:r>
            <a:r>
              <a:rPr lang="en-US" dirty="0" err="1" smtClean="0"/>
              <a:t>reflectometry</a:t>
            </a:r>
            <a:r>
              <a:rPr lang="en-US" dirty="0" smtClean="0"/>
              <a:t> can provide information on the location of nuclei acids on a lipid monolayer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41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57816"/>
            <a:ext cx="9906000" cy="1142735"/>
          </a:xfrm>
        </p:spPr>
        <p:txBody>
          <a:bodyPr/>
          <a:lstStyle/>
          <a:p>
            <a:r>
              <a:rPr lang="en-US" dirty="0"/>
              <a:t>Reflectivity profiles </a:t>
            </a:r>
            <a:r>
              <a:rPr lang="en-US" dirty="0" smtClean="0"/>
              <a:t>for </a:t>
            </a:r>
            <a:r>
              <a:rPr lang="en-US" dirty="0"/>
              <a:t>DODAB monolayer </a:t>
            </a:r>
            <a:r>
              <a:rPr lang="en-US" dirty="0" smtClean="0"/>
              <a:t>on </a:t>
            </a:r>
            <a:r>
              <a:rPr lang="en-US" dirty="0"/>
              <a:t>2mM imidazole, pH 7, with and without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0.06 </a:t>
            </a:r>
            <a:r>
              <a:rPr lang="en-US" dirty="0"/>
              <a:t>mg/ml </a:t>
            </a:r>
            <a:r>
              <a:rPr lang="en-US" dirty="0" err="1"/>
              <a:t>ssRNA</a:t>
            </a:r>
            <a:r>
              <a:rPr lang="en-US" dirty="0"/>
              <a:t> </a:t>
            </a:r>
            <a:r>
              <a:rPr lang="en-US" dirty="0" smtClean="0"/>
              <a:t> or ds DNA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6173" y="1966771"/>
            <a:ext cx="4376461" cy="639804"/>
          </a:xfrm>
        </p:spPr>
        <p:txBody>
          <a:bodyPr/>
          <a:lstStyle/>
          <a:p>
            <a:r>
              <a:rPr lang="en-US" dirty="0" err="1" smtClean="0"/>
              <a:t>ssRNA</a:t>
            </a:r>
            <a:r>
              <a:rPr lang="en-US" dirty="0" smtClean="0"/>
              <a:t> (10b)</a:t>
            </a:r>
            <a:endParaRPr lang="en-US" dirty="0"/>
          </a:p>
        </p:txBody>
      </p:sp>
      <p:pic>
        <p:nvPicPr>
          <p:cNvPr id="7" name="Content Placeholder 6" descr="DODAB_RNA_LOW.tif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" r="4350"/>
          <a:stretch/>
        </p:blipFill>
        <p:spPr>
          <a:xfrm>
            <a:off x="43000" y="2900386"/>
            <a:ext cx="4698465" cy="3354993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6118" y="1966769"/>
            <a:ext cx="4379955" cy="639804"/>
          </a:xfrm>
        </p:spPr>
        <p:txBody>
          <a:bodyPr/>
          <a:lstStyle/>
          <a:p>
            <a:r>
              <a:rPr lang="en-US" dirty="0" err="1" smtClean="0"/>
              <a:t>dsDNA</a:t>
            </a:r>
            <a:r>
              <a:rPr lang="en-US" dirty="0" smtClean="0"/>
              <a:t> (2000bp)</a:t>
            </a:r>
            <a:endParaRPr lang="en-US" dirty="0"/>
          </a:p>
        </p:txBody>
      </p:sp>
      <p:pic>
        <p:nvPicPr>
          <p:cNvPr id="8" name="Content Placeholder 7" descr="DODAB_dsDNA_LOWP.tif"/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34" r="12145" b="-2216"/>
          <a:stretch/>
        </p:blipFill>
        <p:spPr>
          <a:xfrm>
            <a:off x="4779258" y="2839330"/>
            <a:ext cx="4632316" cy="3565077"/>
          </a:xfrm>
          <a:prstGeom prst="rect">
            <a:avLst/>
          </a:prstGeom>
        </p:spPr>
      </p:pic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384360" y="1560861"/>
            <a:ext cx="845941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762" tIns="48381" rIns="96762" bIns="48381"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54" y="5220106"/>
            <a:ext cx="1295642" cy="3552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4893" y="5228600"/>
            <a:ext cx="1287256" cy="30939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21134" y="1591552"/>
            <a:ext cx="5332637" cy="467039"/>
          </a:xfrm>
          <a:prstGeom prst="rect">
            <a:avLst/>
          </a:prstGeom>
          <a:noFill/>
        </p:spPr>
        <p:txBody>
          <a:bodyPr wrap="none" lIns="96762" tIns="48381" rIns="96762" bIns="48381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Low </a:t>
            </a:r>
            <a:r>
              <a:rPr lang="en-US" b="1" dirty="0">
                <a:solidFill>
                  <a:srgbClr val="FF0000"/>
                </a:solidFill>
              </a:rPr>
              <a:t>surface pressure, </a:t>
            </a:r>
            <a:r>
              <a:rPr lang="en-US" b="1" dirty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b="1" dirty="0">
                <a:solidFill>
                  <a:srgbClr val="FF0000"/>
                </a:solidFill>
              </a:rPr>
              <a:t>=8.8 </a:t>
            </a:r>
            <a:r>
              <a:rPr lang="en-US" b="1" dirty="0" err="1">
                <a:solidFill>
                  <a:srgbClr val="FF0000"/>
                </a:solidFill>
              </a:rPr>
              <a:t>mN</a:t>
            </a:r>
            <a:r>
              <a:rPr lang="en-US" b="1" dirty="0">
                <a:solidFill>
                  <a:srgbClr val="FF0000"/>
                </a:solidFill>
              </a:rPr>
              <a:t>/m</a:t>
            </a:r>
          </a:p>
        </p:txBody>
      </p:sp>
    </p:spTree>
    <p:extLst>
      <p:ext uri="{BB962C8B-B14F-4D97-AF65-F5344CB8AC3E}">
        <p14:creationId xmlns:p14="http://schemas.microsoft.com/office/powerpoint/2010/main" val="267512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Reflectivity profiles for DODAB monolayer on 2mM imidazole, pH 7, with and without </a:t>
            </a:r>
            <a:br>
              <a:rPr lang="en-US" dirty="0"/>
            </a:br>
            <a:r>
              <a:rPr lang="en-US" dirty="0"/>
              <a:t>0.06 mg/ml </a:t>
            </a:r>
            <a:r>
              <a:rPr lang="en-US" dirty="0" err="1"/>
              <a:t>ssRNA</a:t>
            </a:r>
            <a:r>
              <a:rPr lang="en-US" dirty="0"/>
              <a:t>  or ds </a:t>
            </a:r>
            <a:r>
              <a:rPr lang="en-US" dirty="0" smtClean="0"/>
              <a:t>DNA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240" y="2246870"/>
            <a:ext cx="4376461" cy="639804"/>
          </a:xfrm>
        </p:spPr>
        <p:txBody>
          <a:bodyPr/>
          <a:lstStyle/>
          <a:p>
            <a:r>
              <a:rPr lang="en-US" dirty="0" err="1"/>
              <a:t>ssRNA</a:t>
            </a:r>
            <a:r>
              <a:rPr lang="en-US" dirty="0"/>
              <a:t> (10b)</a:t>
            </a:r>
          </a:p>
        </p:txBody>
      </p:sp>
      <p:pic>
        <p:nvPicPr>
          <p:cNvPr id="8" name="Content Placeholder 7" descr="DODAB_RNA_HIGH.tif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17" r="2501"/>
          <a:stretch/>
        </p:blipFill>
        <p:spPr>
          <a:xfrm>
            <a:off x="335442" y="3147041"/>
            <a:ext cx="4615437" cy="3182746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26046" y="2234137"/>
            <a:ext cx="4379955" cy="639804"/>
          </a:xfrm>
        </p:spPr>
        <p:txBody>
          <a:bodyPr/>
          <a:lstStyle/>
          <a:p>
            <a:r>
              <a:rPr lang="en-US" dirty="0" err="1" smtClean="0"/>
              <a:t>dsDNA</a:t>
            </a:r>
            <a:r>
              <a:rPr lang="en-US" dirty="0" smtClean="0"/>
              <a:t> (2000bp)</a:t>
            </a:r>
            <a:endParaRPr lang="en-US" dirty="0"/>
          </a:p>
        </p:txBody>
      </p:sp>
      <p:pic>
        <p:nvPicPr>
          <p:cNvPr id="7" name="Content Placeholder 6" descr="DODAB_DNA_HIGHP.tif"/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3" t="-1439" r="118" b="-3911"/>
          <a:stretch/>
        </p:blipFill>
        <p:spPr>
          <a:xfrm>
            <a:off x="4838283" y="3045410"/>
            <a:ext cx="4805654" cy="3448124"/>
          </a:xfrm>
          <a:prstGeom prst="rect">
            <a:avLst/>
          </a:prstGeom>
        </p:spPr>
      </p:pic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594011" y="1586326"/>
            <a:ext cx="845941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762" tIns="48381" rIns="96762" bIns="48381"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589" y="5474736"/>
            <a:ext cx="1295642" cy="3552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5328" y="5474740"/>
            <a:ext cx="1375309" cy="32467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53414" y="1884398"/>
            <a:ext cx="5503507" cy="467039"/>
          </a:xfrm>
          <a:prstGeom prst="rect">
            <a:avLst/>
          </a:prstGeom>
          <a:noFill/>
        </p:spPr>
        <p:txBody>
          <a:bodyPr wrap="none" lIns="96762" tIns="48381" rIns="96762" bIns="48381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Hiugh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surface pressure, </a:t>
            </a:r>
            <a:r>
              <a:rPr lang="en-US" b="1" dirty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b="1" dirty="0" smtClean="0">
                <a:solidFill>
                  <a:srgbClr val="FF0000"/>
                </a:solidFill>
              </a:rPr>
              <a:t>=28 </a:t>
            </a:r>
            <a:r>
              <a:rPr lang="en-US" b="1" dirty="0" err="1">
                <a:solidFill>
                  <a:srgbClr val="FF0000"/>
                </a:solidFill>
              </a:rPr>
              <a:t>mN</a:t>
            </a:r>
            <a:r>
              <a:rPr lang="en-US" b="1" dirty="0">
                <a:solidFill>
                  <a:srgbClr val="FF0000"/>
                </a:solidFill>
              </a:rPr>
              <a:t>/m</a:t>
            </a:r>
          </a:p>
        </p:txBody>
      </p:sp>
    </p:spTree>
    <p:extLst>
      <p:ext uri="{BB962C8B-B14F-4D97-AF65-F5344CB8AC3E}">
        <p14:creationId xmlns:p14="http://schemas.microsoft.com/office/powerpoint/2010/main" val="173287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monolayers and nucleic acids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7" name="Group 388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037631361"/>
              </p:ext>
            </p:extLst>
          </p:nvPr>
        </p:nvGraphicFramePr>
        <p:xfrm>
          <a:off x="202663" y="1973525"/>
          <a:ext cx="5094514" cy="4392759"/>
        </p:xfrm>
        <a:graphic>
          <a:graphicData uri="http://schemas.openxmlformats.org/drawingml/2006/table">
            <a:tbl>
              <a:tblPr/>
              <a:tblGrid>
                <a:gridCol w="1523098"/>
                <a:gridCol w="588933"/>
                <a:gridCol w="588933"/>
                <a:gridCol w="997276"/>
                <a:gridCol w="742164"/>
                <a:gridCol w="654110"/>
              </a:tblGrid>
              <a:tr h="8343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0"/>
                          <a:cs typeface="Times New Roman" charset="0"/>
                        </a:rPr>
                        <a:t>Layer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80071" marR="80071" marT="50501" marB="5050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0"/>
                          <a:cs typeface="Times New Roman" charset="0"/>
                        </a:rPr>
                        <a:t>d (Å)</a:t>
                      </a:r>
                      <a:endParaRPr kumimoji="0" lang="en-GB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80071" marR="80071" marT="50501" marB="5050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0"/>
                          <a:cs typeface="Times New Roman" charset="0"/>
                        </a:rPr>
                        <a:t>R (Å)</a:t>
                      </a:r>
                      <a:endParaRPr kumimoji="0" lang="en-GB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80071" marR="80071" marT="50501" marB="5050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0"/>
                          <a:cs typeface="Times New Roman" charset="0"/>
                        </a:rPr>
                        <a:t>SLD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0"/>
                          <a:cs typeface="Times New Roman" charset="0"/>
                        </a:rPr>
                        <a:t>(10</a:t>
                      </a:r>
                      <a:r>
                        <a:rPr kumimoji="0" lang="en-GB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0"/>
                          <a:cs typeface="Times New Roman" charset="0"/>
                        </a:rPr>
                        <a:t>-6</a:t>
                      </a: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0"/>
                          <a:cs typeface="Times New Roman" charset="0"/>
                        </a:rPr>
                        <a:t> Å</a:t>
                      </a:r>
                      <a:r>
                        <a:rPr kumimoji="0" lang="en-GB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0"/>
                          <a:cs typeface="Times New Roman" charset="0"/>
                        </a:rPr>
                        <a:t>-2</a:t>
                      </a: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0"/>
                          <a:cs typeface="Times New Roman" charset="0"/>
                        </a:rPr>
                        <a:t>)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80071" marR="80071" marT="50501" marB="5050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0"/>
                          <a:cs typeface="Times New Roman" charset="0"/>
                        </a:rPr>
                        <a:t>Solv</a:t>
                      </a: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0"/>
                          <a:cs typeface="Times New Roman" charset="0"/>
                        </a:rPr>
                        <a:t>. </a:t>
                      </a: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0"/>
                          <a:cs typeface="Times New Roman" charset="0"/>
                        </a:rPr>
                        <a:t>%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80071" marR="80071" marT="50501" marB="5050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(Å</a:t>
                      </a:r>
                      <a:r>
                        <a:rPr kumimoji="0" lang="en-GB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2</a:t>
                      </a: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)</a:t>
                      </a:r>
                      <a:endParaRPr kumimoji="0" lang="en-GB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80071" marR="80071" marT="50501" marB="5050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692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0"/>
                          <a:cs typeface="Times New Roman" charset="0"/>
                        </a:rPr>
                        <a:t>DODAB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ＭＳ Ｐゴシック" charset="0"/>
                          <a:cs typeface="Symbol" charset="2"/>
                        </a:rPr>
                        <a:t>P</a:t>
                      </a: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0"/>
                          <a:cs typeface="Times New Roman" charset="0"/>
                        </a:rPr>
                        <a:t>=8.8 </a:t>
                      </a:r>
                      <a:r>
                        <a:rPr kumimoji="0" lang="en-GB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0"/>
                          <a:cs typeface="Times New Roman" charset="0"/>
                        </a:rPr>
                        <a:t>mN</a:t>
                      </a: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0"/>
                          <a:cs typeface="Times New Roman" charset="0"/>
                        </a:rPr>
                        <a:t>/m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80071" marR="80071" marT="50501" marB="5050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0"/>
                          <a:cs typeface="Times New Roman" charset="0"/>
                        </a:rPr>
                        <a:t>20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80071" marR="80071" marT="50501" marB="5050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0"/>
                          <a:cs typeface="Times New Roman" charset="0"/>
                        </a:rPr>
                        <a:t>4</a:t>
                      </a:r>
                      <a:endParaRPr kumimoji="0" lang="en-GB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80071" marR="80071" marT="50501" marB="5050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0"/>
                          <a:cs typeface="Times New Roman" charset="0"/>
                        </a:rPr>
                        <a:t>-0.34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0"/>
                          <a:cs typeface="Times New Roman" charset="0"/>
                        </a:rPr>
                        <a:t>(6.23)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80071" marR="80071" marT="50501" marB="5050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0"/>
                          <a:cs typeface="Times New Roman" charset="0"/>
                        </a:rPr>
                        <a:t>42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80071" marR="80071" marT="50501" marB="5050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96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80071" marR="80071" marT="50501" marB="5050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992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DODAB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ＭＳ Ｐゴシック" charset="0"/>
                          <a:cs typeface="Symbol" charset="2"/>
                        </a:rPr>
                        <a:t>P</a:t>
                      </a:r>
                      <a:r>
                        <a:rPr kumimoji="0" lang="en-GB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=28 </a:t>
                      </a:r>
                      <a:r>
                        <a:rPr kumimoji="0" lang="en-GB" sz="16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mN</a:t>
                      </a:r>
                      <a:r>
                        <a:rPr kumimoji="0" lang="en-GB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/m</a:t>
                      </a:r>
                      <a:endParaRPr kumimoji="0" lang="en-GB" sz="16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marL="80071" marR="80071" marT="50501" marB="5050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20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80071" marR="80071" marT="50501" marB="5050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4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80071" marR="80071" marT="50501" marB="5050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-0.34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(6.23)</a:t>
                      </a:r>
                      <a:endParaRPr kumimoji="0" lang="en-GB" sz="16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marL="80071" marR="80071" marT="50501" marB="5050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22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80071" marR="80071" marT="50501" marB="5050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71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80071" marR="80071" marT="50501" marB="5050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992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DPPC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ＭＳ Ｐゴシック" charset="0"/>
                          <a:cs typeface="Symbol" charset="2"/>
                        </a:rPr>
                        <a:t>P</a:t>
                      </a:r>
                      <a:r>
                        <a:rPr kumimoji="0" lang="en-GB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=8.4 </a:t>
                      </a:r>
                      <a:r>
                        <a:rPr kumimoji="0" lang="en-GB" sz="16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mN</a:t>
                      </a:r>
                      <a:r>
                        <a:rPr kumimoji="0" lang="en-GB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/m</a:t>
                      </a:r>
                      <a:endParaRPr kumimoji="0" lang="en-GB" sz="16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marL="80071" marR="80071" marT="50501" marB="5050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22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80071" marR="80071" marT="50501" marB="5050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4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80071" marR="80071" marT="50501" marB="5050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0.22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(5.53)</a:t>
                      </a:r>
                      <a:endParaRPr kumimoji="0" lang="en-GB" sz="16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marL="80071" marR="80071" marT="50501" marB="5050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32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80071" marR="80071" marT="50501" marB="5050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83</a:t>
                      </a:r>
                    </a:p>
                  </a:txBody>
                  <a:tcPr marL="80071" marR="80071" marT="50501" marB="5050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174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DPPC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ＭＳ Ｐゴシック" charset="0"/>
                          <a:cs typeface="Symbol" charset="2"/>
                        </a:rPr>
                        <a:t>P</a:t>
                      </a:r>
                      <a:r>
                        <a:rPr kumimoji="0" lang="en-GB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=28 </a:t>
                      </a:r>
                      <a:r>
                        <a:rPr kumimoji="0" lang="en-GB" sz="16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mN</a:t>
                      </a:r>
                      <a:r>
                        <a:rPr kumimoji="0" lang="en-GB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/m</a:t>
                      </a:r>
                      <a:endParaRPr kumimoji="0" lang="en-GB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marL="80071" marR="80071" marT="50501" marB="5050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0"/>
                          <a:cs typeface="Times New Roman" charset="0"/>
                        </a:rPr>
                        <a:t>22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80071" marR="80071" marT="50501" marB="5050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4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80071" marR="80071" marT="50501" marB="5050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0.22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(5.53)</a:t>
                      </a:r>
                      <a:endParaRPr kumimoji="0" lang="en-GB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marL="80071" marR="80071" marT="50501" marB="5050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0"/>
                          <a:cs typeface="Times New Roman" charset="0"/>
                        </a:rPr>
                        <a:t>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80071" marR="80071" marT="50501" marB="5050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60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80071" marR="80071" marT="50501" marB="5050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992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RNA (10b)</a:t>
                      </a:r>
                      <a:endParaRPr kumimoji="0" lang="en-GB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marL="80071" marR="80071" marT="50501" marB="5050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80071" marR="80071" marT="50501" marB="5050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80071" marR="80071" marT="50501" marB="5050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3.6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4.5 D</a:t>
                      </a:r>
                      <a:r>
                        <a:rPr kumimoji="0" lang="en-GB" sz="1600" b="0" i="0" u="none" strike="noStrike" kern="1200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2</a:t>
                      </a:r>
                      <a:r>
                        <a:rPr kumimoji="0" lang="en-GB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O</a:t>
                      </a:r>
                    </a:p>
                  </a:txBody>
                  <a:tcPr marL="80071" marR="80071" marT="50501" marB="5050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80071" marR="80071" marT="50501" marB="5050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80071" marR="80071" marT="50501" marB="5050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992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DNA (2000bp)</a:t>
                      </a:r>
                      <a:endParaRPr kumimoji="0" lang="en-GB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marL="80071" marR="80071" marT="50501" marB="5050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80071" marR="80071" marT="50501" marB="5050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80071" marR="80071" marT="50501" marB="5050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3.7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4.1 D</a:t>
                      </a:r>
                      <a:r>
                        <a:rPr kumimoji="0" lang="en-GB" sz="1600" b="0" i="0" u="none" strike="noStrike" kern="1200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2</a:t>
                      </a:r>
                      <a:r>
                        <a:rPr kumimoji="0" lang="en-GB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O</a:t>
                      </a:r>
                    </a:p>
                  </a:txBody>
                  <a:tcPr marL="80071" marR="80071" marT="50501" marB="5050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80071" marR="80071" marT="50501" marB="5050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80071" marR="80071" marT="50501" marB="5050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5412485" y="2056286"/>
            <a:ext cx="4203498" cy="3886571"/>
          </a:xfrm>
        </p:spPr>
        <p:txBody>
          <a:bodyPr/>
          <a:lstStyle/>
          <a:p>
            <a:r>
              <a:rPr lang="en-US" dirty="0"/>
              <a:t>d = thickness, R = Roughness</a:t>
            </a:r>
          </a:p>
          <a:p>
            <a:r>
              <a:rPr lang="en-US" dirty="0"/>
              <a:t>SLD = Scattering length density (</a:t>
            </a:r>
            <a:r>
              <a:rPr lang="en-US" dirty="0" err="1"/>
              <a:t>deuterated</a:t>
            </a:r>
            <a:r>
              <a:rPr lang="en-US" dirty="0"/>
              <a:t> in  </a:t>
            </a:r>
            <a:r>
              <a:rPr lang="en-US" dirty="0" err="1" smtClean="0"/>
              <a:t>paranthesis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/>
              <a:t>A=area per molecule from neutron data</a:t>
            </a:r>
          </a:p>
          <a:p>
            <a:endParaRPr lang="en-US" dirty="0"/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594011" y="1331678"/>
            <a:ext cx="845941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762" tIns="48381" rIns="96762" bIns="48381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36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97922" y="91259"/>
            <a:ext cx="8913653" cy="622514"/>
          </a:xfrm>
        </p:spPr>
        <p:txBody>
          <a:bodyPr/>
          <a:lstStyle/>
          <a:p>
            <a:r>
              <a:rPr lang="en-US" dirty="0" smtClean="0"/>
              <a:t>Fitting parameters</a:t>
            </a:r>
            <a:endParaRPr lang="en-US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1994209"/>
              </p:ext>
            </p:extLst>
          </p:nvPr>
        </p:nvGraphicFramePr>
        <p:xfrm>
          <a:off x="1" y="790937"/>
          <a:ext cx="9906000" cy="50086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273" name="Document" r:id="rId4" imgW="9017000" imgH="5003800" progId="Word.Document.12">
                  <p:embed/>
                </p:oleObj>
              </mc:Choice>
              <mc:Fallback>
                <p:oleObj name="Document" r:id="rId4" imgW="9017000" imgH="5003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" y="790937"/>
                        <a:ext cx="9906000" cy="50086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 bwMode="auto">
          <a:xfrm>
            <a:off x="8852395" y="810228"/>
            <a:ext cx="1053605" cy="4089721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6762" tIns="48381" rIns="96762" bIns="48381" numCol="1" rtlCol="0" anchor="t" anchorCtr="0" compatLnSpc="1">
            <a:prstTxWarp prst="textNoShape">
              <a:avLst/>
            </a:prstTxWarp>
          </a:bodyPr>
          <a:lstStyle/>
          <a:p>
            <a:pPr defTabSz="957539" eaLnBrk="1" hangingPunct="1"/>
            <a:endParaRPr lang="en-US" sz="25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96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Neutron </a:t>
            </a:r>
            <a:r>
              <a:rPr lang="en-US" dirty="0" err="1" smtClean="0"/>
              <a:t>reflectometry</a:t>
            </a:r>
            <a:r>
              <a:rPr lang="en-US" dirty="0" smtClean="0"/>
              <a:t> </a:t>
            </a:r>
            <a:r>
              <a:rPr lang="en-US" dirty="0"/>
              <a:t>results show: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dirty="0" err="1"/>
              <a:t>ssRNA</a:t>
            </a:r>
            <a:r>
              <a:rPr lang="en-US" sz="3000" dirty="0"/>
              <a:t> (10 bases) penetrate and adsorb on top of the cationic DODAB at low P, but do no penetration at high P. Similar, but less extensive interaction with </a:t>
            </a:r>
            <a:r>
              <a:rPr lang="en-US" sz="3000" dirty="0" err="1"/>
              <a:t>zwitterionic</a:t>
            </a:r>
            <a:r>
              <a:rPr lang="en-US" sz="3000" dirty="0"/>
              <a:t> DPPC.  </a:t>
            </a:r>
          </a:p>
          <a:p>
            <a:r>
              <a:rPr lang="en-US" sz="3000" dirty="0" err="1"/>
              <a:t>dsDNA</a:t>
            </a:r>
            <a:r>
              <a:rPr lang="en-US" sz="3000" dirty="0"/>
              <a:t> (2000 base pairs) partially removes the cationic DODAB monolayer both at low P and high P. </a:t>
            </a:r>
            <a:r>
              <a:rPr lang="en-US" sz="3000" dirty="0" err="1"/>
              <a:t>dsDNA</a:t>
            </a:r>
            <a:r>
              <a:rPr lang="en-US" sz="3000" dirty="0"/>
              <a:t> forms thicker but less dense layer on the cationic DODAB than </a:t>
            </a:r>
            <a:r>
              <a:rPr lang="en-US" sz="3000" dirty="0" err="1"/>
              <a:t>ssRNA</a:t>
            </a:r>
            <a:r>
              <a:rPr lang="en-US" sz="3000" dirty="0"/>
              <a:t>. </a:t>
            </a:r>
          </a:p>
          <a:p>
            <a:pPr marL="0" indent="0">
              <a:buNone/>
            </a:pPr>
            <a:endParaRPr lang="en-US" sz="3000" dirty="0"/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594011" y="1586326"/>
            <a:ext cx="845941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762" tIns="48381" rIns="96762" bIns="48381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91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>
          <a:xfrm>
            <a:off x="344488" y="116632"/>
            <a:ext cx="8913653" cy="792088"/>
          </a:xfrm>
        </p:spPr>
        <p:txBody>
          <a:bodyPr/>
          <a:lstStyle/>
          <a:p>
            <a:r>
              <a:rPr lang="en-US" dirty="0"/>
              <a:t>Polymer </a:t>
            </a:r>
            <a:r>
              <a:rPr lang="en-US" dirty="0" smtClean="0"/>
              <a:t>brushes (adapted from Per </a:t>
            </a:r>
            <a:r>
              <a:rPr lang="en-US" dirty="0" err="1" smtClean="0"/>
              <a:t>Linse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52931" name="Line 3"/>
          <p:cNvSpPr>
            <a:spLocks noChangeShapeType="1"/>
          </p:cNvSpPr>
          <p:nvPr/>
        </p:nvSpPr>
        <p:spPr bwMode="auto">
          <a:xfrm rot="5400000">
            <a:off x="130175" y="1979613"/>
            <a:ext cx="1524000" cy="0"/>
          </a:xfrm>
          <a:prstGeom prst="line">
            <a:avLst/>
          </a:prstGeom>
          <a:noFill/>
          <a:ln w="57150">
            <a:solidFill>
              <a:srgbClr val="0DA35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52932" name="Group 4"/>
          <p:cNvGrpSpPr>
            <a:grpSpLocks/>
          </p:cNvGrpSpPr>
          <p:nvPr/>
        </p:nvGrpSpPr>
        <p:grpSpPr bwMode="auto">
          <a:xfrm rot="5400000">
            <a:off x="1704181" y="708819"/>
            <a:ext cx="604838" cy="2228850"/>
            <a:chOff x="3840" y="864"/>
            <a:chExt cx="381" cy="1296"/>
          </a:xfrm>
        </p:grpSpPr>
        <p:sp>
          <p:nvSpPr>
            <p:cNvPr id="252933" name="Freeform 5"/>
            <p:cNvSpPr>
              <a:spLocks/>
            </p:cNvSpPr>
            <p:nvPr/>
          </p:nvSpPr>
          <p:spPr bwMode="auto">
            <a:xfrm>
              <a:off x="3840" y="864"/>
              <a:ext cx="381" cy="1224"/>
            </a:xfrm>
            <a:custGeom>
              <a:avLst/>
              <a:gdLst>
                <a:gd name="T0" fmla="*/ 248 w 381"/>
                <a:gd name="T1" fmla="*/ 0 h 1224"/>
                <a:gd name="T2" fmla="*/ 304 w 381"/>
                <a:gd name="T3" fmla="*/ 8 h 1224"/>
                <a:gd name="T4" fmla="*/ 352 w 381"/>
                <a:gd name="T5" fmla="*/ 40 h 1224"/>
                <a:gd name="T6" fmla="*/ 264 w 381"/>
                <a:gd name="T7" fmla="*/ 216 h 1224"/>
                <a:gd name="T8" fmla="*/ 232 w 381"/>
                <a:gd name="T9" fmla="*/ 320 h 1224"/>
                <a:gd name="T10" fmla="*/ 272 w 381"/>
                <a:gd name="T11" fmla="*/ 400 h 1224"/>
                <a:gd name="T12" fmla="*/ 320 w 381"/>
                <a:gd name="T13" fmla="*/ 416 h 1224"/>
                <a:gd name="T14" fmla="*/ 344 w 381"/>
                <a:gd name="T15" fmla="*/ 432 h 1224"/>
                <a:gd name="T16" fmla="*/ 256 w 381"/>
                <a:gd name="T17" fmla="*/ 608 h 1224"/>
                <a:gd name="T18" fmla="*/ 176 w 381"/>
                <a:gd name="T19" fmla="*/ 640 h 1224"/>
                <a:gd name="T20" fmla="*/ 112 w 381"/>
                <a:gd name="T21" fmla="*/ 656 h 1224"/>
                <a:gd name="T22" fmla="*/ 48 w 381"/>
                <a:gd name="T23" fmla="*/ 648 h 1224"/>
                <a:gd name="T24" fmla="*/ 88 w 381"/>
                <a:gd name="T25" fmla="*/ 576 h 1224"/>
                <a:gd name="T26" fmla="*/ 160 w 381"/>
                <a:gd name="T27" fmla="*/ 592 h 1224"/>
                <a:gd name="T28" fmla="*/ 240 w 381"/>
                <a:gd name="T29" fmla="*/ 704 h 1224"/>
                <a:gd name="T30" fmla="*/ 256 w 381"/>
                <a:gd name="T31" fmla="*/ 752 h 1224"/>
                <a:gd name="T32" fmla="*/ 264 w 381"/>
                <a:gd name="T33" fmla="*/ 776 h 1224"/>
                <a:gd name="T34" fmla="*/ 168 w 381"/>
                <a:gd name="T35" fmla="*/ 864 h 1224"/>
                <a:gd name="T36" fmla="*/ 176 w 381"/>
                <a:gd name="T37" fmla="*/ 920 h 1224"/>
                <a:gd name="T38" fmla="*/ 224 w 381"/>
                <a:gd name="T39" fmla="*/ 944 h 1224"/>
                <a:gd name="T40" fmla="*/ 312 w 381"/>
                <a:gd name="T41" fmla="*/ 1000 h 1224"/>
                <a:gd name="T42" fmla="*/ 256 w 381"/>
                <a:gd name="T43" fmla="*/ 1056 h 1224"/>
                <a:gd name="T44" fmla="*/ 264 w 381"/>
                <a:gd name="T45" fmla="*/ 1096 h 1224"/>
                <a:gd name="T46" fmla="*/ 248 w 381"/>
                <a:gd name="T47" fmla="*/ 1160 h 1224"/>
                <a:gd name="T48" fmla="*/ 288 w 381"/>
                <a:gd name="T49" fmla="*/ 1224 h 1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1" h="1224">
                  <a:moveTo>
                    <a:pt x="248" y="0"/>
                  </a:moveTo>
                  <a:cubicBezTo>
                    <a:pt x="266" y="2"/>
                    <a:pt x="286" y="1"/>
                    <a:pt x="304" y="8"/>
                  </a:cubicBezTo>
                  <a:cubicBezTo>
                    <a:pt x="321" y="14"/>
                    <a:pt x="352" y="40"/>
                    <a:pt x="352" y="40"/>
                  </a:cubicBezTo>
                  <a:cubicBezTo>
                    <a:pt x="381" y="128"/>
                    <a:pt x="329" y="172"/>
                    <a:pt x="264" y="216"/>
                  </a:cubicBezTo>
                  <a:cubicBezTo>
                    <a:pt x="252" y="250"/>
                    <a:pt x="243" y="285"/>
                    <a:pt x="232" y="320"/>
                  </a:cubicBezTo>
                  <a:cubicBezTo>
                    <a:pt x="239" y="342"/>
                    <a:pt x="250" y="386"/>
                    <a:pt x="272" y="400"/>
                  </a:cubicBezTo>
                  <a:cubicBezTo>
                    <a:pt x="286" y="408"/>
                    <a:pt x="305" y="406"/>
                    <a:pt x="320" y="416"/>
                  </a:cubicBezTo>
                  <a:cubicBezTo>
                    <a:pt x="328" y="421"/>
                    <a:pt x="336" y="426"/>
                    <a:pt x="344" y="432"/>
                  </a:cubicBezTo>
                  <a:cubicBezTo>
                    <a:pt x="380" y="542"/>
                    <a:pt x="339" y="574"/>
                    <a:pt x="256" y="608"/>
                  </a:cubicBezTo>
                  <a:cubicBezTo>
                    <a:pt x="229" y="618"/>
                    <a:pt x="203" y="630"/>
                    <a:pt x="176" y="640"/>
                  </a:cubicBezTo>
                  <a:cubicBezTo>
                    <a:pt x="155" y="646"/>
                    <a:pt x="112" y="656"/>
                    <a:pt x="112" y="656"/>
                  </a:cubicBezTo>
                  <a:cubicBezTo>
                    <a:pt x="90" y="653"/>
                    <a:pt x="61" y="664"/>
                    <a:pt x="48" y="648"/>
                  </a:cubicBezTo>
                  <a:cubicBezTo>
                    <a:pt x="0" y="587"/>
                    <a:pt x="64" y="581"/>
                    <a:pt x="88" y="576"/>
                  </a:cubicBezTo>
                  <a:cubicBezTo>
                    <a:pt x="112" y="581"/>
                    <a:pt x="136" y="584"/>
                    <a:pt x="160" y="592"/>
                  </a:cubicBezTo>
                  <a:cubicBezTo>
                    <a:pt x="203" y="606"/>
                    <a:pt x="215" y="671"/>
                    <a:pt x="240" y="704"/>
                  </a:cubicBezTo>
                  <a:cubicBezTo>
                    <a:pt x="245" y="720"/>
                    <a:pt x="250" y="736"/>
                    <a:pt x="256" y="752"/>
                  </a:cubicBezTo>
                  <a:cubicBezTo>
                    <a:pt x="258" y="760"/>
                    <a:pt x="264" y="776"/>
                    <a:pt x="264" y="776"/>
                  </a:cubicBezTo>
                  <a:cubicBezTo>
                    <a:pt x="242" y="818"/>
                    <a:pt x="207" y="837"/>
                    <a:pt x="168" y="864"/>
                  </a:cubicBezTo>
                  <a:cubicBezTo>
                    <a:pt x="142" y="902"/>
                    <a:pt x="123" y="906"/>
                    <a:pt x="176" y="920"/>
                  </a:cubicBezTo>
                  <a:cubicBezTo>
                    <a:pt x="244" y="965"/>
                    <a:pt x="157" y="910"/>
                    <a:pt x="224" y="944"/>
                  </a:cubicBezTo>
                  <a:cubicBezTo>
                    <a:pt x="255" y="959"/>
                    <a:pt x="280" y="984"/>
                    <a:pt x="312" y="1000"/>
                  </a:cubicBezTo>
                  <a:cubicBezTo>
                    <a:pt x="299" y="1048"/>
                    <a:pt x="295" y="1029"/>
                    <a:pt x="256" y="1056"/>
                  </a:cubicBezTo>
                  <a:cubicBezTo>
                    <a:pt x="258" y="1069"/>
                    <a:pt x="259" y="1083"/>
                    <a:pt x="264" y="1096"/>
                  </a:cubicBezTo>
                  <a:cubicBezTo>
                    <a:pt x="279" y="1136"/>
                    <a:pt x="294" y="1128"/>
                    <a:pt x="248" y="1160"/>
                  </a:cubicBezTo>
                  <a:cubicBezTo>
                    <a:pt x="256" y="1193"/>
                    <a:pt x="264" y="1200"/>
                    <a:pt x="288" y="1224"/>
                  </a:cubicBezTo>
                </a:path>
              </a:pathLst>
            </a:custGeom>
            <a:noFill/>
            <a:ln w="38100" cmpd="sng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2934" name="Oval 6"/>
            <p:cNvSpPr>
              <a:spLocks noChangeArrowheads="1"/>
            </p:cNvSpPr>
            <p:nvPr/>
          </p:nvSpPr>
          <p:spPr bwMode="auto">
            <a:xfrm>
              <a:off x="4056" y="2064"/>
              <a:ext cx="96" cy="96"/>
            </a:xfrm>
            <a:prstGeom prst="ellipse">
              <a:avLst/>
            </a:prstGeom>
            <a:solidFill>
              <a:schemeClr val="bg2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/>
              <a:endParaRPr lang="en-US">
                <a:solidFill>
                  <a:schemeClr val="hlink"/>
                </a:solidFill>
              </a:endParaRPr>
            </a:p>
          </p:txBody>
        </p:sp>
      </p:grpSp>
      <p:grpSp>
        <p:nvGrpSpPr>
          <p:cNvPr id="252935" name="Group 7"/>
          <p:cNvGrpSpPr>
            <a:grpSpLocks/>
          </p:cNvGrpSpPr>
          <p:nvPr/>
        </p:nvGrpSpPr>
        <p:grpSpPr bwMode="auto">
          <a:xfrm rot="5400000">
            <a:off x="1704181" y="1246982"/>
            <a:ext cx="604837" cy="2228850"/>
            <a:chOff x="3840" y="864"/>
            <a:chExt cx="381" cy="1296"/>
          </a:xfrm>
        </p:grpSpPr>
        <p:sp>
          <p:nvSpPr>
            <p:cNvPr id="252936" name="Freeform 8"/>
            <p:cNvSpPr>
              <a:spLocks/>
            </p:cNvSpPr>
            <p:nvPr/>
          </p:nvSpPr>
          <p:spPr bwMode="auto">
            <a:xfrm>
              <a:off x="3840" y="864"/>
              <a:ext cx="381" cy="1224"/>
            </a:xfrm>
            <a:custGeom>
              <a:avLst/>
              <a:gdLst>
                <a:gd name="T0" fmla="*/ 248 w 381"/>
                <a:gd name="T1" fmla="*/ 0 h 1224"/>
                <a:gd name="T2" fmla="*/ 304 w 381"/>
                <a:gd name="T3" fmla="*/ 8 h 1224"/>
                <a:gd name="T4" fmla="*/ 352 w 381"/>
                <a:gd name="T5" fmla="*/ 40 h 1224"/>
                <a:gd name="T6" fmla="*/ 264 w 381"/>
                <a:gd name="T7" fmla="*/ 216 h 1224"/>
                <a:gd name="T8" fmla="*/ 232 w 381"/>
                <a:gd name="T9" fmla="*/ 320 h 1224"/>
                <a:gd name="T10" fmla="*/ 272 w 381"/>
                <a:gd name="T11" fmla="*/ 400 h 1224"/>
                <a:gd name="T12" fmla="*/ 320 w 381"/>
                <a:gd name="T13" fmla="*/ 416 h 1224"/>
                <a:gd name="T14" fmla="*/ 344 w 381"/>
                <a:gd name="T15" fmla="*/ 432 h 1224"/>
                <a:gd name="T16" fmla="*/ 256 w 381"/>
                <a:gd name="T17" fmla="*/ 608 h 1224"/>
                <a:gd name="T18" fmla="*/ 176 w 381"/>
                <a:gd name="T19" fmla="*/ 640 h 1224"/>
                <a:gd name="T20" fmla="*/ 112 w 381"/>
                <a:gd name="T21" fmla="*/ 656 h 1224"/>
                <a:gd name="T22" fmla="*/ 48 w 381"/>
                <a:gd name="T23" fmla="*/ 648 h 1224"/>
                <a:gd name="T24" fmla="*/ 88 w 381"/>
                <a:gd name="T25" fmla="*/ 576 h 1224"/>
                <a:gd name="T26" fmla="*/ 160 w 381"/>
                <a:gd name="T27" fmla="*/ 592 h 1224"/>
                <a:gd name="T28" fmla="*/ 240 w 381"/>
                <a:gd name="T29" fmla="*/ 704 h 1224"/>
                <a:gd name="T30" fmla="*/ 256 w 381"/>
                <a:gd name="T31" fmla="*/ 752 h 1224"/>
                <a:gd name="T32" fmla="*/ 264 w 381"/>
                <a:gd name="T33" fmla="*/ 776 h 1224"/>
                <a:gd name="T34" fmla="*/ 168 w 381"/>
                <a:gd name="T35" fmla="*/ 864 h 1224"/>
                <a:gd name="T36" fmla="*/ 176 w 381"/>
                <a:gd name="T37" fmla="*/ 920 h 1224"/>
                <a:gd name="T38" fmla="*/ 224 w 381"/>
                <a:gd name="T39" fmla="*/ 944 h 1224"/>
                <a:gd name="T40" fmla="*/ 312 w 381"/>
                <a:gd name="T41" fmla="*/ 1000 h 1224"/>
                <a:gd name="T42" fmla="*/ 256 w 381"/>
                <a:gd name="T43" fmla="*/ 1056 h 1224"/>
                <a:gd name="T44" fmla="*/ 264 w 381"/>
                <a:gd name="T45" fmla="*/ 1096 h 1224"/>
                <a:gd name="T46" fmla="*/ 248 w 381"/>
                <a:gd name="T47" fmla="*/ 1160 h 1224"/>
                <a:gd name="T48" fmla="*/ 288 w 381"/>
                <a:gd name="T49" fmla="*/ 1224 h 1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1" h="1224">
                  <a:moveTo>
                    <a:pt x="248" y="0"/>
                  </a:moveTo>
                  <a:cubicBezTo>
                    <a:pt x="266" y="2"/>
                    <a:pt x="286" y="1"/>
                    <a:pt x="304" y="8"/>
                  </a:cubicBezTo>
                  <a:cubicBezTo>
                    <a:pt x="321" y="14"/>
                    <a:pt x="352" y="40"/>
                    <a:pt x="352" y="40"/>
                  </a:cubicBezTo>
                  <a:cubicBezTo>
                    <a:pt x="381" y="128"/>
                    <a:pt x="329" y="172"/>
                    <a:pt x="264" y="216"/>
                  </a:cubicBezTo>
                  <a:cubicBezTo>
                    <a:pt x="252" y="250"/>
                    <a:pt x="243" y="285"/>
                    <a:pt x="232" y="320"/>
                  </a:cubicBezTo>
                  <a:cubicBezTo>
                    <a:pt x="239" y="342"/>
                    <a:pt x="250" y="386"/>
                    <a:pt x="272" y="400"/>
                  </a:cubicBezTo>
                  <a:cubicBezTo>
                    <a:pt x="286" y="408"/>
                    <a:pt x="305" y="406"/>
                    <a:pt x="320" y="416"/>
                  </a:cubicBezTo>
                  <a:cubicBezTo>
                    <a:pt x="328" y="421"/>
                    <a:pt x="336" y="426"/>
                    <a:pt x="344" y="432"/>
                  </a:cubicBezTo>
                  <a:cubicBezTo>
                    <a:pt x="380" y="542"/>
                    <a:pt x="339" y="574"/>
                    <a:pt x="256" y="608"/>
                  </a:cubicBezTo>
                  <a:cubicBezTo>
                    <a:pt x="229" y="618"/>
                    <a:pt x="203" y="630"/>
                    <a:pt x="176" y="640"/>
                  </a:cubicBezTo>
                  <a:cubicBezTo>
                    <a:pt x="155" y="646"/>
                    <a:pt x="112" y="656"/>
                    <a:pt x="112" y="656"/>
                  </a:cubicBezTo>
                  <a:cubicBezTo>
                    <a:pt x="90" y="653"/>
                    <a:pt x="61" y="664"/>
                    <a:pt x="48" y="648"/>
                  </a:cubicBezTo>
                  <a:cubicBezTo>
                    <a:pt x="0" y="587"/>
                    <a:pt x="64" y="581"/>
                    <a:pt x="88" y="576"/>
                  </a:cubicBezTo>
                  <a:cubicBezTo>
                    <a:pt x="112" y="581"/>
                    <a:pt x="136" y="584"/>
                    <a:pt x="160" y="592"/>
                  </a:cubicBezTo>
                  <a:cubicBezTo>
                    <a:pt x="203" y="606"/>
                    <a:pt x="215" y="671"/>
                    <a:pt x="240" y="704"/>
                  </a:cubicBezTo>
                  <a:cubicBezTo>
                    <a:pt x="245" y="720"/>
                    <a:pt x="250" y="736"/>
                    <a:pt x="256" y="752"/>
                  </a:cubicBezTo>
                  <a:cubicBezTo>
                    <a:pt x="258" y="760"/>
                    <a:pt x="264" y="776"/>
                    <a:pt x="264" y="776"/>
                  </a:cubicBezTo>
                  <a:cubicBezTo>
                    <a:pt x="242" y="818"/>
                    <a:pt x="207" y="837"/>
                    <a:pt x="168" y="864"/>
                  </a:cubicBezTo>
                  <a:cubicBezTo>
                    <a:pt x="142" y="902"/>
                    <a:pt x="123" y="906"/>
                    <a:pt x="176" y="920"/>
                  </a:cubicBezTo>
                  <a:cubicBezTo>
                    <a:pt x="244" y="965"/>
                    <a:pt x="157" y="910"/>
                    <a:pt x="224" y="944"/>
                  </a:cubicBezTo>
                  <a:cubicBezTo>
                    <a:pt x="255" y="959"/>
                    <a:pt x="280" y="984"/>
                    <a:pt x="312" y="1000"/>
                  </a:cubicBezTo>
                  <a:cubicBezTo>
                    <a:pt x="299" y="1048"/>
                    <a:pt x="295" y="1029"/>
                    <a:pt x="256" y="1056"/>
                  </a:cubicBezTo>
                  <a:cubicBezTo>
                    <a:pt x="258" y="1069"/>
                    <a:pt x="259" y="1083"/>
                    <a:pt x="264" y="1096"/>
                  </a:cubicBezTo>
                  <a:cubicBezTo>
                    <a:pt x="279" y="1136"/>
                    <a:pt x="294" y="1128"/>
                    <a:pt x="248" y="1160"/>
                  </a:cubicBezTo>
                  <a:cubicBezTo>
                    <a:pt x="256" y="1193"/>
                    <a:pt x="264" y="1200"/>
                    <a:pt x="288" y="1224"/>
                  </a:cubicBezTo>
                </a:path>
              </a:pathLst>
            </a:custGeom>
            <a:noFill/>
            <a:ln w="38100" cmpd="sng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2937" name="Oval 9"/>
            <p:cNvSpPr>
              <a:spLocks noChangeArrowheads="1"/>
            </p:cNvSpPr>
            <p:nvPr/>
          </p:nvSpPr>
          <p:spPr bwMode="auto">
            <a:xfrm>
              <a:off x="4056" y="2064"/>
              <a:ext cx="96" cy="96"/>
            </a:xfrm>
            <a:prstGeom prst="ellipse">
              <a:avLst/>
            </a:prstGeom>
            <a:solidFill>
              <a:schemeClr val="bg2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/>
              <a:endParaRPr lang="en-US">
                <a:solidFill>
                  <a:schemeClr val="hlink"/>
                </a:solidFill>
              </a:endParaRPr>
            </a:p>
          </p:txBody>
        </p:sp>
      </p:grpSp>
      <p:grpSp>
        <p:nvGrpSpPr>
          <p:cNvPr id="252938" name="Group 10"/>
          <p:cNvGrpSpPr>
            <a:grpSpLocks/>
          </p:cNvGrpSpPr>
          <p:nvPr/>
        </p:nvGrpSpPr>
        <p:grpSpPr bwMode="auto">
          <a:xfrm rot="5400000">
            <a:off x="1720056" y="170657"/>
            <a:ext cx="604837" cy="2228850"/>
            <a:chOff x="3840" y="864"/>
            <a:chExt cx="381" cy="1296"/>
          </a:xfrm>
        </p:grpSpPr>
        <p:sp>
          <p:nvSpPr>
            <p:cNvPr id="252939" name="Freeform 11"/>
            <p:cNvSpPr>
              <a:spLocks/>
            </p:cNvSpPr>
            <p:nvPr/>
          </p:nvSpPr>
          <p:spPr bwMode="auto">
            <a:xfrm>
              <a:off x="3840" y="864"/>
              <a:ext cx="381" cy="1224"/>
            </a:xfrm>
            <a:custGeom>
              <a:avLst/>
              <a:gdLst>
                <a:gd name="T0" fmla="*/ 248 w 381"/>
                <a:gd name="T1" fmla="*/ 0 h 1224"/>
                <a:gd name="T2" fmla="*/ 304 w 381"/>
                <a:gd name="T3" fmla="*/ 8 h 1224"/>
                <a:gd name="T4" fmla="*/ 352 w 381"/>
                <a:gd name="T5" fmla="*/ 40 h 1224"/>
                <a:gd name="T6" fmla="*/ 264 w 381"/>
                <a:gd name="T7" fmla="*/ 216 h 1224"/>
                <a:gd name="T8" fmla="*/ 232 w 381"/>
                <a:gd name="T9" fmla="*/ 320 h 1224"/>
                <a:gd name="T10" fmla="*/ 272 w 381"/>
                <a:gd name="T11" fmla="*/ 400 h 1224"/>
                <a:gd name="T12" fmla="*/ 320 w 381"/>
                <a:gd name="T13" fmla="*/ 416 h 1224"/>
                <a:gd name="T14" fmla="*/ 344 w 381"/>
                <a:gd name="T15" fmla="*/ 432 h 1224"/>
                <a:gd name="T16" fmla="*/ 256 w 381"/>
                <a:gd name="T17" fmla="*/ 608 h 1224"/>
                <a:gd name="T18" fmla="*/ 176 w 381"/>
                <a:gd name="T19" fmla="*/ 640 h 1224"/>
                <a:gd name="T20" fmla="*/ 112 w 381"/>
                <a:gd name="T21" fmla="*/ 656 h 1224"/>
                <a:gd name="T22" fmla="*/ 48 w 381"/>
                <a:gd name="T23" fmla="*/ 648 h 1224"/>
                <a:gd name="T24" fmla="*/ 88 w 381"/>
                <a:gd name="T25" fmla="*/ 576 h 1224"/>
                <a:gd name="T26" fmla="*/ 160 w 381"/>
                <a:gd name="T27" fmla="*/ 592 h 1224"/>
                <a:gd name="T28" fmla="*/ 240 w 381"/>
                <a:gd name="T29" fmla="*/ 704 h 1224"/>
                <a:gd name="T30" fmla="*/ 256 w 381"/>
                <a:gd name="T31" fmla="*/ 752 h 1224"/>
                <a:gd name="T32" fmla="*/ 264 w 381"/>
                <a:gd name="T33" fmla="*/ 776 h 1224"/>
                <a:gd name="T34" fmla="*/ 168 w 381"/>
                <a:gd name="T35" fmla="*/ 864 h 1224"/>
                <a:gd name="T36" fmla="*/ 176 w 381"/>
                <a:gd name="T37" fmla="*/ 920 h 1224"/>
                <a:gd name="T38" fmla="*/ 224 w 381"/>
                <a:gd name="T39" fmla="*/ 944 h 1224"/>
                <a:gd name="T40" fmla="*/ 312 w 381"/>
                <a:gd name="T41" fmla="*/ 1000 h 1224"/>
                <a:gd name="T42" fmla="*/ 256 w 381"/>
                <a:gd name="T43" fmla="*/ 1056 h 1224"/>
                <a:gd name="T44" fmla="*/ 264 w 381"/>
                <a:gd name="T45" fmla="*/ 1096 h 1224"/>
                <a:gd name="T46" fmla="*/ 248 w 381"/>
                <a:gd name="T47" fmla="*/ 1160 h 1224"/>
                <a:gd name="T48" fmla="*/ 288 w 381"/>
                <a:gd name="T49" fmla="*/ 1224 h 1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1" h="1224">
                  <a:moveTo>
                    <a:pt x="248" y="0"/>
                  </a:moveTo>
                  <a:cubicBezTo>
                    <a:pt x="266" y="2"/>
                    <a:pt x="286" y="1"/>
                    <a:pt x="304" y="8"/>
                  </a:cubicBezTo>
                  <a:cubicBezTo>
                    <a:pt x="321" y="14"/>
                    <a:pt x="352" y="40"/>
                    <a:pt x="352" y="40"/>
                  </a:cubicBezTo>
                  <a:cubicBezTo>
                    <a:pt x="381" y="128"/>
                    <a:pt x="329" y="172"/>
                    <a:pt x="264" y="216"/>
                  </a:cubicBezTo>
                  <a:cubicBezTo>
                    <a:pt x="252" y="250"/>
                    <a:pt x="243" y="285"/>
                    <a:pt x="232" y="320"/>
                  </a:cubicBezTo>
                  <a:cubicBezTo>
                    <a:pt x="239" y="342"/>
                    <a:pt x="250" y="386"/>
                    <a:pt x="272" y="400"/>
                  </a:cubicBezTo>
                  <a:cubicBezTo>
                    <a:pt x="286" y="408"/>
                    <a:pt x="305" y="406"/>
                    <a:pt x="320" y="416"/>
                  </a:cubicBezTo>
                  <a:cubicBezTo>
                    <a:pt x="328" y="421"/>
                    <a:pt x="336" y="426"/>
                    <a:pt x="344" y="432"/>
                  </a:cubicBezTo>
                  <a:cubicBezTo>
                    <a:pt x="380" y="542"/>
                    <a:pt x="339" y="574"/>
                    <a:pt x="256" y="608"/>
                  </a:cubicBezTo>
                  <a:cubicBezTo>
                    <a:pt x="229" y="618"/>
                    <a:pt x="203" y="630"/>
                    <a:pt x="176" y="640"/>
                  </a:cubicBezTo>
                  <a:cubicBezTo>
                    <a:pt x="155" y="646"/>
                    <a:pt x="112" y="656"/>
                    <a:pt x="112" y="656"/>
                  </a:cubicBezTo>
                  <a:cubicBezTo>
                    <a:pt x="90" y="653"/>
                    <a:pt x="61" y="664"/>
                    <a:pt x="48" y="648"/>
                  </a:cubicBezTo>
                  <a:cubicBezTo>
                    <a:pt x="0" y="587"/>
                    <a:pt x="64" y="581"/>
                    <a:pt x="88" y="576"/>
                  </a:cubicBezTo>
                  <a:cubicBezTo>
                    <a:pt x="112" y="581"/>
                    <a:pt x="136" y="584"/>
                    <a:pt x="160" y="592"/>
                  </a:cubicBezTo>
                  <a:cubicBezTo>
                    <a:pt x="203" y="606"/>
                    <a:pt x="215" y="671"/>
                    <a:pt x="240" y="704"/>
                  </a:cubicBezTo>
                  <a:cubicBezTo>
                    <a:pt x="245" y="720"/>
                    <a:pt x="250" y="736"/>
                    <a:pt x="256" y="752"/>
                  </a:cubicBezTo>
                  <a:cubicBezTo>
                    <a:pt x="258" y="760"/>
                    <a:pt x="264" y="776"/>
                    <a:pt x="264" y="776"/>
                  </a:cubicBezTo>
                  <a:cubicBezTo>
                    <a:pt x="242" y="818"/>
                    <a:pt x="207" y="837"/>
                    <a:pt x="168" y="864"/>
                  </a:cubicBezTo>
                  <a:cubicBezTo>
                    <a:pt x="142" y="902"/>
                    <a:pt x="123" y="906"/>
                    <a:pt x="176" y="920"/>
                  </a:cubicBezTo>
                  <a:cubicBezTo>
                    <a:pt x="244" y="965"/>
                    <a:pt x="157" y="910"/>
                    <a:pt x="224" y="944"/>
                  </a:cubicBezTo>
                  <a:cubicBezTo>
                    <a:pt x="255" y="959"/>
                    <a:pt x="280" y="984"/>
                    <a:pt x="312" y="1000"/>
                  </a:cubicBezTo>
                  <a:cubicBezTo>
                    <a:pt x="299" y="1048"/>
                    <a:pt x="295" y="1029"/>
                    <a:pt x="256" y="1056"/>
                  </a:cubicBezTo>
                  <a:cubicBezTo>
                    <a:pt x="258" y="1069"/>
                    <a:pt x="259" y="1083"/>
                    <a:pt x="264" y="1096"/>
                  </a:cubicBezTo>
                  <a:cubicBezTo>
                    <a:pt x="279" y="1136"/>
                    <a:pt x="294" y="1128"/>
                    <a:pt x="248" y="1160"/>
                  </a:cubicBezTo>
                  <a:cubicBezTo>
                    <a:pt x="256" y="1193"/>
                    <a:pt x="264" y="1200"/>
                    <a:pt x="288" y="1224"/>
                  </a:cubicBezTo>
                </a:path>
              </a:pathLst>
            </a:custGeom>
            <a:noFill/>
            <a:ln w="38100" cmpd="sng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2940" name="Oval 12"/>
            <p:cNvSpPr>
              <a:spLocks noChangeArrowheads="1"/>
            </p:cNvSpPr>
            <p:nvPr/>
          </p:nvSpPr>
          <p:spPr bwMode="auto">
            <a:xfrm>
              <a:off x="4056" y="2064"/>
              <a:ext cx="96" cy="96"/>
            </a:xfrm>
            <a:prstGeom prst="ellipse">
              <a:avLst/>
            </a:prstGeom>
            <a:solidFill>
              <a:schemeClr val="bg2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/>
              <a:endParaRPr lang="en-US">
                <a:solidFill>
                  <a:schemeClr val="hlink"/>
                </a:solidFill>
              </a:endParaRPr>
            </a:p>
          </p:txBody>
        </p:sp>
      </p:grpSp>
      <p:sp>
        <p:nvSpPr>
          <p:cNvPr id="252941" name="Line 13"/>
          <p:cNvSpPr>
            <a:spLocks noChangeShapeType="1"/>
          </p:cNvSpPr>
          <p:nvPr/>
        </p:nvSpPr>
        <p:spPr bwMode="auto">
          <a:xfrm rot="5400000">
            <a:off x="355600" y="2205038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2942" name="Text Box 14"/>
          <p:cNvSpPr txBox="1">
            <a:spLocks noChangeArrowheads="1"/>
          </p:cNvSpPr>
          <p:nvPr/>
        </p:nvSpPr>
        <p:spPr bwMode="auto">
          <a:xfrm>
            <a:off x="330200" y="2057400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D</a:t>
            </a:r>
          </a:p>
        </p:txBody>
      </p:sp>
      <p:sp>
        <p:nvSpPr>
          <p:cNvPr id="252943" name="Line 15"/>
          <p:cNvSpPr>
            <a:spLocks noChangeShapeType="1"/>
          </p:cNvSpPr>
          <p:nvPr/>
        </p:nvSpPr>
        <p:spPr bwMode="auto">
          <a:xfrm rot="5400000" flipV="1">
            <a:off x="1981200" y="1817688"/>
            <a:ext cx="0" cy="2146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2944" name="Text Box 16"/>
          <p:cNvSpPr txBox="1">
            <a:spLocks noChangeArrowheads="1"/>
          </p:cNvSpPr>
          <p:nvPr/>
        </p:nvSpPr>
        <p:spPr bwMode="auto">
          <a:xfrm>
            <a:off x="1898650" y="2871788"/>
            <a:ext cx="234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l</a:t>
            </a:r>
            <a:endParaRPr lang="en-US">
              <a:latin typeface="Symbol" charset="0"/>
            </a:endParaRPr>
          </a:p>
        </p:txBody>
      </p:sp>
      <p:sp>
        <p:nvSpPr>
          <p:cNvPr id="252945" name="Text Box 17"/>
          <p:cNvSpPr txBox="1">
            <a:spLocks noChangeArrowheads="1"/>
          </p:cNvSpPr>
          <p:nvPr/>
        </p:nvSpPr>
        <p:spPr bwMode="auto">
          <a:xfrm>
            <a:off x="4232920" y="980728"/>
            <a:ext cx="5040560" cy="19389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000" dirty="0"/>
              <a:t>D: distance between neighboring chain</a:t>
            </a:r>
          </a:p>
          <a:p>
            <a:pPr>
              <a:buFont typeface="Symbol" charset="0"/>
              <a:buNone/>
            </a:pPr>
            <a:r>
              <a:rPr lang="en-US" sz="2000" dirty="0"/>
              <a:t>l: brush height</a:t>
            </a:r>
          </a:p>
          <a:p>
            <a:pPr>
              <a:buFont typeface="Symbol" charset="0"/>
              <a:buNone/>
            </a:pPr>
            <a:r>
              <a:rPr lang="en-US" sz="2000" dirty="0" smtClean="0"/>
              <a:t>D </a:t>
            </a:r>
            <a:r>
              <a:rPr lang="en-US" sz="2000" dirty="0"/>
              <a:t>&lt;&lt; 2R</a:t>
            </a:r>
            <a:r>
              <a:rPr lang="en-US" sz="2000" baseline="-25000" dirty="0"/>
              <a:t>G</a:t>
            </a:r>
            <a:r>
              <a:rPr lang="en-US" sz="2000" dirty="0"/>
              <a:t> for a </a:t>
            </a:r>
            <a:r>
              <a:rPr lang="en-US" sz="2000" dirty="0" smtClean="0"/>
              <a:t>brush (high density of brush) =&gt;</a:t>
            </a:r>
            <a:endParaRPr lang="en-US" sz="2000" dirty="0"/>
          </a:p>
          <a:p>
            <a:r>
              <a:rPr lang="en-US" sz="2000" dirty="0"/>
              <a:t>S</a:t>
            </a:r>
            <a:r>
              <a:rPr lang="en-US" sz="2000" dirty="0" smtClean="0"/>
              <a:t>urface </a:t>
            </a:r>
            <a:r>
              <a:rPr lang="en-US" sz="2000" dirty="0"/>
              <a:t>adsorption and </a:t>
            </a:r>
            <a:r>
              <a:rPr lang="en-US" sz="2000" dirty="0" smtClean="0"/>
              <a:t>solvency do</a:t>
            </a:r>
            <a:endParaRPr lang="en-US" sz="2000" dirty="0"/>
          </a:p>
          <a:p>
            <a:pPr>
              <a:buFont typeface="Symbol" charset="0"/>
              <a:buNone/>
            </a:pPr>
            <a:r>
              <a:rPr lang="en-US" sz="2000" dirty="0" smtClean="0"/>
              <a:t>only slightly affect brush properties</a:t>
            </a:r>
            <a:endParaRPr lang="en-US" sz="2000" dirty="0"/>
          </a:p>
        </p:txBody>
      </p:sp>
      <p:sp>
        <p:nvSpPr>
          <p:cNvPr id="252946" name="Text Box 18"/>
          <p:cNvSpPr txBox="1">
            <a:spLocks noChangeArrowheads="1"/>
          </p:cNvSpPr>
          <p:nvPr/>
        </p:nvSpPr>
        <p:spPr bwMode="auto">
          <a:xfrm>
            <a:off x="2162687" y="2996952"/>
            <a:ext cx="7731729" cy="1015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dirty="0"/>
              <a:t>Brush </a:t>
            </a:r>
            <a:r>
              <a:rPr lang="en-US" sz="2000" dirty="0" smtClean="0"/>
              <a:t>height, l,  </a:t>
            </a:r>
            <a:r>
              <a:rPr lang="en-US" sz="2000" dirty="0"/>
              <a:t>depends on two competing factors:</a:t>
            </a:r>
          </a:p>
          <a:p>
            <a:pPr lvl="1"/>
            <a:r>
              <a:rPr lang="en-US" sz="2000" dirty="0"/>
              <a:t>1) </a:t>
            </a:r>
            <a:r>
              <a:rPr lang="en-US" sz="2000" dirty="0" smtClean="0"/>
              <a:t>Cost of stretching entropy =&gt; decrease </a:t>
            </a:r>
            <a:r>
              <a:rPr lang="en-US" sz="2000" dirty="0"/>
              <a:t>the height</a:t>
            </a:r>
          </a:p>
          <a:p>
            <a:pPr lvl="1"/>
            <a:r>
              <a:rPr lang="en-US" sz="2000" dirty="0"/>
              <a:t>2) </a:t>
            </a:r>
            <a:r>
              <a:rPr lang="en-US" sz="2000" dirty="0" smtClean="0"/>
              <a:t>Excluded </a:t>
            </a:r>
            <a:r>
              <a:rPr lang="en-US" sz="2000" dirty="0"/>
              <a:t>volume </a:t>
            </a:r>
            <a:r>
              <a:rPr lang="en-US" sz="2000" dirty="0" smtClean="0"/>
              <a:t>interactions, “crowding” =&gt; increase </a:t>
            </a:r>
            <a:r>
              <a:rPr lang="en-US" sz="2000" dirty="0"/>
              <a:t>height</a:t>
            </a:r>
          </a:p>
        </p:txBody>
      </p:sp>
      <p:sp>
        <p:nvSpPr>
          <p:cNvPr id="252947" name="Text Box 19"/>
          <p:cNvSpPr txBox="1">
            <a:spLocks noChangeArrowheads="1"/>
          </p:cNvSpPr>
          <p:nvPr/>
        </p:nvSpPr>
        <p:spPr bwMode="auto">
          <a:xfrm>
            <a:off x="0" y="4149080"/>
            <a:ext cx="6465168" cy="22467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000" dirty="0"/>
              <a:t>Two simple analytic theories for non-adsorbing </a:t>
            </a:r>
            <a:r>
              <a:rPr lang="en-US" sz="2000" dirty="0" smtClean="0"/>
              <a:t>surface (grafted chains) </a:t>
            </a:r>
            <a:r>
              <a:rPr lang="en-US" sz="2000" dirty="0"/>
              <a:t>and good </a:t>
            </a:r>
            <a:r>
              <a:rPr lang="en-US" sz="2000" dirty="0" smtClean="0"/>
              <a:t>solvent (high solubility of polymer):</a:t>
            </a:r>
            <a:endParaRPr lang="en-US" sz="2000" dirty="0"/>
          </a:p>
          <a:p>
            <a:pPr lvl="1"/>
            <a:r>
              <a:rPr lang="en-US" sz="2000" dirty="0"/>
              <a:t>1) </a:t>
            </a:r>
            <a:r>
              <a:rPr lang="en-US" sz="2000" dirty="0">
                <a:solidFill>
                  <a:schemeClr val="hlink"/>
                </a:solidFill>
              </a:rPr>
              <a:t>block</a:t>
            </a:r>
            <a:r>
              <a:rPr lang="en-US" sz="2000" dirty="0"/>
              <a:t> segment density profile (Alexander 1977)</a:t>
            </a:r>
          </a:p>
          <a:p>
            <a:pPr lvl="1"/>
            <a:r>
              <a:rPr lang="en-US" sz="2000" dirty="0"/>
              <a:t>2) </a:t>
            </a:r>
            <a:r>
              <a:rPr lang="en-US" sz="2000" dirty="0">
                <a:solidFill>
                  <a:schemeClr val="folHlink"/>
                </a:solidFill>
              </a:rPr>
              <a:t>parabolic</a:t>
            </a:r>
            <a:r>
              <a:rPr lang="en-US" sz="2000" dirty="0"/>
              <a:t> segment density profile </a:t>
            </a:r>
          </a:p>
          <a:p>
            <a:pPr lvl="1"/>
            <a:r>
              <a:rPr lang="en-US" sz="2000" dirty="0"/>
              <a:t>(Milner, Witten, and Cates (MWC)1988; </a:t>
            </a:r>
          </a:p>
          <a:p>
            <a:pPr lvl="1"/>
            <a:r>
              <a:rPr lang="en-US" sz="2000" dirty="0" err="1"/>
              <a:t>Zhulina</a:t>
            </a:r>
            <a:r>
              <a:rPr lang="en-US" sz="2000" dirty="0"/>
              <a:t>, </a:t>
            </a:r>
            <a:r>
              <a:rPr lang="en-US" sz="2000" dirty="0" err="1"/>
              <a:t>Priamitsyn</a:t>
            </a:r>
            <a:r>
              <a:rPr lang="en-US" sz="2000" dirty="0"/>
              <a:t>, and </a:t>
            </a:r>
            <a:r>
              <a:rPr lang="en-US" sz="2000" dirty="0" err="1"/>
              <a:t>Borisov</a:t>
            </a:r>
            <a:r>
              <a:rPr lang="en-US" sz="2000" dirty="0"/>
              <a:t> (ZPB) 1988)</a:t>
            </a:r>
          </a:p>
        </p:txBody>
      </p:sp>
      <p:pic>
        <p:nvPicPr>
          <p:cNvPr id="252948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4419600"/>
            <a:ext cx="3109913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306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Neutron reflectivity: conventional evaluation</a:t>
            </a:r>
          </a:p>
        </p:txBody>
      </p:sp>
      <p:sp>
        <p:nvSpPr>
          <p:cNvPr id="254981" name="Line 5"/>
          <p:cNvSpPr>
            <a:spLocks noChangeShapeType="1"/>
          </p:cNvSpPr>
          <p:nvPr/>
        </p:nvSpPr>
        <p:spPr bwMode="auto">
          <a:xfrm>
            <a:off x="4800600" y="3124200"/>
            <a:ext cx="0" cy="517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4982" name="Text Box 6"/>
          <p:cNvSpPr txBox="1">
            <a:spLocks noChangeArrowheads="1"/>
          </p:cNvSpPr>
          <p:nvPr/>
        </p:nvSpPr>
        <p:spPr bwMode="auto">
          <a:xfrm>
            <a:off x="3833813" y="3629025"/>
            <a:ext cx="2294243" cy="40011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dirty="0"/>
              <a:t>Reflectivity model*</a:t>
            </a:r>
          </a:p>
        </p:txBody>
      </p:sp>
      <p:sp>
        <p:nvSpPr>
          <p:cNvPr id="254983" name="Line 7"/>
          <p:cNvSpPr>
            <a:spLocks noChangeShapeType="1"/>
          </p:cNvSpPr>
          <p:nvPr/>
        </p:nvSpPr>
        <p:spPr bwMode="auto">
          <a:xfrm>
            <a:off x="4800600" y="4038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4986" name="Text Box 10"/>
          <p:cNvSpPr txBox="1">
            <a:spLocks noChangeArrowheads="1"/>
          </p:cNvSpPr>
          <p:nvPr/>
        </p:nvSpPr>
        <p:spPr bwMode="auto">
          <a:xfrm>
            <a:off x="4491038" y="4421188"/>
            <a:ext cx="683350" cy="400110"/>
          </a:xfrm>
          <a:prstGeom prst="rect">
            <a:avLst/>
          </a:prstGeom>
          <a:noFill/>
          <a:ln w="12700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dirty="0"/>
              <a:t>R(q)</a:t>
            </a:r>
          </a:p>
        </p:txBody>
      </p:sp>
      <p:sp>
        <p:nvSpPr>
          <p:cNvPr id="254987" name="Text Box 11"/>
          <p:cNvSpPr txBox="1">
            <a:spLocks noChangeArrowheads="1"/>
          </p:cNvSpPr>
          <p:nvPr/>
        </p:nvSpPr>
        <p:spPr bwMode="auto">
          <a:xfrm>
            <a:off x="3810000" y="5257800"/>
            <a:ext cx="2222984" cy="400110"/>
          </a:xfrm>
          <a:prstGeom prst="rect">
            <a:avLst/>
          </a:prstGeom>
          <a:noFill/>
          <a:ln w="12700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dirty="0"/>
              <a:t>Fit to experiments</a:t>
            </a:r>
          </a:p>
        </p:txBody>
      </p:sp>
      <p:sp>
        <p:nvSpPr>
          <p:cNvPr id="254988" name="Text Box 12"/>
          <p:cNvSpPr txBox="1">
            <a:spLocks noChangeArrowheads="1"/>
          </p:cNvSpPr>
          <p:nvPr/>
        </p:nvSpPr>
        <p:spPr bwMode="auto">
          <a:xfrm>
            <a:off x="6578600" y="3629025"/>
            <a:ext cx="3306514" cy="400110"/>
          </a:xfrm>
          <a:prstGeom prst="rect">
            <a:avLst/>
          </a:prstGeom>
          <a:noFill/>
          <a:ln w="12700">
            <a:solidFill>
              <a:srgbClr val="3399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/>
              <a:t>Improved fitting parameters</a:t>
            </a:r>
          </a:p>
        </p:txBody>
      </p:sp>
      <p:sp>
        <p:nvSpPr>
          <p:cNvPr id="254989" name="Text Box 13"/>
          <p:cNvSpPr txBox="1">
            <a:spLocks noChangeArrowheads="1"/>
          </p:cNvSpPr>
          <p:nvPr/>
        </p:nvSpPr>
        <p:spPr bwMode="auto">
          <a:xfrm>
            <a:off x="304800" y="2362200"/>
            <a:ext cx="2590800" cy="1631216"/>
          </a:xfrm>
          <a:prstGeom prst="rect">
            <a:avLst/>
          </a:prstGeom>
          <a:noFill/>
          <a:ln w="12700">
            <a:solidFill>
              <a:srgbClr val="3399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 dirty="0"/>
              <a:t>Initial </a:t>
            </a:r>
            <a:r>
              <a:rPr lang="en-US" sz="2000" dirty="0" smtClean="0"/>
              <a:t>fitting parameters:</a:t>
            </a:r>
            <a:endParaRPr lang="en-US" sz="2000" dirty="0"/>
          </a:p>
          <a:p>
            <a:r>
              <a:rPr lang="en-US" sz="2000" dirty="0" smtClean="0"/>
              <a:t>polymer density thickness</a:t>
            </a:r>
          </a:p>
          <a:p>
            <a:r>
              <a:rPr lang="en-US" sz="2000" dirty="0" smtClean="0"/>
              <a:t>roughness</a:t>
            </a:r>
            <a:endParaRPr lang="en-US" sz="2000" dirty="0"/>
          </a:p>
        </p:txBody>
      </p:sp>
      <p:sp>
        <p:nvSpPr>
          <p:cNvPr id="254990" name="Line 14"/>
          <p:cNvSpPr>
            <a:spLocks noChangeShapeType="1"/>
          </p:cNvSpPr>
          <p:nvPr/>
        </p:nvSpPr>
        <p:spPr bwMode="auto">
          <a:xfrm>
            <a:off x="2895600" y="2438400"/>
            <a:ext cx="1905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4991" name="Line 15"/>
          <p:cNvSpPr>
            <a:spLocks noChangeShapeType="1"/>
          </p:cNvSpPr>
          <p:nvPr/>
        </p:nvSpPr>
        <p:spPr bwMode="auto">
          <a:xfrm>
            <a:off x="4800600" y="4876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4992" name="Line 16"/>
          <p:cNvSpPr>
            <a:spLocks noChangeShapeType="1"/>
          </p:cNvSpPr>
          <p:nvPr/>
        </p:nvSpPr>
        <p:spPr bwMode="auto">
          <a:xfrm>
            <a:off x="4800600" y="5638800"/>
            <a:ext cx="3175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4993" name="Line 17"/>
          <p:cNvSpPr>
            <a:spLocks noChangeShapeType="1"/>
          </p:cNvSpPr>
          <p:nvPr/>
        </p:nvSpPr>
        <p:spPr bwMode="auto">
          <a:xfrm>
            <a:off x="5867400" y="5410200"/>
            <a:ext cx="2209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4994" name="Line 18"/>
          <p:cNvSpPr>
            <a:spLocks noChangeShapeType="1"/>
          </p:cNvSpPr>
          <p:nvPr/>
        </p:nvSpPr>
        <p:spPr bwMode="auto">
          <a:xfrm flipV="1">
            <a:off x="8077200" y="4038600"/>
            <a:ext cx="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4996" name="Line 20"/>
          <p:cNvSpPr>
            <a:spLocks noChangeShapeType="1"/>
          </p:cNvSpPr>
          <p:nvPr/>
        </p:nvSpPr>
        <p:spPr bwMode="auto">
          <a:xfrm flipH="1">
            <a:off x="4800600" y="2552700"/>
            <a:ext cx="3276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4997" name="Line 21"/>
          <p:cNvSpPr>
            <a:spLocks noChangeShapeType="1"/>
          </p:cNvSpPr>
          <p:nvPr/>
        </p:nvSpPr>
        <p:spPr bwMode="auto">
          <a:xfrm flipV="1">
            <a:off x="8077200" y="25400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4999" name="Text Box 23"/>
          <p:cNvSpPr txBox="1">
            <a:spLocks noChangeArrowheads="1"/>
          </p:cNvSpPr>
          <p:nvPr/>
        </p:nvSpPr>
        <p:spPr bwMode="auto">
          <a:xfrm>
            <a:off x="3143250" y="2743200"/>
            <a:ext cx="3705512" cy="400110"/>
          </a:xfrm>
          <a:prstGeom prst="rect">
            <a:avLst/>
          </a:prstGeom>
          <a:noFill/>
          <a:ln w="12700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/>
              <a:t>Polymer volume fraction profile</a:t>
            </a:r>
          </a:p>
        </p:txBody>
      </p:sp>
      <p:sp>
        <p:nvSpPr>
          <p:cNvPr id="255000" name="Line 24"/>
          <p:cNvSpPr>
            <a:spLocks noChangeShapeType="1"/>
          </p:cNvSpPr>
          <p:nvPr/>
        </p:nvSpPr>
        <p:spPr bwMode="auto">
          <a:xfrm>
            <a:off x="4800600" y="1981200"/>
            <a:ext cx="0" cy="746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5001" name="Text Box 25"/>
          <p:cNvSpPr txBox="1">
            <a:spLocks noChangeArrowheads="1"/>
          </p:cNvSpPr>
          <p:nvPr/>
        </p:nvSpPr>
        <p:spPr bwMode="auto">
          <a:xfrm>
            <a:off x="7391400" y="6248400"/>
            <a:ext cx="1844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*Including roughness</a:t>
            </a:r>
            <a:endParaRPr lang="en-US"/>
          </a:p>
        </p:txBody>
      </p:sp>
      <p:sp>
        <p:nvSpPr>
          <p:cNvPr id="255002" name="Text Box 26"/>
          <p:cNvSpPr txBox="1">
            <a:spLocks noChangeArrowheads="1"/>
          </p:cNvSpPr>
          <p:nvPr/>
        </p:nvSpPr>
        <p:spPr bwMode="auto">
          <a:xfrm>
            <a:off x="3352800" y="1600200"/>
            <a:ext cx="2895600" cy="379413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Layer model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2707170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Modeling of the polymer brushes</a:t>
            </a:r>
          </a:p>
        </p:txBody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2133600"/>
            <a:ext cx="9245600" cy="3581400"/>
          </a:xfrm>
        </p:spPr>
        <p:txBody>
          <a:bodyPr/>
          <a:lstStyle/>
          <a:p>
            <a:r>
              <a:rPr lang="en-US"/>
              <a:t>establish model parameters to describing the interactions in an aqueous polymer solution from fitting to experimentally determined phase behavior </a:t>
            </a:r>
          </a:p>
          <a:p>
            <a:endParaRPr lang="en-US"/>
          </a:p>
          <a:p>
            <a:r>
              <a:rPr lang="en-US"/>
              <a:t>predict polymer brush density profiles using molecular-based lattice mean-field theory, developed by Scheutjens and Fleer, and Gunnar Karlström</a:t>
            </a:r>
          </a:p>
        </p:txBody>
      </p:sp>
    </p:spTree>
    <p:extLst>
      <p:ext uri="{BB962C8B-B14F-4D97-AF65-F5344CB8AC3E}">
        <p14:creationId xmlns:p14="http://schemas.microsoft.com/office/powerpoint/2010/main" val="124930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>
          <a:xfrm>
            <a:off x="488504" y="116632"/>
            <a:ext cx="8913653" cy="1142735"/>
          </a:xfrm>
        </p:spPr>
        <p:txBody>
          <a:bodyPr/>
          <a:lstStyle/>
          <a:p>
            <a:r>
              <a:rPr lang="en-US" dirty="0"/>
              <a:t>Neutron reflectivity: novel evaluation</a:t>
            </a:r>
          </a:p>
        </p:txBody>
      </p:sp>
      <p:sp>
        <p:nvSpPr>
          <p:cNvPr id="256003" name="Text Box 3"/>
          <p:cNvSpPr txBox="1">
            <a:spLocks noChangeArrowheads="1"/>
          </p:cNvSpPr>
          <p:nvPr/>
        </p:nvSpPr>
        <p:spPr bwMode="auto">
          <a:xfrm>
            <a:off x="3124200" y="1295400"/>
            <a:ext cx="3559175" cy="400110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/>
              <a:t>Polymer brush theory</a:t>
            </a:r>
            <a:endParaRPr lang="en-US" sz="2000" i="1" dirty="0"/>
          </a:p>
        </p:txBody>
      </p:sp>
      <p:sp>
        <p:nvSpPr>
          <p:cNvPr id="256004" name="Line 4"/>
          <p:cNvSpPr>
            <a:spLocks noChangeShapeType="1"/>
          </p:cNvSpPr>
          <p:nvPr/>
        </p:nvSpPr>
        <p:spPr bwMode="auto">
          <a:xfrm>
            <a:off x="4800600" y="3352800"/>
            <a:ext cx="0" cy="517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05" name="Text Box 5"/>
          <p:cNvSpPr txBox="1">
            <a:spLocks noChangeArrowheads="1"/>
          </p:cNvSpPr>
          <p:nvPr/>
        </p:nvSpPr>
        <p:spPr bwMode="auto">
          <a:xfrm>
            <a:off x="3833813" y="3857625"/>
            <a:ext cx="2194431" cy="40011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/>
              <a:t>Reflectivity model</a:t>
            </a:r>
          </a:p>
        </p:txBody>
      </p:sp>
      <p:sp>
        <p:nvSpPr>
          <p:cNvPr id="256006" name="Line 6"/>
          <p:cNvSpPr>
            <a:spLocks noChangeShapeType="1"/>
          </p:cNvSpPr>
          <p:nvPr/>
        </p:nvSpPr>
        <p:spPr bwMode="auto">
          <a:xfrm>
            <a:off x="4800600" y="42672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07" name="Text Box 7"/>
          <p:cNvSpPr txBox="1">
            <a:spLocks noChangeArrowheads="1"/>
          </p:cNvSpPr>
          <p:nvPr/>
        </p:nvSpPr>
        <p:spPr bwMode="auto">
          <a:xfrm>
            <a:off x="4491038" y="4649788"/>
            <a:ext cx="683350" cy="400110"/>
          </a:xfrm>
          <a:prstGeom prst="rect">
            <a:avLst/>
          </a:prstGeom>
          <a:noFill/>
          <a:ln w="12700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/>
              <a:t>R(q)</a:t>
            </a:r>
          </a:p>
        </p:txBody>
      </p:sp>
      <p:sp>
        <p:nvSpPr>
          <p:cNvPr id="256008" name="Text Box 8"/>
          <p:cNvSpPr txBox="1">
            <a:spLocks noChangeArrowheads="1"/>
          </p:cNvSpPr>
          <p:nvPr/>
        </p:nvSpPr>
        <p:spPr bwMode="auto">
          <a:xfrm>
            <a:off x="3810000" y="5486400"/>
            <a:ext cx="2222984" cy="400110"/>
          </a:xfrm>
          <a:prstGeom prst="rect">
            <a:avLst/>
          </a:prstGeom>
          <a:noFill/>
          <a:ln w="12700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/>
              <a:t>Fit to experiments</a:t>
            </a:r>
          </a:p>
        </p:txBody>
      </p:sp>
      <p:sp>
        <p:nvSpPr>
          <p:cNvPr id="256009" name="Text Box 9"/>
          <p:cNvSpPr txBox="1">
            <a:spLocks noChangeArrowheads="1"/>
          </p:cNvSpPr>
          <p:nvPr/>
        </p:nvSpPr>
        <p:spPr bwMode="auto">
          <a:xfrm>
            <a:off x="6578600" y="3857625"/>
            <a:ext cx="3306514" cy="400110"/>
          </a:xfrm>
          <a:prstGeom prst="rect">
            <a:avLst/>
          </a:prstGeom>
          <a:noFill/>
          <a:ln w="12700">
            <a:solidFill>
              <a:srgbClr val="3399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/>
              <a:t>Improved fitting parameters</a:t>
            </a:r>
          </a:p>
        </p:txBody>
      </p:sp>
      <p:sp>
        <p:nvSpPr>
          <p:cNvPr id="256012" name="Line 12"/>
          <p:cNvSpPr>
            <a:spLocks noChangeShapeType="1"/>
          </p:cNvSpPr>
          <p:nvPr/>
        </p:nvSpPr>
        <p:spPr bwMode="auto">
          <a:xfrm>
            <a:off x="4800600" y="5105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13" name="Line 13"/>
          <p:cNvSpPr>
            <a:spLocks noChangeShapeType="1"/>
          </p:cNvSpPr>
          <p:nvPr/>
        </p:nvSpPr>
        <p:spPr bwMode="auto">
          <a:xfrm>
            <a:off x="4800600" y="5867400"/>
            <a:ext cx="3175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14" name="Line 14"/>
          <p:cNvSpPr>
            <a:spLocks noChangeShapeType="1"/>
          </p:cNvSpPr>
          <p:nvPr/>
        </p:nvSpPr>
        <p:spPr bwMode="auto">
          <a:xfrm>
            <a:off x="5867400" y="5638800"/>
            <a:ext cx="2209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15" name="Line 15"/>
          <p:cNvSpPr>
            <a:spLocks noChangeShapeType="1"/>
          </p:cNvSpPr>
          <p:nvPr/>
        </p:nvSpPr>
        <p:spPr bwMode="auto">
          <a:xfrm flipV="1">
            <a:off x="8077200" y="4267200"/>
            <a:ext cx="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16" name="Line 16"/>
          <p:cNvSpPr>
            <a:spLocks noChangeShapeType="1"/>
          </p:cNvSpPr>
          <p:nvPr/>
        </p:nvSpPr>
        <p:spPr bwMode="auto">
          <a:xfrm flipH="1">
            <a:off x="4800600" y="2781300"/>
            <a:ext cx="3276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17" name="Line 17"/>
          <p:cNvSpPr>
            <a:spLocks noChangeShapeType="1"/>
          </p:cNvSpPr>
          <p:nvPr/>
        </p:nvSpPr>
        <p:spPr bwMode="auto">
          <a:xfrm flipV="1">
            <a:off x="8077200" y="27686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18" name="Text Box 18"/>
          <p:cNvSpPr txBox="1">
            <a:spLocks noChangeArrowheads="1"/>
          </p:cNvSpPr>
          <p:nvPr/>
        </p:nvSpPr>
        <p:spPr bwMode="auto">
          <a:xfrm>
            <a:off x="3143250" y="2971800"/>
            <a:ext cx="3705512" cy="400110"/>
          </a:xfrm>
          <a:prstGeom prst="rect">
            <a:avLst/>
          </a:prstGeom>
          <a:noFill/>
          <a:ln w="12700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dirty="0"/>
              <a:t>Polymer volume fraction profile</a:t>
            </a:r>
          </a:p>
        </p:txBody>
      </p:sp>
      <p:sp>
        <p:nvSpPr>
          <p:cNvPr id="256019" name="Line 19"/>
          <p:cNvSpPr>
            <a:spLocks noChangeShapeType="1"/>
          </p:cNvSpPr>
          <p:nvPr/>
        </p:nvSpPr>
        <p:spPr bwMode="auto">
          <a:xfrm>
            <a:off x="4800600" y="1676400"/>
            <a:ext cx="0" cy="1279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20" name="Text Box 20"/>
          <p:cNvSpPr txBox="1">
            <a:spLocks noChangeArrowheads="1"/>
          </p:cNvSpPr>
          <p:nvPr/>
        </p:nvSpPr>
        <p:spPr bwMode="auto">
          <a:xfrm>
            <a:off x="5601072" y="1772816"/>
            <a:ext cx="3441700" cy="1015663"/>
          </a:xfrm>
          <a:prstGeom prst="rect">
            <a:avLst/>
          </a:prstGeom>
          <a:noFill/>
          <a:ln w="12700">
            <a:solidFill>
              <a:srgbClr val="3399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 dirty="0"/>
              <a:t>Few parameters characterizing </a:t>
            </a:r>
          </a:p>
          <a:p>
            <a:r>
              <a:rPr lang="en-US" sz="2000" dirty="0"/>
              <a:t>the polymer system</a:t>
            </a:r>
          </a:p>
        </p:txBody>
      </p:sp>
      <p:sp>
        <p:nvSpPr>
          <p:cNvPr id="256022" name="Text Box 22"/>
          <p:cNvSpPr txBox="1">
            <a:spLocks noChangeArrowheads="1"/>
          </p:cNvSpPr>
          <p:nvPr/>
        </p:nvSpPr>
        <p:spPr bwMode="auto">
          <a:xfrm>
            <a:off x="304800" y="2209800"/>
            <a:ext cx="2590800" cy="1323439"/>
          </a:xfrm>
          <a:prstGeom prst="rect">
            <a:avLst/>
          </a:prstGeom>
          <a:noFill/>
          <a:ln w="12700">
            <a:solidFill>
              <a:srgbClr val="3399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 b="1" dirty="0"/>
              <a:t>Initial fitting parameters</a:t>
            </a:r>
          </a:p>
          <a:p>
            <a:r>
              <a:rPr lang="en-US" sz="2000" dirty="0"/>
              <a:t> length scale</a:t>
            </a:r>
          </a:p>
          <a:p>
            <a:r>
              <a:rPr lang="en-US" sz="2000" dirty="0"/>
              <a:t> grafting density</a:t>
            </a:r>
          </a:p>
        </p:txBody>
      </p:sp>
      <p:sp>
        <p:nvSpPr>
          <p:cNvPr id="256023" name="Line 23"/>
          <p:cNvSpPr>
            <a:spLocks noChangeShapeType="1"/>
          </p:cNvSpPr>
          <p:nvPr/>
        </p:nvSpPr>
        <p:spPr bwMode="auto">
          <a:xfrm>
            <a:off x="2895600" y="2667000"/>
            <a:ext cx="1905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25" name="Line 25"/>
          <p:cNvSpPr>
            <a:spLocks noChangeShapeType="1"/>
          </p:cNvSpPr>
          <p:nvPr/>
        </p:nvSpPr>
        <p:spPr bwMode="auto">
          <a:xfrm flipH="1">
            <a:off x="4800600" y="22098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465149"/>
      </p:ext>
    </p:extLst>
  </p:cSld>
  <p:clrMapOvr>
    <a:masterClrMapping/>
  </p:clrMapOvr>
</p:sld>
</file>

<file path=ppt/theme/theme1.xml><?xml version="1.0" encoding="utf-8"?>
<a:theme xmlns:a="http://schemas.openxmlformats.org/drawingml/2006/main" name="PPTmall_LU_engelsk0805_PhysChem_TN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048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048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6633"/>
        </a:accent1>
        <a:accent2>
          <a:srgbClr val="EB730F"/>
        </a:accent2>
        <a:accent3>
          <a:srgbClr val="FFFFFF"/>
        </a:accent3>
        <a:accent4>
          <a:srgbClr val="000000"/>
        </a:accent4>
        <a:accent5>
          <a:srgbClr val="CAB8AD"/>
        </a:accent5>
        <a:accent6>
          <a:srgbClr val="D5680C"/>
        </a:accent6>
        <a:hlink>
          <a:srgbClr val="000080"/>
        </a:hlink>
        <a:folHlink>
          <a:srgbClr val="C4BC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6633"/>
        </a:accent1>
        <a:accent2>
          <a:srgbClr val="C4BC9C"/>
        </a:accent2>
        <a:accent3>
          <a:srgbClr val="FFFFFF"/>
        </a:accent3>
        <a:accent4>
          <a:srgbClr val="000000"/>
        </a:accent4>
        <a:accent5>
          <a:srgbClr val="CAB8AD"/>
        </a:accent5>
        <a:accent6>
          <a:srgbClr val="B1AA8D"/>
        </a:accent6>
        <a:hlink>
          <a:srgbClr val="000080"/>
        </a:hlink>
        <a:folHlink>
          <a:srgbClr val="C4BC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6633"/>
        </a:accent1>
        <a:accent2>
          <a:srgbClr val="C4BC9C"/>
        </a:accent2>
        <a:accent3>
          <a:srgbClr val="FFFFFF"/>
        </a:accent3>
        <a:accent4>
          <a:srgbClr val="000000"/>
        </a:accent4>
        <a:accent5>
          <a:srgbClr val="CAB8AD"/>
        </a:accent5>
        <a:accent6>
          <a:srgbClr val="B1AA8D"/>
        </a:accent6>
        <a:hlink>
          <a:srgbClr val="EB730F"/>
        </a:hlink>
        <a:folHlink>
          <a:srgbClr val="0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PPTmall_LU_engelsk0805_PhysChem_TN.pot</Template>
  <TotalTime>5119</TotalTime>
  <Words>2322</Words>
  <Application>Microsoft Office PowerPoint</Application>
  <PresentationFormat>A4 Paper (210x297 mm)</PresentationFormat>
  <Paragraphs>446</Paragraphs>
  <Slides>57</Slides>
  <Notes>30</Notes>
  <HiddenSlides>0</HiddenSlides>
  <MMClips>0</MMClips>
  <ScaleCrop>false</ScaleCrop>
  <HeadingPairs>
    <vt:vector size="8" baseType="variant"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57</vt:i4>
      </vt:variant>
    </vt:vector>
  </HeadingPairs>
  <TitlesOfParts>
    <vt:vector size="62" baseType="lpstr">
      <vt:lpstr>PPTmall_LU_engelsk0805_PhysChem_TN</vt:lpstr>
      <vt:lpstr>???</vt:lpstr>
      <vt:lpstr>Document</vt:lpstr>
      <vt:lpstr>ISIS/Draw Sketch</vt:lpstr>
      <vt:lpstr>KGPlot</vt:lpstr>
      <vt:lpstr>Science cases for neutron reflectometry</vt:lpstr>
      <vt:lpstr>Acknowledgements to:</vt:lpstr>
      <vt:lpstr>Application solid –liquid interface</vt:lpstr>
      <vt:lpstr>Approach to evaluate neutron reflectometry date (Example polymer brushes)</vt:lpstr>
      <vt:lpstr>Neutron reflectometry</vt:lpstr>
      <vt:lpstr>Polymer brushes (adapted from Per Linse)</vt:lpstr>
      <vt:lpstr>Neutron reflectivity: conventional evaluation</vt:lpstr>
      <vt:lpstr>Modeling of the polymer brushes</vt:lpstr>
      <vt:lpstr>Neutron reflectivity: novel evaluation</vt:lpstr>
      <vt:lpstr>Comparison of the two approaches</vt:lpstr>
      <vt:lpstr>Fit of parameters characterizing the polymer </vt:lpstr>
      <vt:lpstr>Predicted polymer volume fraction profiles</vt:lpstr>
      <vt:lpstr>Characterization of surface without polymer</vt:lpstr>
      <vt:lpstr>Polymer brush: ILL data and models</vt:lpstr>
      <vt:lpstr>Parameters</vt:lpstr>
      <vt:lpstr>Predicted reflectivity profiles in cmSi (note more features in this contrast as Silicon substrate is matched out and we only see the oxide and polymer layers)</vt:lpstr>
      <vt:lpstr>Calculated scattering length density profiles</vt:lpstr>
      <vt:lpstr>Some comments</vt:lpstr>
      <vt:lpstr>Summary</vt:lpstr>
      <vt:lpstr>Adsorption of liquid crystalline nanoparticles</vt:lpstr>
      <vt:lpstr>Lipid based  self-assembled structures</vt:lpstr>
      <vt:lpstr>Self-assembled lipid liquid crystalline nanoparticle Beyond vesicles and liposomes </vt:lpstr>
      <vt:lpstr>Interfacial behavior of drug delivery vehicles are important for </vt:lpstr>
      <vt:lpstr>What happens when such a liquid crystalline nano particle meets a biological (model) membrane? </vt:lpstr>
      <vt:lpstr>Main techniques used</vt:lpstr>
      <vt:lpstr>Adsorption on silica surface (simplest model of a hydrophilic surface</vt:lpstr>
      <vt:lpstr>Adsorption of CPNP on hydrophilic surfaces Nature of the interaction</vt:lpstr>
      <vt:lpstr>Lateral organization of CPNP on silica surface imaged by fluorescence microscopy  </vt:lpstr>
      <vt:lpstr>Layer of CPNP on silica formed by intact particles </vt:lpstr>
      <vt:lpstr>CPNP layer structure on silica from neutron reflectivity</vt:lpstr>
      <vt:lpstr>MODEL MEMBRANES: dDOPC or DOPC  bilayers formed by vesicle fusion on a (negatively charged) silicon surface ≈ 90% coverage </vt:lpstr>
      <vt:lpstr>ADSORPTION OF CPNP ON DOPC BILAYER-ellipsometry</vt:lpstr>
      <vt:lpstr>ADSORPTION OF CPNP ON DOPC BILAYER-QCM-D</vt:lpstr>
      <vt:lpstr>ADSORPTION OF CPNP ON d-DOPC BILAYER-neutron reflectivity (low CPNP conc)</vt:lpstr>
      <vt:lpstr>ADSORPTION OF CPNP  ON d-DOPC BILAYER </vt:lpstr>
      <vt:lpstr>DNA (Deoxy ribo nucleic acid)</vt:lpstr>
      <vt:lpstr>Gene therapy requires that the large hydrophilic  highly (negatively) charged DNA crosses the lipid membrane </vt:lpstr>
      <vt:lpstr>What happens when dendrimers interact with a model cell membrane? </vt:lpstr>
      <vt:lpstr>Ellipsometry give change in adsorbed amount but not location</vt:lpstr>
      <vt:lpstr>What happens when dendrimers interact with a model cell membrane? </vt:lpstr>
      <vt:lpstr>How does different generations of dendrimers interact with the bilayer?</vt:lpstr>
      <vt:lpstr>The interaction with the bilayer depends on dendrimer generation</vt:lpstr>
      <vt:lpstr>How do the dendrimers pass the bilayer?</vt:lpstr>
      <vt:lpstr>Coarse grain simulations: Dendrimers can pass through the membrane without “defects”?! </vt:lpstr>
      <vt:lpstr>What happens when DNA/dendrimer complex interact with a model cell membrane? </vt:lpstr>
      <vt:lpstr>Conclusions</vt:lpstr>
      <vt:lpstr>Neutron reflectometry at Liquid interfaces</vt:lpstr>
      <vt:lpstr>WHY STUDY SHORT RNA OLIGOMERS(miRNA)?</vt:lpstr>
      <vt:lpstr>OBJECTIVE: REVEAL MECHANISM AND CONSEQUENCES OF INTERACTION BETWEEN  NUCLEIC ACIDS AND BIOMEMBRANES</vt:lpstr>
      <vt:lpstr>Langmuir trough to record P-A isotherms</vt:lpstr>
      <vt:lpstr> vs. Area isotherm of cationic DODAB monolayers on 2mM imidazole pH 7 with and without 0.06 mg/ml nucleic acids in sub-phase.  </vt:lpstr>
      <vt:lpstr>Neutron reflectometry can provide information on the location of nuclei acids on a lipid monolayer</vt:lpstr>
      <vt:lpstr>Reflectivity profiles for DODAB monolayer on 2mM imidazole, pH 7, with and without  0.06 mg/ml ssRNA  or ds DNA</vt:lpstr>
      <vt:lpstr>Reflectivity profiles for DODAB monolayer on 2mM imidazole, pH 7, with and without  0.06 mg/ml ssRNA  or ds DNA</vt:lpstr>
      <vt:lpstr>Properties of monolayers and nucleic acids </vt:lpstr>
      <vt:lpstr>Fitting parameters</vt:lpstr>
      <vt:lpstr>Neutron reflectometry results show: </vt:lpstr>
    </vt:vector>
  </TitlesOfParts>
  <Company>Tommy Nylander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Enzymatic processes at interfaces</dc:title>
  <dc:creator>Stine West</dc:creator>
  <cp:lastModifiedBy>Stine West</cp:lastModifiedBy>
  <cp:revision>156</cp:revision>
  <cp:lastPrinted>2010-06-10T06:11:58Z</cp:lastPrinted>
  <dcterms:created xsi:type="dcterms:W3CDTF">2010-06-14T20:54:42Z</dcterms:created>
  <dcterms:modified xsi:type="dcterms:W3CDTF">2012-08-09T10:14:40Z</dcterms:modified>
</cp:coreProperties>
</file>