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  <p:sldMasterId id="2147483657" r:id="rId2"/>
    <p:sldMasterId id="2147483658" r:id="rId3"/>
    <p:sldMasterId id="2147483659" r:id="rId4"/>
    <p:sldMasterId id="2147483660" r:id="rId5"/>
    <p:sldMasterId id="2147483661" r:id="rId6"/>
    <p:sldMasterId id="2147483662" r:id="rId7"/>
    <p:sldMasterId id="2147483663" r:id="rId8"/>
    <p:sldMasterId id="2147483664" r:id="rId9"/>
    <p:sldMasterId id="2147483665" r:id="rId10"/>
    <p:sldMasterId id="2147483666" r:id="rId11"/>
    <p:sldMasterId id="2147483667" r:id="rId12"/>
    <p:sldMasterId id="2147483668" r:id="rId13"/>
    <p:sldMasterId id="2147483669" r:id="rId14"/>
    <p:sldMasterId id="2147483670" r:id="rId15"/>
    <p:sldMasterId id="2147483671" r:id="rId16"/>
    <p:sldMasterId id="2147483672" r:id="rId17"/>
    <p:sldMasterId id="2147483673" r:id="rId18"/>
    <p:sldMasterId id="2147483674" r:id="rId19"/>
    <p:sldMasterId id="2147483675" r:id="rId20"/>
    <p:sldMasterId id="2147483996" r:id="rId21"/>
    <p:sldMasterId id="2147484008" r:id="rId22"/>
    <p:sldMasterId id="2147484020" r:id="rId23"/>
  </p:sldMasterIdLst>
  <p:notesMasterIdLst>
    <p:notesMasterId r:id="rId52"/>
  </p:notesMasterIdLst>
  <p:handoutMasterIdLst>
    <p:handoutMasterId r:id="rId53"/>
  </p:handoutMasterIdLst>
  <p:sldIdLst>
    <p:sldId id="337" r:id="rId24"/>
    <p:sldId id="338" r:id="rId25"/>
    <p:sldId id="307" r:id="rId26"/>
    <p:sldId id="306" r:id="rId27"/>
    <p:sldId id="308" r:id="rId28"/>
    <p:sldId id="339" r:id="rId29"/>
    <p:sldId id="309" r:id="rId30"/>
    <p:sldId id="310" r:id="rId31"/>
    <p:sldId id="311" r:id="rId32"/>
    <p:sldId id="313" r:id="rId33"/>
    <p:sldId id="312" r:id="rId34"/>
    <p:sldId id="315" r:id="rId35"/>
    <p:sldId id="316" r:id="rId36"/>
    <p:sldId id="317" r:id="rId37"/>
    <p:sldId id="314" r:id="rId38"/>
    <p:sldId id="318" r:id="rId39"/>
    <p:sldId id="319" r:id="rId40"/>
    <p:sldId id="320" r:id="rId41"/>
    <p:sldId id="321" r:id="rId42"/>
    <p:sldId id="322" r:id="rId43"/>
    <p:sldId id="330" r:id="rId44"/>
    <p:sldId id="331" r:id="rId45"/>
    <p:sldId id="325" r:id="rId46"/>
    <p:sldId id="333" r:id="rId47"/>
    <p:sldId id="332" r:id="rId48"/>
    <p:sldId id="335" r:id="rId49"/>
    <p:sldId id="336" r:id="rId50"/>
    <p:sldId id="334" r:id="rId51"/>
  </p:sldIdLst>
  <p:sldSz cx="13004800" cy="9753600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05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213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319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424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534" algn="l" defTabSz="457105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637" algn="l" defTabSz="457105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745" algn="l" defTabSz="457105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6852" algn="l" defTabSz="457105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clrMru>
    <a:srgbClr val="FF0080"/>
    <a:srgbClr val="008040"/>
    <a:srgbClr val="800080"/>
    <a:srgbClr val="00FF80"/>
    <a:srgbClr val="8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0" autoAdjust="0"/>
    <p:restoredTop sz="94646" autoAdjust="0"/>
  </p:normalViewPr>
  <p:slideViewPr>
    <p:cSldViewPr>
      <p:cViewPr>
        <p:scale>
          <a:sx n="66" d="100"/>
          <a:sy n="66" d="100"/>
        </p:scale>
        <p:origin x="-3392" y="-136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67" d="100"/>
          <a:sy n="167" d="100"/>
        </p:scale>
        <p:origin x="-856" y="-10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9B212-4184-1446-BA79-2B107DA17FDA}" type="datetimeFigureOut">
              <a:rPr lang="en-US" smtClean="0"/>
              <a:t>2012-08-14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5D868-A20B-2A4F-8AF6-EEB2A7233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75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1.jpe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61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6262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3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5F39022-CEFC-D248-97A4-386F963AE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85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105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213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319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424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5534" algn="l" defTabSz="45710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37" algn="l" defTabSz="45710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45" algn="l" defTabSz="45710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1BA7A-94BF-9C41-B531-64C0B2F2DE75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1BA7A-94BF-9C41-B531-64C0B2F2DE75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616A37-5F98-0248-ACE9-3EE5177E30C4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8914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82386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8905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9493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39923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42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13640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11318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874549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923989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TitilliumText22L 4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212253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1725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0326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34406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3647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388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699909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79763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77438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84382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117100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064541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04996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36103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79738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81363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17724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88027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159544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94393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01168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22989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40791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3908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90516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864112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09966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97710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239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54525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0" tIns="45710" rIns="91420" bIns="45710"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868902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76251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45629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17346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2802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328661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477091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TitilliumText22L 4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062214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97459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55533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0609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696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57383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0" y="2971800"/>
            <a:ext cx="36576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971800"/>
            <a:ext cx="36576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2411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3920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7801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1817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04063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1744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TitilliumText14L 6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71649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720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91504" y="558800"/>
            <a:ext cx="2336801" cy="7200900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1102" y="558800"/>
            <a:ext cx="6858000" cy="7200900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6887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6321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047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79714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0" y="2971800"/>
            <a:ext cx="36576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971800"/>
            <a:ext cx="36576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1980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6976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57123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2346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60613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42634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TitilliumText14L 6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123726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0788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91504" y="558800"/>
            <a:ext cx="2336801" cy="7200900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1102" y="558800"/>
            <a:ext cx="6858000" cy="7200900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343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8EEC6-433D-FF40-909F-3FFB68ECB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8114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141DE-1FFA-9E43-8639-61343EE9D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68998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6E00A-791E-F647-8632-062E62805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0526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0" y="2971800"/>
            <a:ext cx="36576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971800"/>
            <a:ext cx="365760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8AD9-692C-5149-946D-5564AF107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24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47571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C8032-411F-2B4F-86A0-4EAC7AA8E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244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98CCE-9ED3-8D41-A815-6A80693B4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09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B2247-B2D0-DB40-AB35-20421264C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507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2A4B-BF96-E946-8BED-842CBA803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4343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TitilliumText14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428C2-95CB-8C40-99F6-A1CFA8481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3926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5E2A8-654D-824A-999D-9213CEC0B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9637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91504" y="558800"/>
            <a:ext cx="2336801" cy="7200900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1102" y="558800"/>
            <a:ext cx="6858000" cy="7200900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6BE1D-B9AD-A84A-9E11-6242F7C30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4850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3358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3871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0" tIns="45710" rIns="91420" bIns="45710"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827512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541342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53885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81888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7546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677503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470237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Apple LiSung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023935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66905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24045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34295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5418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5592817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5644633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0697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6494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48274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397176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22690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372775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96340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52772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8867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5610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461781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98106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584073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8870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8629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29610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2703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870114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00810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45332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1638301"/>
            <a:ext cx="7696201" cy="4521200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922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77436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09849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49395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7077297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47288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201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53035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78161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105779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481854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8465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4445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1638300"/>
            <a:ext cx="2925761" cy="7073900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1638300"/>
            <a:ext cx="8624887" cy="7073900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15976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9822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2493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0" tIns="45710" rIns="91420" bIns="45710"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989905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28925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11782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78419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633005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980910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TitilliumText22L 400 w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84852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95482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36336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23575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marL="65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95425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99459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8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0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1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4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5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6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3856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06135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58317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04927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9966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085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56877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96" indent="0">
              <a:buNone/>
              <a:defRPr sz="4000"/>
            </a:lvl2pPr>
            <a:lvl3pPr marL="1300192" indent="0">
              <a:buNone/>
              <a:defRPr sz="3400"/>
            </a:lvl3pPr>
            <a:lvl4pPr marL="1950291" indent="0">
              <a:buNone/>
              <a:defRPr sz="2800"/>
            </a:lvl4pPr>
            <a:lvl5pPr marL="2600387" indent="0">
              <a:buNone/>
              <a:defRPr sz="2800"/>
            </a:lvl5pPr>
            <a:lvl6pPr marL="3250484" indent="0">
              <a:buNone/>
              <a:defRPr sz="2800"/>
            </a:lvl6pPr>
            <a:lvl7pPr marL="3900583" indent="0">
              <a:buNone/>
              <a:defRPr sz="2800"/>
            </a:lvl7pPr>
            <a:lvl8pPr marL="4550676" indent="0">
              <a:buNone/>
              <a:defRPr sz="2800"/>
            </a:lvl8pPr>
            <a:lvl9pPr marL="5200775" indent="0">
              <a:buNone/>
              <a:defRPr sz="28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11420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91606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3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3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72684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83040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25250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52656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93056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83797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6151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09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003158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16319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61092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54233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881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5609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7124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9857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91853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980428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7563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937020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81971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1638300"/>
            <a:ext cx="2925761" cy="7073900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1638300"/>
            <a:ext cx="8624887" cy="7073900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99586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78347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1673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57259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1831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7227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6231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19729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11546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68610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29437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1912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45272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65945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60076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647961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95253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5797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59271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4629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208268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1270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6993397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154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25467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2587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29554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411260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864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36144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23018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076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619697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052768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15659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1309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4649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15306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542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48343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719388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3676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7686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62939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846588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62916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752308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4313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1638301"/>
            <a:ext cx="7696201" cy="4521200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4771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84580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7900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02870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524659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67971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0883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8476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63020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269843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53053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45610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27630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189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185722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129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858269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5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7038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631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8729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377598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151616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62169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9511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5" y="254000"/>
            <a:ext cx="7696201" cy="8229601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890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9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0.jpeg"/><Relationship Id="rId14" Type="http://schemas.openxmlformats.org/officeDocument/2006/relationships/image" Target="../media/image11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3" Type="http://schemas.openxmlformats.org/officeDocument/2006/relationships/image" Target="../media/image10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3" Type="http://schemas.openxmlformats.org/officeDocument/2006/relationships/image" Target="../media/image10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22L 400 wt" charset="0"/>
              </a:rPr>
              <a:t>Click to edit Master text styles</a:t>
            </a:r>
          </a:p>
          <a:p>
            <a:pPr lvl="1"/>
            <a:r>
              <a:rPr lang="en-US">
                <a:sym typeface="TitilliumText22L 400 wt" charset="0"/>
              </a:rPr>
              <a:t>Second level</a:t>
            </a:r>
          </a:p>
          <a:p>
            <a:pPr lvl="2"/>
            <a:r>
              <a:rPr lang="en-US">
                <a:sym typeface="TitilliumText22L 400 wt" charset="0"/>
              </a:rPr>
              <a:t>Third level</a:t>
            </a:r>
          </a:p>
          <a:p>
            <a:pPr lvl="3"/>
            <a:r>
              <a:rPr lang="en-US">
                <a:sym typeface="TitilliumText22L 400 wt" charset="0"/>
              </a:rPr>
              <a:t>Fourth level</a:t>
            </a:r>
          </a:p>
          <a:p>
            <a:pPr lvl="4"/>
            <a:r>
              <a:rPr lang="en-US">
                <a:sym typeface="TitilliumText22L 400 wt" charset="0"/>
              </a:rPr>
              <a:t>Fifth level</a:t>
            </a:r>
          </a:p>
        </p:txBody>
      </p:sp>
      <p:sp>
        <p:nvSpPr>
          <p:cNvPr id="18437" name="Rectangle 4"/>
          <p:cNvSpPr>
            <a:spLocks/>
          </p:cNvSpPr>
          <p:nvPr/>
        </p:nvSpPr>
        <p:spPr bwMode="auto">
          <a:xfrm>
            <a:off x="383052" y="8355117"/>
            <a:ext cx="948407" cy="2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TitilliumTitle20" charset="0"/>
                <a:ea typeface="ＭＳ Ｐゴシック" charset="0"/>
                <a:sym typeface="TitilliumTitle20" charset="0"/>
              </a:rPr>
              <a:t>2010-06-22</a:t>
            </a:r>
          </a:p>
        </p:txBody>
      </p:sp>
      <p:sp>
        <p:nvSpPr>
          <p:cNvPr id="18438" name="Rectangle 5"/>
          <p:cNvSpPr>
            <a:spLocks/>
          </p:cNvSpPr>
          <p:nvPr/>
        </p:nvSpPr>
        <p:spPr bwMode="auto">
          <a:xfrm>
            <a:off x="357669" y="8939318"/>
            <a:ext cx="2626359" cy="2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TitilliumText22L 600 wt" charset="0"/>
                <a:ea typeface="ＭＳ Ｐゴシック" charset="0"/>
                <a:sym typeface="TitilliumText22L 600 wt" charset="0"/>
              </a:rPr>
              <a:t>ESS Identity, Influence and Image</a:t>
            </a:r>
          </a:p>
        </p:txBody>
      </p:sp>
      <p:sp>
        <p:nvSpPr>
          <p:cNvPr id="18439" name="Rectangle 6"/>
          <p:cNvSpPr>
            <a:spLocks/>
          </p:cNvSpPr>
          <p:nvPr/>
        </p:nvSpPr>
        <p:spPr bwMode="auto">
          <a:xfrm>
            <a:off x="354918" y="9218718"/>
            <a:ext cx="2681075" cy="2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TitilliumTitle20" charset="0"/>
                <a:ea typeface="ＭＳ Ｐゴシック" charset="0"/>
                <a:sym typeface="TitilliumTitle20" charset="0"/>
              </a:rPr>
              <a:t>Karl McFaul, ESS Communications</a:t>
            </a:r>
          </a:p>
        </p:txBody>
      </p:sp>
      <p:sp>
        <p:nvSpPr>
          <p:cNvPr id="18440" name="Rectangle 7"/>
          <p:cNvSpPr>
            <a:spLocks/>
          </p:cNvSpPr>
          <p:nvPr/>
        </p:nvSpPr>
        <p:spPr bwMode="auto">
          <a:xfrm>
            <a:off x="369624" y="8647219"/>
            <a:ext cx="1915054" cy="2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TitilliumTitle20" charset="0"/>
                <a:ea typeface="ＭＳ Ｐゴシック" charset="0"/>
                <a:sym typeface="TitilliumTitle20" charset="0"/>
              </a:rPr>
              <a:t>Meeting point - Lund 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TitilliumText14L 600 w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698" y="-12700"/>
            <a:ext cx="9944100" cy="97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698" y="-12700"/>
            <a:ext cx="9944100" cy="97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0" y="-12700"/>
            <a:ext cx="9944100" cy="97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0" y="-15875"/>
            <a:ext cx="9944100" cy="976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3822700"/>
            <a:ext cx="3937000" cy="209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TitilliumText14L 600 w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88881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1pPr>
      <a:lvl2pPr marL="133322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2pPr>
      <a:lvl3pPr marL="177763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3pPr>
      <a:lvl4pPr marL="222204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4pPr>
      <a:lvl5pPr marL="2666454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5pPr>
      <a:lvl6pPr marL="3123562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6pPr>
      <a:lvl7pPr marL="3580666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7pPr>
      <a:lvl8pPr marL="4037774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8pPr>
      <a:lvl9pPr marL="4494882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1100" y="2971800"/>
            <a:ext cx="746760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text styles</a:t>
            </a:r>
          </a:p>
          <a:p>
            <a:pPr lvl="1"/>
            <a:r>
              <a:rPr lang="en-US">
                <a:sym typeface="TitilliumText14L 600 wt" charset="0"/>
              </a:rPr>
              <a:t>Second level</a:t>
            </a:r>
          </a:p>
          <a:p>
            <a:pPr lvl="2"/>
            <a:r>
              <a:rPr lang="en-US">
                <a:sym typeface="TitilliumText14L 600 wt" charset="0"/>
              </a:rPr>
              <a:t>Third level</a:t>
            </a:r>
          </a:p>
          <a:p>
            <a:pPr lvl="3"/>
            <a:r>
              <a:rPr lang="en-US">
                <a:sym typeface="TitilliumText14L 600 wt" charset="0"/>
              </a:rPr>
              <a:t>Fourth level</a:t>
            </a:r>
          </a:p>
          <a:p>
            <a:pPr lvl="4"/>
            <a:r>
              <a:rPr lang="en-US">
                <a:sym typeface="TitilliumText14L 600 wt" charset="0"/>
              </a:rPr>
              <a:t>Fifth level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558800"/>
            <a:ext cx="93472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+mj-lt"/>
          <a:ea typeface="+mj-ea"/>
          <a:cs typeface="+mj-cs"/>
          <a:sym typeface="TitilliumText14L 600 w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457105"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914213"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371319"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828424"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342830" indent="-342830" algn="l" rtl="0" eaLnBrk="0" fontAlgn="base" hangingPunct="0">
        <a:spcBef>
          <a:spcPts val="10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buChar char="&gt;"/>
        <a:defRPr sz="2400"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1pPr>
      <a:lvl2pPr marL="742797" indent="-285692" algn="l" rtl="0" eaLnBrk="0" fontAlgn="base" hangingPunct="0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2pPr>
      <a:lvl3pPr marL="1142766" indent="-228553" algn="l" rtl="0" eaLnBrk="0" fontAlgn="base" hangingPunct="0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3pPr>
      <a:lvl4pPr marL="1599875" indent="-228553" algn="l" rtl="0" eaLnBrk="0" fontAlgn="base" hangingPunct="0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4pPr>
      <a:lvl5pPr marL="2056979" indent="-228553" algn="l" rtl="0" eaLnBrk="0" fontAlgn="base" hangingPunct="0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5pPr>
      <a:lvl6pPr marL="457105" algn="l" rtl="0" fontAlgn="base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6pPr>
      <a:lvl7pPr marL="914213" algn="l" rtl="0" fontAlgn="base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7pPr>
      <a:lvl8pPr marL="1371319" algn="l" rtl="0" fontAlgn="base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8pPr>
      <a:lvl9pPr marL="1828424" algn="l" rtl="0" fontAlgn="base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1100" y="2971800"/>
            <a:ext cx="746760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text styles</a:t>
            </a:r>
          </a:p>
          <a:p>
            <a:pPr lvl="1"/>
            <a:r>
              <a:rPr lang="en-US">
                <a:sym typeface="TitilliumText14L 600 wt" charset="0"/>
              </a:rPr>
              <a:t>Second level</a:t>
            </a:r>
          </a:p>
          <a:p>
            <a:pPr lvl="2"/>
            <a:r>
              <a:rPr lang="en-US">
                <a:sym typeface="TitilliumText14L 600 wt" charset="0"/>
              </a:rPr>
              <a:t>Third level</a:t>
            </a:r>
          </a:p>
          <a:p>
            <a:pPr lvl="3"/>
            <a:r>
              <a:rPr lang="en-US">
                <a:sym typeface="TitilliumText14L 600 wt" charset="0"/>
              </a:rPr>
              <a:t>Fourth level</a:t>
            </a:r>
          </a:p>
          <a:p>
            <a:pPr lvl="4"/>
            <a:r>
              <a:rPr lang="en-US">
                <a:sym typeface="TitilliumText14L 600 wt" charset="0"/>
              </a:rPr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558800"/>
            <a:ext cx="93472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title style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19101"/>
            <a:ext cx="169386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+mj-lt"/>
          <a:ea typeface="+mj-ea"/>
          <a:cs typeface="+mj-cs"/>
          <a:sym typeface="TitilliumText14L 600 w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457105"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914213"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371319"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828424" algn="l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342830" indent="-342830" algn="l" rtl="0" eaLnBrk="0" fontAlgn="base" hangingPunct="0">
        <a:spcBef>
          <a:spcPts val="10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buChar char="&gt;"/>
        <a:defRPr sz="2400"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1pPr>
      <a:lvl2pPr marL="742797" indent="-285692" algn="l" rtl="0" eaLnBrk="0" fontAlgn="base" hangingPunct="0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2pPr>
      <a:lvl3pPr marL="1142766" indent="-228553" algn="l" rtl="0" eaLnBrk="0" fontAlgn="base" hangingPunct="0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3pPr>
      <a:lvl4pPr marL="1599875" indent="-228553" algn="l" rtl="0" eaLnBrk="0" fontAlgn="base" hangingPunct="0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4pPr>
      <a:lvl5pPr marL="2056979" indent="-228553" algn="l" rtl="0" eaLnBrk="0" fontAlgn="base" hangingPunct="0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5pPr>
      <a:lvl6pPr marL="457105" algn="l" rtl="0" fontAlgn="base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6pPr>
      <a:lvl7pPr marL="914213" algn="l" rtl="0" fontAlgn="base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7pPr>
      <a:lvl8pPr marL="1371319" algn="l" rtl="0" fontAlgn="base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8pPr>
      <a:lvl9pPr marL="1828424" algn="l" rtl="0" fontAlgn="base">
        <a:spcBef>
          <a:spcPts val="3500"/>
        </a:spcBef>
        <a:spcAft>
          <a:spcPct val="0"/>
        </a:spcAft>
        <a:buClr>
          <a:srgbClr val="FFFFFF"/>
        </a:buClr>
        <a:buSzPct val="125000"/>
        <a:buFont typeface="TitilliumText14L 600 wt" charset="0"/>
        <a:defRPr>
          <a:solidFill>
            <a:srgbClr val="FFFFFF"/>
          </a:solidFill>
          <a:latin typeface="+mn-lt"/>
          <a:ea typeface="+mn-ea"/>
          <a:cs typeface="+mn-cs"/>
          <a:sym typeface="TitilliumText14L 600 wt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1" y="457201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3"/>
          <p:cNvSpPr>
            <a:spLocks/>
          </p:cNvSpPr>
          <p:nvPr/>
        </p:nvSpPr>
        <p:spPr bwMode="auto">
          <a:xfrm>
            <a:off x="10657835" y="9008093"/>
            <a:ext cx="591829" cy="28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00" b="1">
                <a:solidFill>
                  <a:srgbClr val="1C405B"/>
                </a:solidFill>
                <a:latin typeface="Lucida Grande" charset="0"/>
                <a:ea typeface="ＭＳ Ｐゴシック" charset="0"/>
                <a:sym typeface="Lucida Grande" charset="0"/>
              </a:rPr>
              <a:t>page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1100" y="2971800"/>
            <a:ext cx="746760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Bold" charset="0"/>
              </a:rPr>
              <a:t>Click to edit Master text styles</a:t>
            </a:r>
          </a:p>
          <a:p>
            <a:pPr lvl="1"/>
            <a:r>
              <a:rPr lang="en-US">
                <a:sym typeface="TitilliumText14L Bold" charset="0"/>
              </a:rPr>
              <a:t>Second level</a:t>
            </a:r>
          </a:p>
          <a:p>
            <a:pPr lvl="2"/>
            <a:r>
              <a:rPr lang="en-US">
                <a:sym typeface="TitilliumText14L Bold" charset="0"/>
              </a:rPr>
              <a:t>Third level</a:t>
            </a:r>
          </a:p>
          <a:p>
            <a:pPr lvl="3"/>
            <a:r>
              <a:rPr lang="en-US">
                <a:sym typeface="TitilliumText14L Bold" charset="0"/>
              </a:rPr>
              <a:t>Fourth level</a:t>
            </a:r>
          </a:p>
          <a:p>
            <a:pPr lvl="4"/>
            <a:r>
              <a:rPr lang="en-US">
                <a:sym typeface="TitilliumText14L Bold" charset="0"/>
              </a:rPr>
              <a:t>Fifth level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558800"/>
            <a:ext cx="93472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charset="0"/>
              </a:rPr>
              <a:t>Click to edit Master title style</a:t>
            </a:r>
          </a:p>
        </p:txBody>
      </p:sp>
      <p:sp>
        <p:nvSpPr>
          <p:cNvPr id="24582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250613" y="8801104"/>
            <a:ext cx="615950" cy="54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l">
              <a:defRPr sz="3600" b="1" smtClean="0">
                <a:solidFill>
                  <a:srgbClr val="FFFFFF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defRPr>
            </a:lvl1pPr>
            <a:lvl2pPr algn="l">
              <a:defRPr sz="11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1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1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1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E4508B85-7E94-484C-9541-08A1F5FAE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584" name="Rectangle 7"/>
          <p:cNvSpPr>
            <a:spLocks/>
          </p:cNvSpPr>
          <p:nvPr/>
        </p:nvSpPr>
        <p:spPr bwMode="auto">
          <a:xfrm>
            <a:off x="1193805" y="8984379"/>
            <a:ext cx="3201919" cy="33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  <a:spcBef>
                <a:spcPts val="575"/>
              </a:spcBef>
            </a:pPr>
            <a:r>
              <a:rPr lang="en-US" sz="1800" b="1">
                <a:solidFill>
                  <a:srgbClr val="00415C"/>
                </a:solidFill>
                <a:latin typeface="Lucida Grande" charset="0"/>
                <a:ea typeface="ＭＳ Ｐゴシック" charset="0"/>
                <a:sym typeface="Lucida Grande" charset="0"/>
              </a:rPr>
              <a:t>Date</a:t>
            </a:r>
            <a:r>
              <a:rPr lang="en-US" sz="1800">
                <a:solidFill>
                  <a:srgbClr val="00415C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 </a:t>
            </a:r>
            <a:r>
              <a:rPr lang="en-US" sz="1800" b="1">
                <a:solidFill>
                  <a:srgbClr val="00415C"/>
                </a:solidFill>
                <a:latin typeface="Lucida Grande" charset="0"/>
                <a:ea typeface="ＭＳ Ｐゴシック" charset="0"/>
                <a:sym typeface="Lucida Grande" charset="0"/>
              </a:rPr>
              <a:t> </a:t>
            </a:r>
            <a:r>
              <a:rPr lang="en-US" sz="1800">
                <a:solidFill>
                  <a:srgbClr val="00415C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Presentation  </a:t>
            </a:r>
            <a:r>
              <a:rPr lang="en-US" sz="1800" b="1">
                <a:solidFill>
                  <a:srgbClr val="00415C"/>
                </a:solidFill>
                <a:latin typeface="Lucida Grande" charset="0"/>
                <a:ea typeface="ＭＳ Ｐゴシック" charset="0"/>
                <a:sym typeface="Lucida Grande" charset="0"/>
              </a:rPr>
              <a:t> Subject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+mj-lt"/>
          <a:ea typeface="+mj-ea"/>
          <a:cs typeface="+mj-cs"/>
          <a:sym typeface="TitilliumText14L 600 w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5pPr>
      <a:lvl6pPr marL="457105" algn="l" rtl="0" fontAlgn="base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6pPr>
      <a:lvl7pPr marL="914213" algn="l" rtl="0" fontAlgn="base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7pPr>
      <a:lvl8pPr marL="1371319" algn="l" rtl="0" fontAlgn="base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8pPr>
      <a:lvl9pPr marL="1828424" algn="l" rtl="0" fontAlgn="base">
        <a:spcBef>
          <a:spcPct val="0"/>
        </a:spcBef>
        <a:spcAft>
          <a:spcPct val="0"/>
        </a:spcAft>
        <a:defRPr sz="4800">
          <a:solidFill>
            <a:srgbClr val="1C405B"/>
          </a:solidFill>
          <a:latin typeface="TitilliumText14L 600 wt" charset="0"/>
          <a:ea typeface="ヒラギノ角ゴ ProN W6" charset="0"/>
          <a:cs typeface="ヒラギノ角ゴ ProN W6" charset="0"/>
          <a:sym typeface="TitilliumText14L 600 wt" charset="0"/>
        </a:defRPr>
      </a:lvl9pPr>
    </p:titleStyle>
    <p:bodyStyle>
      <a:lvl1pPr marL="342830" indent="-342830" algn="l" rtl="0" eaLnBrk="0" fontAlgn="base" hangingPunct="0">
        <a:spcBef>
          <a:spcPts val="1000"/>
        </a:spcBef>
        <a:spcAft>
          <a:spcPct val="0"/>
        </a:spcAft>
        <a:buClr>
          <a:srgbClr val="57ABE7"/>
        </a:buClr>
        <a:buSzPct val="125000"/>
        <a:buFont typeface="TitilliumText14L Bold" charset="0"/>
        <a:buChar char="&gt;"/>
        <a:defRPr sz="2400"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1pPr>
      <a:lvl2pPr marL="742797" indent="-285692" algn="l" rtl="0" eaLnBrk="0" fontAlgn="base" hangingPunct="0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2pPr>
      <a:lvl3pPr marL="1142766" indent="-228553" algn="l" rtl="0" eaLnBrk="0" fontAlgn="base" hangingPunct="0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3pPr>
      <a:lvl4pPr marL="1599875" indent="-228553" algn="l" rtl="0" eaLnBrk="0" fontAlgn="base" hangingPunct="0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4pPr>
      <a:lvl5pPr marL="2056979" indent="-228553" algn="l" rtl="0" eaLnBrk="0" fontAlgn="base" hangingPunct="0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5pPr>
      <a:lvl6pPr marL="457105" algn="l" rtl="0" fontAlgn="base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6pPr>
      <a:lvl7pPr marL="914213" algn="l" rtl="0" fontAlgn="base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7pPr>
      <a:lvl8pPr marL="1371319" algn="l" rtl="0" fontAlgn="base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8pPr>
      <a:lvl9pPr marL="1828424" algn="l" rtl="0" fontAlgn="base">
        <a:spcBef>
          <a:spcPts val="3500"/>
        </a:spcBef>
        <a:spcAft>
          <a:spcPct val="0"/>
        </a:spcAft>
        <a:buClr>
          <a:srgbClr val="57ABE7"/>
        </a:buClr>
        <a:buSzPct val="125000"/>
        <a:buFont typeface="TitilliumText14L Bold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/>
          </p:cNvSpPr>
          <p:nvPr/>
        </p:nvSpPr>
        <p:spPr bwMode="auto">
          <a:xfrm>
            <a:off x="10215824" y="75459"/>
            <a:ext cx="2244204" cy="15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1000">
                <a:solidFill>
                  <a:schemeClr val="tx1"/>
                </a:solidFill>
                <a:latin typeface="Arial" charset="0"/>
                <a:ea typeface="ＭＳ Ｐゴシック" charset="0"/>
                <a:sym typeface="Optima" charset="0"/>
              </a:rPr>
              <a:t>“</a:t>
            </a:r>
            <a:r>
              <a:rPr lang="en-US" altLang="ja-JP" sz="100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  <a:sym typeface="Optima" charset="0"/>
              </a:rPr>
              <a:t>Corporate Identity</a:t>
            </a:r>
            <a:r>
              <a:rPr lang="ja-JP" altLang="en-US" sz="1000">
                <a:solidFill>
                  <a:schemeClr val="tx1"/>
                </a:solidFill>
                <a:latin typeface="Arial" charset="0"/>
                <a:ea typeface="ＭＳ Ｐゴシック" charset="0"/>
                <a:sym typeface="Optima" charset="0"/>
              </a:rPr>
              <a:t>”</a:t>
            </a:r>
            <a:r>
              <a:rPr lang="en-US" altLang="ja-JP" sz="100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  <a:sym typeface="Optima" charset="0"/>
              </a:rPr>
              <a:t> - Karl McFaul 2008</a:t>
            </a:r>
            <a:endParaRPr lang="en-US" sz="1000">
              <a:solidFill>
                <a:schemeClr val="tx1"/>
              </a:solidFill>
              <a:latin typeface="Optima" charset="0"/>
              <a:ea typeface="Optima" charset="0"/>
              <a:cs typeface="Optima" charset="0"/>
              <a:sym typeface="Optima" charset="0"/>
            </a:endParaRPr>
          </a:p>
        </p:txBody>
      </p:sp>
      <p:sp>
        <p:nvSpPr>
          <p:cNvPr id="25603" name="Rectangle 2"/>
          <p:cNvSpPr>
            <a:spLocks/>
          </p:cNvSpPr>
          <p:nvPr/>
        </p:nvSpPr>
        <p:spPr bwMode="auto">
          <a:xfrm>
            <a:off x="-50800" y="-101599"/>
            <a:ext cx="13131800" cy="998219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2159000" y="1066802"/>
            <a:ext cx="469899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9pPr>
    </p:titleStyle>
    <p:bodyStyle>
      <a:lvl1pPr marL="342830" indent="-34283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1pPr>
      <a:lvl2pPr marL="742797" indent="-285692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2pPr>
      <a:lvl3pPr marL="1142766" indent="-22855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3pPr>
      <a:lvl4pPr marL="1599875" indent="-22855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4pPr>
      <a:lvl5pPr marL="2056979" indent="-228553" algn="l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5pPr>
      <a:lvl6pPr marL="457105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6pPr>
      <a:lvl7pPr marL="914213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7pPr>
      <a:lvl8pPr marL="1371319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8pPr>
      <a:lvl9pPr marL="1828424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n-lt"/>
          <a:ea typeface="+mn-ea"/>
          <a:cs typeface="+mn-cs"/>
          <a:sym typeface="Apple LiSung Light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5029200"/>
            <a:ext cx="10464801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830" indent="-34283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797" indent="-285692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66" indent="-22855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75" indent="-22855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79" indent="-228553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3"/>
          <p:cNvSpPr>
            <a:spLocks/>
          </p:cNvSpPr>
          <p:nvPr/>
        </p:nvSpPr>
        <p:spPr bwMode="auto">
          <a:xfrm>
            <a:off x="9588502" y="8572500"/>
            <a:ext cx="2730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110000"/>
              </a:lnSpc>
            </a:pPr>
            <a:r>
              <a:rPr lang="en-US" sz="1100">
                <a:solidFill>
                  <a:schemeClr val="tx1"/>
                </a:solidFill>
                <a:latin typeface="Avenir LT 35 Light" charset="0"/>
                <a:ea typeface="ＭＳ Ｐゴシック" charset="0"/>
                <a:sym typeface="Avenir LT 35 Light" charset="0"/>
              </a:rPr>
              <a:t>Creating </a:t>
            </a:r>
          </a:p>
          <a:p>
            <a:pPr algn="r">
              <a:lnSpc>
                <a:spcPct val="110000"/>
              </a:lnSpc>
            </a:pPr>
            <a:r>
              <a:rPr lang="en-US" sz="1100">
                <a:solidFill>
                  <a:schemeClr val="tx1"/>
                </a:solidFill>
                <a:latin typeface="Avenir LT 35 Light" charset="0"/>
                <a:ea typeface="ＭＳ Ｐゴシック" charset="0"/>
                <a:sym typeface="Avenir LT 35 Light" charset="0"/>
              </a:rPr>
              <a:t>a world-leading </a:t>
            </a:r>
          </a:p>
          <a:p>
            <a:pPr algn="r">
              <a:lnSpc>
                <a:spcPct val="110000"/>
              </a:lnSpc>
            </a:pPr>
            <a:r>
              <a:rPr lang="en-US" sz="1100">
                <a:solidFill>
                  <a:schemeClr val="tx1"/>
                </a:solidFill>
                <a:latin typeface="Avenir LT 35 Light" charset="0"/>
                <a:ea typeface="ＭＳ Ｐゴシック" charset="0"/>
                <a:sym typeface="Avenir LT 35 Light" charset="0"/>
              </a:rPr>
              <a:t>European materials research center </a:t>
            </a:r>
          </a:p>
          <a:p>
            <a:pPr algn="r">
              <a:lnSpc>
                <a:spcPct val="110000"/>
              </a:lnSpc>
            </a:pPr>
            <a:r>
              <a:rPr lang="en-US" sz="1100">
                <a:solidFill>
                  <a:schemeClr val="tx1"/>
                </a:solidFill>
                <a:latin typeface="Avenir LT 35 Light" charset="0"/>
                <a:ea typeface="ＭＳ Ｐゴシック" charset="0"/>
                <a:sym typeface="Avenir LT 35 Light" charset="0"/>
              </a:rPr>
              <a:t>in Øresund</a:t>
            </a: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198" y="-609597"/>
            <a:ext cx="17272000" cy="12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830" indent="-34283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797" indent="-285692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66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75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79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22L 400 wt" charset="0"/>
              </a:rPr>
              <a:t>Click to edit Master text styles</a:t>
            </a:r>
          </a:p>
          <a:p>
            <a:pPr lvl="1"/>
            <a:r>
              <a:rPr lang="en-US">
                <a:sym typeface="TitilliumText22L 400 wt" charset="0"/>
              </a:rPr>
              <a:t>Second level</a:t>
            </a:r>
          </a:p>
          <a:p>
            <a:pPr lvl="2"/>
            <a:r>
              <a:rPr lang="en-US">
                <a:sym typeface="TitilliumText22L 400 wt" charset="0"/>
              </a:rPr>
              <a:t>Third level</a:t>
            </a:r>
          </a:p>
          <a:p>
            <a:pPr lvl="3"/>
            <a:r>
              <a:rPr lang="en-US">
                <a:sym typeface="TitilliumText22L 400 wt" charset="0"/>
              </a:rPr>
              <a:t>Fourth level</a:t>
            </a:r>
          </a:p>
          <a:p>
            <a:pPr lvl="4"/>
            <a:r>
              <a:rPr lang="en-US">
                <a:sym typeface="TitilliumText22L 400 wt" charset="0"/>
              </a:rPr>
              <a:t>Fifth level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19101"/>
            <a:ext cx="169386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43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+mj-lt"/>
          <a:ea typeface="+mj-ea"/>
          <a:cs typeface="+mj-cs"/>
          <a:sym typeface="TitilliumText22L 800 w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TitilliumText22L 800 wt" charset="0"/>
          <a:ea typeface="ヒラギノ角ゴ ProN W6" charset="0"/>
          <a:cs typeface="ヒラギノ角ゴ ProN W6" charset="0"/>
          <a:sym typeface="TitilliumText22L 800 w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TitilliumText22L 800 wt" charset="0"/>
          <a:ea typeface="ヒラギノ角ゴ ProN W6" charset="0"/>
          <a:cs typeface="ヒラギノ角ゴ ProN W6" charset="0"/>
          <a:sym typeface="TitilliumText22L 800 w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TitilliumText22L 800 wt" charset="0"/>
          <a:ea typeface="ヒラギノ角ゴ ProN W6" charset="0"/>
          <a:cs typeface="ヒラギノ角ゴ ProN W6" charset="0"/>
          <a:sym typeface="TitilliumText22L 800 w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TitilliumText22L 800 wt" charset="0"/>
          <a:ea typeface="ヒラギノ角ゴ ProN W6" charset="0"/>
          <a:cs typeface="ヒラギノ角ゴ ProN W6" charset="0"/>
          <a:sym typeface="TitilliumText22L 800 wt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TitilliumText22L 800 wt" charset="0"/>
          <a:ea typeface="ヒラギノ角ゴ ProN W6" charset="0"/>
          <a:cs typeface="ヒラギノ角ゴ ProN W6" charset="0"/>
          <a:sym typeface="TitilliumText22L 800 wt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TitilliumText22L 800 wt" charset="0"/>
          <a:ea typeface="ヒラギノ角ゴ ProN W6" charset="0"/>
          <a:cs typeface="ヒラギノ角ゴ ProN W6" charset="0"/>
          <a:sym typeface="TitilliumText22L 800 wt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TitilliumText22L 800 wt" charset="0"/>
          <a:ea typeface="ヒラギノ角ゴ ProN W6" charset="0"/>
          <a:cs typeface="ヒラギノ角ゴ ProN W6" charset="0"/>
          <a:sym typeface="TitilliumText22L 800 wt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4000">
          <a:solidFill>
            <a:srgbClr val="005A7C"/>
          </a:solidFill>
          <a:latin typeface="TitilliumText22L 800 wt" charset="0"/>
          <a:ea typeface="ヒラギノ角ゴ ProN W6" charset="0"/>
          <a:cs typeface="ヒラギノ角ゴ ProN W6" charset="0"/>
          <a:sym typeface="TitilliumText22L 800 wt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TitilliumText22L 400 wt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tilliumText22L 400 wt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" y="6"/>
            <a:ext cx="13005989" cy="975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19" tIns="65010" rIns="130019" bIns="6501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436925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096" fontAlgn="auto">
              <a:spcBef>
                <a:spcPts val="0"/>
              </a:spcBef>
              <a:spcAft>
                <a:spcPts val="0"/>
              </a:spcAft>
            </a:pPr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50096" fontAlgn="auto">
                <a:spcBef>
                  <a:spcPts val="0"/>
                </a:spcBef>
                <a:spcAft>
                  <a:spcPts val="0"/>
                </a:spcAft>
              </a:pPr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096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096" fontAlgn="auto">
              <a:spcBef>
                <a:spcPts val="0"/>
              </a:spcBef>
              <a:spcAft>
                <a:spcPts val="0"/>
              </a:spcAft>
            </a:pPr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500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22" y="0"/>
            <a:ext cx="2409050" cy="128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650096" rtl="0" eaLnBrk="1" latinLnBrk="0" hangingPunct="1">
        <a:spcBef>
          <a:spcPct val="0"/>
        </a:spcBef>
        <a:buNone/>
        <a:defRPr sz="63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87573" indent="-487573" algn="l" defTabSz="650096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056407" indent="-406311" algn="l" defTabSz="650096" rtl="0" eaLnBrk="1" latinLnBrk="0" hangingPunct="1">
        <a:spcBef>
          <a:spcPct val="20000"/>
        </a:spcBef>
        <a:buFont typeface="Arial"/>
        <a:buChar char="–"/>
        <a:defRPr sz="4000" kern="1200">
          <a:solidFill>
            <a:srgbClr val="8064A2"/>
          </a:solidFill>
          <a:latin typeface="+mn-lt"/>
          <a:ea typeface="+mn-ea"/>
          <a:cs typeface="+mn-cs"/>
        </a:defRPr>
      </a:lvl2pPr>
      <a:lvl3pPr marL="1625240" indent="-325047" algn="l" defTabSz="65009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2"/>
          </a:solidFill>
          <a:latin typeface="+mn-lt"/>
          <a:ea typeface="+mn-ea"/>
          <a:cs typeface="+mn-cs"/>
        </a:defRPr>
      </a:lvl3pPr>
      <a:lvl4pPr marL="2275338" indent="-325047" algn="l" defTabSz="6500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925437" indent="-325047" algn="l" defTabSz="650096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5pPr>
      <a:lvl6pPr marL="3575535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629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727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822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" y="1"/>
            <a:ext cx="13005989" cy="975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3939C395-1F81-774B-93DA-7E67FFE646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t>2012-08-14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E2AB60D9-DAA0-6440-922A-044D8F0494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22" y="0"/>
            <a:ext cx="2409050" cy="128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3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4000" kern="1200">
          <a:solidFill>
            <a:srgbClr val="8064A2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2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"/>
          <p:cNvSpPr>
            <a:spLocks/>
          </p:cNvSpPr>
          <p:nvPr/>
        </p:nvSpPr>
        <p:spPr bwMode="auto">
          <a:xfrm>
            <a:off x="9588502" y="8572500"/>
            <a:ext cx="2730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110000"/>
              </a:lnSpc>
            </a:pPr>
            <a:r>
              <a:rPr lang="en-US" sz="1100">
                <a:solidFill>
                  <a:schemeClr val="tx1"/>
                </a:solidFill>
                <a:latin typeface="Avenir LT 35 Light" charset="0"/>
                <a:ea typeface="ＭＳ Ｐゴシック" charset="0"/>
                <a:sym typeface="Avenir LT 35 Light" charset="0"/>
              </a:rPr>
              <a:t>Creating </a:t>
            </a:r>
          </a:p>
          <a:p>
            <a:pPr algn="r">
              <a:lnSpc>
                <a:spcPct val="110000"/>
              </a:lnSpc>
            </a:pPr>
            <a:r>
              <a:rPr lang="en-US" sz="1100">
                <a:solidFill>
                  <a:schemeClr val="tx1"/>
                </a:solidFill>
                <a:latin typeface="Avenir LT 35 Light" charset="0"/>
                <a:ea typeface="ＭＳ Ｐゴシック" charset="0"/>
                <a:sym typeface="Avenir LT 35 Light" charset="0"/>
              </a:rPr>
              <a:t>a world-leading </a:t>
            </a:r>
          </a:p>
          <a:p>
            <a:pPr algn="r">
              <a:lnSpc>
                <a:spcPct val="110000"/>
              </a:lnSpc>
            </a:pPr>
            <a:r>
              <a:rPr lang="en-US" sz="1100">
                <a:solidFill>
                  <a:schemeClr val="tx1"/>
                </a:solidFill>
                <a:latin typeface="Avenir LT 35 Light" charset="0"/>
                <a:ea typeface="ＭＳ Ｐゴシック" charset="0"/>
                <a:sym typeface="Avenir LT 35 Light" charset="0"/>
              </a:rPr>
              <a:t>European materials research center </a:t>
            </a:r>
          </a:p>
          <a:p>
            <a:pPr algn="r">
              <a:lnSpc>
                <a:spcPct val="110000"/>
              </a:lnSpc>
            </a:pPr>
            <a:r>
              <a:rPr lang="en-US" sz="1100">
                <a:solidFill>
                  <a:schemeClr val="tx1"/>
                </a:solidFill>
                <a:latin typeface="Avenir LT 35 Light" charset="0"/>
                <a:ea typeface="ＭＳ Ｐゴシック" charset="0"/>
                <a:sym typeface="Avenir LT 35 Light" charset="0"/>
              </a:rPr>
              <a:t>in Øresund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198" y="-609597"/>
            <a:ext cx="17272000" cy="12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830" indent="-34283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797" indent="-285692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66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75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79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5029200"/>
            <a:ext cx="10464801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1638301"/>
            <a:ext cx="10464801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830" indent="-34283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797" indent="-285692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66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75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79" indent="-228553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5" y="254000"/>
            <a:ext cx="1046480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5" y="2768605"/>
            <a:ext cx="10464801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8" tIns="50788" rIns="50788" bIns="507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213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42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029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38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47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56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65" indent="-571383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7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29878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6983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4091" indent="-57138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44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45.emf"/><Relationship Id="rId10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1.jpe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wmf"/><Relationship Id="rId1" Type="http://schemas.openxmlformats.org/officeDocument/2006/relationships/slideLayout" Target="../slideLayouts/slideLayout221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8.wmf"/><Relationship Id="rId1" Type="http://schemas.openxmlformats.org/officeDocument/2006/relationships/slideLayout" Target="../slideLayouts/slideLayout221.xml"/><Relationship Id="rId2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8.wmf"/><Relationship Id="rId1" Type="http://schemas.openxmlformats.org/officeDocument/2006/relationships/slideLayout" Target="../slideLayouts/slideLayout221.xml"/><Relationship Id="rId2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8.wmf"/><Relationship Id="rId1" Type="http://schemas.openxmlformats.org/officeDocument/2006/relationships/slideLayout" Target="../slideLayouts/slideLayout221.xml"/><Relationship Id="rId2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png"/><Relationship Id="rId8" Type="http://schemas.openxmlformats.org/officeDocument/2006/relationships/image" Target="../media/image67.jpeg"/><Relationship Id="rId1" Type="http://schemas.openxmlformats.org/officeDocument/2006/relationships/slideLayout" Target="../slideLayouts/slideLayout222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Relationship Id="rId2" Type="http://schemas.openxmlformats.org/officeDocument/2006/relationships/image" Target="../media/image68.tiff"/><Relationship Id="rId3" Type="http://schemas.openxmlformats.org/officeDocument/2006/relationships/image" Target="../media/image6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Relationship Id="rId2" Type="http://schemas.openxmlformats.org/officeDocument/2006/relationships/image" Target="../media/image70.png"/><Relationship Id="rId3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21.xml"/><Relationship Id="rId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image" Target="../media/image16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K_and_ESS_vision_2011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0" y="2930991"/>
            <a:ext cx="4608513" cy="6518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4951" y="500539"/>
            <a:ext cx="11054080" cy="2497102"/>
          </a:xfrm>
        </p:spPr>
        <p:txBody>
          <a:bodyPr>
            <a:normAutofit/>
          </a:bodyPr>
          <a:lstStyle/>
          <a:p>
            <a:pPr algn="l"/>
            <a:r>
              <a:rPr lang="en-GB" sz="5100" dirty="0" smtClean="0">
                <a:solidFill>
                  <a:schemeClr val="tx2"/>
                </a:solidFill>
              </a:rPr>
              <a:t>Reflectometry Concepts</a:t>
            </a:r>
            <a:endParaRPr lang="en-GB" sz="51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8286" y="5900922"/>
            <a:ext cx="5735037" cy="253682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accent1"/>
                </a:solidFill>
              </a:rPr>
              <a:t>Hanna </a:t>
            </a:r>
            <a:r>
              <a:rPr lang="en-GB" sz="2800" dirty="0" err="1" smtClean="0">
                <a:solidFill>
                  <a:schemeClr val="accent1"/>
                </a:solidFill>
              </a:rPr>
              <a:t>Wacklin</a:t>
            </a:r>
            <a:endParaRPr lang="en-GB" sz="2800" dirty="0" smtClean="0">
              <a:solidFill>
                <a:schemeClr val="accent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2800" dirty="0" smtClean="0">
                <a:solidFill>
                  <a:schemeClr val="accent1"/>
                </a:solidFill>
              </a:rPr>
              <a:t>Instrument Scientist</a:t>
            </a:r>
            <a:endParaRPr lang="en-GB" sz="2800" dirty="0">
              <a:solidFill>
                <a:schemeClr val="accent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accent1"/>
                </a:solidFill>
              </a:rPr>
              <a:t>European Spallation Source ESS AB Lund, Sweden</a:t>
            </a:r>
            <a:endParaRPr lang="en-GB" sz="2600" dirty="0">
              <a:solidFill>
                <a:schemeClr val="accent1"/>
              </a:solidFill>
            </a:endParaRPr>
          </a:p>
          <a:p>
            <a:pPr algn="l">
              <a:lnSpc>
                <a:spcPct val="120000"/>
              </a:lnSpc>
            </a:pP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27647" y="6189981"/>
            <a:ext cx="1331348" cy="1731722"/>
          </a:xfrm>
          <a:prstGeom prst="rect">
            <a:avLst/>
          </a:prstGeom>
        </p:spPr>
        <p:txBody>
          <a:bodyPr wrap="square" lIns="130012" tIns="65007" rIns="130012" bIns="65007">
            <a:spAutoFit/>
          </a:bodyPr>
          <a:lstStyle/>
          <a:p>
            <a:pPr defTabSz="650062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FF"/>
                </a:solidFill>
                <a:latin typeface="Papyrus"/>
                <a:ea typeface="+mn-ea"/>
                <a:cs typeface="+mn-cs"/>
              </a:rPr>
              <a:t>MAX IV</a:t>
            </a:r>
            <a:endParaRPr lang="en-US" sz="2600" dirty="0">
              <a:latin typeface="GillSans"/>
              <a:ea typeface="+mn-ea"/>
              <a:cs typeface="+mn-cs"/>
            </a:endParaRPr>
          </a:p>
          <a:p>
            <a:pPr defTabSz="650062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FF"/>
                </a:solidFill>
                <a:latin typeface="Papyrus"/>
                <a:ea typeface="+mn-ea"/>
                <a:cs typeface="+mn-cs"/>
              </a:rPr>
              <a:t>&amp;</a:t>
            </a:r>
            <a:endParaRPr lang="en-US" sz="2600" dirty="0">
              <a:latin typeface="GillSans"/>
              <a:ea typeface="+mn-ea"/>
              <a:cs typeface="+mn-cs"/>
            </a:endParaRPr>
          </a:p>
          <a:p>
            <a:pPr defTabSz="650062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FF"/>
                </a:solidFill>
                <a:latin typeface="Papyrus"/>
                <a:ea typeface="+mn-ea"/>
                <a:cs typeface="+mn-cs"/>
              </a:rPr>
              <a:t>ESS</a:t>
            </a: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3179" y="4934614"/>
            <a:ext cx="1036444" cy="531426"/>
          </a:xfrm>
          <a:prstGeom prst="rect">
            <a:avLst/>
          </a:prstGeom>
        </p:spPr>
        <p:txBody>
          <a:bodyPr wrap="none" lIns="130012" tIns="65007" rIns="130012" bIns="65007">
            <a:spAutoFit/>
          </a:bodyPr>
          <a:lstStyle/>
          <a:p>
            <a:pPr algn="l" defTabSz="650062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00"/>
                </a:solidFill>
                <a:latin typeface="Papyrus"/>
                <a:ea typeface="+mn-ea"/>
                <a:cs typeface="+mn-cs"/>
              </a:rPr>
              <a:t>Lund</a:t>
            </a: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9423" y="3955098"/>
            <a:ext cx="1238322" cy="531426"/>
          </a:xfrm>
          <a:prstGeom prst="rect">
            <a:avLst/>
          </a:prstGeom>
        </p:spPr>
        <p:txBody>
          <a:bodyPr wrap="none" lIns="130012" tIns="65007" rIns="130012" bIns="65007">
            <a:spAutoFit/>
          </a:bodyPr>
          <a:lstStyle/>
          <a:p>
            <a:pPr algn="l" defTabSz="650062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00"/>
                </a:solidFill>
                <a:latin typeface="Papyrus"/>
                <a:ea typeface="+mn-ea"/>
                <a:cs typeface="+mn-cs"/>
              </a:rPr>
              <a:t>Malmö</a:t>
            </a: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7306" y="3955106"/>
            <a:ext cx="2086497" cy="437727"/>
          </a:xfrm>
          <a:prstGeom prst="rect">
            <a:avLst/>
          </a:prstGeom>
        </p:spPr>
        <p:txBody>
          <a:bodyPr wrap="none" lIns="130012" tIns="65007" rIns="130012" bIns="65007">
            <a:spAutoFit/>
          </a:bodyPr>
          <a:lstStyle/>
          <a:p>
            <a:pPr algn="l" defTabSz="650062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90"/>
                </a:solidFill>
                <a:latin typeface="Papyrus"/>
                <a:ea typeface="+mn-ea"/>
                <a:cs typeface="+mn-cs"/>
              </a:rPr>
              <a:t>Öresund</a:t>
            </a:r>
            <a:r>
              <a:rPr lang="en-US" sz="2000" dirty="0">
                <a:solidFill>
                  <a:srgbClr val="000090"/>
                </a:solidFill>
                <a:latin typeface="Papyrus"/>
                <a:ea typeface="+mn-ea"/>
                <a:cs typeface="+mn-cs"/>
              </a:rPr>
              <a:t> bridge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4576" y="3238226"/>
            <a:ext cx="1729722" cy="437727"/>
          </a:xfrm>
          <a:prstGeom prst="rect">
            <a:avLst/>
          </a:prstGeom>
        </p:spPr>
        <p:txBody>
          <a:bodyPr wrap="none" lIns="130012" tIns="65007" rIns="130012" bIns="65007">
            <a:spAutoFit/>
          </a:bodyPr>
          <a:lstStyle/>
          <a:p>
            <a:pPr algn="l" defTabSz="650062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A5015"/>
                </a:solidFill>
                <a:latin typeface="Papyrus"/>
                <a:ea typeface="+mn-ea"/>
                <a:cs typeface="+mn-cs"/>
              </a:rPr>
              <a:t>Copenhagen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54306" y="3443041"/>
            <a:ext cx="41916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8"/>
          <p:cNvSpPr>
            <a:spLocks/>
          </p:cNvSpPr>
          <p:nvPr/>
        </p:nvSpPr>
        <p:spPr bwMode="auto">
          <a:xfrm>
            <a:off x="8572400" y="9125272"/>
            <a:ext cx="5130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FFFFFF"/>
                </a:solidFill>
                <a:latin typeface="TitilliumText22L 250 wt" charset="0"/>
                <a:ea typeface="ＭＳ Ｐゴシック" charset="0"/>
              </a:rPr>
              <a:t>K</a:t>
            </a:r>
            <a:r>
              <a:rPr lang="en-US" sz="2400" dirty="0" smtClean="0">
                <a:solidFill>
                  <a:srgbClr val="FFFFFF"/>
                </a:solidFill>
                <a:latin typeface="TitilliumText22L 250 wt" charset="0"/>
                <a:ea typeface="ＭＳ Ｐゴシック" charset="0"/>
              </a:rPr>
              <a:t>U 2012-08-15</a:t>
            </a:r>
            <a:endParaRPr lang="en-US" sz="2400" dirty="0">
              <a:solidFill>
                <a:srgbClr val="FFFFFF"/>
              </a:solidFill>
              <a:latin typeface="TitilliumText22L 800 wt" charset="0"/>
              <a:ea typeface="ＭＳ Ｐゴシック" charset="0"/>
              <a:sym typeface="TitilliumText22L 800 w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8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from a homogeneous thin film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762" y="1852469"/>
            <a:ext cx="10945216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3100" dirty="0">
                <a:solidFill>
                  <a:schemeClr val="tx1"/>
                </a:solidFill>
              </a:rPr>
              <a:t>The neutrons are partially reflected and transmitted: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10462843" y="6532988"/>
            <a:ext cx="1224137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(16)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760" y="5884912"/>
            <a:ext cx="9649072" cy="53005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The reflection amplitude and intensity are given by: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1760" y="7397085"/>
            <a:ext cx="9649072" cy="83099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Gill Sans"/>
                <a:cs typeface="Gill Sans"/>
              </a:rPr>
              <a:t>The intensity maxima and minima occur at cos2</a:t>
            </a:r>
            <a:r>
              <a:rPr lang="en-US" sz="2400" dirty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β=±1, which allows the film thickness to be estimated from the separation of minima in q: </a:t>
            </a:r>
          </a:p>
        </p:txBody>
      </p:sp>
      <p:sp>
        <p:nvSpPr>
          <p:cNvPr id="51" name="TextBox 50"/>
          <p:cNvSpPr txBox="1"/>
          <p:nvPr/>
        </p:nvSpPr>
        <p:spPr>
          <a:xfrm flipH="1">
            <a:off x="10534853" y="8261180"/>
            <a:ext cx="1224137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(17)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57786" y="2212509"/>
            <a:ext cx="8424936" cy="3528393"/>
            <a:chOff x="1755" y="5732"/>
            <a:chExt cx="9795" cy="3615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2400" y="6587"/>
              <a:ext cx="7815" cy="1170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tint val="35294"/>
                    <a:invGamma/>
                  </a:srgbClr>
                </a:gs>
                <a:gs pos="100000">
                  <a:srgbClr val="CCE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5040" y="5882"/>
              <a:ext cx="0" cy="1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055" y="6167"/>
              <a:ext cx="3000" cy="16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45" y="6152"/>
              <a:ext cx="6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000" b="1">
                  <a:latin typeface="Cambria" charset="0"/>
                  <a:ea typeface="ÇlÇr ñæí©" charset="0"/>
                </a:rPr>
                <a:t>k</a:t>
              </a:r>
              <a:r>
                <a:rPr lang="en-US" sz="2000" b="1" baseline="-25000">
                  <a:latin typeface="Cambria" charset="0"/>
                  <a:ea typeface="ÇlÇr ñæí©" charset="0"/>
                </a:rPr>
                <a:t>i</a:t>
              </a:r>
              <a:endParaRPr lang="en-US" sz="4000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9195" y="8522"/>
              <a:ext cx="6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000" b="1">
                  <a:latin typeface="Cambria" charset="0"/>
                  <a:ea typeface="ÇlÇr ñæí©" charset="0"/>
                </a:rPr>
                <a:t>k</a:t>
              </a:r>
              <a:r>
                <a:rPr lang="en-US" sz="2000" b="1" baseline="-25000">
                  <a:latin typeface="Cambria" charset="0"/>
                  <a:ea typeface="ÇlÇr ñæí©" charset="0"/>
                </a:rPr>
                <a:t>2</a:t>
              </a:r>
              <a:endParaRPr lang="en-US" sz="4000"/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3390" y="7277"/>
              <a:ext cx="6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000" b="1">
                  <a:latin typeface="Times New Roman" charset="0"/>
                  <a:ea typeface="ÇlÇr ñæí©" charset="0"/>
                  <a:sym typeface="Symbol" charset="0"/>
                </a:rPr>
                <a:t></a:t>
              </a:r>
              <a:r>
                <a:rPr lang="en-US" sz="2000" b="1" baseline="-25000">
                  <a:latin typeface="Times New Roman" charset="0"/>
                  <a:ea typeface="ÇlÇr ñæí©" charset="0"/>
                </a:rPr>
                <a:t>0</a:t>
              </a:r>
              <a:endParaRPr lang="en-US" sz="4000"/>
            </a:p>
          </p:txBody>
        </p:sp>
        <p:sp>
          <p:nvSpPr>
            <p:cNvPr id="16" name="Arc 8"/>
            <p:cNvSpPr>
              <a:spLocks/>
            </p:cNvSpPr>
            <p:nvPr/>
          </p:nvSpPr>
          <p:spPr bwMode="auto">
            <a:xfrm flipH="1">
              <a:off x="4087" y="7367"/>
              <a:ext cx="143" cy="4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5055" y="5732"/>
              <a:ext cx="3630" cy="2010"/>
              <a:chOff x="5670" y="2340"/>
              <a:chExt cx="3630" cy="2010"/>
            </a:xfrm>
          </p:grpSpPr>
          <p:sp>
            <p:nvSpPr>
              <p:cNvPr id="68" name="Line 10"/>
              <p:cNvSpPr>
                <a:spLocks noChangeShapeType="1"/>
              </p:cNvSpPr>
              <p:nvPr/>
            </p:nvSpPr>
            <p:spPr bwMode="auto">
              <a:xfrm flipH="1">
                <a:off x="5670" y="2745"/>
                <a:ext cx="3000" cy="16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69" name="Text Box 11"/>
              <p:cNvSpPr txBox="1">
                <a:spLocks noChangeArrowheads="1"/>
              </p:cNvSpPr>
              <p:nvPr/>
            </p:nvSpPr>
            <p:spPr bwMode="auto">
              <a:xfrm>
                <a:off x="8640" y="2340"/>
                <a:ext cx="660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000" b="1">
                    <a:latin typeface="Cambria" charset="0"/>
                    <a:ea typeface="ÇlÇr ñæí©" charset="0"/>
                  </a:rPr>
                  <a:t>k</a:t>
                </a:r>
                <a:r>
                  <a:rPr lang="en-US" sz="2000" b="1" baseline="-25000">
                    <a:latin typeface="Cambria" charset="0"/>
                    <a:ea typeface="ÇlÇr ñæí©" charset="0"/>
                  </a:rPr>
                  <a:t>1</a:t>
                </a:r>
                <a:endParaRPr lang="en-US" sz="4000"/>
              </a:p>
            </p:txBody>
          </p:sp>
          <p:sp>
            <p:nvSpPr>
              <p:cNvPr id="70" name="Text Box 12"/>
              <p:cNvSpPr txBox="1">
                <a:spLocks noChangeArrowheads="1"/>
              </p:cNvSpPr>
              <p:nvPr/>
            </p:nvSpPr>
            <p:spPr bwMode="auto">
              <a:xfrm>
                <a:off x="6615" y="3945"/>
                <a:ext cx="660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000" b="1">
                    <a:latin typeface="Times New Roman" charset="0"/>
                    <a:ea typeface="ÇlÇr ñæí©" charset="0"/>
                    <a:sym typeface="Symbol" charset="0"/>
                  </a:rPr>
                  <a:t></a:t>
                </a:r>
                <a:r>
                  <a:rPr lang="en-US" sz="2000" b="1" baseline="-25000">
                    <a:latin typeface="Times New Roman" charset="0"/>
                    <a:ea typeface="ÇlÇr ñæí©" charset="0"/>
                  </a:rPr>
                  <a:t>0</a:t>
                </a:r>
                <a:endParaRPr lang="en-US" sz="4000"/>
              </a:p>
            </p:txBody>
          </p:sp>
          <p:sp>
            <p:nvSpPr>
              <p:cNvPr id="71" name="Arc 13"/>
              <p:cNvSpPr>
                <a:spLocks/>
              </p:cNvSpPr>
              <p:nvPr/>
            </p:nvSpPr>
            <p:spPr bwMode="auto">
              <a:xfrm>
                <a:off x="6412" y="3945"/>
                <a:ext cx="143" cy="40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2400" y="8177"/>
              <a:ext cx="7815" cy="1170"/>
            </a:xfrm>
            <a:prstGeom prst="rect">
              <a:avLst/>
            </a:prstGeom>
            <a:gradFill rotWithShape="0">
              <a:gsLst>
                <a:gs pos="0">
                  <a:srgbClr val="99FF99"/>
                </a:gs>
                <a:gs pos="100000">
                  <a:srgbClr val="99FF99">
                    <a:gamma/>
                    <a:tint val="40000"/>
                    <a:invGamma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grpSp>
          <p:nvGrpSpPr>
            <p:cNvPr id="20" name="Group 15"/>
            <p:cNvGrpSpPr>
              <a:grpSpLocks/>
            </p:cNvGrpSpPr>
            <p:nvPr/>
          </p:nvGrpSpPr>
          <p:grpSpPr bwMode="auto">
            <a:xfrm>
              <a:off x="6465" y="8177"/>
              <a:ext cx="2985" cy="975"/>
              <a:chOff x="5655" y="4770"/>
              <a:chExt cx="2985" cy="975"/>
            </a:xfrm>
          </p:grpSpPr>
          <p:sp>
            <p:nvSpPr>
              <p:cNvPr id="65" name="Line 16"/>
              <p:cNvSpPr>
                <a:spLocks noChangeShapeType="1"/>
              </p:cNvSpPr>
              <p:nvPr/>
            </p:nvSpPr>
            <p:spPr bwMode="auto">
              <a:xfrm>
                <a:off x="5655" y="4785"/>
                <a:ext cx="2985" cy="9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66" name="Text Box 17"/>
              <p:cNvSpPr txBox="1">
                <a:spLocks noChangeArrowheads="1"/>
              </p:cNvSpPr>
              <p:nvPr/>
            </p:nvSpPr>
            <p:spPr bwMode="auto">
              <a:xfrm>
                <a:off x="7125" y="4815"/>
                <a:ext cx="660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000" b="1">
                    <a:latin typeface="Times New Roman" charset="0"/>
                    <a:ea typeface="ÇlÇr ñæí©" charset="0"/>
                    <a:sym typeface="Symbol" charset="0"/>
                  </a:rPr>
                  <a:t></a:t>
                </a:r>
                <a:r>
                  <a:rPr lang="en-US" sz="2000" b="1" baseline="-25000">
                    <a:latin typeface="Cambria" charset="0"/>
                    <a:ea typeface="ÇlÇr ñæí©" charset="0"/>
                  </a:rPr>
                  <a:t>2</a:t>
                </a:r>
                <a:endParaRPr lang="en-US" sz="4000"/>
              </a:p>
            </p:txBody>
          </p:sp>
          <p:sp>
            <p:nvSpPr>
              <p:cNvPr id="67" name="Arc 18"/>
              <p:cNvSpPr>
                <a:spLocks/>
              </p:cNvSpPr>
              <p:nvPr/>
            </p:nvSpPr>
            <p:spPr bwMode="auto">
              <a:xfrm>
                <a:off x="6727" y="4770"/>
                <a:ext cx="71" cy="40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1755" y="7352"/>
              <a:ext cx="720" cy="1230"/>
              <a:chOff x="945" y="3720"/>
              <a:chExt cx="720" cy="1230"/>
            </a:xfrm>
          </p:grpSpPr>
          <p:sp>
            <p:nvSpPr>
              <p:cNvPr id="62" name="Text Box 20"/>
              <p:cNvSpPr txBox="1">
                <a:spLocks noChangeArrowheads="1"/>
              </p:cNvSpPr>
              <p:nvPr/>
            </p:nvSpPr>
            <p:spPr bwMode="auto">
              <a:xfrm>
                <a:off x="945" y="3720"/>
                <a:ext cx="720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000" b="1">
                    <a:latin typeface="Times New Roman" charset="0"/>
                    <a:ea typeface="ÇlÇr ñæí©" charset="0"/>
                    <a:sym typeface="Symbol" charset="0"/>
                  </a:rPr>
                  <a:t></a:t>
                </a:r>
                <a:r>
                  <a:rPr lang="en-US" sz="2000" b="1" baseline="-25000">
                    <a:latin typeface="Times New Roman" charset="0"/>
                    <a:ea typeface="ÇlÇr ñæí©" charset="0"/>
                  </a:rPr>
                  <a:t>0</a:t>
                </a:r>
              </a:p>
              <a:p>
                <a:pPr defTabSz="914213"/>
                <a:endParaRPr lang="en-US" sz="2000" b="1" baseline="-25000">
                  <a:latin typeface="Times New Roman" charset="0"/>
                  <a:ea typeface="ÇlÇr ñæí©" charset="0"/>
                </a:endParaRPr>
              </a:p>
              <a:p>
                <a:pPr defTabSz="914213"/>
                <a:endParaRPr lang="en-US" sz="4000"/>
              </a:p>
            </p:txBody>
          </p:sp>
          <p:sp>
            <p:nvSpPr>
              <p:cNvPr id="63" name="Text Box 21"/>
              <p:cNvSpPr txBox="1">
                <a:spLocks noChangeArrowheads="1"/>
              </p:cNvSpPr>
              <p:nvPr/>
            </p:nvSpPr>
            <p:spPr bwMode="auto">
              <a:xfrm>
                <a:off x="945" y="4515"/>
                <a:ext cx="525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000" b="1">
                    <a:latin typeface="Times New Roman" charset="0"/>
                    <a:ea typeface="ÇlÇr ñæí©" charset="0"/>
                    <a:sym typeface="Symbol" charset="0"/>
                  </a:rPr>
                  <a:t></a:t>
                </a:r>
                <a:r>
                  <a:rPr lang="en-US" sz="2000" b="1" baseline="-25000">
                    <a:latin typeface="Cambria" charset="0"/>
                    <a:ea typeface="ÇlÇr ñæí©" charset="0"/>
                  </a:rPr>
                  <a:t>2</a:t>
                </a:r>
                <a:endParaRPr lang="en-US" sz="4000"/>
              </a:p>
            </p:txBody>
          </p:sp>
          <p:sp>
            <p:nvSpPr>
              <p:cNvPr id="64" name="Text Box 22"/>
              <p:cNvSpPr txBox="1">
                <a:spLocks noChangeArrowheads="1"/>
              </p:cNvSpPr>
              <p:nvPr/>
            </p:nvSpPr>
            <p:spPr bwMode="auto">
              <a:xfrm>
                <a:off x="945" y="4095"/>
                <a:ext cx="720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000" b="1">
                    <a:latin typeface="Times New Roman" charset="0"/>
                    <a:ea typeface="ÇlÇr ñæí©" charset="0"/>
                    <a:sym typeface="Symbol" charset="0"/>
                  </a:rPr>
                  <a:t></a:t>
                </a:r>
                <a:r>
                  <a:rPr lang="en-US" sz="2000" b="1" baseline="-25000">
                    <a:latin typeface="Cambria" charset="0"/>
                    <a:ea typeface="ÇlÇr ñæí©" charset="0"/>
                  </a:rPr>
                  <a:t>1</a:t>
                </a:r>
              </a:p>
              <a:p>
                <a:pPr defTabSz="914213"/>
                <a:endParaRPr lang="en-US" sz="2000" b="1" baseline="-25000">
                  <a:latin typeface="Cambria" charset="0"/>
                  <a:ea typeface="ÇlÇr ñæí©" charset="0"/>
                </a:endParaRPr>
              </a:p>
              <a:p>
                <a:pPr defTabSz="914213"/>
                <a:endParaRPr lang="en-US" sz="4000"/>
              </a:p>
            </p:txBody>
          </p:sp>
        </p:grpSp>
        <p:sp>
          <p:nvSpPr>
            <p:cNvPr id="52" name="Rectangle 23"/>
            <p:cNvSpPr>
              <a:spLocks noChangeArrowheads="1"/>
            </p:cNvSpPr>
            <p:nvPr/>
          </p:nvSpPr>
          <p:spPr bwMode="auto">
            <a:xfrm>
              <a:off x="2400" y="7757"/>
              <a:ext cx="7815" cy="42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53" name="Line 24"/>
            <p:cNvSpPr>
              <a:spLocks noChangeShapeType="1"/>
            </p:cNvSpPr>
            <p:nvPr/>
          </p:nvSpPr>
          <p:spPr bwMode="auto">
            <a:xfrm>
              <a:off x="5025" y="7757"/>
              <a:ext cx="1440" cy="4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54" name="Text Box 25"/>
            <p:cNvSpPr txBox="1">
              <a:spLocks noChangeArrowheads="1"/>
            </p:cNvSpPr>
            <p:nvPr/>
          </p:nvSpPr>
          <p:spPr bwMode="auto">
            <a:xfrm>
              <a:off x="6075" y="7742"/>
              <a:ext cx="6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000" b="1">
                  <a:latin typeface="Times New Roman" charset="0"/>
                  <a:ea typeface="ÇlÇr ñæí©" charset="0"/>
                  <a:sym typeface="Symbol" charset="0"/>
                </a:rPr>
                <a:t></a:t>
              </a:r>
              <a:r>
                <a:rPr lang="en-US" sz="2000" b="1" baseline="-25000">
                  <a:latin typeface="Cambria" charset="0"/>
                  <a:ea typeface="ÇlÇr ñæí©" charset="0"/>
                </a:rPr>
                <a:t>1</a:t>
              </a:r>
              <a:endParaRPr lang="en-US" sz="4000"/>
            </a:p>
          </p:txBody>
        </p:sp>
        <p:sp>
          <p:nvSpPr>
            <p:cNvPr id="55" name="Arc 26"/>
            <p:cNvSpPr>
              <a:spLocks/>
            </p:cNvSpPr>
            <p:nvPr/>
          </p:nvSpPr>
          <p:spPr bwMode="auto">
            <a:xfrm>
              <a:off x="5940" y="7757"/>
              <a:ext cx="143" cy="31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 flipV="1">
              <a:off x="6465" y="7757"/>
              <a:ext cx="1440" cy="4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grpSp>
          <p:nvGrpSpPr>
            <p:cNvPr id="57" name="Group 28"/>
            <p:cNvGrpSpPr>
              <a:grpSpLocks/>
            </p:cNvGrpSpPr>
            <p:nvPr/>
          </p:nvGrpSpPr>
          <p:grpSpPr bwMode="auto">
            <a:xfrm>
              <a:off x="7920" y="5747"/>
              <a:ext cx="3630" cy="2010"/>
              <a:chOff x="5670" y="2340"/>
              <a:chExt cx="3630" cy="2010"/>
            </a:xfrm>
          </p:grpSpPr>
          <p:sp>
            <p:nvSpPr>
              <p:cNvPr id="58" name="Line 29"/>
              <p:cNvSpPr>
                <a:spLocks noChangeShapeType="1"/>
              </p:cNvSpPr>
              <p:nvPr/>
            </p:nvSpPr>
            <p:spPr bwMode="auto">
              <a:xfrm flipH="1">
                <a:off x="5670" y="2745"/>
                <a:ext cx="3000" cy="16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  <p:sp>
            <p:nvSpPr>
              <p:cNvPr id="59" name="Text Box 30"/>
              <p:cNvSpPr txBox="1">
                <a:spLocks noChangeArrowheads="1"/>
              </p:cNvSpPr>
              <p:nvPr/>
            </p:nvSpPr>
            <p:spPr bwMode="auto">
              <a:xfrm>
                <a:off x="8640" y="2340"/>
                <a:ext cx="660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000" b="1">
                    <a:latin typeface="Cambria" charset="0"/>
                    <a:ea typeface="ÇlÇr ñæí©" charset="0"/>
                  </a:rPr>
                  <a:t>k</a:t>
                </a:r>
                <a:r>
                  <a:rPr lang="en-US" sz="2000" b="1" baseline="-25000">
                    <a:latin typeface="Cambria" charset="0"/>
                    <a:ea typeface="ÇlÇr ñæí©" charset="0"/>
                  </a:rPr>
                  <a:t>1</a:t>
                </a:r>
                <a:endParaRPr lang="en-US" sz="4000"/>
              </a:p>
            </p:txBody>
          </p:sp>
          <p:sp>
            <p:nvSpPr>
              <p:cNvPr id="60" name="Text Box 31"/>
              <p:cNvSpPr txBox="1">
                <a:spLocks noChangeArrowheads="1"/>
              </p:cNvSpPr>
              <p:nvPr/>
            </p:nvSpPr>
            <p:spPr bwMode="auto">
              <a:xfrm>
                <a:off x="6615" y="3945"/>
                <a:ext cx="660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000" b="1">
                    <a:latin typeface="Times New Roman" charset="0"/>
                    <a:ea typeface="ÇlÇr ñæí©" charset="0"/>
                    <a:sym typeface="Symbol" charset="0"/>
                  </a:rPr>
                  <a:t></a:t>
                </a:r>
                <a:r>
                  <a:rPr lang="en-US" sz="2000" b="1" baseline="-25000">
                    <a:latin typeface="Times New Roman" charset="0"/>
                    <a:ea typeface="ÇlÇr ñæí©" charset="0"/>
                  </a:rPr>
                  <a:t>0</a:t>
                </a:r>
                <a:endParaRPr lang="en-US" sz="4000"/>
              </a:p>
            </p:txBody>
          </p:sp>
          <p:sp>
            <p:nvSpPr>
              <p:cNvPr id="61" name="Arc 32"/>
              <p:cNvSpPr>
                <a:spLocks/>
              </p:cNvSpPr>
              <p:nvPr/>
            </p:nvSpPr>
            <p:spPr bwMode="auto">
              <a:xfrm>
                <a:off x="6412" y="3945"/>
                <a:ext cx="143" cy="40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848" y="6388968"/>
            <a:ext cx="2424823" cy="11044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704" y="2860576"/>
            <a:ext cx="2690138" cy="969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872" y="6388973"/>
            <a:ext cx="5028190" cy="1022161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8590632" y="3940696"/>
            <a:ext cx="4414168" cy="185279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β</a:t>
            </a:r>
            <a:r>
              <a:rPr lang="en-US" sz="2400" dirty="0" smtClean="0">
                <a:solidFill>
                  <a:schemeClr val="tx1"/>
                </a:solidFill>
              </a:rPr>
              <a:t> phase </a:t>
            </a:r>
            <a:r>
              <a:rPr lang="en-US" sz="2400" dirty="0">
                <a:solidFill>
                  <a:schemeClr val="tx1"/>
                </a:solidFill>
              </a:rPr>
              <a:t>thickness of the </a:t>
            </a:r>
            <a:r>
              <a:rPr lang="en-US" sz="2400" dirty="0" smtClean="0">
                <a:solidFill>
                  <a:schemeClr val="tx1"/>
                </a:solidFill>
              </a:rPr>
              <a:t>film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n is the neutron refractive index</a:t>
            </a: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Symbol" charset="2"/>
                <a:cs typeface="Symbol" charset="2"/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 is the film thickness</a:t>
            </a:r>
          </a:p>
          <a:p>
            <a:pPr algn="l">
              <a:lnSpc>
                <a:spcPct val="120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225" y="8333189"/>
            <a:ext cx="1152128" cy="9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32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from a multilayer film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42559" y="4300736"/>
            <a:ext cx="4824536" cy="72008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For each layer the reflected amplitude is described by a characteristic Abeles matrix: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852464"/>
            <a:ext cx="11665296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For a multilayer film with several </a:t>
            </a:r>
            <a:r>
              <a:rPr lang="en-US" sz="2400" dirty="0" err="1">
                <a:solidFill>
                  <a:schemeClr val="tx1"/>
                </a:solidFill>
              </a:rPr>
              <a:t>sublayers</a:t>
            </a:r>
            <a:r>
              <a:rPr lang="en-US" sz="2400" dirty="0">
                <a:solidFill>
                  <a:schemeClr val="tx1"/>
                </a:solidFill>
              </a:rPr>
              <a:t> with different scattering length density: 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1686981" y="3580661"/>
            <a:ext cx="1152129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(18)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11975009" y="5380859"/>
            <a:ext cx="1152128" cy="64633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(19)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3729" y="6388969"/>
            <a:ext cx="12047016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The total reflection amplitude is given by the product of all the layers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11614967" y="6821021"/>
            <a:ext cx="1152128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(20)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1173814" y="2428533"/>
            <a:ext cx="6464641" cy="3528393"/>
            <a:chOff x="1650" y="1442"/>
            <a:chExt cx="9180" cy="5010"/>
          </a:xfrm>
        </p:grpSpPr>
        <p:sp>
          <p:nvSpPr>
            <p:cNvPr id="7" name="Rectangle 2"/>
            <p:cNvSpPr>
              <a:spLocks noChangeAspect="1" noChangeArrowheads="1"/>
            </p:cNvSpPr>
            <p:nvPr/>
          </p:nvSpPr>
          <p:spPr bwMode="auto">
            <a:xfrm>
              <a:off x="1905" y="4502"/>
              <a:ext cx="8925" cy="600"/>
            </a:xfrm>
            <a:prstGeom prst="rect">
              <a:avLst/>
            </a:prstGeom>
            <a:solidFill>
              <a:srgbClr val="FF6600">
                <a:alpha val="2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9" name="Rectangle 3"/>
            <p:cNvSpPr>
              <a:spLocks noChangeAspect="1" noChangeArrowheads="1"/>
            </p:cNvSpPr>
            <p:nvPr/>
          </p:nvSpPr>
          <p:spPr bwMode="auto">
            <a:xfrm>
              <a:off x="1905" y="3913"/>
              <a:ext cx="8925" cy="589"/>
            </a:xfrm>
            <a:prstGeom prst="rect">
              <a:avLst/>
            </a:prstGeom>
            <a:solidFill>
              <a:srgbClr val="008000">
                <a:alpha val="2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11" name="Rectangle 4"/>
            <p:cNvSpPr>
              <a:spLocks noChangeAspect="1" noChangeArrowheads="1"/>
            </p:cNvSpPr>
            <p:nvPr/>
          </p:nvSpPr>
          <p:spPr bwMode="auto">
            <a:xfrm>
              <a:off x="1905" y="3332"/>
              <a:ext cx="8925" cy="600"/>
            </a:xfrm>
            <a:prstGeom prst="rect">
              <a:avLst/>
            </a:prstGeom>
            <a:solidFill>
              <a:srgbClr val="00804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16" name="Rectangle 5"/>
            <p:cNvSpPr>
              <a:spLocks noChangeAspect="1" noChangeArrowheads="1"/>
            </p:cNvSpPr>
            <p:nvPr/>
          </p:nvSpPr>
          <p:spPr bwMode="auto">
            <a:xfrm>
              <a:off x="1905" y="1952"/>
              <a:ext cx="8925" cy="13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17" name="Rectangle 6"/>
            <p:cNvSpPr>
              <a:spLocks noChangeAspect="1" noChangeArrowheads="1"/>
            </p:cNvSpPr>
            <p:nvPr/>
          </p:nvSpPr>
          <p:spPr bwMode="auto">
            <a:xfrm>
              <a:off x="1905" y="5072"/>
              <a:ext cx="8925" cy="1380"/>
            </a:xfrm>
            <a:prstGeom prst="rect">
              <a:avLst/>
            </a:prstGeom>
            <a:solidFill>
              <a:schemeClr val="bg1">
                <a:lumMod val="65000"/>
                <a:alpha val="6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19" name="Line 7"/>
            <p:cNvSpPr>
              <a:spLocks noChangeAspect="1" noChangeShapeType="1"/>
            </p:cNvSpPr>
            <p:nvPr/>
          </p:nvSpPr>
          <p:spPr bwMode="auto">
            <a:xfrm>
              <a:off x="1650" y="1997"/>
              <a:ext cx="2070" cy="13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20" name="Line 8"/>
            <p:cNvSpPr>
              <a:spLocks noChangeAspect="1" noChangeShapeType="1"/>
            </p:cNvSpPr>
            <p:nvPr/>
          </p:nvSpPr>
          <p:spPr bwMode="auto">
            <a:xfrm flipH="1">
              <a:off x="3705" y="1997"/>
              <a:ext cx="2070" cy="13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26" name="Line 9"/>
            <p:cNvSpPr>
              <a:spLocks noChangeAspect="1" noChangeShapeType="1"/>
            </p:cNvSpPr>
            <p:nvPr/>
          </p:nvSpPr>
          <p:spPr bwMode="auto">
            <a:xfrm>
              <a:off x="3720" y="3347"/>
              <a:ext cx="600" cy="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27" name="Line 10"/>
            <p:cNvSpPr>
              <a:spLocks noChangeAspect="1" noChangeShapeType="1"/>
            </p:cNvSpPr>
            <p:nvPr/>
          </p:nvSpPr>
          <p:spPr bwMode="auto">
            <a:xfrm flipH="1">
              <a:off x="4320" y="3362"/>
              <a:ext cx="600" cy="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28" name="Line 11"/>
            <p:cNvSpPr>
              <a:spLocks noChangeAspect="1" noChangeShapeType="1"/>
            </p:cNvSpPr>
            <p:nvPr/>
          </p:nvSpPr>
          <p:spPr bwMode="auto">
            <a:xfrm flipH="1">
              <a:off x="4920" y="2012"/>
              <a:ext cx="2070" cy="13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29" name="Line 12"/>
            <p:cNvSpPr>
              <a:spLocks noChangeAspect="1" noChangeShapeType="1"/>
            </p:cNvSpPr>
            <p:nvPr/>
          </p:nvSpPr>
          <p:spPr bwMode="auto">
            <a:xfrm>
              <a:off x="4335" y="3947"/>
              <a:ext cx="885" cy="5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0" name="Line 13"/>
            <p:cNvSpPr>
              <a:spLocks noChangeAspect="1" noChangeShapeType="1"/>
            </p:cNvSpPr>
            <p:nvPr/>
          </p:nvSpPr>
          <p:spPr bwMode="auto">
            <a:xfrm flipH="1">
              <a:off x="5205" y="3947"/>
              <a:ext cx="885" cy="5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1" name="Line 14"/>
            <p:cNvSpPr>
              <a:spLocks noChangeAspect="1" noChangeShapeType="1"/>
            </p:cNvSpPr>
            <p:nvPr/>
          </p:nvSpPr>
          <p:spPr bwMode="auto">
            <a:xfrm flipH="1">
              <a:off x="6090" y="3347"/>
              <a:ext cx="600" cy="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2" name="Line 15"/>
            <p:cNvSpPr>
              <a:spLocks noChangeAspect="1" noChangeShapeType="1"/>
            </p:cNvSpPr>
            <p:nvPr/>
          </p:nvSpPr>
          <p:spPr bwMode="auto">
            <a:xfrm flipH="1">
              <a:off x="6690" y="1997"/>
              <a:ext cx="2070" cy="13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3" name="Line 16"/>
            <p:cNvSpPr>
              <a:spLocks noChangeAspect="1" noChangeShapeType="1"/>
            </p:cNvSpPr>
            <p:nvPr/>
          </p:nvSpPr>
          <p:spPr bwMode="auto">
            <a:xfrm>
              <a:off x="5220" y="4502"/>
              <a:ext cx="270" cy="6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4" name="Line 17"/>
            <p:cNvSpPr>
              <a:spLocks noChangeAspect="1" noChangeShapeType="1"/>
            </p:cNvSpPr>
            <p:nvPr/>
          </p:nvSpPr>
          <p:spPr bwMode="auto">
            <a:xfrm flipH="1">
              <a:off x="5490" y="4487"/>
              <a:ext cx="270" cy="6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5" name="Line 18"/>
            <p:cNvSpPr>
              <a:spLocks noChangeAspect="1" noChangeShapeType="1"/>
            </p:cNvSpPr>
            <p:nvPr/>
          </p:nvSpPr>
          <p:spPr bwMode="auto">
            <a:xfrm flipH="1">
              <a:off x="5760" y="3932"/>
              <a:ext cx="885" cy="5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6" name="Line 19"/>
            <p:cNvSpPr>
              <a:spLocks noChangeAspect="1" noChangeShapeType="1"/>
            </p:cNvSpPr>
            <p:nvPr/>
          </p:nvSpPr>
          <p:spPr bwMode="auto">
            <a:xfrm flipH="1">
              <a:off x="6645" y="3362"/>
              <a:ext cx="600" cy="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7" name="Line 20"/>
            <p:cNvSpPr>
              <a:spLocks noChangeAspect="1" noChangeShapeType="1"/>
            </p:cNvSpPr>
            <p:nvPr/>
          </p:nvSpPr>
          <p:spPr bwMode="auto">
            <a:xfrm flipH="1">
              <a:off x="7230" y="2012"/>
              <a:ext cx="2070" cy="13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8" name="Line 21"/>
            <p:cNvSpPr>
              <a:spLocks noChangeAspect="1" noChangeShapeType="1"/>
            </p:cNvSpPr>
            <p:nvPr/>
          </p:nvSpPr>
          <p:spPr bwMode="auto">
            <a:xfrm>
              <a:off x="5475" y="5117"/>
              <a:ext cx="2685" cy="12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39" name="Text Box 22"/>
            <p:cNvSpPr txBox="1">
              <a:spLocks noChangeAspect="1" noChangeArrowheads="1"/>
            </p:cNvSpPr>
            <p:nvPr/>
          </p:nvSpPr>
          <p:spPr bwMode="auto">
            <a:xfrm>
              <a:off x="10020" y="240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</a:t>
              </a:r>
              <a:r>
                <a:rPr lang="en-US" sz="1100" baseline="-25000">
                  <a:latin typeface="Times New Roman" charset="0"/>
                  <a:ea typeface="ÇlÇr ñæí©" charset="0"/>
                </a:rPr>
                <a:t>0</a:t>
              </a:r>
              <a:endParaRPr lang="en-US" sz="4400"/>
            </a:p>
          </p:txBody>
        </p:sp>
        <p:sp>
          <p:nvSpPr>
            <p:cNvPr id="40" name="Text Box 23"/>
            <p:cNvSpPr txBox="1">
              <a:spLocks noChangeAspect="1" noChangeArrowheads="1"/>
            </p:cNvSpPr>
            <p:nvPr/>
          </p:nvSpPr>
          <p:spPr bwMode="auto">
            <a:xfrm>
              <a:off x="10020" y="336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</a:t>
              </a:r>
              <a:r>
                <a:rPr lang="en-US" sz="1100" baseline="-25000">
                  <a:latin typeface="Cambria" charset="0"/>
                  <a:ea typeface="ÇlÇr ñæí©" charset="0"/>
                </a:rPr>
                <a:t>1</a:t>
              </a:r>
              <a:endParaRPr lang="en-US" sz="4400"/>
            </a:p>
          </p:txBody>
        </p:sp>
        <p:sp>
          <p:nvSpPr>
            <p:cNvPr id="41" name="Text Box 24"/>
            <p:cNvSpPr txBox="1">
              <a:spLocks noChangeAspect="1" noChangeArrowheads="1"/>
            </p:cNvSpPr>
            <p:nvPr/>
          </p:nvSpPr>
          <p:spPr bwMode="auto">
            <a:xfrm>
              <a:off x="10020" y="396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</a:t>
              </a:r>
              <a:r>
                <a:rPr lang="en-US" sz="1100" baseline="-25000">
                  <a:latin typeface="Cambria" charset="0"/>
                  <a:ea typeface="ÇlÇr ñæí©" charset="0"/>
                </a:rPr>
                <a:t>2</a:t>
              </a:r>
              <a:endParaRPr lang="en-US" sz="4400"/>
            </a:p>
          </p:txBody>
        </p:sp>
        <p:sp>
          <p:nvSpPr>
            <p:cNvPr id="42" name="Text Box 25"/>
            <p:cNvSpPr txBox="1">
              <a:spLocks noChangeAspect="1" noChangeArrowheads="1"/>
            </p:cNvSpPr>
            <p:nvPr/>
          </p:nvSpPr>
          <p:spPr bwMode="auto">
            <a:xfrm>
              <a:off x="10020" y="450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</a:t>
              </a:r>
              <a:r>
                <a:rPr lang="en-US" sz="1100" baseline="-25000">
                  <a:latin typeface="Cambria" charset="0"/>
                  <a:ea typeface="ÇlÇr ñæí©" charset="0"/>
                </a:rPr>
                <a:t>3</a:t>
              </a:r>
              <a:endParaRPr lang="en-US" sz="4400"/>
            </a:p>
          </p:txBody>
        </p:sp>
        <p:sp>
          <p:nvSpPr>
            <p:cNvPr id="43" name="Text Box 26"/>
            <p:cNvSpPr txBox="1">
              <a:spLocks noChangeAspect="1" noChangeArrowheads="1"/>
            </p:cNvSpPr>
            <p:nvPr/>
          </p:nvSpPr>
          <p:spPr bwMode="auto">
            <a:xfrm>
              <a:off x="10020" y="513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</a:t>
              </a:r>
              <a:r>
                <a:rPr lang="en-US" sz="1100" baseline="-25000">
                  <a:latin typeface="Cambria" charset="0"/>
                  <a:ea typeface="ÇlÇr ñæí©" charset="0"/>
                </a:rPr>
                <a:t>4</a:t>
              </a:r>
              <a:endParaRPr lang="en-US" sz="4400"/>
            </a:p>
          </p:txBody>
        </p:sp>
        <p:sp>
          <p:nvSpPr>
            <p:cNvPr id="44" name="Text Box 27"/>
            <p:cNvSpPr txBox="1">
              <a:spLocks noChangeAspect="1" noChangeArrowheads="1"/>
            </p:cNvSpPr>
            <p:nvPr/>
          </p:nvSpPr>
          <p:spPr bwMode="auto">
            <a:xfrm>
              <a:off x="2595" y="2807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</a:t>
              </a:r>
              <a:r>
                <a:rPr lang="en-US" sz="1100" baseline="-25000">
                  <a:latin typeface="Times New Roman" charset="0"/>
                  <a:ea typeface="ÇlÇr ñæí©" charset="0"/>
                </a:rPr>
                <a:t>0</a:t>
              </a:r>
              <a:endParaRPr lang="en-US" sz="4400"/>
            </a:p>
          </p:txBody>
        </p:sp>
        <p:sp>
          <p:nvSpPr>
            <p:cNvPr id="45" name="Text Box 28"/>
            <p:cNvSpPr txBox="1">
              <a:spLocks noChangeAspect="1" noChangeArrowheads="1"/>
            </p:cNvSpPr>
            <p:nvPr/>
          </p:nvSpPr>
          <p:spPr bwMode="auto">
            <a:xfrm>
              <a:off x="3165" y="3377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</a:t>
              </a:r>
              <a:r>
                <a:rPr lang="en-US" sz="1100" baseline="-25000">
                  <a:latin typeface="Cambria" charset="0"/>
                  <a:ea typeface="ÇlÇr ñæí©" charset="0"/>
                </a:rPr>
                <a:t>1</a:t>
              </a:r>
              <a:endParaRPr lang="en-US" sz="4400"/>
            </a:p>
          </p:txBody>
        </p:sp>
        <p:sp>
          <p:nvSpPr>
            <p:cNvPr id="46" name="Text Box 29"/>
            <p:cNvSpPr txBox="1">
              <a:spLocks noChangeAspect="1" noChangeArrowheads="1"/>
            </p:cNvSpPr>
            <p:nvPr/>
          </p:nvSpPr>
          <p:spPr bwMode="auto">
            <a:xfrm>
              <a:off x="3795" y="399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</a:t>
              </a:r>
              <a:r>
                <a:rPr lang="en-US" sz="1100" baseline="-25000">
                  <a:latin typeface="Cambria" charset="0"/>
                  <a:ea typeface="ÇlÇr ñæí©" charset="0"/>
                </a:rPr>
                <a:t>2</a:t>
              </a:r>
              <a:endParaRPr lang="en-US" sz="4400"/>
            </a:p>
          </p:txBody>
        </p:sp>
        <p:sp>
          <p:nvSpPr>
            <p:cNvPr id="47" name="Text Box 30"/>
            <p:cNvSpPr txBox="1">
              <a:spLocks noChangeAspect="1" noChangeArrowheads="1"/>
            </p:cNvSpPr>
            <p:nvPr/>
          </p:nvSpPr>
          <p:spPr bwMode="auto">
            <a:xfrm>
              <a:off x="4485" y="450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100">
                  <a:latin typeface="Times New Roman" charset="0"/>
                  <a:ea typeface="ÇlÇr ñæí©" charset="0"/>
                  <a:sym typeface="Symbol" charset="0"/>
                </a:rPr>
                <a:t></a:t>
              </a:r>
              <a:r>
                <a:rPr lang="en-US" sz="1100" baseline="-25000">
                  <a:latin typeface="Cambria" charset="0"/>
                  <a:ea typeface="ÇlÇr ñæí©" charset="0"/>
                </a:rPr>
                <a:t>3</a:t>
              </a:r>
              <a:endParaRPr lang="en-US" sz="4400"/>
            </a:p>
          </p:txBody>
        </p:sp>
        <p:sp>
          <p:nvSpPr>
            <p:cNvPr id="48" name="Arc 31"/>
            <p:cNvSpPr>
              <a:spLocks noChangeAspect="1"/>
            </p:cNvSpPr>
            <p:nvPr/>
          </p:nvSpPr>
          <p:spPr bwMode="auto">
            <a:xfrm flipH="1">
              <a:off x="3082" y="3077"/>
              <a:ext cx="218" cy="2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49" name="Arc 32"/>
            <p:cNvSpPr>
              <a:spLocks noChangeAspect="1"/>
            </p:cNvSpPr>
            <p:nvPr/>
          </p:nvSpPr>
          <p:spPr bwMode="auto">
            <a:xfrm flipH="1">
              <a:off x="3787" y="3647"/>
              <a:ext cx="218" cy="2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50" name="Arc 33"/>
            <p:cNvSpPr>
              <a:spLocks noChangeAspect="1"/>
            </p:cNvSpPr>
            <p:nvPr/>
          </p:nvSpPr>
          <p:spPr bwMode="auto">
            <a:xfrm flipH="1">
              <a:off x="4507" y="4217"/>
              <a:ext cx="218" cy="2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51" name="Arc 34"/>
            <p:cNvSpPr>
              <a:spLocks noChangeAspect="1"/>
            </p:cNvSpPr>
            <p:nvPr/>
          </p:nvSpPr>
          <p:spPr bwMode="auto">
            <a:xfrm flipH="1">
              <a:off x="5137" y="4877"/>
              <a:ext cx="218" cy="2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500"/>
            </a:p>
          </p:txBody>
        </p:sp>
        <p:sp>
          <p:nvSpPr>
            <p:cNvPr id="52" name="Text Box 35"/>
            <p:cNvSpPr txBox="1">
              <a:spLocks noChangeAspect="1" noChangeArrowheads="1"/>
            </p:cNvSpPr>
            <p:nvPr/>
          </p:nvSpPr>
          <p:spPr bwMode="auto">
            <a:xfrm>
              <a:off x="5445" y="144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600">
                  <a:latin typeface="Cambria" charset="0"/>
                  <a:ea typeface="ÇlÇr ñæí©" charset="0"/>
                </a:rPr>
                <a:t>r</a:t>
              </a:r>
              <a:r>
                <a:rPr lang="en-US" sz="1600" baseline="-25000">
                  <a:latin typeface="Cambria" charset="0"/>
                  <a:ea typeface="ÇlÇr ñæí©" charset="0"/>
                </a:rPr>
                <a:t>01</a:t>
              </a:r>
              <a:endParaRPr lang="en-US" sz="4400"/>
            </a:p>
          </p:txBody>
        </p:sp>
        <p:sp>
          <p:nvSpPr>
            <p:cNvPr id="53" name="Text Box 36"/>
            <p:cNvSpPr txBox="1">
              <a:spLocks noChangeAspect="1" noChangeArrowheads="1"/>
            </p:cNvSpPr>
            <p:nvPr/>
          </p:nvSpPr>
          <p:spPr bwMode="auto">
            <a:xfrm>
              <a:off x="6675" y="144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600">
                  <a:latin typeface="Cambria" charset="0"/>
                  <a:ea typeface="ÇlÇr ñæí©" charset="0"/>
                </a:rPr>
                <a:t>r</a:t>
              </a:r>
              <a:r>
                <a:rPr lang="en-US" sz="1600" baseline="-25000">
                  <a:latin typeface="Cambria" charset="0"/>
                  <a:ea typeface="ÇlÇr ñæí©" charset="0"/>
                </a:rPr>
                <a:t>12</a:t>
              </a:r>
              <a:endParaRPr lang="en-US" sz="4400"/>
            </a:p>
          </p:txBody>
        </p:sp>
        <p:sp>
          <p:nvSpPr>
            <p:cNvPr id="54" name="Text Box 37"/>
            <p:cNvSpPr txBox="1">
              <a:spLocks noChangeAspect="1" noChangeArrowheads="1"/>
            </p:cNvSpPr>
            <p:nvPr/>
          </p:nvSpPr>
          <p:spPr bwMode="auto">
            <a:xfrm>
              <a:off x="8430" y="144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600">
                  <a:latin typeface="Cambria" charset="0"/>
                  <a:ea typeface="ÇlÇr ñæí©" charset="0"/>
                </a:rPr>
                <a:t>r</a:t>
              </a:r>
              <a:r>
                <a:rPr lang="en-US" sz="1600" baseline="-25000">
                  <a:latin typeface="Cambria" charset="0"/>
                  <a:ea typeface="ÇlÇr ñæí©" charset="0"/>
                </a:rPr>
                <a:t>23</a:t>
              </a:r>
              <a:endParaRPr lang="en-US" sz="4400"/>
            </a:p>
          </p:txBody>
        </p:sp>
        <p:sp>
          <p:nvSpPr>
            <p:cNvPr id="55" name="Text Box 38"/>
            <p:cNvSpPr txBox="1">
              <a:spLocks noChangeAspect="1" noChangeArrowheads="1"/>
            </p:cNvSpPr>
            <p:nvPr/>
          </p:nvSpPr>
          <p:spPr bwMode="auto">
            <a:xfrm>
              <a:off x="9105" y="144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600">
                  <a:latin typeface="Cambria" charset="0"/>
                  <a:ea typeface="ÇlÇr ñæí©" charset="0"/>
                </a:rPr>
                <a:t>r</a:t>
              </a:r>
              <a:r>
                <a:rPr lang="en-US" sz="1600" baseline="-25000">
                  <a:latin typeface="Cambria" charset="0"/>
                  <a:ea typeface="ÇlÇr ñæí©" charset="0"/>
                </a:rPr>
                <a:t>34</a:t>
              </a:r>
              <a:endParaRPr lang="en-US" sz="4400"/>
            </a:p>
          </p:txBody>
        </p:sp>
        <p:sp>
          <p:nvSpPr>
            <p:cNvPr id="56" name="Text Box 39"/>
            <p:cNvSpPr txBox="1">
              <a:spLocks noChangeAspect="1" noChangeArrowheads="1"/>
            </p:cNvSpPr>
            <p:nvPr/>
          </p:nvSpPr>
          <p:spPr bwMode="auto">
            <a:xfrm>
              <a:off x="3990" y="333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600">
                  <a:latin typeface="Cambria" charset="0"/>
                  <a:ea typeface="ÇlÇr ñæí©" charset="0"/>
                </a:rPr>
                <a:t>t</a:t>
              </a:r>
              <a:r>
                <a:rPr lang="en-US" sz="1600" baseline="-25000">
                  <a:latin typeface="Cambria" charset="0"/>
                  <a:ea typeface="ÇlÇr ñæí©" charset="0"/>
                </a:rPr>
                <a:t>01</a:t>
              </a:r>
              <a:endParaRPr lang="en-US" sz="4400"/>
            </a:p>
          </p:txBody>
        </p:sp>
        <p:sp>
          <p:nvSpPr>
            <p:cNvPr id="57" name="Text Box 40"/>
            <p:cNvSpPr txBox="1">
              <a:spLocks noChangeAspect="1" noChangeArrowheads="1"/>
            </p:cNvSpPr>
            <p:nvPr/>
          </p:nvSpPr>
          <p:spPr bwMode="auto">
            <a:xfrm>
              <a:off x="4710" y="3887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600">
                  <a:latin typeface="Cambria" charset="0"/>
                  <a:ea typeface="ÇlÇr ñæí©" charset="0"/>
                </a:rPr>
                <a:t>t</a:t>
              </a:r>
              <a:r>
                <a:rPr lang="en-US" sz="1600" baseline="-25000">
                  <a:latin typeface="Cambria" charset="0"/>
                  <a:ea typeface="ÇlÇr ñæí©" charset="0"/>
                </a:rPr>
                <a:t>12</a:t>
              </a:r>
              <a:endParaRPr lang="en-US" sz="4400"/>
            </a:p>
          </p:txBody>
        </p:sp>
        <p:sp>
          <p:nvSpPr>
            <p:cNvPr id="58" name="Text Box 41"/>
            <p:cNvSpPr txBox="1">
              <a:spLocks noChangeAspect="1" noChangeArrowheads="1"/>
            </p:cNvSpPr>
            <p:nvPr/>
          </p:nvSpPr>
          <p:spPr bwMode="auto">
            <a:xfrm>
              <a:off x="5190" y="4427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600">
                  <a:latin typeface="Cambria" charset="0"/>
                  <a:ea typeface="ÇlÇr ñæí©" charset="0"/>
                </a:rPr>
                <a:t>t</a:t>
              </a:r>
              <a:r>
                <a:rPr lang="en-US" sz="1600" baseline="-25000">
                  <a:latin typeface="Cambria" charset="0"/>
                  <a:ea typeface="ÇlÇr ñæí©" charset="0"/>
                </a:rPr>
                <a:t>23</a:t>
              </a:r>
            </a:p>
            <a:p>
              <a:pPr defTabSz="914213"/>
              <a:endParaRPr lang="en-US" sz="1600" baseline="-25000">
                <a:latin typeface="Cambria" charset="0"/>
                <a:ea typeface="ÇlÇr ñæí©" charset="0"/>
              </a:endParaRPr>
            </a:p>
            <a:p>
              <a:pPr defTabSz="914213"/>
              <a:endParaRPr lang="en-US" sz="1600" baseline="-25000">
                <a:latin typeface="Cambria" charset="0"/>
                <a:ea typeface="ÇlÇr ñæí©" charset="0"/>
              </a:endParaRPr>
            </a:p>
            <a:p>
              <a:pPr defTabSz="914213"/>
              <a:endParaRPr lang="en-US" sz="4400"/>
            </a:p>
          </p:txBody>
        </p:sp>
        <p:sp>
          <p:nvSpPr>
            <p:cNvPr id="59" name="Text Box 42"/>
            <p:cNvSpPr txBox="1">
              <a:spLocks noChangeAspect="1" noChangeArrowheads="1"/>
            </p:cNvSpPr>
            <p:nvPr/>
          </p:nvSpPr>
          <p:spPr bwMode="auto">
            <a:xfrm>
              <a:off x="6090" y="5072"/>
              <a:ext cx="60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1600">
                  <a:latin typeface="Cambria" charset="0"/>
                  <a:ea typeface="ÇlÇr ñæí©" charset="0"/>
                </a:rPr>
                <a:t>t</a:t>
              </a:r>
              <a:r>
                <a:rPr lang="en-US" sz="1600" baseline="-25000">
                  <a:latin typeface="Cambria" charset="0"/>
                  <a:ea typeface="ÇlÇr ñæí©" charset="0"/>
                </a:rPr>
                <a:t>34</a:t>
              </a:r>
              <a:endParaRPr lang="en-US" sz="4400"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542" y="5020816"/>
            <a:ext cx="4537641" cy="1416616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7942564" y="2500542"/>
            <a:ext cx="4680521" cy="119006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The Fresnel reflection coefficient r can be modified to include the effects of interfacial roughness: 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672" y="3364632"/>
            <a:ext cx="2166242" cy="9055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206" y="6749008"/>
            <a:ext cx="2232247" cy="1185882"/>
          </a:xfrm>
          <a:prstGeom prst="rect">
            <a:avLst/>
          </a:prstGeom>
        </p:spPr>
      </p:pic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763521"/>
              </p:ext>
            </p:extLst>
          </p:nvPr>
        </p:nvGraphicFramePr>
        <p:xfrm>
          <a:off x="4414168" y="8333184"/>
          <a:ext cx="2952329" cy="1115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" name="Equation" r:id="rId7" imgW="1143000" imgH="431800" progId="Equation.3">
                  <p:embed/>
                </p:oleObj>
              </mc:Choice>
              <mc:Fallback>
                <p:oleObj name="Equation" r:id="rId7" imgW="11430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4168" y="8333184"/>
                        <a:ext cx="2952329" cy="1115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Box 68"/>
          <p:cNvSpPr txBox="1"/>
          <p:nvPr/>
        </p:nvSpPr>
        <p:spPr>
          <a:xfrm flipH="1">
            <a:off x="11686976" y="8549213"/>
            <a:ext cx="1152128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(21)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5736" y="7901137"/>
            <a:ext cx="12047016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The total reflection intensity is</a:t>
            </a:r>
          </a:p>
        </p:txBody>
      </p:sp>
    </p:spTree>
    <p:extLst>
      <p:ext uri="{BB962C8B-B14F-4D97-AF65-F5344CB8AC3E}">
        <p14:creationId xmlns:p14="http://schemas.microsoft.com/office/powerpoint/2010/main" val="1894012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The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852465"/>
            <a:ext cx="11665296" cy="193899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Since  q = 4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sinθ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reflectivity R(q) can be measured in two ways: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using a monochromatic beam and scanning the angle of incidence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using a polychromatic beam covering a range of q-values at any given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720" y="4084712"/>
            <a:ext cx="12047016" cy="8309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In practice, method 2 is useful a the range of q is measured simultaneously, which allows structural changes to be monitored as a function of time.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06" y="5956919"/>
            <a:ext cx="6145981" cy="41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43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The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852465"/>
            <a:ext cx="11665296" cy="193899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Since  q = 4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sinθ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reflectivity R(q) can be measured in two ways: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using a monochromatic beam and scanning the angle of incidence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using a polychromatic beam covering a range of q-values at any given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720" y="4084712"/>
            <a:ext cx="12047016" cy="8309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In practice, method 2 is useful a the range of q is measured simultaneously, which allows structural changes to be monitored as a function of time.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00" y="5958000"/>
            <a:ext cx="6158677" cy="41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67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The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852465"/>
            <a:ext cx="11665296" cy="193899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Since  q = 4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sinθ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reflectivity R(q) can be measured in two ways: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using a monochromatic beam and scanning the angle of incidence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using a polychromatic beam covering a range of q-values at any given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720" y="4084712"/>
            <a:ext cx="12047016" cy="120030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In practice, method 2 is useful a the range of q is measured simultaneously, which allows structural changes to be monitored as a function of time. 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01" y="5958000"/>
            <a:ext cx="6156001" cy="41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79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The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852466"/>
            <a:ext cx="11665296" cy="193897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Since  q = 4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sinθ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reflectivity R(q) can be measured in two ways: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using a monochromatic beam and scanning the angle of incidence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(x-rays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)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using a polychromatic beam covering a range of q-values at any given </a:t>
            </a:r>
            <a:r>
              <a:rPr lang="en-US" sz="24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(neutrons)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720" y="4084712"/>
            <a:ext cx="12047016" cy="193899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In practice, method 2 is useful a the range of q is measured simultaneously, which allows structural changes to be monitored as a function of time. 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When using polychromatic beam, the neutron wavelength distribution is determined from their </a:t>
            </a:r>
            <a:r>
              <a:rPr lang="en-US" sz="2400" i="1" dirty="0">
                <a:solidFill>
                  <a:srgbClr val="FF0000"/>
                </a:solidFill>
              </a:rPr>
              <a:t>time-of-flight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since the neutron velocity depends on their wavelength:</a:t>
            </a:r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202716"/>
              </p:ext>
            </p:extLst>
          </p:nvPr>
        </p:nvGraphicFramePr>
        <p:xfrm>
          <a:off x="1317829" y="6100938"/>
          <a:ext cx="1244599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" name="Equation" r:id="rId4" imgW="495300" imgH="393700" progId="Equation.3">
                  <p:embed/>
                </p:oleObj>
              </mc:Choice>
              <mc:Fallback>
                <p:oleObj name="Equation" r:id="rId4" imgW="49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7829" y="6100938"/>
                        <a:ext cx="1244599" cy="98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139154"/>
              </p:ext>
            </p:extLst>
          </p:nvPr>
        </p:nvGraphicFramePr>
        <p:xfrm>
          <a:off x="1245822" y="7325072"/>
          <a:ext cx="16922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" name="Equation" r:id="rId6" imgW="673100" imgH="203200" progId="Equation.3">
                  <p:embed/>
                </p:oleObj>
              </mc:Choice>
              <mc:Fallback>
                <p:oleObj name="Equation" r:id="rId6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5822" y="7325072"/>
                        <a:ext cx="1692275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785719"/>
              </p:ext>
            </p:extLst>
          </p:nvPr>
        </p:nvGraphicFramePr>
        <p:xfrm>
          <a:off x="1245815" y="8117160"/>
          <a:ext cx="1849438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" name="Equation" r:id="rId8" imgW="736600" imgH="393700" progId="Equation.3">
                  <p:embed/>
                </p:oleObj>
              </mc:Choice>
              <mc:Fallback>
                <p:oleObj name="Equation" r:id="rId8" imgW="736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5815" y="8117160"/>
                        <a:ext cx="1849438" cy="98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82120" y="6460976"/>
            <a:ext cx="2223686" cy="46166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2400" dirty="0"/>
              <a:t>neutron velocity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637722" y="7325073"/>
            <a:ext cx="2912488" cy="464398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2400" dirty="0"/>
              <a:t>time-of-flight distance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17847" y="8333184"/>
            <a:ext cx="2640266" cy="46166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2400" dirty="0"/>
              <a:t>neutron wavelength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2001" y="5958000"/>
            <a:ext cx="6156001" cy="41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26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The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852465"/>
            <a:ext cx="11665296" cy="193899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Reflectivity is presented as the ratio of reflected intensity to the incident beam: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457105" indent="-457105" algn="l"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below the critical q, I</a:t>
            </a:r>
            <a:r>
              <a:rPr lang="en-US" sz="2400" baseline="-25000" dirty="0">
                <a:solidFill>
                  <a:schemeClr val="tx1"/>
                </a:solidFill>
              </a:rPr>
              <a:t>R</a:t>
            </a:r>
            <a:r>
              <a:rPr lang="en-US" sz="2400" dirty="0">
                <a:solidFill>
                  <a:schemeClr val="tx1"/>
                </a:solidFill>
              </a:rPr>
              <a:t>/R</a:t>
            </a:r>
            <a:r>
              <a:rPr lang="en-US" sz="2400" baseline="-25000" dirty="0">
                <a:solidFill>
                  <a:schemeClr val="tx1"/>
                </a:solidFill>
              </a:rPr>
              <a:t>0</a:t>
            </a:r>
            <a:r>
              <a:rPr lang="en-US" sz="2400" dirty="0">
                <a:solidFill>
                  <a:schemeClr val="tx1"/>
                </a:solidFill>
              </a:rPr>
              <a:t>= 1 which is used for </a:t>
            </a:r>
            <a:r>
              <a:rPr lang="en-US" sz="2400" dirty="0" err="1">
                <a:solidFill>
                  <a:schemeClr val="tx1"/>
                </a:solidFill>
              </a:rPr>
              <a:t>normalisation</a:t>
            </a:r>
            <a:r>
              <a:rPr lang="en-US" sz="2400" dirty="0">
                <a:solidFill>
                  <a:schemeClr val="tx1"/>
                </a:solidFill>
              </a:rPr>
              <a:t> to an absolute scale</a:t>
            </a:r>
          </a:p>
          <a:p>
            <a:pPr marL="457105" indent="-457105" algn="l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for a time-of-flight experiment, only 10% of the incident beam is reflected as above the critical angle the intensity falls with ~q</a:t>
            </a:r>
            <a:r>
              <a:rPr lang="en-US" sz="2400" baseline="30000" dirty="0">
                <a:solidFill>
                  <a:schemeClr val="tx1"/>
                </a:solidFill>
              </a:rPr>
              <a:t>-4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75" y="3940696"/>
            <a:ext cx="52705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60" y="6604992"/>
            <a:ext cx="5270500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9877" y="4660776"/>
            <a:ext cx="311437" cy="338554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600" dirty="0"/>
              <a:t>I</a:t>
            </a:r>
            <a:r>
              <a:rPr lang="en-US" sz="1600" baseline="-25000" dirty="0"/>
              <a:t>o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334054" y="4732785"/>
            <a:ext cx="740373" cy="338554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600" dirty="0"/>
              <a:t>I</a:t>
            </a:r>
            <a:r>
              <a:rPr lang="en-US" sz="1600" baseline="-25000" dirty="0"/>
              <a:t>R</a:t>
            </a:r>
            <a:r>
              <a:rPr lang="en-US" sz="1600" dirty="0"/>
              <a:t> x 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49873" y="7325072"/>
            <a:ext cx="556562" cy="338554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600" dirty="0"/>
              <a:t>I</a:t>
            </a:r>
            <a:r>
              <a:rPr lang="en-US" sz="1600" baseline="-25000" dirty="0"/>
              <a:t>0</a:t>
            </a:r>
            <a:r>
              <a:rPr lang="en-US" sz="1600" dirty="0"/>
              <a:t>/ I</a:t>
            </a:r>
            <a:r>
              <a:rPr lang="en-US" sz="1600" baseline="-25000" dirty="0"/>
              <a:t>R</a:t>
            </a:r>
            <a:r>
              <a:rPr lang="en-US" sz="1600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25416" y="7325072"/>
            <a:ext cx="1197764" cy="338554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1600" dirty="0" err="1">
                <a:latin typeface="Lucida Grande"/>
                <a:ea typeface="Lucida Grande"/>
                <a:cs typeface="Lucida Grande"/>
              </a:rPr>
              <a:t>λ</a:t>
            </a:r>
            <a:r>
              <a:rPr lang="en-US" sz="1600" baseline="-25000" dirty="0" err="1"/>
              <a:t>c</a:t>
            </a:r>
            <a:r>
              <a:rPr lang="en-US" sz="1600" dirty="0"/>
              <a:t> ~10.35 </a:t>
            </a:r>
            <a:r>
              <a:rPr lang="en-US" sz="1600" dirty="0" err="1"/>
              <a:t>Å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718435" y="6460982"/>
            <a:ext cx="5665551" cy="2928823"/>
            <a:chOff x="6179361" y="4084712"/>
            <a:chExt cx="5665547" cy="29288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4408" y="4084712"/>
              <a:ext cx="5270500" cy="23622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0632" y="6604992"/>
              <a:ext cx="936104" cy="40854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16200000">
              <a:off x="5882989" y="4948807"/>
              <a:ext cx="9312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log(I</a:t>
              </a:r>
              <a:r>
                <a:rPr lang="en-US" sz="1600" baseline="-25000" dirty="0"/>
                <a:t>0</a:t>
              </a:r>
              <a:r>
                <a:rPr lang="en-US" sz="1600" dirty="0"/>
                <a:t>/ I</a:t>
              </a:r>
              <a:r>
                <a:rPr lang="en-US" sz="1600" baseline="-25000" dirty="0"/>
                <a:t>R</a:t>
              </a:r>
              <a:r>
                <a:rPr lang="en-US" sz="1600" dirty="0"/>
                <a:t>)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45785" y="4156721"/>
              <a:ext cx="22941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q</a:t>
              </a:r>
              <a:r>
                <a:rPr lang="en-US" sz="1600" baseline="-25000" dirty="0">
                  <a:solidFill>
                    <a:schemeClr val="bg1"/>
                  </a:solidFill>
                </a:rPr>
                <a:t>c</a:t>
              </a:r>
              <a:r>
                <a:rPr lang="en-US" sz="1600" dirty="0">
                  <a:solidFill>
                    <a:schemeClr val="bg1"/>
                  </a:solidFill>
                </a:rPr>
                <a:t> ~0.0147 Å</a:t>
              </a:r>
              <a:r>
                <a:rPr lang="en-US" sz="1600" baseline="30000" dirty="0">
                  <a:solidFill>
                    <a:schemeClr val="bg1"/>
                  </a:solidFill>
                </a:rPr>
                <a:t>-1</a:t>
              </a:r>
              <a:r>
                <a:rPr lang="en-US" sz="1600" dirty="0">
                  <a:solidFill>
                    <a:schemeClr val="bg1"/>
                  </a:solidFill>
                </a:rPr>
                <a:t> (Si –D</a:t>
              </a:r>
              <a:r>
                <a:rPr lang="en-US" sz="1600" baseline="-25000" dirty="0">
                  <a:solidFill>
                    <a:schemeClr val="bg1"/>
                  </a:solidFill>
                </a:rPr>
                <a:t>2</a:t>
              </a:r>
              <a:r>
                <a:rPr lang="en-US" sz="1600" dirty="0">
                  <a:solidFill>
                    <a:schemeClr val="bg1"/>
                  </a:solidFill>
                </a:rPr>
                <a:t>O)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397937" y="3868689"/>
            <a:ext cx="6041237" cy="1980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20" tIns="45710" rIns="91420" bIns="45710" rtlCol="0">
            <a:spAutoFit/>
          </a:bodyPr>
          <a:lstStyle/>
          <a:p>
            <a:pPr algn="l"/>
            <a:r>
              <a:rPr lang="en-US" sz="1600" dirty="0">
                <a:latin typeface="Lucida Grande"/>
                <a:ea typeface="Lucida Grande"/>
                <a:cs typeface="Lucida Grande"/>
              </a:rPr>
              <a:t>The critical q value is a property of the reflecting interface:</a:t>
            </a:r>
          </a:p>
          <a:p>
            <a:pPr algn="l"/>
            <a:r>
              <a:rPr lang="en-US" sz="1600" dirty="0">
                <a:latin typeface="Lucida Grande"/>
                <a:ea typeface="Lucida Grande"/>
                <a:cs typeface="Lucida Grande"/>
              </a:rPr>
              <a:t>for silicon ρ</a:t>
            </a:r>
            <a:r>
              <a:rPr lang="en-US" sz="1600" baseline="-25000" dirty="0">
                <a:latin typeface="Lucida Grande"/>
                <a:ea typeface="Lucida Grande"/>
                <a:cs typeface="Lucida Grande"/>
              </a:rPr>
              <a:t>1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= 2.07 x 10</a:t>
            </a:r>
            <a:r>
              <a:rPr lang="en-US" sz="1600" baseline="30000" dirty="0">
                <a:latin typeface="Lucida Grande"/>
                <a:ea typeface="Lucida Grande"/>
                <a:cs typeface="Lucida Grande"/>
              </a:rPr>
              <a:t>-6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Å</a:t>
            </a:r>
            <a:r>
              <a:rPr lang="en-US" sz="1600" baseline="30000" dirty="0">
                <a:latin typeface="Lucida Grande"/>
                <a:ea typeface="Lucida Grande"/>
                <a:cs typeface="Lucida Grande"/>
              </a:rPr>
              <a:t>-2</a:t>
            </a:r>
          </a:p>
          <a:p>
            <a:pPr algn="l"/>
            <a:r>
              <a:rPr lang="en-US" sz="1600" dirty="0">
                <a:latin typeface="Lucida Grande"/>
                <a:ea typeface="Lucida Grande"/>
                <a:cs typeface="Lucida Grande"/>
              </a:rPr>
              <a:t>for D</a:t>
            </a:r>
            <a:r>
              <a:rPr lang="en-US" sz="1600" baseline="-25000" dirty="0">
                <a:latin typeface="Lucida Grande"/>
                <a:ea typeface="Lucida Grande"/>
                <a:cs typeface="Lucida Grande"/>
              </a:rPr>
              <a:t>2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O ρ</a:t>
            </a:r>
            <a:r>
              <a:rPr lang="en-US" sz="1600" baseline="-25000" dirty="0">
                <a:latin typeface="Lucida Grande"/>
                <a:ea typeface="Lucida Grande"/>
                <a:cs typeface="Lucida Grande"/>
              </a:rPr>
              <a:t>2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= 6.35 x 10</a:t>
            </a:r>
            <a:r>
              <a:rPr lang="en-US" sz="1600" baseline="30000" dirty="0">
                <a:latin typeface="Lucida Grande"/>
                <a:ea typeface="Lucida Grande"/>
                <a:cs typeface="Lucida Grande"/>
              </a:rPr>
              <a:t>-6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Å</a:t>
            </a:r>
            <a:r>
              <a:rPr lang="en-US" sz="1600" baseline="30000" dirty="0">
                <a:latin typeface="Lucida Grande"/>
                <a:ea typeface="Lucida Grande"/>
                <a:cs typeface="Lucida Grande"/>
              </a:rPr>
              <a:t>-2</a:t>
            </a:r>
          </a:p>
          <a:p>
            <a:pPr algn="l"/>
            <a:endParaRPr lang="en-US" sz="1600" dirty="0">
              <a:latin typeface="Lucida Grande"/>
              <a:ea typeface="Lucida Grande"/>
              <a:cs typeface="Lucida Grande"/>
            </a:endParaRPr>
          </a:p>
          <a:p>
            <a:pPr algn="l"/>
            <a:r>
              <a:rPr lang="en-US" sz="1600" dirty="0">
                <a:latin typeface="Lucida Grande"/>
                <a:ea typeface="Lucida Grande"/>
                <a:cs typeface="Lucida Grande"/>
              </a:rPr>
              <a:t>q</a:t>
            </a:r>
            <a:r>
              <a:rPr lang="en-US" sz="1600" baseline="-25000" dirty="0">
                <a:latin typeface="Lucida Grande"/>
                <a:ea typeface="Lucida Grande"/>
                <a:cs typeface="Lucida Grande"/>
              </a:rPr>
              <a:t>c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(Si-D</a:t>
            </a:r>
            <a:r>
              <a:rPr lang="en-US" sz="1600" baseline="-25000" dirty="0">
                <a:latin typeface="Lucida Grande"/>
                <a:ea typeface="Lucida Grande"/>
                <a:cs typeface="Lucida Grande"/>
              </a:rPr>
              <a:t>2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O) = 0.0147 Å</a:t>
            </a:r>
            <a:r>
              <a:rPr lang="en-US" sz="1600" baseline="30000" dirty="0">
                <a:latin typeface="Lucida Grande"/>
                <a:ea typeface="Lucida Grande"/>
                <a:cs typeface="Lucida Grande"/>
              </a:rPr>
              <a:t>-1</a:t>
            </a:r>
          </a:p>
          <a:p>
            <a:pPr algn="l"/>
            <a:endParaRPr lang="en-US" sz="1600" baseline="30000" dirty="0">
              <a:latin typeface="Lucida Grande"/>
              <a:ea typeface="Lucida Grande"/>
              <a:cs typeface="Lucida Grande"/>
            </a:endParaRPr>
          </a:p>
          <a:p>
            <a:pPr algn="l"/>
            <a:endParaRPr lang="en-US" sz="1600" dirty="0">
              <a:latin typeface="Lucida Grande"/>
              <a:ea typeface="Lucida Grande"/>
              <a:cs typeface="Lucida Grande"/>
            </a:endParaRPr>
          </a:p>
          <a:p>
            <a:pPr algn="l"/>
            <a:r>
              <a:rPr lang="en-US" sz="1600" dirty="0">
                <a:latin typeface="Lucida Grande"/>
                <a:ea typeface="Lucida Grande"/>
                <a:cs typeface="Lucida Grande"/>
              </a:rPr>
              <a:t>ρ</a:t>
            </a:r>
            <a:r>
              <a:rPr lang="en-US" sz="1600" baseline="-25000" dirty="0">
                <a:latin typeface="Lucida Grande"/>
                <a:ea typeface="Lucida Grande"/>
                <a:cs typeface="Lucida Grande"/>
              </a:rPr>
              <a:t>2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&gt;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ρ</a:t>
            </a:r>
            <a:r>
              <a:rPr lang="en-US" sz="1600" baseline="-25000" dirty="0">
                <a:latin typeface="Lucida Grande"/>
                <a:ea typeface="Lucida Grande"/>
                <a:cs typeface="Lucida Grande"/>
              </a:rPr>
              <a:t>1</a:t>
            </a:r>
            <a:r>
              <a:rPr lang="en-US" sz="1600" dirty="0">
                <a:latin typeface="Lucida Grande"/>
                <a:ea typeface="Lucida Grande"/>
                <a:cs typeface="Lucida Grande"/>
              </a:rPr>
              <a:t>  </a:t>
            </a:r>
            <a:r>
              <a:rPr lang="en-US" sz="1600" dirty="0">
                <a:latin typeface="Lucida Grande"/>
                <a:ea typeface="Lucida Grande"/>
                <a:cs typeface="Lucida Grande"/>
                <a:sym typeface="Wingdings"/>
              </a:rPr>
              <a:t> total </a:t>
            </a:r>
            <a:r>
              <a:rPr lang="en-US" sz="1600" i="1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Wingdings"/>
              </a:rPr>
              <a:t>external </a:t>
            </a:r>
            <a:r>
              <a:rPr lang="en-US" sz="1600" dirty="0">
                <a:latin typeface="Lucida Grande"/>
                <a:ea typeface="Lucida Grande"/>
                <a:cs typeface="Lucida Grande"/>
                <a:sym typeface="Wingdings"/>
              </a:rPr>
              <a:t>reflection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45223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The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852465"/>
            <a:ext cx="11665296" cy="193899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Neutrons penetrate materials easily, but…they are strongly scattered by liquids (incoherent scattering = contains no structural information), and also absorbed by others.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Many solid materials are almost transparent to neutrons (they don’t absorb neutrons) and can be used to deliver the beam to buried interfaces, e.g. the solid-liquid interface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574409" y="5020821"/>
            <a:ext cx="6208850" cy="4253757"/>
            <a:chOff x="237704" y="4444752"/>
            <a:chExt cx="6208851" cy="4253758"/>
          </a:xfrm>
        </p:grpSpPr>
        <p:sp>
          <p:nvSpPr>
            <p:cNvPr id="9" name="TextBox 8"/>
            <p:cNvSpPr txBox="1"/>
            <p:nvPr/>
          </p:nvSpPr>
          <p:spPr>
            <a:xfrm>
              <a:off x="453728" y="4804792"/>
              <a:ext cx="3114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I</a:t>
              </a:r>
              <a:r>
                <a:rPr lang="en-US" sz="1600" baseline="-25000" dirty="0">
                  <a:solidFill>
                    <a:srgbClr val="FF0000"/>
                  </a:solidFill>
                </a:rPr>
                <a:t>o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41760" y="4444752"/>
              <a:ext cx="5704795" cy="4253758"/>
              <a:chOff x="353920" y="974724"/>
              <a:chExt cx="4176733" cy="3017330"/>
            </a:xfrm>
          </p:grpSpPr>
          <p:sp>
            <p:nvSpPr>
              <p:cNvPr id="25" name="Text Box 52"/>
              <p:cNvSpPr txBox="1">
                <a:spLocks noChangeArrowheads="1"/>
              </p:cNvSpPr>
              <p:nvPr/>
            </p:nvSpPr>
            <p:spPr bwMode="auto">
              <a:xfrm>
                <a:off x="2620891" y="1332267"/>
                <a:ext cx="1909762" cy="268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2296" tIns="41148" rIns="82296" bIns="41148">
                <a:prstTxWarp prst="textNoShape">
                  <a:avLst/>
                </a:prstTxWarp>
              </a:bodyPr>
              <a:lstStyle/>
              <a:p>
                <a:r>
                  <a:rPr lang="en-US" sz="1100" b="1" dirty="0"/>
                  <a:t>liquid trough/flow cell</a:t>
                </a:r>
                <a:endParaRPr lang="ru-RU" sz="1100" b="1" dirty="0"/>
              </a:p>
            </p:txBody>
          </p:sp>
          <p:sp>
            <p:nvSpPr>
              <p:cNvPr id="26" name="Text Box 22"/>
              <p:cNvSpPr txBox="1">
                <a:spLocks noChangeArrowheads="1"/>
              </p:cNvSpPr>
              <p:nvPr/>
            </p:nvSpPr>
            <p:spPr bwMode="auto">
              <a:xfrm>
                <a:off x="353920" y="3751906"/>
                <a:ext cx="2376489" cy="240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Si (111): 80×50×10 mm</a:t>
                </a:r>
                <a:endParaRPr lang="ru-RU" sz="1600" dirty="0"/>
              </a:p>
            </p:txBody>
          </p:sp>
          <p:sp>
            <p:nvSpPr>
              <p:cNvPr id="27" name="Text Box 39"/>
              <p:cNvSpPr txBox="1">
                <a:spLocks noChangeArrowheads="1"/>
              </p:cNvSpPr>
              <p:nvPr/>
            </p:nvSpPr>
            <p:spPr bwMode="auto">
              <a:xfrm>
                <a:off x="2714498" y="2038349"/>
                <a:ext cx="1428809" cy="233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2296" tIns="41148" rIns="82296" bIns="41148">
                <a:prstTxWarp prst="textNoShape">
                  <a:avLst/>
                </a:prstTxWarp>
              </a:bodyPr>
              <a:lstStyle/>
              <a:p>
                <a:r>
                  <a:rPr lang="en-US" sz="1100" b="1" dirty="0" err="1"/>
                  <a:t>Aluminium</a:t>
                </a:r>
                <a:r>
                  <a:rPr lang="en-US" sz="1100" b="1" dirty="0"/>
                  <a:t> holder</a:t>
                </a:r>
                <a:endParaRPr lang="ru-RU" sz="1100" b="1" dirty="0"/>
              </a:p>
            </p:txBody>
          </p:sp>
          <p:pic>
            <p:nvPicPr>
              <p:cNvPr id="28" name="Picture 41" descr="IMGP761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3748" y="1189037"/>
                <a:ext cx="1838325" cy="1223962"/>
              </a:xfrm>
              <a:prstGeom prst="rect">
                <a:avLst/>
              </a:prstGeom>
              <a:noFill/>
            </p:spPr>
          </p:pic>
          <p:pic>
            <p:nvPicPr>
              <p:cNvPr id="29" name="Picture 42" descr="IMGP760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25712" y="2577306"/>
                <a:ext cx="1839913" cy="1225550"/>
              </a:xfrm>
              <a:prstGeom prst="rect">
                <a:avLst/>
              </a:prstGeom>
              <a:noFill/>
            </p:spPr>
          </p:pic>
          <p:pic>
            <p:nvPicPr>
              <p:cNvPr id="30" name="Picture 43" descr="IMGP760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47687" y="2577306"/>
                <a:ext cx="1838325" cy="1223962"/>
              </a:xfrm>
              <a:prstGeom prst="rect">
                <a:avLst/>
              </a:prstGeom>
              <a:noFill/>
            </p:spPr>
          </p:pic>
          <p:sp>
            <p:nvSpPr>
              <p:cNvPr id="31" name="Line 47"/>
              <p:cNvSpPr>
                <a:spLocks noChangeShapeType="1"/>
              </p:cNvSpPr>
              <p:nvPr/>
            </p:nvSpPr>
            <p:spPr bwMode="auto">
              <a:xfrm flipH="1">
                <a:off x="2079498" y="1258887"/>
                <a:ext cx="635000" cy="3540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Line 48"/>
              <p:cNvSpPr>
                <a:spLocks noChangeShapeType="1"/>
              </p:cNvSpPr>
              <p:nvPr/>
            </p:nvSpPr>
            <p:spPr bwMode="auto">
              <a:xfrm flipH="1">
                <a:off x="2149348" y="1471612"/>
                <a:ext cx="565150" cy="28416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Line 49"/>
              <p:cNvSpPr>
                <a:spLocks noChangeShapeType="1"/>
              </p:cNvSpPr>
              <p:nvPr/>
            </p:nvSpPr>
            <p:spPr bwMode="auto">
              <a:xfrm flipH="1">
                <a:off x="2008060" y="1684337"/>
                <a:ext cx="706438" cy="1412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Line 50"/>
              <p:cNvSpPr>
                <a:spLocks noChangeShapeType="1"/>
              </p:cNvSpPr>
              <p:nvPr/>
            </p:nvSpPr>
            <p:spPr bwMode="auto">
              <a:xfrm flipH="1" flipV="1">
                <a:off x="2079498" y="1897062"/>
                <a:ext cx="635000" cy="698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Line 51"/>
              <p:cNvSpPr>
                <a:spLocks noChangeShapeType="1"/>
              </p:cNvSpPr>
              <p:nvPr/>
            </p:nvSpPr>
            <p:spPr bwMode="auto">
              <a:xfrm flipH="1" flipV="1">
                <a:off x="2079498" y="2036762"/>
                <a:ext cx="635000" cy="1428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Text Box 53"/>
              <p:cNvSpPr txBox="1">
                <a:spLocks noChangeArrowheads="1"/>
              </p:cNvSpPr>
              <p:nvPr/>
            </p:nvSpPr>
            <p:spPr bwMode="auto">
              <a:xfrm>
                <a:off x="2706561" y="974724"/>
                <a:ext cx="1404938" cy="288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2296" tIns="41148" rIns="82296" bIns="41148">
                <a:prstTxWarp prst="textNoShape">
                  <a:avLst/>
                </a:prstTxWarp>
              </a:bodyPr>
              <a:lstStyle/>
              <a:p>
                <a:r>
                  <a:rPr lang="en-US" sz="1100" b="1" dirty="0" err="1"/>
                  <a:t>Aluminium</a:t>
                </a:r>
                <a:r>
                  <a:rPr lang="en-US" sz="1100" b="1" dirty="0"/>
                  <a:t> holder </a:t>
                </a:r>
                <a:endParaRPr lang="ru-RU" sz="1100" b="1" dirty="0"/>
              </a:p>
            </p:txBody>
          </p:sp>
          <p:sp>
            <p:nvSpPr>
              <p:cNvPr id="37" name="Text Box 54"/>
              <p:cNvSpPr txBox="1">
                <a:spLocks noChangeArrowheads="1"/>
              </p:cNvSpPr>
              <p:nvPr/>
            </p:nvSpPr>
            <p:spPr bwMode="auto">
              <a:xfrm>
                <a:off x="2714498" y="1543049"/>
                <a:ext cx="1203325" cy="269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2296" tIns="41148" rIns="82296" bIns="41148">
                <a:prstTxWarp prst="textNoShape">
                  <a:avLst/>
                </a:prstTxWarp>
              </a:bodyPr>
              <a:lstStyle/>
              <a:p>
                <a:r>
                  <a:rPr lang="en-US" sz="1100" b="1" dirty="0"/>
                  <a:t>Silicon crystal</a:t>
                </a:r>
                <a:endParaRPr lang="ru-RU" sz="1100" b="1" dirty="0"/>
              </a:p>
            </p:txBody>
          </p:sp>
          <p:sp>
            <p:nvSpPr>
              <p:cNvPr id="38" name="Line 56"/>
              <p:cNvSpPr>
                <a:spLocks noChangeShapeType="1"/>
              </p:cNvSpPr>
              <p:nvPr/>
            </p:nvSpPr>
            <p:spPr bwMode="auto">
              <a:xfrm>
                <a:off x="971550" y="222488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 bwMode="auto">
            <a:xfrm>
              <a:off x="237704" y="5164832"/>
              <a:ext cx="1440160" cy="432048"/>
            </a:xfrm>
            <a:prstGeom prst="straightConnector1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1762" y="5236840"/>
            <a:ext cx="5400000" cy="4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97744" y="3940701"/>
            <a:ext cx="6502400" cy="830997"/>
          </a:xfrm>
          <a:prstGeom prst="rect">
            <a:avLst/>
          </a:prstGeom>
        </p:spPr>
        <p:txBody>
          <a:bodyPr lIns="91420" tIns="45710" rIns="91420" bIns="45710">
            <a:spAutoFit/>
          </a:bodyPr>
          <a:lstStyle/>
          <a:p>
            <a:pPr algn="l"/>
            <a:r>
              <a:rPr lang="en-US" sz="2400" dirty="0"/>
              <a:t>many kinds of sample cells and environments are used for liquid surfaces, e.g.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13769" y="4804793"/>
            <a:ext cx="2520280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000" dirty="0"/>
              <a:t>air-liquid troughs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78064" y="4876800"/>
            <a:ext cx="2520280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000" dirty="0"/>
              <a:t>Langmuir troughs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50072" y="9197281"/>
            <a:ext cx="2520280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000" dirty="0"/>
              <a:t>overflowing cylinder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3769" y="9197281"/>
            <a:ext cx="2520280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000" dirty="0"/>
              <a:t>multi-rack for S/L cells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94488" y="4516762"/>
            <a:ext cx="4176464" cy="40011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000" dirty="0"/>
              <a:t>A typical solid-liquid flow cell:</a:t>
            </a:r>
          </a:p>
        </p:txBody>
      </p:sp>
    </p:spTree>
    <p:extLst>
      <p:ext uri="{BB962C8B-B14F-4D97-AF65-F5344CB8AC3E}">
        <p14:creationId xmlns:p14="http://schemas.microsoft.com/office/powerpoint/2010/main" val="4140089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data – what does it reveal?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996480"/>
            <a:ext cx="11665296" cy="236988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4597A0"/>
                </a:solidFill>
              </a:rPr>
              <a:t>Neutrons reflection measures the film thickness and scattering length density.</a:t>
            </a:r>
          </a:p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From these is is possible to work out: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volume fraction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or </a:t>
            </a:r>
            <a:r>
              <a:rPr lang="en-US" sz="2400" dirty="0">
                <a:solidFill>
                  <a:schemeClr val="tx1"/>
                </a:solidFill>
              </a:rPr>
              <a:t>the water fraction (1-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thickness t of a film (or extension length of a molecule from the interface)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area per molecule A and the surface excess of a film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Γ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736" y="6460978"/>
            <a:ext cx="11089232" cy="1852816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en-US" sz="2400" dirty="0">
                <a:solidFill>
                  <a:srgbClr val="DAEDEF">
                    <a:lumMod val="50000"/>
                  </a:srgbClr>
                </a:solidFill>
              </a:rPr>
              <a:t>Using deuterium </a:t>
            </a:r>
            <a:r>
              <a:rPr lang="en-US" sz="2400" dirty="0">
                <a:solidFill>
                  <a:srgbClr val="4597A0"/>
                </a:solidFill>
              </a:rPr>
              <a:t>labeling it is also possible to resolve: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the fraction of a component in a multicomponent film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the location of components in a multicomponent film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the orientation of selectively labeled molecules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504" y="2716559"/>
            <a:ext cx="4456656" cy="7200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92" y="5164833"/>
            <a:ext cx="2548194" cy="11144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9874" y="4876800"/>
            <a:ext cx="1656183" cy="33855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1600" dirty="0">
                <a:solidFill>
                  <a:srgbClr val="4597A0"/>
                </a:solidFill>
              </a:rPr>
              <a:t>volume of water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237" y="4948809"/>
            <a:ext cx="198233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6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5"/>
          <p:cNvPicPr>
            <a:picLocks noChangeArrowheads="1"/>
          </p:cNvPicPr>
          <p:nvPr/>
        </p:nvPicPr>
        <p:blipFill>
          <a:blip r:embed="rId2"/>
          <a:srcRect r="19106"/>
          <a:stretch>
            <a:fillRect/>
          </a:stretch>
        </p:blipFill>
        <p:spPr bwMode="auto">
          <a:xfrm>
            <a:off x="7134578" y="1372729"/>
            <a:ext cx="5870222" cy="446136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30406" name="AutoShape 6"/>
          <p:cNvSpPr>
            <a:spLocks noChangeArrowheads="1"/>
          </p:cNvSpPr>
          <p:nvPr/>
        </p:nvSpPr>
        <p:spPr bwMode="auto">
          <a:xfrm>
            <a:off x="6111811" y="6786880"/>
            <a:ext cx="1022773" cy="408658"/>
          </a:xfrm>
          <a:prstGeom prst="lef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1552911" y="8430542"/>
            <a:ext cx="4908585" cy="7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/>
              <a:t>Model structure of </a:t>
            </a:r>
            <a:r>
              <a:rPr lang="en-AU" sz="2000" dirty="0" smtClean="0"/>
              <a:t>lipid membrane</a:t>
            </a:r>
            <a:endParaRPr lang="en-AU" sz="2000" dirty="0"/>
          </a:p>
          <a:p>
            <a:pPr>
              <a:spcBef>
                <a:spcPct val="0"/>
              </a:spcBef>
            </a:pPr>
            <a:r>
              <a:rPr lang="en-AU" sz="2000" dirty="0">
                <a:sym typeface="Symbol" pitchFamily="-110" charset="2"/>
              </a:rPr>
              <a:t> = layered model of structure &amp; composition</a:t>
            </a:r>
          </a:p>
        </p:txBody>
      </p:sp>
      <p:sp>
        <p:nvSpPr>
          <p:cNvPr id="230413" name="AutoShape 13"/>
          <p:cNvSpPr>
            <a:spLocks noChangeArrowheads="1"/>
          </p:cNvSpPr>
          <p:nvPr/>
        </p:nvSpPr>
        <p:spPr bwMode="auto">
          <a:xfrm flipH="1">
            <a:off x="6364682" y="7256498"/>
            <a:ext cx="1022773" cy="408658"/>
          </a:xfrm>
          <a:prstGeom prst="lef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5" name="Straight Arrow Connector 174"/>
          <p:cNvCxnSpPr/>
          <p:nvPr/>
        </p:nvCxnSpPr>
        <p:spPr bwMode="auto">
          <a:xfrm rot="16200000" flipV="1">
            <a:off x="460588" y="7342293"/>
            <a:ext cx="1697849" cy="1806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6" name="TextBox 175"/>
          <p:cNvSpPr txBox="1"/>
          <p:nvPr/>
        </p:nvSpPr>
        <p:spPr>
          <a:xfrm>
            <a:off x="744679" y="6899770"/>
            <a:ext cx="490782" cy="787903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dirty="0" err="1" smtClean="0"/>
              <a:t>z</a:t>
            </a:r>
            <a:endParaRPr lang="en-GB" dirty="0"/>
          </a:p>
        </p:txBody>
      </p:sp>
      <p:sp>
        <p:nvSpPr>
          <p:cNvPr id="329" name="TextBox 328"/>
          <p:cNvSpPr txBox="1"/>
          <p:nvPr/>
        </p:nvSpPr>
        <p:spPr>
          <a:xfrm>
            <a:off x="6863648" y="3500867"/>
            <a:ext cx="570354" cy="746843"/>
          </a:xfrm>
          <a:prstGeom prst="rect">
            <a:avLst/>
          </a:prstGeom>
          <a:solidFill>
            <a:schemeClr val="bg1"/>
          </a:solidFill>
        </p:spPr>
        <p:txBody>
          <a:bodyPr vert="vert270" wrap="none" lIns="130019" tIns="65010" rIns="130019" bIns="65010" rtlCol="0">
            <a:spAutoFit/>
          </a:bodyPr>
          <a:lstStyle/>
          <a:p>
            <a:r>
              <a:rPr lang="en-US" sz="2000" dirty="0"/>
              <a:t>L</a:t>
            </a:r>
            <a:r>
              <a:rPr lang="en-GB" sz="2000" dirty="0" err="1"/>
              <a:t>og</a:t>
            </a:r>
            <a:r>
              <a:rPr lang="en-GB" sz="2000" dirty="0"/>
              <a:t> R</a:t>
            </a:r>
          </a:p>
        </p:txBody>
      </p:sp>
      <p:sp>
        <p:nvSpPr>
          <p:cNvPr id="230576" name="AutoShape 176"/>
          <p:cNvSpPr>
            <a:spLocks noChangeArrowheads="1"/>
          </p:cNvSpPr>
          <p:nvPr/>
        </p:nvSpPr>
        <p:spPr bwMode="auto">
          <a:xfrm>
            <a:off x="6116321" y="3183467"/>
            <a:ext cx="921173" cy="408658"/>
          </a:xfrm>
          <a:prstGeom prst="rightArrow">
            <a:avLst>
              <a:gd name="adj1" fmla="val 50000"/>
              <a:gd name="adj2" fmla="val 5635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5" name="AutoShape 5"/>
          <p:cNvSpPr>
            <a:spLocks noChangeArrowheads="1"/>
          </p:cNvSpPr>
          <p:nvPr/>
        </p:nvSpPr>
        <p:spPr bwMode="auto">
          <a:xfrm>
            <a:off x="12173938" y="5924415"/>
            <a:ext cx="410916" cy="663787"/>
          </a:xfrm>
          <a:prstGeom prst="downArrow">
            <a:avLst>
              <a:gd name="adj1" fmla="val 50000"/>
              <a:gd name="adj2" fmla="val 40385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" name="Picture 30" descr="darren1"/>
          <p:cNvPicPr>
            <a:picLocks noChangeAspect="1" noChangeArrowheads="1"/>
          </p:cNvPicPr>
          <p:nvPr/>
        </p:nvPicPr>
        <p:blipFill>
          <a:blip r:embed="rId3"/>
          <a:srcRect l="14903" r="19373"/>
          <a:stretch>
            <a:fillRect/>
          </a:stretch>
        </p:blipFill>
        <p:spPr bwMode="auto">
          <a:xfrm>
            <a:off x="1673014" y="1715913"/>
            <a:ext cx="3655342" cy="3530958"/>
          </a:xfrm>
          <a:prstGeom prst="rect">
            <a:avLst/>
          </a:prstGeom>
          <a:noFill/>
        </p:spPr>
      </p:pic>
      <p:sp>
        <p:nvSpPr>
          <p:cNvPr id="259" name="Rectangle 35"/>
          <p:cNvSpPr>
            <a:spLocks noChangeArrowheads="1"/>
          </p:cNvSpPr>
          <p:nvPr/>
        </p:nvSpPr>
        <p:spPr bwMode="auto">
          <a:xfrm>
            <a:off x="1119858" y="5226756"/>
            <a:ext cx="5635413" cy="74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GB" sz="2000" dirty="0">
                <a:solidFill>
                  <a:srgbClr val="00B000"/>
                </a:solidFill>
                <a:sym typeface="Symbol" pitchFamily="-110" charset="2"/>
              </a:rPr>
              <a:t>Neutron wavelength &lt;&lt; light wavelength </a:t>
            </a:r>
          </a:p>
          <a:p>
            <a:pPr>
              <a:spcAft>
                <a:spcPts val="853"/>
              </a:spcAft>
              <a:buFont typeface="Symbol" charset="2"/>
              <a:buChar char="Þ"/>
            </a:pPr>
            <a:r>
              <a:rPr lang="en-GB" sz="2000" i="1" dirty="0" err="1">
                <a:solidFill>
                  <a:srgbClr val="FF3399"/>
                </a:solidFill>
                <a:sym typeface="Symbol" pitchFamily="-110" charset="2"/>
              </a:rPr>
              <a:t>nano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sym typeface="Symbol" pitchFamily="-110" charset="2"/>
              </a:rPr>
              <a:t>thin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Symbol" pitchFamily="-110" charset="2"/>
              </a:rPr>
              <a:t> films e.g. lipid membranes (~ 5nm)</a:t>
            </a:r>
          </a:p>
        </p:txBody>
      </p:sp>
      <p:sp>
        <p:nvSpPr>
          <p:cNvPr id="428" name="Rectangle 18"/>
          <p:cNvSpPr>
            <a:spLocks noChangeAspect="1" noChangeArrowheads="1"/>
          </p:cNvSpPr>
          <p:nvPr/>
        </p:nvSpPr>
        <p:spPr bwMode="auto">
          <a:xfrm>
            <a:off x="1658714" y="7428089"/>
            <a:ext cx="3867574" cy="71345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" name="Text Box 169"/>
          <p:cNvSpPr txBox="1">
            <a:spLocks noChangeAspect="1" noChangeArrowheads="1"/>
          </p:cNvSpPr>
          <p:nvPr/>
        </p:nvSpPr>
        <p:spPr bwMode="auto">
          <a:xfrm>
            <a:off x="2509897" y="7586140"/>
            <a:ext cx="2786098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i-FI" sz="2000" dirty="0" err="1"/>
              <a:t>Solid</a:t>
            </a:r>
            <a:r>
              <a:rPr lang="fi-FI" sz="2000" dirty="0"/>
              <a:t> = Si-SiO</a:t>
            </a:r>
            <a:r>
              <a:rPr lang="fi-FI" sz="2000" baseline="-25000" dirty="0"/>
              <a:t>2</a:t>
            </a:r>
            <a:endParaRPr lang="en-GB" sz="2000" dirty="0"/>
          </a:p>
        </p:txBody>
      </p:sp>
      <p:sp>
        <p:nvSpPr>
          <p:cNvPr id="431" name="Oval 19"/>
          <p:cNvSpPr>
            <a:spLocks noChangeAspect="1" noChangeArrowheads="1"/>
          </p:cNvSpPr>
          <p:nvPr/>
        </p:nvSpPr>
        <p:spPr bwMode="auto">
          <a:xfrm rot="6961002" flipH="1" flipV="1">
            <a:off x="3385921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" name="Freeform 20"/>
          <p:cNvSpPr>
            <a:spLocks noChangeAspect="1"/>
          </p:cNvSpPr>
          <p:nvPr/>
        </p:nvSpPr>
        <p:spPr bwMode="auto">
          <a:xfrm rot="4939700" flipH="1" flipV="1">
            <a:off x="3320444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" name="Freeform 21"/>
          <p:cNvSpPr>
            <a:spLocks noChangeAspect="1"/>
          </p:cNvSpPr>
          <p:nvPr/>
        </p:nvSpPr>
        <p:spPr bwMode="auto">
          <a:xfrm rot="6517955" flipH="1" flipV="1">
            <a:off x="329108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" name="Oval 22"/>
          <p:cNvSpPr>
            <a:spLocks noChangeAspect="1" noChangeArrowheads="1"/>
          </p:cNvSpPr>
          <p:nvPr/>
        </p:nvSpPr>
        <p:spPr bwMode="auto">
          <a:xfrm rot="6961002" flipH="1" flipV="1">
            <a:off x="3541707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" name="Freeform 23"/>
          <p:cNvSpPr>
            <a:spLocks noChangeAspect="1"/>
          </p:cNvSpPr>
          <p:nvPr/>
        </p:nvSpPr>
        <p:spPr bwMode="auto">
          <a:xfrm rot="4939700" flipH="1" flipV="1">
            <a:off x="3476232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" name="Freeform 24"/>
          <p:cNvSpPr>
            <a:spLocks noChangeAspect="1"/>
          </p:cNvSpPr>
          <p:nvPr/>
        </p:nvSpPr>
        <p:spPr bwMode="auto">
          <a:xfrm rot="6517955" flipH="1" flipV="1">
            <a:off x="344687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" name="Oval 25"/>
          <p:cNvSpPr>
            <a:spLocks noChangeAspect="1" noChangeArrowheads="1"/>
          </p:cNvSpPr>
          <p:nvPr/>
        </p:nvSpPr>
        <p:spPr bwMode="auto">
          <a:xfrm rot="6961002" flipH="1" flipV="1">
            <a:off x="3695236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" name="Freeform 26"/>
          <p:cNvSpPr>
            <a:spLocks noChangeAspect="1"/>
          </p:cNvSpPr>
          <p:nvPr/>
        </p:nvSpPr>
        <p:spPr bwMode="auto">
          <a:xfrm rot="4939700" flipH="1" flipV="1">
            <a:off x="3632018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" name="Freeform 27"/>
          <p:cNvSpPr>
            <a:spLocks noChangeAspect="1"/>
          </p:cNvSpPr>
          <p:nvPr/>
        </p:nvSpPr>
        <p:spPr bwMode="auto">
          <a:xfrm rot="6517955" flipH="1" flipV="1">
            <a:off x="360266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" name="Oval 28"/>
          <p:cNvSpPr>
            <a:spLocks noChangeAspect="1" noChangeArrowheads="1"/>
          </p:cNvSpPr>
          <p:nvPr/>
        </p:nvSpPr>
        <p:spPr bwMode="auto">
          <a:xfrm rot="6961002" flipH="1" flipV="1">
            <a:off x="3851023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Freeform 29"/>
          <p:cNvSpPr>
            <a:spLocks noChangeAspect="1"/>
          </p:cNvSpPr>
          <p:nvPr/>
        </p:nvSpPr>
        <p:spPr bwMode="auto">
          <a:xfrm rot="4939700" flipH="1" flipV="1">
            <a:off x="378780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Freeform 30"/>
          <p:cNvSpPr>
            <a:spLocks noChangeAspect="1"/>
          </p:cNvSpPr>
          <p:nvPr/>
        </p:nvSpPr>
        <p:spPr bwMode="auto">
          <a:xfrm rot="6517955" flipH="1" flipV="1">
            <a:off x="3758450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Oval 31"/>
          <p:cNvSpPr>
            <a:spLocks noChangeAspect="1" noChangeArrowheads="1"/>
          </p:cNvSpPr>
          <p:nvPr/>
        </p:nvSpPr>
        <p:spPr bwMode="auto">
          <a:xfrm rot="6961002" flipH="1" flipV="1">
            <a:off x="4006809" y="6488851"/>
            <a:ext cx="115147" cy="12869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Freeform 32"/>
          <p:cNvSpPr>
            <a:spLocks noChangeAspect="1"/>
          </p:cNvSpPr>
          <p:nvPr/>
        </p:nvSpPr>
        <p:spPr bwMode="auto">
          <a:xfrm rot="4939700" flipH="1" flipV="1">
            <a:off x="3943591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Freeform 33"/>
          <p:cNvSpPr>
            <a:spLocks noChangeAspect="1"/>
          </p:cNvSpPr>
          <p:nvPr/>
        </p:nvSpPr>
        <p:spPr bwMode="auto">
          <a:xfrm rot="6517955" flipH="1" flipV="1">
            <a:off x="3911979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Oval 34"/>
          <p:cNvSpPr>
            <a:spLocks noChangeAspect="1" noChangeArrowheads="1"/>
          </p:cNvSpPr>
          <p:nvPr/>
        </p:nvSpPr>
        <p:spPr bwMode="auto">
          <a:xfrm rot="6961002" flipH="1" flipV="1">
            <a:off x="4160338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Freeform 35"/>
          <p:cNvSpPr>
            <a:spLocks noChangeAspect="1"/>
          </p:cNvSpPr>
          <p:nvPr/>
        </p:nvSpPr>
        <p:spPr bwMode="auto">
          <a:xfrm rot="4939700" flipH="1" flipV="1">
            <a:off x="4097120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" name="Freeform 36"/>
          <p:cNvSpPr>
            <a:spLocks noChangeAspect="1"/>
          </p:cNvSpPr>
          <p:nvPr/>
        </p:nvSpPr>
        <p:spPr bwMode="auto">
          <a:xfrm rot="6517955" flipH="1" flipV="1">
            <a:off x="4067765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" name="Oval 37"/>
          <p:cNvSpPr>
            <a:spLocks noChangeAspect="1" noChangeArrowheads="1"/>
          </p:cNvSpPr>
          <p:nvPr/>
        </p:nvSpPr>
        <p:spPr bwMode="auto">
          <a:xfrm rot="6961002" flipH="1" flipV="1">
            <a:off x="431612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Freeform 38"/>
          <p:cNvSpPr>
            <a:spLocks noChangeAspect="1"/>
          </p:cNvSpPr>
          <p:nvPr/>
        </p:nvSpPr>
        <p:spPr bwMode="auto">
          <a:xfrm rot="4939700" flipH="1" flipV="1">
            <a:off x="4252907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Freeform 39"/>
          <p:cNvSpPr>
            <a:spLocks noChangeAspect="1"/>
          </p:cNvSpPr>
          <p:nvPr/>
        </p:nvSpPr>
        <p:spPr bwMode="auto">
          <a:xfrm rot="6517955" flipH="1" flipV="1">
            <a:off x="4223551" y="670334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Oval 40"/>
          <p:cNvSpPr>
            <a:spLocks noChangeAspect="1" noChangeArrowheads="1"/>
          </p:cNvSpPr>
          <p:nvPr/>
        </p:nvSpPr>
        <p:spPr bwMode="auto">
          <a:xfrm rot="6961002" flipH="1" flipV="1">
            <a:off x="4471910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Freeform 41"/>
          <p:cNvSpPr>
            <a:spLocks noChangeAspect="1"/>
          </p:cNvSpPr>
          <p:nvPr/>
        </p:nvSpPr>
        <p:spPr bwMode="auto">
          <a:xfrm rot="4939700" flipH="1" flipV="1">
            <a:off x="4406436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Freeform 42"/>
          <p:cNvSpPr>
            <a:spLocks noChangeAspect="1"/>
          </p:cNvSpPr>
          <p:nvPr/>
        </p:nvSpPr>
        <p:spPr bwMode="auto">
          <a:xfrm rot="6517955" flipH="1" flipV="1">
            <a:off x="4377081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5" name="Oval 43"/>
          <p:cNvSpPr>
            <a:spLocks noChangeAspect="1" noChangeArrowheads="1"/>
          </p:cNvSpPr>
          <p:nvPr/>
        </p:nvSpPr>
        <p:spPr bwMode="auto">
          <a:xfrm rot="6961002" flipH="1" flipV="1">
            <a:off x="4627699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" name="Freeform 44"/>
          <p:cNvSpPr>
            <a:spLocks noChangeAspect="1"/>
          </p:cNvSpPr>
          <p:nvPr/>
        </p:nvSpPr>
        <p:spPr bwMode="auto">
          <a:xfrm rot="4939700" flipH="1" flipV="1">
            <a:off x="4562222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7" name="Freeform 45"/>
          <p:cNvSpPr>
            <a:spLocks noChangeAspect="1"/>
          </p:cNvSpPr>
          <p:nvPr/>
        </p:nvSpPr>
        <p:spPr bwMode="auto">
          <a:xfrm rot="6517955" flipH="1" flipV="1">
            <a:off x="4532867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8" name="Oval 46"/>
          <p:cNvSpPr>
            <a:spLocks noChangeAspect="1" noChangeArrowheads="1"/>
          </p:cNvSpPr>
          <p:nvPr/>
        </p:nvSpPr>
        <p:spPr bwMode="auto">
          <a:xfrm rot="6961002" flipH="1" flipV="1">
            <a:off x="4781228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9" name="Freeform 47"/>
          <p:cNvSpPr>
            <a:spLocks noChangeAspect="1"/>
          </p:cNvSpPr>
          <p:nvPr/>
        </p:nvSpPr>
        <p:spPr bwMode="auto">
          <a:xfrm rot="4939700" flipH="1" flipV="1">
            <a:off x="4718009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Freeform 48"/>
          <p:cNvSpPr>
            <a:spLocks noChangeAspect="1"/>
          </p:cNvSpPr>
          <p:nvPr/>
        </p:nvSpPr>
        <p:spPr bwMode="auto">
          <a:xfrm rot="6517955" flipH="1" flipV="1">
            <a:off x="4688653" y="670108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" name="Oval 49"/>
          <p:cNvSpPr>
            <a:spLocks noChangeAspect="1" noChangeArrowheads="1"/>
          </p:cNvSpPr>
          <p:nvPr/>
        </p:nvSpPr>
        <p:spPr bwMode="auto">
          <a:xfrm rot="6961002" flipH="1" flipV="1">
            <a:off x="493701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" name="Freeform 50"/>
          <p:cNvSpPr>
            <a:spLocks noChangeAspect="1"/>
          </p:cNvSpPr>
          <p:nvPr/>
        </p:nvSpPr>
        <p:spPr bwMode="auto">
          <a:xfrm rot="4939700" flipH="1" flipV="1">
            <a:off x="487379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" name="Freeform 51"/>
          <p:cNvSpPr>
            <a:spLocks noChangeAspect="1"/>
          </p:cNvSpPr>
          <p:nvPr/>
        </p:nvSpPr>
        <p:spPr bwMode="auto">
          <a:xfrm rot="6517955" flipH="1" flipV="1">
            <a:off x="4842182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4" name="Oval 52"/>
          <p:cNvSpPr>
            <a:spLocks noChangeAspect="1" noChangeArrowheads="1"/>
          </p:cNvSpPr>
          <p:nvPr/>
        </p:nvSpPr>
        <p:spPr bwMode="auto">
          <a:xfrm rot="6961002" flipH="1" flipV="1">
            <a:off x="5092801" y="6488851"/>
            <a:ext cx="115147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Freeform 53"/>
          <p:cNvSpPr>
            <a:spLocks noChangeAspect="1"/>
          </p:cNvSpPr>
          <p:nvPr/>
        </p:nvSpPr>
        <p:spPr bwMode="auto">
          <a:xfrm rot="4939700" flipH="1" flipV="1">
            <a:off x="5027324" y="6707856"/>
            <a:ext cx="338667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" name="Freeform 54"/>
          <p:cNvSpPr>
            <a:spLocks noChangeAspect="1"/>
          </p:cNvSpPr>
          <p:nvPr/>
        </p:nvSpPr>
        <p:spPr bwMode="auto">
          <a:xfrm rot="6517955" flipH="1" flipV="1">
            <a:off x="499796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7" name="Oval 76"/>
          <p:cNvSpPr>
            <a:spLocks noChangeAspect="1" noChangeArrowheads="1"/>
          </p:cNvSpPr>
          <p:nvPr/>
        </p:nvSpPr>
        <p:spPr bwMode="auto">
          <a:xfrm rot="6961002" flipH="1" flipV="1">
            <a:off x="2765031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8" name="Freeform 77"/>
          <p:cNvSpPr>
            <a:spLocks noChangeAspect="1"/>
          </p:cNvSpPr>
          <p:nvPr/>
        </p:nvSpPr>
        <p:spPr bwMode="auto">
          <a:xfrm rot="4939700" flipH="1" flipV="1">
            <a:off x="2701813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9" name="Freeform 78"/>
          <p:cNvSpPr>
            <a:spLocks noChangeAspect="1"/>
          </p:cNvSpPr>
          <p:nvPr/>
        </p:nvSpPr>
        <p:spPr bwMode="auto">
          <a:xfrm rot="6517955" flipH="1" flipV="1">
            <a:off x="2672457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0" name="Oval 79"/>
          <p:cNvSpPr>
            <a:spLocks noChangeAspect="1" noChangeArrowheads="1"/>
          </p:cNvSpPr>
          <p:nvPr/>
        </p:nvSpPr>
        <p:spPr bwMode="auto">
          <a:xfrm rot="6961002" flipH="1" flipV="1">
            <a:off x="2936617" y="6491111"/>
            <a:ext cx="108373" cy="12417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" name="Freeform 80"/>
          <p:cNvSpPr>
            <a:spLocks noChangeAspect="1"/>
          </p:cNvSpPr>
          <p:nvPr/>
        </p:nvSpPr>
        <p:spPr bwMode="auto">
          <a:xfrm rot="4939700" flipH="1" flipV="1">
            <a:off x="2873401" y="6701088"/>
            <a:ext cx="318347" cy="11288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" name="Freeform 81"/>
          <p:cNvSpPr>
            <a:spLocks noChangeAspect="1"/>
          </p:cNvSpPr>
          <p:nvPr/>
        </p:nvSpPr>
        <p:spPr bwMode="auto">
          <a:xfrm rot="6517955" flipH="1" flipV="1">
            <a:off x="2846306" y="6692051"/>
            <a:ext cx="279964" cy="12417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" name="Oval 82"/>
          <p:cNvSpPr>
            <a:spLocks noChangeAspect="1" noChangeArrowheads="1"/>
          </p:cNvSpPr>
          <p:nvPr/>
        </p:nvSpPr>
        <p:spPr bwMode="auto">
          <a:xfrm rot="6961002" flipH="1" flipV="1">
            <a:off x="3074348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" name="Freeform 83"/>
          <p:cNvSpPr>
            <a:spLocks noChangeAspect="1"/>
          </p:cNvSpPr>
          <p:nvPr/>
        </p:nvSpPr>
        <p:spPr bwMode="auto">
          <a:xfrm rot="4939700" flipH="1" flipV="1">
            <a:off x="3011129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" name="Freeform 84"/>
          <p:cNvSpPr>
            <a:spLocks noChangeAspect="1"/>
          </p:cNvSpPr>
          <p:nvPr/>
        </p:nvSpPr>
        <p:spPr bwMode="auto">
          <a:xfrm rot="6517955" flipH="1" flipV="1">
            <a:off x="2981773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6" name="Oval 85"/>
          <p:cNvSpPr>
            <a:spLocks noChangeAspect="1" noChangeArrowheads="1"/>
          </p:cNvSpPr>
          <p:nvPr/>
        </p:nvSpPr>
        <p:spPr bwMode="auto">
          <a:xfrm rot="6961002" flipH="1" flipV="1">
            <a:off x="323013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7" name="Freeform 86"/>
          <p:cNvSpPr>
            <a:spLocks noChangeAspect="1"/>
          </p:cNvSpPr>
          <p:nvPr/>
        </p:nvSpPr>
        <p:spPr bwMode="auto">
          <a:xfrm rot="4939700" flipH="1" flipV="1">
            <a:off x="316691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8" name="Freeform 87"/>
          <p:cNvSpPr>
            <a:spLocks noChangeAspect="1"/>
          </p:cNvSpPr>
          <p:nvPr/>
        </p:nvSpPr>
        <p:spPr bwMode="auto">
          <a:xfrm rot="6517955" flipH="1" flipV="1">
            <a:off x="3137562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9" name="Oval 88"/>
          <p:cNvSpPr>
            <a:spLocks noChangeAspect="1" noChangeArrowheads="1"/>
          </p:cNvSpPr>
          <p:nvPr/>
        </p:nvSpPr>
        <p:spPr bwMode="auto">
          <a:xfrm rot="14638998" flipH="1">
            <a:off x="3390436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" name="Freeform 89"/>
          <p:cNvSpPr>
            <a:spLocks noChangeAspect="1"/>
          </p:cNvSpPr>
          <p:nvPr/>
        </p:nvSpPr>
        <p:spPr bwMode="auto">
          <a:xfrm rot="16660300" flipH="1">
            <a:off x="3320439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" name="Freeform 90"/>
          <p:cNvSpPr>
            <a:spLocks noChangeAspect="1"/>
          </p:cNvSpPr>
          <p:nvPr/>
        </p:nvSpPr>
        <p:spPr bwMode="auto">
          <a:xfrm rot="15082045" flipH="1">
            <a:off x="3293348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" name="Oval 91"/>
          <p:cNvSpPr>
            <a:spLocks noChangeAspect="1" noChangeArrowheads="1"/>
          </p:cNvSpPr>
          <p:nvPr/>
        </p:nvSpPr>
        <p:spPr bwMode="auto">
          <a:xfrm rot="14638998" flipH="1">
            <a:off x="3543965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" name="Freeform 92"/>
          <p:cNvSpPr>
            <a:spLocks noChangeAspect="1"/>
          </p:cNvSpPr>
          <p:nvPr/>
        </p:nvSpPr>
        <p:spPr bwMode="auto">
          <a:xfrm rot="16660300" flipH="1">
            <a:off x="3476227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" name="Freeform 93"/>
          <p:cNvSpPr>
            <a:spLocks noChangeAspect="1"/>
          </p:cNvSpPr>
          <p:nvPr/>
        </p:nvSpPr>
        <p:spPr bwMode="auto">
          <a:xfrm rot="15082045" flipH="1">
            <a:off x="344913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5" name="Oval 94"/>
          <p:cNvSpPr>
            <a:spLocks noChangeAspect="1" noChangeArrowheads="1"/>
          </p:cNvSpPr>
          <p:nvPr/>
        </p:nvSpPr>
        <p:spPr bwMode="auto">
          <a:xfrm rot="14638998" flipH="1">
            <a:off x="369975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6" name="Freeform 95"/>
          <p:cNvSpPr>
            <a:spLocks noChangeAspect="1"/>
          </p:cNvSpPr>
          <p:nvPr/>
        </p:nvSpPr>
        <p:spPr bwMode="auto">
          <a:xfrm rot="16660300" flipH="1">
            <a:off x="3632013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7" name="Freeform 96"/>
          <p:cNvSpPr>
            <a:spLocks noChangeAspect="1"/>
          </p:cNvSpPr>
          <p:nvPr/>
        </p:nvSpPr>
        <p:spPr bwMode="auto">
          <a:xfrm rot="15082045" flipH="1">
            <a:off x="360266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" name="Oval 97"/>
          <p:cNvSpPr>
            <a:spLocks noChangeAspect="1" noChangeArrowheads="1"/>
          </p:cNvSpPr>
          <p:nvPr/>
        </p:nvSpPr>
        <p:spPr bwMode="auto">
          <a:xfrm rot="14638998" flipH="1">
            <a:off x="3855538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Freeform 98"/>
          <p:cNvSpPr>
            <a:spLocks noChangeAspect="1"/>
          </p:cNvSpPr>
          <p:nvPr/>
        </p:nvSpPr>
        <p:spPr bwMode="auto">
          <a:xfrm rot="16660300" flipH="1">
            <a:off x="378780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Freeform 99"/>
          <p:cNvSpPr>
            <a:spLocks noChangeAspect="1"/>
          </p:cNvSpPr>
          <p:nvPr/>
        </p:nvSpPr>
        <p:spPr bwMode="auto">
          <a:xfrm rot="15082045" flipH="1">
            <a:off x="3758450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Oval 100"/>
          <p:cNvSpPr>
            <a:spLocks noChangeAspect="1" noChangeArrowheads="1"/>
          </p:cNvSpPr>
          <p:nvPr/>
        </p:nvSpPr>
        <p:spPr bwMode="auto">
          <a:xfrm rot="14638998" flipH="1">
            <a:off x="4011324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" name="Freeform 101"/>
          <p:cNvSpPr>
            <a:spLocks noChangeAspect="1"/>
          </p:cNvSpPr>
          <p:nvPr/>
        </p:nvSpPr>
        <p:spPr bwMode="auto">
          <a:xfrm rot="16660300" flipH="1">
            <a:off x="3943585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Freeform 102"/>
          <p:cNvSpPr>
            <a:spLocks noChangeAspect="1"/>
          </p:cNvSpPr>
          <p:nvPr/>
        </p:nvSpPr>
        <p:spPr bwMode="auto">
          <a:xfrm rot="15082045" flipH="1">
            <a:off x="3914236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" name="Oval 103"/>
          <p:cNvSpPr>
            <a:spLocks noChangeAspect="1" noChangeArrowheads="1"/>
          </p:cNvSpPr>
          <p:nvPr/>
        </p:nvSpPr>
        <p:spPr bwMode="auto">
          <a:xfrm rot="14638998" flipH="1">
            <a:off x="416485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Freeform 104"/>
          <p:cNvSpPr>
            <a:spLocks noChangeAspect="1"/>
          </p:cNvSpPr>
          <p:nvPr/>
        </p:nvSpPr>
        <p:spPr bwMode="auto">
          <a:xfrm rot="16660300" flipH="1">
            <a:off x="4097113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" name="Freeform 105"/>
          <p:cNvSpPr>
            <a:spLocks noChangeAspect="1"/>
          </p:cNvSpPr>
          <p:nvPr/>
        </p:nvSpPr>
        <p:spPr bwMode="auto">
          <a:xfrm rot="15082045" flipH="1">
            <a:off x="4070022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Oval 106"/>
          <p:cNvSpPr>
            <a:spLocks noChangeAspect="1" noChangeArrowheads="1"/>
          </p:cNvSpPr>
          <p:nvPr/>
        </p:nvSpPr>
        <p:spPr bwMode="auto">
          <a:xfrm rot="14638998" flipH="1">
            <a:off x="432064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8" name="Freeform 107"/>
          <p:cNvSpPr>
            <a:spLocks noChangeAspect="1"/>
          </p:cNvSpPr>
          <p:nvPr/>
        </p:nvSpPr>
        <p:spPr bwMode="auto">
          <a:xfrm rot="16660300" flipH="1">
            <a:off x="4252902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9" name="Freeform 108"/>
          <p:cNvSpPr>
            <a:spLocks noChangeAspect="1"/>
          </p:cNvSpPr>
          <p:nvPr/>
        </p:nvSpPr>
        <p:spPr bwMode="auto">
          <a:xfrm rot="15082045" flipH="1">
            <a:off x="4223551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0" name="Oval 109"/>
          <p:cNvSpPr>
            <a:spLocks noChangeAspect="1" noChangeArrowheads="1"/>
          </p:cNvSpPr>
          <p:nvPr/>
        </p:nvSpPr>
        <p:spPr bwMode="auto">
          <a:xfrm rot="14638998" flipH="1">
            <a:off x="4476427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" name="Freeform 110"/>
          <p:cNvSpPr>
            <a:spLocks noChangeAspect="1"/>
          </p:cNvSpPr>
          <p:nvPr/>
        </p:nvSpPr>
        <p:spPr bwMode="auto">
          <a:xfrm rot="16660300" flipH="1">
            <a:off x="4406431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Freeform 111"/>
          <p:cNvSpPr>
            <a:spLocks noChangeAspect="1"/>
          </p:cNvSpPr>
          <p:nvPr/>
        </p:nvSpPr>
        <p:spPr bwMode="auto">
          <a:xfrm rot="15082045" flipH="1">
            <a:off x="4379337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Oval 112"/>
          <p:cNvSpPr>
            <a:spLocks noChangeAspect="1" noChangeArrowheads="1"/>
          </p:cNvSpPr>
          <p:nvPr/>
        </p:nvSpPr>
        <p:spPr bwMode="auto">
          <a:xfrm rot="14638998" flipH="1">
            <a:off x="4629956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4" name="Freeform 113"/>
          <p:cNvSpPr>
            <a:spLocks noChangeAspect="1"/>
          </p:cNvSpPr>
          <p:nvPr/>
        </p:nvSpPr>
        <p:spPr bwMode="auto">
          <a:xfrm rot="16660300" flipH="1">
            <a:off x="4562217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Freeform 114"/>
          <p:cNvSpPr>
            <a:spLocks noChangeAspect="1"/>
          </p:cNvSpPr>
          <p:nvPr/>
        </p:nvSpPr>
        <p:spPr bwMode="auto">
          <a:xfrm rot="15082045" flipH="1">
            <a:off x="4535124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6" name="Oval 115"/>
          <p:cNvSpPr>
            <a:spLocks noChangeAspect="1" noChangeArrowheads="1"/>
          </p:cNvSpPr>
          <p:nvPr/>
        </p:nvSpPr>
        <p:spPr bwMode="auto">
          <a:xfrm rot="14638998" flipH="1">
            <a:off x="4785743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Freeform 116"/>
          <p:cNvSpPr>
            <a:spLocks noChangeAspect="1"/>
          </p:cNvSpPr>
          <p:nvPr/>
        </p:nvSpPr>
        <p:spPr bwMode="auto">
          <a:xfrm rot="16660300" flipH="1">
            <a:off x="4718004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" name="Freeform 117"/>
          <p:cNvSpPr>
            <a:spLocks noChangeAspect="1"/>
          </p:cNvSpPr>
          <p:nvPr/>
        </p:nvSpPr>
        <p:spPr bwMode="auto">
          <a:xfrm rot="15082045" flipH="1">
            <a:off x="4688653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Oval 118"/>
          <p:cNvSpPr>
            <a:spLocks noChangeAspect="1" noChangeArrowheads="1"/>
          </p:cNvSpPr>
          <p:nvPr/>
        </p:nvSpPr>
        <p:spPr bwMode="auto">
          <a:xfrm rot="14638998" flipH="1">
            <a:off x="4941529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0" name="Freeform 119"/>
          <p:cNvSpPr>
            <a:spLocks noChangeAspect="1"/>
          </p:cNvSpPr>
          <p:nvPr/>
        </p:nvSpPr>
        <p:spPr bwMode="auto">
          <a:xfrm rot="16660300" flipH="1">
            <a:off x="487379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Freeform 120"/>
          <p:cNvSpPr>
            <a:spLocks noChangeAspect="1"/>
          </p:cNvSpPr>
          <p:nvPr/>
        </p:nvSpPr>
        <p:spPr bwMode="auto">
          <a:xfrm rot="15082045" flipH="1">
            <a:off x="4844439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" name="Oval 121"/>
          <p:cNvSpPr>
            <a:spLocks noChangeAspect="1" noChangeArrowheads="1"/>
          </p:cNvSpPr>
          <p:nvPr/>
        </p:nvSpPr>
        <p:spPr bwMode="auto">
          <a:xfrm rot="14638998" flipH="1">
            <a:off x="5095058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" name="Freeform 122"/>
          <p:cNvSpPr>
            <a:spLocks noChangeAspect="1"/>
          </p:cNvSpPr>
          <p:nvPr/>
        </p:nvSpPr>
        <p:spPr bwMode="auto">
          <a:xfrm rot="16660300" flipH="1">
            <a:off x="5027319" y="7060071"/>
            <a:ext cx="336410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" name="Freeform 123"/>
          <p:cNvSpPr>
            <a:spLocks noChangeAspect="1"/>
          </p:cNvSpPr>
          <p:nvPr/>
        </p:nvSpPr>
        <p:spPr bwMode="auto">
          <a:xfrm rot="15082045" flipH="1">
            <a:off x="5000225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" name="Oval 124"/>
          <p:cNvSpPr>
            <a:spLocks noChangeAspect="1" noChangeArrowheads="1"/>
          </p:cNvSpPr>
          <p:nvPr/>
        </p:nvSpPr>
        <p:spPr bwMode="auto">
          <a:xfrm rot="14638998" flipH="1">
            <a:off x="1683556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" name="Oval 127"/>
          <p:cNvSpPr>
            <a:spLocks noChangeAspect="1" noChangeArrowheads="1"/>
          </p:cNvSpPr>
          <p:nvPr/>
        </p:nvSpPr>
        <p:spPr bwMode="auto">
          <a:xfrm rot="14638998" flipH="1">
            <a:off x="1839342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" name="Oval 130"/>
          <p:cNvSpPr>
            <a:spLocks noChangeAspect="1" noChangeArrowheads="1"/>
          </p:cNvSpPr>
          <p:nvPr/>
        </p:nvSpPr>
        <p:spPr bwMode="auto">
          <a:xfrm rot="14638998" flipH="1">
            <a:off x="1995130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8" name="Oval 133"/>
          <p:cNvSpPr>
            <a:spLocks noChangeAspect="1" noChangeArrowheads="1"/>
          </p:cNvSpPr>
          <p:nvPr/>
        </p:nvSpPr>
        <p:spPr bwMode="auto">
          <a:xfrm rot="14638998" flipH="1">
            <a:off x="2148658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" name="Oval 136"/>
          <p:cNvSpPr>
            <a:spLocks noChangeAspect="1" noChangeArrowheads="1"/>
          </p:cNvSpPr>
          <p:nvPr/>
        </p:nvSpPr>
        <p:spPr bwMode="auto">
          <a:xfrm rot="14638998" flipH="1">
            <a:off x="2304444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0" name="Oval 139"/>
          <p:cNvSpPr>
            <a:spLocks noChangeAspect="1" noChangeArrowheads="1"/>
          </p:cNvSpPr>
          <p:nvPr/>
        </p:nvSpPr>
        <p:spPr bwMode="auto">
          <a:xfrm rot="14638998" flipH="1">
            <a:off x="245797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1" name="Oval 142"/>
          <p:cNvSpPr>
            <a:spLocks noChangeAspect="1" noChangeArrowheads="1"/>
          </p:cNvSpPr>
          <p:nvPr/>
        </p:nvSpPr>
        <p:spPr bwMode="auto">
          <a:xfrm rot="14638998" flipH="1">
            <a:off x="261376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" name="Oval 55"/>
          <p:cNvSpPr>
            <a:spLocks noChangeAspect="1" noChangeArrowheads="1"/>
          </p:cNvSpPr>
          <p:nvPr/>
        </p:nvSpPr>
        <p:spPr bwMode="auto">
          <a:xfrm rot="6961002" flipH="1" flipV="1">
            <a:off x="1679041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" name="Freeform 56"/>
          <p:cNvSpPr>
            <a:spLocks noChangeAspect="1"/>
          </p:cNvSpPr>
          <p:nvPr/>
        </p:nvSpPr>
        <p:spPr bwMode="auto">
          <a:xfrm rot="4939700" flipH="1" flipV="1">
            <a:off x="1615824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4" name="Freeform 57"/>
          <p:cNvSpPr>
            <a:spLocks noChangeAspect="1"/>
          </p:cNvSpPr>
          <p:nvPr/>
        </p:nvSpPr>
        <p:spPr bwMode="auto">
          <a:xfrm rot="6517955" flipH="1" flipV="1">
            <a:off x="158646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5" name="Oval 58"/>
          <p:cNvSpPr>
            <a:spLocks noChangeAspect="1" noChangeArrowheads="1"/>
          </p:cNvSpPr>
          <p:nvPr/>
        </p:nvSpPr>
        <p:spPr bwMode="auto">
          <a:xfrm rot="6961002" flipH="1" flipV="1">
            <a:off x="1834827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6" name="Freeform 59"/>
          <p:cNvSpPr>
            <a:spLocks noChangeAspect="1"/>
          </p:cNvSpPr>
          <p:nvPr/>
        </p:nvSpPr>
        <p:spPr bwMode="auto">
          <a:xfrm rot="4939700" flipH="1" flipV="1">
            <a:off x="1771609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" name="Freeform 60"/>
          <p:cNvSpPr>
            <a:spLocks noChangeAspect="1"/>
          </p:cNvSpPr>
          <p:nvPr/>
        </p:nvSpPr>
        <p:spPr bwMode="auto">
          <a:xfrm rot="6517955" flipH="1" flipV="1">
            <a:off x="1742254" y="670334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8" name="Oval 61"/>
          <p:cNvSpPr>
            <a:spLocks noChangeAspect="1" noChangeArrowheads="1"/>
          </p:cNvSpPr>
          <p:nvPr/>
        </p:nvSpPr>
        <p:spPr bwMode="auto">
          <a:xfrm rot="6961002" flipH="1" flipV="1">
            <a:off x="1990614" y="6486595"/>
            <a:ext cx="115147" cy="13321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9" name="Freeform 62"/>
          <p:cNvSpPr>
            <a:spLocks noChangeAspect="1"/>
          </p:cNvSpPr>
          <p:nvPr/>
        </p:nvSpPr>
        <p:spPr bwMode="auto">
          <a:xfrm rot="4939700" flipH="1" flipV="1">
            <a:off x="1925138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0" name="Freeform 63"/>
          <p:cNvSpPr>
            <a:spLocks noChangeAspect="1"/>
          </p:cNvSpPr>
          <p:nvPr/>
        </p:nvSpPr>
        <p:spPr bwMode="auto">
          <a:xfrm rot="6517955" flipH="1" flipV="1">
            <a:off x="189578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1" name="Oval 64"/>
          <p:cNvSpPr>
            <a:spLocks noChangeAspect="1" noChangeArrowheads="1"/>
          </p:cNvSpPr>
          <p:nvPr/>
        </p:nvSpPr>
        <p:spPr bwMode="auto">
          <a:xfrm rot="6961002" flipH="1" flipV="1">
            <a:off x="2144143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" name="Freeform 65"/>
          <p:cNvSpPr>
            <a:spLocks noChangeAspect="1"/>
          </p:cNvSpPr>
          <p:nvPr/>
        </p:nvSpPr>
        <p:spPr bwMode="auto">
          <a:xfrm rot="4939700" flipH="1" flipV="1">
            <a:off x="208092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" name="Freeform 66"/>
          <p:cNvSpPr>
            <a:spLocks noChangeAspect="1"/>
          </p:cNvSpPr>
          <p:nvPr/>
        </p:nvSpPr>
        <p:spPr bwMode="auto">
          <a:xfrm rot="6517955" flipH="1" flipV="1">
            <a:off x="2051570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" name="Oval 67"/>
          <p:cNvSpPr>
            <a:spLocks noChangeAspect="1" noChangeArrowheads="1"/>
          </p:cNvSpPr>
          <p:nvPr/>
        </p:nvSpPr>
        <p:spPr bwMode="auto">
          <a:xfrm rot="6961002" flipH="1" flipV="1">
            <a:off x="2299929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" name="Freeform 68"/>
          <p:cNvSpPr>
            <a:spLocks noChangeAspect="1"/>
          </p:cNvSpPr>
          <p:nvPr/>
        </p:nvSpPr>
        <p:spPr bwMode="auto">
          <a:xfrm rot="4939700" flipH="1" flipV="1">
            <a:off x="2236711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6" name="Freeform 69"/>
          <p:cNvSpPr>
            <a:spLocks noChangeAspect="1"/>
          </p:cNvSpPr>
          <p:nvPr/>
        </p:nvSpPr>
        <p:spPr bwMode="auto">
          <a:xfrm rot="6517955" flipH="1" flipV="1">
            <a:off x="2207356" y="670108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7" name="Oval 70"/>
          <p:cNvSpPr>
            <a:spLocks noChangeAspect="1" noChangeArrowheads="1"/>
          </p:cNvSpPr>
          <p:nvPr/>
        </p:nvSpPr>
        <p:spPr bwMode="auto">
          <a:xfrm rot="6961002" flipH="1" flipV="1">
            <a:off x="2455716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8" name="Freeform 71"/>
          <p:cNvSpPr>
            <a:spLocks noChangeAspect="1"/>
          </p:cNvSpPr>
          <p:nvPr/>
        </p:nvSpPr>
        <p:spPr bwMode="auto">
          <a:xfrm rot="4939700" flipH="1" flipV="1">
            <a:off x="2390240" y="6707856"/>
            <a:ext cx="338667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9" name="Freeform 72"/>
          <p:cNvSpPr>
            <a:spLocks noChangeAspect="1"/>
          </p:cNvSpPr>
          <p:nvPr/>
        </p:nvSpPr>
        <p:spPr bwMode="auto">
          <a:xfrm rot="6517955" flipH="1" flipV="1">
            <a:off x="2360885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0" name="Oval 73"/>
          <p:cNvSpPr>
            <a:spLocks noChangeAspect="1" noChangeArrowheads="1"/>
          </p:cNvSpPr>
          <p:nvPr/>
        </p:nvSpPr>
        <p:spPr bwMode="auto">
          <a:xfrm rot="6961002" flipH="1" flipV="1">
            <a:off x="2611502" y="6488851"/>
            <a:ext cx="115147" cy="12869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1" name="Freeform 74"/>
          <p:cNvSpPr>
            <a:spLocks noChangeAspect="1"/>
          </p:cNvSpPr>
          <p:nvPr/>
        </p:nvSpPr>
        <p:spPr bwMode="auto">
          <a:xfrm rot="4939700" flipH="1" flipV="1">
            <a:off x="2546027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" name="Freeform 75"/>
          <p:cNvSpPr>
            <a:spLocks noChangeAspect="1"/>
          </p:cNvSpPr>
          <p:nvPr/>
        </p:nvSpPr>
        <p:spPr bwMode="auto">
          <a:xfrm rot="6517955" flipH="1" flipV="1">
            <a:off x="2516671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" name="Freeform 125"/>
          <p:cNvSpPr>
            <a:spLocks noChangeAspect="1"/>
          </p:cNvSpPr>
          <p:nvPr/>
        </p:nvSpPr>
        <p:spPr bwMode="auto">
          <a:xfrm rot="16660300" flipH="1">
            <a:off x="1615818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4" name="Freeform 126"/>
          <p:cNvSpPr>
            <a:spLocks noChangeAspect="1"/>
          </p:cNvSpPr>
          <p:nvPr/>
        </p:nvSpPr>
        <p:spPr bwMode="auto">
          <a:xfrm rot="15082045" flipH="1">
            <a:off x="1588725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5" name="Freeform 128"/>
          <p:cNvSpPr>
            <a:spLocks noChangeAspect="1"/>
          </p:cNvSpPr>
          <p:nvPr/>
        </p:nvSpPr>
        <p:spPr bwMode="auto">
          <a:xfrm rot="16660300" flipH="1">
            <a:off x="1771604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6" name="Freeform 129"/>
          <p:cNvSpPr>
            <a:spLocks noChangeAspect="1"/>
          </p:cNvSpPr>
          <p:nvPr/>
        </p:nvSpPr>
        <p:spPr bwMode="auto">
          <a:xfrm rot="15082045" flipH="1">
            <a:off x="174225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" name="Freeform 131"/>
          <p:cNvSpPr>
            <a:spLocks noChangeAspect="1"/>
          </p:cNvSpPr>
          <p:nvPr/>
        </p:nvSpPr>
        <p:spPr bwMode="auto">
          <a:xfrm rot="16660300" flipH="1">
            <a:off x="1925133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8" name="Freeform 132"/>
          <p:cNvSpPr>
            <a:spLocks noChangeAspect="1"/>
          </p:cNvSpPr>
          <p:nvPr/>
        </p:nvSpPr>
        <p:spPr bwMode="auto">
          <a:xfrm rot="15082045" flipH="1">
            <a:off x="1898041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9" name="Freeform 134"/>
          <p:cNvSpPr>
            <a:spLocks noChangeAspect="1"/>
          </p:cNvSpPr>
          <p:nvPr/>
        </p:nvSpPr>
        <p:spPr bwMode="auto">
          <a:xfrm rot="16660300" flipH="1">
            <a:off x="208092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0" name="Freeform 135"/>
          <p:cNvSpPr>
            <a:spLocks noChangeAspect="1"/>
          </p:cNvSpPr>
          <p:nvPr/>
        </p:nvSpPr>
        <p:spPr bwMode="auto">
          <a:xfrm rot="15082045" flipH="1">
            <a:off x="2053827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1" name="Freeform 137"/>
          <p:cNvSpPr>
            <a:spLocks noChangeAspect="1"/>
          </p:cNvSpPr>
          <p:nvPr/>
        </p:nvSpPr>
        <p:spPr bwMode="auto">
          <a:xfrm rot="16660300" flipH="1">
            <a:off x="2236706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" name="Freeform 138"/>
          <p:cNvSpPr>
            <a:spLocks noChangeAspect="1"/>
          </p:cNvSpPr>
          <p:nvPr/>
        </p:nvSpPr>
        <p:spPr bwMode="auto">
          <a:xfrm rot="15082045" flipH="1">
            <a:off x="2209613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" name="Freeform 140"/>
          <p:cNvSpPr>
            <a:spLocks noChangeAspect="1"/>
          </p:cNvSpPr>
          <p:nvPr/>
        </p:nvSpPr>
        <p:spPr bwMode="auto">
          <a:xfrm rot="16660300" flipH="1">
            <a:off x="2390235" y="7060071"/>
            <a:ext cx="336410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4" name="Freeform 141"/>
          <p:cNvSpPr>
            <a:spLocks noChangeAspect="1"/>
          </p:cNvSpPr>
          <p:nvPr/>
        </p:nvSpPr>
        <p:spPr bwMode="auto">
          <a:xfrm rot="15082045" flipH="1">
            <a:off x="2363142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5" name="Freeform 143"/>
          <p:cNvSpPr>
            <a:spLocks noChangeAspect="1"/>
          </p:cNvSpPr>
          <p:nvPr/>
        </p:nvSpPr>
        <p:spPr bwMode="auto">
          <a:xfrm rot="16660300" flipH="1">
            <a:off x="2546022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6" name="Freeform 144"/>
          <p:cNvSpPr>
            <a:spLocks noChangeAspect="1"/>
          </p:cNvSpPr>
          <p:nvPr/>
        </p:nvSpPr>
        <p:spPr bwMode="auto">
          <a:xfrm rot="15082045" flipH="1">
            <a:off x="2518932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7" name="Oval 145"/>
          <p:cNvSpPr>
            <a:spLocks noChangeAspect="1" noChangeArrowheads="1"/>
          </p:cNvSpPr>
          <p:nvPr/>
        </p:nvSpPr>
        <p:spPr bwMode="auto">
          <a:xfrm rot="14638998" flipH="1">
            <a:off x="2769547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8" name="Freeform 146"/>
          <p:cNvSpPr>
            <a:spLocks noChangeAspect="1"/>
          </p:cNvSpPr>
          <p:nvPr/>
        </p:nvSpPr>
        <p:spPr bwMode="auto">
          <a:xfrm rot="16660300" flipH="1">
            <a:off x="2701808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9" name="Freeform 147"/>
          <p:cNvSpPr>
            <a:spLocks noChangeAspect="1"/>
          </p:cNvSpPr>
          <p:nvPr/>
        </p:nvSpPr>
        <p:spPr bwMode="auto">
          <a:xfrm rot="15082045" flipH="1">
            <a:off x="2672457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0" name="Oval 148"/>
          <p:cNvSpPr>
            <a:spLocks noChangeAspect="1" noChangeArrowheads="1"/>
          </p:cNvSpPr>
          <p:nvPr/>
        </p:nvSpPr>
        <p:spPr bwMode="auto">
          <a:xfrm rot="14638998" flipH="1">
            <a:off x="2936617" y="7270045"/>
            <a:ext cx="108373" cy="12417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1" name="Freeform 149"/>
          <p:cNvSpPr>
            <a:spLocks noChangeAspect="1"/>
          </p:cNvSpPr>
          <p:nvPr/>
        </p:nvSpPr>
        <p:spPr bwMode="auto">
          <a:xfrm rot="16660300" flipH="1">
            <a:off x="2873400" y="7073622"/>
            <a:ext cx="320604" cy="11288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2" name="Freeform 150"/>
          <p:cNvSpPr>
            <a:spLocks noChangeAspect="1"/>
          </p:cNvSpPr>
          <p:nvPr/>
        </p:nvSpPr>
        <p:spPr bwMode="auto">
          <a:xfrm rot="15082045" flipH="1">
            <a:off x="2846306" y="7069101"/>
            <a:ext cx="279964" cy="12417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" name="Oval 151"/>
          <p:cNvSpPr>
            <a:spLocks noChangeAspect="1" noChangeArrowheads="1"/>
          </p:cNvSpPr>
          <p:nvPr/>
        </p:nvSpPr>
        <p:spPr bwMode="auto">
          <a:xfrm rot="14638998" flipH="1">
            <a:off x="307886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" name="Freeform 152"/>
          <p:cNvSpPr>
            <a:spLocks noChangeAspect="1"/>
          </p:cNvSpPr>
          <p:nvPr/>
        </p:nvSpPr>
        <p:spPr bwMode="auto">
          <a:xfrm rot="16660300" flipH="1">
            <a:off x="3011124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5" name="Freeform 153"/>
          <p:cNvSpPr>
            <a:spLocks noChangeAspect="1"/>
          </p:cNvSpPr>
          <p:nvPr/>
        </p:nvSpPr>
        <p:spPr bwMode="auto">
          <a:xfrm rot="15082045" flipH="1">
            <a:off x="2984033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6" name="Oval 154"/>
          <p:cNvSpPr>
            <a:spLocks noChangeAspect="1" noChangeArrowheads="1"/>
          </p:cNvSpPr>
          <p:nvPr/>
        </p:nvSpPr>
        <p:spPr bwMode="auto">
          <a:xfrm rot="14638998" flipH="1">
            <a:off x="3234649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7" name="Freeform 155"/>
          <p:cNvSpPr>
            <a:spLocks noChangeAspect="1"/>
          </p:cNvSpPr>
          <p:nvPr/>
        </p:nvSpPr>
        <p:spPr bwMode="auto">
          <a:xfrm rot="16660300" flipH="1">
            <a:off x="316691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" name="Freeform 156"/>
          <p:cNvSpPr>
            <a:spLocks noChangeAspect="1"/>
          </p:cNvSpPr>
          <p:nvPr/>
        </p:nvSpPr>
        <p:spPr bwMode="auto">
          <a:xfrm rot="15082045" flipH="1">
            <a:off x="3139819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9" name="Oval 157"/>
          <p:cNvSpPr>
            <a:spLocks noChangeAspect="1" noChangeArrowheads="1"/>
          </p:cNvSpPr>
          <p:nvPr/>
        </p:nvSpPr>
        <p:spPr bwMode="auto">
          <a:xfrm rot="14638998" flipH="1">
            <a:off x="5402116" y="7274564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0" name="Freeform 158"/>
          <p:cNvSpPr>
            <a:spLocks noChangeAspect="1"/>
          </p:cNvSpPr>
          <p:nvPr/>
        </p:nvSpPr>
        <p:spPr bwMode="auto">
          <a:xfrm rot="16660300" flipH="1">
            <a:off x="5338893" y="7064586"/>
            <a:ext cx="334151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1" name="Freeform 159"/>
          <p:cNvSpPr>
            <a:spLocks noChangeAspect="1"/>
          </p:cNvSpPr>
          <p:nvPr/>
        </p:nvSpPr>
        <p:spPr bwMode="auto">
          <a:xfrm rot="15082045" flipH="1">
            <a:off x="5309544" y="7062327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" name="Oval 160"/>
          <p:cNvSpPr>
            <a:spLocks noChangeAspect="1" noChangeArrowheads="1"/>
          </p:cNvSpPr>
          <p:nvPr/>
        </p:nvSpPr>
        <p:spPr bwMode="auto">
          <a:xfrm rot="14638998" flipH="1">
            <a:off x="5248587" y="7274564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" name="Freeform 161"/>
          <p:cNvSpPr>
            <a:spLocks noChangeAspect="1"/>
          </p:cNvSpPr>
          <p:nvPr/>
        </p:nvSpPr>
        <p:spPr bwMode="auto">
          <a:xfrm rot="16660300" flipH="1">
            <a:off x="5185364" y="7064586"/>
            <a:ext cx="334151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" name="Freeform 162"/>
          <p:cNvSpPr>
            <a:spLocks noChangeAspect="1"/>
          </p:cNvSpPr>
          <p:nvPr/>
        </p:nvSpPr>
        <p:spPr bwMode="auto">
          <a:xfrm rot="15082045" flipH="1">
            <a:off x="5156014" y="706007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5" name="Oval 163"/>
          <p:cNvSpPr>
            <a:spLocks noChangeAspect="1" noChangeArrowheads="1"/>
          </p:cNvSpPr>
          <p:nvPr/>
        </p:nvSpPr>
        <p:spPr bwMode="auto">
          <a:xfrm rot="6961002" flipH="1" flipV="1">
            <a:off x="5241813" y="6486600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6" name="Freeform 164"/>
          <p:cNvSpPr>
            <a:spLocks noChangeAspect="1"/>
          </p:cNvSpPr>
          <p:nvPr/>
        </p:nvSpPr>
        <p:spPr bwMode="auto">
          <a:xfrm rot="4939700" flipH="1" flipV="1">
            <a:off x="5178590" y="670560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7" name="Freeform 165"/>
          <p:cNvSpPr>
            <a:spLocks noChangeAspect="1"/>
          </p:cNvSpPr>
          <p:nvPr/>
        </p:nvSpPr>
        <p:spPr bwMode="auto">
          <a:xfrm rot="6517955" flipH="1" flipV="1">
            <a:off x="5149241" y="670108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8" name="Oval 166"/>
          <p:cNvSpPr>
            <a:spLocks noChangeAspect="1" noChangeArrowheads="1"/>
          </p:cNvSpPr>
          <p:nvPr/>
        </p:nvSpPr>
        <p:spPr bwMode="auto">
          <a:xfrm rot="6961002" flipH="1" flipV="1">
            <a:off x="5370507" y="648434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9" name="Freeform 167"/>
          <p:cNvSpPr>
            <a:spLocks noChangeAspect="1"/>
          </p:cNvSpPr>
          <p:nvPr/>
        </p:nvSpPr>
        <p:spPr bwMode="auto">
          <a:xfrm rot="4939700" flipH="1" flipV="1">
            <a:off x="5305027" y="670560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0" name="Freeform 168"/>
          <p:cNvSpPr>
            <a:spLocks noChangeAspect="1"/>
          </p:cNvSpPr>
          <p:nvPr/>
        </p:nvSpPr>
        <p:spPr bwMode="auto">
          <a:xfrm rot="6517955" flipH="1" flipV="1">
            <a:off x="5273417" y="6698831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1" name="Oval 170"/>
          <p:cNvSpPr>
            <a:spLocks noChangeAspect="1" noChangeArrowheads="1"/>
          </p:cNvSpPr>
          <p:nvPr/>
        </p:nvSpPr>
        <p:spPr bwMode="auto">
          <a:xfrm>
            <a:off x="2527953" y="6138176"/>
            <a:ext cx="259661" cy="106033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2" name="Text Box 169"/>
          <p:cNvSpPr txBox="1">
            <a:spLocks noChangeAspect="1" noChangeArrowheads="1"/>
          </p:cNvSpPr>
          <p:nvPr/>
        </p:nvSpPr>
        <p:spPr bwMode="auto">
          <a:xfrm>
            <a:off x="2527959" y="5996664"/>
            <a:ext cx="2786098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i-FI" sz="2000" dirty="0" err="1"/>
              <a:t>liquid</a:t>
            </a:r>
            <a:r>
              <a:rPr lang="fi-FI" sz="2000" dirty="0"/>
              <a:t> = D</a:t>
            </a:r>
            <a:r>
              <a:rPr lang="fi-FI" sz="2000" baseline="-25000" dirty="0"/>
              <a:t>2</a:t>
            </a:r>
            <a:r>
              <a:rPr lang="fi-FI" sz="2000" dirty="0"/>
              <a:t>O</a:t>
            </a:r>
            <a:endParaRPr lang="en-GB" sz="2000" dirty="0"/>
          </a:p>
        </p:txBody>
      </p:sp>
      <p:sp>
        <p:nvSpPr>
          <p:cNvPr id="214" name="Text Box 7"/>
          <p:cNvSpPr txBox="1">
            <a:spLocks noChangeArrowheads="1"/>
          </p:cNvSpPr>
          <p:nvPr/>
        </p:nvSpPr>
        <p:spPr bwMode="auto">
          <a:xfrm>
            <a:off x="7981378" y="8642773"/>
            <a:ext cx="4026807" cy="7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/>
              <a:t>Scattering length density profile </a:t>
            </a:r>
            <a:r>
              <a:rPr lang="en-AU" sz="2000" dirty="0" err="1">
                <a:sym typeface="Symbol" pitchFamily="-110" charset="2"/>
              </a:rPr>
              <a:t>(z</a:t>
            </a:r>
            <a:r>
              <a:rPr lang="en-AU" sz="2000" dirty="0">
                <a:sym typeface="Symbol" pitchFamily="-110" charset="2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AU" sz="2000" dirty="0">
                <a:sym typeface="Symbol" pitchFamily="-110" charset="2"/>
              </a:rPr>
              <a:t> = neutron refractive index profile</a:t>
            </a:r>
          </a:p>
        </p:txBody>
      </p:sp>
      <p:sp>
        <p:nvSpPr>
          <p:cNvPr id="215" name="Oval 61"/>
          <p:cNvSpPr>
            <a:spLocks noChangeAspect="1" noChangeArrowheads="1"/>
          </p:cNvSpPr>
          <p:nvPr/>
        </p:nvSpPr>
        <p:spPr bwMode="auto">
          <a:xfrm rot="12361002" flipH="1" flipV="1">
            <a:off x="10731557" y="6907759"/>
            <a:ext cx="241243" cy="258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" name="Freeform 62"/>
          <p:cNvSpPr>
            <a:spLocks noChangeAspect="1"/>
          </p:cNvSpPr>
          <p:nvPr/>
        </p:nvSpPr>
        <p:spPr bwMode="auto">
          <a:xfrm rot="10339700" flipH="1" flipV="1">
            <a:off x="10045678" y="7013066"/>
            <a:ext cx="709534" cy="22817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Freeform 63"/>
          <p:cNvSpPr>
            <a:spLocks noChangeAspect="1"/>
          </p:cNvSpPr>
          <p:nvPr/>
        </p:nvSpPr>
        <p:spPr bwMode="auto">
          <a:xfrm rot="11917955" flipH="1" flipV="1">
            <a:off x="10090611" y="690117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Oval 127"/>
          <p:cNvSpPr>
            <a:spLocks noChangeAspect="1" noChangeArrowheads="1"/>
          </p:cNvSpPr>
          <p:nvPr/>
        </p:nvSpPr>
        <p:spPr bwMode="auto">
          <a:xfrm rot="20038998" flipH="1">
            <a:off x="9038377" y="6654239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Freeform 128"/>
          <p:cNvSpPr>
            <a:spLocks noChangeAspect="1"/>
          </p:cNvSpPr>
          <p:nvPr/>
        </p:nvSpPr>
        <p:spPr bwMode="auto">
          <a:xfrm rot="460300" flipH="1">
            <a:off x="9251227" y="6750776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Freeform 129"/>
          <p:cNvSpPr>
            <a:spLocks noChangeAspect="1"/>
          </p:cNvSpPr>
          <p:nvPr/>
        </p:nvSpPr>
        <p:spPr bwMode="auto">
          <a:xfrm rot="20482045" flipH="1">
            <a:off x="9291441" y="6643273"/>
            <a:ext cx="619661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Oval 133"/>
          <p:cNvSpPr>
            <a:spLocks noChangeAspect="1" noChangeArrowheads="1"/>
          </p:cNvSpPr>
          <p:nvPr/>
        </p:nvSpPr>
        <p:spPr bwMode="auto">
          <a:xfrm rot="20038998" flipH="1">
            <a:off x="9120059" y="7265498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Freeform 134"/>
          <p:cNvSpPr>
            <a:spLocks noChangeAspect="1"/>
          </p:cNvSpPr>
          <p:nvPr/>
        </p:nvSpPr>
        <p:spPr bwMode="auto">
          <a:xfrm rot="460300" flipH="1">
            <a:off x="9332911" y="7362033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Freeform 135"/>
          <p:cNvSpPr>
            <a:spLocks noChangeAspect="1"/>
          </p:cNvSpPr>
          <p:nvPr/>
        </p:nvSpPr>
        <p:spPr bwMode="auto">
          <a:xfrm rot="20482045" flipH="1">
            <a:off x="9375484" y="7261118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Oval 136"/>
          <p:cNvSpPr>
            <a:spLocks noChangeAspect="1" noChangeArrowheads="1"/>
          </p:cNvSpPr>
          <p:nvPr/>
        </p:nvSpPr>
        <p:spPr bwMode="auto">
          <a:xfrm rot="20038998" flipH="1">
            <a:off x="9007746" y="7517672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Freeform 137"/>
          <p:cNvSpPr>
            <a:spLocks noChangeAspect="1"/>
          </p:cNvSpPr>
          <p:nvPr/>
        </p:nvSpPr>
        <p:spPr bwMode="auto">
          <a:xfrm rot="460300" flipH="1">
            <a:off x="9220598" y="7614206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Freeform 138"/>
          <p:cNvSpPr>
            <a:spLocks noChangeAspect="1"/>
          </p:cNvSpPr>
          <p:nvPr/>
        </p:nvSpPr>
        <p:spPr bwMode="auto">
          <a:xfrm rot="20482045" flipH="1">
            <a:off x="9263171" y="7513290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Oval 55"/>
          <p:cNvSpPr>
            <a:spLocks noChangeAspect="1" noChangeArrowheads="1"/>
          </p:cNvSpPr>
          <p:nvPr/>
        </p:nvSpPr>
        <p:spPr bwMode="auto">
          <a:xfrm rot="12361002" flipH="1" flipV="1">
            <a:off x="10698561" y="6344897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" name="Freeform 56"/>
          <p:cNvSpPr>
            <a:spLocks noChangeAspect="1"/>
          </p:cNvSpPr>
          <p:nvPr/>
        </p:nvSpPr>
        <p:spPr bwMode="auto">
          <a:xfrm rot="10339700" flipH="1" flipV="1">
            <a:off x="10017410" y="645020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Freeform 57"/>
          <p:cNvSpPr>
            <a:spLocks noChangeAspect="1"/>
          </p:cNvSpPr>
          <p:nvPr/>
        </p:nvSpPr>
        <p:spPr bwMode="auto">
          <a:xfrm rot="11917955" flipH="1" flipV="1">
            <a:off x="10059981" y="634050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Oval 58"/>
          <p:cNvSpPr>
            <a:spLocks noChangeAspect="1" noChangeArrowheads="1"/>
          </p:cNvSpPr>
          <p:nvPr/>
        </p:nvSpPr>
        <p:spPr bwMode="auto">
          <a:xfrm rot="12361002" flipH="1" flipV="1">
            <a:off x="10667931" y="6627423"/>
            <a:ext cx="241243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Freeform 59"/>
          <p:cNvSpPr>
            <a:spLocks noChangeAspect="1"/>
          </p:cNvSpPr>
          <p:nvPr/>
        </p:nvSpPr>
        <p:spPr bwMode="auto">
          <a:xfrm rot="10339700" flipH="1" flipV="1">
            <a:off x="9986778" y="6732734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Freeform 60"/>
          <p:cNvSpPr>
            <a:spLocks noChangeAspect="1"/>
          </p:cNvSpPr>
          <p:nvPr/>
        </p:nvSpPr>
        <p:spPr bwMode="auto">
          <a:xfrm rot="11917955" flipH="1" flipV="1">
            <a:off x="10031713" y="6625235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Oval 64"/>
          <p:cNvSpPr>
            <a:spLocks noChangeAspect="1" noChangeArrowheads="1"/>
          </p:cNvSpPr>
          <p:nvPr/>
        </p:nvSpPr>
        <p:spPr bwMode="auto">
          <a:xfrm rot="12361002" flipH="1" flipV="1">
            <a:off x="10637299" y="7218448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Freeform 65"/>
          <p:cNvSpPr>
            <a:spLocks noChangeAspect="1"/>
          </p:cNvSpPr>
          <p:nvPr/>
        </p:nvSpPr>
        <p:spPr bwMode="auto">
          <a:xfrm rot="10339700" flipH="1" flipV="1">
            <a:off x="9956146" y="7323758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Freeform 66"/>
          <p:cNvSpPr>
            <a:spLocks noChangeAspect="1"/>
          </p:cNvSpPr>
          <p:nvPr/>
        </p:nvSpPr>
        <p:spPr bwMode="auto">
          <a:xfrm rot="11917955" flipH="1" flipV="1">
            <a:off x="9998720" y="721405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" name="Oval 67"/>
          <p:cNvSpPr>
            <a:spLocks noChangeAspect="1" noChangeArrowheads="1"/>
          </p:cNvSpPr>
          <p:nvPr/>
        </p:nvSpPr>
        <p:spPr bwMode="auto">
          <a:xfrm rot="12361002" flipH="1" flipV="1">
            <a:off x="10688350" y="7490856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Freeform 68"/>
          <p:cNvSpPr>
            <a:spLocks noChangeAspect="1"/>
          </p:cNvSpPr>
          <p:nvPr/>
        </p:nvSpPr>
        <p:spPr bwMode="auto">
          <a:xfrm rot="10339700" flipH="1" flipV="1">
            <a:off x="10007197" y="759616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" name="Freeform 69"/>
          <p:cNvSpPr>
            <a:spLocks noChangeAspect="1"/>
          </p:cNvSpPr>
          <p:nvPr/>
        </p:nvSpPr>
        <p:spPr bwMode="auto">
          <a:xfrm rot="11917955" flipH="1" flipV="1">
            <a:off x="10052136" y="7484274"/>
            <a:ext cx="619659" cy="258887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Oval 70"/>
          <p:cNvSpPr>
            <a:spLocks noChangeAspect="1" noChangeArrowheads="1"/>
          </p:cNvSpPr>
          <p:nvPr/>
        </p:nvSpPr>
        <p:spPr bwMode="auto">
          <a:xfrm rot="12361002" flipH="1" flipV="1">
            <a:off x="10718983" y="7813857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Freeform 71"/>
          <p:cNvSpPr>
            <a:spLocks noChangeAspect="1"/>
          </p:cNvSpPr>
          <p:nvPr/>
        </p:nvSpPr>
        <p:spPr bwMode="auto">
          <a:xfrm rot="10339700" flipH="1" flipV="1">
            <a:off x="10035465" y="7912584"/>
            <a:ext cx="709534" cy="236946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Freeform 72"/>
          <p:cNvSpPr>
            <a:spLocks noChangeAspect="1"/>
          </p:cNvSpPr>
          <p:nvPr/>
        </p:nvSpPr>
        <p:spPr bwMode="auto">
          <a:xfrm rot="11917955" flipH="1" flipV="1">
            <a:off x="10080401" y="7805080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Oval 73"/>
          <p:cNvSpPr>
            <a:spLocks noChangeAspect="1" noChangeArrowheads="1"/>
          </p:cNvSpPr>
          <p:nvPr/>
        </p:nvSpPr>
        <p:spPr bwMode="auto">
          <a:xfrm rot="12361002" flipH="1" flipV="1">
            <a:off x="10660083" y="8118819"/>
            <a:ext cx="241243" cy="2501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Freeform 74"/>
          <p:cNvSpPr>
            <a:spLocks noChangeAspect="1"/>
          </p:cNvSpPr>
          <p:nvPr/>
        </p:nvSpPr>
        <p:spPr bwMode="auto">
          <a:xfrm rot="10339700" flipH="1" flipV="1">
            <a:off x="9976568" y="821754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Freeform 75"/>
          <p:cNvSpPr>
            <a:spLocks noChangeAspect="1"/>
          </p:cNvSpPr>
          <p:nvPr/>
        </p:nvSpPr>
        <p:spPr bwMode="auto">
          <a:xfrm rot="11917955" flipH="1" flipV="1">
            <a:off x="10019139" y="8107843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Oval 124"/>
          <p:cNvSpPr>
            <a:spLocks noChangeAspect="1" noChangeArrowheads="1"/>
          </p:cNvSpPr>
          <p:nvPr/>
        </p:nvSpPr>
        <p:spPr bwMode="auto">
          <a:xfrm rot="20038998" flipH="1">
            <a:off x="9007746" y="6351483"/>
            <a:ext cx="236511" cy="25449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Freeform 125"/>
          <p:cNvSpPr>
            <a:spLocks noChangeAspect="1"/>
          </p:cNvSpPr>
          <p:nvPr/>
        </p:nvSpPr>
        <p:spPr bwMode="auto">
          <a:xfrm rot="460300" flipH="1">
            <a:off x="9220598" y="6448011"/>
            <a:ext cx="704805" cy="23255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126"/>
          <p:cNvSpPr>
            <a:spLocks noChangeAspect="1"/>
          </p:cNvSpPr>
          <p:nvPr/>
        </p:nvSpPr>
        <p:spPr bwMode="auto">
          <a:xfrm rot="20482045" flipH="1">
            <a:off x="9263177" y="6342703"/>
            <a:ext cx="619661" cy="258887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Oval 130"/>
          <p:cNvSpPr>
            <a:spLocks noChangeAspect="1" noChangeArrowheads="1"/>
          </p:cNvSpPr>
          <p:nvPr/>
        </p:nvSpPr>
        <p:spPr bwMode="auto">
          <a:xfrm rot="20038998" flipH="1">
            <a:off x="9030530" y="6969322"/>
            <a:ext cx="236511" cy="25011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Freeform 131"/>
          <p:cNvSpPr>
            <a:spLocks noChangeAspect="1"/>
          </p:cNvSpPr>
          <p:nvPr/>
        </p:nvSpPr>
        <p:spPr bwMode="auto">
          <a:xfrm rot="460300" flipH="1">
            <a:off x="9238656" y="7061463"/>
            <a:ext cx="704805" cy="22817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Freeform 132"/>
          <p:cNvSpPr>
            <a:spLocks noChangeAspect="1"/>
          </p:cNvSpPr>
          <p:nvPr/>
        </p:nvSpPr>
        <p:spPr bwMode="auto">
          <a:xfrm rot="20482045" flipH="1">
            <a:off x="9281226" y="6956153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" name="Oval 139"/>
          <p:cNvSpPr>
            <a:spLocks noChangeAspect="1" noChangeArrowheads="1"/>
          </p:cNvSpPr>
          <p:nvPr/>
        </p:nvSpPr>
        <p:spPr bwMode="auto">
          <a:xfrm rot="20038998" flipH="1">
            <a:off x="8997535" y="7826166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4" name="Freeform 140"/>
          <p:cNvSpPr>
            <a:spLocks noChangeAspect="1"/>
          </p:cNvSpPr>
          <p:nvPr/>
        </p:nvSpPr>
        <p:spPr bwMode="auto">
          <a:xfrm rot="460300" flipH="1">
            <a:off x="9208021" y="7920507"/>
            <a:ext cx="704805" cy="236946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5" name="Freeform 141"/>
          <p:cNvSpPr>
            <a:spLocks noChangeAspect="1"/>
          </p:cNvSpPr>
          <p:nvPr/>
        </p:nvSpPr>
        <p:spPr bwMode="auto">
          <a:xfrm rot="20482045" flipH="1">
            <a:off x="9250593" y="7819585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" name="Oval 142"/>
          <p:cNvSpPr>
            <a:spLocks noChangeAspect="1" noChangeArrowheads="1"/>
          </p:cNvSpPr>
          <p:nvPr/>
        </p:nvSpPr>
        <p:spPr bwMode="auto">
          <a:xfrm rot="20038998" flipH="1">
            <a:off x="8966904" y="8149166"/>
            <a:ext cx="236511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" name="Freeform 143"/>
          <p:cNvSpPr>
            <a:spLocks noChangeAspect="1"/>
          </p:cNvSpPr>
          <p:nvPr/>
        </p:nvSpPr>
        <p:spPr bwMode="auto">
          <a:xfrm rot="460300" flipH="1">
            <a:off x="9179756" y="8245701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" name="Freeform 144"/>
          <p:cNvSpPr>
            <a:spLocks noChangeAspect="1"/>
          </p:cNvSpPr>
          <p:nvPr/>
        </p:nvSpPr>
        <p:spPr bwMode="auto">
          <a:xfrm rot="20482045" flipH="1">
            <a:off x="9219964" y="8142586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0" name="TextBox 259"/>
          <p:cNvSpPr txBox="1"/>
          <p:nvPr/>
        </p:nvSpPr>
        <p:spPr>
          <a:xfrm>
            <a:off x="8409222" y="7453679"/>
            <a:ext cx="638849" cy="377511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sz="1600" dirty="0"/>
              <a:t>SiO</a:t>
            </a:r>
            <a:r>
              <a:rPr lang="en-GB" sz="1600" baseline="-25000" dirty="0"/>
              <a:t>2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1058191" y="6550568"/>
            <a:ext cx="653831" cy="377537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sz="1600" dirty="0"/>
              <a:t>D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endParaRPr lang="en-GB" sz="1600" baseline="-25000" dirty="0"/>
          </a:p>
        </p:txBody>
      </p:sp>
      <p:pic>
        <p:nvPicPr>
          <p:cNvPr id="262" name="Picture 12"/>
          <p:cNvPicPr>
            <a:picLocks noChangeAspect="1" noChangeArrowheads="1"/>
          </p:cNvPicPr>
          <p:nvPr/>
        </p:nvPicPr>
        <p:blipFill>
          <a:blip r:embed="rId4"/>
          <a:srcRect t="11313" r="23151"/>
          <a:stretch>
            <a:fillRect/>
          </a:stretch>
        </p:blipFill>
        <p:spPr bwMode="auto">
          <a:xfrm>
            <a:off x="7870552" y="6174001"/>
            <a:ext cx="4066258" cy="2672550"/>
          </a:xfrm>
          <a:prstGeom prst="rect">
            <a:avLst/>
          </a:prstGeom>
          <a:solidFill>
            <a:schemeClr val="bg1"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6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data – what does it reveal?</a:t>
            </a:r>
          </a:p>
        </p:txBody>
      </p:sp>
      <p:sp>
        <p:nvSpPr>
          <p:cNvPr id="264" name="Text Box 7"/>
          <p:cNvSpPr txBox="1">
            <a:spLocks noChangeArrowheads="1"/>
          </p:cNvSpPr>
          <p:nvPr/>
        </p:nvSpPr>
        <p:spPr bwMode="auto">
          <a:xfrm>
            <a:off x="8338360" y="5740896"/>
            <a:ext cx="3293455" cy="50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400" dirty="0" smtClean="0">
                <a:solidFill>
                  <a:srgbClr val="008040"/>
                </a:solidFill>
              </a:rPr>
              <a:t>Optical Matrix </a:t>
            </a:r>
            <a:r>
              <a:rPr lang="en-AU" sz="2400" dirty="0" err="1" smtClean="0">
                <a:solidFill>
                  <a:srgbClr val="008040"/>
                </a:solidFill>
              </a:rPr>
              <a:t>modeling</a:t>
            </a:r>
            <a:endParaRPr lang="en-AU" sz="2400" dirty="0">
              <a:solidFill>
                <a:srgbClr val="008040"/>
              </a:solidFill>
              <a:sym typeface="Symbol" pitchFamily="-110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55572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K_and_ESS_vision_2011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4" y="2930986"/>
            <a:ext cx="4608513" cy="65185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7647" y="6189980"/>
            <a:ext cx="1331348" cy="1731748"/>
          </a:xfrm>
          <a:prstGeom prst="rect">
            <a:avLst/>
          </a:prstGeom>
        </p:spPr>
        <p:txBody>
          <a:bodyPr wrap="square" lIns="130039" tIns="65020" rIns="130039" bIns="65020">
            <a:spAutoFit/>
          </a:bodyPr>
          <a:lstStyle/>
          <a:p>
            <a:pPr defTabSz="650197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FF"/>
                </a:solidFill>
                <a:latin typeface="Papyrus"/>
                <a:ea typeface="+mn-ea"/>
                <a:cs typeface="+mn-cs"/>
              </a:rPr>
              <a:t>MAX IV</a:t>
            </a:r>
            <a:endParaRPr lang="en-US" sz="2600" dirty="0">
              <a:latin typeface="GillSans"/>
              <a:ea typeface="+mn-ea"/>
              <a:cs typeface="+mn-cs"/>
            </a:endParaRPr>
          </a:p>
          <a:p>
            <a:pPr defTabSz="650197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FF"/>
                </a:solidFill>
                <a:latin typeface="Papyrus"/>
                <a:ea typeface="+mn-ea"/>
                <a:cs typeface="+mn-cs"/>
              </a:rPr>
              <a:t>&amp;</a:t>
            </a:r>
            <a:endParaRPr lang="en-US" sz="2600" dirty="0">
              <a:latin typeface="GillSans"/>
              <a:ea typeface="+mn-ea"/>
              <a:cs typeface="+mn-cs"/>
            </a:endParaRPr>
          </a:p>
          <a:p>
            <a:pPr defTabSz="650197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FF"/>
                </a:solidFill>
                <a:latin typeface="Papyrus"/>
                <a:ea typeface="+mn-ea"/>
                <a:cs typeface="+mn-cs"/>
              </a:rPr>
              <a:t>ESS</a:t>
            </a: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3179" y="4934614"/>
            <a:ext cx="1036444" cy="531426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algn="l" defTabSz="650197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00"/>
                </a:solidFill>
                <a:latin typeface="Papyrus"/>
                <a:ea typeface="+mn-ea"/>
                <a:cs typeface="+mn-cs"/>
              </a:rPr>
              <a:t>Lund</a:t>
            </a: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9422" y="3955098"/>
            <a:ext cx="1238322" cy="531426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algn="l" defTabSz="650197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FFFF00"/>
                </a:solidFill>
                <a:latin typeface="Papyrus"/>
                <a:ea typeface="+mn-ea"/>
                <a:cs typeface="+mn-cs"/>
              </a:rPr>
              <a:t>Malmö</a:t>
            </a:r>
            <a:endParaRPr lang="en-US" sz="2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7306" y="3955100"/>
            <a:ext cx="2086497" cy="437727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algn="l" defTabSz="650197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90"/>
                </a:solidFill>
                <a:latin typeface="Papyrus"/>
                <a:ea typeface="+mn-ea"/>
                <a:cs typeface="+mn-cs"/>
              </a:rPr>
              <a:t>Öresund</a:t>
            </a:r>
            <a:r>
              <a:rPr lang="en-US" sz="2000" dirty="0">
                <a:solidFill>
                  <a:srgbClr val="000090"/>
                </a:solidFill>
                <a:latin typeface="Papyrus"/>
                <a:ea typeface="+mn-ea"/>
                <a:cs typeface="+mn-cs"/>
              </a:rPr>
              <a:t> bridge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4576" y="3238220"/>
            <a:ext cx="1729722" cy="437727"/>
          </a:xfrm>
          <a:prstGeom prst="rect">
            <a:avLst/>
          </a:prstGeom>
        </p:spPr>
        <p:txBody>
          <a:bodyPr wrap="none" lIns="130039" tIns="65020" rIns="130039" bIns="65020">
            <a:spAutoFit/>
          </a:bodyPr>
          <a:lstStyle/>
          <a:p>
            <a:pPr algn="l" defTabSz="650197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A5015"/>
                </a:solidFill>
                <a:latin typeface="Papyrus"/>
                <a:ea typeface="+mn-ea"/>
                <a:cs typeface="+mn-cs"/>
              </a:rPr>
              <a:t>Copenhagen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54300" y="3443041"/>
            <a:ext cx="41916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782380" y="3661203"/>
            <a:ext cx="7066385" cy="3597366"/>
          </a:xfrm>
        </p:spPr>
        <p:txBody>
          <a:bodyPr>
            <a:normAutofit/>
          </a:bodyPr>
          <a:lstStyle/>
          <a:p>
            <a:pPr marL="650197" indent="-650197" algn="l">
              <a:buFont typeface="Arial"/>
              <a:buChar char="•"/>
            </a:pPr>
            <a:r>
              <a:rPr lang="en-US" sz="4000" dirty="0" smtClean="0"/>
              <a:t>Reflection from a planar interface</a:t>
            </a:r>
          </a:p>
          <a:p>
            <a:pPr marL="650197" indent="-650197" algn="l">
              <a:buFont typeface="Arial"/>
              <a:buChar char="•"/>
            </a:pPr>
            <a:r>
              <a:rPr lang="en-US" sz="4000" dirty="0" smtClean="0"/>
              <a:t>Reflection from thin films</a:t>
            </a:r>
            <a:endParaRPr lang="en-US" sz="4000" dirty="0"/>
          </a:p>
          <a:p>
            <a:pPr marL="650197" indent="-650197" algn="l">
              <a:buFont typeface="Arial"/>
              <a:buChar char="•"/>
            </a:pPr>
            <a:r>
              <a:rPr lang="en-US" sz="4000" dirty="0" smtClean="0"/>
              <a:t>Experiment</a:t>
            </a:r>
          </a:p>
          <a:p>
            <a:pPr marL="650197" indent="-650197" algn="l">
              <a:buFont typeface="Arial"/>
              <a:buChar char="•"/>
            </a:pPr>
            <a:r>
              <a:rPr lang="en-US" sz="4000" dirty="0" smtClean="0"/>
              <a:t>Analysis</a:t>
            </a:r>
          </a:p>
          <a:p>
            <a:pPr algn="l"/>
            <a:endParaRPr lang="en-US" sz="4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4951" y="500539"/>
            <a:ext cx="11054080" cy="2497102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100" dirty="0" smtClean="0">
                <a:solidFill>
                  <a:schemeClr val="tx2"/>
                </a:solidFill>
              </a:rPr>
              <a:t>Reflectometry Concepts</a:t>
            </a:r>
            <a:endParaRPr lang="en-GB" sz="5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2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6" name="AutoShape 6"/>
          <p:cNvSpPr>
            <a:spLocks noChangeArrowheads="1"/>
          </p:cNvSpPr>
          <p:nvPr/>
        </p:nvSpPr>
        <p:spPr bwMode="auto">
          <a:xfrm>
            <a:off x="6111811" y="6786880"/>
            <a:ext cx="1022773" cy="408658"/>
          </a:xfrm>
          <a:prstGeom prst="lef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7981378" y="8642773"/>
            <a:ext cx="4026807" cy="7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/>
              <a:t>Scattering length density profile </a:t>
            </a:r>
            <a:r>
              <a:rPr lang="en-AU" sz="2000" dirty="0" err="1">
                <a:sym typeface="Symbol" pitchFamily="-110" charset="2"/>
              </a:rPr>
              <a:t>(z</a:t>
            </a:r>
            <a:r>
              <a:rPr lang="en-AU" sz="2000" dirty="0">
                <a:sym typeface="Symbol" pitchFamily="-110" charset="2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AU" sz="2000" dirty="0">
                <a:sym typeface="Symbol" pitchFamily="-110" charset="2"/>
              </a:rPr>
              <a:t> = neutron refractive index profile</a:t>
            </a:r>
          </a:p>
        </p:txBody>
      </p:sp>
      <p:pic>
        <p:nvPicPr>
          <p:cNvPr id="230408" name="Picture 8" descr="Refle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578" y="2309714"/>
            <a:ext cx="5102578" cy="2323253"/>
          </a:xfrm>
          <a:prstGeom prst="rect">
            <a:avLst/>
          </a:prstGeom>
          <a:noFill/>
        </p:spPr>
      </p:pic>
      <p:sp>
        <p:nvSpPr>
          <p:cNvPr id="230413" name="AutoShape 13"/>
          <p:cNvSpPr>
            <a:spLocks noChangeArrowheads="1"/>
          </p:cNvSpPr>
          <p:nvPr/>
        </p:nvSpPr>
        <p:spPr bwMode="auto">
          <a:xfrm flipH="1">
            <a:off x="6364682" y="7256498"/>
            <a:ext cx="1022773" cy="408658"/>
          </a:xfrm>
          <a:prstGeom prst="lef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" name="TextBox 328"/>
          <p:cNvSpPr txBox="1"/>
          <p:nvPr/>
        </p:nvSpPr>
        <p:spPr>
          <a:xfrm>
            <a:off x="6863648" y="3106702"/>
            <a:ext cx="570354" cy="1137803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130019" tIns="65010" rIns="130019" bIns="65010" rtlCol="0">
            <a:spAutoFit/>
          </a:bodyPr>
          <a:lstStyle/>
          <a:p>
            <a:r>
              <a:rPr lang="en-US" sz="2000" dirty="0"/>
              <a:t>L</a:t>
            </a:r>
            <a:r>
              <a:rPr lang="en-GB" sz="2000" dirty="0" err="1"/>
              <a:t>og</a:t>
            </a:r>
            <a:r>
              <a:rPr lang="en-GB" sz="2000" dirty="0"/>
              <a:t> R</a:t>
            </a:r>
          </a:p>
        </p:txBody>
      </p:sp>
      <p:sp>
        <p:nvSpPr>
          <p:cNvPr id="230576" name="AutoShape 176"/>
          <p:cNvSpPr>
            <a:spLocks noChangeArrowheads="1"/>
          </p:cNvSpPr>
          <p:nvPr/>
        </p:nvSpPr>
        <p:spPr bwMode="auto">
          <a:xfrm>
            <a:off x="6116321" y="3183467"/>
            <a:ext cx="921173" cy="408658"/>
          </a:xfrm>
          <a:prstGeom prst="rightArrow">
            <a:avLst>
              <a:gd name="adj1" fmla="val 50000"/>
              <a:gd name="adj2" fmla="val 5635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5" name="AutoShape 5"/>
          <p:cNvSpPr>
            <a:spLocks noChangeArrowheads="1"/>
          </p:cNvSpPr>
          <p:nvPr/>
        </p:nvSpPr>
        <p:spPr bwMode="auto">
          <a:xfrm>
            <a:off x="12173938" y="5924415"/>
            <a:ext cx="410916" cy="663787"/>
          </a:xfrm>
          <a:prstGeom prst="downArrow">
            <a:avLst>
              <a:gd name="adj1" fmla="val 50000"/>
              <a:gd name="adj2" fmla="val 40385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7" name="Picture 175" descr="\\.PSF\.Home\Desktop\sldrefl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5556" y="1887508"/>
            <a:ext cx="5382542" cy="4124961"/>
          </a:xfrm>
          <a:prstGeom prst="rect">
            <a:avLst/>
          </a:prstGeom>
          <a:noFill/>
        </p:spPr>
      </p:pic>
      <p:sp>
        <p:nvSpPr>
          <p:cNvPr id="218" name="Text Box 177"/>
          <p:cNvSpPr txBox="1">
            <a:spLocks noChangeArrowheads="1"/>
          </p:cNvSpPr>
          <p:nvPr/>
        </p:nvSpPr>
        <p:spPr bwMode="auto">
          <a:xfrm>
            <a:off x="8374429" y="1892018"/>
            <a:ext cx="997276" cy="4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rgbClr val="3333CC"/>
                </a:solidFill>
              </a:rPr>
              <a:t>h-lipid</a:t>
            </a:r>
          </a:p>
        </p:txBody>
      </p:sp>
      <p:sp>
        <p:nvSpPr>
          <p:cNvPr id="219" name="Text Box 178"/>
          <p:cNvSpPr txBox="1">
            <a:spLocks noChangeArrowheads="1"/>
          </p:cNvSpPr>
          <p:nvPr/>
        </p:nvSpPr>
        <p:spPr bwMode="auto">
          <a:xfrm>
            <a:off x="8409117" y="3102187"/>
            <a:ext cx="1000156" cy="4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rgbClr val="CC0000"/>
                </a:solidFill>
              </a:rPr>
              <a:t>d-lipid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11254928" y="3868688"/>
            <a:ext cx="433493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</a:rPr>
              <a:t>z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221" name="Straight Arrow Connector 220"/>
          <p:cNvCxnSpPr/>
          <p:nvPr/>
        </p:nvCxnSpPr>
        <p:spPr bwMode="auto">
          <a:xfrm rot="5400000">
            <a:off x="9350211" y="4678116"/>
            <a:ext cx="993422" cy="1806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4" name="TextBox 223"/>
          <p:cNvSpPr txBox="1"/>
          <p:nvPr/>
        </p:nvSpPr>
        <p:spPr>
          <a:xfrm>
            <a:off x="9184457" y="3724677"/>
            <a:ext cx="1442442" cy="439093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pPr>
              <a:buFont typeface="Lucida Grande"/>
              <a:buChar char="⇒"/>
            </a:pPr>
            <a:r>
              <a:rPr lang="en-GB" sz="2000" dirty="0"/>
              <a:t>thickness</a:t>
            </a:r>
          </a:p>
        </p:txBody>
      </p:sp>
      <p:cxnSp>
        <p:nvCxnSpPr>
          <p:cNvPr id="225" name="Straight Arrow Connector 224"/>
          <p:cNvCxnSpPr/>
          <p:nvPr/>
        </p:nvCxnSpPr>
        <p:spPr bwMode="auto">
          <a:xfrm flipV="1">
            <a:off x="10894888" y="4084319"/>
            <a:ext cx="1260988" cy="39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6" name="TextBox 225"/>
          <p:cNvSpPr txBox="1"/>
          <p:nvPr/>
        </p:nvSpPr>
        <p:spPr>
          <a:xfrm>
            <a:off x="11110912" y="1348407"/>
            <a:ext cx="936104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GB" sz="24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(z)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9094689" y="1564432"/>
            <a:ext cx="936104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29" name="Oval 61"/>
          <p:cNvSpPr>
            <a:spLocks noChangeAspect="1" noChangeArrowheads="1"/>
          </p:cNvSpPr>
          <p:nvPr/>
        </p:nvSpPr>
        <p:spPr bwMode="auto">
          <a:xfrm rot="12361002" flipH="1" flipV="1">
            <a:off x="10731557" y="6907759"/>
            <a:ext cx="241243" cy="258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Freeform 62"/>
          <p:cNvSpPr>
            <a:spLocks noChangeAspect="1"/>
          </p:cNvSpPr>
          <p:nvPr/>
        </p:nvSpPr>
        <p:spPr bwMode="auto">
          <a:xfrm rot="10339700" flipH="1" flipV="1">
            <a:off x="10045678" y="7013066"/>
            <a:ext cx="709534" cy="22817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Freeform 63"/>
          <p:cNvSpPr>
            <a:spLocks noChangeAspect="1"/>
          </p:cNvSpPr>
          <p:nvPr/>
        </p:nvSpPr>
        <p:spPr bwMode="auto">
          <a:xfrm rot="11917955" flipH="1" flipV="1">
            <a:off x="10090611" y="690117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Oval 127"/>
          <p:cNvSpPr>
            <a:spLocks noChangeAspect="1" noChangeArrowheads="1"/>
          </p:cNvSpPr>
          <p:nvPr/>
        </p:nvSpPr>
        <p:spPr bwMode="auto">
          <a:xfrm rot="20038998" flipH="1">
            <a:off x="9038377" y="6654239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Freeform 128"/>
          <p:cNvSpPr>
            <a:spLocks noChangeAspect="1"/>
          </p:cNvSpPr>
          <p:nvPr/>
        </p:nvSpPr>
        <p:spPr bwMode="auto">
          <a:xfrm rot="460300" flipH="1">
            <a:off x="9251227" y="6750776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Freeform 129"/>
          <p:cNvSpPr>
            <a:spLocks noChangeAspect="1"/>
          </p:cNvSpPr>
          <p:nvPr/>
        </p:nvSpPr>
        <p:spPr bwMode="auto">
          <a:xfrm rot="20482045" flipH="1">
            <a:off x="9291441" y="6643273"/>
            <a:ext cx="619661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Oval 133"/>
          <p:cNvSpPr>
            <a:spLocks noChangeAspect="1" noChangeArrowheads="1"/>
          </p:cNvSpPr>
          <p:nvPr/>
        </p:nvSpPr>
        <p:spPr bwMode="auto">
          <a:xfrm rot="20038998" flipH="1">
            <a:off x="9120059" y="7265498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Freeform 134"/>
          <p:cNvSpPr>
            <a:spLocks noChangeAspect="1"/>
          </p:cNvSpPr>
          <p:nvPr/>
        </p:nvSpPr>
        <p:spPr bwMode="auto">
          <a:xfrm rot="460300" flipH="1">
            <a:off x="9332911" y="7362033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" name="Freeform 135"/>
          <p:cNvSpPr>
            <a:spLocks noChangeAspect="1"/>
          </p:cNvSpPr>
          <p:nvPr/>
        </p:nvSpPr>
        <p:spPr bwMode="auto">
          <a:xfrm rot="20482045" flipH="1">
            <a:off x="9375484" y="7261118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Oval 136"/>
          <p:cNvSpPr>
            <a:spLocks noChangeAspect="1" noChangeArrowheads="1"/>
          </p:cNvSpPr>
          <p:nvPr/>
        </p:nvSpPr>
        <p:spPr bwMode="auto">
          <a:xfrm rot="20038998" flipH="1">
            <a:off x="9007746" y="7517672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" name="Freeform 137"/>
          <p:cNvSpPr>
            <a:spLocks noChangeAspect="1"/>
          </p:cNvSpPr>
          <p:nvPr/>
        </p:nvSpPr>
        <p:spPr bwMode="auto">
          <a:xfrm rot="460300" flipH="1">
            <a:off x="9220598" y="7614206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Freeform 138"/>
          <p:cNvSpPr>
            <a:spLocks noChangeAspect="1"/>
          </p:cNvSpPr>
          <p:nvPr/>
        </p:nvSpPr>
        <p:spPr bwMode="auto">
          <a:xfrm rot="20482045" flipH="1">
            <a:off x="9263171" y="7513290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Oval 55"/>
          <p:cNvSpPr>
            <a:spLocks noChangeAspect="1" noChangeArrowheads="1"/>
          </p:cNvSpPr>
          <p:nvPr/>
        </p:nvSpPr>
        <p:spPr bwMode="auto">
          <a:xfrm rot="12361002" flipH="1" flipV="1">
            <a:off x="10698561" y="6344897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Freeform 56"/>
          <p:cNvSpPr>
            <a:spLocks noChangeAspect="1"/>
          </p:cNvSpPr>
          <p:nvPr/>
        </p:nvSpPr>
        <p:spPr bwMode="auto">
          <a:xfrm rot="10339700" flipH="1" flipV="1">
            <a:off x="10017410" y="645020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Freeform 57"/>
          <p:cNvSpPr>
            <a:spLocks noChangeAspect="1"/>
          </p:cNvSpPr>
          <p:nvPr/>
        </p:nvSpPr>
        <p:spPr bwMode="auto">
          <a:xfrm rot="11917955" flipH="1" flipV="1">
            <a:off x="10059981" y="634050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Oval 58"/>
          <p:cNvSpPr>
            <a:spLocks noChangeAspect="1" noChangeArrowheads="1"/>
          </p:cNvSpPr>
          <p:nvPr/>
        </p:nvSpPr>
        <p:spPr bwMode="auto">
          <a:xfrm rot="12361002" flipH="1" flipV="1">
            <a:off x="10667931" y="6627423"/>
            <a:ext cx="241243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Freeform 59"/>
          <p:cNvSpPr>
            <a:spLocks noChangeAspect="1"/>
          </p:cNvSpPr>
          <p:nvPr/>
        </p:nvSpPr>
        <p:spPr bwMode="auto">
          <a:xfrm rot="10339700" flipH="1" flipV="1">
            <a:off x="9986778" y="6732734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Freeform 60"/>
          <p:cNvSpPr>
            <a:spLocks noChangeAspect="1"/>
          </p:cNvSpPr>
          <p:nvPr/>
        </p:nvSpPr>
        <p:spPr bwMode="auto">
          <a:xfrm rot="11917955" flipH="1" flipV="1">
            <a:off x="10031713" y="6625235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Oval 64"/>
          <p:cNvSpPr>
            <a:spLocks noChangeAspect="1" noChangeArrowheads="1"/>
          </p:cNvSpPr>
          <p:nvPr/>
        </p:nvSpPr>
        <p:spPr bwMode="auto">
          <a:xfrm rot="12361002" flipH="1" flipV="1">
            <a:off x="10637299" y="7218448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65"/>
          <p:cNvSpPr>
            <a:spLocks noChangeAspect="1"/>
          </p:cNvSpPr>
          <p:nvPr/>
        </p:nvSpPr>
        <p:spPr bwMode="auto">
          <a:xfrm rot="10339700" flipH="1" flipV="1">
            <a:off x="9956146" y="7323758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Freeform 66"/>
          <p:cNvSpPr>
            <a:spLocks noChangeAspect="1"/>
          </p:cNvSpPr>
          <p:nvPr/>
        </p:nvSpPr>
        <p:spPr bwMode="auto">
          <a:xfrm rot="11917955" flipH="1" flipV="1">
            <a:off x="9998720" y="721405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Oval 67"/>
          <p:cNvSpPr>
            <a:spLocks noChangeAspect="1" noChangeArrowheads="1"/>
          </p:cNvSpPr>
          <p:nvPr/>
        </p:nvSpPr>
        <p:spPr bwMode="auto">
          <a:xfrm rot="12361002" flipH="1" flipV="1">
            <a:off x="10688350" y="7490856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Freeform 68"/>
          <p:cNvSpPr>
            <a:spLocks noChangeAspect="1"/>
          </p:cNvSpPr>
          <p:nvPr/>
        </p:nvSpPr>
        <p:spPr bwMode="auto">
          <a:xfrm rot="10339700" flipH="1" flipV="1">
            <a:off x="10007197" y="759616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Freeform 69"/>
          <p:cNvSpPr>
            <a:spLocks noChangeAspect="1"/>
          </p:cNvSpPr>
          <p:nvPr/>
        </p:nvSpPr>
        <p:spPr bwMode="auto">
          <a:xfrm rot="11917955" flipH="1" flipV="1">
            <a:off x="10052136" y="7484274"/>
            <a:ext cx="619659" cy="258887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" name="Oval 70"/>
          <p:cNvSpPr>
            <a:spLocks noChangeAspect="1" noChangeArrowheads="1"/>
          </p:cNvSpPr>
          <p:nvPr/>
        </p:nvSpPr>
        <p:spPr bwMode="auto">
          <a:xfrm rot="12361002" flipH="1" flipV="1">
            <a:off x="10718983" y="7813857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4" name="Freeform 71"/>
          <p:cNvSpPr>
            <a:spLocks noChangeAspect="1"/>
          </p:cNvSpPr>
          <p:nvPr/>
        </p:nvSpPr>
        <p:spPr bwMode="auto">
          <a:xfrm rot="10339700" flipH="1" flipV="1">
            <a:off x="10035465" y="7912584"/>
            <a:ext cx="709534" cy="236946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5" name="Freeform 72"/>
          <p:cNvSpPr>
            <a:spLocks noChangeAspect="1"/>
          </p:cNvSpPr>
          <p:nvPr/>
        </p:nvSpPr>
        <p:spPr bwMode="auto">
          <a:xfrm rot="11917955" flipH="1" flipV="1">
            <a:off x="10080401" y="7805080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" name="Oval 73"/>
          <p:cNvSpPr>
            <a:spLocks noChangeAspect="1" noChangeArrowheads="1"/>
          </p:cNvSpPr>
          <p:nvPr/>
        </p:nvSpPr>
        <p:spPr bwMode="auto">
          <a:xfrm rot="12361002" flipH="1" flipV="1">
            <a:off x="10660083" y="8118819"/>
            <a:ext cx="241243" cy="2501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" name="Freeform 74"/>
          <p:cNvSpPr>
            <a:spLocks noChangeAspect="1"/>
          </p:cNvSpPr>
          <p:nvPr/>
        </p:nvSpPr>
        <p:spPr bwMode="auto">
          <a:xfrm rot="10339700" flipH="1" flipV="1">
            <a:off x="9976568" y="821754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" name="Freeform 75"/>
          <p:cNvSpPr>
            <a:spLocks noChangeAspect="1"/>
          </p:cNvSpPr>
          <p:nvPr/>
        </p:nvSpPr>
        <p:spPr bwMode="auto">
          <a:xfrm rot="11917955" flipH="1" flipV="1">
            <a:off x="10019139" y="8107843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9" name="Oval 124"/>
          <p:cNvSpPr>
            <a:spLocks noChangeAspect="1" noChangeArrowheads="1"/>
          </p:cNvSpPr>
          <p:nvPr/>
        </p:nvSpPr>
        <p:spPr bwMode="auto">
          <a:xfrm rot="20038998" flipH="1">
            <a:off x="9007746" y="6351483"/>
            <a:ext cx="236511" cy="25449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0" name="Freeform 125"/>
          <p:cNvSpPr>
            <a:spLocks noChangeAspect="1"/>
          </p:cNvSpPr>
          <p:nvPr/>
        </p:nvSpPr>
        <p:spPr bwMode="auto">
          <a:xfrm rot="460300" flipH="1">
            <a:off x="9220598" y="6448011"/>
            <a:ext cx="704805" cy="23255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" name="Freeform 126"/>
          <p:cNvSpPr>
            <a:spLocks noChangeAspect="1"/>
          </p:cNvSpPr>
          <p:nvPr/>
        </p:nvSpPr>
        <p:spPr bwMode="auto">
          <a:xfrm rot="20482045" flipH="1">
            <a:off x="9263177" y="6342703"/>
            <a:ext cx="619661" cy="258887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" name="Oval 130"/>
          <p:cNvSpPr>
            <a:spLocks noChangeAspect="1" noChangeArrowheads="1"/>
          </p:cNvSpPr>
          <p:nvPr/>
        </p:nvSpPr>
        <p:spPr bwMode="auto">
          <a:xfrm rot="20038998" flipH="1">
            <a:off x="9030530" y="6969322"/>
            <a:ext cx="236511" cy="25011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" name="Freeform 131"/>
          <p:cNvSpPr>
            <a:spLocks noChangeAspect="1"/>
          </p:cNvSpPr>
          <p:nvPr/>
        </p:nvSpPr>
        <p:spPr bwMode="auto">
          <a:xfrm rot="460300" flipH="1">
            <a:off x="9238656" y="7061463"/>
            <a:ext cx="704805" cy="22817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" name="Freeform 132"/>
          <p:cNvSpPr>
            <a:spLocks noChangeAspect="1"/>
          </p:cNvSpPr>
          <p:nvPr/>
        </p:nvSpPr>
        <p:spPr bwMode="auto">
          <a:xfrm rot="20482045" flipH="1">
            <a:off x="9281226" y="6956153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5" name="Oval 139"/>
          <p:cNvSpPr>
            <a:spLocks noChangeAspect="1" noChangeArrowheads="1"/>
          </p:cNvSpPr>
          <p:nvPr/>
        </p:nvSpPr>
        <p:spPr bwMode="auto">
          <a:xfrm rot="20038998" flipH="1">
            <a:off x="8997535" y="7826166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Freeform 140"/>
          <p:cNvSpPr>
            <a:spLocks noChangeAspect="1"/>
          </p:cNvSpPr>
          <p:nvPr/>
        </p:nvSpPr>
        <p:spPr bwMode="auto">
          <a:xfrm rot="460300" flipH="1">
            <a:off x="9208021" y="7920507"/>
            <a:ext cx="704805" cy="236946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Freeform 141"/>
          <p:cNvSpPr>
            <a:spLocks noChangeAspect="1"/>
          </p:cNvSpPr>
          <p:nvPr/>
        </p:nvSpPr>
        <p:spPr bwMode="auto">
          <a:xfrm rot="20482045" flipH="1">
            <a:off x="9250593" y="7819585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Oval 142"/>
          <p:cNvSpPr>
            <a:spLocks noChangeAspect="1" noChangeArrowheads="1"/>
          </p:cNvSpPr>
          <p:nvPr/>
        </p:nvSpPr>
        <p:spPr bwMode="auto">
          <a:xfrm rot="20038998" flipH="1">
            <a:off x="8966904" y="8149166"/>
            <a:ext cx="236511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" name="Freeform 143"/>
          <p:cNvSpPr>
            <a:spLocks noChangeAspect="1"/>
          </p:cNvSpPr>
          <p:nvPr/>
        </p:nvSpPr>
        <p:spPr bwMode="auto">
          <a:xfrm rot="460300" flipH="1">
            <a:off x="9179756" y="8245701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" name="Freeform 144"/>
          <p:cNvSpPr>
            <a:spLocks noChangeAspect="1"/>
          </p:cNvSpPr>
          <p:nvPr/>
        </p:nvSpPr>
        <p:spPr bwMode="auto">
          <a:xfrm rot="20482045" flipH="1">
            <a:off x="9219964" y="8142586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TextBox 312"/>
          <p:cNvSpPr txBox="1"/>
          <p:nvPr/>
        </p:nvSpPr>
        <p:spPr>
          <a:xfrm>
            <a:off x="8409222" y="7453679"/>
            <a:ext cx="638849" cy="377511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sz="1600" dirty="0"/>
              <a:t>SiO</a:t>
            </a:r>
            <a:r>
              <a:rPr lang="en-GB" sz="1600" baseline="-25000" dirty="0"/>
              <a:t>2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11058191" y="6550568"/>
            <a:ext cx="653831" cy="377537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sz="1600" dirty="0"/>
              <a:t>D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endParaRPr lang="en-GB" sz="1600" baseline="-25000" dirty="0"/>
          </a:p>
        </p:txBody>
      </p:sp>
      <p:pic>
        <p:nvPicPr>
          <p:cNvPr id="228" name="Picture 12"/>
          <p:cNvPicPr>
            <a:picLocks noChangeAspect="1" noChangeArrowheads="1"/>
          </p:cNvPicPr>
          <p:nvPr/>
        </p:nvPicPr>
        <p:blipFill>
          <a:blip r:embed="rId4"/>
          <a:srcRect t="11313" r="23151"/>
          <a:stretch>
            <a:fillRect/>
          </a:stretch>
        </p:blipFill>
        <p:spPr bwMode="auto">
          <a:xfrm>
            <a:off x="7870552" y="6174001"/>
            <a:ext cx="4066258" cy="2672550"/>
          </a:xfrm>
          <a:prstGeom prst="rect">
            <a:avLst/>
          </a:prstGeom>
          <a:solidFill>
            <a:schemeClr val="bg1"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23" name="Text Box 11"/>
          <p:cNvSpPr txBox="1">
            <a:spLocks noChangeArrowheads="1"/>
          </p:cNvSpPr>
          <p:nvPr/>
        </p:nvSpPr>
        <p:spPr bwMode="auto">
          <a:xfrm>
            <a:off x="1552911" y="8430542"/>
            <a:ext cx="4908585" cy="7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/>
              <a:t>Model structure of </a:t>
            </a:r>
            <a:r>
              <a:rPr lang="en-AU" sz="2000" dirty="0" smtClean="0"/>
              <a:t>lipid membrane</a:t>
            </a:r>
            <a:endParaRPr lang="en-AU" sz="2000" dirty="0"/>
          </a:p>
          <a:p>
            <a:pPr>
              <a:spcBef>
                <a:spcPct val="0"/>
              </a:spcBef>
            </a:pPr>
            <a:r>
              <a:rPr lang="en-AU" sz="2000" dirty="0">
                <a:sym typeface="Symbol" pitchFamily="-110" charset="2"/>
              </a:rPr>
              <a:t> = layered model of structure &amp; composition</a:t>
            </a:r>
          </a:p>
        </p:txBody>
      </p:sp>
      <p:cxnSp>
        <p:nvCxnSpPr>
          <p:cNvPr id="266" name="Straight Arrow Connector 265"/>
          <p:cNvCxnSpPr/>
          <p:nvPr/>
        </p:nvCxnSpPr>
        <p:spPr bwMode="auto">
          <a:xfrm rot="16200000" flipV="1">
            <a:off x="460588" y="7342293"/>
            <a:ext cx="1697849" cy="1806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7" name="TextBox 266"/>
          <p:cNvSpPr txBox="1"/>
          <p:nvPr/>
        </p:nvSpPr>
        <p:spPr>
          <a:xfrm>
            <a:off x="744679" y="6899770"/>
            <a:ext cx="490782" cy="787903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dirty="0" err="1" smtClean="0"/>
              <a:t>z</a:t>
            </a:r>
            <a:endParaRPr lang="en-GB" dirty="0"/>
          </a:p>
        </p:txBody>
      </p:sp>
      <p:sp>
        <p:nvSpPr>
          <p:cNvPr id="268" name="Rectangle 18"/>
          <p:cNvSpPr>
            <a:spLocks noChangeAspect="1" noChangeArrowheads="1"/>
          </p:cNvSpPr>
          <p:nvPr/>
        </p:nvSpPr>
        <p:spPr bwMode="auto">
          <a:xfrm>
            <a:off x="1658714" y="7428089"/>
            <a:ext cx="3867574" cy="71345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" name="Text Box 169"/>
          <p:cNvSpPr txBox="1">
            <a:spLocks noChangeAspect="1" noChangeArrowheads="1"/>
          </p:cNvSpPr>
          <p:nvPr/>
        </p:nvSpPr>
        <p:spPr bwMode="auto">
          <a:xfrm>
            <a:off x="2509897" y="7586140"/>
            <a:ext cx="2786098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i-FI" sz="2000" dirty="0" err="1"/>
              <a:t>Solid</a:t>
            </a:r>
            <a:r>
              <a:rPr lang="fi-FI" sz="2000" dirty="0"/>
              <a:t> = Si-SiO</a:t>
            </a:r>
            <a:r>
              <a:rPr lang="fi-FI" sz="2000" baseline="-25000" dirty="0"/>
              <a:t>2</a:t>
            </a:r>
            <a:endParaRPr lang="en-GB" sz="2000" dirty="0"/>
          </a:p>
        </p:txBody>
      </p:sp>
      <p:sp>
        <p:nvSpPr>
          <p:cNvPr id="270" name="Oval 19"/>
          <p:cNvSpPr>
            <a:spLocks noChangeAspect="1" noChangeArrowheads="1"/>
          </p:cNvSpPr>
          <p:nvPr/>
        </p:nvSpPr>
        <p:spPr bwMode="auto">
          <a:xfrm rot="6961002" flipH="1" flipV="1">
            <a:off x="3385921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1" name="Freeform 20"/>
          <p:cNvSpPr>
            <a:spLocks noChangeAspect="1"/>
          </p:cNvSpPr>
          <p:nvPr/>
        </p:nvSpPr>
        <p:spPr bwMode="auto">
          <a:xfrm rot="4939700" flipH="1" flipV="1">
            <a:off x="3320444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" name="Freeform 21"/>
          <p:cNvSpPr>
            <a:spLocks noChangeAspect="1"/>
          </p:cNvSpPr>
          <p:nvPr/>
        </p:nvSpPr>
        <p:spPr bwMode="auto">
          <a:xfrm rot="6517955" flipH="1" flipV="1">
            <a:off x="329108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" name="Oval 22"/>
          <p:cNvSpPr>
            <a:spLocks noChangeAspect="1" noChangeArrowheads="1"/>
          </p:cNvSpPr>
          <p:nvPr/>
        </p:nvSpPr>
        <p:spPr bwMode="auto">
          <a:xfrm rot="6961002" flipH="1" flipV="1">
            <a:off x="3541707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5" name="Freeform 23"/>
          <p:cNvSpPr>
            <a:spLocks noChangeAspect="1"/>
          </p:cNvSpPr>
          <p:nvPr/>
        </p:nvSpPr>
        <p:spPr bwMode="auto">
          <a:xfrm rot="4939700" flipH="1" flipV="1">
            <a:off x="3476232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" name="Freeform 24"/>
          <p:cNvSpPr>
            <a:spLocks noChangeAspect="1"/>
          </p:cNvSpPr>
          <p:nvPr/>
        </p:nvSpPr>
        <p:spPr bwMode="auto">
          <a:xfrm rot="6517955" flipH="1" flipV="1">
            <a:off x="344687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" name="Oval 25"/>
          <p:cNvSpPr>
            <a:spLocks noChangeAspect="1" noChangeArrowheads="1"/>
          </p:cNvSpPr>
          <p:nvPr/>
        </p:nvSpPr>
        <p:spPr bwMode="auto">
          <a:xfrm rot="6961002" flipH="1" flipV="1">
            <a:off x="3695236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" name="Freeform 26"/>
          <p:cNvSpPr>
            <a:spLocks noChangeAspect="1"/>
          </p:cNvSpPr>
          <p:nvPr/>
        </p:nvSpPr>
        <p:spPr bwMode="auto">
          <a:xfrm rot="4939700" flipH="1" flipV="1">
            <a:off x="3632018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" name="Freeform 27"/>
          <p:cNvSpPr>
            <a:spLocks noChangeAspect="1"/>
          </p:cNvSpPr>
          <p:nvPr/>
        </p:nvSpPr>
        <p:spPr bwMode="auto">
          <a:xfrm rot="6517955" flipH="1" flipV="1">
            <a:off x="360266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0" name="Oval 28"/>
          <p:cNvSpPr>
            <a:spLocks noChangeAspect="1" noChangeArrowheads="1"/>
          </p:cNvSpPr>
          <p:nvPr/>
        </p:nvSpPr>
        <p:spPr bwMode="auto">
          <a:xfrm rot="6961002" flipH="1" flipV="1">
            <a:off x="3851023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1" name="Freeform 29"/>
          <p:cNvSpPr>
            <a:spLocks noChangeAspect="1"/>
          </p:cNvSpPr>
          <p:nvPr/>
        </p:nvSpPr>
        <p:spPr bwMode="auto">
          <a:xfrm rot="4939700" flipH="1" flipV="1">
            <a:off x="378780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" name="Freeform 30"/>
          <p:cNvSpPr>
            <a:spLocks noChangeAspect="1"/>
          </p:cNvSpPr>
          <p:nvPr/>
        </p:nvSpPr>
        <p:spPr bwMode="auto">
          <a:xfrm rot="6517955" flipH="1" flipV="1">
            <a:off x="3758450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" name="Oval 31"/>
          <p:cNvSpPr>
            <a:spLocks noChangeAspect="1" noChangeArrowheads="1"/>
          </p:cNvSpPr>
          <p:nvPr/>
        </p:nvSpPr>
        <p:spPr bwMode="auto">
          <a:xfrm rot="6961002" flipH="1" flipV="1">
            <a:off x="4006809" y="6488851"/>
            <a:ext cx="115147" cy="12869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" name="Freeform 32"/>
          <p:cNvSpPr>
            <a:spLocks noChangeAspect="1"/>
          </p:cNvSpPr>
          <p:nvPr/>
        </p:nvSpPr>
        <p:spPr bwMode="auto">
          <a:xfrm rot="4939700" flipH="1" flipV="1">
            <a:off x="3943591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" name="Freeform 33"/>
          <p:cNvSpPr>
            <a:spLocks noChangeAspect="1"/>
          </p:cNvSpPr>
          <p:nvPr/>
        </p:nvSpPr>
        <p:spPr bwMode="auto">
          <a:xfrm rot="6517955" flipH="1" flipV="1">
            <a:off x="3911979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" name="Oval 34"/>
          <p:cNvSpPr>
            <a:spLocks noChangeAspect="1" noChangeArrowheads="1"/>
          </p:cNvSpPr>
          <p:nvPr/>
        </p:nvSpPr>
        <p:spPr bwMode="auto">
          <a:xfrm rot="6961002" flipH="1" flipV="1">
            <a:off x="4160338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" name="Freeform 35"/>
          <p:cNvSpPr>
            <a:spLocks noChangeAspect="1"/>
          </p:cNvSpPr>
          <p:nvPr/>
        </p:nvSpPr>
        <p:spPr bwMode="auto">
          <a:xfrm rot="4939700" flipH="1" flipV="1">
            <a:off x="4097120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8" name="Freeform 36"/>
          <p:cNvSpPr>
            <a:spLocks noChangeAspect="1"/>
          </p:cNvSpPr>
          <p:nvPr/>
        </p:nvSpPr>
        <p:spPr bwMode="auto">
          <a:xfrm rot="6517955" flipH="1" flipV="1">
            <a:off x="4067765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" name="Oval 37"/>
          <p:cNvSpPr>
            <a:spLocks noChangeAspect="1" noChangeArrowheads="1"/>
          </p:cNvSpPr>
          <p:nvPr/>
        </p:nvSpPr>
        <p:spPr bwMode="auto">
          <a:xfrm rot="6961002" flipH="1" flipV="1">
            <a:off x="431612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" name="Freeform 38"/>
          <p:cNvSpPr>
            <a:spLocks noChangeAspect="1"/>
          </p:cNvSpPr>
          <p:nvPr/>
        </p:nvSpPr>
        <p:spPr bwMode="auto">
          <a:xfrm rot="4939700" flipH="1" flipV="1">
            <a:off x="4252907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" name="Freeform 39"/>
          <p:cNvSpPr>
            <a:spLocks noChangeAspect="1"/>
          </p:cNvSpPr>
          <p:nvPr/>
        </p:nvSpPr>
        <p:spPr bwMode="auto">
          <a:xfrm rot="6517955" flipH="1" flipV="1">
            <a:off x="4223551" y="670334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2" name="Oval 40"/>
          <p:cNvSpPr>
            <a:spLocks noChangeAspect="1" noChangeArrowheads="1"/>
          </p:cNvSpPr>
          <p:nvPr/>
        </p:nvSpPr>
        <p:spPr bwMode="auto">
          <a:xfrm rot="6961002" flipH="1" flipV="1">
            <a:off x="4471910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3" name="Freeform 41"/>
          <p:cNvSpPr>
            <a:spLocks noChangeAspect="1"/>
          </p:cNvSpPr>
          <p:nvPr/>
        </p:nvSpPr>
        <p:spPr bwMode="auto">
          <a:xfrm rot="4939700" flipH="1" flipV="1">
            <a:off x="4406436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4" name="Freeform 42"/>
          <p:cNvSpPr>
            <a:spLocks noChangeAspect="1"/>
          </p:cNvSpPr>
          <p:nvPr/>
        </p:nvSpPr>
        <p:spPr bwMode="auto">
          <a:xfrm rot="6517955" flipH="1" flipV="1">
            <a:off x="4377081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" name="Oval 43"/>
          <p:cNvSpPr>
            <a:spLocks noChangeAspect="1" noChangeArrowheads="1"/>
          </p:cNvSpPr>
          <p:nvPr/>
        </p:nvSpPr>
        <p:spPr bwMode="auto">
          <a:xfrm rot="6961002" flipH="1" flipV="1">
            <a:off x="4627699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" name="Freeform 44"/>
          <p:cNvSpPr>
            <a:spLocks noChangeAspect="1"/>
          </p:cNvSpPr>
          <p:nvPr/>
        </p:nvSpPr>
        <p:spPr bwMode="auto">
          <a:xfrm rot="4939700" flipH="1" flipV="1">
            <a:off x="4562222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" name="Freeform 45"/>
          <p:cNvSpPr>
            <a:spLocks noChangeAspect="1"/>
          </p:cNvSpPr>
          <p:nvPr/>
        </p:nvSpPr>
        <p:spPr bwMode="auto">
          <a:xfrm rot="6517955" flipH="1" flipV="1">
            <a:off x="4532867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8" name="Oval 46"/>
          <p:cNvSpPr>
            <a:spLocks noChangeAspect="1" noChangeArrowheads="1"/>
          </p:cNvSpPr>
          <p:nvPr/>
        </p:nvSpPr>
        <p:spPr bwMode="auto">
          <a:xfrm rot="6961002" flipH="1" flipV="1">
            <a:off x="4781228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9" name="Freeform 47"/>
          <p:cNvSpPr>
            <a:spLocks noChangeAspect="1"/>
          </p:cNvSpPr>
          <p:nvPr/>
        </p:nvSpPr>
        <p:spPr bwMode="auto">
          <a:xfrm rot="4939700" flipH="1" flipV="1">
            <a:off x="4718009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0" name="Freeform 48"/>
          <p:cNvSpPr>
            <a:spLocks noChangeAspect="1"/>
          </p:cNvSpPr>
          <p:nvPr/>
        </p:nvSpPr>
        <p:spPr bwMode="auto">
          <a:xfrm rot="6517955" flipH="1" flipV="1">
            <a:off x="4688653" y="670108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1" name="Oval 49"/>
          <p:cNvSpPr>
            <a:spLocks noChangeAspect="1" noChangeArrowheads="1"/>
          </p:cNvSpPr>
          <p:nvPr/>
        </p:nvSpPr>
        <p:spPr bwMode="auto">
          <a:xfrm rot="6961002" flipH="1" flipV="1">
            <a:off x="493701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2" name="Freeform 50"/>
          <p:cNvSpPr>
            <a:spLocks noChangeAspect="1"/>
          </p:cNvSpPr>
          <p:nvPr/>
        </p:nvSpPr>
        <p:spPr bwMode="auto">
          <a:xfrm rot="4939700" flipH="1" flipV="1">
            <a:off x="487379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" name="Freeform 51"/>
          <p:cNvSpPr>
            <a:spLocks noChangeAspect="1"/>
          </p:cNvSpPr>
          <p:nvPr/>
        </p:nvSpPr>
        <p:spPr bwMode="auto">
          <a:xfrm rot="6517955" flipH="1" flipV="1">
            <a:off x="4842182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4" name="Oval 52"/>
          <p:cNvSpPr>
            <a:spLocks noChangeAspect="1" noChangeArrowheads="1"/>
          </p:cNvSpPr>
          <p:nvPr/>
        </p:nvSpPr>
        <p:spPr bwMode="auto">
          <a:xfrm rot="6961002" flipH="1" flipV="1">
            <a:off x="5092801" y="6488851"/>
            <a:ext cx="115147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5" name="Freeform 53"/>
          <p:cNvSpPr>
            <a:spLocks noChangeAspect="1"/>
          </p:cNvSpPr>
          <p:nvPr/>
        </p:nvSpPr>
        <p:spPr bwMode="auto">
          <a:xfrm rot="4939700" flipH="1" flipV="1">
            <a:off x="5027324" y="6707856"/>
            <a:ext cx="338667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6" name="Freeform 54"/>
          <p:cNvSpPr>
            <a:spLocks noChangeAspect="1"/>
          </p:cNvSpPr>
          <p:nvPr/>
        </p:nvSpPr>
        <p:spPr bwMode="auto">
          <a:xfrm rot="6517955" flipH="1" flipV="1">
            <a:off x="499796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" name="Oval 76"/>
          <p:cNvSpPr>
            <a:spLocks noChangeAspect="1" noChangeArrowheads="1"/>
          </p:cNvSpPr>
          <p:nvPr/>
        </p:nvSpPr>
        <p:spPr bwMode="auto">
          <a:xfrm rot="6961002" flipH="1" flipV="1">
            <a:off x="2765031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" name="Freeform 77"/>
          <p:cNvSpPr>
            <a:spLocks noChangeAspect="1"/>
          </p:cNvSpPr>
          <p:nvPr/>
        </p:nvSpPr>
        <p:spPr bwMode="auto">
          <a:xfrm rot="4939700" flipH="1" flipV="1">
            <a:off x="2701813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" name="Freeform 78"/>
          <p:cNvSpPr>
            <a:spLocks noChangeAspect="1"/>
          </p:cNvSpPr>
          <p:nvPr/>
        </p:nvSpPr>
        <p:spPr bwMode="auto">
          <a:xfrm rot="6517955" flipH="1" flipV="1">
            <a:off x="2672457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" name="Oval 79"/>
          <p:cNvSpPr>
            <a:spLocks noChangeAspect="1" noChangeArrowheads="1"/>
          </p:cNvSpPr>
          <p:nvPr/>
        </p:nvSpPr>
        <p:spPr bwMode="auto">
          <a:xfrm rot="6961002" flipH="1" flipV="1">
            <a:off x="2936617" y="6491111"/>
            <a:ext cx="108373" cy="12417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" name="Freeform 80"/>
          <p:cNvSpPr>
            <a:spLocks noChangeAspect="1"/>
          </p:cNvSpPr>
          <p:nvPr/>
        </p:nvSpPr>
        <p:spPr bwMode="auto">
          <a:xfrm rot="4939700" flipH="1" flipV="1">
            <a:off x="2873401" y="6701088"/>
            <a:ext cx="318347" cy="11288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" name="Freeform 81"/>
          <p:cNvSpPr>
            <a:spLocks noChangeAspect="1"/>
          </p:cNvSpPr>
          <p:nvPr/>
        </p:nvSpPr>
        <p:spPr bwMode="auto">
          <a:xfrm rot="6517955" flipH="1" flipV="1">
            <a:off x="2846306" y="6692051"/>
            <a:ext cx="279964" cy="12417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" name="Oval 82"/>
          <p:cNvSpPr>
            <a:spLocks noChangeAspect="1" noChangeArrowheads="1"/>
          </p:cNvSpPr>
          <p:nvPr/>
        </p:nvSpPr>
        <p:spPr bwMode="auto">
          <a:xfrm rot="6961002" flipH="1" flipV="1">
            <a:off x="3074348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" name="Freeform 83"/>
          <p:cNvSpPr>
            <a:spLocks noChangeAspect="1"/>
          </p:cNvSpPr>
          <p:nvPr/>
        </p:nvSpPr>
        <p:spPr bwMode="auto">
          <a:xfrm rot="4939700" flipH="1" flipV="1">
            <a:off x="3011129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" name="Freeform 84"/>
          <p:cNvSpPr>
            <a:spLocks noChangeAspect="1"/>
          </p:cNvSpPr>
          <p:nvPr/>
        </p:nvSpPr>
        <p:spPr bwMode="auto">
          <a:xfrm rot="6517955" flipH="1" flipV="1">
            <a:off x="2981773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" name="Oval 85"/>
          <p:cNvSpPr>
            <a:spLocks noChangeAspect="1" noChangeArrowheads="1"/>
          </p:cNvSpPr>
          <p:nvPr/>
        </p:nvSpPr>
        <p:spPr bwMode="auto">
          <a:xfrm rot="6961002" flipH="1" flipV="1">
            <a:off x="323013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" name="Freeform 86"/>
          <p:cNvSpPr>
            <a:spLocks noChangeAspect="1"/>
          </p:cNvSpPr>
          <p:nvPr/>
        </p:nvSpPr>
        <p:spPr bwMode="auto">
          <a:xfrm rot="4939700" flipH="1" flipV="1">
            <a:off x="316691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" name="Freeform 87"/>
          <p:cNvSpPr>
            <a:spLocks noChangeAspect="1"/>
          </p:cNvSpPr>
          <p:nvPr/>
        </p:nvSpPr>
        <p:spPr bwMode="auto">
          <a:xfrm rot="6517955" flipH="1" flipV="1">
            <a:off x="3137562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5" name="Oval 88"/>
          <p:cNvSpPr>
            <a:spLocks noChangeAspect="1" noChangeArrowheads="1"/>
          </p:cNvSpPr>
          <p:nvPr/>
        </p:nvSpPr>
        <p:spPr bwMode="auto">
          <a:xfrm rot="14638998" flipH="1">
            <a:off x="3390436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6" name="Freeform 89"/>
          <p:cNvSpPr>
            <a:spLocks noChangeAspect="1"/>
          </p:cNvSpPr>
          <p:nvPr/>
        </p:nvSpPr>
        <p:spPr bwMode="auto">
          <a:xfrm rot="16660300" flipH="1">
            <a:off x="3320439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" name="Freeform 90"/>
          <p:cNvSpPr>
            <a:spLocks noChangeAspect="1"/>
          </p:cNvSpPr>
          <p:nvPr/>
        </p:nvSpPr>
        <p:spPr bwMode="auto">
          <a:xfrm rot="15082045" flipH="1">
            <a:off x="3293348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8" name="Oval 91"/>
          <p:cNvSpPr>
            <a:spLocks noChangeAspect="1" noChangeArrowheads="1"/>
          </p:cNvSpPr>
          <p:nvPr/>
        </p:nvSpPr>
        <p:spPr bwMode="auto">
          <a:xfrm rot="14638998" flipH="1">
            <a:off x="3543965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" name="Freeform 92"/>
          <p:cNvSpPr>
            <a:spLocks noChangeAspect="1"/>
          </p:cNvSpPr>
          <p:nvPr/>
        </p:nvSpPr>
        <p:spPr bwMode="auto">
          <a:xfrm rot="16660300" flipH="1">
            <a:off x="3476227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" name="Freeform 93"/>
          <p:cNvSpPr>
            <a:spLocks noChangeAspect="1"/>
          </p:cNvSpPr>
          <p:nvPr/>
        </p:nvSpPr>
        <p:spPr bwMode="auto">
          <a:xfrm rot="15082045" flipH="1">
            <a:off x="344913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" name="Oval 94"/>
          <p:cNvSpPr>
            <a:spLocks noChangeAspect="1" noChangeArrowheads="1"/>
          </p:cNvSpPr>
          <p:nvPr/>
        </p:nvSpPr>
        <p:spPr bwMode="auto">
          <a:xfrm rot="14638998" flipH="1">
            <a:off x="369975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" name="Freeform 95"/>
          <p:cNvSpPr>
            <a:spLocks noChangeAspect="1"/>
          </p:cNvSpPr>
          <p:nvPr/>
        </p:nvSpPr>
        <p:spPr bwMode="auto">
          <a:xfrm rot="16660300" flipH="1">
            <a:off x="3632013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" name="Freeform 96"/>
          <p:cNvSpPr>
            <a:spLocks noChangeAspect="1"/>
          </p:cNvSpPr>
          <p:nvPr/>
        </p:nvSpPr>
        <p:spPr bwMode="auto">
          <a:xfrm rot="15082045" flipH="1">
            <a:off x="360266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" name="Oval 97"/>
          <p:cNvSpPr>
            <a:spLocks noChangeAspect="1" noChangeArrowheads="1"/>
          </p:cNvSpPr>
          <p:nvPr/>
        </p:nvSpPr>
        <p:spPr bwMode="auto">
          <a:xfrm rot="14638998" flipH="1">
            <a:off x="3855538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" name="Freeform 98"/>
          <p:cNvSpPr>
            <a:spLocks noChangeAspect="1"/>
          </p:cNvSpPr>
          <p:nvPr/>
        </p:nvSpPr>
        <p:spPr bwMode="auto">
          <a:xfrm rot="16660300" flipH="1">
            <a:off x="378780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" name="Freeform 99"/>
          <p:cNvSpPr>
            <a:spLocks noChangeAspect="1"/>
          </p:cNvSpPr>
          <p:nvPr/>
        </p:nvSpPr>
        <p:spPr bwMode="auto">
          <a:xfrm rot="15082045" flipH="1">
            <a:off x="3758450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" name="Oval 100"/>
          <p:cNvSpPr>
            <a:spLocks noChangeAspect="1" noChangeArrowheads="1"/>
          </p:cNvSpPr>
          <p:nvPr/>
        </p:nvSpPr>
        <p:spPr bwMode="auto">
          <a:xfrm rot="14638998" flipH="1">
            <a:off x="4011324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Freeform 101"/>
          <p:cNvSpPr>
            <a:spLocks noChangeAspect="1"/>
          </p:cNvSpPr>
          <p:nvPr/>
        </p:nvSpPr>
        <p:spPr bwMode="auto">
          <a:xfrm rot="16660300" flipH="1">
            <a:off x="3943585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" name="Freeform 102"/>
          <p:cNvSpPr>
            <a:spLocks noChangeAspect="1"/>
          </p:cNvSpPr>
          <p:nvPr/>
        </p:nvSpPr>
        <p:spPr bwMode="auto">
          <a:xfrm rot="15082045" flipH="1">
            <a:off x="3914236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" name="Oval 103"/>
          <p:cNvSpPr>
            <a:spLocks noChangeAspect="1" noChangeArrowheads="1"/>
          </p:cNvSpPr>
          <p:nvPr/>
        </p:nvSpPr>
        <p:spPr bwMode="auto">
          <a:xfrm rot="14638998" flipH="1">
            <a:off x="416485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Freeform 104"/>
          <p:cNvSpPr>
            <a:spLocks noChangeAspect="1"/>
          </p:cNvSpPr>
          <p:nvPr/>
        </p:nvSpPr>
        <p:spPr bwMode="auto">
          <a:xfrm rot="16660300" flipH="1">
            <a:off x="4097113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" name="Freeform 105"/>
          <p:cNvSpPr>
            <a:spLocks noChangeAspect="1"/>
          </p:cNvSpPr>
          <p:nvPr/>
        </p:nvSpPr>
        <p:spPr bwMode="auto">
          <a:xfrm rot="15082045" flipH="1">
            <a:off x="4070022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" name="Oval 106"/>
          <p:cNvSpPr>
            <a:spLocks noChangeAspect="1" noChangeArrowheads="1"/>
          </p:cNvSpPr>
          <p:nvPr/>
        </p:nvSpPr>
        <p:spPr bwMode="auto">
          <a:xfrm rot="14638998" flipH="1">
            <a:off x="432064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" name="Freeform 107"/>
          <p:cNvSpPr>
            <a:spLocks noChangeAspect="1"/>
          </p:cNvSpPr>
          <p:nvPr/>
        </p:nvSpPr>
        <p:spPr bwMode="auto">
          <a:xfrm rot="16660300" flipH="1">
            <a:off x="4252902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" name="Freeform 108"/>
          <p:cNvSpPr>
            <a:spLocks noChangeAspect="1"/>
          </p:cNvSpPr>
          <p:nvPr/>
        </p:nvSpPr>
        <p:spPr bwMode="auto">
          <a:xfrm rot="15082045" flipH="1">
            <a:off x="4223551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" name="Oval 109"/>
          <p:cNvSpPr>
            <a:spLocks noChangeAspect="1" noChangeArrowheads="1"/>
          </p:cNvSpPr>
          <p:nvPr/>
        </p:nvSpPr>
        <p:spPr bwMode="auto">
          <a:xfrm rot="14638998" flipH="1">
            <a:off x="4476427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" name="Freeform 110"/>
          <p:cNvSpPr>
            <a:spLocks noChangeAspect="1"/>
          </p:cNvSpPr>
          <p:nvPr/>
        </p:nvSpPr>
        <p:spPr bwMode="auto">
          <a:xfrm rot="16660300" flipH="1">
            <a:off x="4406431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" name="Freeform 111"/>
          <p:cNvSpPr>
            <a:spLocks noChangeAspect="1"/>
          </p:cNvSpPr>
          <p:nvPr/>
        </p:nvSpPr>
        <p:spPr bwMode="auto">
          <a:xfrm rot="15082045" flipH="1">
            <a:off x="4379337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" name="Oval 112"/>
          <p:cNvSpPr>
            <a:spLocks noChangeAspect="1" noChangeArrowheads="1"/>
          </p:cNvSpPr>
          <p:nvPr/>
        </p:nvSpPr>
        <p:spPr bwMode="auto">
          <a:xfrm rot="14638998" flipH="1">
            <a:off x="4629956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" name="Freeform 113"/>
          <p:cNvSpPr>
            <a:spLocks noChangeAspect="1"/>
          </p:cNvSpPr>
          <p:nvPr/>
        </p:nvSpPr>
        <p:spPr bwMode="auto">
          <a:xfrm rot="16660300" flipH="1">
            <a:off x="4562217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" name="Freeform 114"/>
          <p:cNvSpPr>
            <a:spLocks noChangeAspect="1"/>
          </p:cNvSpPr>
          <p:nvPr/>
        </p:nvSpPr>
        <p:spPr bwMode="auto">
          <a:xfrm rot="15082045" flipH="1">
            <a:off x="4535124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" name="Oval 115"/>
          <p:cNvSpPr>
            <a:spLocks noChangeAspect="1" noChangeArrowheads="1"/>
          </p:cNvSpPr>
          <p:nvPr/>
        </p:nvSpPr>
        <p:spPr bwMode="auto">
          <a:xfrm rot="14638998" flipH="1">
            <a:off x="4785743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" name="Freeform 116"/>
          <p:cNvSpPr>
            <a:spLocks noChangeAspect="1"/>
          </p:cNvSpPr>
          <p:nvPr/>
        </p:nvSpPr>
        <p:spPr bwMode="auto">
          <a:xfrm rot="16660300" flipH="1">
            <a:off x="4718004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" name="Freeform 117"/>
          <p:cNvSpPr>
            <a:spLocks noChangeAspect="1"/>
          </p:cNvSpPr>
          <p:nvPr/>
        </p:nvSpPr>
        <p:spPr bwMode="auto">
          <a:xfrm rot="15082045" flipH="1">
            <a:off x="4688653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" name="Oval 118"/>
          <p:cNvSpPr>
            <a:spLocks noChangeAspect="1" noChangeArrowheads="1"/>
          </p:cNvSpPr>
          <p:nvPr/>
        </p:nvSpPr>
        <p:spPr bwMode="auto">
          <a:xfrm rot="14638998" flipH="1">
            <a:off x="4941529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" name="Freeform 119"/>
          <p:cNvSpPr>
            <a:spLocks noChangeAspect="1"/>
          </p:cNvSpPr>
          <p:nvPr/>
        </p:nvSpPr>
        <p:spPr bwMode="auto">
          <a:xfrm rot="16660300" flipH="1">
            <a:off x="487379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" name="Freeform 120"/>
          <p:cNvSpPr>
            <a:spLocks noChangeAspect="1"/>
          </p:cNvSpPr>
          <p:nvPr/>
        </p:nvSpPr>
        <p:spPr bwMode="auto">
          <a:xfrm rot="15082045" flipH="1">
            <a:off x="4844439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" name="Oval 121"/>
          <p:cNvSpPr>
            <a:spLocks noChangeAspect="1" noChangeArrowheads="1"/>
          </p:cNvSpPr>
          <p:nvPr/>
        </p:nvSpPr>
        <p:spPr bwMode="auto">
          <a:xfrm rot="14638998" flipH="1">
            <a:off x="5095058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" name="Freeform 122"/>
          <p:cNvSpPr>
            <a:spLocks noChangeAspect="1"/>
          </p:cNvSpPr>
          <p:nvPr/>
        </p:nvSpPr>
        <p:spPr bwMode="auto">
          <a:xfrm rot="16660300" flipH="1">
            <a:off x="5027319" y="7060071"/>
            <a:ext cx="336410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" name="Freeform 123"/>
          <p:cNvSpPr>
            <a:spLocks noChangeAspect="1"/>
          </p:cNvSpPr>
          <p:nvPr/>
        </p:nvSpPr>
        <p:spPr bwMode="auto">
          <a:xfrm rot="15082045" flipH="1">
            <a:off x="5000225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" name="Oval 124"/>
          <p:cNvSpPr>
            <a:spLocks noChangeAspect="1" noChangeArrowheads="1"/>
          </p:cNvSpPr>
          <p:nvPr/>
        </p:nvSpPr>
        <p:spPr bwMode="auto">
          <a:xfrm rot="14638998" flipH="1">
            <a:off x="1683556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" name="Oval 127"/>
          <p:cNvSpPr>
            <a:spLocks noChangeAspect="1" noChangeArrowheads="1"/>
          </p:cNvSpPr>
          <p:nvPr/>
        </p:nvSpPr>
        <p:spPr bwMode="auto">
          <a:xfrm rot="14638998" flipH="1">
            <a:off x="1839342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" name="Oval 130"/>
          <p:cNvSpPr>
            <a:spLocks noChangeAspect="1" noChangeArrowheads="1"/>
          </p:cNvSpPr>
          <p:nvPr/>
        </p:nvSpPr>
        <p:spPr bwMode="auto">
          <a:xfrm rot="14638998" flipH="1">
            <a:off x="1995130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" name="Oval 133"/>
          <p:cNvSpPr>
            <a:spLocks noChangeAspect="1" noChangeArrowheads="1"/>
          </p:cNvSpPr>
          <p:nvPr/>
        </p:nvSpPr>
        <p:spPr bwMode="auto">
          <a:xfrm rot="14638998" flipH="1">
            <a:off x="2148658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" name="Oval 136"/>
          <p:cNvSpPr>
            <a:spLocks noChangeAspect="1" noChangeArrowheads="1"/>
          </p:cNvSpPr>
          <p:nvPr/>
        </p:nvSpPr>
        <p:spPr bwMode="auto">
          <a:xfrm rot="14638998" flipH="1">
            <a:off x="2304444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" name="Oval 139"/>
          <p:cNvSpPr>
            <a:spLocks noChangeAspect="1" noChangeArrowheads="1"/>
          </p:cNvSpPr>
          <p:nvPr/>
        </p:nvSpPr>
        <p:spPr bwMode="auto">
          <a:xfrm rot="14638998" flipH="1">
            <a:off x="245797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" name="Oval 142"/>
          <p:cNvSpPr>
            <a:spLocks noChangeAspect="1" noChangeArrowheads="1"/>
          </p:cNvSpPr>
          <p:nvPr/>
        </p:nvSpPr>
        <p:spPr bwMode="auto">
          <a:xfrm rot="14638998" flipH="1">
            <a:off x="261376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" name="Oval 55"/>
          <p:cNvSpPr>
            <a:spLocks noChangeAspect="1" noChangeArrowheads="1"/>
          </p:cNvSpPr>
          <p:nvPr/>
        </p:nvSpPr>
        <p:spPr bwMode="auto">
          <a:xfrm rot="6961002" flipH="1" flipV="1">
            <a:off x="1679041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" name="Freeform 56"/>
          <p:cNvSpPr>
            <a:spLocks noChangeAspect="1"/>
          </p:cNvSpPr>
          <p:nvPr/>
        </p:nvSpPr>
        <p:spPr bwMode="auto">
          <a:xfrm rot="4939700" flipH="1" flipV="1">
            <a:off x="1615824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" name="Freeform 57"/>
          <p:cNvSpPr>
            <a:spLocks noChangeAspect="1"/>
          </p:cNvSpPr>
          <p:nvPr/>
        </p:nvSpPr>
        <p:spPr bwMode="auto">
          <a:xfrm rot="6517955" flipH="1" flipV="1">
            <a:off x="158646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" name="Oval 58"/>
          <p:cNvSpPr>
            <a:spLocks noChangeAspect="1" noChangeArrowheads="1"/>
          </p:cNvSpPr>
          <p:nvPr/>
        </p:nvSpPr>
        <p:spPr bwMode="auto">
          <a:xfrm rot="6961002" flipH="1" flipV="1">
            <a:off x="1834827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" name="Freeform 59"/>
          <p:cNvSpPr>
            <a:spLocks noChangeAspect="1"/>
          </p:cNvSpPr>
          <p:nvPr/>
        </p:nvSpPr>
        <p:spPr bwMode="auto">
          <a:xfrm rot="4939700" flipH="1" flipV="1">
            <a:off x="1771609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" name="Freeform 60"/>
          <p:cNvSpPr>
            <a:spLocks noChangeAspect="1"/>
          </p:cNvSpPr>
          <p:nvPr/>
        </p:nvSpPr>
        <p:spPr bwMode="auto">
          <a:xfrm rot="6517955" flipH="1" flipV="1">
            <a:off x="1742254" y="670334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" name="Oval 61"/>
          <p:cNvSpPr>
            <a:spLocks noChangeAspect="1" noChangeArrowheads="1"/>
          </p:cNvSpPr>
          <p:nvPr/>
        </p:nvSpPr>
        <p:spPr bwMode="auto">
          <a:xfrm rot="6961002" flipH="1" flipV="1">
            <a:off x="1990614" y="6486595"/>
            <a:ext cx="115147" cy="13321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" name="Freeform 62"/>
          <p:cNvSpPr>
            <a:spLocks noChangeAspect="1"/>
          </p:cNvSpPr>
          <p:nvPr/>
        </p:nvSpPr>
        <p:spPr bwMode="auto">
          <a:xfrm rot="4939700" flipH="1" flipV="1">
            <a:off x="1925138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" name="Freeform 63"/>
          <p:cNvSpPr>
            <a:spLocks noChangeAspect="1"/>
          </p:cNvSpPr>
          <p:nvPr/>
        </p:nvSpPr>
        <p:spPr bwMode="auto">
          <a:xfrm rot="6517955" flipH="1" flipV="1">
            <a:off x="189578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" name="Oval 64"/>
          <p:cNvSpPr>
            <a:spLocks noChangeAspect="1" noChangeArrowheads="1"/>
          </p:cNvSpPr>
          <p:nvPr/>
        </p:nvSpPr>
        <p:spPr bwMode="auto">
          <a:xfrm rot="6961002" flipH="1" flipV="1">
            <a:off x="2144143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" name="Freeform 65"/>
          <p:cNvSpPr>
            <a:spLocks noChangeAspect="1"/>
          </p:cNvSpPr>
          <p:nvPr/>
        </p:nvSpPr>
        <p:spPr bwMode="auto">
          <a:xfrm rot="4939700" flipH="1" flipV="1">
            <a:off x="208092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" name="Freeform 66"/>
          <p:cNvSpPr>
            <a:spLocks noChangeAspect="1"/>
          </p:cNvSpPr>
          <p:nvPr/>
        </p:nvSpPr>
        <p:spPr bwMode="auto">
          <a:xfrm rot="6517955" flipH="1" flipV="1">
            <a:off x="2051570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" name="Oval 67"/>
          <p:cNvSpPr>
            <a:spLocks noChangeAspect="1" noChangeArrowheads="1"/>
          </p:cNvSpPr>
          <p:nvPr/>
        </p:nvSpPr>
        <p:spPr bwMode="auto">
          <a:xfrm rot="6961002" flipH="1" flipV="1">
            <a:off x="2299929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" name="Freeform 68"/>
          <p:cNvSpPr>
            <a:spLocks noChangeAspect="1"/>
          </p:cNvSpPr>
          <p:nvPr/>
        </p:nvSpPr>
        <p:spPr bwMode="auto">
          <a:xfrm rot="4939700" flipH="1" flipV="1">
            <a:off x="2236711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" name="Freeform 69"/>
          <p:cNvSpPr>
            <a:spLocks noChangeAspect="1"/>
          </p:cNvSpPr>
          <p:nvPr/>
        </p:nvSpPr>
        <p:spPr bwMode="auto">
          <a:xfrm rot="6517955" flipH="1" flipV="1">
            <a:off x="2207356" y="670108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" name="Oval 70"/>
          <p:cNvSpPr>
            <a:spLocks noChangeAspect="1" noChangeArrowheads="1"/>
          </p:cNvSpPr>
          <p:nvPr/>
        </p:nvSpPr>
        <p:spPr bwMode="auto">
          <a:xfrm rot="6961002" flipH="1" flipV="1">
            <a:off x="2455716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" name="Freeform 71"/>
          <p:cNvSpPr>
            <a:spLocks noChangeAspect="1"/>
          </p:cNvSpPr>
          <p:nvPr/>
        </p:nvSpPr>
        <p:spPr bwMode="auto">
          <a:xfrm rot="4939700" flipH="1" flipV="1">
            <a:off x="2390240" y="6707856"/>
            <a:ext cx="338667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6" name="Freeform 72"/>
          <p:cNvSpPr>
            <a:spLocks noChangeAspect="1"/>
          </p:cNvSpPr>
          <p:nvPr/>
        </p:nvSpPr>
        <p:spPr bwMode="auto">
          <a:xfrm rot="6517955" flipH="1" flipV="1">
            <a:off x="2360885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" name="Oval 73"/>
          <p:cNvSpPr>
            <a:spLocks noChangeAspect="1" noChangeArrowheads="1"/>
          </p:cNvSpPr>
          <p:nvPr/>
        </p:nvSpPr>
        <p:spPr bwMode="auto">
          <a:xfrm rot="6961002" flipH="1" flipV="1">
            <a:off x="2611502" y="6488851"/>
            <a:ext cx="115147" cy="12869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8" name="Freeform 74"/>
          <p:cNvSpPr>
            <a:spLocks noChangeAspect="1"/>
          </p:cNvSpPr>
          <p:nvPr/>
        </p:nvSpPr>
        <p:spPr bwMode="auto">
          <a:xfrm rot="4939700" flipH="1" flipV="1">
            <a:off x="2546027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" name="Freeform 75"/>
          <p:cNvSpPr>
            <a:spLocks noChangeAspect="1"/>
          </p:cNvSpPr>
          <p:nvPr/>
        </p:nvSpPr>
        <p:spPr bwMode="auto">
          <a:xfrm rot="6517955" flipH="1" flipV="1">
            <a:off x="2516671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" name="Freeform 125"/>
          <p:cNvSpPr>
            <a:spLocks noChangeAspect="1"/>
          </p:cNvSpPr>
          <p:nvPr/>
        </p:nvSpPr>
        <p:spPr bwMode="auto">
          <a:xfrm rot="16660300" flipH="1">
            <a:off x="1615818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" name="Freeform 126"/>
          <p:cNvSpPr>
            <a:spLocks noChangeAspect="1"/>
          </p:cNvSpPr>
          <p:nvPr/>
        </p:nvSpPr>
        <p:spPr bwMode="auto">
          <a:xfrm rot="15082045" flipH="1">
            <a:off x="1588725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2" name="Freeform 128"/>
          <p:cNvSpPr>
            <a:spLocks noChangeAspect="1"/>
          </p:cNvSpPr>
          <p:nvPr/>
        </p:nvSpPr>
        <p:spPr bwMode="auto">
          <a:xfrm rot="16660300" flipH="1">
            <a:off x="1771604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" name="Freeform 129"/>
          <p:cNvSpPr>
            <a:spLocks noChangeAspect="1"/>
          </p:cNvSpPr>
          <p:nvPr/>
        </p:nvSpPr>
        <p:spPr bwMode="auto">
          <a:xfrm rot="15082045" flipH="1">
            <a:off x="174225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Freeform 131"/>
          <p:cNvSpPr>
            <a:spLocks noChangeAspect="1"/>
          </p:cNvSpPr>
          <p:nvPr/>
        </p:nvSpPr>
        <p:spPr bwMode="auto">
          <a:xfrm rot="16660300" flipH="1">
            <a:off x="1925133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5" name="Freeform 132"/>
          <p:cNvSpPr>
            <a:spLocks noChangeAspect="1"/>
          </p:cNvSpPr>
          <p:nvPr/>
        </p:nvSpPr>
        <p:spPr bwMode="auto">
          <a:xfrm rot="15082045" flipH="1">
            <a:off x="1898041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Freeform 134"/>
          <p:cNvSpPr>
            <a:spLocks noChangeAspect="1"/>
          </p:cNvSpPr>
          <p:nvPr/>
        </p:nvSpPr>
        <p:spPr bwMode="auto">
          <a:xfrm rot="16660300" flipH="1">
            <a:off x="208092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Freeform 135"/>
          <p:cNvSpPr>
            <a:spLocks noChangeAspect="1"/>
          </p:cNvSpPr>
          <p:nvPr/>
        </p:nvSpPr>
        <p:spPr bwMode="auto">
          <a:xfrm rot="15082045" flipH="1">
            <a:off x="2053827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8" name="Freeform 137"/>
          <p:cNvSpPr>
            <a:spLocks noChangeAspect="1"/>
          </p:cNvSpPr>
          <p:nvPr/>
        </p:nvSpPr>
        <p:spPr bwMode="auto">
          <a:xfrm rot="16660300" flipH="1">
            <a:off x="2236706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" name="Freeform 138"/>
          <p:cNvSpPr>
            <a:spLocks noChangeAspect="1"/>
          </p:cNvSpPr>
          <p:nvPr/>
        </p:nvSpPr>
        <p:spPr bwMode="auto">
          <a:xfrm rot="15082045" flipH="1">
            <a:off x="2209613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" name="Freeform 140"/>
          <p:cNvSpPr>
            <a:spLocks noChangeAspect="1"/>
          </p:cNvSpPr>
          <p:nvPr/>
        </p:nvSpPr>
        <p:spPr bwMode="auto">
          <a:xfrm rot="16660300" flipH="1">
            <a:off x="2390235" y="7060071"/>
            <a:ext cx="336410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" name="Freeform 141"/>
          <p:cNvSpPr>
            <a:spLocks noChangeAspect="1"/>
          </p:cNvSpPr>
          <p:nvPr/>
        </p:nvSpPr>
        <p:spPr bwMode="auto">
          <a:xfrm rot="15082045" flipH="1">
            <a:off x="2363142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2" name="Freeform 143"/>
          <p:cNvSpPr>
            <a:spLocks noChangeAspect="1"/>
          </p:cNvSpPr>
          <p:nvPr/>
        </p:nvSpPr>
        <p:spPr bwMode="auto">
          <a:xfrm rot="16660300" flipH="1">
            <a:off x="2546022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" name="Freeform 144"/>
          <p:cNvSpPr>
            <a:spLocks noChangeAspect="1"/>
          </p:cNvSpPr>
          <p:nvPr/>
        </p:nvSpPr>
        <p:spPr bwMode="auto">
          <a:xfrm rot="15082045" flipH="1">
            <a:off x="2518932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" name="Oval 145"/>
          <p:cNvSpPr>
            <a:spLocks noChangeAspect="1" noChangeArrowheads="1"/>
          </p:cNvSpPr>
          <p:nvPr/>
        </p:nvSpPr>
        <p:spPr bwMode="auto">
          <a:xfrm rot="14638998" flipH="1">
            <a:off x="2769547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Freeform 146"/>
          <p:cNvSpPr>
            <a:spLocks noChangeAspect="1"/>
          </p:cNvSpPr>
          <p:nvPr/>
        </p:nvSpPr>
        <p:spPr bwMode="auto">
          <a:xfrm rot="16660300" flipH="1">
            <a:off x="2701808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Freeform 147"/>
          <p:cNvSpPr>
            <a:spLocks noChangeAspect="1"/>
          </p:cNvSpPr>
          <p:nvPr/>
        </p:nvSpPr>
        <p:spPr bwMode="auto">
          <a:xfrm rot="15082045" flipH="1">
            <a:off x="2672457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Oval 148"/>
          <p:cNvSpPr>
            <a:spLocks noChangeAspect="1" noChangeArrowheads="1"/>
          </p:cNvSpPr>
          <p:nvPr/>
        </p:nvSpPr>
        <p:spPr bwMode="auto">
          <a:xfrm rot="14638998" flipH="1">
            <a:off x="2936617" y="7270045"/>
            <a:ext cx="108373" cy="12417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Freeform 149"/>
          <p:cNvSpPr>
            <a:spLocks noChangeAspect="1"/>
          </p:cNvSpPr>
          <p:nvPr/>
        </p:nvSpPr>
        <p:spPr bwMode="auto">
          <a:xfrm rot="16660300" flipH="1">
            <a:off x="2873400" y="7073622"/>
            <a:ext cx="320604" cy="11288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Freeform 150"/>
          <p:cNvSpPr>
            <a:spLocks noChangeAspect="1"/>
          </p:cNvSpPr>
          <p:nvPr/>
        </p:nvSpPr>
        <p:spPr bwMode="auto">
          <a:xfrm rot="15082045" flipH="1">
            <a:off x="2846306" y="7069101"/>
            <a:ext cx="279964" cy="12417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Oval 151"/>
          <p:cNvSpPr>
            <a:spLocks noChangeAspect="1" noChangeArrowheads="1"/>
          </p:cNvSpPr>
          <p:nvPr/>
        </p:nvSpPr>
        <p:spPr bwMode="auto">
          <a:xfrm rot="14638998" flipH="1">
            <a:off x="307886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Freeform 152"/>
          <p:cNvSpPr>
            <a:spLocks noChangeAspect="1"/>
          </p:cNvSpPr>
          <p:nvPr/>
        </p:nvSpPr>
        <p:spPr bwMode="auto">
          <a:xfrm rot="16660300" flipH="1">
            <a:off x="3011124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Freeform 153"/>
          <p:cNvSpPr>
            <a:spLocks noChangeAspect="1"/>
          </p:cNvSpPr>
          <p:nvPr/>
        </p:nvSpPr>
        <p:spPr bwMode="auto">
          <a:xfrm rot="15082045" flipH="1">
            <a:off x="2984033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" name="Oval 154"/>
          <p:cNvSpPr>
            <a:spLocks noChangeAspect="1" noChangeArrowheads="1"/>
          </p:cNvSpPr>
          <p:nvPr/>
        </p:nvSpPr>
        <p:spPr bwMode="auto">
          <a:xfrm rot="14638998" flipH="1">
            <a:off x="3234649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" name="Freeform 155"/>
          <p:cNvSpPr>
            <a:spLocks noChangeAspect="1"/>
          </p:cNvSpPr>
          <p:nvPr/>
        </p:nvSpPr>
        <p:spPr bwMode="auto">
          <a:xfrm rot="16660300" flipH="1">
            <a:off x="316691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" name="Freeform 156"/>
          <p:cNvSpPr>
            <a:spLocks noChangeAspect="1"/>
          </p:cNvSpPr>
          <p:nvPr/>
        </p:nvSpPr>
        <p:spPr bwMode="auto">
          <a:xfrm rot="15082045" flipH="1">
            <a:off x="3139819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" name="Oval 157"/>
          <p:cNvSpPr>
            <a:spLocks noChangeAspect="1" noChangeArrowheads="1"/>
          </p:cNvSpPr>
          <p:nvPr/>
        </p:nvSpPr>
        <p:spPr bwMode="auto">
          <a:xfrm rot="14638998" flipH="1">
            <a:off x="5402116" y="7274564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7" name="Freeform 158"/>
          <p:cNvSpPr>
            <a:spLocks noChangeAspect="1"/>
          </p:cNvSpPr>
          <p:nvPr/>
        </p:nvSpPr>
        <p:spPr bwMode="auto">
          <a:xfrm rot="16660300" flipH="1">
            <a:off x="5338893" y="7064586"/>
            <a:ext cx="334151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8" name="Freeform 159"/>
          <p:cNvSpPr>
            <a:spLocks noChangeAspect="1"/>
          </p:cNvSpPr>
          <p:nvPr/>
        </p:nvSpPr>
        <p:spPr bwMode="auto">
          <a:xfrm rot="15082045" flipH="1">
            <a:off x="5309544" y="7062327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" name="Oval 160"/>
          <p:cNvSpPr>
            <a:spLocks noChangeAspect="1" noChangeArrowheads="1"/>
          </p:cNvSpPr>
          <p:nvPr/>
        </p:nvSpPr>
        <p:spPr bwMode="auto">
          <a:xfrm rot="14638998" flipH="1">
            <a:off x="5248587" y="7274564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" name="Freeform 161"/>
          <p:cNvSpPr>
            <a:spLocks noChangeAspect="1"/>
          </p:cNvSpPr>
          <p:nvPr/>
        </p:nvSpPr>
        <p:spPr bwMode="auto">
          <a:xfrm rot="16660300" flipH="1">
            <a:off x="5185364" y="7064586"/>
            <a:ext cx="334151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" name="Freeform 162"/>
          <p:cNvSpPr>
            <a:spLocks noChangeAspect="1"/>
          </p:cNvSpPr>
          <p:nvPr/>
        </p:nvSpPr>
        <p:spPr bwMode="auto">
          <a:xfrm rot="15082045" flipH="1">
            <a:off x="5156014" y="706007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" name="Oval 163"/>
          <p:cNvSpPr>
            <a:spLocks noChangeAspect="1" noChangeArrowheads="1"/>
          </p:cNvSpPr>
          <p:nvPr/>
        </p:nvSpPr>
        <p:spPr bwMode="auto">
          <a:xfrm rot="6961002" flipH="1" flipV="1">
            <a:off x="5241813" y="6486600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" name="Freeform 164"/>
          <p:cNvSpPr>
            <a:spLocks noChangeAspect="1"/>
          </p:cNvSpPr>
          <p:nvPr/>
        </p:nvSpPr>
        <p:spPr bwMode="auto">
          <a:xfrm rot="4939700" flipH="1" flipV="1">
            <a:off x="5178590" y="670560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" name="Freeform 165"/>
          <p:cNvSpPr>
            <a:spLocks noChangeAspect="1"/>
          </p:cNvSpPr>
          <p:nvPr/>
        </p:nvSpPr>
        <p:spPr bwMode="auto">
          <a:xfrm rot="6517955" flipH="1" flipV="1">
            <a:off x="5149241" y="670108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" name="Oval 166"/>
          <p:cNvSpPr>
            <a:spLocks noChangeAspect="1" noChangeArrowheads="1"/>
          </p:cNvSpPr>
          <p:nvPr/>
        </p:nvSpPr>
        <p:spPr bwMode="auto">
          <a:xfrm rot="6961002" flipH="1" flipV="1">
            <a:off x="5370507" y="648434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" name="Freeform 167"/>
          <p:cNvSpPr>
            <a:spLocks noChangeAspect="1"/>
          </p:cNvSpPr>
          <p:nvPr/>
        </p:nvSpPr>
        <p:spPr bwMode="auto">
          <a:xfrm rot="4939700" flipH="1" flipV="1">
            <a:off x="5305027" y="670560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" name="Freeform 168"/>
          <p:cNvSpPr>
            <a:spLocks noChangeAspect="1"/>
          </p:cNvSpPr>
          <p:nvPr/>
        </p:nvSpPr>
        <p:spPr bwMode="auto">
          <a:xfrm rot="6517955" flipH="1" flipV="1">
            <a:off x="5273417" y="6698831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" name="Oval 170"/>
          <p:cNvSpPr>
            <a:spLocks noChangeAspect="1" noChangeArrowheads="1"/>
          </p:cNvSpPr>
          <p:nvPr/>
        </p:nvSpPr>
        <p:spPr bwMode="auto">
          <a:xfrm>
            <a:off x="2527953" y="6138176"/>
            <a:ext cx="259661" cy="106033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9" name="Text Box 169"/>
          <p:cNvSpPr txBox="1">
            <a:spLocks noChangeAspect="1" noChangeArrowheads="1"/>
          </p:cNvSpPr>
          <p:nvPr/>
        </p:nvSpPr>
        <p:spPr bwMode="auto">
          <a:xfrm>
            <a:off x="2527959" y="5996664"/>
            <a:ext cx="2786098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i-FI" sz="2000" dirty="0" err="1"/>
              <a:t>liquid</a:t>
            </a:r>
            <a:r>
              <a:rPr lang="fi-FI" sz="2000" dirty="0"/>
              <a:t> = D</a:t>
            </a:r>
            <a:r>
              <a:rPr lang="fi-FI" sz="2000" baseline="-25000" dirty="0"/>
              <a:t>2</a:t>
            </a:r>
            <a:r>
              <a:rPr lang="fi-FI" sz="2000" dirty="0"/>
              <a:t>O</a:t>
            </a:r>
            <a:endParaRPr lang="en-GB" sz="2000" dirty="0"/>
          </a:p>
        </p:txBody>
      </p:sp>
      <p:sp>
        <p:nvSpPr>
          <p:cNvPr id="222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data – what does it reveal?</a:t>
            </a:r>
          </a:p>
        </p:txBody>
      </p:sp>
    </p:spTree>
    <p:extLst>
      <p:ext uri="{BB962C8B-B14F-4D97-AF65-F5344CB8AC3E}">
        <p14:creationId xmlns:p14="http://schemas.microsoft.com/office/powerpoint/2010/main" val="31194221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677864" y="5956924"/>
            <a:ext cx="3888432" cy="1440161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13"/>
            <a:endParaRPr lang="en-US" sz="2400"/>
          </a:p>
        </p:txBody>
      </p:sp>
      <p:sp>
        <p:nvSpPr>
          <p:cNvPr id="230406" name="AutoShape 6"/>
          <p:cNvSpPr>
            <a:spLocks noChangeArrowheads="1"/>
          </p:cNvSpPr>
          <p:nvPr/>
        </p:nvSpPr>
        <p:spPr bwMode="auto">
          <a:xfrm>
            <a:off x="6111811" y="6786880"/>
            <a:ext cx="1022773" cy="408658"/>
          </a:xfrm>
          <a:prstGeom prst="lef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7981378" y="8642773"/>
            <a:ext cx="4026807" cy="7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/>
              <a:t>Scattering length density profile </a:t>
            </a:r>
            <a:r>
              <a:rPr lang="en-AU" sz="2000" dirty="0" err="1">
                <a:sym typeface="Symbol" pitchFamily="-110" charset="2"/>
              </a:rPr>
              <a:t>(z</a:t>
            </a:r>
            <a:r>
              <a:rPr lang="en-AU" sz="2000" dirty="0">
                <a:sym typeface="Symbol" pitchFamily="-110" charset="2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AU" sz="2000" dirty="0">
                <a:sym typeface="Symbol" pitchFamily="-110" charset="2"/>
              </a:rPr>
              <a:t> = neutron refractive index profile</a:t>
            </a:r>
          </a:p>
        </p:txBody>
      </p:sp>
      <p:pic>
        <p:nvPicPr>
          <p:cNvPr id="230408" name="Picture 8" descr="Refle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578" y="2309714"/>
            <a:ext cx="5102578" cy="2323253"/>
          </a:xfrm>
          <a:prstGeom prst="rect">
            <a:avLst/>
          </a:prstGeom>
          <a:noFill/>
        </p:spPr>
      </p:pic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1552911" y="8430542"/>
            <a:ext cx="4908585" cy="7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/>
              <a:t>Model structure of </a:t>
            </a:r>
            <a:r>
              <a:rPr lang="en-AU" sz="2000" dirty="0" smtClean="0"/>
              <a:t>lipid membrane</a:t>
            </a:r>
            <a:endParaRPr lang="en-AU" sz="2000" dirty="0"/>
          </a:p>
          <a:p>
            <a:pPr>
              <a:spcBef>
                <a:spcPct val="0"/>
              </a:spcBef>
            </a:pPr>
            <a:r>
              <a:rPr lang="en-AU" sz="2000" dirty="0">
                <a:sym typeface="Symbol" pitchFamily="-110" charset="2"/>
              </a:rPr>
              <a:t> = layered model of structure &amp; composition</a:t>
            </a:r>
          </a:p>
        </p:txBody>
      </p:sp>
      <p:sp>
        <p:nvSpPr>
          <p:cNvPr id="230413" name="AutoShape 13"/>
          <p:cNvSpPr>
            <a:spLocks noChangeArrowheads="1"/>
          </p:cNvSpPr>
          <p:nvPr/>
        </p:nvSpPr>
        <p:spPr bwMode="auto">
          <a:xfrm flipH="1">
            <a:off x="6364682" y="7256498"/>
            <a:ext cx="1022773" cy="408658"/>
          </a:xfrm>
          <a:prstGeom prst="lef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5" name="Straight Arrow Connector 174"/>
          <p:cNvCxnSpPr/>
          <p:nvPr/>
        </p:nvCxnSpPr>
        <p:spPr bwMode="auto">
          <a:xfrm rot="16200000" flipV="1">
            <a:off x="460588" y="7342293"/>
            <a:ext cx="1697849" cy="1806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9" name="TextBox 328"/>
          <p:cNvSpPr txBox="1"/>
          <p:nvPr/>
        </p:nvSpPr>
        <p:spPr>
          <a:xfrm>
            <a:off x="6863648" y="3106702"/>
            <a:ext cx="570354" cy="1137803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130019" tIns="65010" rIns="130019" bIns="65010" rtlCol="0">
            <a:spAutoFit/>
          </a:bodyPr>
          <a:lstStyle/>
          <a:p>
            <a:r>
              <a:rPr lang="en-US" sz="2000" dirty="0"/>
              <a:t>L</a:t>
            </a:r>
            <a:r>
              <a:rPr lang="en-GB" sz="2000" dirty="0" err="1"/>
              <a:t>og</a:t>
            </a:r>
            <a:r>
              <a:rPr lang="en-GB" sz="2000" dirty="0"/>
              <a:t> R</a:t>
            </a:r>
          </a:p>
        </p:txBody>
      </p:sp>
      <p:sp>
        <p:nvSpPr>
          <p:cNvPr id="230576" name="AutoShape 176"/>
          <p:cNvSpPr>
            <a:spLocks noChangeArrowheads="1"/>
          </p:cNvSpPr>
          <p:nvPr/>
        </p:nvSpPr>
        <p:spPr bwMode="auto">
          <a:xfrm>
            <a:off x="6116321" y="3183467"/>
            <a:ext cx="921173" cy="408658"/>
          </a:xfrm>
          <a:prstGeom prst="rightArrow">
            <a:avLst>
              <a:gd name="adj1" fmla="val 50000"/>
              <a:gd name="adj2" fmla="val 5635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5" name="AutoShape 5"/>
          <p:cNvSpPr>
            <a:spLocks noChangeArrowheads="1"/>
          </p:cNvSpPr>
          <p:nvPr/>
        </p:nvSpPr>
        <p:spPr bwMode="auto">
          <a:xfrm>
            <a:off x="12173938" y="5924415"/>
            <a:ext cx="410916" cy="663787"/>
          </a:xfrm>
          <a:prstGeom prst="downArrow">
            <a:avLst>
              <a:gd name="adj1" fmla="val 50000"/>
              <a:gd name="adj2" fmla="val 40385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" name="TextBox 332"/>
          <p:cNvSpPr txBox="1"/>
          <p:nvPr/>
        </p:nvSpPr>
        <p:spPr>
          <a:xfrm>
            <a:off x="8409222" y="7453679"/>
            <a:ext cx="638849" cy="377511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sz="1600" dirty="0"/>
              <a:t>SiO</a:t>
            </a:r>
            <a:r>
              <a:rPr lang="en-GB" sz="1600" baseline="-25000" dirty="0"/>
              <a:t>2</a:t>
            </a:r>
          </a:p>
        </p:txBody>
      </p:sp>
      <p:sp>
        <p:nvSpPr>
          <p:cNvPr id="334" name="TextBox 333"/>
          <p:cNvSpPr txBox="1"/>
          <p:nvPr/>
        </p:nvSpPr>
        <p:spPr>
          <a:xfrm>
            <a:off x="11058191" y="6550568"/>
            <a:ext cx="653831" cy="377537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sz="1600" dirty="0"/>
              <a:t>D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endParaRPr lang="en-GB" sz="1600" baseline="-25000" dirty="0"/>
          </a:p>
        </p:txBody>
      </p:sp>
      <p:pic>
        <p:nvPicPr>
          <p:cNvPr id="217" name="Picture 175" descr="\\.PSF\.Home\Desktop\sldrefl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5556" y="1887508"/>
            <a:ext cx="5382542" cy="4124961"/>
          </a:xfrm>
          <a:prstGeom prst="rect">
            <a:avLst/>
          </a:prstGeom>
          <a:noFill/>
        </p:spPr>
      </p:pic>
      <p:sp>
        <p:nvSpPr>
          <p:cNvPr id="218" name="Text Box 177"/>
          <p:cNvSpPr txBox="1">
            <a:spLocks noChangeArrowheads="1"/>
          </p:cNvSpPr>
          <p:nvPr/>
        </p:nvSpPr>
        <p:spPr bwMode="auto">
          <a:xfrm>
            <a:off x="8374429" y="1892018"/>
            <a:ext cx="997276" cy="4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rgbClr val="3333CC"/>
                </a:solidFill>
              </a:rPr>
              <a:t>h-lipid</a:t>
            </a:r>
          </a:p>
        </p:txBody>
      </p:sp>
      <p:sp>
        <p:nvSpPr>
          <p:cNvPr id="219" name="Text Box 178"/>
          <p:cNvSpPr txBox="1">
            <a:spLocks noChangeArrowheads="1"/>
          </p:cNvSpPr>
          <p:nvPr/>
        </p:nvSpPr>
        <p:spPr bwMode="auto">
          <a:xfrm>
            <a:off x="8409117" y="3102187"/>
            <a:ext cx="1000156" cy="4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rgbClr val="CC0000"/>
                </a:solidFill>
              </a:rPr>
              <a:t>d-lipid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11254928" y="3868688"/>
            <a:ext cx="433493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</a:rPr>
              <a:t>z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221" name="Straight Arrow Connector 220"/>
          <p:cNvCxnSpPr/>
          <p:nvPr/>
        </p:nvCxnSpPr>
        <p:spPr bwMode="auto">
          <a:xfrm rot="5400000">
            <a:off x="9350211" y="4678116"/>
            <a:ext cx="993422" cy="1806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4" name="TextBox 223"/>
          <p:cNvSpPr txBox="1"/>
          <p:nvPr/>
        </p:nvSpPr>
        <p:spPr>
          <a:xfrm>
            <a:off x="9184457" y="3724677"/>
            <a:ext cx="1442442" cy="439093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pPr>
              <a:buFont typeface="Lucida Grande"/>
              <a:buChar char="⇒"/>
            </a:pPr>
            <a:r>
              <a:rPr lang="en-GB" sz="2000" dirty="0"/>
              <a:t>thickness</a:t>
            </a:r>
          </a:p>
        </p:txBody>
      </p:sp>
      <p:cxnSp>
        <p:nvCxnSpPr>
          <p:cNvPr id="225" name="Straight Arrow Connector 224"/>
          <p:cNvCxnSpPr/>
          <p:nvPr/>
        </p:nvCxnSpPr>
        <p:spPr bwMode="auto">
          <a:xfrm flipV="1">
            <a:off x="10894888" y="4084319"/>
            <a:ext cx="1260988" cy="39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6" name="TextBox 225"/>
          <p:cNvSpPr txBox="1"/>
          <p:nvPr/>
        </p:nvSpPr>
        <p:spPr>
          <a:xfrm>
            <a:off x="11110912" y="1348407"/>
            <a:ext cx="936104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GB" sz="24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(z)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9094689" y="1564432"/>
            <a:ext cx="936104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427" name="Straight Arrow Connector 426"/>
          <p:cNvCxnSpPr/>
          <p:nvPr/>
        </p:nvCxnSpPr>
        <p:spPr bwMode="auto">
          <a:xfrm rot="16200000" flipV="1">
            <a:off x="460588" y="7342293"/>
            <a:ext cx="1697849" cy="1806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8" name="TextBox 427"/>
          <p:cNvSpPr txBox="1"/>
          <p:nvPr/>
        </p:nvSpPr>
        <p:spPr>
          <a:xfrm>
            <a:off x="744679" y="6899770"/>
            <a:ext cx="490782" cy="787903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dirty="0" err="1" smtClean="0"/>
              <a:t>z</a:t>
            </a:r>
            <a:endParaRPr lang="en-GB" dirty="0"/>
          </a:p>
        </p:txBody>
      </p:sp>
      <p:sp>
        <p:nvSpPr>
          <p:cNvPr id="429" name="Rectangle 18"/>
          <p:cNvSpPr>
            <a:spLocks noChangeAspect="1" noChangeArrowheads="1"/>
          </p:cNvSpPr>
          <p:nvPr/>
        </p:nvSpPr>
        <p:spPr bwMode="auto">
          <a:xfrm>
            <a:off x="1658714" y="7428089"/>
            <a:ext cx="3867574" cy="71345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" name="Text Box 169"/>
          <p:cNvSpPr txBox="1">
            <a:spLocks noChangeAspect="1" noChangeArrowheads="1"/>
          </p:cNvSpPr>
          <p:nvPr/>
        </p:nvSpPr>
        <p:spPr bwMode="auto">
          <a:xfrm>
            <a:off x="2509897" y="7586140"/>
            <a:ext cx="2786098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i-FI" sz="2000" dirty="0" err="1"/>
              <a:t>Solid</a:t>
            </a:r>
            <a:r>
              <a:rPr lang="fi-FI" sz="2000" dirty="0"/>
              <a:t> = Si-SiO</a:t>
            </a:r>
            <a:r>
              <a:rPr lang="fi-FI" sz="2000" baseline="-25000" dirty="0"/>
              <a:t>2</a:t>
            </a:r>
            <a:endParaRPr lang="en-GB" sz="2000" dirty="0"/>
          </a:p>
        </p:txBody>
      </p:sp>
      <p:sp>
        <p:nvSpPr>
          <p:cNvPr id="431" name="Oval 19"/>
          <p:cNvSpPr>
            <a:spLocks noChangeAspect="1" noChangeArrowheads="1"/>
          </p:cNvSpPr>
          <p:nvPr/>
        </p:nvSpPr>
        <p:spPr bwMode="auto">
          <a:xfrm rot="6961002" flipH="1" flipV="1">
            <a:off x="3385921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" name="Freeform 20"/>
          <p:cNvSpPr>
            <a:spLocks noChangeAspect="1"/>
          </p:cNvSpPr>
          <p:nvPr/>
        </p:nvSpPr>
        <p:spPr bwMode="auto">
          <a:xfrm rot="4939700" flipH="1" flipV="1">
            <a:off x="3320444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" name="Freeform 21"/>
          <p:cNvSpPr>
            <a:spLocks noChangeAspect="1"/>
          </p:cNvSpPr>
          <p:nvPr/>
        </p:nvSpPr>
        <p:spPr bwMode="auto">
          <a:xfrm rot="6517955" flipH="1" flipV="1">
            <a:off x="329108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" name="Oval 22"/>
          <p:cNvSpPr>
            <a:spLocks noChangeAspect="1" noChangeArrowheads="1"/>
          </p:cNvSpPr>
          <p:nvPr/>
        </p:nvSpPr>
        <p:spPr bwMode="auto">
          <a:xfrm rot="6961002" flipH="1" flipV="1">
            <a:off x="3541707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" name="Freeform 23"/>
          <p:cNvSpPr>
            <a:spLocks noChangeAspect="1"/>
          </p:cNvSpPr>
          <p:nvPr/>
        </p:nvSpPr>
        <p:spPr bwMode="auto">
          <a:xfrm rot="4939700" flipH="1" flipV="1">
            <a:off x="3476232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" name="Freeform 24"/>
          <p:cNvSpPr>
            <a:spLocks noChangeAspect="1"/>
          </p:cNvSpPr>
          <p:nvPr/>
        </p:nvSpPr>
        <p:spPr bwMode="auto">
          <a:xfrm rot="6517955" flipH="1" flipV="1">
            <a:off x="344687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" name="Oval 25"/>
          <p:cNvSpPr>
            <a:spLocks noChangeAspect="1" noChangeArrowheads="1"/>
          </p:cNvSpPr>
          <p:nvPr/>
        </p:nvSpPr>
        <p:spPr bwMode="auto">
          <a:xfrm rot="6961002" flipH="1" flipV="1">
            <a:off x="3695236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" name="Freeform 26"/>
          <p:cNvSpPr>
            <a:spLocks noChangeAspect="1"/>
          </p:cNvSpPr>
          <p:nvPr/>
        </p:nvSpPr>
        <p:spPr bwMode="auto">
          <a:xfrm rot="4939700" flipH="1" flipV="1">
            <a:off x="3632018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" name="Freeform 27"/>
          <p:cNvSpPr>
            <a:spLocks noChangeAspect="1"/>
          </p:cNvSpPr>
          <p:nvPr/>
        </p:nvSpPr>
        <p:spPr bwMode="auto">
          <a:xfrm rot="6517955" flipH="1" flipV="1">
            <a:off x="360266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" name="Oval 28"/>
          <p:cNvSpPr>
            <a:spLocks noChangeAspect="1" noChangeArrowheads="1"/>
          </p:cNvSpPr>
          <p:nvPr/>
        </p:nvSpPr>
        <p:spPr bwMode="auto">
          <a:xfrm rot="6961002" flipH="1" flipV="1">
            <a:off x="3851023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Freeform 29"/>
          <p:cNvSpPr>
            <a:spLocks noChangeAspect="1"/>
          </p:cNvSpPr>
          <p:nvPr/>
        </p:nvSpPr>
        <p:spPr bwMode="auto">
          <a:xfrm rot="4939700" flipH="1" flipV="1">
            <a:off x="378780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Freeform 30"/>
          <p:cNvSpPr>
            <a:spLocks noChangeAspect="1"/>
          </p:cNvSpPr>
          <p:nvPr/>
        </p:nvSpPr>
        <p:spPr bwMode="auto">
          <a:xfrm rot="6517955" flipH="1" flipV="1">
            <a:off x="3758450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Oval 31"/>
          <p:cNvSpPr>
            <a:spLocks noChangeAspect="1" noChangeArrowheads="1"/>
          </p:cNvSpPr>
          <p:nvPr/>
        </p:nvSpPr>
        <p:spPr bwMode="auto">
          <a:xfrm rot="6961002" flipH="1" flipV="1">
            <a:off x="4006809" y="6488851"/>
            <a:ext cx="115147" cy="12869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Freeform 32"/>
          <p:cNvSpPr>
            <a:spLocks noChangeAspect="1"/>
          </p:cNvSpPr>
          <p:nvPr/>
        </p:nvSpPr>
        <p:spPr bwMode="auto">
          <a:xfrm rot="4939700" flipH="1" flipV="1">
            <a:off x="3943591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Freeform 33"/>
          <p:cNvSpPr>
            <a:spLocks noChangeAspect="1"/>
          </p:cNvSpPr>
          <p:nvPr/>
        </p:nvSpPr>
        <p:spPr bwMode="auto">
          <a:xfrm rot="6517955" flipH="1" flipV="1">
            <a:off x="3911979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Oval 34"/>
          <p:cNvSpPr>
            <a:spLocks noChangeAspect="1" noChangeArrowheads="1"/>
          </p:cNvSpPr>
          <p:nvPr/>
        </p:nvSpPr>
        <p:spPr bwMode="auto">
          <a:xfrm rot="6961002" flipH="1" flipV="1">
            <a:off x="4160338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Freeform 35"/>
          <p:cNvSpPr>
            <a:spLocks noChangeAspect="1"/>
          </p:cNvSpPr>
          <p:nvPr/>
        </p:nvSpPr>
        <p:spPr bwMode="auto">
          <a:xfrm rot="4939700" flipH="1" flipV="1">
            <a:off x="4097120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" name="Freeform 36"/>
          <p:cNvSpPr>
            <a:spLocks noChangeAspect="1"/>
          </p:cNvSpPr>
          <p:nvPr/>
        </p:nvSpPr>
        <p:spPr bwMode="auto">
          <a:xfrm rot="6517955" flipH="1" flipV="1">
            <a:off x="4067765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" name="Oval 37"/>
          <p:cNvSpPr>
            <a:spLocks noChangeAspect="1" noChangeArrowheads="1"/>
          </p:cNvSpPr>
          <p:nvPr/>
        </p:nvSpPr>
        <p:spPr bwMode="auto">
          <a:xfrm rot="6961002" flipH="1" flipV="1">
            <a:off x="431612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Freeform 38"/>
          <p:cNvSpPr>
            <a:spLocks noChangeAspect="1"/>
          </p:cNvSpPr>
          <p:nvPr/>
        </p:nvSpPr>
        <p:spPr bwMode="auto">
          <a:xfrm rot="4939700" flipH="1" flipV="1">
            <a:off x="4252907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Freeform 39"/>
          <p:cNvSpPr>
            <a:spLocks noChangeAspect="1"/>
          </p:cNvSpPr>
          <p:nvPr/>
        </p:nvSpPr>
        <p:spPr bwMode="auto">
          <a:xfrm rot="6517955" flipH="1" flipV="1">
            <a:off x="4223551" y="670334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Oval 40"/>
          <p:cNvSpPr>
            <a:spLocks noChangeAspect="1" noChangeArrowheads="1"/>
          </p:cNvSpPr>
          <p:nvPr/>
        </p:nvSpPr>
        <p:spPr bwMode="auto">
          <a:xfrm rot="6961002" flipH="1" flipV="1">
            <a:off x="4471910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Freeform 41"/>
          <p:cNvSpPr>
            <a:spLocks noChangeAspect="1"/>
          </p:cNvSpPr>
          <p:nvPr/>
        </p:nvSpPr>
        <p:spPr bwMode="auto">
          <a:xfrm rot="4939700" flipH="1" flipV="1">
            <a:off x="4406436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Freeform 42"/>
          <p:cNvSpPr>
            <a:spLocks noChangeAspect="1"/>
          </p:cNvSpPr>
          <p:nvPr/>
        </p:nvSpPr>
        <p:spPr bwMode="auto">
          <a:xfrm rot="6517955" flipH="1" flipV="1">
            <a:off x="4377081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5" name="Oval 43"/>
          <p:cNvSpPr>
            <a:spLocks noChangeAspect="1" noChangeArrowheads="1"/>
          </p:cNvSpPr>
          <p:nvPr/>
        </p:nvSpPr>
        <p:spPr bwMode="auto">
          <a:xfrm rot="6961002" flipH="1" flipV="1">
            <a:off x="4627699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" name="Freeform 44"/>
          <p:cNvSpPr>
            <a:spLocks noChangeAspect="1"/>
          </p:cNvSpPr>
          <p:nvPr/>
        </p:nvSpPr>
        <p:spPr bwMode="auto">
          <a:xfrm rot="4939700" flipH="1" flipV="1">
            <a:off x="4562222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7" name="Freeform 45"/>
          <p:cNvSpPr>
            <a:spLocks noChangeAspect="1"/>
          </p:cNvSpPr>
          <p:nvPr/>
        </p:nvSpPr>
        <p:spPr bwMode="auto">
          <a:xfrm rot="6517955" flipH="1" flipV="1">
            <a:off x="4532867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8" name="Oval 46"/>
          <p:cNvSpPr>
            <a:spLocks noChangeAspect="1" noChangeArrowheads="1"/>
          </p:cNvSpPr>
          <p:nvPr/>
        </p:nvSpPr>
        <p:spPr bwMode="auto">
          <a:xfrm rot="6961002" flipH="1" flipV="1">
            <a:off x="4781228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9" name="Freeform 47"/>
          <p:cNvSpPr>
            <a:spLocks noChangeAspect="1"/>
          </p:cNvSpPr>
          <p:nvPr/>
        </p:nvSpPr>
        <p:spPr bwMode="auto">
          <a:xfrm rot="4939700" flipH="1" flipV="1">
            <a:off x="4718009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Freeform 48"/>
          <p:cNvSpPr>
            <a:spLocks noChangeAspect="1"/>
          </p:cNvSpPr>
          <p:nvPr/>
        </p:nvSpPr>
        <p:spPr bwMode="auto">
          <a:xfrm rot="6517955" flipH="1" flipV="1">
            <a:off x="4688653" y="670108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" name="Oval 49"/>
          <p:cNvSpPr>
            <a:spLocks noChangeAspect="1" noChangeArrowheads="1"/>
          </p:cNvSpPr>
          <p:nvPr/>
        </p:nvSpPr>
        <p:spPr bwMode="auto">
          <a:xfrm rot="6961002" flipH="1" flipV="1">
            <a:off x="493701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" name="Freeform 50"/>
          <p:cNvSpPr>
            <a:spLocks noChangeAspect="1"/>
          </p:cNvSpPr>
          <p:nvPr/>
        </p:nvSpPr>
        <p:spPr bwMode="auto">
          <a:xfrm rot="4939700" flipH="1" flipV="1">
            <a:off x="487379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" name="Freeform 51"/>
          <p:cNvSpPr>
            <a:spLocks noChangeAspect="1"/>
          </p:cNvSpPr>
          <p:nvPr/>
        </p:nvSpPr>
        <p:spPr bwMode="auto">
          <a:xfrm rot="6517955" flipH="1" flipV="1">
            <a:off x="4842182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4" name="Oval 52"/>
          <p:cNvSpPr>
            <a:spLocks noChangeAspect="1" noChangeArrowheads="1"/>
          </p:cNvSpPr>
          <p:nvPr/>
        </p:nvSpPr>
        <p:spPr bwMode="auto">
          <a:xfrm rot="6961002" flipH="1" flipV="1">
            <a:off x="5092801" y="6488851"/>
            <a:ext cx="115147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Freeform 53"/>
          <p:cNvSpPr>
            <a:spLocks noChangeAspect="1"/>
          </p:cNvSpPr>
          <p:nvPr/>
        </p:nvSpPr>
        <p:spPr bwMode="auto">
          <a:xfrm rot="4939700" flipH="1" flipV="1">
            <a:off x="5027324" y="6707856"/>
            <a:ext cx="338667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" name="Freeform 54"/>
          <p:cNvSpPr>
            <a:spLocks noChangeAspect="1"/>
          </p:cNvSpPr>
          <p:nvPr/>
        </p:nvSpPr>
        <p:spPr bwMode="auto">
          <a:xfrm rot="6517955" flipH="1" flipV="1">
            <a:off x="499796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7" name="Oval 76"/>
          <p:cNvSpPr>
            <a:spLocks noChangeAspect="1" noChangeArrowheads="1"/>
          </p:cNvSpPr>
          <p:nvPr/>
        </p:nvSpPr>
        <p:spPr bwMode="auto">
          <a:xfrm rot="6961002" flipH="1" flipV="1">
            <a:off x="2765031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8" name="Freeform 77"/>
          <p:cNvSpPr>
            <a:spLocks noChangeAspect="1"/>
          </p:cNvSpPr>
          <p:nvPr/>
        </p:nvSpPr>
        <p:spPr bwMode="auto">
          <a:xfrm rot="4939700" flipH="1" flipV="1">
            <a:off x="2701813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9" name="Freeform 78"/>
          <p:cNvSpPr>
            <a:spLocks noChangeAspect="1"/>
          </p:cNvSpPr>
          <p:nvPr/>
        </p:nvSpPr>
        <p:spPr bwMode="auto">
          <a:xfrm rot="6517955" flipH="1" flipV="1">
            <a:off x="2672457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0" name="Oval 79"/>
          <p:cNvSpPr>
            <a:spLocks noChangeAspect="1" noChangeArrowheads="1"/>
          </p:cNvSpPr>
          <p:nvPr/>
        </p:nvSpPr>
        <p:spPr bwMode="auto">
          <a:xfrm rot="6961002" flipH="1" flipV="1">
            <a:off x="2936617" y="6491111"/>
            <a:ext cx="108373" cy="12417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" name="Freeform 80"/>
          <p:cNvSpPr>
            <a:spLocks noChangeAspect="1"/>
          </p:cNvSpPr>
          <p:nvPr/>
        </p:nvSpPr>
        <p:spPr bwMode="auto">
          <a:xfrm rot="4939700" flipH="1" flipV="1">
            <a:off x="2873401" y="6701088"/>
            <a:ext cx="318347" cy="11288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" name="Freeform 81"/>
          <p:cNvSpPr>
            <a:spLocks noChangeAspect="1"/>
          </p:cNvSpPr>
          <p:nvPr/>
        </p:nvSpPr>
        <p:spPr bwMode="auto">
          <a:xfrm rot="6517955" flipH="1" flipV="1">
            <a:off x="2846306" y="6692051"/>
            <a:ext cx="279964" cy="12417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" name="Oval 82"/>
          <p:cNvSpPr>
            <a:spLocks noChangeAspect="1" noChangeArrowheads="1"/>
          </p:cNvSpPr>
          <p:nvPr/>
        </p:nvSpPr>
        <p:spPr bwMode="auto">
          <a:xfrm rot="6961002" flipH="1" flipV="1">
            <a:off x="3074348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" name="Freeform 83"/>
          <p:cNvSpPr>
            <a:spLocks noChangeAspect="1"/>
          </p:cNvSpPr>
          <p:nvPr/>
        </p:nvSpPr>
        <p:spPr bwMode="auto">
          <a:xfrm rot="4939700" flipH="1" flipV="1">
            <a:off x="3011129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" name="Freeform 84"/>
          <p:cNvSpPr>
            <a:spLocks noChangeAspect="1"/>
          </p:cNvSpPr>
          <p:nvPr/>
        </p:nvSpPr>
        <p:spPr bwMode="auto">
          <a:xfrm rot="6517955" flipH="1" flipV="1">
            <a:off x="2981773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6" name="Oval 85"/>
          <p:cNvSpPr>
            <a:spLocks noChangeAspect="1" noChangeArrowheads="1"/>
          </p:cNvSpPr>
          <p:nvPr/>
        </p:nvSpPr>
        <p:spPr bwMode="auto">
          <a:xfrm rot="6961002" flipH="1" flipV="1">
            <a:off x="323013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7" name="Freeform 86"/>
          <p:cNvSpPr>
            <a:spLocks noChangeAspect="1"/>
          </p:cNvSpPr>
          <p:nvPr/>
        </p:nvSpPr>
        <p:spPr bwMode="auto">
          <a:xfrm rot="4939700" flipH="1" flipV="1">
            <a:off x="316691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8" name="Freeform 87"/>
          <p:cNvSpPr>
            <a:spLocks noChangeAspect="1"/>
          </p:cNvSpPr>
          <p:nvPr/>
        </p:nvSpPr>
        <p:spPr bwMode="auto">
          <a:xfrm rot="6517955" flipH="1" flipV="1">
            <a:off x="3137562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9" name="Oval 88"/>
          <p:cNvSpPr>
            <a:spLocks noChangeAspect="1" noChangeArrowheads="1"/>
          </p:cNvSpPr>
          <p:nvPr/>
        </p:nvSpPr>
        <p:spPr bwMode="auto">
          <a:xfrm rot="14638998" flipH="1">
            <a:off x="3390436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" name="Freeform 89"/>
          <p:cNvSpPr>
            <a:spLocks noChangeAspect="1"/>
          </p:cNvSpPr>
          <p:nvPr/>
        </p:nvSpPr>
        <p:spPr bwMode="auto">
          <a:xfrm rot="16660300" flipH="1">
            <a:off x="3320439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" name="Freeform 90"/>
          <p:cNvSpPr>
            <a:spLocks noChangeAspect="1"/>
          </p:cNvSpPr>
          <p:nvPr/>
        </p:nvSpPr>
        <p:spPr bwMode="auto">
          <a:xfrm rot="15082045" flipH="1">
            <a:off x="3293348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" name="Oval 91"/>
          <p:cNvSpPr>
            <a:spLocks noChangeAspect="1" noChangeArrowheads="1"/>
          </p:cNvSpPr>
          <p:nvPr/>
        </p:nvSpPr>
        <p:spPr bwMode="auto">
          <a:xfrm rot="14638998" flipH="1">
            <a:off x="3543965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" name="Freeform 92"/>
          <p:cNvSpPr>
            <a:spLocks noChangeAspect="1"/>
          </p:cNvSpPr>
          <p:nvPr/>
        </p:nvSpPr>
        <p:spPr bwMode="auto">
          <a:xfrm rot="16660300" flipH="1">
            <a:off x="3476227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" name="Freeform 93"/>
          <p:cNvSpPr>
            <a:spLocks noChangeAspect="1"/>
          </p:cNvSpPr>
          <p:nvPr/>
        </p:nvSpPr>
        <p:spPr bwMode="auto">
          <a:xfrm rot="15082045" flipH="1">
            <a:off x="344913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5" name="Oval 94"/>
          <p:cNvSpPr>
            <a:spLocks noChangeAspect="1" noChangeArrowheads="1"/>
          </p:cNvSpPr>
          <p:nvPr/>
        </p:nvSpPr>
        <p:spPr bwMode="auto">
          <a:xfrm rot="14638998" flipH="1">
            <a:off x="369975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6" name="Freeform 95"/>
          <p:cNvSpPr>
            <a:spLocks noChangeAspect="1"/>
          </p:cNvSpPr>
          <p:nvPr/>
        </p:nvSpPr>
        <p:spPr bwMode="auto">
          <a:xfrm rot="16660300" flipH="1">
            <a:off x="3632013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7" name="Freeform 96"/>
          <p:cNvSpPr>
            <a:spLocks noChangeAspect="1"/>
          </p:cNvSpPr>
          <p:nvPr/>
        </p:nvSpPr>
        <p:spPr bwMode="auto">
          <a:xfrm rot="15082045" flipH="1">
            <a:off x="360266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" name="Oval 97"/>
          <p:cNvSpPr>
            <a:spLocks noChangeAspect="1" noChangeArrowheads="1"/>
          </p:cNvSpPr>
          <p:nvPr/>
        </p:nvSpPr>
        <p:spPr bwMode="auto">
          <a:xfrm rot="14638998" flipH="1">
            <a:off x="3855538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Freeform 98"/>
          <p:cNvSpPr>
            <a:spLocks noChangeAspect="1"/>
          </p:cNvSpPr>
          <p:nvPr/>
        </p:nvSpPr>
        <p:spPr bwMode="auto">
          <a:xfrm rot="16660300" flipH="1">
            <a:off x="378780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Freeform 99"/>
          <p:cNvSpPr>
            <a:spLocks noChangeAspect="1"/>
          </p:cNvSpPr>
          <p:nvPr/>
        </p:nvSpPr>
        <p:spPr bwMode="auto">
          <a:xfrm rot="15082045" flipH="1">
            <a:off x="3758450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Oval 100"/>
          <p:cNvSpPr>
            <a:spLocks noChangeAspect="1" noChangeArrowheads="1"/>
          </p:cNvSpPr>
          <p:nvPr/>
        </p:nvSpPr>
        <p:spPr bwMode="auto">
          <a:xfrm rot="14638998" flipH="1">
            <a:off x="4011324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" name="Freeform 101"/>
          <p:cNvSpPr>
            <a:spLocks noChangeAspect="1"/>
          </p:cNvSpPr>
          <p:nvPr/>
        </p:nvSpPr>
        <p:spPr bwMode="auto">
          <a:xfrm rot="16660300" flipH="1">
            <a:off x="3943585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Freeform 102"/>
          <p:cNvSpPr>
            <a:spLocks noChangeAspect="1"/>
          </p:cNvSpPr>
          <p:nvPr/>
        </p:nvSpPr>
        <p:spPr bwMode="auto">
          <a:xfrm rot="15082045" flipH="1">
            <a:off x="3914236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" name="Oval 103"/>
          <p:cNvSpPr>
            <a:spLocks noChangeAspect="1" noChangeArrowheads="1"/>
          </p:cNvSpPr>
          <p:nvPr/>
        </p:nvSpPr>
        <p:spPr bwMode="auto">
          <a:xfrm rot="14638998" flipH="1">
            <a:off x="416485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Freeform 104"/>
          <p:cNvSpPr>
            <a:spLocks noChangeAspect="1"/>
          </p:cNvSpPr>
          <p:nvPr/>
        </p:nvSpPr>
        <p:spPr bwMode="auto">
          <a:xfrm rot="16660300" flipH="1">
            <a:off x="4097113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" name="Freeform 105"/>
          <p:cNvSpPr>
            <a:spLocks noChangeAspect="1"/>
          </p:cNvSpPr>
          <p:nvPr/>
        </p:nvSpPr>
        <p:spPr bwMode="auto">
          <a:xfrm rot="15082045" flipH="1">
            <a:off x="4070022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Oval 106"/>
          <p:cNvSpPr>
            <a:spLocks noChangeAspect="1" noChangeArrowheads="1"/>
          </p:cNvSpPr>
          <p:nvPr/>
        </p:nvSpPr>
        <p:spPr bwMode="auto">
          <a:xfrm rot="14638998" flipH="1">
            <a:off x="432064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8" name="Freeform 107"/>
          <p:cNvSpPr>
            <a:spLocks noChangeAspect="1"/>
          </p:cNvSpPr>
          <p:nvPr/>
        </p:nvSpPr>
        <p:spPr bwMode="auto">
          <a:xfrm rot="16660300" flipH="1">
            <a:off x="4252902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9" name="Freeform 108"/>
          <p:cNvSpPr>
            <a:spLocks noChangeAspect="1"/>
          </p:cNvSpPr>
          <p:nvPr/>
        </p:nvSpPr>
        <p:spPr bwMode="auto">
          <a:xfrm rot="15082045" flipH="1">
            <a:off x="4223551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0" name="Oval 109"/>
          <p:cNvSpPr>
            <a:spLocks noChangeAspect="1" noChangeArrowheads="1"/>
          </p:cNvSpPr>
          <p:nvPr/>
        </p:nvSpPr>
        <p:spPr bwMode="auto">
          <a:xfrm rot="14638998" flipH="1">
            <a:off x="4476427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" name="Freeform 110"/>
          <p:cNvSpPr>
            <a:spLocks noChangeAspect="1"/>
          </p:cNvSpPr>
          <p:nvPr/>
        </p:nvSpPr>
        <p:spPr bwMode="auto">
          <a:xfrm rot="16660300" flipH="1">
            <a:off x="4406431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Freeform 111"/>
          <p:cNvSpPr>
            <a:spLocks noChangeAspect="1"/>
          </p:cNvSpPr>
          <p:nvPr/>
        </p:nvSpPr>
        <p:spPr bwMode="auto">
          <a:xfrm rot="15082045" flipH="1">
            <a:off x="4379337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Oval 112"/>
          <p:cNvSpPr>
            <a:spLocks noChangeAspect="1" noChangeArrowheads="1"/>
          </p:cNvSpPr>
          <p:nvPr/>
        </p:nvSpPr>
        <p:spPr bwMode="auto">
          <a:xfrm rot="14638998" flipH="1">
            <a:off x="4629956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4" name="Freeform 113"/>
          <p:cNvSpPr>
            <a:spLocks noChangeAspect="1"/>
          </p:cNvSpPr>
          <p:nvPr/>
        </p:nvSpPr>
        <p:spPr bwMode="auto">
          <a:xfrm rot="16660300" flipH="1">
            <a:off x="4562217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Freeform 114"/>
          <p:cNvSpPr>
            <a:spLocks noChangeAspect="1"/>
          </p:cNvSpPr>
          <p:nvPr/>
        </p:nvSpPr>
        <p:spPr bwMode="auto">
          <a:xfrm rot="15082045" flipH="1">
            <a:off x="4535124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6" name="Oval 115"/>
          <p:cNvSpPr>
            <a:spLocks noChangeAspect="1" noChangeArrowheads="1"/>
          </p:cNvSpPr>
          <p:nvPr/>
        </p:nvSpPr>
        <p:spPr bwMode="auto">
          <a:xfrm rot="14638998" flipH="1">
            <a:off x="4785743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Freeform 116"/>
          <p:cNvSpPr>
            <a:spLocks noChangeAspect="1"/>
          </p:cNvSpPr>
          <p:nvPr/>
        </p:nvSpPr>
        <p:spPr bwMode="auto">
          <a:xfrm rot="16660300" flipH="1">
            <a:off x="4718004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" name="Freeform 117"/>
          <p:cNvSpPr>
            <a:spLocks noChangeAspect="1"/>
          </p:cNvSpPr>
          <p:nvPr/>
        </p:nvSpPr>
        <p:spPr bwMode="auto">
          <a:xfrm rot="15082045" flipH="1">
            <a:off x="4688653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Oval 118"/>
          <p:cNvSpPr>
            <a:spLocks noChangeAspect="1" noChangeArrowheads="1"/>
          </p:cNvSpPr>
          <p:nvPr/>
        </p:nvSpPr>
        <p:spPr bwMode="auto">
          <a:xfrm rot="14638998" flipH="1">
            <a:off x="4941529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0" name="Freeform 119"/>
          <p:cNvSpPr>
            <a:spLocks noChangeAspect="1"/>
          </p:cNvSpPr>
          <p:nvPr/>
        </p:nvSpPr>
        <p:spPr bwMode="auto">
          <a:xfrm rot="16660300" flipH="1">
            <a:off x="487379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Freeform 120"/>
          <p:cNvSpPr>
            <a:spLocks noChangeAspect="1"/>
          </p:cNvSpPr>
          <p:nvPr/>
        </p:nvSpPr>
        <p:spPr bwMode="auto">
          <a:xfrm rot="15082045" flipH="1">
            <a:off x="4844439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" name="Oval 121"/>
          <p:cNvSpPr>
            <a:spLocks noChangeAspect="1" noChangeArrowheads="1"/>
          </p:cNvSpPr>
          <p:nvPr/>
        </p:nvSpPr>
        <p:spPr bwMode="auto">
          <a:xfrm rot="14638998" flipH="1">
            <a:off x="5095058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" name="Freeform 122"/>
          <p:cNvSpPr>
            <a:spLocks noChangeAspect="1"/>
          </p:cNvSpPr>
          <p:nvPr/>
        </p:nvSpPr>
        <p:spPr bwMode="auto">
          <a:xfrm rot="16660300" flipH="1">
            <a:off x="5027319" y="7060071"/>
            <a:ext cx="336410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" name="Freeform 123"/>
          <p:cNvSpPr>
            <a:spLocks noChangeAspect="1"/>
          </p:cNvSpPr>
          <p:nvPr/>
        </p:nvSpPr>
        <p:spPr bwMode="auto">
          <a:xfrm rot="15082045" flipH="1">
            <a:off x="5000225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" name="Oval 124"/>
          <p:cNvSpPr>
            <a:spLocks noChangeAspect="1" noChangeArrowheads="1"/>
          </p:cNvSpPr>
          <p:nvPr/>
        </p:nvSpPr>
        <p:spPr bwMode="auto">
          <a:xfrm rot="14638998" flipH="1">
            <a:off x="1683556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" name="Oval 127"/>
          <p:cNvSpPr>
            <a:spLocks noChangeAspect="1" noChangeArrowheads="1"/>
          </p:cNvSpPr>
          <p:nvPr/>
        </p:nvSpPr>
        <p:spPr bwMode="auto">
          <a:xfrm rot="14638998" flipH="1">
            <a:off x="1839342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" name="Oval 130"/>
          <p:cNvSpPr>
            <a:spLocks noChangeAspect="1" noChangeArrowheads="1"/>
          </p:cNvSpPr>
          <p:nvPr/>
        </p:nvSpPr>
        <p:spPr bwMode="auto">
          <a:xfrm rot="14638998" flipH="1">
            <a:off x="1995130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8" name="Oval 133"/>
          <p:cNvSpPr>
            <a:spLocks noChangeAspect="1" noChangeArrowheads="1"/>
          </p:cNvSpPr>
          <p:nvPr/>
        </p:nvSpPr>
        <p:spPr bwMode="auto">
          <a:xfrm rot="14638998" flipH="1">
            <a:off x="2148658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" name="Oval 136"/>
          <p:cNvSpPr>
            <a:spLocks noChangeAspect="1" noChangeArrowheads="1"/>
          </p:cNvSpPr>
          <p:nvPr/>
        </p:nvSpPr>
        <p:spPr bwMode="auto">
          <a:xfrm rot="14638998" flipH="1">
            <a:off x="2304444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0" name="Oval 139"/>
          <p:cNvSpPr>
            <a:spLocks noChangeAspect="1" noChangeArrowheads="1"/>
          </p:cNvSpPr>
          <p:nvPr/>
        </p:nvSpPr>
        <p:spPr bwMode="auto">
          <a:xfrm rot="14638998" flipH="1">
            <a:off x="245797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1" name="Oval 142"/>
          <p:cNvSpPr>
            <a:spLocks noChangeAspect="1" noChangeArrowheads="1"/>
          </p:cNvSpPr>
          <p:nvPr/>
        </p:nvSpPr>
        <p:spPr bwMode="auto">
          <a:xfrm rot="14638998" flipH="1">
            <a:off x="261376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" name="Oval 55"/>
          <p:cNvSpPr>
            <a:spLocks noChangeAspect="1" noChangeArrowheads="1"/>
          </p:cNvSpPr>
          <p:nvPr/>
        </p:nvSpPr>
        <p:spPr bwMode="auto">
          <a:xfrm rot="6961002" flipH="1" flipV="1">
            <a:off x="1679041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" name="Freeform 56"/>
          <p:cNvSpPr>
            <a:spLocks noChangeAspect="1"/>
          </p:cNvSpPr>
          <p:nvPr/>
        </p:nvSpPr>
        <p:spPr bwMode="auto">
          <a:xfrm rot="4939700" flipH="1" flipV="1">
            <a:off x="1615824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4" name="Freeform 57"/>
          <p:cNvSpPr>
            <a:spLocks noChangeAspect="1"/>
          </p:cNvSpPr>
          <p:nvPr/>
        </p:nvSpPr>
        <p:spPr bwMode="auto">
          <a:xfrm rot="6517955" flipH="1" flipV="1">
            <a:off x="158646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5" name="Oval 58"/>
          <p:cNvSpPr>
            <a:spLocks noChangeAspect="1" noChangeArrowheads="1"/>
          </p:cNvSpPr>
          <p:nvPr/>
        </p:nvSpPr>
        <p:spPr bwMode="auto">
          <a:xfrm rot="6961002" flipH="1" flipV="1">
            <a:off x="1834827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6" name="Freeform 59"/>
          <p:cNvSpPr>
            <a:spLocks noChangeAspect="1"/>
          </p:cNvSpPr>
          <p:nvPr/>
        </p:nvSpPr>
        <p:spPr bwMode="auto">
          <a:xfrm rot="4939700" flipH="1" flipV="1">
            <a:off x="1771609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" name="Freeform 60"/>
          <p:cNvSpPr>
            <a:spLocks noChangeAspect="1"/>
          </p:cNvSpPr>
          <p:nvPr/>
        </p:nvSpPr>
        <p:spPr bwMode="auto">
          <a:xfrm rot="6517955" flipH="1" flipV="1">
            <a:off x="1742254" y="670334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8" name="Oval 61"/>
          <p:cNvSpPr>
            <a:spLocks noChangeAspect="1" noChangeArrowheads="1"/>
          </p:cNvSpPr>
          <p:nvPr/>
        </p:nvSpPr>
        <p:spPr bwMode="auto">
          <a:xfrm rot="6961002" flipH="1" flipV="1">
            <a:off x="1990614" y="6486595"/>
            <a:ext cx="115147" cy="13321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9" name="Freeform 62"/>
          <p:cNvSpPr>
            <a:spLocks noChangeAspect="1"/>
          </p:cNvSpPr>
          <p:nvPr/>
        </p:nvSpPr>
        <p:spPr bwMode="auto">
          <a:xfrm rot="4939700" flipH="1" flipV="1">
            <a:off x="1925138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0" name="Freeform 63"/>
          <p:cNvSpPr>
            <a:spLocks noChangeAspect="1"/>
          </p:cNvSpPr>
          <p:nvPr/>
        </p:nvSpPr>
        <p:spPr bwMode="auto">
          <a:xfrm rot="6517955" flipH="1" flipV="1">
            <a:off x="189578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1" name="Oval 64"/>
          <p:cNvSpPr>
            <a:spLocks noChangeAspect="1" noChangeArrowheads="1"/>
          </p:cNvSpPr>
          <p:nvPr/>
        </p:nvSpPr>
        <p:spPr bwMode="auto">
          <a:xfrm rot="6961002" flipH="1" flipV="1">
            <a:off x="2144143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" name="Freeform 65"/>
          <p:cNvSpPr>
            <a:spLocks noChangeAspect="1"/>
          </p:cNvSpPr>
          <p:nvPr/>
        </p:nvSpPr>
        <p:spPr bwMode="auto">
          <a:xfrm rot="4939700" flipH="1" flipV="1">
            <a:off x="208092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" name="Freeform 66"/>
          <p:cNvSpPr>
            <a:spLocks noChangeAspect="1"/>
          </p:cNvSpPr>
          <p:nvPr/>
        </p:nvSpPr>
        <p:spPr bwMode="auto">
          <a:xfrm rot="6517955" flipH="1" flipV="1">
            <a:off x="2051570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" name="Oval 67"/>
          <p:cNvSpPr>
            <a:spLocks noChangeAspect="1" noChangeArrowheads="1"/>
          </p:cNvSpPr>
          <p:nvPr/>
        </p:nvSpPr>
        <p:spPr bwMode="auto">
          <a:xfrm rot="6961002" flipH="1" flipV="1">
            <a:off x="2299929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" name="Freeform 68"/>
          <p:cNvSpPr>
            <a:spLocks noChangeAspect="1"/>
          </p:cNvSpPr>
          <p:nvPr/>
        </p:nvSpPr>
        <p:spPr bwMode="auto">
          <a:xfrm rot="4939700" flipH="1" flipV="1">
            <a:off x="2236711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6" name="Freeform 69"/>
          <p:cNvSpPr>
            <a:spLocks noChangeAspect="1"/>
          </p:cNvSpPr>
          <p:nvPr/>
        </p:nvSpPr>
        <p:spPr bwMode="auto">
          <a:xfrm rot="6517955" flipH="1" flipV="1">
            <a:off x="2207356" y="670108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7" name="Oval 70"/>
          <p:cNvSpPr>
            <a:spLocks noChangeAspect="1" noChangeArrowheads="1"/>
          </p:cNvSpPr>
          <p:nvPr/>
        </p:nvSpPr>
        <p:spPr bwMode="auto">
          <a:xfrm rot="6961002" flipH="1" flipV="1">
            <a:off x="2455716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8" name="Freeform 71"/>
          <p:cNvSpPr>
            <a:spLocks noChangeAspect="1"/>
          </p:cNvSpPr>
          <p:nvPr/>
        </p:nvSpPr>
        <p:spPr bwMode="auto">
          <a:xfrm rot="4939700" flipH="1" flipV="1">
            <a:off x="2390240" y="6707856"/>
            <a:ext cx="338667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9" name="Freeform 72"/>
          <p:cNvSpPr>
            <a:spLocks noChangeAspect="1"/>
          </p:cNvSpPr>
          <p:nvPr/>
        </p:nvSpPr>
        <p:spPr bwMode="auto">
          <a:xfrm rot="6517955" flipH="1" flipV="1">
            <a:off x="2360885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0" name="Oval 73"/>
          <p:cNvSpPr>
            <a:spLocks noChangeAspect="1" noChangeArrowheads="1"/>
          </p:cNvSpPr>
          <p:nvPr/>
        </p:nvSpPr>
        <p:spPr bwMode="auto">
          <a:xfrm rot="6961002" flipH="1" flipV="1">
            <a:off x="2611502" y="6488851"/>
            <a:ext cx="115147" cy="12869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1" name="Freeform 74"/>
          <p:cNvSpPr>
            <a:spLocks noChangeAspect="1"/>
          </p:cNvSpPr>
          <p:nvPr/>
        </p:nvSpPr>
        <p:spPr bwMode="auto">
          <a:xfrm rot="4939700" flipH="1" flipV="1">
            <a:off x="2546027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" name="Freeform 75"/>
          <p:cNvSpPr>
            <a:spLocks noChangeAspect="1"/>
          </p:cNvSpPr>
          <p:nvPr/>
        </p:nvSpPr>
        <p:spPr bwMode="auto">
          <a:xfrm rot="6517955" flipH="1" flipV="1">
            <a:off x="2516671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" name="Freeform 125"/>
          <p:cNvSpPr>
            <a:spLocks noChangeAspect="1"/>
          </p:cNvSpPr>
          <p:nvPr/>
        </p:nvSpPr>
        <p:spPr bwMode="auto">
          <a:xfrm rot="16660300" flipH="1">
            <a:off x="1615818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4" name="Freeform 126"/>
          <p:cNvSpPr>
            <a:spLocks noChangeAspect="1"/>
          </p:cNvSpPr>
          <p:nvPr/>
        </p:nvSpPr>
        <p:spPr bwMode="auto">
          <a:xfrm rot="15082045" flipH="1">
            <a:off x="1588725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5" name="Freeform 128"/>
          <p:cNvSpPr>
            <a:spLocks noChangeAspect="1"/>
          </p:cNvSpPr>
          <p:nvPr/>
        </p:nvSpPr>
        <p:spPr bwMode="auto">
          <a:xfrm rot="16660300" flipH="1">
            <a:off x="1771604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6" name="Freeform 129"/>
          <p:cNvSpPr>
            <a:spLocks noChangeAspect="1"/>
          </p:cNvSpPr>
          <p:nvPr/>
        </p:nvSpPr>
        <p:spPr bwMode="auto">
          <a:xfrm rot="15082045" flipH="1">
            <a:off x="174225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" name="Freeform 131"/>
          <p:cNvSpPr>
            <a:spLocks noChangeAspect="1"/>
          </p:cNvSpPr>
          <p:nvPr/>
        </p:nvSpPr>
        <p:spPr bwMode="auto">
          <a:xfrm rot="16660300" flipH="1">
            <a:off x="1925133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8" name="Freeform 132"/>
          <p:cNvSpPr>
            <a:spLocks noChangeAspect="1"/>
          </p:cNvSpPr>
          <p:nvPr/>
        </p:nvSpPr>
        <p:spPr bwMode="auto">
          <a:xfrm rot="15082045" flipH="1">
            <a:off x="1898041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9" name="Freeform 134"/>
          <p:cNvSpPr>
            <a:spLocks noChangeAspect="1"/>
          </p:cNvSpPr>
          <p:nvPr/>
        </p:nvSpPr>
        <p:spPr bwMode="auto">
          <a:xfrm rot="16660300" flipH="1">
            <a:off x="208092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0" name="Freeform 135"/>
          <p:cNvSpPr>
            <a:spLocks noChangeAspect="1"/>
          </p:cNvSpPr>
          <p:nvPr/>
        </p:nvSpPr>
        <p:spPr bwMode="auto">
          <a:xfrm rot="15082045" flipH="1">
            <a:off x="2053827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1" name="Freeform 137"/>
          <p:cNvSpPr>
            <a:spLocks noChangeAspect="1"/>
          </p:cNvSpPr>
          <p:nvPr/>
        </p:nvSpPr>
        <p:spPr bwMode="auto">
          <a:xfrm rot="16660300" flipH="1">
            <a:off x="2236706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" name="Freeform 138"/>
          <p:cNvSpPr>
            <a:spLocks noChangeAspect="1"/>
          </p:cNvSpPr>
          <p:nvPr/>
        </p:nvSpPr>
        <p:spPr bwMode="auto">
          <a:xfrm rot="15082045" flipH="1">
            <a:off x="2209613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" name="Freeform 140"/>
          <p:cNvSpPr>
            <a:spLocks noChangeAspect="1"/>
          </p:cNvSpPr>
          <p:nvPr/>
        </p:nvSpPr>
        <p:spPr bwMode="auto">
          <a:xfrm rot="16660300" flipH="1">
            <a:off x="2390235" y="7060071"/>
            <a:ext cx="336410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4" name="Freeform 141"/>
          <p:cNvSpPr>
            <a:spLocks noChangeAspect="1"/>
          </p:cNvSpPr>
          <p:nvPr/>
        </p:nvSpPr>
        <p:spPr bwMode="auto">
          <a:xfrm rot="15082045" flipH="1">
            <a:off x="2363142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5" name="Freeform 143"/>
          <p:cNvSpPr>
            <a:spLocks noChangeAspect="1"/>
          </p:cNvSpPr>
          <p:nvPr/>
        </p:nvSpPr>
        <p:spPr bwMode="auto">
          <a:xfrm rot="16660300" flipH="1">
            <a:off x="2546022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6" name="Freeform 144"/>
          <p:cNvSpPr>
            <a:spLocks noChangeAspect="1"/>
          </p:cNvSpPr>
          <p:nvPr/>
        </p:nvSpPr>
        <p:spPr bwMode="auto">
          <a:xfrm rot="15082045" flipH="1">
            <a:off x="2518932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7" name="Oval 145"/>
          <p:cNvSpPr>
            <a:spLocks noChangeAspect="1" noChangeArrowheads="1"/>
          </p:cNvSpPr>
          <p:nvPr/>
        </p:nvSpPr>
        <p:spPr bwMode="auto">
          <a:xfrm rot="14638998" flipH="1">
            <a:off x="2769547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8" name="Freeform 146"/>
          <p:cNvSpPr>
            <a:spLocks noChangeAspect="1"/>
          </p:cNvSpPr>
          <p:nvPr/>
        </p:nvSpPr>
        <p:spPr bwMode="auto">
          <a:xfrm rot="16660300" flipH="1">
            <a:off x="2701808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9" name="Freeform 147"/>
          <p:cNvSpPr>
            <a:spLocks noChangeAspect="1"/>
          </p:cNvSpPr>
          <p:nvPr/>
        </p:nvSpPr>
        <p:spPr bwMode="auto">
          <a:xfrm rot="15082045" flipH="1">
            <a:off x="2672457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0" name="Oval 148"/>
          <p:cNvSpPr>
            <a:spLocks noChangeAspect="1" noChangeArrowheads="1"/>
          </p:cNvSpPr>
          <p:nvPr/>
        </p:nvSpPr>
        <p:spPr bwMode="auto">
          <a:xfrm rot="14638998" flipH="1">
            <a:off x="2936617" y="7270045"/>
            <a:ext cx="108373" cy="12417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1" name="Freeform 149"/>
          <p:cNvSpPr>
            <a:spLocks noChangeAspect="1"/>
          </p:cNvSpPr>
          <p:nvPr/>
        </p:nvSpPr>
        <p:spPr bwMode="auto">
          <a:xfrm rot="16660300" flipH="1">
            <a:off x="2873400" y="7073622"/>
            <a:ext cx="320604" cy="11288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2" name="Freeform 150"/>
          <p:cNvSpPr>
            <a:spLocks noChangeAspect="1"/>
          </p:cNvSpPr>
          <p:nvPr/>
        </p:nvSpPr>
        <p:spPr bwMode="auto">
          <a:xfrm rot="15082045" flipH="1">
            <a:off x="2846306" y="7069101"/>
            <a:ext cx="279964" cy="12417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" name="Oval 151"/>
          <p:cNvSpPr>
            <a:spLocks noChangeAspect="1" noChangeArrowheads="1"/>
          </p:cNvSpPr>
          <p:nvPr/>
        </p:nvSpPr>
        <p:spPr bwMode="auto">
          <a:xfrm rot="14638998" flipH="1">
            <a:off x="307886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" name="Freeform 152"/>
          <p:cNvSpPr>
            <a:spLocks noChangeAspect="1"/>
          </p:cNvSpPr>
          <p:nvPr/>
        </p:nvSpPr>
        <p:spPr bwMode="auto">
          <a:xfrm rot="16660300" flipH="1">
            <a:off x="3011124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5" name="Freeform 153"/>
          <p:cNvSpPr>
            <a:spLocks noChangeAspect="1"/>
          </p:cNvSpPr>
          <p:nvPr/>
        </p:nvSpPr>
        <p:spPr bwMode="auto">
          <a:xfrm rot="15082045" flipH="1">
            <a:off x="2984033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6" name="Oval 154"/>
          <p:cNvSpPr>
            <a:spLocks noChangeAspect="1" noChangeArrowheads="1"/>
          </p:cNvSpPr>
          <p:nvPr/>
        </p:nvSpPr>
        <p:spPr bwMode="auto">
          <a:xfrm rot="14638998" flipH="1">
            <a:off x="3234649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7" name="Freeform 155"/>
          <p:cNvSpPr>
            <a:spLocks noChangeAspect="1"/>
          </p:cNvSpPr>
          <p:nvPr/>
        </p:nvSpPr>
        <p:spPr bwMode="auto">
          <a:xfrm rot="16660300" flipH="1">
            <a:off x="316691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" name="Freeform 156"/>
          <p:cNvSpPr>
            <a:spLocks noChangeAspect="1"/>
          </p:cNvSpPr>
          <p:nvPr/>
        </p:nvSpPr>
        <p:spPr bwMode="auto">
          <a:xfrm rot="15082045" flipH="1">
            <a:off x="3139819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9" name="Oval 157"/>
          <p:cNvSpPr>
            <a:spLocks noChangeAspect="1" noChangeArrowheads="1"/>
          </p:cNvSpPr>
          <p:nvPr/>
        </p:nvSpPr>
        <p:spPr bwMode="auto">
          <a:xfrm rot="14638998" flipH="1">
            <a:off x="5402116" y="7274564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0" name="Freeform 158"/>
          <p:cNvSpPr>
            <a:spLocks noChangeAspect="1"/>
          </p:cNvSpPr>
          <p:nvPr/>
        </p:nvSpPr>
        <p:spPr bwMode="auto">
          <a:xfrm rot="16660300" flipH="1">
            <a:off x="5338893" y="7064586"/>
            <a:ext cx="334151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1" name="Freeform 159"/>
          <p:cNvSpPr>
            <a:spLocks noChangeAspect="1"/>
          </p:cNvSpPr>
          <p:nvPr/>
        </p:nvSpPr>
        <p:spPr bwMode="auto">
          <a:xfrm rot="15082045" flipH="1">
            <a:off x="5309544" y="7062327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" name="Oval 160"/>
          <p:cNvSpPr>
            <a:spLocks noChangeAspect="1" noChangeArrowheads="1"/>
          </p:cNvSpPr>
          <p:nvPr/>
        </p:nvSpPr>
        <p:spPr bwMode="auto">
          <a:xfrm rot="14638998" flipH="1">
            <a:off x="5248587" y="7274564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" name="Freeform 161"/>
          <p:cNvSpPr>
            <a:spLocks noChangeAspect="1"/>
          </p:cNvSpPr>
          <p:nvPr/>
        </p:nvSpPr>
        <p:spPr bwMode="auto">
          <a:xfrm rot="16660300" flipH="1">
            <a:off x="5185364" y="7064586"/>
            <a:ext cx="334151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" name="Freeform 162"/>
          <p:cNvSpPr>
            <a:spLocks noChangeAspect="1"/>
          </p:cNvSpPr>
          <p:nvPr/>
        </p:nvSpPr>
        <p:spPr bwMode="auto">
          <a:xfrm rot="15082045" flipH="1">
            <a:off x="5156014" y="706007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5" name="Oval 163"/>
          <p:cNvSpPr>
            <a:spLocks noChangeAspect="1" noChangeArrowheads="1"/>
          </p:cNvSpPr>
          <p:nvPr/>
        </p:nvSpPr>
        <p:spPr bwMode="auto">
          <a:xfrm rot="6961002" flipH="1" flipV="1">
            <a:off x="5241813" y="6486600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6" name="Freeform 164"/>
          <p:cNvSpPr>
            <a:spLocks noChangeAspect="1"/>
          </p:cNvSpPr>
          <p:nvPr/>
        </p:nvSpPr>
        <p:spPr bwMode="auto">
          <a:xfrm rot="4939700" flipH="1" flipV="1">
            <a:off x="5178590" y="670560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7" name="Freeform 165"/>
          <p:cNvSpPr>
            <a:spLocks noChangeAspect="1"/>
          </p:cNvSpPr>
          <p:nvPr/>
        </p:nvSpPr>
        <p:spPr bwMode="auto">
          <a:xfrm rot="6517955" flipH="1" flipV="1">
            <a:off x="5149241" y="670108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8" name="Oval 166"/>
          <p:cNvSpPr>
            <a:spLocks noChangeAspect="1" noChangeArrowheads="1"/>
          </p:cNvSpPr>
          <p:nvPr/>
        </p:nvSpPr>
        <p:spPr bwMode="auto">
          <a:xfrm rot="6961002" flipH="1" flipV="1">
            <a:off x="5370507" y="648434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9" name="Freeform 167"/>
          <p:cNvSpPr>
            <a:spLocks noChangeAspect="1"/>
          </p:cNvSpPr>
          <p:nvPr/>
        </p:nvSpPr>
        <p:spPr bwMode="auto">
          <a:xfrm rot="4939700" flipH="1" flipV="1">
            <a:off x="5305027" y="670560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0" name="Freeform 168"/>
          <p:cNvSpPr>
            <a:spLocks noChangeAspect="1"/>
          </p:cNvSpPr>
          <p:nvPr/>
        </p:nvSpPr>
        <p:spPr bwMode="auto">
          <a:xfrm rot="6517955" flipH="1" flipV="1">
            <a:off x="5273417" y="6698831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1" name="Oval 170"/>
          <p:cNvSpPr>
            <a:spLocks noChangeAspect="1" noChangeArrowheads="1"/>
          </p:cNvSpPr>
          <p:nvPr/>
        </p:nvSpPr>
        <p:spPr bwMode="auto">
          <a:xfrm>
            <a:off x="2527953" y="6138176"/>
            <a:ext cx="259661" cy="106033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2" name="Text Box 169"/>
          <p:cNvSpPr txBox="1">
            <a:spLocks noChangeAspect="1" noChangeArrowheads="1"/>
          </p:cNvSpPr>
          <p:nvPr/>
        </p:nvSpPr>
        <p:spPr bwMode="auto">
          <a:xfrm>
            <a:off x="2527959" y="5996664"/>
            <a:ext cx="2786098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i-FI" sz="2000" dirty="0" err="1"/>
              <a:t>liquid</a:t>
            </a:r>
            <a:r>
              <a:rPr lang="fi-FI" sz="2000" dirty="0"/>
              <a:t> = D</a:t>
            </a:r>
            <a:r>
              <a:rPr lang="fi-FI" sz="2000" baseline="-25000" dirty="0"/>
              <a:t>2</a:t>
            </a:r>
            <a:r>
              <a:rPr lang="fi-FI" sz="2000" dirty="0"/>
              <a:t>O</a:t>
            </a:r>
            <a:endParaRPr lang="en-GB" sz="2000" dirty="0"/>
          </a:p>
        </p:txBody>
      </p:sp>
      <p:sp>
        <p:nvSpPr>
          <p:cNvPr id="622" name="Oval 61"/>
          <p:cNvSpPr>
            <a:spLocks noChangeAspect="1" noChangeArrowheads="1"/>
          </p:cNvSpPr>
          <p:nvPr/>
        </p:nvSpPr>
        <p:spPr bwMode="auto">
          <a:xfrm rot="12361002" flipH="1" flipV="1">
            <a:off x="10731557" y="6907759"/>
            <a:ext cx="241243" cy="258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3" name="Freeform 62"/>
          <p:cNvSpPr>
            <a:spLocks noChangeAspect="1"/>
          </p:cNvSpPr>
          <p:nvPr/>
        </p:nvSpPr>
        <p:spPr bwMode="auto">
          <a:xfrm rot="10339700" flipH="1" flipV="1">
            <a:off x="10045678" y="7013066"/>
            <a:ext cx="709534" cy="22817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" name="Freeform 63"/>
          <p:cNvSpPr>
            <a:spLocks noChangeAspect="1"/>
          </p:cNvSpPr>
          <p:nvPr/>
        </p:nvSpPr>
        <p:spPr bwMode="auto">
          <a:xfrm rot="11917955" flipH="1" flipV="1">
            <a:off x="10090611" y="690117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" name="Oval 127"/>
          <p:cNvSpPr>
            <a:spLocks noChangeAspect="1" noChangeArrowheads="1"/>
          </p:cNvSpPr>
          <p:nvPr/>
        </p:nvSpPr>
        <p:spPr bwMode="auto">
          <a:xfrm rot="20038998" flipH="1">
            <a:off x="9038377" y="6654239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" name="Freeform 128"/>
          <p:cNvSpPr>
            <a:spLocks noChangeAspect="1"/>
          </p:cNvSpPr>
          <p:nvPr/>
        </p:nvSpPr>
        <p:spPr bwMode="auto">
          <a:xfrm rot="460300" flipH="1">
            <a:off x="9251227" y="6750776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7" name="Freeform 129"/>
          <p:cNvSpPr>
            <a:spLocks noChangeAspect="1"/>
          </p:cNvSpPr>
          <p:nvPr/>
        </p:nvSpPr>
        <p:spPr bwMode="auto">
          <a:xfrm rot="20482045" flipH="1">
            <a:off x="9291441" y="6643273"/>
            <a:ext cx="619661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8" name="Oval 133"/>
          <p:cNvSpPr>
            <a:spLocks noChangeAspect="1" noChangeArrowheads="1"/>
          </p:cNvSpPr>
          <p:nvPr/>
        </p:nvSpPr>
        <p:spPr bwMode="auto">
          <a:xfrm rot="20038998" flipH="1">
            <a:off x="9120059" y="7265498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9" name="Freeform 134"/>
          <p:cNvSpPr>
            <a:spLocks noChangeAspect="1"/>
          </p:cNvSpPr>
          <p:nvPr/>
        </p:nvSpPr>
        <p:spPr bwMode="auto">
          <a:xfrm rot="460300" flipH="1">
            <a:off x="9332911" y="7362033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0" name="Freeform 135"/>
          <p:cNvSpPr>
            <a:spLocks noChangeAspect="1"/>
          </p:cNvSpPr>
          <p:nvPr/>
        </p:nvSpPr>
        <p:spPr bwMode="auto">
          <a:xfrm rot="20482045" flipH="1">
            <a:off x="9375484" y="7261118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1" name="Oval 136"/>
          <p:cNvSpPr>
            <a:spLocks noChangeAspect="1" noChangeArrowheads="1"/>
          </p:cNvSpPr>
          <p:nvPr/>
        </p:nvSpPr>
        <p:spPr bwMode="auto">
          <a:xfrm rot="20038998" flipH="1">
            <a:off x="9007746" y="7517672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2" name="Freeform 137"/>
          <p:cNvSpPr>
            <a:spLocks noChangeAspect="1"/>
          </p:cNvSpPr>
          <p:nvPr/>
        </p:nvSpPr>
        <p:spPr bwMode="auto">
          <a:xfrm rot="460300" flipH="1">
            <a:off x="9220598" y="7614206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3" name="Freeform 138"/>
          <p:cNvSpPr>
            <a:spLocks noChangeAspect="1"/>
          </p:cNvSpPr>
          <p:nvPr/>
        </p:nvSpPr>
        <p:spPr bwMode="auto">
          <a:xfrm rot="20482045" flipH="1">
            <a:off x="9263171" y="7513290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" name="Oval 55"/>
          <p:cNvSpPr>
            <a:spLocks noChangeAspect="1" noChangeArrowheads="1"/>
          </p:cNvSpPr>
          <p:nvPr/>
        </p:nvSpPr>
        <p:spPr bwMode="auto">
          <a:xfrm rot="12361002" flipH="1" flipV="1">
            <a:off x="10698561" y="6344897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" name="Freeform 56"/>
          <p:cNvSpPr>
            <a:spLocks noChangeAspect="1"/>
          </p:cNvSpPr>
          <p:nvPr/>
        </p:nvSpPr>
        <p:spPr bwMode="auto">
          <a:xfrm rot="10339700" flipH="1" flipV="1">
            <a:off x="10017410" y="645020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6" name="Freeform 57"/>
          <p:cNvSpPr>
            <a:spLocks noChangeAspect="1"/>
          </p:cNvSpPr>
          <p:nvPr/>
        </p:nvSpPr>
        <p:spPr bwMode="auto">
          <a:xfrm rot="11917955" flipH="1" flipV="1">
            <a:off x="10059981" y="634050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7" name="Oval 58"/>
          <p:cNvSpPr>
            <a:spLocks noChangeAspect="1" noChangeArrowheads="1"/>
          </p:cNvSpPr>
          <p:nvPr/>
        </p:nvSpPr>
        <p:spPr bwMode="auto">
          <a:xfrm rot="12361002" flipH="1" flipV="1">
            <a:off x="10667931" y="6627423"/>
            <a:ext cx="241243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8" name="Freeform 59"/>
          <p:cNvSpPr>
            <a:spLocks noChangeAspect="1"/>
          </p:cNvSpPr>
          <p:nvPr/>
        </p:nvSpPr>
        <p:spPr bwMode="auto">
          <a:xfrm rot="10339700" flipH="1" flipV="1">
            <a:off x="9986778" y="6732734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9" name="Freeform 60"/>
          <p:cNvSpPr>
            <a:spLocks noChangeAspect="1"/>
          </p:cNvSpPr>
          <p:nvPr/>
        </p:nvSpPr>
        <p:spPr bwMode="auto">
          <a:xfrm rot="11917955" flipH="1" flipV="1">
            <a:off x="10031713" y="6625235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0" name="Oval 64"/>
          <p:cNvSpPr>
            <a:spLocks noChangeAspect="1" noChangeArrowheads="1"/>
          </p:cNvSpPr>
          <p:nvPr/>
        </p:nvSpPr>
        <p:spPr bwMode="auto">
          <a:xfrm rot="12361002" flipH="1" flipV="1">
            <a:off x="10637299" y="7218448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1" name="Freeform 65"/>
          <p:cNvSpPr>
            <a:spLocks noChangeAspect="1"/>
          </p:cNvSpPr>
          <p:nvPr/>
        </p:nvSpPr>
        <p:spPr bwMode="auto">
          <a:xfrm rot="10339700" flipH="1" flipV="1">
            <a:off x="9956146" y="7323758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2" name="Freeform 66"/>
          <p:cNvSpPr>
            <a:spLocks noChangeAspect="1"/>
          </p:cNvSpPr>
          <p:nvPr/>
        </p:nvSpPr>
        <p:spPr bwMode="auto">
          <a:xfrm rot="11917955" flipH="1" flipV="1">
            <a:off x="9998720" y="721405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3" name="Oval 67"/>
          <p:cNvSpPr>
            <a:spLocks noChangeAspect="1" noChangeArrowheads="1"/>
          </p:cNvSpPr>
          <p:nvPr/>
        </p:nvSpPr>
        <p:spPr bwMode="auto">
          <a:xfrm rot="12361002" flipH="1" flipV="1">
            <a:off x="10688350" y="7490856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4" name="Freeform 68"/>
          <p:cNvSpPr>
            <a:spLocks noChangeAspect="1"/>
          </p:cNvSpPr>
          <p:nvPr/>
        </p:nvSpPr>
        <p:spPr bwMode="auto">
          <a:xfrm rot="10339700" flipH="1" flipV="1">
            <a:off x="10007197" y="759616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" name="Freeform 69"/>
          <p:cNvSpPr>
            <a:spLocks noChangeAspect="1"/>
          </p:cNvSpPr>
          <p:nvPr/>
        </p:nvSpPr>
        <p:spPr bwMode="auto">
          <a:xfrm rot="11917955" flipH="1" flipV="1">
            <a:off x="10052136" y="7484274"/>
            <a:ext cx="619659" cy="258887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" name="Oval 70"/>
          <p:cNvSpPr>
            <a:spLocks noChangeAspect="1" noChangeArrowheads="1"/>
          </p:cNvSpPr>
          <p:nvPr/>
        </p:nvSpPr>
        <p:spPr bwMode="auto">
          <a:xfrm rot="12361002" flipH="1" flipV="1">
            <a:off x="10718983" y="7813857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7" name="Freeform 71"/>
          <p:cNvSpPr>
            <a:spLocks noChangeAspect="1"/>
          </p:cNvSpPr>
          <p:nvPr/>
        </p:nvSpPr>
        <p:spPr bwMode="auto">
          <a:xfrm rot="10339700" flipH="1" flipV="1">
            <a:off x="10035465" y="7912584"/>
            <a:ext cx="709534" cy="236946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8" name="Freeform 72"/>
          <p:cNvSpPr>
            <a:spLocks noChangeAspect="1"/>
          </p:cNvSpPr>
          <p:nvPr/>
        </p:nvSpPr>
        <p:spPr bwMode="auto">
          <a:xfrm rot="11917955" flipH="1" flipV="1">
            <a:off x="10080401" y="7805080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9" name="Oval 73"/>
          <p:cNvSpPr>
            <a:spLocks noChangeAspect="1" noChangeArrowheads="1"/>
          </p:cNvSpPr>
          <p:nvPr/>
        </p:nvSpPr>
        <p:spPr bwMode="auto">
          <a:xfrm rot="12361002" flipH="1" flipV="1">
            <a:off x="10660083" y="8118819"/>
            <a:ext cx="241243" cy="2501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0" name="Freeform 75"/>
          <p:cNvSpPr>
            <a:spLocks noChangeAspect="1"/>
          </p:cNvSpPr>
          <p:nvPr/>
        </p:nvSpPr>
        <p:spPr bwMode="auto">
          <a:xfrm rot="11917955" flipH="1" flipV="1">
            <a:off x="10019139" y="8107843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1" name="Oval 124"/>
          <p:cNvSpPr>
            <a:spLocks noChangeAspect="1" noChangeArrowheads="1"/>
          </p:cNvSpPr>
          <p:nvPr/>
        </p:nvSpPr>
        <p:spPr bwMode="auto">
          <a:xfrm rot="20038998" flipH="1">
            <a:off x="9007746" y="6351483"/>
            <a:ext cx="236511" cy="25449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2" name="Freeform 125"/>
          <p:cNvSpPr>
            <a:spLocks noChangeAspect="1"/>
          </p:cNvSpPr>
          <p:nvPr/>
        </p:nvSpPr>
        <p:spPr bwMode="auto">
          <a:xfrm rot="460300" flipH="1">
            <a:off x="9220598" y="6448011"/>
            <a:ext cx="704805" cy="23255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3" name="Freeform 126"/>
          <p:cNvSpPr>
            <a:spLocks noChangeAspect="1"/>
          </p:cNvSpPr>
          <p:nvPr/>
        </p:nvSpPr>
        <p:spPr bwMode="auto">
          <a:xfrm rot="20482045" flipH="1">
            <a:off x="9263177" y="6342703"/>
            <a:ext cx="619661" cy="258887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" name="Oval 130"/>
          <p:cNvSpPr>
            <a:spLocks noChangeAspect="1" noChangeArrowheads="1"/>
          </p:cNvSpPr>
          <p:nvPr/>
        </p:nvSpPr>
        <p:spPr bwMode="auto">
          <a:xfrm rot="20038998" flipH="1">
            <a:off x="9030530" y="6969322"/>
            <a:ext cx="236511" cy="25011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" name="Freeform 131"/>
          <p:cNvSpPr>
            <a:spLocks noChangeAspect="1"/>
          </p:cNvSpPr>
          <p:nvPr/>
        </p:nvSpPr>
        <p:spPr bwMode="auto">
          <a:xfrm rot="460300" flipH="1">
            <a:off x="9238656" y="7061463"/>
            <a:ext cx="704805" cy="22817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" name="Freeform 132"/>
          <p:cNvSpPr>
            <a:spLocks noChangeAspect="1"/>
          </p:cNvSpPr>
          <p:nvPr/>
        </p:nvSpPr>
        <p:spPr bwMode="auto">
          <a:xfrm rot="20482045" flipH="1">
            <a:off x="9281226" y="6956153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" name="Oval 139"/>
          <p:cNvSpPr>
            <a:spLocks noChangeAspect="1" noChangeArrowheads="1"/>
          </p:cNvSpPr>
          <p:nvPr/>
        </p:nvSpPr>
        <p:spPr bwMode="auto">
          <a:xfrm rot="20038998" flipH="1">
            <a:off x="8997535" y="7826166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" name="Freeform 140"/>
          <p:cNvSpPr>
            <a:spLocks noChangeAspect="1"/>
          </p:cNvSpPr>
          <p:nvPr/>
        </p:nvSpPr>
        <p:spPr bwMode="auto">
          <a:xfrm rot="460300" flipH="1">
            <a:off x="9208021" y="7920507"/>
            <a:ext cx="704805" cy="236946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" name="Freeform 141"/>
          <p:cNvSpPr>
            <a:spLocks noChangeAspect="1"/>
          </p:cNvSpPr>
          <p:nvPr/>
        </p:nvSpPr>
        <p:spPr bwMode="auto">
          <a:xfrm rot="20482045" flipH="1">
            <a:off x="9250593" y="7819585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" name="Oval 142"/>
          <p:cNvSpPr>
            <a:spLocks noChangeAspect="1" noChangeArrowheads="1"/>
          </p:cNvSpPr>
          <p:nvPr/>
        </p:nvSpPr>
        <p:spPr bwMode="auto">
          <a:xfrm rot="20038998" flipH="1">
            <a:off x="8966904" y="8149166"/>
            <a:ext cx="236511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" name="Freeform 74"/>
          <p:cNvSpPr>
            <a:spLocks noChangeAspect="1"/>
          </p:cNvSpPr>
          <p:nvPr/>
        </p:nvSpPr>
        <p:spPr bwMode="auto">
          <a:xfrm rot="10339700" flipH="1" flipV="1">
            <a:off x="9976568" y="821754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" name="Freeform 143"/>
          <p:cNvSpPr>
            <a:spLocks noChangeAspect="1"/>
          </p:cNvSpPr>
          <p:nvPr/>
        </p:nvSpPr>
        <p:spPr bwMode="auto">
          <a:xfrm rot="460300" flipH="1">
            <a:off x="9179756" y="8245701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" name="Freeform 144"/>
          <p:cNvSpPr>
            <a:spLocks noChangeAspect="1"/>
          </p:cNvSpPr>
          <p:nvPr/>
        </p:nvSpPr>
        <p:spPr bwMode="auto">
          <a:xfrm rot="20482045" flipH="1">
            <a:off x="9219964" y="8142586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0412" name="Picture 12"/>
          <p:cNvPicPr>
            <a:picLocks noChangeAspect="1" noChangeArrowheads="1"/>
          </p:cNvPicPr>
          <p:nvPr/>
        </p:nvPicPr>
        <p:blipFill>
          <a:blip r:embed="rId4"/>
          <a:srcRect t="11313" r="23151"/>
          <a:stretch>
            <a:fillRect/>
          </a:stretch>
        </p:blipFill>
        <p:spPr bwMode="auto">
          <a:xfrm>
            <a:off x="7870552" y="6172947"/>
            <a:ext cx="4066258" cy="2672550"/>
          </a:xfrm>
          <a:prstGeom prst="rect">
            <a:avLst/>
          </a:prstGeom>
          <a:solidFill>
            <a:schemeClr val="bg1"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2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data – what does it reveal?</a:t>
            </a:r>
          </a:p>
        </p:txBody>
      </p:sp>
    </p:spTree>
    <p:extLst>
      <p:ext uri="{BB962C8B-B14F-4D97-AF65-F5344CB8AC3E}">
        <p14:creationId xmlns:p14="http://schemas.microsoft.com/office/powerpoint/2010/main" val="1952942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677864" y="5956924"/>
            <a:ext cx="3888432" cy="1440161"/>
          </a:xfrm>
          <a:prstGeom prst="rect">
            <a:avLst/>
          </a:prstGeom>
          <a:solidFill>
            <a:srgbClr val="3366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13"/>
            <a:endParaRPr lang="en-US" sz="2400"/>
          </a:p>
        </p:txBody>
      </p:sp>
      <p:sp>
        <p:nvSpPr>
          <p:cNvPr id="230406" name="AutoShape 6"/>
          <p:cNvSpPr>
            <a:spLocks noChangeArrowheads="1"/>
          </p:cNvSpPr>
          <p:nvPr/>
        </p:nvSpPr>
        <p:spPr bwMode="auto">
          <a:xfrm>
            <a:off x="6111811" y="6786880"/>
            <a:ext cx="1022773" cy="408658"/>
          </a:xfrm>
          <a:prstGeom prst="lef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7981378" y="8642773"/>
            <a:ext cx="4026807" cy="7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/>
              <a:t>Scattering length density profile </a:t>
            </a:r>
            <a:r>
              <a:rPr lang="en-AU" sz="2000" dirty="0" err="1">
                <a:sym typeface="Symbol" pitchFamily="-110" charset="2"/>
              </a:rPr>
              <a:t>(z</a:t>
            </a:r>
            <a:r>
              <a:rPr lang="en-AU" sz="2000" dirty="0">
                <a:sym typeface="Symbol" pitchFamily="-110" charset="2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AU" sz="2000" dirty="0">
                <a:sym typeface="Symbol" pitchFamily="-110" charset="2"/>
              </a:rPr>
              <a:t> = neutron refractive index profile</a:t>
            </a:r>
          </a:p>
        </p:txBody>
      </p:sp>
      <p:pic>
        <p:nvPicPr>
          <p:cNvPr id="230408" name="Picture 8" descr="Refle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578" y="2309714"/>
            <a:ext cx="5102578" cy="2323253"/>
          </a:xfrm>
          <a:prstGeom prst="rect">
            <a:avLst/>
          </a:prstGeom>
          <a:noFill/>
        </p:spPr>
      </p:pic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1552911" y="8430542"/>
            <a:ext cx="4908585" cy="7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AU" sz="2000" dirty="0"/>
              <a:t>Model structure of </a:t>
            </a:r>
            <a:r>
              <a:rPr lang="en-AU" sz="2000" dirty="0" smtClean="0"/>
              <a:t>lipid membrane</a:t>
            </a:r>
            <a:endParaRPr lang="en-AU" sz="2000" dirty="0"/>
          </a:p>
          <a:p>
            <a:pPr>
              <a:spcBef>
                <a:spcPct val="0"/>
              </a:spcBef>
            </a:pPr>
            <a:r>
              <a:rPr lang="en-AU" sz="2000" dirty="0">
                <a:sym typeface="Symbol" pitchFamily="-110" charset="2"/>
              </a:rPr>
              <a:t> = layered model of structure &amp; composition</a:t>
            </a:r>
          </a:p>
        </p:txBody>
      </p:sp>
      <p:sp>
        <p:nvSpPr>
          <p:cNvPr id="230413" name="AutoShape 13"/>
          <p:cNvSpPr>
            <a:spLocks noChangeArrowheads="1"/>
          </p:cNvSpPr>
          <p:nvPr/>
        </p:nvSpPr>
        <p:spPr bwMode="auto">
          <a:xfrm flipH="1">
            <a:off x="6364682" y="7256498"/>
            <a:ext cx="1022773" cy="408658"/>
          </a:xfrm>
          <a:prstGeom prst="lef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TextBox 175"/>
          <p:cNvSpPr txBox="1"/>
          <p:nvPr/>
        </p:nvSpPr>
        <p:spPr>
          <a:xfrm>
            <a:off x="744679" y="6899770"/>
            <a:ext cx="490782" cy="787903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dirty="0" err="1" smtClean="0"/>
              <a:t>z</a:t>
            </a:r>
            <a:endParaRPr lang="en-GB" dirty="0"/>
          </a:p>
        </p:txBody>
      </p:sp>
      <p:sp>
        <p:nvSpPr>
          <p:cNvPr id="329" name="TextBox 328"/>
          <p:cNvSpPr txBox="1"/>
          <p:nvPr/>
        </p:nvSpPr>
        <p:spPr>
          <a:xfrm>
            <a:off x="6863648" y="3106702"/>
            <a:ext cx="570354" cy="1137803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130019" tIns="65010" rIns="130019" bIns="65010" rtlCol="0">
            <a:spAutoFit/>
          </a:bodyPr>
          <a:lstStyle/>
          <a:p>
            <a:r>
              <a:rPr lang="en-US" sz="2000" dirty="0"/>
              <a:t>L</a:t>
            </a:r>
            <a:r>
              <a:rPr lang="en-GB" sz="2000" dirty="0" err="1"/>
              <a:t>og</a:t>
            </a:r>
            <a:r>
              <a:rPr lang="en-GB" sz="2000" dirty="0"/>
              <a:t> R</a:t>
            </a:r>
          </a:p>
        </p:txBody>
      </p:sp>
      <p:sp>
        <p:nvSpPr>
          <p:cNvPr id="230576" name="AutoShape 176"/>
          <p:cNvSpPr>
            <a:spLocks noChangeArrowheads="1"/>
          </p:cNvSpPr>
          <p:nvPr/>
        </p:nvSpPr>
        <p:spPr bwMode="auto">
          <a:xfrm>
            <a:off x="6116321" y="3183467"/>
            <a:ext cx="921173" cy="408658"/>
          </a:xfrm>
          <a:prstGeom prst="rightArrow">
            <a:avLst>
              <a:gd name="adj1" fmla="val 50000"/>
              <a:gd name="adj2" fmla="val 5635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05" name="AutoShape 5"/>
          <p:cNvSpPr>
            <a:spLocks noChangeArrowheads="1"/>
          </p:cNvSpPr>
          <p:nvPr/>
        </p:nvSpPr>
        <p:spPr bwMode="auto">
          <a:xfrm>
            <a:off x="12173938" y="5924415"/>
            <a:ext cx="410916" cy="663787"/>
          </a:xfrm>
          <a:prstGeom prst="downArrow">
            <a:avLst>
              <a:gd name="adj1" fmla="val 50000"/>
              <a:gd name="adj2" fmla="val 40385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7" name="Picture 175" descr="\\.PSF\.Home\Desktop\sldrefl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5556" y="1887508"/>
            <a:ext cx="5382542" cy="4124961"/>
          </a:xfrm>
          <a:prstGeom prst="rect">
            <a:avLst/>
          </a:prstGeom>
          <a:noFill/>
        </p:spPr>
      </p:pic>
      <p:sp>
        <p:nvSpPr>
          <p:cNvPr id="218" name="Text Box 177"/>
          <p:cNvSpPr txBox="1">
            <a:spLocks noChangeArrowheads="1"/>
          </p:cNvSpPr>
          <p:nvPr/>
        </p:nvSpPr>
        <p:spPr bwMode="auto">
          <a:xfrm>
            <a:off x="8374429" y="1892018"/>
            <a:ext cx="997276" cy="4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rgbClr val="3333CC"/>
                </a:solidFill>
              </a:rPr>
              <a:t>h-lipid</a:t>
            </a:r>
          </a:p>
        </p:txBody>
      </p:sp>
      <p:sp>
        <p:nvSpPr>
          <p:cNvPr id="219" name="Text Box 178"/>
          <p:cNvSpPr txBox="1">
            <a:spLocks noChangeArrowheads="1"/>
          </p:cNvSpPr>
          <p:nvPr/>
        </p:nvSpPr>
        <p:spPr bwMode="auto">
          <a:xfrm>
            <a:off x="8409117" y="3102187"/>
            <a:ext cx="1000156" cy="4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9" tIns="65010" rIns="130019" bIns="65010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rgbClr val="CC0000"/>
                </a:solidFill>
              </a:rPr>
              <a:t>d-lipid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11254928" y="3868688"/>
            <a:ext cx="433493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</a:rPr>
              <a:t>z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221" name="Straight Arrow Connector 220"/>
          <p:cNvCxnSpPr/>
          <p:nvPr/>
        </p:nvCxnSpPr>
        <p:spPr bwMode="auto">
          <a:xfrm rot="5400000">
            <a:off x="9350211" y="4678116"/>
            <a:ext cx="993422" cy="1806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4" name="TextBox 223"/>
          <p:cNvSpPr txBox="1"/>
          <p:nvPr/>
        </p:nvSpPr>
        <p:spPr>
          <a:xfrm>
            <a:off x="9184457" y="3724677"/>
            <a:ext cx="1442442" cy="439093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pPr>
              <a:buFont typeface="Lucida Grande"/>
              <a:buChar char="⇒"/>
            </a:pPr>
            <a:r>
              <a:rPr lang="en-GB" sz="2000" dirty="0"/>
              <a:t>thickness</a:t>
            </a:r>
          </a:p>
        </p:txBody>
      </p:sp>
      <p:cxnSp>
        <p:nvCxnSpPr>
          <p:cNvPr id="225" name="Straight Arrow Connector 224"/>
          <p:cNvCxnSpPr/>
          <p:nvPr/>
        </p:nvCxnSpPr>
        <p:spPr bwMode="auto">
          <a:xfrm flipV="1">
            <a:off x="10894888" y="4084319"/>
            <a:ext cx="1260988" cy="39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6" name="TextBox 225"/>
          <p:cNvSpPr txBox="1"/>
          <p:nvPr/>
        </p:nvSpPr>
        <p:spPr>
          <a:xfrm>
            <a:off x="11110912" y="1348407"/>
            <a:ext cx="936104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GB" sz="24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(z)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9094689" y="1564432"/>
            <a:ext cx="936104" cy="500648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223" name="Straight Arrow Connector 222"/>
          <p:cNvCxnSpPr/>
          <p:nvPr/>
        </p:nvCxnSpPr>
        <p:spPr bwMode="auto">
          <a:xfrm rot="16200000" flipV="1">
            <a:off x="460588" y="7342293"/>
            <a:ext cx="1697849" cy="18062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8" name="TextBox 227"/>
          <p:cNvSpPr txBox="1"/>
          <p:nvPr/>
        </p:nvSpPr>
        <p:spPr>
          <a:xfrm>
            <a:off x="744679" y="6899770"/>
            <a:ext cx="490782" cy="787903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dirty="0" err="1" smtClean="0"/>
              <a:t>z</a:t>
            </a:r>
            <a:endParaRPr lang="en-GB" dirty="0"/>
          </a:p>
        </p:txBody>
      </p:sp>
      <p:sp>
        <p:nvSpPr>
          <p:cNvPr id="229" name="Rectangle 18"/>
          <p:cNvSpPr>
            <a:spLocks noChangeAspect="1" noChangeArrowheads="1"/>
          </p:cNvSpPr>
          <p:nvPr/>
        </p:nvSpPr>
        <p:spPr bwMode="auto">
          <a:xfrm>
            <a:off x="1658714" y="7428089"/>
            <a:ext cx="3867574" cy="71345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lIns="130019" tIns="65010" rIns="130019" bIns="6501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Text Box 169"/>
          <p:cNvSpPr txBox="1">
            <a:spLocks noChangeAspect="1" noChangeArrowheads="1"/>
          </p:cNvSpPr>
          <p:nvPr/>
        </p:nvSpPr>
        <p:spPr bwMode="auto">
          <a:xfrm>
            <a:off x="2509897" y="7586140"/>
            <a:ext cx="2786098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i-FI" sz="2000" dirty="0" err="1"/>
              <a:t>Solid</a:t>
            </a:r>
            <a:r>
              <a:rPr lang="fi-FI" sz="2000" dirty="0"/>
              <a:t> = Si-SiO</a:t>
            </a:r>
            <a:r>
              <a:rPr lang="fi-FI" sz="2000" baseline="-25000" dirty="0"/>
              <a:t>2</a:t>
            </a:r>
            <a:endParaRPr lang="en-GB" sz="2000" dirty="0"/>
          </a:p>
        </p:txBody>
      </p:sp>
      <p:sp>
        <p:nvSpPr>
          <p:cNvPr id="231" name="Oval 19"/>
          <p:cNvSpPr>
            <a:spLocks noChangeAspect="1" noChangeArrowheads="1"/>
          </p:cNvSpPr>
          <p:nvPr/>
        </p:nvSpPr>
        <p:spPr bwMode="auto">
          <a:xfrm rot="6961002" flipH="1" flipV="1">
            <a:off x="3385921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Freeform 20"/>
          <p:cNvSpPr>
            <a:spLocks noChangeAspect="1"/>
          </p:cNvSpPr>
          <p:nvPr/>
        </p:nvSpPr>
        <p:spPr bwMode="auto">
          <a:xfrm rot="4939700" flipH="1" flipV="1">
            <a:off x="3320444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Freeform 21"/>
          <p:cNvSpPr>
            <a:spLocks noChangeAspect="1"/>
          </p:cNvSpPr>
          <p:nvPr/>
        </p:nvSpPr>
        <p:spPr bwMode="auto">
          <a:xfrm rot="6517955" flipH="1" flipV="1">
            <a:off x="329108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Oval 22"/>
          <p:cNvSpPr>
            <a:spLocks noChangeAspect="1" noChangeArrowheads="1"/>
          </p:cNvSpPr>
          <p:nvPr/>
        </p:nvSpPr>
        <p:spPr bwMode="auto">
          <a:xfrm rot="6961002" flipH="1" flipV="1">
            <a:off x="3541707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Freeform 23"/>
          <p:cNvSpPr>
            <a:spLocks noChangeAspect="1"/>
          </p:cNvSpPr>
          <p:nvPr/>
        </p:nvSpPr>
        <p:spPr bwMode="auto">
          <a:xfrm rot="4939700" flipH="1" flipV="1">
            <a:off x="3476232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Freeform 24"/>
          <p:cNvSpPr>
            <a:spLocks noChangeAspect="1"/>
          </p:cNvSpPr>
          <p:nvPr/>
        </p:nvSpPr>
        <p:spPr bwMode="auto">
          <a:xfrm rot="6517955" flipH="1" flipV="1">
            <a:off x="344687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" name="Oval 25"/>
          <p:cNvSpPr>
            <a:spLocks noChangeAspect="1" noChangeArrowheads="1"/>
          </p:cNvSpPr>
          <p:nvPr/>
        </p:nvSpPr>
        <p:spPr bwMode="auto">
          <a:xfrm rot="6961002" flipH="1" flipV="1">
            <a:off x="3695236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Freeform 26"/>
          <p:cNvSpPr>
            <a:spLocks noChangeAspect="1"/>
          </p:cNvSpPr>
          <p:nvPr/>
        </p:nvSpPr>
        <p:spPr bwMode="auto">
          <a:xfrm rot="4939700" flipH="1" flipV="1">
            <a:off x="3632018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" name="Freeform 27"/>
          <p:cNvSpPr>
            <a:spLocks noChangeAspect="1"/>
          </p:cNvSpPr>
          <p:nvPr/>
        </p:nvSpPr>
        <p:spPr bwMode="auto">
          <a:xfrm rot="6517955" flipH="1" flipV="1">
            <a:off x="360266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Oval 28"/>
          <p:cNvSpPr>
            <a:spLocks noChangeAspect="1" noChangeArrowheads="1"/>
          </p:cNvSpPr>
          <p:nvPr/>
        </p:nvSpPr>
        <p:spPr bwMode="auto">
          <a:xfrm rot="6961002" flipH="1" flipV="1">
            <a:off x="3851023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Freeform 29"/>
          <p:cNvSpPr>
            <a:spLocks noChangeAspect="1"/>
          </p:cNvSpPr>
          <p:nvPr/>
        </p:nvSpPr>
        <p:spPr bwMode="auto">
          <a:xfrm rot="4939700" flipH="1" flipV="1">
            <a:off x="378780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Freeform 30"/>
          <p:cNvSpPr>
            <a:spLocks noChangeAspect="1"/>
          </p:cNvSpPr>
          <p:nvPr/>
        </p:nvSpPr>
        <p:spPr bwMode="auto">
          <a:xfrm rot="6517955" flipH="1" flipV="1">
            <a:off x="3758450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Oval 31"/>
          <p:cNvSpPr>
            <a:spLocks noChangeAspect="1" noChangeArrowheads="1"/>
          </p:cNvSpPr>
          <p:nvPr/>
        </p:nvSpPr>
        <p:spPr bwMode="auto">
          <a:xfrm rot="6961002" flipH="1" flipV="1">
            <a:off x="4006809" y="6488851"/>
            <a:ext cx="115147" cy="12869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Freeform 32"/>
          <p:cNvSpPr>
            <a:spLocks noChangeAspect="1"/>
          </p:cNvSpPr>
          <p:nvPr/>
        </p:nvSpPr>
        <p:spPr bwMode="auto">
          <a:xfrm rot="4939700" flipH="1" flipV="1">
            <a:off x="3943591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Freeform 33"/>
          <p:cNvSpPr>
            <a:spLocks noChangeAspect="1"/>
          </p:cNvSpPr>
          <p:nvPr/>
        </p:nvSpPr>
        <p:spPr bwMode="auto">
          <a:xfrm rot="6517955" flipH="1" flipV="1">
            <a:off x="3911979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Oval 34"/>
          <p:cNvSpPr>
            <a:spLocks noChangeAspect="1" noChangeArrowheads="1"/>
          </p:cNvSpPr>
          <p:nvPr/>
        </p:nvSpPr>
        <p:spPr bwMode="auto">
          <a:xfrm rot="6961002" flipH="1" flipV="1">
            <a:off x="4160338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Freeform 35"/>
          <p:cNvSpPr>
            <a:spLocks noChangeAspect="1"/>
          </p:cNvSpPr>
          <p:nvPr/>
        </p:nvSpPr>
        <p:spPr bwMode="auto">
          <a:xfrm rot="4939700" flipH="1" flipV="1">
            <a:off x="4097120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36"/>
          <p:cNvSpPr>
            <a:spLocks noChangeAspect="1"/>
          </p:cNvSpPr>
          <p:nvPr/>
        </p:nvSpPr>
        <p:spPr bwMode="auto">
          <a:xfrm rot="6517955" flipH="1" flipV="1">
            <a:off x="4067765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Oval 37"/>
          <p:cNvSpPr>
            <a:spLocks noChangeAspect="1" noChangeArrowheads="1"/>
          </p:cNvSpPr>
          <p:nvPr/>
        </p:nvSpPr>
        <p:spPr bwMode="auto">
          <a:xfrm rot="6961002" flipH="1" flipV="1">
            <a:off x="431612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Freeform 38"/>
          <p:cNvSpPr>
            <a:spLocks noChangeAspect="1"/>
          </p:cNvSpPr>
          <p:nvPr/>
        </p:nvSpPr>
        <p:spPr bwMode="auto">
          <a:xfrm rot="4939700" flipH="1" flipV="1">
            <a:off x="4252907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Freeform 39"/>
          <p:cNvSpPr>
            <a:spLocks noChangeAspect="1"/>
          </p:cNvSpPr>
          <p:nvPr/>
        </p:nvSpPr>
        <p:spPr bwMode="auto">
          <a:xfrm rot="6517955" flipH="1" flipV="1">
            <a:off x="4223551" y="670334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Oval 40"/>
          <p:cNvSpPr>
            <a:spLocks noChangeAspect="1" noChangeArrowheads="1"/>
          </p:cNvSpPr>
          <p:nvPr/>
        </p:nvSpPr>
        <p:spPr bwMode="auto">
          <a:xfrm rot="6961002" flipH="1" flipV="1">
            <a:off x="4471910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" name="Freeform 41"/>
          <p:cNvSpPr>
            <a:spLocks noChangeAspect="1"/>
          </p:cNvSpPr>
          <p:nvPr/>
        </p:nvSpPr>
        <p:spPr bwMode="auto">
          <a:xfrm rot="4939700" flipH="1" flipV="1">
            <a:off x="4406436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4" name="Freeform 42"/>
          <p:cNvSpPr>
            <a:spLocks noChangeAspect="1"/>
          </p:cNvSpPr>
          <p:nvPr/>
        </p:nvSpPr>
        <p:spPr bwMode="auto">
          <a:xfrm rot="6517955" flipH="1" flipV="1">
            <a:off x="4377081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5" name="Oval 43"/>
          <p:cNvSpPr>
            <a:spLocks noChangeAspect="1" noChangeArrowheads="1"/>
          </p:cNvSpPr>
          <p:nvPr/>
        </p:nvSpPr>
        <p:spPr bwMode="auto">
          <a:xfrm rot="6961002" flipH="1" flipV="1">
            <a:off x="4627699" y="6486595"/>
            <a:ext cx="115147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" name="Freeform 44"/>
          <p:cNvSpPr>
            <a:spLocks noChangeAspect="1"/>
          </p:cNvSpPr>
          <p:nvPr/>
        </p:nvSpPr>
        <p:spPr bwMode="auto">
          <a:xfrm rot="4939700" flipH="1" flipV="1">
            <a:off x="4562222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" name="Freeform 45"/>
          <p:cNvSpPr>
            <a:spLocks noChangeAspect="1"/>
          </p:cNvSpPr>
          <p:nvPr/>
        </p:nvSpPr>
        <p:spPr bwMode="auto">
          <a:xfrm rot="6517955" flipH="1" flipV="1">
            <a:off x="4532867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" name="Oval 46"/>
          <p:cNvSpPr>
            <a:spLocks noChangeAspect="1" noChangeArrowheads="1"/>
          </p:cNvSpPr>
          <p:nvPr/>
        </p:nvSpPr>
        <p:spPr bwMode="auto">
          <a:xfrm rot="6961002" flipH="1" flipV="1">
            <a:off x="4781228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9" name="Freeform 47"/>
          <p:cNvSpPr>
            <a:spLocks noChangeAspect="1"/>
          </p:cNvSpPr>
          <p:nvPr/>
        </p:nvSpPr>
        <p:spPr bwMode="auto">
          <a:xfrm rot="4939700" flipH="1" flipV="1">
            <a:off x="4718009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0" name="Freeform 48"/>
          <p:cNvSpPr>
            <a:spLocks noChangeAspect="1"/>
          </p:cNvSpPr>
          <p:nvPr/>
        </p:nvSpPr>
        <p:spPr bwMode="auto">
          <a:xfrm rot="6517955" flipH="1" flipV="1">
            <a:off x="4688653" y="670108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" name="Oval 49"/>
          <p:cNvSpPr>
            <a:spLocks noChangeAspect="1" noChangeArrowheads="1"/>
          </p:cNvSpPr>
          <p:nvPr/>
        </p:nvSpPr>
        <p:spPr bwMode="auto">
          <a:xfrm rot="6961002" flipH="1" flipV="1">
            <a:off x="493701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" name="Freeform 50"/>
          <p:cNvSpPr>
            <a:spLocks noChangeAspect="1"/>
          </p:cNvSpPr>
          <p:nvPr/>
        </p:nvSpPr>
        <p:spPr bwMode="auto">
          <a:xfrm rot="4939700" flipH="1" flipV="1">
            <a:off x="487379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" name="Freeform 51"/>
          <p:cNvSpPr>
            <a:spLocks noChangeAspect="1"/>
          </p:cNvSpPr>
          <p:nvPr/>
        </p:nvSpPr>
        <p:spPr bwMode="auto">
          <a:xfrm rot="6517955" flipH="1" flipV="1">
            <a:off x="4842182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" name="Oval 52"/>
          <p:cNvSpPr>
            <a:spLocks noChangeAspect="1" noChangeArrowheads="1"/>
          </p:cNvSpPr>
          <p:nvPr/>
        </p:nvSpPr>
        <p:spPr bwMode="auto">
          <a:xfrm rot="6961002" flipH="1" flipV="1">
            <a:off x="5092801" y="6488851"/>
            <a:ext cx="115147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5" name="Freeform 53"/>
          <p:cNvSpPr>
            <a:spLocks noChangeAspect="1"/>
          </p:cNvSpPr>
          <p:nvPr/>
        </p:nvSpPr>
        <p:spPr bwMode="auto">
          <a:xfrm rot="4939700" flipH="1" flipV="1">
            <a:off x="5027324" y="6707856"/>
            <a:ext cx="338667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Freeform 54"/>
          <p:cNvSpPr>
            <a:spLocks noChangeAspect="1"/>
          </p:cNvSpPr>
          <p:nvPr/>
        </p:nvSpPr>
        <p:spPr bwMode="auto">
          <a:xfrm rot="6517955" flipH="1" flipV="1">
            <a:off x="499796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Oval 76"/>
          <p:cNvSpPr>
            <a:spLocks noChangeAspect="1" noChangeArrowheads="1"/>
          </p:cNvSpPr>
          <p:nvPr/>
        </p:nvSpPr>
        <p:spPr bwMode="auto">
          <a:xfrm rot="6961002" flipH="1" flipV="1">
            <a:off x="2765031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Freeform 77"/>
          <p:cNvSpPr>
            <a:spLocks noChangeAspect="1"/>
          </p:cNvSpPr>
          <p:nvPr/>
        </p:nvSpPr>
        <p:spPr bwMode="auto">
          <a:xfrm rot="4939700" flipH="1" flipV="1">
            <a:off x="2701813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" name="Freeform 78"/>
          <p:cNvSpPr>
            <a:spLocks noChangeAspect="1"/>
          </p:cNvSpPr>
          <p:nvPr/>
        </p:nvSpPr>
        <p:spPr bwMode="auto">
          <a:xfrm rot="6517955" flipH="1" flipV="1">
            <a:off x="2672457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" name="Oval 79"/>
          <p:cNvSpPr>
            <a:spLocks noChangeAspect="1" noChangeArrowheads="1"/>
          </p:cNvSpPr>
          <p:nvPr/>
        </p:nvSpPr>
        <p:spPr bwMode="auto">
          <a:xfrm rot="6961002" flipH="1" flipV="1">
            <a:off x="2936617" y="6491111"/>
            <a:ext cx="108373" cy="12417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Freeform 80"/>
          <p:cNvSpPr>
            <a:spLocks noChangeAspect="1"/>
          </p:cNvSpPr>
          <p:nvPr/>
        </p:nvSpPr>
        <p:spPr bwMode="auto">
          <a:xfrm rot="4939700" flipH="1" flipV="1">
            <a:off x="2873401" y="6701088"/>
            <a:ext cx="318347" cy="11288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" name="Freeform 81"/>
          <p:cNvSpPr>
            <a:spLocks noChangeAspect="1"/>
          </p:cNvSpPr>
          <p:nvPr/>
        </p:nvSpPr>
        <p:spPr bwMode="auto">
          <a:xfrm rot="6517955" flipH="1" flipV="1">
            <a:off x="2846306" y="6692051"/>
            <a:ext cx="279964" cy="12417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" name="Oval 82"/>
          <p:cNvSpPr>
            <a:spLocks noChangeAspect="1" noChangeArrowheads="1"/>
          </p:cNvSpPr>
          <p:nvPr/>
        </p:nvSpPr>
        <p:spPr bwMode="auto">
          <a:xfrm rot="6961002" flipH="1" flipV="1">
            <a:off x="3074348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" name="Freeform 83"/>
          <p:cNvSpPr>
            <a:spLocks noChangeAspect="1"/>
          </p:cNvSpPr>
          <p:nvPr/>
        </p:nvSpPr>
        <p:spPr bwMode="auto">
          <a:xfrm rot="4939700" flipH="1" flipV="1">
            <a:off x="3011129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" name="Freeform 84"/>
          <p:cNvSpPr>
            <a:spLocks noChangeAspect="1"/>
          </p:cNvSpPr>
          <p:nvPr/>
        </p:nvSpPr>
        <p:spPr bwMode="auto">
          <a:xfrm rot="6517955" flipH="1" flipV="1">
            <a:off x="2981773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" name="Oval 85"/>
          <p:cNvSpPr>
            <a:spLocks noChangeAspect="1" noChangeArrowheads="1"/>
          </p:cNvSpPr>
          <p:nvPr/>
        </p:nvSpPr>
        <p:spPr bwMode="auto">
          <a:xfrm rot="6961002" flipH="1" flipV="1">
            <a:off x="3230134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" name="Freeform 86"/>
          <p:cNvSpPr>
            <a:spLocks noChangeAspect="1"/>
          </p:cNvSpPr>
          <p:nvPr/>
        </p:nvSpPr>
        <p:spPr bwMode="auto">
          <a:xfrm rot="4939700" flipH="1" flipV="1">
            <a:off x="316691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" name="Freeform 87"/>
          <p:cNvSpPr>
            <a:spLocks noChangeAspect="1"/>
          </p:cNvSpPr>
          <p:nvPr/>
        </p:nvSpPr>
        <p:spPr bwMode="auto">
          <a:xfrm rot="6517955" flipH="1" flipV="1">
            <a:off x="3137562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" name="Oval 88"/>
          <p:cNvSpPr>
            <a:spLocks noChangeAspect="1" noChangeArrowheads="1"/>
          </p:cNvSpPr>
          <p:nvPr/>
        </p:nvSpPr>
        <p:spPr bwMode="auto">
          <a:xfrm rot="14638998" flipH="1">
            <a:off x="3390436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" name="Freeform 89"/>
          <p:cNvSpPr>
            <a:spLocks noChangeAspect="1"/>
          </p:cNvSpPr>
          <p:nvPr/>
        </p:nvSpPr>
        <p:spPr bwMode="auto">
          <a:xfrm rot="16660300" flipH="1">
            <a:off x="3320439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" name="Freeform 90"/>
          <p:cNvSpPr>
            <a:spLocks noChangeAspect="1"/>
          </p:cNvSpPr>
          <p:nvPr/>
        </p:nvSpPr>
        <p:spPr bwMode="auto">
          <a:xfrm rot="15082045" flipH="1">
            <a:off x="3293348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" name="Oval 91"/>
          <p:cNvSpPr>
            <a:spLocks noChangeAspect="1" noChangeArrowheads="1"/>
          </p:cNvSpPr>
          <p:nvPr/>
        </p:nvSpPr>
        <p:spPr bwMode="auto">
          <a:xfrm rot="14638998" flipH="1">
            <a:off x="3543965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5" name="Freeform 92"/>
          <p:cNvSpPr>
            <a:spLocks noChangeAspect="1"/>
          </p:cNvSpPr>
          <p:nvPr/>
        </p:nvSpPr>
        <p:spPr bwMode="auto">
          <a:xfrm rot="16660300" flipH="1">
            <a:off x="3476227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6" name="Freeform 93"/>
          <p:cNvSpPr>
            <a:spLocks noChangeAspect="1"/>
          </p:cNvSpPr>
          <p:nvPr/>
        </p:nvSpPr>
        <p:spPr bwMode="auto">
          <a:xfrm rot="15082045" flipH="1">
            <a:off x="344913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" name="Oval 94"/>
          <p:cNvSpPr>
            <a:spLocks noChangeAspect="1" noChangeArrowheads="1"/>
          </p:cNvSpPr>
          <p:nvPr/>
        </p:nvSpPr>
        <p:spPr bwMode="auto">
          <a:xfrm rot="14638998" flipH="1">
            <a:off x="369975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8" name="Freeform 95"/>
          <p:cNvSpPr>
            <a:spLocks noChangeAspect="1"/>
          </p:cNvSpPr>
          <p:nvPr/>
        </p:nvSpPr>
        <p:spPr bwMode="auto">
          <a:xfrm rot="16660300" flipH="1">
            <a:off x="3632013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" name="Freeform 96"/>
          <p:cNvSpPr>
            <a:spLocks noChangeAspect="1"/>
          </p:cNvSpPr>
          <p:nvPr/>
        </p:nvSpPr>
        <p:spPr bwMode="auto">
          <a:xfrm rot="15082045" flipH="1">
            <a:off x="360266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" name="Oval 97"/>
          <p:cNvSpPr>
            <a:spLocks noChangeAspect="1" noChangeArrowheads="1"/>
          </p:cNvSpPr>
          <p:nvPr/>
        </p:nvSpPr>
        <p:spPr bwMode="auto">
          <a:xfrm rot="14638998" flipH="1">
            <a:off x="3855538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" name="Freeform 98"/>
          <p:cNvSpPr>
            <a:spLocks noChangeAspect="1"/>
          </p:cNvSpPr>
          <p:nvPr/>
        </p:nvSpPr>
        <p:spPr bwMode="auto">
          <a:xfrm rot="16660300" flipH="1">
            <a:off x="378780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" name="Freeform 99"/>
          <p:cNvSpPr>
            <a:spLocks noChangeAspect="1"/>
          </p:cNvSpPr>
          <p:nvPr/>
        </p:nvSpPr>
        <p:spPr bwMode="auto">
          <a:xfrm rot="15082045" flipH="1">
            <a:off x="3758450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" name="Oval 100"/>
          <p:cNvSpPr>
            <a:spLocks noChangeAspect="1" noChangeArrowheads="1"/>
          </p:cNvSpPr>
          <p:nvPr/>
        </p:nvSpPr>
        <p:spPr bwMode="auto">
          <a:xfrm rot="14638998" flipH="1">
            <a:off x="4011324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" name="Freeform 101"/>
          <p:cNvSpPr>
            <a:spLocks noChangeAspect="1"/>
          </p:cNvSpPr>
          <p:nvPr/>
        </p:nvSpPr>
        <p:spPr bwMode="auto">
          <a:xfrm rot="16660300" flipH="1">
            <a:off x="3943585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" name="Freeform 102"/>
          <p:cNvSpPr>
            <a:spLocks noChangeAspect="1"/>
          </p:cNvSpPr>
          <p:nvPr/>
        </p:nvSpPr>
        <p:spPr bwMode="auto">
          <a:xfrm rot="15082045" flipH="1">
            <a:off x="3914236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Oval 103"/>
          <p:cNvSpPr>
            <a:spLocks noChangeAspect="1" noChangeArrowheads="1"/>
          </p:cNvSpPr>
          <p:nvPr/>
        </p:nvSpPr>
        <p:spPr bwMode="auto">
          <a:xfrm rot="14638998" flipH="1">
            <a:off x="416485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" name="Freeform 104"/>
          <p:cNvSpPr>
            <a:spLocks noChangeAspect="1"/>
          </p:cNvSpPr>
          <p:nvPr/>
        </p:nvSpPr>
        <p:spPr bwMode="auto">
          <a:xfrm rot="16660300" flipH="1">
            <a:off x="4097113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1" name="Freeform 105"/>
          <p:cNvSpPr>
            <a:spLocks noChangeAspect="1"/>
          </p:cNvSpPr>
          <p:nvPr/>
        </p:nvSpPr>
        <p:spPr bwMode="auto">
          <a:xfrm rot="15082045" flipH="1">
            <a:off x="4070022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Oval 106"/>
          <p:cNvSpPr>
            <a:spLocks noChangeAspect="1" noChangeArrowheads="1"/>
          </p:cNvSpPr>
          <p:nvPr/>
        </p:nvSpPr>
        <p:spPr bwMode="auto">
          <a:xfrm rot="14638998" flipH="1">
            <a:off x="432064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" name="Freeform 107"/>
          <p:cNvSpPr>
            <a:spLocks noChangeAspect="1"/>
          </p:cNvSpPr>
          <p:nvPr/>
        </p:nvSpPr>
        <p:spPr bwMode="auto">
          <a:xfrm rot="16660300" flipH="1">
            <a:off x="4252902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" name="Freeform 108"/>
          <p:cNvSpPr>
            <a:spLocks noChangeAspect="1"/>
          </p:cNvSpPr>
          <p:nvPr/>
        </p:nvSpPr>
        <p:spPr bwMode="auto">
          <a:xfrm rot="15082045" flipH="1">
            <a:off x="4223551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" name="Oval 109"/>
          <p:cNvSpPr>
            <a:spLocks noChangeAspect="1" noChangeArrowheads="1"/>
          </p:cNvSpPr>
          <p:nvPr/>
        </p:nvSpPr>
        <p:spPr bwMode="auto">
          <a:xfrm rot="14638998" flipH="1">
            <a:off x="4476427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" name="Freeform 110"/>
          <p:cNvSpPr>
            <a:spLocks noChangeAspect="1"/>
          </p:cNvSpPr>
          <p:nvPr/>
        </p:nvSpPr>
        <p:spPr bwMode="auto">
          <a:xfrm rot="16660300" flipH="1">
            <a:off x="4406431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" name="Freeform 111"/>
          <p:cNvSpPr>
            <a:spLocks noChangeAspect="1"/>
          </p:cNvSpPr>
          <p:nvPr/>
        </p:nvSpPr>
        <p:spPr bwMode="auto">
          <a:xfrm rot="15082045" flipH="1">
            <a:off x="4379337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" name="Oval 112"/>
          <p:cNvSpPr>
            <a:spLocks noChangeAspect="1" noChangeArrowheads="1"/>
          </p:cNvSpPr>
          <p:nvPr/>
        </p:nvSpPr>
        <p:spPr bwMode="auto">
          <a:xfrm rot="14638998" flipH="1">
            <a:off x="4629956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" name="Freeform 113"/>
          <p:cNvSpPr>
            <a:spLocks noChangeAspect="1"/>
          </p:cNvSpPr>
          <p:nvPr/>
        </p:nvSpPr>
        <p:spPr bwMode="auto">
          <a:xfrm rot="16660300" flipH="1">
            <a:off x="4562217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" name="Freeform 114"/>
          <p:cNvSpPr>
            <a:spLocks noChangeAspect="1"/>
          </p:cNvSpPr>
          <p:nvPr/>
        </p:nvSpPr>
        <p:spPr bwMode="auto">
          <a:xfrm rot="15082045" flipH="1">
            <a:off x="4535124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" name="Oval 115"/>
          <p:cNvSpPr>
            <a:spLocks noChangeAspect="1" noChangeArrowheads="1"/>
          </p:cNvSpPr>
          <p:nvPr/>
        </p:nvSpPr>
        <p:spPr bwMode="auto">
          <a:xfrm rot="14638998" flipH="1">
            <a:off x="4785743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2" name="Freeform 116"/>
          <p:cNvSpPr>
            <a:spLocks noChangeAspect="1"/>
          </p:cNvSpPr>
          <p:nvPr/>
        </p:nvSpPr>
        <p:spPr bwMode="auto">
          <a:xfrm rot="16660300" flipH="1">
            <a:off x="4718004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3" name="Freeform 117"/>
          <p:cNvSpPr>
            <a:spLocks noChangeAspect="1"/>
          </p:cNvSpPr>
          <p:nvPr/>
        </p:nvSpPr>
        <p:spPr bwMode="auto">
          <a:xfrm rot="15082045" flipH="1">
            <a:off x="4688653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4" name="Oval 118"/>
          <p:cNvSpPr>
            <a:spLocks noChangeAspect="1" noChangeArrowheads="1"/>
          </p:cNvSpPr>
          <p:nvPr/>
        </p:nvSpPr>
        <p:spPr bwMode="auto">
          <a:xfrm rot="14638998" flipH="1">
            <a:off x="4941529" y="7265529"/>
            <a:ext cx="112889" cy="133210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5" name="Freeform 119"/>
          <p:cNvSpPr>
            <a:spLocks noChangeAspect="1"/>
          </p:cNvSpPr>
          <p:nvPr/>
        </p:nvSpPr>
        <p:spPr bwMode="auto">
          <a:xfrm rot="16660300" flipH="1">
            <a:off x="487379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6" name="Freeform 120"/>
          <p:cNvSpPr>
            <a:spLocks noChangeAspect="1"/>
          </p:cNvSpPr>
          <p:nvPr/>
        </p:nvSpPr>
        <p:spPr bwMode="auto">
          <a:xfrm rot="15082045" flipH="1">
            <a:off x="4844439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" name="Oval 121"/>
          <p:cNvSpPr>
            <a:spLocks noChangeAspect="1" noChangeArrowheads="1"/>
          </p:cNvSpPr>
          <p:nvPr/>
        </p:nvSpPr>
        <p:spPr bwMode="auto">
          <a:xfrm rot="14638998" flipH="1">
            <a:off x="5095058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" name="Freeform 122"/>
          <p:cNvSpPr>
            <a:spLocks noChangeAspect="1"/>
          </p:cNvSpPr>
          <p:nvPr/>
        </p:nvSpPr>
        <p:spPr bwMode="auto">
          <a:xfrm rot="16660300" flipH="1">
            <a:off x="5027319" y="7060071"/>
            <a:ext cx="336410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" name="Freeform 123"/>
          <p:cNvSpPr>
            <a:spLocks noChangeAspect="1"/>
          </p:cNvSpPr>
          <p:nvPr/>
        </p:nvSpPr>
        <p:spPr bwMode="auto">
          <a:xfrm rot="15082045" flipH="1">
            <a:off x="5000225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0" name="Oval 124"/>
          <p:cNvSpPr>
            <a:spLocks noChangeAspect="1" noChangeArrowheads="1"/>
          </p:cNvSpPr>
          <p:nvPr/>
        </p:nvSpPr>
        <p:spPr bwMode="auto">
          <a:xfrm rot="14638998" flipH="1">
            <a:off x="1683556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" name="Oval 127"/>
          <p:cNvSpPr>
            <a:spLocks noChangeAspect="1" noChangeArrowheads="1"/>
          </p:cNvSpPr>
          <p:nvPr/>
        </p:nvSpPr>
        <p:spPr bwMode="auto">
          <a:xfrm rot="14638998" flipH="1">
            <a:off x="1839342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" name="Oval 130"/>
          <p:cNvSpPr>
            <a:spLocks noChangeAspect="1" noChangeArrowheads="1"/>
          </p:cNvSpPr>
          <p:nvPr/>
        </p:nvSpPr>
        <p:spPr bwMode="auto">
          <a:xfrm rot="14638998" flipH="1">
            <a:off x="1995130" y="7267785"/>
            <a:ext cx="112889" cy="128694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3" name="Oval 133"/>
          <p:cNvSpPr>
            <a:spLocks noChangeAspect="1" noChangeArrowheads="1"/>
          </p:cNvSpPr>
          <p:nvPr/>
        </p:nvSpPr>
        <p:spPr bwMode="auto">
          <a:xfrm rot="14638998" flipH="1">
            <a:off x="2148658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" name="Oval 136"/>
          <p:cNvSpPr>
            <a:spLocks noChangeAspect="1" noChangeArrowheads="1"/>
          </p:cNvSpPr>
          <p:nvPr/>
        </p:nvSpPr>
        <p:spPr bwMode="auto">
          <a:xfrm rot="14638998" flipH="1">
            <a:off x="2304444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" name="Oval 139"/>
          <p:cNvSpPr>
            <a:spLocks noChangeAspect="1" noChangeArrowheads="1"/>
          </p:cNvSpPr>
          <p:nvPr/>
        </p:nvSpPr>
        <p:spPr bwMode="auto">
          <a:xfrm rot="14638998" flipH="1">
            <a:off x="245797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6" name="Oval 142"/>
          <p:cNvSpPr>
            <a:spLocks noChangeAspect="1" noChangeArrowheads="1"/>
          </p:cNvSpPr>
          <p:nvPr/>
        </p:nvSpPr>
        <p:spPr bwMode="auto">
          <a:xfrm rot="14638998" flipH="1">
            <a:off x="2613761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7" name="Oval 55"/>
          <p:cNvSpPr>
            <a:spLocks noChangeAspect="1" noChangeArrowheads="1"/>
          </p:cNvSpPr>
          <p:nvPr/>
        </p:nvSpPr>
        <p:spPr bwMode="auto">
          <a:xfrm rot="6961002" flipH="1" flipV="1">
            <a:off x="1679041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" name="Freeform 56"/>
          <p:cNvSpPr>
            <a:spLocks noChangeAspect="1"/>
          </p:cNvSpPr>
          <p:nvPr/>
        </p:nvSpPr>
        <p:spPr bwMode="auto">
          <a:xfrm rot="4939700" flipH="1" flipV="1">
            <a:off x="1615824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" name="Freeform 57"/>
          <p:cNvSpPr>
            <a:spLocks noChangeAspect="1"/>
          </p:cNvSpPr>
          <p:nvPr/>
        </p:nvSpPr>
        <p:spPr bwMode="auto">
          <a:xfrm rot="6517955" flipH="1" flipV="1">
            <a:off x="1586468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0" name="Oval 58"/>
          <p:cNvSpPr>
            <a:spLocks noChangeAspect="1" noChangeArrowheads="1"/>
          </p:cNvSpPr>
          <p:nvPr/>
        </p:nvSpPr>
        <p:spPr bwMode="auto">
          <a:xfrm rot="6961002" flipH="1" flipV="1">
            <a:off x="1834827" y="6488857"/>
            <a:ext cx="115147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1" name="Freeform 59"/>
          <p:cNvSpPr>
            <a:spLocks noChangeAspect="1"/>
          </p:cNvSpPr>
          <p:nvPr/>
        </p:nvSpPr>
        <p:spPr bwMode="auto">
          <a:xfrm rot="4939700" flipH="1" flipV="1">
            <a:off x="1771609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2" name="Freeform 60"/>
          <p:cNvSpPr>
            <a:spLocks noChangeAspect="1"/>
          </p:cNvSpPr>
          <p:nvPr/>
        </p:nvSpPr>
        <p:spPr bwMode="auto">
          <a:xfrm rot="6517955" flipH="1" flipV="1">
            <a:off x="1742254" y="670334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" name="Oval 61"/>
          <p:cNvSpPr>
            <a:spLocks noChangeAspect="1" noChangeArrowheads="1"/>
          </p:cNvSpPr>
          <p:nvPr/>
        </p:nvSpPr>
        <p:spPr bwMode="auto">
          <a:xfrm rot="6961002" flipH="1" flipV="1">
            <a:off x="1990614" y="6486595"/>
            <a:ext cx="115147" cy="13321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4" name="Freeform 62"/>
          <p:cNvSpPr>
            <a:spLocks noChangeAspect="1"/>
          </p:cNvSpPr>
          <p:nvPr/>
        </p:nvSpPr>
        <p:spPr bwMode="auto">
          <a:xfrm rot="4939700" flipH="1" flipV="1">
            <a:off x="1925138" y="6710113"/>
            <a:ext cx="338667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5" name="Freeform 63"/>
          <p:cNvSpPr>
            <a:spLocks noChangeAspect="1"/>
          </p:cNvSpPr>
          <p:nvPr/>
        </p:nvSpPr>
        <p:spPr bwMode="auto">
          <a:xfrm rot="6517955" flipH="1" flipV="1">
            <a:off x="1895784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6" name="Oval 64"/>
          <p:cNvSpPr>
            <a:spLocks noChangeAspect="1" noChangeArrowheads="1"/>
          </p:cNvSpPr>
          <p:nvPr/>
        </p:nvSpPr>
        <p:spPr bwMode="auto">
          <a:xfrm rot="6961002" flipH="1" flipV="1">
            <a:off x="2144143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7" name="Freeform 65"/>
          <p:cNvSpPr>
            <a:spLocks noChangeAspect="1"/>
          </p:cNvSpPr>
          <p:nvPr/>
        </p:nvSpPr>
        <p:spPr bwMode="auto">
          <a:xfrm rot="4939700" flipH="1" flipV="1">
            <a:off x="2080925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" name="Freeform 66"/>
          <p:cNvSpPr>
            <a:spLocks noChangeAspect="1"/>
          </p:cNvSpPr>
          <p:nvPr/>
        </p:nvSpPr>
        <p:spPr bwMode="auto">
          <a:xfrm rot="6517955" flipH="1" flipV="1">
            <a:off x="2051570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" name="Oval 67"/>
          <p:cNvSpPr>
            <a:spLocks noChangeAspect="1" noChangeArrowheads="1"/>
          </p:cNvSpPr>
          <p:nvPr/>
        </p:nvSpPr>
        <p:spPr bwMode="auto">
          <a:xfrm rot="6961002" flipH="1" flipV="1">
            <a:off x="2299929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0" name="Freeform 68"/>
          <p:cNvSpPr>
            <a:spLocks noChangeAspect="1"/>
          </p:cNvSpPr>
          <p:nvPr/>
        </p:nvSpPr>
        <p:spPr bwMode="auto">
          <a:xfrm rot="4939700" flipH="1" flipV="1">
            <a:off x="2236711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1" name="Freeform 69"/>
          <p:cNvSpPr>
            <a:spLocks noChangeAspect="1"/>
          </p:cNvSpPr>
          <p:nvPr/>
        </p:nvSpPr>
        <p:spPr bwMode="auto">
          <a:xfrm rot="6517955" flipH="1" flipV="1">
            <a:off x="2207356" y="670108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" name="Oval 70"/>
          <p:cNvSpPr>
            <a:spLocks noChangeAspect="1" noChangeArrowheads="1"/>
          </p:cNvSpPr>
          <p:nvPr/>
        </p:nvSpPr>
        <p:spPr bwMode="auto">
          <a:xfrm rot="6961002" flipH="1" flipV="1">
            <a:off x="2455716" y="6488857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" name="Freeform 71"/>
          <p:cNvSpPr>
            <a:spLocks noChangeAspect="1"/>
          </p:cNvSpPr>
          <p:nvPr/>
        </p:nvSpPr>
        <p:spPr bwMode="auto">
          <a:xfrm rot="4939700" flipH="1" flipV="1">
            <a:off x="2390240" y="6707856"/>
            <a:ext cx="338667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" name="Freeform 72"/>
          <p:cNvSpPr>
            <a:spLocks noChangeAspect="1"/>
          </p:cNvSpPr>
          <p:nvPr/>
        </p:nvSpPr>
        <p:spPr bwMode="auto">
          <a:xfrm rot="6517955" flipH="1" flipV="1">
            <a:off x="2360885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" name="Oval 73"/>
          <p:cNvSpPr>
            <a:spLocks noChangeAspect="1" noChangeArrowheads="1"/>
          </p:cNvSpPr>
          <p:nvPr/>
        </p:nvSpPr>
        <p:spPr bwMode="auto">
          <a:xfrm rot="6961002" flipH="1" flipV="1">
            <a:off x="2611502" y="6488851"/>
            <a:ext cx="115147" cy="12869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6" name="Freeform 74"/>
          <p:cNvSpPr>
            <a:spLocks noChangeAspect="1"/>
          </p:cNvSpPr>
          <p:nvPr/>
        </p:nvSpPr>
        <p:spPr bwMode="auto">
          <a:xfrm rot="4939700" flipH="1" flipV="1">
            <a:off x="2546027" y="6707857"/>
            <a:ext cx="338667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" name="Freeform 75"/>
          <p:cNvSpPr>
            <a:spLocks noChangeAspect="1"/>
          </p:cNvSpPr>
          <p:nvPr/>
        </p:nvSpPr>
        <p:spPr bwMode="auto">
          <a:xfrm rot="6517955" flipH="1" flipV="1">
            <a:off x="2516671" y="6703347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8" name="Freeform 125"/>
          <p:cNvSpPr>
            <a:spLocks noChangeAspect="1"/>
          </p:cNvSpPr>
          <p:nvPr/>
        </p:nvSpPr>
        <p:spPr bwMode="auto">
          <a:xfrm rot="16660300" flipH="1">
            <a:off x="1615818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" name="Freeform 126"/>
          <p:cNvSpPr>
            <a:spLocks noChangeAspect="1"/>
          </p:cNvSpPr>
          <p:nvPr/>
        </p:nvSpPr>
        <p:spPr bwMode="auto">
          <a:xfrm rot="15082045" flipH="1">
            <a:off x="1588725" y="7053298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" name="Freeform 128"/>
          <p:cNvSpPr>
            <a:spLocks noChangeAspect="1"/>
          </p:cNvSpPr>
          <p:nvPr/>
        </p:nvSpPr>
        <p:spPr bwMode="auto">
          <a:xfrm rot="16660300" flipH="1">
            <a:off x="1771604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" name="Freeform 129"/>
          <p:cNvSpPr>
            <a:spLocks noChangeAspect="1"/>
          </p:cNvSpPr>
          <p:nvPr/>
        </p:nvSpPr>
        <p:spPr bwMode="auto">
          <a:xfrm rot="15082045" flipH="1">
            <a:off x="1742254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2" name="Freeform 131"/>
          <p:cNvSpPr>
            <a:spLocks noChangeAspect="1"/>
          </p:cNvSpPr>
          <p:nvPr/>
        </p:nvSpPr>
        <p:spPr bwMode="auto">
          <a:xfrm rot="16660300" flipH="1">
            <a:off x="1925133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" name="Freeform 132"/>
          <p:cNvSpPr>
            <a:spLocks noChangeAspect="1"/>
          </p:cNvSpPr>
          <p:nvPr/>
        </p:nvSpPr>
        <p:spPr bwMode="auto">
          <a:xfrm rot="15082045" flipH="1">
            <a:off x="1898041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Freeform 134"/>
          <p:cNvSpPr>
            <a:spLocks noChangeAspect="1"/>
          </p:cNvSpPr>
          <p:nvPr/>
        </p:nvSpPr>
        <p:spPr bwMode="auto">
          <a:xfrm rot="16660300" flipH="1">
            <a:off x="208092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5" name="Freeform 135"/>
          <p:cNvSpPr>
            <a:spLocks noChangeAspect="1"/>
          </p:cNvSpPr>
          <p:nvPr/>
        </p:nvSpPr>
        <p:spPr bwMode="auto">
          <a:xfrm rot="15082045" flipH="1">
            <a:off x="2053827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Freeform 137"/>
          <p:cNvSpPr>
            <a:spLocks noChangeAspect="1"/>
          </p:cNvSpPr>
          <p:nvPr/>
        </p:nvSpPr>
        <p:spPr bwMode="auto">
          <a:xfrm rot="16660300" flipH="1">
            <a:off x="2236706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Freeform 138"/>
          <p:cNvSpPr>
            <a:spLocks noChangeAspect="1"/>
          </p:cNvSpPr>
          <p:nvPr/>
        </p:nvSpPr>
        <p:spPr bwMode="auto">
          <a:xfrm rot="15082045" flipH="1">
            <a:off x="2209613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8" name="Freeform 140"/>
          <p:cNvSpPr>
            <a:spLocks noChangeAspect="1"/>
          </p:cNvSpPr>
          <p:nvPr/>
        </p:nvSpPr>
        <p:spPr bwMode="auto">
          <a:xfrm rot="16660300" flipH="1">
            <a:off x="2390235" y="7060071"/>
            <a:ext cx="336410" cy="12192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" name="Freeform 141"/>
          <p:cNvSpPr>
            <a:spLocks noChangeAspect="1"/>
          </p:cNvSpPr>
          <p:nvPr/>
        </p:nvSpPr>
        <p:spPr bwMode="auto">
          <a:xfrm rot="15082045" flipH="1">
            <a:off x="2363142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" name="Freeform 143"/>
          <p:cNvSpPr>
            <a:spLocks noChangeAspect="1"/>
          </p:cNvSpPr>
          <p:nvPr/>
        </p:nvSpPr>
        <p:spPr bwMode="auto">
          <a:xfrm rot="16660300" flipH="1">
            <a:off x="2546022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" name="Freeform 144"/>
          <p:cNvSpPr>
            <a:spLocks noChangeAspect="1"/>
          </p:cNvSpPr>
          <p:nvPr/>
        </p:nvSpPr>
        <p:spPr bwMode="auto">
          <a:xfrm rot="15082045" flipH="1">
            <a:off x="2518932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2" name="Oval 145"/>
          <p:cNvSpPr>
            <a:spLocks noChangeAspect="1" noChangeArrowheads="1"/>
          </p:cNvSpPr>
          <p:nvPr/>
        </p:nvSpPr>
        <p:spPr bwMode="auto">
          <a:xfrm rot="14638998" flipH="1">
            <a:off x="2769547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" name="Freeform 146"/>
          <p:cNvSpPr>
            <a:spLocks noChangeAspect="1"/>
          </p:cNvSpPr>
          <p:nvPr/>
        </p:nvSpPr>
        <p:spPr bwMode="auto">
          <a:xfrm rot="16660300" flipH="1">
            <a:off x="2701808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" name="Freeform 147"/>
          <p:cNvSpPr>
            <a:spLocks noChangeAspect="1"/>
          </p:cNvSpPr>
          <p:nvPr/>
        </p:nvSpPr>
        <p:spPr bwMode="auto">
          <a:xfrm rot="15082045" flipH="1">
            <a:off x="2672457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Oval 148"/>
          <p:cNvSpPr>
            <a:spLocks noChangeAspect="1" noChangeArrowheads="1"/>
          </p:cNvSpPr>
          <p:nvPr/>
        </p:nvSpPr>
        <p:spPr bwMode="auto">
          <a:xfrm rot="14638998" flipH="1">
            <a:off x="2936617" y="7270045"/>
            <a:ext cx="108373" cy="12417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Freeform 149"/>
          <p:cNvSpPr>
            <a:spLocks noChangeAspect="1"/>
          </p:cNvSpPr>
          <p:nvPr/>
        </p:nvSpPr>
        <p:spPr bwMode="auto">
          <a:xfrm rot="16660300" flipH="1">
            <a:off x="2873400" y="7073622"/>
            <a:ext cx="320604" cy="11288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Freeform 150"/>
          <p:cNvSpPr>
            <a:spLocks noChangeAspect="1"/>
          </p:cNvSpPr>
          <p:nvPr/>
        </p:nvSpPr>
        <p:spPr bwMode="auto">
          <a:xfrm rot="15082045" flipH="1">
            <a:off x="2846306" y="7069101"/>
            <a:ext cx="279964" cy="12417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Oval 151"/>
          <p:cNvSpPr>
            <a:spLocks noChangeAspect="1" noChangeArrowheads="1"/>
          </p:cNvSpPr>
          <p:nvPr/>
        </p:nvSpPr>
        <p:spPr bwMode="auto">
          <a:xfrm rot="14638998" flipH="1">
            <a:off x="3078863" y="7267791"/>
            <a:ext cx="112889" cy="13095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Freeform 152"/>
          <p:cNvSpPr>
            <a:spLocks noChangeAspect="1"/>
          </p:cNvSpPr>
          <p:nvPr/>
        </p:nvSpPr>
        <p:spPr bwMode="auto">
          <a:xfrm rot="16660300" flipH="1">
            <a:off x="3011124" y="7062328"/>
            <a:ext cx="336410" cy="117404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Freeform 153"/>
          <p:cNvSpPr>
            <a:spLocks noChangeAspect="1"/>
          </p:cNvSpPr>
          <p:nvPr/>
        </p:nvSpPr>
        <p:spPr bwMode="auto">
          <a:xfrm rot="15082045" flipH="1">
            <a:off x="2984033" y="7055560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Oval 154"/>
          <p:cNvSpPr>
            <a:spLocks noChangeAspect="1" noChangeArrowheads="1"/>
          </p:cNvSpPr>
          <p:nvPr/>
        </p:nvSpPr>
        <p:spPr bwMode="auto">
          <a:xfrm rot="14638998" flipH="1">
            <a:off x="3234649" y="726779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Freeform 155"/>
          <p:cNvSpPr>
            <a:spLocks noChangeAspect="1"/>
          </p:cNvSpPr>
          <p:nvPr/>
        </p:nvSpPr>
        <p:spPr bwMode="auto">
          <a:xfrm rot="16660300" flipH="1">
            <a:off x="3166910" y="706007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" name="Freeform 156"/>
          <p:cNvSpPr>
            <a:spLocks noChangeAspect="1"/>
          </p:cNvSpPr>
          <p:nvPr/>
        </p:nvSpPr>
        <p:spPr bwMode="auto">
          <a:xfrm rot="15082045" flipH="1">
            <a:off x="3139819" y="7055553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" name="Oval 157"/>
          <p:cNvSpPr>
            <a:spLocks noChangeAspect="1" noChangeArrowheads="1"/>
          </p:cNvSpPr>
          <p:nvPr/>
        </p:nvSpPr>
        <p:spPr bwMode="auto">
          <a:xfrm rot="14638998" flipH="1">
            <a:off x="5402116" y="7274564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" name="Freeform 158"/>
          <p:cNvSpPr>
            <a:spLocks noChangeAspect="1"/>
          </p:cNvSpPr>
          <p:nvPr/>
        </p:nvSpPr>
        <p:spPr bwMode="auto">
          <a:xfrm rot="16660300" flipH="1">
            <a:off x="5338893" y="7064586"/>
            <a:ext cx="334151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" name="Freeform 159"/>
          <p:cNvSpPr>
            <a:spLocks noChangeAspect="1"/>
          </p:cNvSpPr>
          <p:nvPr/>
        </p:nvSpPr>
        <p:spPr bwMode="auto">
          <a:xfrm rot="15082045" flipH="1">
            <a:off x="5309544" y="7062327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7" name="Oval 160"/>
          <p:cNvSpPr>
            <a:spLocks noChangeAspect="1" noChangeArrowheads="1"/>
          </p:cNvSpPr>
          <p:nvPr/>
        </p:nvSpPr>
        <p:spPr bwMode="auto">
          <a:xfrm rot="14638998" flipH="1">
            <a:off x="5248587" y="7274564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8" name="Freeform 161"/>
          <p:cNvSpPr>
            <a:spLocks noChangeAspect="1"/>
          </p:cNvSpPr>
          <p:nvPr/>
        </p:nvSpPr>
        <p:spPr bwMode="auto">
          <a:xfrm rot="16660300" flipH="1">
            <a:off x="5185364" y="7064586"/>
            <a:ext cx="334151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" name="Freeform 162"/>
          <p:cNvSpPr>
            <a:spLocks noChangeAspect="1"/>
          </p:cNvSpPr>
          <p:nvPr/>
        </p:nvSpPr>
        <p:spPr bwMode="auto">
          <a:xfrm rot="15082045" flipH="1">
            <a:off x="5156014" y="7060072"/>
            <a:ext cx="295770" cy="133210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" name="Oval 163"/>
          <p:cNvSpPr>
            <a:spLocks noChangeAspect="1" noChangeArrowheads="1"/>
          </p:cNvSpPr>
          <p:nvPr/>
        </p:nvSpPr>
        <p:spPr bwMode="auto">
          <a:xfrm rot="6961002" flipH="1" flipV="1">
            <a:off x="5241813" y="6486600"/>
            <a:ext cx="115147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" name="Freeform 164"/>
          <p:cNvSpPr>
            <a:spLocks noChangeAspect="1"/>
          </p:cNvSpPr>
          <p:nvPr/>
        </p:nvSpPr>
        <p:spPr bwMode="auto">
          <a:xfrm rot="4939700" flipH="1" flipV="1">
            <a:off x="5178590" y="670560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" name="Freeform 165"/>
          <p:cNvSpPr>
            <a:spLocks noChangeAspect="1"/>
          </p:cNvSpPr>
          <p:nvPr/>
        </p:nvSpPr>
        <p:spPr bwMode="auto">
          <a:xfrm rot="6517955" flipH="1" flipV="1">
            <a:off x="5149241" y="6701082"/>
            <a:ext cx="295770" cy="128694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" name="Oval 166"/>
          <p:cNvSpPr>
            <a:spLocks noChangeAspect="1" noChangeArrowheads="1"/>
          </p:cNvSpPr>
          <p:nvPr/>
        </p:nvSpPr>
        <p:spPr bwMode="auto">
          <a:xfrm rot="6961002" flipH="1" flipV="1">
            <a:off x="5370507" y="6484341"/>
            <a:ext cx="112889" cy="13095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" name="Freeform 167"/>
          <p:cNvSpPr>
            <a:spLocks noChangeAspect="1"/>
          </p:cNvSpPr>
          <p:nvPr/>
        </p:nvSpPr>
        <p:spPr bwMode="auto">
          <a:xfrm rot="4939700" flipH="1" flipV="1">
            <a:off x="5305027" y="6705600"/>
            <a:ext cx="336410" cy="119663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" name="Freeform 168"/>
          <p:cNvSpPr>
            <a:spLocks noChangeAspect="1"/>
          </p:cNvSpPr>
          <p:nvPr/>
        </p:nvSpPr>
        <p:spPr bwMode="auto">
          <a:xfrm rot="6517955" flipH="1" flipV="1">
            <a:off x="5273417" y="6698831"/>
            <a:ext cx="295770" cy="13095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91420" tIns="45710" rIns="91420" bIns="457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" name="Oval 170"/>
          <p:cNvSpPr>
            <a:spLocks noChangeAspect="1" noChangeArrowheads="1"/>
          </p:cNvSpPr>
          <p:nvPr/>
        </p:nvSpPr>
        <p:spPr bwMode="auto">
          <a:xfrm>
            <a:off x="2527953" y="6138176"/>
            <a:ext cx="259661" cy="106033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20" tIns="45710" rIns="91420" bIns="4571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7" name="Text Box 169"/>
          <p:cNvSpPr txBox="1">
            <a:spLocks noChangeAspect="1" noChangeArrowheads="1"/>
          </p:cNvSpPr>
          <p:nvPr/>
        </p:nvSpPr>
        <p:spPr bwMode="auto">
          <a:xfrm>
            <a:off x="2527959" y="5996664"/>
            <a:ext cx="2786098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i-FI" sz="2000" dirty="0" err="1"/>
              <a:t>liquid</a:t>
            </a:r>
            <a:r>
              <a:rPr lang="fi-FI" sz="2000" dirty="0"/>
              <a:t> = D</a:t>
            </a:r>
            <a:r>
              <a:rPr lang="fi-FI" sz="2000" baseline="-25000" dirty="0"/>
              <a:t>2</a:t>
            </a:r>
            <a:r>
              <a:rPr lang="fi-FI" sz="2000" dirty="0"/>
              <a:t>O</a:t>
            </a:r>
            <a:endParaRPr lang="en-GB" sz="2000" dirty="0"/>
          </a:p>
        </p:txBody>
      </p:sp>
      <p:sp>
        <p:nvSpPr>
          <p:cNvPr id="469" name="Oval 61"/>
          <p:cNvSpPr>
            <a:spLocks noChangeAspect="1" noChangeArrowheads="1"/>
          </p:cNvSpPr>
          <p:nvPr/>
        </p:nvSpPr>
        <p:spPr bwMode="auto">
          <a:xfrm rot="12361002" flipH="1" flipV="1">
            <a:off x="10731557" y="6907759"/>
            <a:ext cx="241243" cy="258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0" name="Freeform 62"/>
          <p:cNvSpPr>
            <a:spLocks noChangeAspect="1"/>
          </p:cNvSpPr>
          <p:nvPr/>
        </p:nvSpPr>
        <p:spPr bwMode="auto">
          <a:xfrm rot="10339700" flipH="1" flipV="1">
            <a:off x="10045678" y="7013066"/>
            <a:ext cx="709534" cy="22817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" name="Freeform 63"/>
          <p:cNvSpPr>
            <a:spLocks noChangeAspect="1"/>
          </p:cNvSpPr>
          <p:nvPr/>
        </p:nvSpPr>
        <p:spPr bwMode="auto">
          <a:xfrm rot="11917955" flipH="1" flipV="1">
            <a:off x="10090611" y="690117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" name="Oval 127"/>
          <p:cNvSpPr>
            <a:spLocks noChangeAspect="1" noChangeArrowheads="1"/>
          </p:cNvSpPr>
          <p:nvPr/>
        </p:nvSpPr>
        <p:spPr bwMode="auto">
          <a:xfrm rot="20038998" flipH="1">
            <a:off x="9038377" y="6654239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" name="Freeform 128"/>
          <p:cNvSpPr>
            <a:spLocks noChangeAspect="1"/>
          </p:cNvSpPr>
          <p:nvPr/>
        </p:nvSpPr>
        <p:spPr bwMode="auto">
          <a:xfrm rot="460300" flipH="1">
            <a:off x="9251227" y="6750776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" name="Freeform 129"/>
          <p:cNvSpPr>
            <a:spLocks noChangeAspect="1"/>
          </p:cNvSpPr>
          <p:nvPr/>
        </p:nvSpPr>
        <p:spPr bwMode="auto">
          <a:xfrm rot="20482045" flipH="1">
            <a:off x="9291441" y="6643273"/>
            <a:ext cx="619661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" name="Oval 133"/>
          <p:cNvSpPr>
            <a:spLocks noChangeAspect="1" noChangeArrowheads="1"/>
          </p:cNvSpPr>
          <p:nvPr/>
        </p:nvSpPr>
        <p:spPr bwMode="auto">
          <a:xfrm rot="20038998" flipH="1">
            <a:off x="9120059" y="7265498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6" name="Freeform 134"/>
          <p:cNvSpPr>
            <a:spLocks noChangeAspect="1"/>
          </p:cNvSpPr>
          <p:nvPr/>
        </p:nvSpPr>
        <p:spPr bwMode="auto">
          <a:xfrm rot="460300" flipH="1">
            <a:off x="9332911" y="7362033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7" name="Freeform 135"/>
          <p:cNvSpPr>
            <a:spLocks noChangeAspect="1"/>
          </p:cNvSpPr>
          <p:nvPr/>
        </p:nvSpPr>
        <p:spPr bwMode="auto">
          <a:xfrm rot="20482045" flipH="1">
            <a:off x="9375484" y="7261118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8" name="Oval 136"/>
          <p:cNvSpPr>
            <a:spLocks noChangeAspect="1" noChangeArrowheads="1"/>
          </p:cNvSpPr>
          <p:nvPr/>
        </p:nvSpPr>
        <p:spPr bwMode="auto">
          <a:xfrm rot="20038998" flipH="1">
            <a:off x="9007746" y="7517672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9" name="Freeform 137"/>
          <p:cNvSpPr>
            <a:spLocks noChangeAspect="1"/>
          </p:cNvSpPr>
          <p:nvPr/>
        </p:nvSpPr>
        <p:spPr bwMode="auto">
          <a:xfrm rot="460300" flipH="1">
            <a:off x="9220598" y="7614206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" name="Freeform 138"/>
          <p:cNvSpPr>
            <a:spLocks noChangeAspect="1"/>
          </p:cNvSpPr>
          <p:nvPr/>
        </p:nvSpPr>
        <p:spPr bwMode="auto">
          <a:xfrm rot="20482045" flipH="1">
            <a:off x="9263171" y="7513290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" name="Oval 55"/>
          <p:cNvSpPr>
            <a:spLocks noChangeAspect="1" noChangeArrowheads="1"/>
          </p:cNvSpPr>
          <p:nvPr/>
        </p:nvSpPr>
        <p:spPr bwMode="auto">
          <a:xfrm rot="12361002" flipH="1" flipV="1">
            <a:off x="10698561" y="6344897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" name="Freeform 56"/>
          <p:cNvSpPr>
            <a:spLocks noChangeAspect="1"/>
          </p:cNvSpPr>
          <p:nvPr/>
        </p:nvSpPr>
        <p:spPr bwMode="auto">
          <a:xfrm rot="10339700" flipH="1" flipV="1">
            <a:off x="10017410" y="645020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" name="Freeform 57"/>
          <p:cNvSpPr>
            <a:spLocks noChangeAspect="1"/>
          </p:cNvSpPr>
          <p:nvPr/>
        </p:nvSpPr>
        <p:spPr bwMode="auto">
          <a:xfrm rot="11917955" flipH="1" flipV="1">
            <a:off x="10059981" y="634050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" name="Oval 58"/>
          <p:cNvSpPr>
            <a:spLocks noChangeAspect="1" noChangeArrowheads="1"/>
          </p:cNvSpPr>
          <p:nvPr/>
        </p:nvSpPr>
        <p:spPr bwMode="auto">
          <a:xfrm rot="12361002" flipH="1" flipV="1">
            <a:off x="10667931" y="6627423"/>
            <a:ext cx="241243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5" name="Freeform 59"/>
          <p:cNvSpPr>
            <a:spLocks noChangeAspect="1"/>
          </p:cNvSpPr>
          <p:nvPr/>
        </p:nvSpPr>
        <p:spPr bwMode="auto">
          <a:xfrm rot="10339700" flipH="1" flipV="1">
            <a:off x="9986778" y="6732734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6" name="Freeform 60"/>
          <p:cNvSpPr>
            <a:spLocks noChangeAspect="1"/>
          </p:cNvSpPr>
          <p:nvPr/>
        </p:nvSpPr>
        <p:spPr bwMode="auto">
          <a:xfrm rot="11917955" flipH="1" flipV="1">
            <a:off x="10031713" y="6625235"/>
            <a:ext cx="619659" cy="250111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7" name="Oval 64"/>
          <p:cNvSpPr>
            <a:spLocks noChangeAspect="1" noChangeArrowheads="1"/>
          </p:cNvSpPr>
          <p:nvPr/>
        </p:nvSpPr>
        <p:spPr bwMode="auto">
          <a:xfrm rot="12361002" flipH="1" flipV="1">
            <a:off x="10637299" y="7218448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" name="Freeform 65"/>
          <p:cNvSpPr>
            <a:spLocks noChangeAspect="1"/>
          </p:cNvSpPr>
          <p:nvPr/>
        </p:nvSpPr>
        <p:spPr bwMode="auto">
          <a:xfrm rot="10339700" flipH="1" flipV="1">
            <a:off x="9956146" y="7323758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Freeform 66"/>
          <p:cNvSpPr>
            <a:spLocks noChangeAspect="1"/>
          </p:cNvSpPr>
          <p:nvPr/>
        </p:nvSpPr>
        <p:spPr bwMode="auto">
          <a:xfrm rot="11917955" flipH="1" flipV="1">
            <a:off x="9998720" y="7214057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Oval 67"/>
          <p:cNvSpPr>
            <a:spLocks noChangeAspect="1" noChangeArrowheads="1"/>
          </p:cNvSpPr>
          <p:nvPr/>
        </p:nvSpPr>
        <p:spPr bwMode="auto">
          <a:xfrm rot="12361002" flipH="1" flipV="1">
            <a:off x="10688350" y="7490856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Freeform 68"/>
          <p:cNvSpPr>
            <a:spLocks noChangeAspect="1"/>
          </p:cNvSpPr>
          <p:nvPr/>
        </p:nvSpPr>
        <p:spPr bwMode="auto">
          <a:xfrm rot="10339700" flipH="1" flipV="1">
            <a:off x="10007197" y="759616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" name="Freeform 69"/>
          <p:cNvSpPr>
            <a:spLocks noChangeAspect="1"/>
          </p:cNvSpPr>
          <p:nvPr/>
        </p:nvSpPr>
        <p:spPr bwMode="auto">
          <a:xfrm rot="11917955" flipH="1" flipV="1">
            <a:off x="10052136" y="7484274"/>
            <a:ext cx="619659" cy="258887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Oval 70"/>
          <p:cNvSpPr>
            <a:spLocks noChangeAspect="1" noChangeArrowheads="1"/>
          </p:cNvSpPr>
          <p:nvPr/>
        </p:nvSpPr>
        <p:spPr bwMode="auto">
          <a:xfrm rot="12361002" flipH="1" flipV="1">
            <a:off x="10718983" y="7813857"/>
            <a:ext cx="241243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" name="Freeform 71"/>
          <p:cNvSpPr>
            <a:spLocks noChangeAspect="1"/>
          </p:cNvSpPr>
          <p:nvPr/>
        </p:nvSpPr>
        <p:spPr bwMode="auto">
          <a:xfrm rot="10339700" flipH="1" flipV="1">
            <a:off x="10035465" y="7912584"/>
            <a:ext cx="709534" cy="236946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Freeform 72"/>
          <p:cNvSpPr>
            <a:spLocks noChangeAspect="1"/>
          </p:cNvSpPr>
          <p:nvPr/>
        </p:nvSpPr>
        <p:spPr bwMode="auto">
          <a:xfrm rot="11917955" flipH="1" flipV="1">
            <a:off x="10080401" y="7805080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" name="Oval 73"/>
          <p:cNvSpPr>
            <a:spLocks noChangeAspect="1" noChangeArrowheads="1"/>
          </p:cNvSpPr>
          <p:nvPr/>
        </p:nvSpPr>
        <p:spPr bwMode="auto">
          <a:xfrm rot="12361002" flipH="1" flipV="1">
            <a:off x="10660083" y="8118819"/>
            <a:ext cx="241243" cy="2501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Freeform 74"/>
          <p:cNvSpPr>
            <a:spLocks noChangeAspect="1"/>
          </p:cNvSpPr>
          <p:nvPr/>
        </p:nvSpPr>
        <p:spPr bwMode="auto">
          <a:xfrm rot="10339700" flipH="1" flipV="1">
            <a:off x="9976568" y="8217545"/>
            <a:ext cx="709534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8" name="Freeform 75"/>
          <p:cNvSpPr>
            <a:spLocks noChangeAspect="1"/>
          </p:cNvSpPr>
          <p:nvPr/>
        </p:nvSpPr>
        <p:spPr bwMode="auto">
          <a:xfrm rot="11917955" flipH="1" flipV="1">
            <a:off x="10019139" y="8107843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9" name="Oval 124"/>
          <p:cNvSpPr>
            <a:spLocks noChangeAspect="1" noChangeArrowheads="1"/>
          </p:cNvSpPr>
          <p:nvPr/>
        </p:nvSpPr>
        <p:spPr bwMode="auto">
          <a:xfrm rot="20038998" flipH="1">
            <a:off x="9007746" y="6351483"/>
            <a:ext cx="236511" cy="25449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0" name="Freeform 125"/>
          <p:cNvSpPr>
            <a:spLocks noChangeAspect="1"/>
          </p:cNvSpPr>
          <p:nvPr/>
        </p:nvSpPr>
        <p:spPr bwMode="auto">
          <a:xfrm rot="460300" flipH="1">
            <a:off x="9220598" y="6448011"/>
            <a:ext cx="704805" cy="232559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" name="Freeform 126"/>
          <p:cNvSpPr>
            <a:spLocks noChangeAspect="1"/>
          </p:cNvSpPr>
          <p:nvPr/>
        </p:nvSpPr>
        <p:spPr bwMode="auto">
          <a:xfrm rot="20482045" flipH="1">
            <a:off x="9263177" y="6342703"/>
            <a:ext cx="619661" cy="258887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Oval 130"/>
          <p:cNvSpPr>
            <a:spLocks noChangeAspect="1" noChangeArrowheads="1"/>
          </p:cNvSpPr>
          <p:nvPr/>
        </p:nvSpPr>
        <p:spPr bwMode="auto">
          <a:xfrm rot="20038998" flipH="1">
            <a:off x="9030530" y="6969322"/>
            <a:ext cx="236511" cy="250111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Freeform 131"/>
          <p:cNvSpPr>
            <a:spLocks noChangeAspect="1"/>
          </p:cNvSpPr>
          <p:nvPr/>
        </p:nvSpPr>
        <p:spPr bwMode="auto">
          <a:xfrm rot="460300" flipH="1">
            <a:off x="9238656" y="7061463"/>
            <a:ext cx="704805" cy="22817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4" name="Freeform 132"/>
          <p:cNvSpPr>
            <a:spLocks noChangeAspect="1"/>
          </p:cNvSpPr>
          <p:nvPr/>
        </p:nvSpPr>
        <p:spPr bwMode="auto">
          <a:xfrm rot="20482045" flipH="1">
            <a:off x="9281226" y="6956153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Oval 139"/>
          <p:cNvSpPr>
            <a:spLocks noChangeAspect="1" noChangeArrowheads="1"/>
          </p:cNvSpPr>
          <p:nvPr/>
        </p:nvSpPr>
        <p:spPr bwMode="auto">
          <a:xfrm rot="20038998" flipH="1">
            <a:off x="8997535" y="7826166"/>
            <a:ext cx="236511" cy="2544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6" name="Freeform 140"/>
          <p:cNvSpPr>
            <a:spLocks noChangeAspect="1"/>
          </p:cNvSpPr>
          <p:nvPr/>
        </p:nvSpPr>
        <p:spPr bwMode="auto">
          <a:xfrm rot="460300" flipH="1">
            <a:off x="9208021" y="7920507"/>
            <a:ext cx="704805" cy="236946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Freeform 141"/>
          <p:cNvSpPr>
            <a:spLocks noChangeAspect="1"/>
          </p:cNvSpPr>
          <p:nvPr/>
        </p:nvSpPr>
        <p:spPr bwMode="auto">
          <a:xfrm rot="20482045" flipH="1">
            <a:off x="9250593" y="7819585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" name="Oval 142"/>
          <p:cNvSpPr>
            <a:spLocks noChangeAspect="1" noChangeArrowheads="1"/>
          </p:cNvSpPr>
          <p:nvPr/>
        </p:nvSpPr>
        <p:spPr bwMode="auto">
          <a:xfrm rot="20038998" flipH="1">
            <a:off x="8966904" y="8149166"/>
            <a:ext cx="236511" cy="254498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Freeform 143"/>
          <p:cNvSpPr>
            <a:spLocks noChangeAspect="1"/>
          </p:cNvSpPr>
          <p:nvPr/>
        </p:nvSpPr>
        <p:spPr bwMode="auto">
          <a:xfrm rot="460300" flipH="1">
            <a:off x="9179756" y="8245701"/>
            <a:ext cx="704805" cy="232560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255" y="150"/>
              </a:cxn>
              <a:cxn ang="0">
                <a:pos x="270" y="195"/>
              </a:cxn>
              <a:cxn ang="0">
                <a:pos x="315" y="225"/>
              </a:cxn>
              <a:cxn ang="0">
                <a:pos x="435" y="135"/>
              </a:cxn>
              <a:cxn ang="0">
                <a:pos x="540" y="240"/>
              </a:cxn>
              <a:cxn ang="0">
                <a:pos x="660" y="255"/>
              </a:cxn>
              <a:cxn ang="0">
                <a:pos x="705" y="285"/>
              </a:cxn>
              <a:cxn ang="0">
                <a:pos x="750" y="270"/>
              </a:cxn>
              <a:cxn ang="0">
                <a:pos x="810" y="255"/>
              </a:cxn>
              <a:cxn ang="0">
                <a:pos x="900" y="270"/>
              </a:cxn>
              <a:cxn ang="0">
                <a:pos x="930" y="435"/>
              </a:cxn>
              <a:cxn ang="0">
                <a:pos x="1035" y="405"/>
              </a:cxn>
              <a:cxn ang="0">
                <a:pos x="1050" y="360"/>
              </a:cxn>
              <a:cxn ang="0">
                <a:pos x="1125" y="300"/>
              </a:cxn>
              <a:cxn ang="0">
                <a:pos x="1170" y="360"/>
              </a:cxn>
              <a:cxn ang="0">
                <a:pos x="1200" y="405"/>
              </a:cxn>
              <a:cxn ang="0">
                <a:pos x="1275" y="285"/>
              </a:cxn>
              <a:cxn ang="0">
                <a:pos x="1320" y="270"/>
              </a:cxn>
              <a:cxn ang="0">
                <a:pos x="1365" y="300"/>
              </a:cxn>
              <a:cxn ang="0">
                <a:pos x="1470" y="270"/>
              </a:cxn>
            </a:cxnLst>
            <a:rect l="0" t="0" r="r" b="b"/>
            <a:pathLst>
              <a:path w="1470" h="435">
                <a:moveTo>
                  <a:pt x="0" y="150"/>
                </a:moveTo>
                <a:cubicBezTo>
                  <a:pt x="241" y="70"/>
                  <a:pt x="199" y="0"/>
                  <a:pt x="255" y="150"/>
                </a:cubicBezTo>
                <a:cubicBezTo>
                  <a:pt x="261" y="165"/>
                  <a:pt x="260" y="183"/>
                  <a:pt x="270" y="195"/>
                </a:cubicBezTo>
                <a:cubicBezTo>
                  <a:pt x="281" y="209"/>
                  <a:pt x="300" y="215"/>
                  <a:pt x="315" y="225"/>
                </a:cubicBezTo>
                <a:cubicBezTo>
                  <a:pt x="383" y="202"/>
                  <a:pt x="374" y="175"/>
                  <a:pt x="435" y="135"/>
                </a:cubicBezTo>
                <a:cubicBezTo>
                  <a:pt x="541" y="156"/>
                  <a:pt x="502" y="126"/>
                  <a:pt x="540" y="240"/>
                </a:cubicBezTo>
                <a:cubicBezTo>
                  <a:pt x="553" y="278"/>
                  <a:pt x="620" y="250"/>
                  <a:pt x="660" y="255"/>
                </a:cubicBezTo>
                <a:cubicBezTo>
                  <a:pt x="675" y="265"/>
                  <a:pt x="687" y="282"/>
                  <a:pt x="705" y="285"/>
                </a:cubicBezTo>
                <a:cubicBezTo>
                  <a:pt x="721" y="288"/>
                  <a:pt x="735" y="274"/>
                  <a:pt x="750" y="270"/>
                </a:cubicBezTo>
                <a:cubicBezTo>
                  <a:pt x="770" y="264"/>
                  <a:pt x="790" y="260"/>
                  <a:pt x="810" y="255"/>
                </a:cubicBezTo>
                <a:cubicBezTo>
                  <a:pt x="840" y="260"/>
                  <a:pt x="881" y="246"/>
                  <a:pt x="900" y="270"/>
                </a:cubicBezTo>
                <a:cubicBezTo>
                  <a:pt x="934" y="314"/>
                  <a:pt x="912" y="382"/>
                  <a:pt x="930" y="435"/>
                </a:cubicBezTo>
                <a:cubicBezTo>
                  <a:pt x="965" y="425"/>
                  <a:pt x="1004" y="424"/>
                  <a:pt x="1035" y="405"/>
                </a:cubicBezTo>
                <a:cubicBezTo>
                  <a:pt x="1048" y="397"/>
                  <a:pt x="1043" y="374"/>
                  <a:pt x="1050" y="360"/>
                </a:cubicBezTo>
                <a:cubicBezTo>
                  <a:pt x="1077" y="306"/>
                  <a:pt x="1073" y="317"/>
                  <a:pt x="1125" y="300"/>
                </a:cubicBezTo>
                <a:cubicBezTo>
                  <a:pt x="1140" y="320"/>
                  <a:pt x="1155" y="340"/>
                  <a:pt x="1170" y="360"/>
                </a:cubicBezTo>
                <a:cubicBezTo>
                  <a:pt x="1180" y="375"/>
                  <a:pt x="1182" y="409"/>
                  <a:pt x="1200" y="405"/>
                </a:cubicBezTo>
                <a:cubicBezTo>
                  <a:pt x="1233" y="398"/>
                  <a:pt x="1256" y="304"/>
                  <a:pt x="1275" y="285"/>
                </a:cubicBezTo>
                <a:cubicBezTo>
                  <a:pt x="1286" y="274"/>
                  <a:pt x="1305" y="275"/>
                  <a:pt x="1320" y="270"/>
                </a:cubicBezTo>
                <a:cubicBezTo>
                  <a:pt x="1335" y="280"/>
                  <a:pt x="1347" y="300"/>
                  <a:pt x="1365" y="300"/>
                </a:cubicBezTo>
                <a:cubicBezTo>
                  <a:pt x="1401" y="300"/>
                  <a:pt x="1434" y="270"/>
                  <a:pt x="1470" y="27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0" name="Freeform 144"/>
          <p:cNvSpPr>
            <a:spLocks noChangeAspect="1"/>
          </p:cNvSpPr>
          <p:nvPr/>
        </p:nvSpPr>
        <p:spPr bwMode="auto">
          <a:xfrm rot="20482045" flipH="1">
            <a:off x="9219964" y="8142586"/>
            <a:ext cx="619659" cy="254498"/>
          </a:xfrm>
          <a:custGeom>
            <a:avLst/>
            <a:gdLst/>
            <a:ahLst/>
            <a:cxnLst>
              <a:cxn ang="0">
                <a:pos x="1290" y="42"/>
              </a:cxn>
              <a:cxn ang="0">
                <a:pos x="1245" y="12"/>
              </a:cxn>
              <a:cxn ang="0">
                <a:pos x="1125" y="117"/>
              </a:cxn>
              <a:cxn ang="0">
                <a:pos x="1080" y="207"/>
              </a:cxn>
              <a:cxn ang="0">
                <a:pos x="930" y="147"/>
              </a:cxn>
              <a:cxn ang="0">
                <a:pos x="855" y="162"/>
              </a:cxn>
              <a:cxn ang="0">
                <a:pos x="825" y="252"/>
              </a:cxn>
              <a:cxn ang="0">
                <a:pos x="735" y="282"/>
              </a:cxn>
              <a:cxn ang="0">
                <a:pos x="645" y="237"/>
              </a:cxn>
              <a:cxn ang="0">
                <a:pos x="570" y="177"/>
              </a:cxn>
              <a:cxn ang="0">
                <a:pos x="540" y="222"/>
              </a:cxn>
              <a:cxn ang="0">
                <a:pos x="375" y="297"/>
              </a:cxn>
              <a:cxn ang="0">
                <a:pos x="330" y="282"/>
              </a:cxn>
              <a:cxn ang="0">
                <a:pos x="255" y="417"/>
              </a:cxn>
              <a:cxn ang="0">
                <a:pos x="165" y="402"/>
              </a:cxn>
              <a:cxn ang="0">
                <a:pos x="120" y="372"/>
              </a:cxn>
              <a:cxn ang="0">
                <a:pos x="30" y="387"/>
              </a:cxn>
              <a:cxn ang="0">
                <a:pos x="0" y="477"/>
              </a:cxn>
            </a:cxnLst>
            <a:rect l="0" t="0" r="r" b="b"/>
            <a:pathLst>
              <a:path w="1290" h="477">
                <a:moveTo>
                  <a:pt x="1290" y="42"/>
                </a:moveTo>
                <a:cubicBezTo>
                  <a:pt x="1275" y="32"/>
                  <a:pt x="1263" y="14"/>
                  <a:pt x="1245" y="12"/>
                </a:cubicBezTo>
                <a:cubicBezTo>
                  <a:pt x="1152" y="0"/>
                  <a:pt x="1155" y="58"/>
                  <a:pt x="1125" y="117"/>
                </a:cubicBezTo>
                <a:cubicBezTo>
                  <a:pt x="1067" y="233"/>
                  <a:pt x="1118" y="94"/>
                  <a:pt x="1080" y="207"/>
                </a:cubicBezTo>
                <a:cubicBezTo>
                  <a:pt x="1023" y="193"/>
                  <a:pt x="985" y="165"/>
                  <a:pt x="930" y="147"/>
                </a:cubicBezTo>
                <a:cubicBezTo>
                  <a:pt x="905" y="152"/>
                  <a:pt x="873" y="144"/>
                  <a:pt x="855" y="162"/>
                </a:cubicBezTo>
                <a:cubicBezTo>
                  <a:pt x="833" y="184"/>
                  <a:pt x="855" y="242"/>
                  <a:pt x="825" y="252"/>
                </a:cubicBezTo>
                <a:cubicBezTo>
                  <a:pt x="795" y="262"/>
                  <a:pt x="735" y="282"/>
                  <a:pt x="735" y="282"/>
                </a:cubicBezTo>
                <a:cubicBezTo>
                  <a:pt x="698" y="270"/>
                  <a:pt x="674" y="266"/>
                  <a:pt x="645" y="237"/>
                </a:cubicBezTo>
                <a:cubicBezTo>
                  <a:pt x="577" y="169"/>
                  <a:pt x="658" y="206"/>
                  <a:pt x="570" y="177"/>
                </a:cubicBezTo>
                <a:cubicBezTo>
                  <a:pt x="560" y="192"/>
                  <a:pt x="546" y="205"/>
                  <a:pt x="540" y="222"/>
                </a:cubicBezTo>
                <a:cubicBezTo>
                  <a:pt x="494" y="359"/>
                  <a:pt x="592" y="319"/>
                  <a:pt x="375" y="297"/>
                </a:cubicBezTo>
                <a:cubicBezTo>
                  <a:pt x="360" y="292"/>
                  <a:pt x="346" y="282"/>
                  <a:pt x="330" y="282"/>
                </a:cubicBezTo>
                <a:cubicBezTo>
                  <a:pt x="260" y="282"/>
                  <a:pt x="265" y="369"/>
                  <a:pt x="255" y="417"/>
                </a:cubicBezTo>
                <a:cubicBezTo>
                  <a:pt x="225" y="412"/>
                  <a:pt x="194" y="412"/>
                  <a:pt x="165" y="402"/>
                </a:cubicBezTo>
                <a:cubicBezTo>
                  <a:pt x="148" y="396"/>
                  <a:pt x="138" y="374"/>
                  <a:pt x="120" y="372"/>
                </a:cubicBezTo>
                <a:cubicBezTo>
                  <a:pt x="90" y="369"/>
                  <a:pt x="60" y="382"/>
                  <a:pt x="30" y="387"/>
                </a:cubicBezTo>
                <a:cubicBezTo>
                  <a:pt x="20" y="417"/>
                  <a:pt x="0" y="477"/>
                  <a:pt x="0" y="477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 lIns="130019" tIns="65010" rIns="130019" bIns="6501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TextBox 510"/>
          <p:cNvSpPr txBox="1"/>
          <p:nvPr/>
        </p:nvSpPr>
        <p:spPr>
          <a:xfrm>
            <a:off x="8409222" y="7453679"/>
            <a:ext cx="638849" cy="377511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sz="1600" dirty="0"/>
              <a:t>SiO</a:t>
            </a:r>
            <a:r>
              <a:rPr lang="en-GB" sz="1600" baseline="-25000" dirty="0"/>
              <a:t>2</a:t>
            </a:r>
          </a:p>
        </p:txBody>
      </p:sp>
      <p:sp>
        <p:nvSpPr>
          <p:cNvPr id="512" name="TextBox 511"/>
          <p:cNvSpPr txBox="1"/>
          <p:nvPr/>
        </p:nvSpPr>
        <p:spPr>
          <a:xfrm>
            <a:off x="11058191" y="6550568"/>
            <a:ext cx="653831" cy="377537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GB" sz="1600" dirty="0"/>
              <a:t>D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endParaRPr lang="en-GB" sz="1600" baseline="-25000" dirty="0"/>
          </a:p>
        </p:txBody>
      </p:sp>
      <p:pic>
        <p:nvPicPr>
          <p:cNvPr id="468" name="Picture 12"/>
          <p:cNvPicPr>
            <a:picLocks noChangeAspect="1" noChangeArrowheads="1"/>
          </p:cNvPicPr>
          <p:nvPr/>
        </p:nvPicPr>
        <p:blipFill>
          <a:blip r:embed="rId4"/>
          <a:srcRect t="11313" r="23151"/>
          <a:stretch>
            <a:fillRect/>
          </a:stretch>
        </p:blipFill>
        <p:spPr bwMode="auto">
          <a:xfrm>
            <a:off x="7870552" y="6174001"/>
            <a:ext cx="4066258" cy="2672550"/>
          </a:xfrm>
          <a:prstGeom prst="rect">
            <a:avLst/>
          </a:prstGeom>
          <a:solidFill>
            <a:schemeClr val="bg1"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66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data – what does it reveal?</a:t>
            </a:r>
          </a:p>
        </p:txBody>
      </p:sp>
    </p:spTree>
    <p:extLst>
      <p:ext uri="{BB962C8B-B14F-4D97-AF65-F5344CB8AC3E}">
        <p14:creationId xmlns:p14="http://schemas.microsoft.com/office/powerpoint/2010/main" val="2351252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69200" y="228599"/>
            <a:ext cx="4787900" cy="3162300"/>
            <a:chOff x="0" y="0"/>
            <a:chExt cx="3016" cy="1992"/>
          </a:xfrm>
        </p:grpSpPr>
        <p:pic>
          <p:nvPicPr>
            <p:cNvPr id="27650" name="Picture 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9" y="384"/>
              <a:ext cx="1848" cy="146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27651" name="Rectangle 3"/>
            <p:cNvSpPr>
              <a:spLocks/>
            </p:cNvSpPr>
            <p:nvPr/>
          </p:nvSpPr>
          <p:spPr bwMode="auto">
            <a:xfrm>
              <a:off x="0" y="36"/>
              <a:ext cx="3016" cy="32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800" dirty="0">
                  <a:solidFill>
                    <a:srgbClr val="FF6666"/>
                  </a:solidFill>
                  <a:ea typeface="Gill Sans" charset="0"/>
                  <a:cs typeface="Gill Sans" charset="0"/>
                </a:rPr>
                <a:t>Membrane proteins</a:t>
              </a:r>
            </a:p>
          </p:txBody>
        </p:sp>
        <p:sp>
          <p:nvSpPr>
            <p:cNvPr id="27652" name="AutoShape 4"/>
            <p:cNvSpPr>
              <a:spLocks/>
            </p:cNvSpPr>
            <p:nvPr/>
          </p:nvSpPr>
          <p:spPr bwMode="auto">
            <a:xfrm>
              <a:off x="431" y="0"/>
              <a:ext cx="2120" cy="1992"/>
            </a:xfrm>
            <a:prstGeom prst="roundRect">
              <a:avLst>
                <a:gd name="adj" fmla="val 6023"/>
              </a:avLst>
            </a:prstGeom>
            <a:noFill/>
            <a:ln w="25400" cap="flat">
              <a:solidFill>
                <a:srgbClr val="FF6666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77869" y="340296"/>
            <a:ext cx="4432795" cy="2590800"/>
            <a:chOff x="863600" y="228601"/>
            <a:chExt cx="4432795" cy="2590800"/>
          </a:xfrm>
        </p:grpSpPr>
        <p:sp>
          <p:nvSpPr>
            <p:cNvPr id="27655" name="Rectangle 7"/>
            <p:cNvSpPr>
              <a:spLocks/>
            </p:cNvSpPr>
            <p:nvPr/>
          </p:nvSpPr>
          <p:spPr bwMode="auto">
            <a:xfrm>
              <a:off x="1165105" y="962025"/>
              <a:ext cx="354917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7" bIns="0">
              <a:prstTxWarp prst="textNoShape">
                <a:avLst/>
              </a:prstTxWarp>
              <a:spAutoFit/>
            </a:bodyPr>
            <a:lstStyle/>
            <a:p>
              <a:pPr marL="39677"/>
              <a:r>
                <a:rPr lang="en-US" sz="1600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5%</a:t>
              </a:r>
            </a:p>
          </p:txBody>
        </p:sp>
        <p:sp>
          <p:nvSpPr>
            <p:cNvPr id="27656" name="Rectangle 8"/>
            <p:cNvSpPr>
              <a:spLocks/>
            </p:cNvSpPr>
            <p:nvPr/>
          </p:nvSpPr>
          <p:spPr bwMode="auto">
            <a:xfrm>
              <a:off x="998739" y="1343026"/>
              <a:ext cx="469031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7" bIns="0">
              <a:prstTxWarp prst="textNoShape">
                <a:avLst/>
              </a:prstTxWarp>
              <a:spAutoFit/>
            </a:bodyPr>
            <a:lstStyle/>
            <a:p>
              <a:pPr marL="39677"/>
              <a:r>
                <a:rPr lang="en-US" sz="1600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50%</a:t>
              </a:r>
            </a:p>
          </p:txBody>
        </p:sp>
        <p:sp>
          <p:nvSpPr>
            <p:cNvPr id="27657" name="Rectangle 9"/>
            <p:cNvSpPr>
              <a:spLocks/>
            </p:cNvSpPr>
            <p:nvPr/>
          </p:nvSpPr>
          <p:spPr bwMode="auto">
            <a:xfrm>
              <a:off x="998914" y="1660526"/>
              <a:ext cx="453802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7" bIns="0">
              <a:prstTxWarp prst="textNoShape">
                <a:avLst/>
              </a:prstTxWarp>
              <a:spAutoFit/>
            </a:bodyPr>
            <a:lstStyle/>
            <a:p>
              <a:pPr marL="39677"/>
              <a:r>
                <a:rPr lang="en-US" sz="1600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11%</a:t>
              </a:r>
            </a:p>
          </p:txBody>
        </p:sp>
        <p:sp>
          <p:nvSpPr>
            <p:cNvPr id="27659" name="Rectangle 11"/>
            <p:cNvSpPr>
              <a:spLocks/>
            </p:cNvSpPr>
            <p:nvPr/>
          </p:nvSpPr>
          <p:spPr bwMode="auto">
            <a:xfrm>
              <a:off x="1585914" y="2041525"/>
              <a:ext cx="2971799" cy="549275"/>
            </a:xfrm>
            <a:prstGeom prst="rect">
              <a:avLst/>
            </a:prstGeom>
            <a:gradFill rotWithShape="0">
              <a:gsLst>
                <a:gs pos="0">
                  <a:srgbClr val="C8C8C8"/>
                </a:gs>
                <a:gs pos="100000">
                  <a:srgbClr val="808080">
                    <a:alpha val="70000"/>
                  </a:srgbClr>
                </a:gs>
              </a:gsLst>
              <a:lin ang="5400000" scaled="1"/>
            </a:gra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 rot="21120000">
              <a:off x="3251201" y="1304926"/>
              <a:ext cx="182562" cy="361950"/>
              <a:chOff x="0" y="0"/>
              <a:chExt cx="115" cy="227"/>
            </a:xfrm>
          </p:grpSpPr>
          <p:sp>
            <p:nvSpPr>
              <p:cNvPr id="27661" name="Oval 13"/>
              <p:cNvSpPr>
                <a:spLocks/>
              </p:cNvSpPr>
              <p:nvPr/>
            </p:nvSpPr>
            <p:spPr bwMode="auto">
              <a:xfrm rot="-3840000">
                <a:off x="12" y="6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62" name="Freeform 14"/>
              <p:cNvSpPr>
                <a:spLocks/>
              </p:cNvSpPr>
              <p:nvPr/>
            </p:nvSpPr>
            <p:spPr bwMode="auto">
              <a:xfrm rot="-5880000">
                <a:off x="-1" y="117"/>
                <a:ext cx="162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63" name="Freeform 15"/>
              <p:cNvSpPr>
                <a:spLocks/>
              </p:cNvSpPr>
              <p:nvPr/>
            </p:nvSpPr>
            <p:spPr bwMode="auto">
              <a:xfrm rot="-4260000">
                <a:off x="-19" y="11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7664" name="Oval 16"/>
            <p:cNvSpPr>
              <a:spLocks/>
            </p:cNvSpPr>
            <p:nvPr/>
          </p:nvSpPr>
          <p:spPr bwMode="auto">
            <a:xfrm rot="17760000">
              <a:off x="3390901" y="1316038"/>
              <a:ext cx="88900" cy="100012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auto">
            <a:xfrm rot="15720000">
              <a:off x="3348039" y="1493838"/>
              <a:ext cx="258762" cy="77787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auto">
            <a:xfrm rot="17340000">
              <a:off x="3321051" y="1482726"/>
              <a:ext cx="227012" cy="100012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67" name="Oval 19"/>
            <p:cNvSpPr>
              <a:spLocks/>
            </p:cNvSpPr>
            <p:nvPr/>
          </p:nvSpPr>
          <p:spPr bwMode="auto">
            <a:xfrm rot="17760000">
              <a:off x="3509964" y="1316039"/>
              <a:ext cx="88900" cy="101599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auto">
            <a:xfrm rot="15720000">
              <a:off x="3467100" y="1493838"/>
              <a:ext cx="258762" cy="77787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auto">
            <a:xfrm rot="17340000">
              <a:off x="3438527" y="1482726"/>
              <a:ext cx="227012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0" name="Oval 22"/>
            <p:cNvSpPr>
              <a:spLocks/>
            </p:cNvSpPr>
            <p:nvPr/>
          </p:nvSpPr>
          <p:spPr bwMode="auto">
            <a:xfrm rot="17760000">
              <a:off x="3630613" y="1316038"/>
              <a:ext cx="88900" cy="100012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auto">
            <a:xfrm rot="15720000">
              <a:off x="3586163" y="1493838"/>
              <a:ext cx="258762" cy="77787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auto">
            <a:xfrm rot="17340000">
              <a:off x="3557588" y="1482726"/>
              <a:ext cx="227012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3" name="Oval 25"/>
            <p:cNvSpPr>
              <a:spLocks/>
            </p:cNvSpPr>
            <p:nvPr/>
          </p:nvSpPr>
          <p:spPr bwMode="auto">
            <a:xfrm rot="17760000">
              <a:off x="3748089" y="1316039"/>
              <a:ext cx="88900" cy="101599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auto">
            <a:xfrm rot="15720000">
              <a:off x="3705226" y="1493838"/>
              <a:ext cx="258762" cy="77787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auto">
            <a:xfrm rot="17340000">
              <a:off x="3676651" y="1482726"/>
              <a:ext cx="227012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6" name="Oval 28"/>
            <p:cNvSpPr>
              <a:spLocks/>
            </p:cNvSpPr>
            <p:nvPr/>
          </p:nvSpPr>
          <p:spPr bwMode="auto">
            <a:xfrm rot="17760000">
              <a:off x="1603376" y="1316039"/>
              <a:ext cx="88900" cy="101599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auto">
            <a:xfrm rot="15720000">
              <a:off x="1562102" y="1492251"/>
              <a:ext cx="257175" cy="77787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auto">
            <a:xfrm rot="17340000">
              <a:off x="1535114" y="1482726"/>
              <a:ext cx="225425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 rot="239999">
              <a:off x="3259139" y="1670050"/>
              <a:ext cx="180975" cy="358775"/>
              <a:chOff x="0" y="0"/>
              <a:chExt cx="114" cy="226"/>
            </a:xfrm>
          </p:grpSpPr>
          <p:sp>
            <p:nvSpPr>
              <p:cNvPr id="27680" name="Oval 32"/>
              <p:cNvSpPr>
                <a:spLocks/>
              </p:cNvSpPr>
              <p:nvPr/>
            </p:nvSpPr>
            <p:spPr bwMode="auto">
              <a:xfrm rot="14640000" flipH="1">
                <a:off x="24" y="154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81" name="Freeform 33"/>
              <p:cNvSpPr>
                <a:spLocks/>
              </p:cNvSpPr>
              <p:nvPr/>
            </p:nvSpPr>
            <p:spPr bwMode="auto">
              <a:xfrm rot="16680000" flipH="1">
                <a:off x="-2" y="59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82" name="Freeform 34"/>
              <p:cNvSpPr>
                <a:spLocks/>
              </p:cNvSpPr>
              <p:nvPr/>
            </p:nvSpPr>
            <p:spPr bwMode="auto">
              <a:xfrm rot="15120000" flipH="1">
                <a:off x="-19" y="50"/>
                <a:ext cx="142" cy="63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7683" name="Oval 35"/>
            <p:cNvSpPr>
              <a:spLocks/>
            </p:cNvSpPr>
            <p:nvPr/>
          </p:nvSpPr>
          <p:spPr bwMode="auto">
            <a:xfrm rot="14640000" flipH="1">
              <a:off x="3424239" y="1916114"/>
              <a:ext cx="88900" cy="101599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auto">
            <a:xfrm rot="16680000" flipH="1">
              <a:off x="3346450" y="1765301"/>
              <a:ext cx="258762" cy="79376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auto">
            <a:xfrm rot="15060000" flipH="1">
              <a:off x="3321051" y="1754188"/>
              <a:ext cx="227012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86" name="Oval 38"/>
            <p:cNvSpPr>
              <a:spLocks/>
            </p:cNvSpPr>
            <p:nvPr/>
          </p:nvSpPr>
          <p:spPr bwMode="auto">
            <a:xfrm rot="14640000" flipH="1">
              <a:off x="3511551" y="1916114"/>
              <a:ext cx="88900" cy="100012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87" name="Freeform 39"/>
            <p:cNvSpPr>
              <a:spLocks/>
            </p:cNvSpPr>
            <p:nvPr/>
          </p:nvSpPr>
          <p:spPr bwMode="auto">
            <a:xfrm rot="16680000" flipH="1">
              <a:off x="3465513" y="1765301"/>
              <a:ext cx="258762" cy="79376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88" name="Freeform 40"/>
            <p:cNvSpPr>
              <a:spLocks/>
            </p:cNvSpPr>
            <p:nvPr/>
          </p:nvSpPr>
          <p:spPr bwMode="auto">
            <a:xfrm rot="15060000" flipH="1">
              <a:off x="3440114" y="1754188"/>
              <a:ext cx="227012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89" name="Oval 41"/>
            <p:cNvSpPr>
              <a:spLocks/>
            </p:cNvSpPr>
            <p:nvPr/>
          </p:nvSpPr>
          <p:spPr bwMode="auto">
            <a:xfrm rot="14640000" flipH="1">
              <a:off x="3630613" y="1916114"/>
              <a:ext cx="88900" cy="100012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90" name="Freeform 42"/>
            <p:cNvSpPr>
              <a:spLocks/>
            </p:cNvSpPr>
            <p:nvPr/>
          </p:nvSpPr>
          <p:spPr bwMode="auto">
            <a:xfrm rot="16680000" flipH="1">
              <a:off x="3584576" y="1765301"/>
              <a:ext cx="258762" cy="79376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91" name="Freeform 43"/>
            <p:cNvSpPr>
              <a:spLocks/>
            </p:cNvSpPr>
            <p:nvPr/>
          </p:nvSpPr>
          <p:spPr bwMode="auto">
            <a:xfrm rot="15060000" flipH="1">
              <a:off x="3559177" y="1754188"/>
              <a:ext cx="227012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92" name="Oval 44"/>
            <p:cNvSpPr>
              <a:spLocks/>
            </p:cNvSpPr>
            <p:nvPr/>
          </p:nvSpPr>
          <p:spPr bwMode="auto">
            <a:xfrm rot="14640000" flipH="1">
              <a:off x="1604964" y="1916114"/>
              <a:ext cx="88900" cy="100012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93" name="Freeform 45"/>
            <p:cNvSpPr>
              <a:spLocks/>
            </p:cNvSpPr>
            <p:nvPr/>
          </p:nvSpPr>
          <p:spPr bwMode="auto">
            <a:xfrm rot="16680000" flipH="1">
              <a:off x="1562102" y="1765301"/>
              <a:ext cx="257175" cy="79376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94" name="Freeform 46"/>
            <p:cNvSpPr>
              <a:spLocks/>
            </p:cNvSpPr>
            <p:nvPr/>
          </p:nvSpPr>
          <p:spPr bwMode="auto">
            <a:xfrm rot="15060000" flipH="1">
              <a:off x="1536701" y="1754188"/>
              <a:ext cx="225425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8" name="Group 47"/>
            <p:cNvGrpSpPr>
              <a:grpSpLocks/>
            </p:cNvGrpSpPr>
            <p:nvPr/>
          </p:nvGrpSpPr>
          <p:grpSpPr bwMode="auto">
            <a:xfrm>
              <a:off x="1684339" y="1304926"/>
              <a:ext cx="420688" cy="725487"/>
              <a:chOff x="0" y="0"/>
              <a:chExt cx="265" cy="456"/>
            </a:xfrm>
          </p:grpSpPr>
          <p:sp>
            <p:nvSpPr>
              <p:cNvPr id="27696" name="Oval 48"/>
              <p:cNvSpPr>
                <a:spLocks/>
              </p:cNvSpPr>
              <p:nvPr/>
            </p:nvSpPr>
            <p:spPr bwMode="auto">
              <a:xfrm rot="-3840000">
                <a:off x="24" y="7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97" name="Freeform 49"/>
              <p:cNvSpPr>
                <a:spLocks/>
              </p:cNvSpPr>
              <p:nvPr/>
            </p:nvSpPr>
            <p:spPr bwMode="auto">
              <a:xfrm rot="-5880000">
                <a:off x="-2" y="118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98" name="Freeform 50"/>
              <p:cNvSpPr>
                <a:spLocks/>
              </p:cNvSpPr>
              <p:nvPr/>
            </p:nvSpPr>
            <p:spPr bwMode="auto">
              <a:xfrm rot="-4260000">
                <a:off x="-19" y="11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99" name="Oval 51"/>
              <p:cNvSpPr>
                <a:spLocks/>
              </p:cNvSpPr>
              <p:nvPr/>
            </p:nvSpPr>
            <p:spPr bwMode="auto">
              <a:xfrm rot="-3840000">
                <a:off x="99" y="7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0" name="Freeform 52"/>
              <p:cNvSpPr>
                <a:spLocks/>
              </p:cNvSpPr>
              <p:nvPr/>
            </p:nvSpPr>
            <p:spPr bwMode="auto">
              <a:xfrm rot="-5880000">
                <a:off x="71" y="118"/>
                <a:ext cx="163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1" name="Freeform 53"/>
              <p:cNvSpPr>
                <a:spLocks/>
              </p:cNvSpPr>
              <p:nvPr/>
            </p:nvSpPr>
            <p:spPr bwMode="auto">
              <a:xfrm rot="-4260000">
                <a:off x="55" y="112"/>
                <a:ext cx="143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2" name="Oval 54"/>
              <p:cNvSpPr>
                <a:spLocks/>
              </p:cNvSpPr>
              <p:nvPr/>
            </p:nvSpPr>
            <p:spPr bwMode="auto">
              <a:xfrm rot="-3840000">
                <a:off x="174" y="6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3" name="Freeform 55"/>
              <p:cNvSpPr>
                <a:spLocks/>
              </p:cNvSpPr>
              <p:nvPr/>
            </p:nvSpPr>
            <p:spPr bwMode="auto">
              <a:xfrm rot="-5880000">
                <a:off x="148" y="118"/>
                <a:ext cx="163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4" name="Freeform 56"/>
              <p:cNvSpPr>
                <a:spLocks/>
              </p:cNvSpPr>
              <p:nvPr/>
            </p:nvSpPr>
            <p:spPr bwMode="auto">
              <a:xfrm rot="-4260000">
                <a:off x="130" y="112"/>
                <a:ext cx="143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5" name="Oval 57"/>
              <p:cNvSpPr>
                <a:spLocks/>
              </p:cNvSpPr>
              <p:nvPr/>
            </p:nvSpPr>
            <p:spPr bwMode="auto">
              <a:xfrm rot="14640000" flipH="1">
                <a:off x="25" y="384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6" name="Freeform 58"/>
              <p:cNvSpPr>
                <a:spLocks/>
              </p:cNvSpPr>
              <p:nvPr/>
            </p:nvSpPr>
            <p:spPr bwMode="auto">
              <a:xfrm rot="16680000" flipH="1">
                <a:off x="-2" y="289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7" name="Freeform 59"/>
              <p:cNvSpPr>
                <a:spLocks/>
              </p:cNvSpPr>
              <p:nvPr/>
            </p:nvSpPr>
            <p:spPr bwMode="auto">
              <a:xfrm rot="15060000" flipH="1">
                <a:off x="-18" y="282"/>
                <a:ext cx="142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8" name="Oval 60"/>
              <p:cNvSpPr>
                <a:spLocks/>
              </p:cNvSpPr>
              <p:nvPr/>
            </p:nvSpPr>
            <p:spPr bwMode="auto">
              <a:xfrm rot="14640000" flipH="1">
                <a:off x="100" y="385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09" name="Freeform 61"/>
              <p:cNvSpPr>
                <a:spLocks/>
              </p:cNvSpPr>
              <p:nvPr/>
            </p:nvSpPr>
            <p:spPr bwMode="auto">
              <a:xfrm rot="16680000" flipH="1">
                <a:off x="71" y="289"/>
                <a:ext cx="163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10" name="Freeform 62"/>
              <p:cNvSpPr>
                <a:spLocks/>
              </p:cNvSpPr>
              <p:nvPr/>
            </p:nvSpPr>
            <p:spPr bwMode="auto">
              <a:xfrm rot="15060000" flipH="1">
                <a:off x="55" y="282"/>
                <a:ext cx="143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11" name="Oval 63"/>
              <p:cNvSpPr>
                <a:spLocks/>
              </p:cNvSpPr>
              <p:nvPr/>
            </p:nvSpPr>
            <p:spPr bwMode="auto">
              <a:xfrm rot="14640000" flipH="1">
                <a:off x="175" y="385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12" name="Freeform 64"/>
              <p:cNvSpPr>
                <a:spLocks/>
              </p:cNvSpPr>
              <p:nvPr/>
            </p:nvSpPr>
            <p:spPr bwMode="auto">
              <a:xfrm rot="16680000" flipH="1">
                <a:off x="148" y="289"/>
                <a:ext cx="163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13" name="Freeform 65"/>
              <p:cNvSpPr>
                <a:spLocks/>
              </p:cNvSpPr>
              <p:nvPr/>
            </p:nvSpPr>
            <p:spPr bwMode="auto">
              <a:xfrm rot="15060000" flipH="1">
                <a:off x="130" y="282"/>
                <a:ext cx="143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7714" name="Freeform 66"/>
            <p:cNvSpPr>
              <a:spLocks/>
            </p:cNvSpPr>
            <p:nvPr/>
          </p:nvSpPr>
          <p:spPr bwMode="auto">
            <a:xfrm rot="16680000" flipH="1">
              <a:off x="2395538" y="1765301"/>
              <a:ext cx="258762" cy="77787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15" name="Freeform 67"/>
            <p:cNvSpPr>
              <a:spLocks/>
            </p:cNvSpPr>
            <p:nvPr/>
          </p:nvSpPr>
          <p:spPr bwMode="auto">
            <a:xfrm rot="15060000" flipH="1">
              <a:off x="2366963" y="1754188"/>
              <a:ext cx="227012" cy="98425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9" name="Group 68"/>
            <p:cNvGrpSpPr>
              <a:grpSpLocks/>
            </p:cNvGrpSpPr>
            <p:nvPr/>
          </p:nvGrpSpPr>
          <p:grpSpPr bwMode="auto">
            <a:xfrm>
              <a:off x="2490790" y="1692276"/>
              <a:ext cx="174625" cy="339725"/>
              <a:chOff x="0" y="0"/>
              <a:chExt cx="110" cy="214"/>
            </a:xfrm>
          </p:grpSpPr>
          <p:sp>
            <p:nvSpPr>
              <p:cNvPr id="27717" name="Oval 69"/>
              <p:cNvSpPr>
                <a:spLocks/>
              </p:cNvSpPr>
              <p:nvPr/>
            </p:nvSpPr>
            <p:spPr bwMode="auto">
              <a:xfrm rot="14640000" flipH="1">
                <a:off x="25" y="147"/>
                <a:ext cx="52" cy="6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18" name="Freeform 70"/>
              <p:cNvSpPr>
                <a:spLocks/>
              </p:cNvSpPr>
              <p:nvPr/>
            </p:nvSpPr>
            <p:spPr bwMode="auto">
              <a:xfrm rot="16680000" flipH="1">
                <a:off x="0" y="55"/>
                <a:ext cx="154" cy="47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19" name="Freeform 71"/>
              <p:cNvSpPr>
                <a:spLocks/>
              </p:cNvSpPr>
              <p:nvPr/>
            </p:nvSpPr>
            <p:spPr bwMode="auto">
              <a:xfrm rot="15060000" flipH="1">
                <a:off x="-18" y="50"/>
                <a:ext cx="135" cy="60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0" name="Group 72"/>
            <p:cNvGrpSpPr>
              <a:grpSpLocks/>
            </p:cNvGrpSpPr>
            <p:nvPr/>
          </p:nvGrpSpPr>
          <p:grpSpPr bwMode="auto">
            <a:xfrm>
              <a:off x="4441826" y="1301750"/>
              <a:ext cx="184149" cy="361950"/>
              <a:chOff x="0" y="0"/>
              <a:chExt cx="115" cy="227"/>
            </a:xfrm>
          </p:grpSpPr>
          <p:sp>
            <p:nvSpPr>
              <p:cNvPr id="27721" name="Oval 73"/>
              <p:cNvSpPr>
                <a:spLocks/>
              </p:cNvSpPr>
              <p:nvPr/>
            </p:nvSpPr>
            <p:spPr bwMode="auto">
              <a:xfrm rot="-3840000">
                <a:off x="24" y="7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22" name="Freeform 74"/>
              <p:cNvSpPr>
                <a:spLocks/>
              </p:cNvSpPr>
              <p:nvPr/>
            </p:nvSpPr>
            <p:spPr bwMode="auto">
              <a:xfrm rot="-5880000">
                <a:off x="-1" y="117"/>
                <a:ext cx="162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23" name="Freeform 75"/>
              <p:cNvSpPr>
                <a:spLocks/>
              </p:cNvSpPr>
              <p:nvPr/>
            </p:nvSpPr>
            <p:spPr bwMode="auto">
              <a:xfrm rot="-4260000">
                <a:off x="-19" y="11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7724" name="Oval 76"/>
            <p:cNvSpPr>
              <a:spLocks/>
            </p:cNvSpPr>
            <p:nvPr/>
          </p:nvSpPr>
          <p:spPr bwMode="auto">
            <a:xfrm>
              <a:off x="1795465" y="1004889"/>
              <a:ext cx="342899" cy="342899"/>
            </a:xfrm>
            <a:prstGeom prst="ellipse">
              <a:avLst/>
            </a:prstGeom>
            <a:solidFill>
              <a:srgbClr val="37FF37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25" name="Oval 77"/>
            <p:cNvSpPr>
              <a:spLocks/>
            </p:cNvSpPr>
            <p:nvPr/>
          </p:nvSpPr>
          <p:spPr bwMode="auto">
            <a:xfrm>
              <a:off x="2620964" y="1366839"/>
              <a:ext cx="342899" cy="342899"/>
            </a:xfrm>
            <a:prstGeom prst="ellipse">
              <a:avLst/>
            </a:prstGeom>
            <a:solidFill>
              <a:srgbClr val="37FF37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26" name="Oval 78"/>
            <p:cNvSpPr>
              <a:spLocks/>
            </p:cNvSpPr>
            <p:nvPr/>
          </p:nvSpPr>
          <p:spPr bwMode="auto">
            <a:xfrm>
              <a:off x="2982914" y="1690689"/>
              <a:ext cx="342899" cy="342899"/>
            </a:xfrm>
            <a:prstGeom prst="ellipse">
              <a:avLst/>
            </a:prstGeom>
            <a:solidFill>
              <a:srgbClr val="37FF37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27" name="Oval 79"/>
            <p:cNvSpPr>
              <a:spLocks/>
            </p:cNvSpPr>
            <p:nvPr/>
          </p:nvSpPr>
          <p:spPr bwMode="auto">
            <a:xfrm>
              <a:off x="2633665" y="1697039"/>
              <a:ext cx="342899" cy="342899"/>
            </a:xfrm>
            <a:prstGeom prst="ellipse">
              <a:avLst/>
            </a:prstGeom>
            <a:solidFill>
              <a:srgbClr val="37FF37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28" name="Oval 80"/>
            <p:cNvSpPr>
              <a:spLocks/>
            </p:cNvSpPr>
            <p:nvPr/>
          </p:nvSpPr>
          <p:spPr bwMode="auto">
            <a:xfrm>
              <a:off x="2976564" y="1360489"/>
              <a:ext cx="342899" cy="342899"/>
            </a:xfrm>
            <a:prstGeom prst="ellipse">
              <a:avLst/>
            </a:prstGeom>
            <a:solidFill>
              <a:srgbClr val="37FF37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29" name="Rectangle 81"/>
            <p:cNvSpPr>
              <a:spLocks/>
            </p:cNvSpPr>
            <p:nvPr/>
          </p:nvSpPr>
          <p:spPr bwMode="auto">
            <a:xfrm>
              <a:off x="1735140" y="2139949"/>
              <a:ext cx="736600" cy="3175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7" bIns="0">
              <a:prstTxWarp prst="textNoShape">
                <a:avLst/>
              </a:prstTxWarp>
            </a:bodyPr>
            <a:lstStyle/>
            <a:p>
              <a:pPr marL="39677"/>
              <a:r>
                <a:rPr lang="en-US" sz="1600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50uM</a:t>
              </a:r>
            </a:p>
          </p:txBody>
        </p:sp>
        <p:grpSp>
          <p:nvGrpSpPr>
            <p:cNvPr id="12" name="Group 83"/>
            <p:cNvGrpSpPr>
              <a:grpSpLocks/>
            </p:cNvGrpSpPr>
            <p:nvPr/>
          </p:nvGrpSpPr>
          <p:grpSpPr bwMode="auto">
            <a:xfrm rot="6299999">
              <a:off x="3875136" y="1472479"/>
              <a:ext cx="182562" cy="361950"/>
              <a:chOff x="0" y="0"/>
              <a:chExt cx="114" cy="227"/>
            </a:xfrm>
          </p:grpSpPr>
          <p:sp>
            <p:nvSpPr>
              <p:cNvPr id="27732" name="Oval 84"/>
              <p:cNvSpPr>
                <a:spLocks/>
              </p:cNvSpPr>
              <p:nvPr/>
            </p:nvSpPr>
            <p:spPr bwMode="auto">
              <a:xfrm rot="-3840000">
                <a:off x="25" y="6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33" name="Freeform 85"/>
              <p:cNvSpPr>
                <a:spLocks/>
              </p:cNvSpPr>
              <p:nvPr/>
            </p:nvSpPr>
            <p:spPr bwMode="auto">
              <a:xfrm rot="-5880000">
                <a:off x="-2" y="117"/>
                <a:ext cx="162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34" name="Freeform 86"/>
              <p:cNvSpPr>
                <a:spLocks/>
              </p:cNvSpPr>
              <p:nvPr/>
            </p:nvSpPr>
            <p:spPr bwMode="auto">
              <a:xfrm rot="-4260000">
                <a:off x="-19" y="111"/>
                <a:ext cx="142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3" name="Group 87"/>
            <p:cNvGrpSpPr>
              <a:grpSpLocks/>
            </p:cNvGrpSpPr>
            <p:nvPr/>
          </p:nvGrpSpPr>
          <p:grpSpPr bwMode="auto">
            <a:xfrm rot="19980000">
              <a:off x="3698169" y="1670187"/>
              <a:ext cx="182562" cy="358774"/>
              <a:chOff x="0" y="0"/>
              <a:chExt cx="114" cy="226"/>
            </a:xfrm>
          </p:grpSpPr>
          <p:sp>
            <p:nvSpPr>
              <p:cNvPr id="27736" name="Oval 88"/>
              <p:cNvSpPr>
                <a:spLocks/>
              </p:cNvSpPr>
              <p:nvPr/>
            </p:nvSpPr>
            <p:spPr bwMode="auto">
              <a:xfrm rot="14640000" flipH="1">
                <a:off x="24" y="155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37" name="Freeform 89"/>
              <p:cNvSpPr>
                <a:spLocks/>
              </p:cNvSpPr>
              <p:nvPr/>
            </p:nvSpPr>
            <p:spPr bwMode="auto">
              <a:xfrm rot="16680000" flipH="1">
                <a:off x="-3" y="59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38" name="Freeform 90"/>
              <p:cNvSpPr>
                <a:spLocks/>
              </p:cNvSpPr>
              <p:nvPr/>
            </p:nvSpPr>
            <p:spPr bwMode="auto">
              <a:xfrm rot="15120000" flipH="1">
                <a:off x="-20" y="52"/>
                <a:ext cx="142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4" name="Group 91"/>
            <p:cNvGrpSpPr>
              <a:grpSpLocks/>
            </p:cNvGrpSpPr>
            <p:nvPr/>
          </p:nvGrpSpPr>
          <p:grpSpPr bwMode="auto">
            <a:xfrm rot="18960000">
              <a:off x="3799431" y="1658744"/>
              <a:ext cx="180975" cy="358774"/>
              <a:chOff x="0" y="0"/>
              <a:chExt cx="113" cy="226"/>
            </a:xfrm>
          </p:grpSpPr>
          <p:sp>
            <p:nvSpPr>
              <p:cNvPr id="27740" name="Oval 92"/>
              <p:cNvSpPr>
                <a:spLocks/>
              </p:cNvSpPr>
              <p:nvPr/>
            </p:nvSpPr>
            <p:spPr bwMode="auto">
              <a:xfrm rot="14640000" flipH="1">
                <a:off x="24" y="155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41" name="Freeform 93"/>
              <p:cNvSpPr>
                <a:spLocks/>
              </p:cNvSpPr>
              <p:nvPr/>
            </p:nvSpPr>
            <p:spPr bwMode="auto">
              <a:xfrm rot="16680000" flipH="1">
                <a:off x="-3" y="58"/>
                <a:ext cx="162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42" name="Freeform 94"/>
              <p:cNvSpPr>
                <a:spLocks/>
              </p:cNvSpPr>
              <p:nvPr/>
            </p:nvSpPr>
            <p:spPr bwMode="auto">
              <a:xfrm rot="15060000" flipH="1">
                <a:off x="-19" y="5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5" name="Group 95"/>
            <p:cNvGrpSpPr>
              <a:grpSpLocks/>
            </p:cNvGrpSpPr>
            <p:nvPr/>
          </p:nvGrpSpPr>
          <p:grpSpPr bwMode="auto">
            <a:xfrm rot="17640000">
              <a:off x="3852419" y="1590226"/>
              <a:ext cx="180975" cy="358774"/>
              <a:chOff x="0" y="0"/>
              <a:chExt cx="113" cy="226"/>
            </a:xfrm>
          </p:grpSpPr>
          <p:sp>
            <p:nvSpPr>
              <p:cNvPr id="27744" name="Oval 96"/>
              <p:cNvSpPr>
                <a:spLocks/>
              </p:cNvSpPr>
              <p:nvPr/>
            </p:nvSpPr>
            <p:spPr bwMode="auto">
              <a:xfrm rot="14640000" flipH="1">
                <a:off x="25" y="154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45" name="Freeform 97"/>
              <p:cNvSpPr>
                <a:spLocks/>
              </p:cNvSpPr>
              <p:nvPr/>
            </p:nvSpPr>
            <p:spPr bwMode="auto">
              <a:xfrm rot="16680000" flipH="1">
                <a:off x="-3" y="58"/>
                <a:ext cx="162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46" name="Freeform 98"/>
              <p:cNvSpPr>
                <a:spLocks/>
              </p:cNvSpPr>
              <p:nvPr/>
            </p:nvSpPr>
            <p:spPr bwMode="auto">
              <a:xfrm rot="15060000" flipH="1">
                <a:off x="-19" y="5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7747" name="Oval 99"/>
            <p:cNvSpPr>
              <a:spLocks/>
            </p:cNvSpPr>
            <p:nvPr/>
          </p:nvSpPr>
          <p:spPr bwMode="auto">
            <a:xfrm rot="20940000">
              <a:off x="3826622" y="1299576"/>
              <a:ext cx="342899" cy="342899"/>
            </a:xfrm>
            <a:prstGeom prst="ellipse">
              <a:avLst/>
            </a:prstGeom>
            <a:solidFill>
              <a:srgbClr val="37FF37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7" name="Group 101"/>
            <p:cNvGrpSpPr>
              <a:grpSpLocks/>
            </p:cNvGrpSpPr>
            <p:nvPr/>
          </p:nvGrpSpPr>
          <p:grpSpPr bwMode="auto">
            <a:xfrm rot="15240000" flipH="1">
              <a:off x="4281387" y="1484107"/>
              <a:ext cx="180975" cy="360361"/>
              <a:chOff x="0" y="0"/>
              <a:chExt cx="114" cy="227"/>
            </a:xfrm>
          </p:grpSpPr>
          <p:sp>
            <p:nvSpPr>
              <p:cNvPr id="27750" name="Oval 102"/>
              <p:cNvSpPr>
                <a:spLocks/>
              </p:cNvSpPr>
              <p:nvPr/>
            </p:nvSpPr>
            <p:spPr bwMode="auto">
              <a:xfrm rot="-3840000">
                <a:off x="25" y="6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51" name="Freeform 103"/>
              <p:cNvSpPr>
                <a:spLocks/>
              </p:cNvSpPr>
              <p:nvPr/>
            </p:nvSpPr>
            <p:spPr bwMode="auto">
              <a:xfrm rot="-5880000">
                <a:off x="-2" y="117"/>
                <a:ext cx="162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52" name="Freeform 104"/>
              <p:cNvSpPr>
                <a:spLocks/>
              </p:cNvSpPr>
              <p:nvPr/>
            </p:nvSpPr>
            <p:spPr bwMode="auto">
              <a:xfrm rot="-4260000">
                <a:off x="-19" y="111"/>
                <a:ext cx="142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8" name="Group 105"/>
            <p:cNvGrpSpPr>
              <a:grpSpLocks/>
            </p:cNvGrpSpPr>
            <p:nvPr/>
          </p:nvGrpSpPr>
          <p:grpSpPr bwMode="auto">
            <a:xfrm rot="1559999" flipH="1">
              <a:off x="4461312" y="1680523"/>
              <a:ext cx="184149" cy="358774"/>
              <a:chOff x="0" y="0"/>
              <a:chExt cx="115" cy="226"/>
            </a:xfrm>
          </p:grpSpPr>
          <p:sp>
            <p:nvSpPr>
              <p:cNvPr id="27754" name="Oval 106"/>
              <p:cNvSpPr>
                <a:spLocks/>
              </p:cNvSpPr>
              <p:nvPr/>
            </p:nvSpPr>
            <p:spPr bwMode="auto">
              <a:xfrm rot="14640000" flipH="1">
                <a:off x="25" y="154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55" name="Freeform 107"/>
              <p:cNvSpPr>
                <a:spLocks/>
              </p:cNvSpPr>
              <p:nvPr/>
            </p:nvSpPr>
            <p:spPr bwMode="auto">
              <a:xfrm rot="16680000" flipH="1">
                <a:off x="-1" y="59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56" name="Freeform 108"/>
              <p:cNvSpPr>
                <a:spLocks/>
              </p:cNvSpPr>
              <p:nvPr/>
            </p:nvSpPr>
            <p:spPr bwMode="auto">
              <a:xfrm rot="15060000" flipH="1">
                <a:off x="-19" y="5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9" name="Group 109"/>
            <p:cNvGrpSpPr>
              <a:grpSpLocks/>
            </p:cNvGrpSpPr>
            <p:nvPr/>
          </p:nvGrpSpPr>
          <p:grpSpPr bwMode="auto">
            <a:xfrm rot="2579999" flipH="1">
              <a:off x="4361454" y="1670836"/>
              <a:ext cx="182562" cy="358774"/>
              <a:chOff x="0" y="0"/>
              <a:chExt cx="114" cy="225"/>
            </a:xfrm>
          </p:grpSpPr>
          <p:sp>
            <p:nvSpPr>
              <p:cNvPr id="27758" name="Oval 110"/>
              <p:cNvSpPr>
                <a:spLocks/>
              </p:cNvSpPr>
              <p:nvPr/>
            </p:nvSpPr>
            <p:spPr bwMode="auto">
              <a:xfrm rot="14640000" flipH="1">
                <a:off x="25" y="154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59" name="Freeform 111"/>
              <p:cNvSpPr>
                <a:spLocks/>
              </p:cNvSpPr>
              <p:nvPr/>
            </p:nvSpPr>
            <p:spPr bwMode="auto">
              <a:xfrm rot="16680000" flipH="1">
                <a:off x="-2" y="58"/>
                <a:ext cx="162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60" name="Freeform 112"/>
              <p:cNvSpPr>
                <a:spLocks/>
              </p:cNvSpPr>
              <p:nvPr/>
            </p:nvSpPr>
            <p:spPr bwMode="auto">
              <a:xfrm rot="15060000" flipH="1">
                <a:off x="-19" y="51"/>
                <a:ext cx="142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0" name="Group 113"/>
            <p:cNvGrpSpPr>
              <a:grpSpLocks/>
            </p:cNvGrpSpPr>
            <p:nvPr/>
          </p:nvGrpSpPr>
          <p:grpSpPr bwMode="auto">
            <a:xfrm rot="3899999" flipH="1">
              <a:off x="4307291" y="1603114"/>
              <a:ext cx="180975" cy="358774"/>
              <a:chOff x="0" y="0"/>
              <a:chExt cx="113" cy="225"/>
            </a:xfrm>
          </p:grpSpPr>
          <p:sp>
            <p:nvSpPr>
              <p:cNvPr id="27762" name="Oval 114"/>
              <p:cNvSpPr>
                <a:spLocks/>
              </p:cNvSpPr>
              <p:nvPr/>
            </p:nvSpPr>
            <p:spPr bwMode="auto">
              <a:xfrm rot="14640000" flipH="1">
                <a:off x="25" y="154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63" name="Freeform 115"/>
              <p:cNvSpPr>
                <a:spLocks/>
              </p:cNvSpPr>
              <p:nvPr/>
            </p:nvSpPr>
            <p:spPr bwMode="auto">
              <a:xfrm rot="16680000" flipH="1">
                <a:off x="-3" y="58"/>
                <a:ext cx="162" cy="49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64" name="Freeform 116"/>
              <p:cNvSpPr>
                <a:spLocks/>
              </p:cNvSpPr>
              <p:nvPr/>
            </p:nvSpPr>
            <p:spPr bwMode="auto">
              <a:xfrm rot="15060000" flipH="1">
                <a:off x="-19" y="5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7765" name="Oval 117"/>
            <p:cNvSpPr>
              <a:spLocks/>
            </p:cNvSpPr>
            <p:nvPr/>
          </p:nvSpPr>
          <p:spPr bwMode="auto">
            <a:xfrm rot="599999" flipH="1">
              <a:off x="4167800" y="1312186"/>
              <a:ext cx="342899" cy="342899"/>
            </a:xfrm>
            <a:prstGeom prst="ellipse">
              <a:avLst/>
            </a:prstGeom>
            <a:solidFill>
              <a:srgbClr val="37FF37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66" name="Oval 118"/>
            <p:cNvSpPr>
              <a:spLocks/>
            </p:cNvSpPr>
            <p:nvPr/>
          </p:nvSpPr>
          <p:spPr bwMode="auto">
            <a:xfrm rot="4319999" flipH="1">
              <a:off x="2287590" y="1357314"/>
              <a:ext cx="342899" cy="342899"/>
            </a:xfrm>
            <a:prstGeom prst="ellipse">
              <a:avLst/>
            </a:prstGeom>
            <a:solidFill>
              <a:srgbClr val="37FF37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1" name="Group 119"/>
            <p:cNvGrpSpPr>
              <a:grpSpLocks/>
            </p:cNvGrpSpPr>
            <p:nvPr/>
          </p:nvGrpSpPr>
          <p:grpSpPr bwMode="auto">
            <a:xfrm>
              <a:off x="2146301" y="1330325"/>
              <a:ext cx="182562" cy="361950"/>
              <a:chOff x="0" y="0"/>
              <a:chExt cx="115" cy="227"/>
            </a:xfrm>
          </p:grpSpPr>
          <p:sp>
            <p:nvSpPr>
              <p:cNvPr id="27768" name="Oval 120"/>
              <p:cNvSpPr>
                <a:spLocks/>
              </p:cNvSpPr>
              <p:nvPr/>
            </p:nvSpPr>
            <p:spPr bwMode="auto">
              <a:xfrm rot="-3840000">
                <a:off x="24" y="7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69" name="Freeform 121"/>
              <p:cNvSpPr>
                <a:spLocks/>
              </p:cNvSpPr>
              <p:nvPr/>
            </p:nvSpPr>
            <p:spPr bwMode="auto">
              <a:xfrm rot="-5880000">
                <a:off x="-2" y="118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70" name="Freeform 122"/>
              <p:cNvSpPr>
                <a:spLocks/>
              </p:cNvSpPr>
              <p:nvPr/>
            </p:nvSpPr>
            <p:spPr bwMode="auto">
              <a:xfrm rot="-4260000">
                <a:off x="-19" y="11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2" name="Group 123"/>
            <p:cNvGrpSpPr>
              <a:grpSpLocks/>
            </p:cNvGrpSpPr>
            <p:nvPr/>
          </p:nvGrpSpPr>
          <p:grpSpPr bwMode="auto">
            <a:xfrm>
              <a:off x="2039939" y="1682751"/>
              <a:ext cx="182562" cy="358775"/>
              <a:chOff x="0" y="0"/>
              <a:chExt cx="115" cy="226"/>
            </a:xfrm>
          </p:grpSpPr>
          <p:sp>
            <p:nvSpPr>
              <p:cNvPr id="27772" name="Oval 124"/>
              <p:cNvSpPr>
                <a:spLocks/>
              </p:cNvSpPr>
              <p:nvPr/>
            </p:nvSpPr>
            <p:spPr bwMode="auto">
              <a:xfrm rot="14640000" flipH="1">
                <a:off x="25" y="154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73" name="Freeform 125"/>
              <p:cNvSpPr>
                <a:spLocks/>
              </p:cNvSpPr>
              <p:nvPr/>
            </p:nvSpPr>
            <p:spPr bwMode="auto">
              <a:xfrm rot="16680000" flipH="1">
                <a:off x="-2" y="59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74" name="Freeform 126"/>
              <p:cNvSpPr>
                <a:spLocks/>
              </p:cNvSpPr>
              <p:nvPr/>
            </p:nvSpPr>
            <p:spPr bwMode="auto">
              <a:xfrm rot="15060000" flipH="1">
                <a:off x="-18" y="52"/>
                <a:ext cx="142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7775" name="Oval 127"/>
            <p:cNvSpPr>
              <a:spLocks/>
            </p:cNvSpPr>
            <p:nvPr/>
          </p:nvSpPr>
          <p:spPr bwMode="auto">
            <a:xfrm rot="14640000" flipH="1">
              <a:off x="2432051" y="1928813"/>
              <a:ext cx="88900" cy="101599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3" name="Group 128"/>
            <p:cNvGrpSpPr>
              <a:grpSpLocks/>
            </p:cNvGrpSpPr>
            <p:nvPr/>
          </p:nvGrpSpPr>
          <p:grpSpPr bwMode="auto">
            <a:xfrm>
              <a:off x="2038352" y="1336675"/>
              <a:ext cx="182562" cy="361950"/>
              <a:chOff x="0" y="0"/>
              <a:chExt cx="115" cy="227"/>
            </a:xfrm>
          </p:grpSpPr>
          <p:sp>
            <p:nvSpPr>
              <p:cNvPr id="27777" name="Oval 129"/>
              <p:cNvSpPr>
                <a:spLocks/>
              </p:cNvSpPr>
              <p:nvPr/>
            </p:nvSpPr>
            <p:spPr bwMode="auto">
              <a:xfrm rot="-3840000">
                <a:off x="24" y="7"/>
                <a:ext cx="56" cy="64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1776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78" name="Freeform 130"/>
              <p:cNvSpPr>
                <a:spLocks/>
              </p:cNvSpPr>
              <p:nvPr/>
            </p:nvSpPr>
            <p:spPr bwMode="auto">
              <a:xfrm rot="-5880000">
                <a:off x="-2" y="118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79" name="Freeform 131"/>
              <p:cNvSpPr>
                <a:spLocks/>
              </p:cNvSpPr>
              <p:nvPr/>
            </p:nvSpPr>
            <p:spPr bwMode="auto">
              <a:xfrm rot="-4260000">
                <a:off x="-19" y="111"/>
                <a:ext cx="142" cy="61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4" name="Group 132"/>
            <p:cNvGrpSpPr>
              <a:grpSpLocks/>
            </p:cNvGrpSpPr>
            <p:nvPr/>
          </p:nvGrpSpPr>
          <p:grpSpPr bwMode="auto">
            <a:xfrm>
              <a:off x="2160589" y="1682751"/>
              <a:ext cx="182562" cy="358775"/>
              <a:chOff x="0" y="0"/>
              <a:chExt cx="115" cy="226"/>
            </a:xfrm>
          </p:grpSpPr>
          <p:sp>
            <p:nvSpPr>
              <p:cNvPr id="27781" name="Oval 133"/>
              <p:cNvSpPr>
                <a:spLocks/>
              </p:cNvSpPr>
              <p:nvPr/>
            </p:nvSpPr>
            <p:spPr bwMode="auto">
              <a:xfrm rot="14640000" flipH="1">
                <a:off x="25" y="154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82" name="Freeform 134"/>
              <p:cNvSpPr>
                <a:spLocks/>
              </p:cNvSpPr>
              <p:nvPr/>
            </p:nvSpPr>
            <p:spPr bwMode="auto">
              <a:xfrm rot="16680000" flipH="1">
                <a:off x="-2" y="59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83" name="Freeform 135"/>
              <p:cNvSpPr>
                <a:spLocks/>
              </p:cNvSpPr>
              <p:nvPr/>
            </p:nvSpPr>
            <p:spPr bwMode="auto">
              <a:xfrm rot="15060000" flipH="1">
                <a:off x="-18" y="52"/>
                <a:ext cx="142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5" name="Group 136"/>
            <p:cNvGrpSpPr>
              <a:grpSpLocks/>
            </p:cNvGrpSpPr>
            <p:nvPr/>
          </p:nvGrpSpPr>
          <p:grpSpPr bwMode="auto">
            <a:xfrm>
              <a:off x="2274889" y="1676401"/>
              <a:ext cx="182562" cy="358775"/>
              <a:chOff x="0" y="0"/>
              <a:chExt cx="115" cy="226"/>
            </a:xfrm>
          </p:grpSpPr>
          <p:sp>
            <p:nvSpPr>
              <p:cNvPr id="27785" name="Oval 137"/>
              <p:cNvSpPr>
                <a:spLocks/>
              </p:cNvSpPr>
              <p:nvPr/>
            </p:nvSpPr>
            <p:spPr bwMode="auto">
              <a:xfrm rot="14640000" flipH="1">
                <a:off x="25" y="154"/>
                <a:ext cx="56" cy="63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BBBB"/>
                  </a:gs>
                </a:gsLst>
                <a:lin ang="3840000" scaled="1"/>
              </a:gra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86" name="Freeform 138"/>
              <p:cNvSpPr>
                <a:spLocks/>
              </p:cNvSpPr>
              <p:nvPr/>
            </p:nvSpPr>
            <p:spPr bwMode="auto">
              <a:xfrm rot="16680000" flipH="1">
                <a:off x="-2" y="59"/>
                <a:ext cx="162" cy="50"/>
              </a:xfrm>
              <a:custGeom>
                <a:avLst/>
                <a:gdLst/>
                <a:ahLst/>
                <a:cxnLst>
                  <a:cxn ang="0">
                    <a:pos x="0" y="4377"/>
                  </a:cxn>
                  <a:cxn ang="0">
                    <a:pos x="3747" y="4377"/>
                  </a:cxn>
                  <a:cxn ang="0">
                    <a:pos x="3967" y="6612"/>
                  </a:cxn>
                  <a:cxn ang="0">
                    <a:pos x="4629" y="8101"/>
                  </a:cxn>
                  <a:cxn ang="0">
                    <a:pos x="6392" y="3632"/>
                  </a:cxn>
                  <a:cxn ang="0">
                    <a:pos x="7935" y="8846"/>
                  </a:cxn>
                  <a:cxn ang="0">
                    <a:pos x="9698" y="9591"/>
                  </a:cxn>
                  <a:cxn ang="0">
                    <a:pos x="10359" y="11081"/>
                  </a:cxn>
                  <a:cxn ang="0">
                    <a:pos x="11020" y="10336"/>
                  </a:cxn>
                  <a:cxn ang="0">
                    <a:pos x="11902" y="9591"/>
                  </a:cxn>
                  <a:cxn ang="0">
                    <a:pos x="13224" y="10336"/>
                  </a:cxn>
                  <a:cxn ang="0">
                    <a:pos x="13665" y="18529"/>
                  </a:cxn>
                  <a:cxn ang="0">
                    <a:pos x="15208" y="17039"/>
                  </a:cxn>
                  <a:cxn ang="0">
                    <a:pos x="15429" y="14805"/>
                  </a:cxn>
                  <a:cxn ang="0">
                    <a:pos x="16531" y="11826"/>
                  </a:cxn>
                  <a:cxn ang="0">
                    <a:pos x="17192" y="14805"/>
                  </a:cxn>
                  <a:cxn ang="0">
                    <a:pos x="17633" y="17039"/>
                  </a:cxn>
                  <a:cxn ang="0">
                    <a:pos x="18735" y="11081"/>
                  </a:cxn>
                  <a:cxn ang="0">
                    <a:pos x="19396" y="10336"/>
                  </a:cxn>
                  <a:cxn ang="0">
                    <a:pos x="20057" y="11826"/>
                  </a:cxn>
                  <a:cxn ang="0">
                    <a:pos x="21600" y="10336"/>
                  </a:cxn>
                </a:cxnLst>
                <a:rect l="0" t="0" r="r" b="b"/>
                <a:pathLst>
                  <a:path w="21600" h="18529">
                    <a:moveTo>
                      <a:pt x="0" y="4377"/>
                    </a:moveTo>
                    <a:cubicBezTo>
                      <a:pt x="3541" y="405"/>
                      <a:pt x="2924" y="-3071"/>
                      <a:pt x="3747" y="4377"/>
                    </a:cubicBezTo>
                    <a:cubicBezTo>
                      <a:pt x="3835" y="5122"/>
                      <a:pt x="3820" y="6016"/>
                      <a:pt x="3967" y="6612"/>
                    </a:cubicBezTo>
                    <a:cubicBezTo>
                      <a:pt x="4129" y="7307"/>
                      <a:pt x="4408" y="7605"/>
                      <a:pt x="4629" y="8101"/>
                    </a:cubicBezTo>
                    <a:cubicBezTo>
                      <a:pt x="5628" y="6959"/>
                      <a:pt x="5496" y="5619"/>
                      <a:pt x="6392" y="3632"/>
                    </a:cubicBezTo>
                    <a:cubicBezTo>
                      <a:pt x="7949" y="4675"/>
                      <a:pt x="7376" y="3186"/>
                      <a:pt x="7935" y="8846"/>
                    </a:cubicBezTo>
                    <a:cubicBezTo>
                      <a:pt x="8126" y="10733"/>
                      <a:pt x="9110" y="9343"/>
                      <a:pt x="9698" y="9591"/>
                    </a:cubicBezTo>
                    <a:cubicBezTo>
                      <a:pt x="9918" y="10088"/>
                      <a:pt x="10095" y="10932"/>
                      <a:pt x="10359" y="11081"/>
                    </a:cubicBezTo>
                    <a:cubicBezTo>
                      <a:pt x="10594" y="11230"/>
                      <a:pt x="10800" y="10535"/>
                      <a:pt x="11020" y="10336"/>
                    </a:cubicBezTo>
                    <a:cubicBezTo>
                      <a:pt x="11314" y="10038"/>
                      <a:pt x="11608" y="9839"/>
                      <a:pt x="11902" y="9591"/>
                    </a:cubicBezTo>
                    <a:cubicBezTo>
                      <a:pt x="12343" y="9839"/>
                      <a:pt x="12945" y="9144"/>
                      <a:pt x="13224" y="10336"/>
                    </a:cubicBezTo>
                    <a:cubicBezTo>
                      <a:pt x="13724" y="12521"/>
                      <a:pt x="13401" y="15897"/>
                      <a:pt x="13665" y="18529"/>
                    </a:cubicBezTo>
                    <a:cubicBezTo>
                      <a:pt x="14180" y="18032"/>
                      <a:pt x="14753" y="17983"/>
                      <a:pt x="15208" y="17039"/>
                    </a:cubicBezTo>
                    <a:cubicBezTo>
                      <a:pt x="15399" y="16642"/>
                      <a:pt x="15326" y="15500"/>
                      <a:pt x="15429" y="14805"/>
                    </a:cubicBezTo>
                    <a:cubicBezTo>
                      <a:pt x="15825" y="12123"/>
                      <a:pt x="15767" y="12670"/>
                      <a:pt x="16531" y="11826"/>
                    </a:cubicBezTo>
                    <a:cubicBezTo>
                      <a:pt x="16751" y="12819"/>
                      <a:pt x="16971" y="13812"/>
                      <a:pt x="17192" y="14805"/>
                    </a:cubicBezTo>
                    <a:cubicBezTo>
                      <a:pt x="17339" y="15550"/>
                      <a:pt x="17368" y="17238"/>
                      <a:pt x="17633" y="17039"/>
                    </a:cubicBezTo>
                    <a:cubicBezTo>
                      <a:pt x="18118" y="16692"/>
                      <a:pt x="18456" y="12024"/>
                      <a:pt x="18735" y="11081"/>
                    </a:cubicBezTo>
                    <a:cubicBezTo>
                      <a:pt x="18896" y="10535"/>
                      <a:pt x="19176" y="10584"/>
                      <a:pt x="19396" y="10336"/>
                    </a:cubicBezTo>
                    <a:cubicBezTo>
                      <a:pt x="19616" y="10832"/>
                      <a:pt x="19793" y="11826"/>
                      <a:pt x="20057" y="11826"/>
                    </a:cubicBezTo>
                    <a:cubicBezTo>
                      <a:pt x="20586" y="11826"/>
                      <a:pt x="21071" y="10336"/>
                      <a:pt x="21600" y="10336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87" name="Freeform 139"/>
              <p:cNvSpPr>
                <a:spLocks/>
              </p:cNvSpPr>
              <p:nvPr/>
            </p:nvSpPr>
            <p:spPr bwMode="auto">
              <a:xfrm rot="15060000" flipH="1">
                <a:off x="-18" y="52"/>
                <a:ext cx="142" cy="62"/>
              </a:xfrm>
              <a:custGeom>
                <a:avLst/>
                <a:gdLst/>
                <a:ahLst/>
                <a:cxnLst>
                  <a:cxn ang="0">
                    <a:pos x="21600" y="1431"/>
                  </a:cxn>
                  <a:cxn ang="0">
                    <a:pos x="20847" y="72"/>
                  </a:cxn>
                  <a:cxn ang="0">
                    <a:pos x="18837" y="4827"/>
                  </a:cxn>
                  <a:cxn ang="0">
                    <a:pos x="18084" y="8903"/>
                  </a:cxn>
                  <a:cxn ang="0">
                    <a:pos x="15572" y="6186"/>
                  </a:cxn>
                  <a:cxn ang="0">
                    <a:pos x="14316" y="6865"/>
                  </a:cxn>
                  <a:cxn ang="0">
                    <a:pos x="13814" y="10940"/>
                  </a:cxn>
                  <a:cxn ang="0">
                    <a:pos x="12307" y="12299"/>
                  </a:cxn>
                  <a:cxn ang="0">
                    <a:pos x="10800" y="10261"/>
                  </a:cxn>
                  <a:cxn ang="0">
                    <a:pos x="9544" y="7544"/>
                  </a:cxn>
                  <a:cxn ang="0">
                    <a:pos x="9042" y="9582"/>
                  </a:cxn>
                  <a:cxn ang="0">
                    <a:pos x="6279" y="12978"/>
                  </a:cxn>
                  <a:cxn ang="0">
                    <a:pos x="5526" y="12299"/>
                  </a:cxn>
                  <a:cxn ang="0">
                    <a:pos x="4270" y="18412"/>
                  </a:cxn>
                  <a:cxn ang="0">
                    <a:pos x="2763" y="17733"/>
                  </a:cxn>
                  <a:cxn ang="0">
                    <a:pos x="2009" y="16374"/>
                  </a:cxn>
                  <a:cxn ang="0">
                    <a:pos x="502" y="17054"/>
                  </a:cxn>
                  <a:cxn ang="0">
                    <a:pos x="0" y="21129"/>
                  </a:cxn>
                </a:cxnLst>
                <a:rect l="0" t="0" r="r" b="b"/>
                <a:pathLst>
                  <a:path w="21600" h="21129">
                    <a:moveTo>
                      <a:pt x="21600" y="1431"/>
                    </a:moveTo>
                    <a:cubicBezTo>
                      <a:pt x="21349" y="978"/>
                      <a:pt x="21148" y="163"/>
                      <a:pt x="20847" y="72"/>
                    </a:cubicBezTo>
                    <a:cubicBezTo>
                      <a:pt x="19289" y="-471"/>
                      <a:pt x="19340" y="2155"/>
                      <a:pt x="18837" y="4827"/>
                    </a:cubicBezTo>
                    <a:cubicBezTo>
                      <a:pt x="17866" y="10080"/>
                      <a:pt x="18720" y="3786"/>
                      <a:pt x="18084" y="8903"/>
                    </a:cubicBezTo>
                    <a:cubicBezTo>
                      <a:pt x="17129" y="8269"/>
                      <a:pt x="16493" y="7001"/>
                      <a:pt x="15572" y="6186"/>
                    </a:cubicBezTo>
                    <a:cubicBezTo>
                      <a:pt x="15153" y="6412"/>
                      <a:pt x="14618" y="6050"/>
                      <a:pt x="14316" y="6865"/>
                    </a:cubicBezTo>
                    <a:cubicBezTo>
                      <a:pt x="13948" y="7861"/>
                      <a:pt x="14316" y="10487"/>
                      <a:pt x="13814" y="10940"/>
                    </a:cubicBezTo>
                    <a:cubicBezTo>
                      <a:pt x="13312" y="11393"/>
                      <a:pt x="12307" y="12299"/>
                      <a:pt x="12307" y="12299"/>
                    </a:cubicBezTo>
                    <a:cubicBezTo>
                      <a:pt x="11687" y="11755"/>
                      <a:pt x="11286" y="11574"/>
                      <a:pt x="10800" y="10261"/>
                    </a:cubicBezTo>
                    <a:cubicBezTo>
                      <a:pt x="9661" y="7182"/>
                      <a:pt x="11018" y="8857"/>
                      <a:pt x="9544" y="7544"/>
                    </a:cubicBezTo>
                    <a:cubicBezTo>
                      <a:pt x="9377" y="8223"/>
                      <a:pt x="9142" y="8812"/>
                      <a:pt x="9042" y="9582"/>
                    </a:cubicBezTo>
                    <a:cubicBezTo>
                      <a:pt x="8272" y="15786"/>
                      <a:pt x="9913" y="13974"/>
                      <a:pt x="6279" y="12978"/>
                    </a:cubicBezTo>
                    <a:cubicBezTo>
                      <a:pt x="6028" y="12752"/>
                      <a:pt x="5793" y="12299"/>
                      <a:pt x="5526" y="12299"/>
                    </a:cubicBezTo>
                    <a:cubicBezTo>
                      <a:pt x="4353" y="12299"/>
                      <a:pt x="4437" y="16238"/>
                      <a:pt x="4270" y="18412"/>
                    </a:cubicBezTo>
                    <a:cubicBezTo>
                      <a:pt x="3767" y="18186"/>
                      <a:pt x="3248" y="18186"/>
                      <a:pt x="2763" y="17733"/>
                    </a:cubicBezTo>
                    <a:cubicBezTo>
                      <a:pt x="2478" y="17461"/>
                      <a:pt x="2311" y="16465"/>
                      <a:pt x="2009" y="16374"/>
                    </a:cubicBezTo>
                    <a:cubicBezTo>
                      <a:pt x="1507" y="16238"/>
                      <a:pt x="1005" y="16827"/>
                      <a:pt x="502" y="17054"/>
                    </a:cubicBezTo>
                    <a:cubicBezTo>
                      <a:pt x="335" y="18412"/>
                      <a:pt x="0" y="21129"/>
                      <a:pt x="0" y="21129"/>
                    </a:cubicBez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7788" name="Rectangle 140"/>
            <p:cNvSpPr>
              <a:spLocks/>
            </p:cNvSpPr>
            <p:nvPr/>
          </p:nvSpPr>
          <p:spPr bwMode="auto">
            <a:xfrm>
              <a:off x="2590033" y="877888"/>
              <a:ext cx="708479" cy="36933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7" bIns="0">
              <a:prstTxWarp prst="textNoShape">
                <a:avLst/>
              </a:prstTxWarp>
              <a:spAutoFit/>
            </a:bodyPr>
            <a:lstStyle/>
            <a:p>
              <a:pPr marL="39677"/>
              <a:r>
                <a:rPr lang="en-US" sz="2400" dirty="0">
                  <a:solidFill>
                    <a:srgbClr val="FF0066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Pore</a:t>
              </a:r>
            </a:p>
          </p:txBody>
        </p:sp>
        <p:sp>
          <p:nvSpPr>
            <p:cNvPr id="27789" name="Line 141"/>
            <p:cNvSpPr>
              <a:spLocks noChangeShapeType="1"/>
            </p:cNvSpPr>
            <p:nvPr/>
          </p:nvSpPr>
          <p:spPr bwMode="auto">
            <a:xfrm>
              <a:off x="2921001" y="1244601"/>
              <a:ext cx="76200" cy="52070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90" name="Rectangle 142"/>
            <p:cNvSpPr>
              <a:spLocks/>
            </p:cNvSpPr>
            <p:nvPr/>
          </p:nvSpPr>
          <p:spPr bwMode="auto">
            <a:xfrm>
              <a:off x="1234564" y="273051"/>
              <a:ext cx="4061831" cy="43772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80FF00"/>
                  </a:solidFill>
                  <a:ea typeface="Gill Sans" charset="0"/>
                  <a:cs typeface="Gill Sans" charset="0"/>
                </a:rPr>
                <a:t>Membrane </a:t>
              </a:r>
              <a:r>
                <a:rPr lang="en-US" sz="2800" dirty="0" err="1">
                  <a:solidFill>
                    <a:srgbClr val="80FF00"/>
                  </a:solidFill>
                  <a:ea typeface="Gill Sans" charset="0"/>
                  <a:cs typeface="Gill Sans" charset="0"/>
                </a:rPr>
                <a:t>lysis</a:t>
              </a:r>
              <a:r>
                <a:rPr lang="en-US" sz="2800" dirty="0">
                  <a:solidFill>
                    <a:srgbClr val="80FF00"/>
                  </a:solidFill>
                  <a:ea typeface="Gill Sans" charset="0"/>
                  <a:cs typeface="Gill Sans" charset="0"/>
                </a:rPr>
                <a:t> by peptides</a:t>
              </a:r>
            </a:p>
          </p:txBody>
        </p:sp>
        <p:sp>
          <p:nvSpPr>
            <p:cNvPr id="27791" name="AutoShape 143"/>
            <p:cNvSpPr>
              <a:spLocks/>
            </p:cNvSpPr>
            <p:nvPr/>
          </p:nvSpPr>
          <p:spPr bwMode="auto">
            <a:xfrm>
              <a:off x="863600" y="228601"/>
              <a:ext cx="4381500" cy="2590800"/>
            </a:xfrm>
            <a:prstGeom prst="roundRect">
              <a:avLst>
                <a:gd name="adj" fmla="val 7352"/>
              </a:avLst>
            </a:prstGeom>
            <a:noFill/>
            <a:ln w="25400" cap="flat">
              <a:solidFill>
                <a:srgbClr val="80FF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7792" name="Line 144"/>
          <p:cNvSpPr>
            <a:spLocks noChangeShapeType="1"/>
          </p:cNvSpPr>
          <p:nvPr/>
        </p:nvSpPr>
        <p:spPr bwMode="auto">
          <a:xfrm>
            <a:off x="6362701" y="536581"/>
            <a:ext cx="3174" cy="908050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6" name="Group 145"/>
          <p:cNvGrpSpPr>
            <a:grpSpLocks/>
          </p:cNvGrpSpPr>
          <p:nvPr/>
        </p:nvGrpSpPr>
        <p:grpSpPr bwMode="auto">
          <a:xfrm>
            <a:off x="157169" y="3128969"/>
            <a:ext cx="5673727" cy="2027237"/>
            <a:chOff x="-34" y="0"/>
            <a:chExt cx="3574" cy="1277"/>
          </a:xfrm>
        </p:grpSpPr>
        <p:pic>
          <p:nvPicPr>
            <p:cNvPr id="27794" name="Picture 14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271"/>
              <a:ext cx="3318" cy="100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27795" name="Rectangle 147"/>
            <p:cNvSpPr>
              <a:spLocks/>
            </p:cNvSpPr>
            <p:nvPr/>
          </p:nvSpPr>
          <p:spPr bwMode="auto">
            <a:xfrm>
              <a:off x="-34" y="0"/>
              <a:ext cx="3574" cy="15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77"/>
              <a:r>
                <a:rPr lang="en-US" sz="1600" b="1" dirty="0" err="1">
                  <a:latin typeface="Arial" charset="0"/>
                  <a:ea typeface="Arial" charset="0"/>
                  <a:cs typeface="Arial" charset="0"/>
                  <a:sym typeface="Arial" charset="0"/>
                </a:rPr>
                <a:t>Kalata</a:t>
              </a:r>
              <a:r>
                <a:rPr lang="en-US" sz="1600" b="1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 peptides: cyclic plant insecticides/Herbal medicine</a:t>
              </a:r>
            </a:p>
          </p:txBody>
        </p:sp>
      </p:grpSp>
      <p:grpSp>
        <p:nvGrpSpPr>
          <p:cNvPr id="27" name="Group 148"/>
          <p:cNvGrpSpPr>
            <a:grpSpLocks/>
          </p:cNvGrpSpPr>
          <p:nvPr/>
        </p:nvGrpSpPr>
        <p:grpSpPr bwMode="auto">
          <a:xfrm>
            <a:off x="34926" y="5181607"/>
            <a:ext cx="3289300" cy="4430713"/>
            <a:chOff x="0" y="0"/>
            <a:chExt cx="2072" cy="2791"/>
          </a:xfrm>
        </p:grpSpPr>
        <p:pic>
          <p:nvPicPr>
            <p:cNvPr id="27797" name="Picture 14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407"/>
              <a:ext cx="2072" cy="138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27798" name="Picture 150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" y="0"/>
              <a:ext cx="1762" cy="133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27801" name="Rectangle 153"/>
          <p:cNvSpPr>
            <a:spLocks/>
          </p:cNvSpPr>
          <p:nvPr/>
        </p:nvSpPr>
        <p:spPr bwMode="auto">
          <a:xfrm>
            <a:off x="3275019" y="6464307"/>
            <a:ext cx="2973387" cy="549275"/>
          </a:xfrm>
          <a:prstGeom prst="rect">
            <a:avLst/>
          </a:prstGeom>
          <a:gradFill rotWithShape="0">
            <a:gsLst>
              <a:gs pos="0">
                <a:srgbClr val="C8C8C8"/>
              </a:gs>
              <a:gs pos="100000">
                <a:srgbClr val="808080">
                  <a:alpha val="70000"/>
                </a:srgbClr>
              </a:gs>
            </a:gsLst>
            <a:lin ang="5400000" scaled="1"/>
          </a:gra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02" name="Oval 154"/>
          <p:cNvSpPr>
            <a:spLocks/>
          </p:cNvSpPr>
          <p:nvPr/>
        </p:nvSpPr>
        <p:spPr bwMode="auto">
          <a:xfrm rot="17760000">
            <a:off x="4603751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03" name="Freeform 155"/>
          <p:cNvSpPr>
            <a:spLocks/>
          </p:cNvSpPr>
          <p:nvPr/>
        </p:nvSpPr>
        <p:spPr bwMode="auto">
          <a:xfrm rot="15720000">
            <a:off x="4562475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04" name="Freeform 156"/>
          <p:cNvSpPr>
            <a:spLocks/>
          </p:cNvSpPr>
          <p:nvPr/>
        </p:nvSpPr>
        <p:spPr bwMode="auto">
          <a:xfrm rot="17340000">
            <a:off x="4532312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05" name="Oval 157"/>
          <p:cNvSpPr>
            <a:spLocks/>
          </p:cNvSpPr>
          <p:nvPr/>
        </p:nvSpPr>
        <p:spPr bwMode="auto">
          <a:xfrm rot="17760000">
            <a:off x="4722813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06" name="Freeform 158"/>
          <p:cNvSpPr>
            <a:spLocks/>
          </p:cNvSpPr>
          <p:nvPr/>
        </p:nvSpPr>
        <p:spPr bwMode="auto">
          <a:xfrm rot="15720000">
            <a:off x="4681537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07" name="Freeform 159"/>
          <p:cNvSpPr>
            <a:spLocks/>
          </p:cNvSpPr>
          <p:nvPr/>
        </p:nvSpPr>
        <p:spPr bwMode="auto">
          <a:xfrm rot="17340000">
            <a:off x="4652964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08" name="Oval 160"/>
          <p:cNvSpPr>
            <a:spLocks/>
          </p:cNvSpPr>
          <p:nvPr/>
        </p:nvSpPr>
        <p:spPr bwMode="auto">
          <a:xfrm rot="17760000">
            <a:off x="4841876" y="5738813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09" name="Freeform 161"/>
          <p:cNvSpPr>
            <a:spLocks/>
          </p:cNvSpPr>
          <p:nvPr/>
        </p:nvSpPr>
        <p:spPr bwMode="auto">
          <a:xfrm rot="15720000">
            <a:off x="4800600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0" name="Freeform 162"/>
          <p:cNvSpPr>
            <a:spLocks/>
          </p:cNvSpPr>
          <p:nvPr/>
        </p:nvSpPr>
        <p:spPr bwMode="auto">
          <a:xfrm rot="17340000">
            <a:off x="4772025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1" name="Oval 163"/>
          <p:cNvSpPr>
            <a:spLocks/>
          </p:cNvSpPr>
          <p:nvPr/>
        </p:nvSpPr>
        <p:spPr bwMode="auto">
          <a:xfrm rot="17760000">
            <a:off x="4960937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2" name="Freeform 164"/>
          <p:cNvSpPr>
            <a:spLocks/>
          </p:cNvSpPr>
          <p:nvPr/>
        </p:nvSpPr>
        <p:spPr bwMode="auto">
          <a:xfrm rot="15720000">
            <a:off x="4919663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3" name="Freeform 165"/>
          <p:cNvSpPr>
            <a:spLocks/>
          </p:cNvSpPr>
          <p:nvPr/>
        </p:nvSpPr>
        <p:spPr bwMode="auto">
          <a:xfrm rot="17340000">
            <a:off x="4891088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4" name="Oval 166"/>
          <p:cNvSpPr>
            <a:spLocks/>
          </p:cNvSpPr>
          <p:nvPr/>
        </p:nvSpPr>
        <p:spPr bwMode="auto">
          <a:xfrm rot="17760000">
            <a:off x="5080000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5" name="Freeform 167"/>
          <p:cNvSpPr>
            <a:spLocks/>
          </p:cNvSpPr>
          <p:nvPr/>
        </p:nvSpPr>
        <p:spPr bwMode="auto">
          <a:xfrm rot="15720000">
            <a:off x="5038726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6" name="Freeform 168"/>
          <p:cNvSpPr>
            <a:spLocks/>
          </p:cNvSpPr>
          <p:nvPr/>
        </p:nvSpPr>
        <p:spPr bwMode="auto">
          <a:xfrm rot="17340000">
            <a:off x="5010151" y="5905501"/>
            <a:ext cx="227012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7" name="Oval 169"/>
          <p:cNvSpPr>
            <a:spLocks/>
          </p:cNvSpPr>
          <p:nvPr/>
        </p:nvSpPr>
        <p:spPr bwMode="auto">
          <a:xfrm rot="17760000">
            <a:off x="5199063" y="5738813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8" name="Freeform 170"/>
          <p:cNvSpPr>
            <a:spLocks/>
          </p:cNvSpPr>
          <p:nvPr/>
        </p:nvSpPr>
        <p:spPr bwMode="auto">
          <a:xfrm rot="15720000">
            <a:off x="5157788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19" name="Freeform 171"/>
          <p:cNvSpPr>
            <a:spLocks/>
          </p:cNvSpPr>
          <p:nvPr/>
        </p:nvSpPr>
        <p:spPr bwMode="auto">
          <a:xfrm rot="17340000">
            <a:off x="5129213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0" name="Oval 172"/>
          <p:cNvSpPr>
            <a:spLocks/>
          </p:cNvSpPr>
          <p:nvPr/>
        </p:nvSpPr>
        <p:spPr bwMode="auto">
          <a:xfrm rot="17760000">
            <a:off x="5319713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1" name="Freeform 173"/>
          <p:cNvSpPr>
            <a:spLocks/>
          </p:cNvSpPr>
          <p:nvPr/>
        </p:nvSpPr>
        <p:spPr bwMode="auto">
          <a:xfrm rot="15720000">
            <a:off x="5276850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2" name="Freeform 174"/>
          <p:cNvSpPr>
            <a:spLocks/>
          </p:cNvSpPr>
          <p:nvPr/>
        </p:nvSpPr>
        <p:spPr bwMode="auto">
          <a:xfrm rot="17340000">
            <a:off x="5248276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3" name="Oval 175"/>
          <p:cNvSpPr>
            <a:spLocks/>
          </p:cNvSpPr>
          <p:nvPr/>
        </p:nvSpPr>
        <p:spPr bwMode="auto">
          <a:xfrm rot="17760000">
            <a:off x="5437188" y="5738813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4" name="Freeform 176"/>
          <p:cNvSpPr>
            <a:spLocks/>
          </p:cNvSpPr>
          <p:nvPr/>
        </p:nvSpPr>
        <p:spPr bwMode="auto">
          <a:xfrm rot="15720000">
            <a:off x="5395913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5" name="Freeform 177"/>
          <p:cNvSpPr>
            <a:spLocks/>
          </p:cNvSpPr>
          <p:nvPr/>
        </p:nvSpPr>
        <p:spPr bwMode="auto">
          <a:xfrm rot="17340000">
            <a:off x="5367339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6" name="Oval 178"/>
          <p:cNvSpPr>
            <a:spLocks/>
          </p:cNvSpPr>
          <p:nvPr/>
        </p:nvSpPr>
        <p:spPr bwMode="auto">
          <a:xfrm rot="17760000">
            <a:off x="5556251" y="5738813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7" name="Freeform 179"/>
          <p:cNvSpPr>
            <a:spLocks/>
          </p:cNvSpPr>
          <p:nvPr/>
        </p:nvSpPr>
        <p:spPr bwMode="auto">
          <a:xfrm rot="15720000">
            <a:off x="5514975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8" name="Freeform 180"/>
          <p:cNvSpPr>
            <a:spLocks/>
          </p:cNvSpPr>
          <p:nvPr/>
        </p:nvSpPr>
        <p:spPr bwMode="auto">
          <a:xfrm rot="17340000">
            <a:off x="5486400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29" name="Oval 181"/>
          <p:cNvSpPr>
            <a:spLocks/>
          </p:cNvSpPr>
          <p:nvPr/>
        </p:nvSpPr>
        <p:spPr bwMode="auto">
          <a:xfrm rot="17760000">
            <a:off x="5676901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0" name="Freeform 182"/>
          <p:cNvSpPr>
            <a:spLocks/>
          </p:cNvSpPr>
          <p:nvPr/>
        </p:nvSpPr>
        <p:spPr bwMode="auto">
          <a:xfrm rot="15720000">
            <a:off x="5635625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1" name="Freeform 183"/>
          <p:cNvSpPr>
            <a:spLocks/>
          </p:cNvSpPr>
          <p:nvPr/>
        </p:nvSpPr>
        <p:spPr bwMode="auto">
          <a:xfrm rot="17340000">
            <a:off x="5605463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2" name="Oval 184"/>
          <p:cNvSpPr>
            <a:spLocks/>
          </p:cNvSpPr>
          <p:nvPr/>
        </p:nvSpPr>
        <p:spPr bwMode="auto">
          <a:xfrm rot="17760000">
            <a:off x="5795964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3" name="Freeform 185"/>
          <p:cNvSpPr>
            <a:spLocks/>
          </p:cNvSpPr>
          <p:nvPr/>
        </p:nvSpPr>
        <p:spPr bwMode="auto">
          <a:xfrm rot="15720000">
            <a:off x="5754688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4" name="Freeform 186"/>
          <p:cNvSpPr>
            <a:spLocks/>
          </p:cNvSpPr>
          <p:nvPr/>
        </p:nvSpPr>
        <p:spPr bwMode="auto">
          <a:xfrm rot="17340000">
            <a:off x="5726113" y="5905501"/>
            <a:ext cx="227012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5" name="Oval 187"/>
          <p:cNvSpPr>
            <a:spLocks/>
          </p:cNvSpPr>
          <p:nvPr/>
        </p:nvSpPr>
        <p:spPr bwMode="auto">
          <a:xfrm rot="17760000">
            <a:off x="5915025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6" name="Freeform 188"/>
          <p:cNvSpPr>
            <a:spLocks/>
          </p:cNvSpPr>
          <p:nvPr/>
        </p:nvSpPr>
        <p:spPr bwMode="auto">
          <a:xfrm rot="15720000">
            <a:off x="5873751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7" name="Freeform 189"/>
          <p:cNvSpPr>
            <a:spLocks/>
          </p:cNvSpPr>
          <p:nvPr/>
        </p:nvSpPr>
        <p:spPr bwMode="auto">
          <a:xfrm rot="17340000">
            <a:off x="5843588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8" name="Oval 190"/>
          <p:cNvSpPr>
            <a:spLocks/>
          </p:cNvSpPr>
          <p:nvPr/>
        </p:nvSpPr>
        <p:spPr bwMode="auto">
          <a:xfrm rot="17760000">
            <a:off x="3292476" y="5738813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39" name="Freeform 191"/>
          <p:cNvSpPr>
            <a:spLocks/>
          </p:cNvSpPr>
          <p:nvPr/>
        </p:nvSpPr>
        <p:spPr bwMode="auto">
          <a:xfrm rot="15720000">
            <a:off x="3251200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0" name="Freeform 192"/>
          <p:cNvSpPr>
            <a:spLocks/>
          </p:cNvSpPr>
          <p:nvPr/>
        </p:nvSpPr>
        <p:spPr bwMode="auto">
          <a:xfrm rot="17340000">
            <a:off x="3222625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1" name="Oval 193"/>
          <p:cNvSpPr>
            <a:spLocks/>
          </p:cNvSpPr>
          <p:nvPr/>
        </p:nvSpPr>
        <p:spPr bwMode="auto">
          <a:xfrm rot="17760000">
            <a:off x="3411537" y="5738813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2" name="Freeform 194"/>
          <p:cNvSpPr>
            <a:spLocks/>
          </p:cNvSpPr>
          <p:nvPr/>
        </p:nvSpPr>
        <p:spPr bwMode="auto">
          <a:xfrm rot="15720000">
            <a:off x="3370263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3" name="Freeform 195"/>
          <p:cNvSpPr>
            <a:spLocks/>
          </p:cNvSpPr>
          <p:nvPr/>
        </p:nvSpPr>
        <p:spPr bwMode="auto">
          <a:xfrm rot="17340000">
            <a:off x="3341688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4" name="Oval 196"/>
          <p:cNvSpPr>
            <a:spLocks/>
          </p:cNvSpPr>
          <p:nvPr/>
        </p:nvSpPr>
        <p:spPr bwMode="auto">
          <a:xfrm rot="17760000">
            <a:off x="3530600" y="5738813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5" name="Freeform 197"/>
          <p:cNvSpPr>
            <a:spLocks/>
          </p:cNvSpPr>
          <p:nvPr/>
        </p:nvSpPr>
        <p:spPr bwMode="auto">
          <a:xfrm rot="15720000">
            <a:off x="3489325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6" name="Freeform 198"/>
          <p:cNvSpPr>
            <a:spLocks/>
          </p:cNvSpPr>
          <p:nvPr/>
        </p:nvSpPr>
        <p:spPr bwMode="auto">
          <a:xfrm rot="17340000">
            <a:off x="3460750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7" name="Oval 199"/>
          <p:cNvSpPr>
            <a:spLocks/>
          </p:cNvSpPr>
          <p:nvPr/>
        </p:nvSpPr>
        <p:spPr bwMode="auto">
          <a:xfrm rot="17760000">
            <a:off x="3649663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8" name="Freeform 200"/>
          <p:cNvSpPr>
            <a:spLocks/>
          </p:cNvSpPr>
          <p:nvPr/>
        </p:nvSpPr>
        <p:spPr bwMode="auto">
          <a:xfrm rot="15720000">
            <a:off x="3608388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49" name="Freeform 201"/>
          <p:cNvSpPr>
            <a:spLocks/>
          </p:cNvSpPr>
          <p:nvPr/>
        </p:nvSpPr>
        <p:spPr bwMode="auto">
          <a:xfrm rot="17340000">
            <a:off x="3579813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0" name="Oval 202"/>
          <p:cNvSpPr>
            <a:spLocks/>
          </p:cNvSpPr>
          <p:nvPr/>
        </p:nvSpPr>
        <p:spPr bwMode="auto">
          <a:xfrm rot="17760000">
            <a:off x="3770313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1" name="Freeform 203"/>
          <p:cNvSpPr>
            <a:spLocks/>
          </p:cNvSpPr>
          <p:nvPr/>
        </p:nvSpPr>
        <p:spPr bwMode="auto">
          <a:xfrm rot="15720000">
            <a:off x="3729038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2" name="Freeform 204"/>
          <p:cNvSpPr>
            <a:spLocks/>
          </p:cNvSpPr>
          <p:nvPr/>
        </p:nvSpPr>
        <p:spPr bwMode="auto">
          <a:xfrm rot="17340000">
            <a:off x="3698876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3" name="Oval 205"/>
          <p:cNvSpPr>
            <a:spLocks/>
          </p:cNvSpPr>
          <p:nvPr/>
        </p:nvSpPr>
        <p:spPr bwMode="auto">
          <a:xfrm rot="17760000">
            <a:off x="3889375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4" name="Freeform 206"/>
          <p:cNvSpPr>
            <a:spLocks/>
          </p:cNvSpPr>
          <p:nvPr/>
        </p:nvSpPr>
        <p:spPr bwMode="auto">
          <a:xfrm rot="15720000">
            <a:off x="3846512" y="5915031"/>
            <a:ext cx="258762" cy="80963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5" name="Freeform 207"/>
          <p:cNvSpPr>
            <a:spLocks/>
          </p:cNvSpPr>
          <p:nvPr/>
        </p:nvSpPr>
        <p:spPr bwMode="auto">
          <a:xfrm rot="17340000">
            <a:off x="3817937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6" name="Oval 208"/>
          <p:cNvSpPr>
            <a:spLocks/>
          </p:cNvSpPr>
          <p:nvPr/>
        </p:nvSpPr>
        <p:spPr bwMode="auto">
          <a:xfrm rot="17760000">
            <a:off x="4008438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7" name="Freeform 209"/>
          <p:cNvSpPr>
            <a:spLocks/>
          </p:cNvSpPr>
          <p:nvPr/>
        </p:nvSpPr>
        <p:spPr bwMode="auto">
          <a:xfrm rot="15720000">
            <a:off x="3965575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8" name="Freeform 210"/>
          <p:cNvSpPr>
            <a:spLocks/>
          </p:cNvSpPr>
          <p:nvPr/>
        </p:nvSpPr>
        <p:spPr bwMode="auto">
          <a:xfrm rot="17340000">
            <a:off x="3937000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59" name="Oval 211"/>
          <p:cNvSpPr>
            <a:spLocks/>
          </p:cNvSpPr>
          <p:nvPr/>
        </p:nvSpPr>
        <p:spPr bwMode="auto">
          <a:xfrm rot="17760000">
            <a:off x="4125912" y="5738813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0" name="Freeform 212"/>
          <p:cNvSpPr>
            <a:spLocks/>
          </p:cNvSpPr>
          <p:nvPr/>
        </p:nvSpPr>
        <p:spPr bwMode="auto">
          <a:xfrm rot="15720000">
            <a:off x="4084638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1" name="Freeform 213"/>
          <p:cNvSpPr>
            <a:spLocks/>
          </p:cNvSpPr>
          <p:nvPr/>
        </p:nvSpPr>
        <p:spPr bwMode="auto">
          <a:xfrm rot="17340000">
            <a:off x="4056063" y="59055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2" name="Oval 214"/>
          <p:cNvSpPr>
            <a:spLocks/>
          </p:cNvSpPr>
          <p:nvPr/>
        </p:nvSpPr>
        <p:spPr bwMode="auto">
          <a:xfrm rot="17760000">
            <a:off x="4256090" y="5741991"/>
            <a:ext cx="82550" cy="95250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3" name="Freeform 215"/>
          <p:cNvSpPr>
            <a:spLocks/>
          </p:cNvSpPr>
          <p:nvPr/>
        </p:nvSpPr>
        <p:spPr bwMode="auto">
          <a:xfrm rot="15720000">
            <a:off x="4216406" y="5908676"/>
            <a:ext cx="246063" cy="74613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4" name="Freeform 216"/>
          <p:cNvSpPr>
            <a:spLocks/>
          </p:cNvSpPr>
          <p:nvPr/>
        </p:nvSpPr>
        <p:spPr bwMode="auto">
          <a:xfrm rot="17340000">
            <a:off x="4187828" y="5897563"/>
            <a:ext cx="215900" cy="9366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5" name="Oval 217"/>
          <p:cNvSpPr>
            <a:spLocks/>
          </p:cNvSpPr>
          <p:nvPr/>
        </p:nvSpPr>
        <p:spPr bwMode="auto">
          <a:xfrm rot="17760000">
            <a:off x="4365625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6" name="Freeform 218"/>
          <p:cNvSpPr>
            <a:spLocks/>
          </p:cNvSpPr>
          <p:nvPr/>
        </p:nvSpPr>
        <p:spPr bwMode="auto">
          <a:xfrm rot="15720000">
            <a:off x="4324351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7" name="Freeform 219"/>
          <p:cNvSpPr>
            <a:spLocks/>
          </p:cNvSpPr>
          <p:nvPr/>
        </p:nvSpPr>
        <p:spPr bwMode="auto">
          <a:xfrm rot="17340000">
            <a:off x="4295775" y="5905501"/>
            <a:ext cx="227012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8" name="Oval 220"/>
          <p:cNvSpPr>
            <a:spLocks/>
          </p:cNvSpPr>
          <p:nvPr/>
        </p:nvSpPr>
        <p:spPr bwMode="auto">
          <a:xfrm rot="17760000">
            <a:off x="4484688" y="5738815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69" name="Freeform 221"/>
          <p:cNvSpPr>
            <a:spLocks/>
          </p:cNvSpPr>
          <p:nvPr/>
        </p:nvSpPr>
        <p:spPr bwMode="auto">
          <a:xfrm rot="15720000">
            <a:off x="4443413" y="5916612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0" name="Freeform 222"/>
          <p:cNvSpPr>
            <a:spLocks/>
          </p:cNvSpPr>
          <p:nvPr/>
        </p:nvSpPr>
        <p:spPr bwMode="auto">
          <a:xfrm rot="17340000">
            <a:off x="4414838" y="5905501"/>
            <a:ext cx="227012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1" name="Oval 223"/>
          <p:cNvSpPr>
            <a:spLocks/>
          </p:cNvSpPr>
          <p:nvPr/>
        </p:nvSpPr>
        <p:spPr bwMode="auto">
          <a:xfrm rot="14640000" flipH="1">
            <a:off x="4605338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2" name="Freeform 224"/>
          <p:cNvSpPr>
            <a:spLocks/>
          </p:cNvSpPr>
          <p:nvPr/>
        </p:nvSpPr>
        <p:spPr bwMode="auto">
          <a:xfrm rot="16680000" flipH="1">
            <a:off x="4560887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3" name="Freeform 225"/>
          <p:cNvSpPr>
            <a:spLocks/>
          </p:cNvSpPr>
          <p:nvPr/>
        </p:nvSpPr>
        <p:spPr bwMode="auto">
          <a:xfrm rot="15060000" flipH="1">
            <a:off x="4533901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4" name="Oval 226"/>
          <p:cNvSpPr>
            <a:spLocks/>
          </p:cNvSpPr>
          <p:nvPr/>
        </p:nvSpPr>
        <p:spPr bwMode="auto">
          <a:xfrm rot="14640000" flipH="1">
            <a:off x="4724400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5" name="Freeform 227"/>
          <p:cNvSpPr>
            <a:spLocks/>
          </p:cNvSpPr>
          <p:nvPr/>
        </p:nvSpPr>
        <p:spPr bwMode="auto">
          <a:xfrm rot="16680000" flipH="1">
            <a:off x="4679950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6" name="Freeform 228"/>
          <p:cNvSpPr>
            <a:spLocks/>
          </p:cNvSpPr>
          <p:nvPr/>
        </p:nvSpPr>
        <p:spPr bwMode="auto">
          <a:xfrm rot="15060000" flipH="1">
            <a:off x="4652964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7" name="Oval 229"/>
          <p:cNvSpPr>
            <a:spLocks/>
          </p:cNvSpPr>
          <p:nvPr/>
        </p:nvSpPr>
        <p:spPr bwMode="auto">
          <a:xfrm rot="14640000" flipH="1">
            <a:off x="4843463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8" name="Freeform 230"/>
          <p:cNvSpPr>
            <a:spLocks/>
          </p:cNvSpPr>
          <p:nvPr/>
        </p:nvSpPr>
        <p:spPr bwMode="auto">
          <a:xfrm rot="16680000" flipH="1">
            <a:off x="4799013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79" name="Freeform 231"/>
          <p:cNvSpPr>
            <a:spLocks/>
          </p:cNvSpPr>
          <p:nvPr/>
        </p:nvSpPr>
        <p:spPr bwMode="auto">
          <a:xfrm rot="15060000" flipH="1">
            <a:off x="4772025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0" name="Oval 232"/>
          <p:cNvSpPr>
            <a:spLocks/>
          </p:cNvSpPr>
          <p:nvPr/>
        </p:nvSpPr>
        <p:spPr bwMode="auto">
          <a:xfrm rot="14640000" flipH="1">
            <a:off x="4962526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1" name="Freeform 233"/>
          <p:cNvSpPr>
            <a:spLocks/>
          </p:cNvSpPr>
          <p:nvPr/>
        </p:nvSpPr>
        <p:spPr bwMode="auto">
          <a:xfrm rot="16680000" flipH="1">
            <a:off x="4918076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2" name="Freeform 234"/>
          <p:cNvSpPr>
            <a:spLocks/>
          </p:cNvSpPr>
          <p:nvPr/>
        </p:nvSpPr>
        <p:spPr bwMode="auto">
          <a:xfrm rot="15060000" flipH="1">
            <a:off x="4891088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3" name="Oval 235"/>
          <p:cNvSpPr>
            <a:spLocks/>
          </p:cNvSpPr>
          <p:nvPr/>
        </p:nvSpPr>
        <p:spPr bwMode="auto">
          <a:xfrm rot="14640000" flipH="1">
            <a:off x="5081587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4" name="Freeform 236"/>
          <p:cNvSpPr>
            <a:spLocks/>
          </p:cNvSpPr>
          <p:nvPr/>
        </p:nvSpPr>
        <p:spPr bwMode="auto">
          <a:xfrm rot="16680000" flipH="1">
            <a:off x="5037138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5" name="Freeform 237"/>
          <p:cNvSpPr>
            <a:spLocks/>
          </p:cNvSpPr>
          <p:nvPr/>
        </p:nvSpPr>
        <p:spPr bwMode="auto">
          <a:xfrm rot="15060000" flipH="1">
            <a:off x="5011738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6" name="Oval 238"/>
          <p:cNvSpPr>
            <a:spLocks/>
          </p:cNvSpPr>
          <p:nvPr/>
        </p:nvSpPr>
        <p:spPr bwMode="auto">
          <a:xfrm rot="14640000" flipH="1">
            <a:off x="5200650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7" name="Freeform 239"/>
          <p:cNvSpPr>
            <a:spLocks/>
          </p:cNvSpPr>
          <p:nvPr/>
        </p:nvSpPr>
        <p:spPr bwMode="auto">
          <a:xfrm rot="16680000" flipH="1">
            <a:off x="5156200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8" name="Freeform 240"/>
          <p:cNvSpPr>
            <a:spLocks/>
          </p:cNvSpPr>
          <p:nvPr/>
        </p:nvSpPr>
        <p:spPr bwMode="auto">
          <a:xfrm rot="15060000" flipH="1">
            <a:off x="5129213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89" name="Oval 241"/>
          <p:cNvSpPr>
            <a:spLocks/>
          </p:cNvSpPr>
          <p:nvPr/>
        </p:nvSpPr>
        <p:spPr bwMode="auto">
          <a:xfrm rot="14640000" flipH="1">
            <a:off x="5319713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0" name="Freeform 242"/>
          <p:cNvSpPr>
            <a:spLocks/>
          </p:cNvSpPr>
          <p:nvPr/>
        </p:nvSpPr>
        <p:spPr bwMode="auto">
          <a:xfrm rot="16680000" flipH="1">
            <a:off x="5275263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1" name="Freeform 243"/>
          <p:cNvSpPr>
            <a:spLocks/>
          </p:cNvSpPr>
          <p:nvPr/>
        </p:nvSpPr>
        <p:spPr bwMode="auto">
          <a:xfrm rot="15060000" flipH="1">
            <a:off x="5248276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2" name="Oval 244"/>
          <p:cNvSpPr>
            <a:spLocks/>
          </p:cNvSpPr>
          <p:nvPr/>
        </p:nvSpPr>
        <p:spPr bwMode="auto">
          <a:xfrm rot="14640000" flipH="1">
            <a:off x="5438776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3" name="Freeform 245"/>
          <p:cNvSpPr>
            <a:spLocks/>
          </p:cNvSpPr>
          <p:nvPr/>
        </p:nvSpPr>
        <p:spPr bwMode="auto">
          <a:xfrm rot="16680000" flipH="1">
            <a:off x="5394325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4" name="Freeform 246"/>
          <p:cNvSpPr>
            <a:spLocks/>
          </p:cNvSpPr>
          <p:nvPr/>
        </p:nvSpPr>
        <p:spPr bwMode="auto">
          <a:xfrm rot="15060000" flipH="1">
            <a:off x="5368926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5" name="Oval 247"/>
          <p:cNvSpPr>
            <a:spLocks/>
          </p:cNvSpPr>
          <p:nvPr/>
        </p:nvSpPr>
        <p:spPr bwMode="auto">
          <a:xfrm rot="14640000" flipH="1">
            <a:off x="5559426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6" name="Freeform 248"/>
          <p:cNvSpPr>
            <a:spLocks/>
          </p:cNvSpPr>
          <p:nvPr/>
        </p:nvSpPr>
        <p:spPr bwMode="auto">
          <a:xfrm rot="16680000" flipH="1">
            <a:off x="5514975" y="6188076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7" name="Freeform 249"/>
          <p:cNvSpPr>
            <a:spLocks/>
          </p:cNvSpPr>
          <p:nvPr/>
        </p:nvSpPr>
        <p:spPr bwMode="auto">
          <a:xfrm rot="15060000" flipH="1">
            <a:off x="5487989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8" name="Oval 250"/>
          <p:cNvSpPr>
            <a:spLocks/>
          </p:cNvSpPr>
          <p:nvPr/>
        </p:nvSpPr>
        <p:spPr bwMode="auto">
          <a:xfrm rot="14640000" flipH="1">
            <a:off x="5676901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899" name="Freeform 251"/>
          <p:cNvSpPr>
            <a:spLocks/>
          </p:cNvSpPr>
          <p:nvPr/>
        </p:nvSpPr>
        <p:spPr bwMode="auto">
          <a:xfrm rot="16680000" flipH="1">
            <a:off x="5634038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0" name="Freeform 252"/>
          <p:cNvSpPr>
            <a:spLocks/>
          </p:cNvSpPr>
          <p:nvPr/>
        </p:nvSpPr>
        <p:spPr bwMode="auto">
          <a:xfrm rot="15060000" flipH="1">
            <a:off x="5607050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1" name="Oval 253"/>
          <p:cNvSpPr>
            <a:spLocks/>
          </p:cNvSpPr>
          <p:nvPr/>
        </p:nvSpPr>
        <p:spPr bwMode="auto">
          <a:xfrm rot="14640000" flipH="1">
            <a:off x="5795964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2" name="Freeform 254"/>
          <p:cNvSpPr>
            <a:spLocks/>
          </p:cNvSpPr>
          <p:nvPr/>
        </p:nvSpPr>
        <p:spPr bwMode="auto">
          <a:xfrm rot="16680000" flipH="1">
            <a:off x="5753101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3" name="Freeform 255"/>
          <p:cNvSpPr>
            <a:spLocks/>
          </p:cNvSpPr>
          <p:nvPr/>
        </p:nvSpPr>
        <p:spPr bwMode="auto">
          <a:xfrm rot="15060000" flipH="1">
            <a:off x="5726113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4" name="Oval 256"/>
          <p:cNvSpPr>
            <a:spLocks/>
          </p:cNvSpPr>
          <p:nvPr/>
        </p:nvSpPr>
        <p:spPr bwMode="auto">
          <a:xfrm rot="14640000" flipH="1">
            <a:off x="5915025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5" name="Freeform 257"/>
          <p:cNvSpPr>
            <a:spLocks/>
          </p:cNvSpPr>
          <p:nvPr/>
        </p:nvSpPr>
        <p:spPr bwMode="auto">
          <a:xfrm rot="16680000" flipH="1">
            <a:off x="5872164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6" name="Freeform 258"/>
          <p:cNvSpPr>
            <a:spLocks/>
          </p:cNvSpPr>
          <p:nvPr/>
        </p:nvSpPr>
        <p:spPr bwMode="auto">
          <a:xfrm rot="15060000" flipH="1">
            <a:off x="5845176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7" name="Oval 259"/>
          <p:cNvSpPr>
            <a:spLocks/>
          </p:cNvSpPr>
          <p:nvPr/>
        </p:nvSpPr>
        <p:spPr bwMode="auto">
          <a:xfrm rot="14640000" flipH="1">
            <a:off x="3294063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8" name="Freeform 260"/>
          <p:cNvSpPr>
            <a:spLocks/>
          </p:cNvSpPr>
          <p:nvPr/>
        </p:nvSpPr>
        <p:spPr bwMode="auto">
          <a:xfrm rot="16680000" flipH="1">
            <a:off x="3249613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09" name="Freeform 261"/>
          <p:cNvSpPr>
            <a:spLocks/>
          </p:cNvSpPr>
          <p:nvPr/>
        </p:nvSpPr>
        <p:spPr bwMode="auto">
          <a:xfrm rot="15060000" flipH="1">
            <a:off x="3222625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0" name="Oval 262"/>
          <p:cNvSpPr>
            <a:spLocks/>
          </p:cNvSpPr>
          <p:nvPr/>
        </p:nvSpPr>
        <p:spPr bwMode="auto">
          <a:xfrm rot="14640000" flipH="1">
            <a:off x="3413126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1" name="Freeform 263"/>
          <p:cNvSpPr>
            <a:spLocks/>
          </p:cNvSpPr>
          <p:nvPr/>
        </p:nvSpPr>
        <p:spPr bwMode="auto">
          <a:xfrm rot="16680000" flipH="1">
            <a:off x="3368676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2" name="Freeform 264"/>
          <p:cNvSpPr>
            <a:spLocks/>
          </p:cNvSpPr>
          <p:nvPr/>
        </p:nvSpPr>
        <p:spPr bwMode="auto">
          <a:xfrm rot="15060000" flipH="1">
            <a:off x="3341688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3" name="Oval 265"/>
          <p:cNvSpPr>
            <a:spLocks/>
          </p:cNvSpPr>
          <p:nvPr/>
        </p:nvSpPr>
        <p:spPr bwMode="auto">
          <a:xfrm rot="14640000" flipH="1">
            <a:off x="3532187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4" name="Freeform 266"/>
          <p:cNvSpPr>
            <a:spLocks/>
          </p:cNvSpPr>
          <p:nvPr/>
        </p:nvSpPr>
        <p:spPr bwMode="auto">
          <a:xfrm rot="16680000" flipH="1">
            <a:off x="3487738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5" name="Freeform 267"/>
          <p:cNvSpPr>
            <a:spLocks/>
          </p:cNvSpPr>
          <p:nvPr/>
        </p:nvSpPr>
        <p:spPr bwMode="auto">
          <a:xfrm rot="15060000" flipH="1">
            <a:off x="3462338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6" name="Oval 268"/>
          <p:cNvSpPr>
            <a:spLocks/>
          </p:cNvSpPr>
          <p:nvPr/>
        </p:nvSpPr>
        <p:spPr bwMode="auto">
          <a:xfrm rot="14640000" flipH="1">
            <a:off x="3651250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7" name="Freeform 269"/>
          <p:cNvSpPr>
            <a:spLocks/>
          </p:cNvSpPr>
          <p:nvPr/>
        </p:nvSpPr>
        <p:spPr bwMode="auto">
          <a:xfrm rot="16680000" flipH="1">
            <a:off x="3608388" y="6188076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8" name="Freeform 270"/>
          <p:cNvSpPr>
            <a:spLocks/>
          </p:cNvSpPr>
          <p:nvPr/>
        </p:nvSpPr>
        <p:spPr bwMode="auto">
          <a:xfrm rot="15060000" flipH="1">
            <a:off x="3581400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19" name="Oval 271"/>
          <p:cNvSpPr>
            <a:spLocks/>
          </p:cNvSpPr>
          <p:nvPr/>
        </p:nvSpPr>
        <p:spPr bwMode="auto">
          <a:xfrm rot="14640000" flipH="1">
            <a:off x="3770313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0" name="Freeform 272"/>
          <p:cNvSpPr>
            <a:spLocks/>
          </p:cNvSpPr>
          <p:nvPr/>
        </p:nvSpPr>
        <p:spPr bwMode="auto">
          <a:xfrm rot="16680000" flipH="1">
            <a:off x="3727450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1" name="Freeform 273"/>
          <p:cNvSpPr>
            <a:spLocks/>
          </p:cNvSpPr>
          <p:nvPr/>
        </p:nvSpPr>
        <p:spPr bwMode="auto">
          <a:xfrm rot="15060000" flipH="1">
            <a:off x="3700463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2" name="Oval 274"/>
          <p:cNvSpPr>
            <a:spLocks/>
          </p:cNvSpPr>
          <p:nvPr/>
        </p:nvSpPr>
        <p:spPr bwMode="auto">
          <a:xfrm rot="14640000" flipH="1">
            <a:off x="3889375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3" name="Freeform 275"/>
          <p:cNvSpPr>
            <a:spLocks/>
          </p:cNvSpPr>
          <p:nvPr/>
        </p:nvSpPr>
        <p:spPr bwMode="auto">
          <a:xfrm rot="16680000" flipH="1">
            <a:off x="3846512" y="6186494"/>
            <a:ext cx="258762" cy="80963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4" name="Freeform 276"/>
          <p:cNvSpPr>
            <a:spLocks/>
          </p:cNvSpPr>
          <p:nvPr/>
        </p:nvSpPr>
        <p:spPr bwMode="auto">
          <a:xfrm rot="15060000" flipH="1">
            <a:off x="3817937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5" name="Oval 277"/>
          <p:cNvSpPr>
            <a:spLocks/>
          </p:cNvSpPr>
          <p:nvPr/>
        </p:nvSpPr>
        <p:spPr bwMode="auto">
          <a:xfrm rot="14640000" flipH="1">
            <a:off x="4008438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6" name="Freeform 278"/>
          <p:cNvSpPr>
            <a:spLocks/>
          </p:cNvSpPr>
          <p:nvPr/>
        </p:nvSpPr>
        <p:spPr bwMode="auto">
          <a:xfrm rot="16680000" flipH="1">
            <a:off x="3965575" y="6188076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7" name="Freeform 279"/>
          <p:cNvSpPr>
            <a:spLocks/>
          </p:cNvSpPr>
          <p:nvPr/>
        </p:nvSpPr>
        <p:spPr bwMode="auto">
          <a:xfrm rot="15060000" flipH="1">
            <a:off x="3938587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8" name="Oval 280"/>
          <p:cNvSpPr>
            <a:spLocks/>
          </p:cNvSpPr>
          <p:nvPr/>
        </p:nvSpPr>
        <p:spPr bwMode="auto">
          <a:xfrm rot="14640000" flipH="1">
            <a:off x="4129088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29" name="Freeform 281"/>
          <p:cNvSpPr>
            <a:spLocks/>
          </p:cNvSpPr>
          <p:nvPr/>
        </p:nvSpPr>
        <p:spPr bwMode="auto">
          <a:xfrm rot="16680000" flipH="1">
            <a:off x="4084638" y="6188076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0" name="Freeform 282"/>
          <p:cNvSpPr>
            <a:spLocks/>
          </p:cNvSpPr>
          <p:nvPr/>
        </p:nvSpPr>
        <p:spPr bwMode="auto">
          <a:xfrm rot="15060000" flipH="1">
            <a:off x="4057650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1" name="Oval 283"/>
          <p:cNvSpPr>
            <a:spLocks/>
          </p:cNvSpPr>
          <p:nvPr/>
        </p:nvSpPr>
        <p:spPr bwMode="auto">
          <a:xfrm rot="14640000" flipH="1">
            <a:off x="4257676" y="6342065"/>
            <a:ext cx="82550" cy="95250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2" name="Freeform 284"/>
          <p:cNvSpPr>
            <a:spLocks/>
          </p:cNvSpPr>
          <p:nvPr/>
        </p:nvSpPr>
        <p:spPr bwMode="auto">
          <a:xfrm rot="16680000" flipH="1">
            <a:off x="4216406" y="6197602"/>
            <a:ext cx="246063" cy="74613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3" name="Freeform 285"/>
          <p:cNvSpPr>
            <a:spLocks/>
          </p:cNvSpPr>
          <p:nvPr/>
        </p:nvSpPr>
        <p:spPr bwMode="auto">
          <a:xfrm rot="15060000" flipH="1">
            <a:off x="4189415" y="6188077"/>
            <a:ext cx="215900" cy="95250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4" name="Oval 286"/>
          <p:cNvSpPr>
            <a:spLocks/>
          </p:cNvSpPr>
          <p:nvPr/>
        </p:nvSpPr>
        <p:spPr bwMode="auto">
          <a:xfrm rot="14640000" flipH="1">
            <a:off x="4365625" y="633888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5" name="Freeform 287"/>
          <p:cNvSpPr>
            <a:spLocks/>
          </p:cNvSpPr>
          <p:nvPr/>
        </p:nvSpPr>
        <p:spPr bwMode="auto">
          <a:xfrm rot="16680000" flipH="1">
            <a:off x="4322763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6" name="Freeform 288"/>
          <p:cNvSpPr>
            <a:spLocks/>
          </p:cNvSpPr>
          <p:nvPr/>
        </p:nvSpPr>
        <p:spPr bwMode="auto">
          <a:xfrm rot="15060000" flipH="1">
            <a:off x="4295775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7" name="Oval 289"/>
          <p:cNvSpPr>
            <a:spLocks/>
          </p:cNvSpPr>
          <p:nvPr/>
        </p:nvSpPr>
        <p:spPr bwMode="auto">
          <a:xfrm rot="14640000" flipH="1">
            <a:off x="4486275" y="6338889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8" name="Freeform 290"/>
          <p:cNvSpPr>
            <a:spLocks/>
          </p:cNvSpPr>
          <p:nvPr/>
        </p:nvSpPr>
        <p:spPr bwMode="auto">
          <a:xfrm rot="16680000" flipH="1">
            <a:off x="4441825" y="6188075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39" name="Freeform 291"/>
          <p:cNvSpPr>
            <a:spLocks/>
          </p:cNvSpPr>
          <p:nvPr/>
        </p:nvSpPr>
        <p:spPr bwMode="auto">
          <a:xfrm rot="15060000" flipH="1">
            <a:off x="4414838" y="617696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0" name="Oval 292"/>
          <p:cNvSpPr>
            <a:spLocks/>
          </p:cNvSpPr>
          <p:nvPr/>
        </p:nvSpPr>
        <p:spPr bwMode="auto">
          <a:xfrm rot="14640000" flipH="1">
            <a:off x="6153151" y="6343652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1" name="Freeform 293"/>
          <p:cNvSpPr>
            <a:spLocks/>
          </p:cNvSpPr>
          <p:nvPr/>
        </p:nvSpPr>
        <p:spPr bwMode="auto">
          <a:xfrm rot="16680000" flipH="1">
            <a:off x="6108700" y="6192838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2" name="Freeform 294"/>
          <p:cNvSpPr>
            <a:spLocks/>
          </p:cNvSpPr>
          <p:nvPr/>
        </p:nvSpPr>
        <p:spPr bwMode="auto">
          <a:xfrm rot="15060000" flipH="1">
            <a:off x="6083301" y="6180139"/>
            <a:ext cx="228599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3" name="Oval 295"/>
          <p:cNvSpPr>
            <a:spLocks/>
          </p:cNvSpPr>
          <p:nvPr/>
        </p:nvSpPr>
        <p:spPr bwMode="auto">
          <a:xfrm rot="14640000" flipH="1">
            <a:off x="6035675" y="6343652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4" name="Freeform 296"/>
          <p:cNvSpPr>
            <a:spLocks/>
          </p:cNvSpPr>
          <p:nvPr/>
        </p:nvSpPr>
        <p:spPr bwMode="auto">
          <a:xfrm rot="16680000" flipH="1">
            <a:off x="5991225" y="6192839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5" name="Freeform 297"/>
          <p:cNvSpPr>
            <a:spLocks/>
          </p:cNvSpPr>
          <p:nvPr/>
        </p:nvSpPr>
        <p:spPr bwMode="auto">
          <a:xfrm rot="15060000" flipH="1">
            <a:off x="5965827" y="6180139"/>
            <a:ext cx="228599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6" name="Oval 298"/>
          <p:cNvSpPr>
            <a:spLocks/>
          </p:cNvSpPr>
          <p:nvPr/>
        </p:nvSpPr>
        <p:spPr bwMode="auto">
          <a:xfrm rot="17760000">
            <a:off x="6030913" y="5737228"/>
            <a:ext cx="87313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7" name="Freeform 299"/>
          <p:cNvSpPr>
            <a:spLocks/>
          </p:cNvSpPr>
          <p:nvPr/>
        </p:nvSpPr>
        <p:spPr bwMode="auto">
          <a:xfrm rot="15720000">
            <a:off x="5988050" y="5915025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8" name="Freeform 300"/>
          <p:cNvSpPr>
            <a:spLocks/>
          </p:cNvSpPr>
          <p:nvPr/>
        </p:nvSpPr>
        <p:spPr bwMode="auto">
          <a:xfrm rot="17340000">
            <a:off x="5959475" y="590392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49" name="Oval 301"/>
          <p:cNvSpPr>
            <a:spLocks/>
          </p:cNvSpPr>
          <p:nvPr/>
        </p:nvSpPr>
        <p:spPr bwMode="auto">
          <a:xfrm rot="17760000">
            <a:off x="6126163" y="5735637"/>
            <a:ext cx="88900" cy="101601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50" name="Freeform 302"/>
          <p:cNvSpPr>
            <a:spLocks/>
          </p:cNvSpPr>
          <p:nvPr/>
        </p:nvSpPr>
        <p:spPr bwMode="auto">
          <a:xfrm rot="15720000">
            <a:off x="6084888" y="5913438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51" name="Freeform 303"/>
          <p:cNvSpPr>
            <a:spLocks/>
          </p:cNvSpPr>
          <p:nvPr/>
        </p:nvSpPr>
        <p:spPr bwMode="auto">
          <a:xfrm rot="17340000">
            <a:off x="6056313" y="5902331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52" name="Oval 304"/>
          <p:cNvSpPr>
            <a:spLocks/>
          </p:cNvSpPr>
          <p:nvPr/>
        </p:nvSpPr>
        <p:spPr bwMode="auto">
          <a:xfrm>
            <a:off x="3492501" y="5422900"/>
            <a:ext cx="342901" cy="342901"/>
          </a:xfrm>
          <a:prstGeom prst="ellipse">
            <a:avLst/>
          </a:prstGeom>
          <a:solidFill>
            <a:srgbClr val="37FF37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53" name="Rectangle 305"/>
          <p:cNvSpPr>
            <a:spLocks/>
          </p:cNvSpPr>
          <p:nvPr/>
        </p:nvSpPr>
        <p:spPr bwMode="auto">
          <a:xfrm>
            <a:off x="3400427" y="6559550"/>
            <a:ext cx="5969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85" bIns="0">
            <a:prstTxWarp prst="textNoShape">
              <a:avLst/>
            </a:prstTxWarp>
          </a:bodyPr>
          <a:lstStyle/>
          <a:p>
            <a:pPr marL="39677"/>
            <a:r>
              <a:rPr lang="en-US" sz="1600" dirty="0">
                <a:latin typeface="Arial" charset="0"/>
                <a:ea typeface="Arial" charset="0"/>
                <a:cs typeface="Arial" charset="0"/>
                <a:sym typeface="Arial" charset="0"/>
              </a:rPr>
              <a:t>5uM</a:t>
            </a:r>
          </a:p>
        </p:txBody>
      </p:sp>
      <p:sp>
        <p:nvSpPr>
          <p:cNvPr id="27954" name="Rectangle 306"/>
          <p:cNvSpPr>
            <a:spLocks/>
          </p:cNvSpPr>
          <p:nvPr/>
        </p:nvSpPr>
        <p:spPr bwMode="auto">
          <a:xfrm>
            <a:off x="2841511" y="5394328"/>
            <a:ext cx="354917" cy="2462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85" bIns="0">
            <a:prstTxWarp prst="textNoShape">
              <a:avLst/>
            </a:prstTxWarp>
            <a:spAutoFit/>
          </a:bodyPr>
          <a:lstStyle/>
          <a:p>
            <a:pPr marL="39677"/>
            <a:r>
              <a:rPr lang="en-US" sz="1600" dirty="0">
                <a:latin typeface="Arial" charset="0"/>
                <a:ea typeface="Arial" charset="0"/>
                <a:cs typeface="Arial" charset="0"/>
                <a:sym typeface="Arial" charset="0"/>
              </a:rPr>
              <a:t>5%</a:t>
            </a:r>
          </a:p>
        </p:txBody>
      </p:sp>
      <p:sp>
        <p:nvSpPr>
          <p:cNvPr id="27956" name="Rectangle 308"/>
          <p:cNvSpPr>
            <a:spLocks/>
          </p:cNvSpPr>
          <p:nvPr/>
        </p:nvSpPr>
        <p:spPr bwMode="auto">
          <a:xfrm>
            <a:off x="3313114" y="8509007"/>
            <a:ext cx="2971800" cy="549275"/>
          </a:xfrm>
          <a:prstGeom prst="rect">
            <a:avLst/>
          </a:prstGeom>
          <a:gradFill rotWithShape="0">
            <a:gsLst>
              <a:gs pos="0">
                <a:srgbClr val="C8C8C8"/>
              </a:gs>
              <a:gs pos="100000">
                <a:srgbClr val="808080">
                  <a:alpha val="70000"/>
                </a:srgbClr>
              </a:gs>
            </a:gsLst>
            <a:lin ang="5400000" scaled="1"/>
          </a:gra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1" name="Group 309"/>
          <p:cNvGrpSpPr>
            <a:grpSpLocks/>
          </p:cNvGrpSpPr>
          <p:nvPr/>
        </p:nvGrpSpPr>
        <p:grpSpPr bwMode="auto">
          <a:xfrm>
            <a:off x="4741864" y="7773987"/>
            <a:ext cx="182562" cy="360363"/>
            <a:chOff x="0" y="0"/>
            <a:chExt cx="115" cy="227"/>
          </a:xfrm>
        </p:grpSpPr>
        <p:sp>
          <p:nvSpPr>
            <p:cNvPr id="27958" name="Oval 310"/>
            <p:cNvSpPr>
              <a:spLocks/>
            </p:cNvSpPr>
            <p:nvPr/>
          </p:nvSpPr>
          <p:spPr bwMode="auto">
            <a:xfrm rot="-3840000">
              <a:off x="24" y="6"/>
              <a:ext cx="56" cy="63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959" name="Freeform 311"/>
            <p:cNvSpPr>
              <a:spLocks/>
            </p:cNvSpPr>
            <p:nvPr/>
          </p:nvSpPr>
          <p:spPr bwMode="auto">
            <a:xfrm rot="-5880000">
              <a:off x="-2" y="117"/>
              <a:ext cx="162" cy="49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960" name="Freeform 312"/>
            <p:cNvSpPr>
              <a:spLocks/>
            </p:cNvSpPr>
            <p:nvPr/>
          </p:nvSpPr>
          <p:spPr bwMode="auto">
            <a:xfrm rot="-4260000">
              <a:off x="-19" y="111"/>
              <a:ext cx="142" cy="62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7961" name="Oval 313"/>
          <p:cNvSpPr>
            <a:spLocks/>
          </p:cNvSpPr>
          <p:nvPr/>
        </p:nvSpPr>
        <p:spPr bwMode="auto">
          <a:xfrm rot="17760000">
            <a:off x="4879976" y="7783519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62" name="Freeform 314"/>
          <p:cNvSpPr>
            <a:spLocks/>
          </p:cNvSpPr>
          <p:nvPr/>
        </p:nvSpPr>
        <p:spPr bwMode="auto">
          <a:xfrm rot="15720000">
            <a:off x="4837113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63" name="Freeform 315"/>
          <p:cNvSpPr>
            <a:spLocks/>
          </p:cNvSpPr>
          <p:nvPr/>
        </p:nvSpPr>
        <p:spPr bwMode="auto">
          <a:xfrm rot="17340000">
            <a:off x="4808538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64" name="Oval 316"/>
          <p:cNvSpPr>
            <a:spLocks/>
          </p:cNvSpPr>
          <p:nvPr/>
        </p:nvSpPr>
        <p:spPr bwMode="auto">
          <a:xfrm rot="17760000">
            <a:off x="4999039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65" name="Freeform 317"/>
          <p:cNvSpPr>
            <a:spLocks/>
          </p:cNvSpPr>
          <p:nvPr/>
        </p:nvSpPr>
        <p:spPr bwMode="auto">
          <a:xfrm rot="15720000">
            <a:off x="4956176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66" name="Freeform 318"/>
          <p:cNvSpPr>
            <a:spLocks/>
          </p:cNvSpPr>
          <p:nvPr/>
        </p:nvSpPr>
        <p:spPr bwMode="auto">
          <a:xfrm rot="17340000">
            <a:off x="4927600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67" name="Oval 319"/>
          <p:cNvSpPr>
            <a:spLocks/>
          </p:cNvSpPr>
          <p:nvPr/>
        </p:nvSpPr>
        <p:spPr bwMode="auto">
          <a:xfrm rot="17760000">
            <a:off x="5118100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68" name="Freeform 320"/>
          <p:cNvSpPr>
            <a:spLocks/>
          </p:cNvSpPr>
          <p:nvPr/>
        </p:nvSpPr>
        <p:spPr bwMode="auto">
          <a:xfrm rot="15720000">
            <a:off x="5075238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69" name="Freeform 321"/>
          <p:cNvSpPr>
            <a:spLocks/>
          </p:cNvSpPr>
          <p:nvPr/>
        </p:nvSpPr>
        <p:spPr bwMode="auto">
          <a:xfrm rot="17340000">
            <a:off x="5048250" y="7950203"/>
            <a:ext cx="227012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0" name="Oval 322"/>
          <p:cNvSpPr>
            <a:spLocks/>
          </p:cNvSpPr>
          <p:nvPr/>
        </p:nvSpPr>
        <p:spPr bwMode="auto">
          <a:xfrm rot="17760000">
            <a:off x="5237163" y="7783519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1" name="Freeform 323"/>
          <p:cNvSpPr>
            <a:spLocks/>
          </p:cNvSpPr>
          <p:nvPr/>
        </p:nvSpPr>
        <p:spPr bwMode="auto">
          <a:xfrm rot="15720000">
            <a:off x="5194301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2" name="Freeform 324"/>
          <p:cNvSpPr>
            <a:spLocks/>
          </p:cNvSpPr>
          <p:nvPr/>
        </p:nvSpPr>
        <p:spPr bwMode="auto">
          <a:xfrm rot="17340000">
            <a:off x="5165726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3" name="Oval 325"/>
          <p:cNvSpPr>
            <a:spLocks/>
          </p:cNvSpPr>
          <p:nvPr/>
        </p:nvSpPr>
        <p:spPr bwMode="auto">
          <a:xfrm rot="17760000">
            <a:off x="5357813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4" name="Freeform 326"/>
          <p:cNvSpPr>
            <a:spLocks/>
          </p:cNvSpPr>
          <p:nvPr/>
        </p:nvSpPr>
        <p:spPr bwMode="auto">
          <a:xfrm rot="15720000">
            <a:off x="5313362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5" name="Freeform 327"/>
          <p:cNvSpPr>
            <a:spLocks/>
          </p:cNvSpPr>
          <p:nvPr/>
        </p:nvSpPr>
        <p:spPr bwMode="auto">
          <a:xfrm rot="17340000">
            <a:off x="5284789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6" name="Oval 328"/>
          <p:cNvSpPr>
            <a:spLocks/>
          </p:cNvSpPr>
          <p:nvPr/>
        </p:nvSpPr>
        <p:spPr bwMode="auto">
          <a:xfrm rot="17760000">
            <a:off x="5475288" y="7783519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7" name="Freeform 329"/>
          <p:cNvSpPr>
            <a:spLocks/>
          </p:cNvSpPr>
          <p:nvPr/>
        </p:nvSpPr>
        <p:spPr bwMode="auto">
          <a:xfrm rot="15720000">
            <a:off x="5432425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8" name="Freeform 330"/>
          <p:cNvSpPr>
            <a:spLocks/>
          </p:cNvSpPr>
          <p:nvPr/>
        </p:nvSpPr>
        <p:spPr bwMode="auto">
          <a:xfrm rot="17340000">
            <a:off x="5403850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79" name="Oval 331"/>
          <p:cNvSpPr>
            <a:spLocks/>
          </p:cNvSpPr>
          <p:nvPr/>
        </p:nvSpPr>
        <p:spPr bwMode="auto">
          <a:xfrm rot="17760000">
            <a:off x="5594351" y="7783519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0" name="Freeform 332"/>
          <p:cNvSpPr>
            <a:spLocks/>
          </p:cNvSpPr>
          <p:nvPr/>
        </p:nvSpPr>
        <p:spPr bwMode="auto">
          <a:xfrm rot="15720000">
            <a:off x="5553075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1" name="Freeform 333"/>
          <p:cNvSpPr>
            <a:spLocks/>
          </p:cNvSpPr>
          <p:nvPr/>
        </p:nvSpPr>
        <p:spPr bwMode="auto">
          <a:xfrm rot="17340000">
            <a:off x="5522913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2" name="Oval 334"/>
          <p:cNvSpPr>
            <a:spLocks/>
          </p:cNvSpPr>
          <p:nvPr/>
        </p:nvSpPr>
        <p:spPr bwMode="auto">
          <a:xfrm rot="17760000">
            <a:off x="5715001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3" name="Freeform 335"/>
          <p:cNvSpPr>
            <a:spLocks/>
          </p:cNvSpPr>
          <p:nvPr/>
        </p:nvSpPr>
        <p:spPr bwMode="auto">
          <a:xfrm rot="15720000">
            <a:off x="5672138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4" name="Freeform 336"/>
          <p:cNvSpPr>
            <a:spLocks/>
          </p:cNvSpPr>
          <p:nvPr/>
        </p:nvSpPr>
        <p:spPr bwMode="auto">
          <a:xfrm rot="17340000">
            <a:off x="5641976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5" name="Oval 337"/>
          <p:cNvSpPr>
            <a:spLocks/>
          </p:cNvSpPr>
          <p:nvPr/>
        </p:nvSpPr>
        <p:spPr bwMode="auto">
          <a:xfrm rot="17760000">
            <a:off x="5834064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6" name="Freeform 338"/>
          <p:cNvSpPr>
            <a:spLocks/>
          </p:cNvSpPr>
          <p:nvPr/>
        </p:nvSpPr>
        <p:spPr bwMode="auto">
          <a:xfrm rot="15720000">
            <a:off x="5791201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7" name="Freeform 339"/>
          <p:cNvSpPr>
            <a:spLocks/>
          </p:cNvSpPr>
          <p:nvPr/>
        </p:nvSpPr>
        <p:spPr bwMode="auto">
          <a:xfrm rot="17340000">
            <a:off x="5764213" y="7950203"/>
            <a:ext cx="227012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8" name="Oval 340"/>
          <p:cNvSpPr>
            <a:spLocks/>
          </p:cNvSpPr>
          <p:nvPr/>
        </p:nvSpPr>
        <p:spPr bwMode="auto">
          <a:xfrm rot="17760000">
            <a:off x="5953125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89" name="Freeform 341"/>
          <p:cNvSpPr>
            <a:spLocks/>
          </p:cNvSpPr>
          <p:nvPr/>
        </p:nvSpPr>
        <p:spPr bwMode="auto">
          <a:xfrm rot="15720000">
            <a:off x="5910263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0" name="Freeform 342"/>
          <p:cNvSpPr>
            <a:spLocks/>
          </p:cNvSpPr>
          <p:nvPr/>
        </p:nvSpPr>
        <p:spPr bwMode="auto">
          <a:xfrm rot="17340000">
            <a:off x="5880101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1" name="Oval 343"/>
          <p:cNvSpPr>
            <a:spLocks/>
          </p:cNvSpPr>
          <p:nvPr/>
        </p:nvSpPr>
        <p:spPr bwMode="auto">
          <a:xfrm rot="17760000">
            <a:off x="3330576" y="7783519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2" name="Freeform 344"/>
          <p:cNvSpPr>
            <a:spLocks/>
          </p:cNvSpPr>
          <p:nvPr/>
        </p:nvSpPr>
        <p:spPr bwMode="auto">
          <a:xfrm rot="15720000">
            <a:off x="3289301" y="7959727"/>
            <a:ext cx="257175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3" name="Freeform 345"/>
          <p:cNvSpPr>
            <a:spLocks/>
          </p:cNvSpPr>
          <p:nvPr/>
        </p:nvSpPr>
        <p:spPr bwMode="auto">
          <a:xfrm rot="17340000">
            <a:off x="3262313" y="7950207"/>
            <a:ext cx="225425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4" name="Oval 346"/>
          <p:cNvSpPr>
            <a:spLocks/>
          </p:cNvSpPr>
          <p:nvPr/>
        </p:nvSpPr>
        <p:spPr bwMode="auto">
          <a:xfrm rot="17760000">
            <a:off x="3449639" y="7783519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5" name="Freeform 347"/>
          <p:cNvSpPr>
            <a:spLocks/>
          </p:cNvSpPr>
          <p:nvPr/>
        </p:nvSpPr>
        <p:spPr bwMode="auto">
          <a:xfrm rot="15720000">
            <a:off x="3406775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6" name="Freeform 348"/>
          <p:cNvSpPr>
            <a:spLocks/>
          </p:cNvSpPr>
          <p:nvPr/>
        </p:nvSpPr>
        <p:spPr bwMode="auto">
          <a:xfrm rot="17340000">
            <a:off x="3378200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7" name="Oval 349"/>
          <p:cNvSpPr>
            <a:spLocks/>
          </p:cNvSpPr>
          <p:nvPr/>
        </p:nvSpPr>
        <p:spPr bwMode="auto">
          <a:xfrm rot="17760000">
            <a:off x="3568701" y="7783519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8" name="Freeform 350"/>
          <p:cNvSpPr>
            <a:spLocks/>
          </p:cNvSpPr>
          <p:nvPr/>
        </p:nvSpPr>
        <p:spPr bwMode="auto">
          <a:xfrm rot="15720000">
            <a:off x="3525838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999" name="Freeform 351"/>
          <p:cNvSpPr>
            <a:spLocks/>
          </p:cNvSpPr>
          <p:nvPr/>
        </p:nvSpPr>
        <p:spPr bwMode="auto">
          <a:xfrm rot="17340000">
            <a:off x="3497263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0" name="Oval 352"/>
          <p:cNvSpPr>
            <a:spLocks/>
          </p:cNvSpPr>
          <p:nvPr/>
        </p:nvSpPr>
        <p:spPr bwMode="auto">
          <a:xfrm rot="17760000">
            <a:off x="3687763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1" name="Freeform 353"/>
          <p:cNvSpPr>
            <a:spLocks/>
          </p:cNvSpPr>
          <p:nvPr/>
        </p:nvSpPr>
        <p:spPr bwMode="auto">
          <a:xfrm rot="15720000">
            <a:off x="3646488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2" name="Freeform 354"/>
          <p:cNvSpPr>
            <a:spLocks/>
          </p:cNvSpPr>
          <p:nvPr/>
        </p:nvSpPr>
        <p:spPr bwMode="auto">
          <a:xfrm rot="17340000">
            <a:off x="3616326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3" name="Oval 355"/>
          <p:cNvSpPr>
            <a:spLocks/>
          </p:cNvSpPr>
          <p:nvPr/>
        </p:nvSpPr>
        <p:spPr bwMode="auto">
          <a:xfrm rot="17760000">
            <a:off x="3808414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4" name="Freeform 356"/>
          <p:cNvSpPr>
            <a:spLocks/>
          </p:cNvSpPr>
          <p:nvPr/>
        </p:nvSpPr>
        <p:spPr bwMode="auto">
          <a:xfrm rot="15720000">
            <a:off x="3765551" y="7961314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5" name="Freeform 357"/>
          <p:cNvSpPr>
            <a:spLocks/>
          </p:cNvSpPr>
          <p:nvPr/>
        </p:nvSpPr>
        <p:spPr bwMode="auto">
          <a:xfrm rot="17340000">
            <a:off x="3735389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6" name="Oval 358"/>
          <p:cNvSpPr>
            <a:spLocks/>
          </p:cNvSpPr>
          <p:nvPr/>
        </p:nvSpPr>
        <p:spPr bwMode="auto">
          <a:xfrm rot="17760000">
            <a:off x="3927475" y="7783514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7" name="Freeform 359"/>
          <p:cNvSpPr>
            <a:spLocks/>
          </p:cNvSpPr>
          <p:nvPr/>
        </p:nvSpPr>
        <p:spPr bwMode="auto">
          <a:xfrm rot="15720000">
            <a:off x="3884614" y="7959732"/>
            <a:ext cx="258762" cy="80963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8" name="Freeform 360"/>
          <p:cNvSpPr>
            <a:spLocks/>
          </p:cNvSpPr>
          <p:nvPr/>
        </p:nvSpPr>
        <p:spPr bwMode="auto">
          <a:xfrm rot="17340000">
            <a:off x="3854451" y="7950207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09" name="Oval 361"/>
          <p:cNvSpPr>
            <a:spLocks/>
          </p:cNvSpPr>
          <p:nvPr/>
        </p:nvSpPr>
        <p:spPr bwMode="auto">
          <a:xfrm rot="14640000" flipH="1">
            <a:off x="4762500" y="8383588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0" name="Freeform 362"/>
          <p:cNvSpPr>
            <a:spLocks/>
          </p:cNvSpPr>
          <p:nvPr/>
        </p:nvSpPr>
        <p:spPr bwMode="auto">
          <a:xfrm rot="16680000" flipH="1">
            <a:off x="4716463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1" name="Freeform 363"/>
          <p:cNvSpPr>
            <a:spLocks/>
          </p:cNvSpPr>
          <p:nvPr/>
        </p:nvSpPr>
        <p:spPr bwMode="auto">
          <a:xfrm rot="15060000" flipH="1">
            <a:off x="4691064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2" name="Oval 364"/>
          <p:cNvSpPr>
            <a:spLocks/>
          </p:cNvSpPr>
          <p:nvPr/>
        </p:nvSpPr>
        <p:spPr bwMode="auto">
          <a:xfrm rot="14640000" flipH="1">
            <a:off x="4881563" y="8383588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3" name="Freeform 365"/>
          <p:cNvSpPr>
            <a:spLocks/>
          </p:cNvSpPr>
          <p:nvPr/>
        </p:nvSpPr>
        <p:spPr bwMode="auto">
          <a:xfrm rot="16680000" flipH="1">
            <a:off x="4835526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4" name="Freeform 366"/>
          <p:cNvSpPr>
            <a:spLocks/>
          </p:cNvSpPr>
          <p:nvPr/>
        </p:nvSpPr>
        <p:spPr bwMode="auto">
          <a:xfrm rot="15060000" flipH="1">
            <a:off x="4808538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5" name="Oval 367"/>
          <p:cNvSpPr>
            <a:spLocks/>
          </p:cNvSpPr>
          <p:nvPr/>
        </p:nvSpPr>
        <p:spPr bwMode="auto">
          <a:xfrm rot="14640000" flipH="1">
            <a:off x="5000626" y="8383588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6" name="Freeform 368"/>
          <p:cNvSpPr>
            <a:spLocks/>
          </p:cNvSpPr>
          <p:nvPr/>
        </p:nvSpPr>
        <p:spPr bwMode="auto">
          <a:xfrm rot="16680000" flipH="1">
            <a:off x="4954588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7" name="Freeform 369"/>
          <p:cNvSpPr>
            <a:spLocks/>
          </p:cNvSpPr>
          <p:nvPr/>
        </p:nvSpPr>
        <p:spPr bwMode="auto">
          <a:xfrm rot="15060000" flipH="1">
            <a:off x="4929188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8" name="Oval 370"/>
          <p:cNvSpPr>
            <a:spLocks/>
          </p:cNvSpPr>
          <p:nvPr/>
        </p:nvSpPr>
        <p:spPr bwMode="auto">
          <a:xfrm rot="14640000" flipH="1">
            <a:off x="5119689" y="8383594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19" name="Freeform 371"/>
          <p:cNvSpPr>
            <a:spLocks/>
          </p:cNvSpPr>
          <p:nvPr/>
        </p:nvSpPr>
        <p:spPr bwMode="auto">
          <a:xfrm rot="16680000" flipH="1">
            <a:off x="5073651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0" name="Freeform 372"/>
          <p:cNvSpPr>
            <a:spLocks/>
          </p:cNvSpPr>
          <p:nvPr/>
        </p:nvSpPr>
        <p:spPr bwMode="auto">
          <a:xfrm rot="15060000" flipH="1">
            <a:off x="5048250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1" name="Oval 373"/>
          <p:cNvSpPr>
            <a:spLocks/>
          </p:cNvSpPr>
          <p:nvPr/>
        </p:nvSpPr>
        <p:spPr bwMode="auto">
          <a:xfrm rot="14640000" flipH="1">
            <a:off x="5238750" y="8383588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2" name="Freeform 374"/>
          <p:cNvSpPr>
            <a:spLocks/>
          </p:cNvSpPr>
          <p:nvPr/>
        </p:nvSpPr>
        <p:spPr bwMode="auto">
          <a:xfrm rot="16680000" flipH="1">
            <a:off x="5192713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3" name="Freeform 375"/>
          <p:cNvSpPr>
            <a:spLocks/>
          </p:cNvSpPr>
          <p:nvPr/>
        </p:nvSpPr>
        <p:spPr bwMode="auto">
          <a:xfrm rot="15060000" flipH="1">
            <a:off x="5167313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4" name="Oval 376"/>
          <p:cNvSpPr>
            <a:spLocks/>
          </p:cNvSpPr>
          <p:nvPr/>
        </p:nvSpPr>
        <p:spPr bwMode="auto">
          <a:xfrm rot="14640000" flipH="1">
            <a:off x="5357813" y="8383588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5" name="Freeform 377"/>
          <p:cNvSpPr>
            <a:spLocks/>
          </p:cNvSpPr>
          <p:nvPr/>
        </p:nvSpPr>
        <p:spPr bwMode="auto">
          <a:xfrm rot="16680000" flipH="1">
            <a:off x="5311775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6" name="Freeform 378"/>
          <p:cNvSpPr>
            <a:spLocks/>
          </p:cNvSpPr>
          <p:nvPr/>
        </p:nvSpPr>
        <p:spPr bwMode="auto">
          <a:xfrm rot="15060000" flipH="1">
            <a:off x="5286376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7" name="Oval 379"/>
          <p:cNvSpPr>
            <a:spLocks/>
          </p:cNvSpPr>
          <p:nvPr/>
        </p:nvSpPr>
        <p:spPr bwMode="auto">
          <a:xfrm rot="14640000" flipH="1">
            <a:off x="5476876" y="8383594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8" name="Freeform 380"/>
          <p:cNvSpPr>
            <a:spLocks/>
          </p:cNvSpPr>
          <p:nvPr/>
        </p:nvSpPr>
        <p:spPr bwMode="auto">
          <a:xfrm rot="16680000" flipH="1">
            <a:off x="5430838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29" name="Freeform 381"/>
          <p:cNvSpPr>
            <a:spLocks/>
          </p:cNvSpPr>
          <p:nvPr/>
        </p:nvSpPr>
        <p:spPr bwMode="auto">
          <a:xfrm rot="15060000" flipH="1">
            <a:off x="5405439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0" name="Oval 382"/>
          <p:cNvSpPr>
            <a:spLocks/>
          </p:cNvSpPr>
          <p:nvPr/>
        </p:nvSpPr>
        <p:spPr bwMode="auto">
          <a:xfrm rot="14640000" flipH="1">
            <a:off x="5597525" y="8383588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1" name="Freeform 383"/>
          <p:cNvSpPr>
            <a:spLocks/>
          </p:cNvSpPr>
          <p:nvPr/>
        </p:nvSpPr>
        <p:spPr bwMode="auto">
          <a:xfrm rot="16680000" flipH="1">
            <a:off x="5553075" y="8232775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2" name="Freeform 384"/>
          <p:cNvSpPr>
            <a:spLocks/>
          </p:cNvSpPr>
          <p:nvPr/>
        </p:nvSpPr>
        <p:spPr bwMode="auto">
          <a:xfrm rot="15060000" flipH="1">
            <a:off x="5524500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3" name="Oval 385"/>
          <p:cNvSpPr>
            <a:spLocks/>
          </p:cNvSpPr>
          <p:nvPr/>
        </p:nvSpPr>
        <p:spPr bwMode="auto">
          <a:xfrm rot="14640000" flipH="1">
            <a:off x="5715001" y="8383594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4" name="Freeform 386"/>
          <p:cNvSpPr>
            <a:spLocks/>
          </p:cNvSpPr>
          <p:nvPr/>
        </p:nvSpPr>
        <p:spPr bwMode="auto">
          <a:xfrm rot="16680000" flipH="1">
            <a:off x="5670551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5" name="Freeform 387"/>
          <p:cNvSpPr>
            <a:spLocks/>
          </p:cNvSpPr>
          <p:nvPr/>
        </p:nvSpPr>
        <p:spPr bwMode="auto">
          <a:xfrm rot="15060000" flipH="1">
            <a:off x="5643563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6" name="Oval 388"/>
          <p:cNvSpPr>
            <a:spLocks/>
          </p:cNvSpPr>
          <p:nvPr/>
        </p:nvSpPr>
        <p:spPr bwMode="auto">
          <a:xfrm rot="14640000" flipH="1">
            <a:off x="5834064" y="8383594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7" name="Freeform 389"/>
          <p:cNvSpPr>
            <a:spLocks/>
          </p:cNvSpPr>
          <p:nvPr/>
        </p:nvSpPr>
        <p:spPr bwMode="auto">
          <a:xfrm rot="16680000" flipH="1">
            <a:off x="5789613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8" name="Freeform 390"/>
          <p:cNvSpPr>
            <a:spLocks/>
          </p:cNvSpPr>
          <p:nvPr/>
        </p:nvSpPr>
        <p:spPr bwMode="auto">
          <a:xfrm rot="15060000" flipH="1">
            <a:off x="5762626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39" name="Oval 391"/>
          <p:cNvSpPr>
            <a:spLocks/>
          </p:cNvSpPr>
          <p:nvPr/>
        </p:nvSpPr>
        <p:spPr bwMode="auto">
          <a:xfrm rot="14640000" flipH="1">
            <a:off x="5953125" y="8383594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0" name="Freeform 392"/>
          <p:cNvSpPr>
            <a:spLocks/>
          </p:cNvSpPr>
          <p:nvPr/>
        </p:nvSpPr>
        <p:spPr bwMode="auto">
          <a:xfrm rot="16680000" flipH="1">
            <a:off x="5908675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1" name="Freeform 393"/>
          <p:cNvSpPr>
            <a:spLocks/>
          </p:cNvSpPr>
          <p:nvPr/>
        </p:nvSpPr>
        <p:spPr bwMode="auto">
          <a:xfrm rot="15060000" flipH="1">
            <a:off x="5881688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2" name="Oval 394"/>
          <p:cNvSpPr>
            <a:spLocks/>
          </p:cNvSpPr>
          <p:nvPr/>
        </p:nvSpPr>
        <p:spPr bwMode="auto">
          <a:xfrm rot="14640000" flipH="1">
            <a:off x="3332163" y="8383588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3" name="Freeform 395"/>
          <p:cNvSpPr>
            <a:spLocks/>
          </p:cNvSpPr>
          <p:nvPr/>
        </p:nvSpPr>
        <p:spPr bwMode="auto">
          <a:xfrm rot="16680000" flipH="1">
            <a:off x="3289301" y="8232777"/>
            <a:ext cx="257175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4" name="Freeform 396"/>
          <p:cNvSpPr>
            <a:spLocks/>
          </p:cNvSpPr>
          <p:nvPr/>
        </p:nvSpPr>
        <p:spPr bwMode="auto">
          <a:xfrm rot="15060000" flipH="1">
            <a:off x="3263900" y="8221670"/>
            <a:ext cx="225425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5" name="Oval 397"/>
          <p:cNvSpPr>
            <a:spLocks/>
          </p:cNvSpPr>
          <p:nvPr/>
        </p:nvSpPr>
        <p:spPr bwMode="auto">
          <a:xfrm rot="14640000" flipH="1">
            <a:off x="3451226" y="8383588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6" name="Freeform 398"/>
          <p:cNvSpPr>
            <a:spLocks/>
          </p:cNvSpPr>
          <p:nvPr/>
        </p:nvSpPr>
        <p:spPr bwMode="auto">
          <a:xfrm rot="16680000" flipH="1">
            <a:off x="3405188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7" name="Freeform 399"/>
          <p:cNvSpPr>
            <a:spLocks/>
          </p:cNvSpPr>
          <p:nvPr/>
        </p:nvSpPr>
        <p:spPr bwMode="auto">
          <a:xfrm rot="15060000" flipH="1">
            <a:off x="3379789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8" name="Oval 400"/>
          <p:cNvSpPr>
            <a:spLocks/>
          </p:cNvSpPr>
          <p:nvPr/>
        </p:nvSpPr>
        <p:spPr bwMode="auto">
          <a:xfrm rot="14640000" flipH="1">
            <a:off x="3570288" y="8383594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49" name="Freeform 401"/>
          <p:cNvSpPr>
            <a:spLocks/>
          </p:cNvSpPr>
          <p:nvPr/>
        </p:nvSpPr>
        <p:spPr bwMode="auto">
          <a:xfrm rot="16680000" flipH="1">
            <a:off x="3524251" y="8232777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0" name="Freeform 402"/>
          <p:cNvSpPr>
            <a:spLocks/>
          </p:cNvSpPr>
          <p:nvPr/>
        </p:nvSpPr>
        <p:spPr bwMode="auto">
          <a:xfrm rot="15060000" flipH="1">
            <a:off x="3498850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1" name="Oval 403"/>
          <p:cNvSpPr>
            <a:spLocks/>
          </p:cNvSpPr>
          <p:nvPr/>
        </p:nvSpPr>
        <p:spPr bwMode="auto">
          <a:xfrm rot="14640000" flipH="1">
            <a:off x="3689351" y="8383594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2" name="Freeform 404"/>
          <p:cNvSpPr>
            <a:spLocks/>
          </p:cNvSpPr>
          <p:nvPr/>
        </p:nvSpPr>
        <p:spPr bwMode="auto">
          <a:xfrm rot="16680000" flipH="1">
            <a:off x="3646488" y="8232775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3" name="Freeform 405"/>
          <p:cNvSpPr>
            <a:spLocks/>
          </p:cNvSpPr>
          <p:nvPr/>
        </p:nvSpPr>
        <p:spPr bwMode="auto">
          <a:xfrm rot="15060000" flipH="1">
            <a:off x="3617913" y="8221670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4" name="Oval 406"/>
          <p:cNvSpPr>
            <a:spLocks/>
          </p:cNvSpPr>
          <p:nvPr/>
        </p:nvSpPr>
        <p:spPr bwMode="auto">
          <a:xfrm rot="14640000" flipH="1">
            <a:off x="6191251" y="8388351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5" name="Freeform 407"/>
          <p:cNvSpPr>
            <a:spLocks/>
          </p:cNvSpPr>
          <p:nvPr/>
        </p:nvSpPr>
        <p:spPr bwMode="auto">
          <a:xfrm rot="16680000" flipH="1">
            <a:off x="6145213" y="8237540"/>
            <a:ext cx="258762" cy="79376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6" name="Freeform 408"/>
          <p:cNvSpPr>
            <a:spLocks/>
          </p:cNvSpPr>
          <p:nvPr/>
        </p:nvSpPr>
        <p:spPr bwMode="auto">
          <a:xfrm rot="15060000" flipH="1">
            <a:off x="6119814" y="8224838"/>
            <a:ext cx="228599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7" name="Oval 409"/>
          <p:cNvSpPr>
            <a:spLocks/>
          </p:cNvSpPr>
          <p:nvPr/>
        </p:nvSpPr>
        <p:spPr bwMode="auto">
          <a:xfrm rot="14640000" flipH="1">
            <a:off x="6073775" y="8388351"/>
            <a:ext cx="88900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384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8" name="Freeform 410"/>
          <p:cNvSpPr>
            <a:spLocks/>
          </p:cNvSpPr>
          <p:nvPr/>
        </p:nvSpPr>
        <p:spPr bwMode="auto">
          <a:xfrm rot="16680000" flipH="1">
            <a:off x="6029325" y="8237538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59" name="Freeform 411"/>
          <p:cNvSpPr>
            <a:spLocks/>
          </p:cNvSpPr>
          <p:nvPr/>
        </p:nvSpPr>
        <p:spPr bwMode="auto">
          <a:xfrm rot="15060000" flipH="1">
            <a:off x="6002338" y="8224838"/>
            <a:ext cx="228599" cy="100012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60" name="Oval 412"/>
          <p:cNvSpPr>
            <a:spLocks/>
          </p:cNvSpPr>
          <p:nvPr/>
        </p:nvSpPr>
        <p:spPr bwMode="auto">
          <a:xfrm rot="17760000">
            <a:off x="6069013" y="7781927"/>
            <a:ext cx="87313" cy="100012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61" name="Freeform 413"/>
          <p:cNvSpPr>
            <a:spLocks/>
          </p:cNvSpPr>
          <p:nvPr/>
        </p:nvSpPr>
        <p:spPr bwMode="auto">
          <a:xfrm rot="15720000">
            <a:off x="6024563" y="7959727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62" name="Freeform 414"/>
          <p:cNvSpPr>
            <a:spLocks/>
          </p:cNvSpPr>
          <p:nvPr/>
        </p:nvSpPr>
        <p:spPr bwMode="auto">
          <a:xfrm rot="17340000">
            <a:off x="5995988" y="7948619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63" name="Oval 415"/>
          <p:cNvSpPr>
            <a:spLocks/>
          </p:cNvSpPr>
          <p:nvPr/>
        </p:nvSpPr>
        <p:spPr bwMode="auto">
          <a:xfrm rot="17760000">
            <a:off x="6164263" y="7780344"/>
            <a:ext cx="88900" cy="101599"/>
          </a:xfrm>
          <a:prstGeom prst="ellipse">
            <a:avLst/>
          </a:prstGeom>
          <a:gradFill rotWithShape="0">
            <a:gsLst>
              <a:gs pos="0">
                <a:srgbClr val="808080"/>
              </a:gs>
              <a:gs pos="100000">
                <a:srgbClr val="BBBBBB"/>
              </a:gs>
            </a:gsLst>
            <a:lin ang="17760000" scaled="1"/>
          </a:gra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64" name="Freeform 416"/>
          <p:cNvSpPr>
            <a:spLocks/>
          </p:cNvSpPr>
          <p:nvPr/>
        </p:nvSpPr>
        <p:spPr bwMode="auto">
          <a:xfrm rot="15720000">
            <a:off x="6122988" y="7958138"/>
            <a:ext cx="258762" cy="77787"/>
          </a:xfrm>
          <a:custGeom>
            <a:avLst/>
            <a:gdLst/>
            <a:ahLst/>
            <a:cxnLst>
              <a:cxn ang="0">
                <a:pos x="0" y="4377"/>
              </a:cxn>
              <a:cxn ang="0">
                <a:pos x="3747" y="4377"/>
              </a:cxn>
              <a:cxn ang="0">
                <a:pos x="3967" y="6612"/>
              </a:cxn>
              <a:cxn ang="0">
                <a:pos x="4629" y="8101"/>
              </a:cxn>
              <a:cxn ang="0">
                <a:pos x="6392" y="3632"/>
              </a:cxn>
              <a:cxn ang="0">
                <a:pos x="7935" y="8846"/>
              </a:cxn>
              <a:cxn ang="0">
                <a:pos x="9698" y="9591"/>
              </a:cxn>
              <a:cxn ang="0">
                <a:pos x="10359" y="11081"/>
              </a:cxn>
              <a:cxn ang="0">
                <a:pos x="11020" y="10336"/>
              </a:cxn>
              <a:cxn ang="0">
                <a:pos x="11902" y="9591"/>
              </a:cxn>
              <a:cxn ang="0">
                <a:pos x="13224" y="10336"/>
              </a:cxn>
              <a:cxn ang="0">
                <a:pos x="13665" y="18529"/>
              </a:cxn>
              <a:cxn ang="0">
                <a:pos x="15208" y="17039"/>
              </a:cxn>
              <a:cxn ang="0">
                <a:pos x="15429" y="14805"/>
              </a:cxn>
              <a:cxn ang="0">
                <a:pos x="16531" y="11826"/>
              </a:cxn>
              <a:cxn ang="0">
                <a:pos x="17192" y="14805"/>
              </a:cxn>
              <a:cxn ang="0">
                <a:pos x="17633" y="17039"/>
              </a:cxn>
              <a:cxn ang="0">
                <a:pos x="18735" y="11081"/>
              </a:cxn>
              <a:cxn ang="0">
                <a:pos x="19396" y="10336"/>
              </a:cxn>
              <a:cxn ang="0">
                <a:pos x="20057" y="11826"/>
              </a:cxn>
              <a:cxn ang="0">
                <a:pos x="21600" y="10336"/>
              </a:cxn>
            </a:cxnLst>
            <a:rect l="0" t="0" r="r" b="b"/>
            <a:pathLst>
              <a:path w="21600" h="18529">
                <a:moveTo>
                  <a:pt x="0" y="4377"/>
                </a:moveTo>
                <a:cubicBezTo>
                  <a:pt x="3541" y="405"/>
                  <a:pt x="2924" y="-3071"/>
                  <a:pt x="3747" y="4377"/>
                </a:cubicBezTo>
                <a:cubicBezTo>
                  <a:pt x="3835" y="5122"/>
                  <a:pt x="3820" y="6016"/>
                  <a:pt x="3967" y="6612"/>
                </a:cubicBezTo>
                <a:cubicBezTo>
                  <a:pt x="4129" y="7307"/>
                  <a:pt x="4408" y="7605"/>
                  <a:pt x="4629" y="8101"/>
                </a:cubicBezTo>
                <a:cubicBezTo>
                  <a:pt x="5628" y="6959"/>
                  <a:pt x="5496" y="5619"/>
                  <a:pt x="6392" y="3632"/>
                </a:cubicBezTo>
                <a:cubicBezTo>
                  <a:pt x="7949" y="4675"/>
                  <a:pt x="7376" y="3186"/>
                  <a:pt x="7935" y="8846"/>
                </a:cubicBezTo>
                <a:cubicBezTo>
                  <a:pt x="8126" y="10733"/>
                  <a:pt x="9110" y="9343"/>
                  <a:pt x="9698" y="9591"/>
                </a:cubicBezTo>
                <a:cubicBezTo>
                  <a:pt x="9918" y="10088"/>
                  <a:pt x="10095" y="10932"/>
                  <a:pt x="10359" y="11081"/>
                </a:cubicBezTo>
                <a:cubicBezTo>
                  <a:pt x="10594" y="11230"/>
                  <a:pt x="10800" y="10535"/>
                  <a:pt x="11020" y="10336"/>
                </a:cubicBezTo>
                <a:cubicBezTo>
                  <a:pt x="11314" y="10038"/>
                  <a:pt x="11608" y="9839"/>
                  <a:pt x="11902" y="9591"/>
                </a:cubicBezTo>
                <a:cubicBezTo>
                  <a:pt x="12343" y="9839"/>
                  <a:pt x="12945" y="9144"/>
                  <a:pt x="13224" y="10336"/>
                </a:cubicBezTo>
                <a:cubicBezTo>
                  <a:pt x="13724" y="12521"/>
                  <a:pt x="13401" y="15897"/>
                  <a:pt x="13665" y="18529"/>
                </a:cubicBezTo>
                <a:cubicBezTo>
                  <a:pt x="14180" y="18032"/>
                  <a:pt x="14753" y="17983"/>
                  <a:pt x="15208" y="17039"/>
                </a:cubicBezTo>
                <a:cubicBezTo>
                  <a:pt x="15399" y="16642"/>
                  <a:pt x="15326" y="15500"/>
                  <a:pt x="15429" y="14805"/>
                </a:cubicBezTo>
                <a:cubicBezTo>
                  <a:pt x="15825" y="12123"/>
                  <a:pt x="15767" y="12670"/>
                  <a:pt x="16531" y="11826"/>
                </a:cubicBezTo>
                <a:cubicBezTo>
                  <a:pt x="16751" y="12819"/>
                  <a:pt x="16971" y="13812"/>
                  <a:pt x="17192" y="14805"/>
                </a:cubicBezTo>
                <a:cubicBezTo>
                  <a:pt x="17339" y="15550"/>
                  <a:pt x="17368" y="17238"/>
                  <a:pt x="17633" y="17039"/>
                </a:cubicBezTo>
                <a:cubicBezTo>
                  <a:pt x="18118" y="16692"/>
                  <a:pt x="18456" y="12024"/>
                  <a:pt x="18735" y="11081"/>
                </a:cubicBezTo>
                <a:cubicBezTo>
                  <a:pt x="18896" y="10535"/>
                  <a:pt x="19176" y="10584"/>
                  <a:pt x="19396" y="10336"/>
                </a:cubicBezTo>
                <a:cubicBezTo>
                  <a:pt x="19616" y="10832"/>
                  <a:pt x="19793" y="11826"/>
                  <a:pt x="20057" y="11826"/>
                </a:cubicBezTo>
                <a:cubicBezTo>
                  <a:pt x="20586" y="11826"/>
                  <a:pt x="21071" y="10336"/>
                  <a:pt x="21600" y="1033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65" name="Freeform 417"/>
          <p:cNvSpPr>
            <a:spLocks/>
          </p:cNvSpPr>
          <p:nvPr/>
        </p:nvSpPr>
        <p:spPr bwMode="auto">
          <a:xfrm rot="17340000">
            <a:off x="6092826" y="7947031"/>
            <a:ext cx="227012" cy="98425"/>
          </a:xfrm>
          <a:custGeom>
            <a:avLst/>
            <a:gdLst/>
            <a:ahLst/>
            <a:cxnLst>
              <a:cxn ang="0">
                <a:pos x="21600" y="1431"/>
              </a:cxn>
              <a:cxn ang="0">
                <a:pos x="20847" y="72"/>
              </a:cxn>
              <a:cxn ang="0">
                <a:pos x="18837" y="4827"/>
              </a:cxn>
              <a:cxn ang="0">
                <a:pos x="18084" y="8903"/>
              </a:cxn>
              <a:cxn ang="0">
                <a:pos x="15572" y="6186"/>
              </a:cxn>
              <a:cxn ang="0">
                <a:pos x="14316" y="6865"/>
              </a:cxn>
              <a:cxn ang="0">
                <a:pos x="13814" y="10940"/>
              </a:cxn>
              <a:cxn ang="0">
                <a:pos x="12307" y="12299"/>
              </a:cxn>
              <a:cxn ang="0">
                <a:pos x="10800" y="10261"/>
              </a:cxn>
              <a:cxn ang="0">
                <a:pos x="9544" y="7544"/>
              </a:cxn>
              <a:cxn ang="0">
                <a:pos x="9042" y="9582"/>
              </a:cxn>
              <a:cxn ang="0">
                <a:pos x="6279" y="12978"/>
              </a:cxn>
              <a:cxn ang="0">
                <a:pos x="5526" y="12299"/>
              </a:cxn>
              <a:cxn ang="0">
                <a:pos x="4270" y="18412"/>
              </a:cxn>
              <a:cxn ang="0">
                <a:pos x="2763" y="17733"/>
              </a:cxn>
              <a:cxn ang="0">
                <a:pos x="2009" y="16374"/>
              </a:cxn>
              <a:cxn ang="0">
                <a:pos x="502" y="17054"/>
              </a:cxn>
              <a:cxn ang="0">
                <a:pos x="0" y="21129"/>
              </a:cxn>
            </a:cxnLst>
            <a:rect l="0" t="0" r="r" b="b"/>
            <a:pathLst>
              <a:path w="21600" h="21129">
                <a:moveTo>
                  <a:pt x="21600" y="1431"/>
                </a:moveTo>
                <a:cubicBezTo>
                  <a:pt x="21349" y="978"/>
                  <a:pt x="21148" y="163"/>
                  <a:pt x="20847" y="72"/>
                </a:cubicBezTo>
                <a:cubicBezTo>
                  <a:pt x="19289" y="-471"/>
                  <a:pt x="19340" y="2155"/>
                  <a:pt x="18837" y="4827"/>
                </a:cubicBezTo>
                <a:cubicBezTo>
                  <a:pt x="17866" y="10080"/>
                  <a:pt x="18720" y="3786"/>
                  <a:pt x="18084" y="8903"/>
                </a:cubicBezTo>
                <a:cubicBezTo>
                  <a:pt x="17129" y="8269"/>
                  <a:pt x="16493" y="7001"/>
                  <a:pt x="15572" y="6186"/>
                </a:cubicBezTo>
                <a:cubicBezTo>
                  <a:pt x="15153" y="6412"/>
                  <a:pt x="14618" y="6050"/>
                  <a:pt x="14316" y="6865"/>
                </a:cubicBezTo>
                <a:cubicBezTo>
                  <a:pt x="13948" y="7861"/>
                  <a:pt x="14316" y="10487"/>
                  <a:pt x="13814" y="10940"/>
                </a:cubicBezTo>
                <a:cubicBezTo>
                  <a:pt x="13312" y="11393"/>
                  <a:pt x="12307" y="12299"/>
                  <a:pt x="12307" y="12299"/>
                </a:cubicBezTo>
                <a:cubicBezTo>
                  <a:pt x="11687" y="11755"/>
                  <a:pt x="11286" y="11574"/>
                  <a:pt x="10800" y="10261"/>
                </a:cubicBezTo>
                <a:cubicBezTo>
                  <a:pt x="9661" y="7182"/>
                  <a:pt x="11018" y="8857"/>
                  <a:pt x="9544" y="7544"/>
                </a:cubicBezTo>
                <a:cubicBezTo>
                  <a:pt x="9377" y="8223"/>
                  <a:pt x="9142" y="8812"/>
                  <a:pt x="9042" y="9582"/>
                </a:cubicBezTo>
                <a:cubicBezTo>
                  <a:pt x="8272" y="15786"/>
                  <a:pt x="9913" y="13974"/>
                  <a:pt x="6279" y="12978"/>
                </a:cubicBezTo>
                <a:cubicBezTo>
                  <a:pt x="6028" y="12752"/>
                  <a:pt x="5793" y="12299"/>
                  <a:pt x="5526" y="12299"/>
                </a:cubicBezTo>
                <a:cubicBezTo>
                  <a:pt x="4353" y="12299"/>
                  <a:pt x="4437" y="16238"/>
                  <a:pt x="4270" y="18412"/>
                </a:cubicBezTo>
                <a:cubicBezTo>
                  <a:pt x="3767" y="18186"/>
                  <a:pt x="3248" y="18186"/>
                  <a:pt x="2763" y="17733"/>
                </a:cubicBezTo>
                <a:cubicBezTo>
                  <a:pt x="2478" y="17461"/>
                  <a:pt x="2311" y="16465"/>
                  <a:pt x="2009" y="16374"/>
                </a:cubicBezTo>
                <a:cubicBezTo>
                  <a:pt x="1507" y="16238"/>
                  <a:pt x="1005" y="16827"/>
                  <a:pt x="502" y="17054"/>
                </a:cubicBezTo>
                <a:cubicBezTo>
                  <a:pt x="335" y="18412"/>
                  <a:pt x="0" y="21129"/>
                  <a:pt x="0" y="211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66" name="Oval 418"/>
          <p:cNvSpPr>
            <a:spLocks/>
          </p:cNvSpPr>
          <p:nvPr/>
        </p:nvSpPr>
        <p:spPr bwMode="auto">
          <a:xfrm>
            <a:off x="3522665" y="7472362"/>
            <a:ext cx="342901" cy="342901"/>
          </a:xfrm>
          <a:prstGeom prst="ellipse">
            <a:avLst/>
          </a:prstGeom>
          <a:solidFill>
            <a:srgbClr val="37FF37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8068" name="Group 420"/>
          <p:cNvGrpSpPr>
            <a:grpSpLocks/>
          </p:cNvGrpSpPr>
          <p:nvPr/>
        </p:nvGrpSpPr>
        <p:grpSpPr bwMode="auto">
          <a:xfrm rot="6959999">
            <a:off x="3951288" y="7967664"/>
            <a:ext cx="182562" cy="360363"/>
            <a:chOff x="0" y="0"/>
            <a:chExt cx="114" cy="227"/>
          </a:xfrm>
        </p:grpSpPr>
        <p:sp>
          <p:nvSpPr>
            <p:cNvPr id="28069" name="Oval 421"/>
            <p:cNvSpPr>
              <a:spLocks/>
            </p:cNvSpPr>
            <p:nvPr/>
          </p:nvSpPr>
          <p:spPr bwMode="auto">
            <a:xfrm rot="-3840000">
              <a:off x="25" y="6"/>
              <a:ext cx="56" cy="63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70" name="Freeform 422"/>
            <p:cNvSpPr>
              <a:spLocks/>
            </p:cNvSpPr>
            <p:nvPr/>
          </p:nvSpPr>
          <p:spPr bwMode="auto">
            <a:xfrm rot="-5880000">
              <a:off x="-2" y="117"/>
              <a:ext cx="162" cy="49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71" name="Freeform 423"/>
            <p:cNvSpPr>
              <a:spLocks/>
            </p:cNvSpPr>
            <p:nvPr/>
          </p:nvSpPr>
          <p:spPr bwMode="auto">
            <a:xfrm rot="-4260000">
              <a:off x="-19" y="111"/>
              <a:ext cx="142" cy="62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072" name="Group 424"/>
          <p:cNvGrpSpPr>
            <a:grpSpLocks/>
          </p:cNvGrpSpPr>
          <p:nvPr/>
        </p:nvGrpSpPr>
        <p:grpSpPr bwMode="auto">
          <a:xfrm rot="20640000">
            <a:off x="3738563" y="8126414"/>
            <a:ext cx="182562" cy="360363"/>
            <a:chOff x="0" y="0"/>
            <a:chExt cx="114" cy="226"/>
          </a:xfrm>
        </p:grpSpPr>
        <p:sp>
          <p:nvSpPr>
            <p:cNvPr id="28073" name="Oval 425"/>
            <p:cNvSpPr>
              <a:spLocks/>
            </p:cNvSpPr>
            <p:nvPr/>
          </p:nvSpPr>
          <p:spPr bwMode="auto">
            <a:xfrm rot="14640000" flipH="1">
              <a:off x="24" y="155"/>
              <a:ext cx="56" cy="64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74" name="Freeform 426"/>
            <p:cNvSpPr>
              <a:spLocks/>
            </p:cNvSpPr>
            <p:nvPr/>
          </p:nvSpPr>
          <p:spPr bwMode="auto">
            <a:xfrm rot="16680000" flipH="1">
              <a:off x="-3" y="59"/>
              <a:ext cx="162" cy="50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75" name="Freeform 427"/>
            <p:cNvSpPr>
              <a:spLocks/>
            </p:cNvSpPr>
            <p:nvPr/>
          </p:nvSpPr>
          <p:spPr bwMode="auto">
            <a:xfrm rot="15120000" flipH="1">
              <a:off x="-20" y="52"/>
              <a:ext cx="142" cy="62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076" name="Group 428"/>
          <p:cNvGrpSpPr>
            <a:grpSpLocks/>
          </p:cNvGrpSpPr>
          <p:nvPr/>
        </p:nvGrpSpPr>
        <p:grpSpPr bwMode="auto">
          <a:xfrm rot="19620000">
            <a:off x="3840165" y="8134350"/>
            <a:ext cx="180975" cy="358775"/>
            <a:chOff x="0" y="0"/>
            <a:chExt cx="113" cy="226"/>
          </a:xfrm>
        </p:grpSpPr>
        <p:sp>
          <p:nvSpPr>
            <p:cNvPr id="28077" name="Oval 429"/>
            <p:cNvSpPr>
              <a:spLocks/>
            </p:cNvSpPr>
            <p:nvPr/>
          </p:nvSpPr>
          <p:spPr bwMode="auto">
            <a:xfrm rot="14640000" flipH="1">
              <a:off x="24" y="155"/>
              <a:ext cx="56" cy="64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78" name="Freeform 430"/>
            <p:cNvSpPr>
              <a:spLocks/>
            </p:cNvSpPr>
            <p:nvPr/>
          </p:nvSpPr>
          <p:spPr bwMode="auto">
            <a:xfrm rot="16680000" flipH="1">
              <a:off x="-3" y="58"/>
              <a:ext cx="162" cy="49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79" name="Freeform 431"/>
            <p:cNvSpPr>
              <a:spLocks/>
            </p:cNvSpPr>
            <p:nvPr/>
          </p:nvSpPr>
          <p:spPr bwMode="auto">
            <a:xfrm rot="15060000" flipH="1">
              <a:off x="-19" y="52"/>
              <a:ext cx="142" cy="62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080" name="Group 432"/>
          <p:cNvGrpSpPr>
            <a:grpSpLocks/>
          </p:cNvGrpSpPr>
          <p:nvPr/>
        </p:nvGrpSpPr>
        <p:grpSpPr bwMode="auto">
          <a:xfrm rot="18300000">
            <a:off x="3905250" y="8077201"/>
            <a:ext cx="180975" cy="358775"/>
            <a:chOff x="0" y="0"/>
            <a:chExt cx="113" cy="225"/>
          </a:xfrm>
        </p:grpSpPr>
        <p:sp>
          <p:nvSpPr>
            <p:cNvPr id="28081" name="Oval 433"/>
            <p:cNvSpPr>
              <a:spLocks/>
            </p:cNvSpPr>
            <p:nvPr/>
          </p:nvSpPr>
          <p:spPr bwMode="auto">
            <a:xfrm rot="14640000" flipH="1">
              <a:off x="25" y="154"/>
              <a:ext cx="56" cy="63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82" name="Freeform 434"/>
            <p:cNvSpPr>
              <a:spLocks/>
            </p:cNvSpPr>
            <p:nvPr/>
          </p:nvSpPr>
          <p:spPr bwMode="auto">
            <a:xfrm rot="16680000" flipH="1">
              <a:off x="-3" y="58"/>
              <a:ext cx="162" cy="49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83" name="Freeform 435"/>
            <p:cNvSpPr>
              <a:spLocks/>
            </p:cNvSpPr>
            <p:nvPr/>
          </p:nvSpPr>
          <p:spPr bwMode="auto">
            <a:xfrm rot="15060000" flipH="1">
              <a:off x="-19" y="51"/>
              <a:ext cx="142" cy="61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084" name="Oval 436"/>
          <p:cNvSpPr>
            <a:spLocks/>
          </p:cNvSpPr>
          <p:nvPr/>
        </p:nvSpPr>
        <p:spPr bwMode="auto">
          <a:xfrm>
            <a:off x="3935412" y="7802564"/>
            <a:ext cx="342901" cy="342901"/>
          </a:xfrm>
          <a:prstGeom prst="ellipse">
            <a:avLst/>
          </a:prstGeom>
          <a:solidFill>
            <a:srgbClr val="37FF37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085" name="Rectangle 437"/>
          <p:cNvSpPr>
            <a:spLocks/>
          </p:cNvSpPr>
          <p:nvPr/>
        </p:nvSpPr>
        <p:spPr bwMode="auto">
          <a:xfrm>
            <a:off x="3487738" y="8604251"/>
            <a:ext cx="7366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85" bIns="0">
            <a:prstTxWarp prst="textNoShape">
              <a:avLst/>
            </a:prstTxWarp>
          </a:bodyPr>
          <a:lstStyle/>
          <a:p>
            <a:pPr marL="39677"/>
            <a:r>
              <a:rPr lang="en-US" sz="1600" dirty="0">
                <a:latin typeface="Arial" charset="0"/>
                <a:ea typeface="Arial" charset="0"/>
                <a:cs typeface="Arial" charset="0"/>
                <a:sym typeface="Arial" charset="0"/>
              </a:rPr>
              <a:t>25uM</a:t>
            </a:r>
          </a:p>
        </p:txBody>
      </p:sp>
      <p:grpSp>
        <p:nvGrpSpPr>
          <p:cNvPr id="28087" name="Group 439"/>
          <p:cNvGrpSpPr>
            <a:grpSpLocks/>
          </p:cNvGrpSpPr>
          <p:nvPr/>
        </p:nvGrpSpPr>
        <p:grpSpPr bwMode="auto">
          <a:xfrm rot="15240000" flipH="1">
            <a:off x="4490937" y="7942057"/>
            <a:ext cx="180975" cy="360363"/>
            <a:chOff x="0" y="0"/>
            <a:chExt cx="114" cy="227"/>
          </a:xfrm>
        </p:grpSpPr>
        <p:sp>
          <p:nvSpPr>
            <p:cNvPr id="28088" name="Oval 440"/>
            <p:cNvSpPr>
              <a:spLocks/>
            </p:cNvSpPr>
            <p:nvPr/>
          </p:nvSpPr>
          <p:spPr bwMode="auto">
            <a:xfrm rot="-3840000">
              <a:off x="25" y="6"/>
              <a:ext cx="56" cy="63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89" name="Freeform 441"/>
            <p:cNvSpPr>
              <a:spLocks/>
            </p:cNvSpPr>
            <p:nvPr/>
          </p:nvSpPr>
          <p:spPr bwMode="auto">
            <a:xfrm rot="-5880000">
              <a:off x="-2" y="117"/>
              <a:ext cx="162" cy="49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90" name="Freeform 442"/>
            <p:cNvSpPr>
              <a:spLocks/>
            </p:cNvSpPr>
            <p:nvPr/>
          </p:nvSpPr>
          <p:spPr bwMode="auto">
            <a:xfrm rot="-4260000">
              <a:off x="-19" y="111"/>
              <a:ext cx="142" cy="62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091" name="Group 443"/>
          <p:cNvGrpSpPr>
            <a:grpSpLocks/>
          </p:cNvGrpSpPr>
          <p:nvPr/>
        </p:nvGrpSpPr>
        <p:grpSpPr bwMode="auto">
          <a:xfrm rot="1559999" flipH="1">
            <a:off x="4670870" y="8138473"/>
            <a:ext cx="184151" cy="358775"/>
            <a:chOff x="0" y="0"/>
            <a:chExt cx="115" cy="226"/>
          </a:xfrm>
        </p:grpSpPr>
        <p:sp>
          <p:nvSpPr>
            <p:cNvPr id="28092" name="Oval 444"/>
            <p:cNvSpPr>
              <a:spLocks/>
            </p:cNvSpPr>
            <p:nvPr/>
          </p:nvSpPr>
          <p:spPr bwMode="auto">
            <a:xfrm rot="14640000" flipH="1">
              <a:off x="25" y="154"/>
              <a:ext cx="56" cy="64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93" name="Freeform 445"/>
            <p:cNvSpPr>
              <a:spLocks/>
            </p:cNvSpPr>
            <p:nvPr/>
          </p:nvSpPr>
          <p:spPr bwMode="auto">
            <a:xfrm rot="16680000" flipH="1">
              <a:off x="-1" y="59"/>
              <a:ext cx="162" cy="50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94" name="Freeform 446"/>
            <p:cNvSpPr>
              <a:spLocks/>
            </p:cNvSpPr>
            <p:nvPr/>
          </p:nvSpPr>
          <p:spPr bwMode="auto">
            <a:xfrm rot="15060000" flipH="1">
              <a:off x="-19" y="51"/>
              <a:ext cx="142" cy="61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095" name="Group 447"/>
          <p:cNvGrpSpPr>
            <a:grpSpLocks/>
          </p:cNvGrpSpPr>
          <p:nvPr/>
        </p:nvGrpSpPr>
        <p:grpSpPr bwMode="auto">
          <a:xfrm rot="2579999" flipH="1">
            <a:off x="4571004" y="8128785"/>
            <a:ext cx="182562" cy="358775"/>
            <a:chOff x="0" y="0"/>
            <a:chExt cx="114" cy="225"/>
          </a:xfrm>
        </p:grpSpPr>
        <p:sp>
          <p:nvSpPr>
            <p:cNvPr id="28096" name="Oval 448"/>
            <p:cNvSpPr>
              <a:spLocks/>
            </p:cNvSpPr>
            <p:nvPr/>
          </p:nvSpPr>
          <p:spPr bwMode="auto">
            <a:xfrm rot="14640000" flipH="1">
              <a:off x="25" y="154"/>
              <a:ext cx="56" cy="64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97" name="Freeform 449"/>
            <p:cNvSpPr>
              <a:spLocks/>
            </p:cNvSpPr>
            <p:nvPr/>
          </p:nvSpPr>
          <p:spPr bwMode="auto">
            <a:xfrm rot="16680000" flipH="1">
              <a:off x="-2" y="58"/>
              <a:ext cx="162" cy="49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98" name="Freeform 450"/>
            <p:cNvSpPr>
              <a:spLocks/>
            </p:cNvSpPr>
            <p:nvPr/>
          </p:nvSpPr>
          <p:spPr bwMode="auto">
            <a:xfrm rot="15060000" flipH="1">
              <a:off x="-19" y="51"/>
              <a:ext cx="142" cy="62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099" name="Group 451"/>
          <p:cNvGrpSpPr>
            <a:grpSpLocks/>
          </p:cNvGrpSpPr>
          <p:nvPr/>
        </p:nvGrpSpPr>
        <p:grpSpPr bwMode="auto">
          <a:xfrm rot="3899999" flipH="1">
            <a:off x="4516841" y="8061063"/>
            <a:ext cx="180975" cy="358775"/>
            <a:chOff x="0" y="0"/>
            <a:chExt cx="113" cy="225"/>
          </a:xfrm>
        </p:grpSpPr>
        <p:sp>
          <p:nvSpPr>
            <p:cNvPr id="28100" name="Oval 452"/>
            <p:cNvSpPr>
              <a:spLocks/>
            </p:cNvSpPr>
            <p:nvPr/>
          </p:nvSpPr>
          <p:spPr bwMode="auto">
            <a:xfrm rot="14640000" flipH="1">
              <a:off x="25" y="154"/>
              <a:ext cx="56" cy="63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384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01" name="Freeform 453"/>
            <p:cNvSpPr>
              <a:spLocks/>
            </p:cNvSpPr>
            <p:nvPr/>
          </p:nvSpPr>
          <p:spPr bwMode="auto">
            <a:xfrm rot="16680000" flipH="1">
              <a:off x="-3" y="58"/>
              <a:ext cx="162" cy="49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02" name="Freeform 454"/>
            <p:cNvSpPr>
              <a:spLocks/>
            </p:cNvSpPr>
            <p:nvPr/>
          </p:nvSpPr>
          <p:spPr bwMode="auto">
            <a:xfrm rot="15060000" flipH="1">
              <a:off x="-19" y="51"/>
              <a:ext cx="142" cy="61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103" name="Oval 455"/>
          <p:cNvSpPr>
            <a:spLocks/>
          </p:cNvSpPr>
          <p:nvPr/>
        </p:nvSpPr>
        <p:spPr bwMode="auto">
          <a:xfrm rot="599999" flipH="1">
            <a:off x="4377351" y="7770136"/>
            <a:ext cx="342901" cy="342901"/>
          </a:xfrm>
          <a:prstGeom prst="ellipse">
            <a:avLst/>
          </a:prstGeom>
          <a:solidFill>
            <a:srgbClr val="37FF37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8104" name="Group 456"/>
          <p:cNvGrpSpPr>
            <a:grpSpLocks/>
          </p:cNvGrpSpPr>
          <p:nvPr/>
        </p:nvGrpSpPr>
        <p:grpSpPr bwMode="auto">
          <a:xfrm>
            <a:off x="4646613" y="7761287"/>
            <a:ext cx="182562" cy="360363"/>
            <a:chOff x="0" y="0"/>
            <a:chExt cx="115" cy="227"/>
          </a:xfrm>
        </p:grpSpPr>
        <p:sp>
          <p:nvSpPr>
            <p:cNvPr id="28105" name="Oval 457"/>
            <p:cNvSpPr>
              <a:spLocks/>
            </p:cNvSpPr>
            <p:nvPr/>
          </p:nvSpPr>
          <p:spPr bwMode="auto">
            <a:xfrm rot="-3840000">
              <a:off x="24" y="6"/>
              <a:ext cx="56" cy="63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BBBBBB"/>
                </a:gs>
              </a:gsLst>
              <a:lin ang="1776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06" name="Freeform 458"/>
            <p:cNvSpPr>
              <a:spLocks/>
            </p:cNvSpPr>
            <p:nvPr/>
          </p:nvSpPr>
          <p:spPr bwMode="auto">
            <a:xfrm rot="-5880000">
              <a:off x="-2" y="117"/>
              <a:ext cx="162" cy="49"/>
            </a:xfrm>
            <a:custGeom>
              <a:avLst/>
              <a:gdLst/>
              <a:ahLst/>
              <a:cxnLst>
                <a:cxn ang="0">
                  <a:pos x="0" y="4377"/>
                </a:cxn>
                <a:cxn ang="0">
                  <a:pos x="3747" y="4377"/>
                </a:cxn>
                <a:cxn ang="0">
                  <a:pos x="3967" y="6612"/>
                </a:cxn>
                <a:cxn ang="0">
                  <a:pos x="4629" y="8101"/>
                </a:cxn>
                <a:cxn ang="0">
                  <a:pos x="6392" y="3632"/>
                </a:cxn>
                <a:cxn ang="0">
                  <a:pos x="7935" y="8846"/>
                </a:cxn>
                <a:cxn ang="0">
                  <a:pos x="9698" y="9591"/>
                </a:cxn>
                <a:cxn ang="0">
                  <a:pos x="10359" y="11081"/>
                </a:cxn>
                <a:cxn ang="0">
                  <a:pos x="11020" y="10336"/>
                </a:cxn>
                <a:cxn ang="0">
                  <a:pos x="11902" y="9591"/>
                </a:cxn>
                <a:cxn ang="0">
                  <a:pos x="13224" y="10336"/>
                </a:cxn>
                <a:cxn ang="0">
                  <a:pos x="13665" y="18529"/>
                </a:cxn>
                <a:cxn ang="0">
                  <a:pos x="15208" y="17039"/>
                </a:cxn>
                <a:cxn ang="0">
                  <a:pos x="15429" y="14805"/>
                </a:cxn>
                <a:cxn ang="0">
                  <a:pos x="16531" y="11826"/>
                </a:cxn>
                <a:cxn ang="0">
                  <a:pos x="17192" y="14805"/>
                </a:cxn>
                <a:cxn ang="0">
                  <a:pos x="17633" y="17039"/>
                </a:cxn>
                <a:cxn ang="0">
                  <a:pos x="18735" y="11081"/>
                </a:cxn>
                <a:cxn ang="0">
                  <a:pos x="19396" y="10336"/>
                </a:cxn>
                <a:cxn ang="0">
                  <a:pos x="20057" y="11826"/>
                </a:cxn>
                <a:cxn ang="0">
                  <a:pos x="21600" y="10336"/>
                </a:cxn>
              </a:cxnLst>
              <a:rect l="0" t="0" r="r" b="b"/>
              <a:pathLst>
                <a:path w="21600" h="18529">
                  <a:moveTo>
                    <a:pt x="0" y="4377"/>
                  </a:moveTo>
                  <a:cubicBezTo>
                    <a:pt x="3541" y="405"/>
                    <a:pt x="2924" y="-3071"/>
                    <a:pt x="3747" y="4377"/>
                  </a:cubicBezTo>
                  <a:cubicBezTo>
                    <a:pt x="3835" y="5122"/>
                    <a:pt x="3820" y="6016"/>
                    <a:pt x="3967" y="6612"/>
                  </a:cubicBezTo>
                  <a:cubicBezTo>
                    <a:pt x="4129" y="7307"/>
                    <a:pt x="4408" y="7605"/>
                    <a:pt x="4629" y="8101"/>
                  </a:cubicBezTo>
                  <a:cubicBezTo>
                    <a:pt x="5628" y="6959"/>
                    <a:pt x="5496" y="5619"/>
                    <a:pt x="6392" y="3632"/>
                  </a:cubicBezTo>
                  <a:cubicBezTo>
                    <a:pt x="7949" y="4675"/>
                    <a:pt x="7376" y="3186"/>
                    <a:pt x="7935" y="8846"/>
                  </a:cubicBezTo>
                  <a:cubicBezTo>
                    <a:pt x="8126" y="10733"/>
                    <a:pt x="9110" y="9343"/>
                    <a:pt x="9698" y="9591"/>
                  </a:cubicBezTo>
                  <a:cubicBezTo>
                    <a:pt x="9918" y="10088"/>
                    <a:pt x="10095" y="10932"/>
                    <a:pt x="10359" y="11081"/>
                  </a:cubicBezTo>
                  <a:cubicBezTo>
                    <a:pt x="10594" y="11230"/>
                    <a:pt x="10800" y="10535"/>
                    <a:pt x="11020" y="10336"/>
                  </a:cubicBezTo>
                  <a:cubicBezTo>
                    <a:pt x="11314" y="10038"/>
                    <a:pt x="11608" y="9839"/>
                    <a:pt x="11902" y="9591"/>
                  </a:cubicBezTo>
                  <a:cubicBezTo>
                    <a:pt x="12343" y="9839"/>
                    <a:pt x="12945" y="9144"/>
                    <a:pt x="13224" y="10336"/>
                  </a:cubicBezTo>
                  <a:cubicBezTo>
                    <a:pt x="13724" y="12521"/>
                    <a:pt x="13401" y="15897"/>
                    <a:pt x="13665" y="18529"/>
                  </a:cubicBezTo>
                  <a:cubicBezTo>
                    <a:pt x="14180" y="18032"/>
                    <a:pt x="14753" y="17983"/>
                    <a:pt x="15208" y="17039"/>
                  </a:cubicBezTo>
                  <a:cubicBezTo>
                    <a:pt x="15399" y="16642"/>
                    <a:pt x="15326" y="15500"/>
                    <a:pt x="15429" y="14805"/>
                  </a:cubicBezTo>
                  <a:cubicBezTo>
                    <a:pt x="15825" y="12123"/>
                    <a:pt x="15767" y="12670"/>
                    <a:pt x="16531" y="11826"/>
                  </a:cubicBezTo>
                  <a:cubicBezTo>
                    <a:pt x="16751" y="12819"/>
                    <a:pt x="16971" y="13812"/>
                    <a:pt x="17192" y="14805"/>
                  </a:cubicBezTo>
                  <a:cubicBezTo>
                    <a:pt x="17339" y="15550"/>
                    <a:pt x="17368" y="17238"/>
                    <a:pt x="17633" y="17039"/>
                  </a:cubicBezTo>
                  <a:cubicBezTo>
                    <a:pt x="18118" y="16692"/>
                    <a:pt x="18456" y="12024"/>
                    <a:pt x="18735" y="11081"/>
                  </a:cubicBezTo>
                  <a:cubicBezTo>
                    <a:pt x="18896" y="10535"/>
                    <a:pt x="19176" y="10584"/>
                    <a:pt x="19396" y="10336"/>
                  </a:cubicBezTo>
                  <a:cubicBezTo>
                    <a:pt x="19616" y="10832"/>
                    <a:pt x="19793" y="11826"/>
                    <a:pt x="20057" y="11826"/>
                  </a:cubicBezTo>
                  <a:cubicBezTo>
                    <a:pt x="20586" y="11826"/>
                    <a:pt x="21071" y="10336"/>
                    <a:pt x="21600" y="1033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07" name="Freeform 459"/>
            <p:cNvSpPr>
              <a:spLocks/>
            </p:cNvSpPr>
            <p:nvPr/>
          </p:nvSpPr>
          <p:spPr bwMode="auto">
            <a:xfrm rot="-4260000">
              <a:off x="-19" y="111"/>
              <a:ext cx="142" cy="62"/>
            </a:xfrm>
            <a:custGeom>
              <a:avLst/>
              <a:gdLst/>
              <a:ahLst/>
              <a:cxnLst>
                <a:cxn ang="0">
                  <a:pos x="21600" y="1431"/>
                </a:cxn>
                <a:cxn ang="0">
                  <a:pos x="20847" y="72"/>
                </a:cxn>
                <a:cxn ang="0">
                  <a:pos x="18837" y="4827"/>
                </a:cxn>
                <a:cxn ang="0">
                  <a:pos x="18084" y="8903"/>
                </a:cxn>
                <a:cxn ang="0">
                  <a:pos x="15572" y="6186"/>
                </a:cxn>
                <a:cxn ang="0">
                  <a:pos x="14316" y="6865"/>
                </a:cxn>
                <a:cxn ang="0">
                  <a:pos x="13814" y="10940"/>
                </a:cxn>
                <a:cxn ang="0">
                  <a:pos x="12307" y="12299"/>
                </a:cxn>
                <a:cxn ang="0">
                  <a:pos x="10800" y="10261"/>
                </a:cxn>
                <a:cxn ang="0">
                  <a:pos x="9544" y="7544"/>
                </a:cxn>
                <a:cxn ang="0">
                  <a:pos x="9042" y="9582"/>
                </a:cxn>
                <a:cxn ang="0">
                  <a:pos x="6279" y="12978"/>
                </a:cxn>
                <a:cxn ang="0">
                  <a:pos x="5526" y="12299"/>
                </a:cxn>
                <a:cxn ang="0">
                  <a:pos x="4270" y="18412"/>
                </a:cxn>
                <a:cxn ang="0">
                  <a:pos x="2763" y="17733"/>
                </a:cxn>
                <a:cxn ang="0">
                  <a:pos x="2009" y="16374"/>
                </a:cxn>
                <a:cxn ang="0">
                  <a:pos x="502" y="17054"/>
                </a:cxn>
                <a:cxn ang="0">
                  <a:pos x="0" y="21129"/>
                </a:cxn>
              </a:cxnLst>
              <a:rect l="0" t="0" r="r" b="b"/>
              <a:pathLst>
                <a:path w="21600" h="21129">
                  <a:moveTo>
                    <a:pt x="21600" y="1431"/>
                  </a:moveTo>
                  <a:cubicBezTo>
                    <a:pt x="21349" y="978"/>
                    <a:pt x="21148" y="163"/>
                    <a:pt x="20847" y="72"/>
                  </a:cubicBezTo>
                  <a:cubicBezTo>
                    <a:pt x="19289" y="-471"/>
                    <a:pt x="19340" y="2155"/>
                    <a:pt x="18837" y="4827"/>
                  </a:cubicBezTo>
                  <a:cubicBezTo>
                    <a:pt x="17866" y="10080"/>
                    <a:pt x="18720" y="3786"/>
                    <a:pt x="18084" y="8903"/>
                  </a:cubicBezTo>
                  <a:cubicBezTo>
                    <a:pt x="17129" y="8269"/>
                    <a:pt x="16493" y="7001"/>
                    <a:pt x="15572" y="6186"/>
                  </a:cubicBezTo>
                  <a:cubicBezTo>
                    <a:pt x="15153" y="6412"/>
                    <a:pt x="14618" y="6050"/>
                    <a:pt x="14316" y="6865"/>
                  </a:cubicBezTo>
                  <a:cubicBezTo>
                    <a:pt x="13948" y="7861"/>
                    <a:pt x="14316" y="10487"/>
                    <a:pt x="13814" y="10940"/>
                  </a:cubicBezTo>
                  <a:cubicBezTo>
                    <a:pt x="13312" y="11393"/>
                    <a:pt x="12307" y="12299"/>
                    <a:pt x="12307" y="12299"/>
                  </a:cubicBezTo>
                  <a:cubicBezTo>
                    <a:pt x="11687" y="11755"/>
                    <a:pt x="11286" y="11574"/>
                    <a:pt x="10800" y="10261"/>
                  </a:cubicBezTo>
                  <a:cubicBezTo>
                    <a:pt x="9661" y="7182"/>
                    <a:pt x="11018" y="8857"/>
                    <a:pt x="9544" y="7544"/>
                  </a:cubicBezTo>
                  <a:cubicBezTo>
                    <a:pt x="9377" y="8223"/>
                    <a:pt x="9142" y="8812"/>
                    <a:pt x="9042" y="9582"/>
                  </a:cubicBezTo>
                  <a:cubicBezTo>
                    <a:pt x="8272" y="15786"/>
                    <a:pt x="9913" y="13974"/>
                    <a:pt x="6279" y="12978"/>
                  </a:cubicBezTo>
                  <a:cubicBezTo>
                    <a:pt x="6028" y="12752"/>
                    <a:pt x="5793" y="12299"/>
                    <a:pt x="5526" y="12299"/>
                  </a:cubicBezTo>
                  <a:cubicBezTo>
                    <a:pt x="4353" y="12299"/>
                    <a:pt x="4437" y="16238"/>
                    <a:pt x="4270" y="18412"/>
                  </a:cubicBezTo>
                  <a:cubicBezTo>
                    <a:pt x="3767" y="18186"/>
                    <a:pt x="3248" y="18186"/>
                    <a:pt x="2763" y="17733"/>
                  </a:cubicBezTo>
                  <a:cubicBezTo>
                    <a:pt x="2478" y="17461"/>
                    <a:pt x="2311" y="16465"/>
                    <a:pt x="2009" y="16374"/>
                  </a:cubicBezTo>
                  <a:cubicBezTo>
                    <a:pt x="1507" y="16238"/>
                    <a:pt x="1005" y="16827"/>
                    <a:pt x="502" y="17054"/>
                  </a:cubicBezTo>
                  <a:cubicBezTo>
                    <a:pt x="335" y="18412"/>
                    <a:pt x="0" y="21129"/>
                    <a:pt x="0" y="21129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108" name="Group 460"/>
          <p:cNvGrpSpPr>
            <a:grpSpLocks/>
          </p:cNvGrpSpPr>
          <p:nvPr/>
        </p:nvGrpSpPr>
        <p:grpSpPr bwMode="auto">
          <a:xfrm>
            <a:off x="6575425" y="3576639"/>
            <a:ext cx="6337300" cy="5672138"/>
            <a:chOff x="0" y="1"/>
            <a:chExt cx="3991" cy="3573"/>
          </a:xfrm>
        </p:grpSpPr>
        <p:grpSp>
          <p:nvGrpSpPr>
            <p:cNvPr id="28109" name="Group 461"/>
            <p:cNvGrpSpPr>
              <a:grpSpLocks/>
            </p:cNvGrpSpPr>
            <p:nvPr/>
          </p:nvGrpSpPr>
          <p:grpSpPr bwMode="auto">
            <a:xfrm>
              <a:off x="0" y="390"/>
              <a:ext cx="3991" cy="3184"/>
              <a:chOff x="0" y="0"/>
              <a:chExt cx="3991" cy="3184"/>
            </a:xfrm>
          </p:grpSpPr>
          <p:pic>
            <p:nvPicPr>
              <p:cNvPr id="28110" name="Picture 462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70"/>
                <a:ext cx="1914" cy="1441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8111" name="Picture 463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742" y="0"/>
                <a:ext cx="2249" cy="133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8112" name="Picture 464"/>
              <p:cNvPicPr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5" y="1776"/>
                <a:ext cx="1920" cy="140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8113" name="Picture 46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90" y="1584"/>
                <a:ext cx="1850" cy="148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</p:grpSp>
        <p:sp>
          <p:nvSpPr>
            <p:cNvPr id="28114" name="Rectangle 466"/>
            <p:cNvSpPr>
              <a:spLocks/>
            </p:cNvSpPr>
            <p:nvPr/>
          </p:nvSpPr>
          <p:spPr bwMode="auto">
            <a:xfrm>
              <a:off x="321" y="1"/>
              <a:ext cx="2838" cy="23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ea typeface="Gill Sans" charset="0"/>
                  <a:cs typeface="Gill Sans" charset="0"/>
                </a:rPr>
                <a:t>T cell immune receptors and </a:t>
              </a:r>
              <a:r>
                <a:rPr lang="en-US" sz="2400" dirty="0" err="1">
                  <a:ea typeface="Gill Sans" charset="0"/>
                  <a:cs typeface="Gill Sans" charset="0"/>
                </a:rPr>
                <a:t>ligands</a:t>
              </a:r>
              <a:endParaRPr lang="en-US" sz="2400" dirty="0"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8115" name="Group 467"/>
          <p:cNvGrpSpPr>
            <a:grpSpLocks/>
          </p:cNvGrpSpPr>
          <p:nvPr/>
        </p:nvGrpSpPr>
        <p:grpSpPr bwMode="auto">
          <a:xfrm>
            <a:off x="454025" y="9277350"/>
            <a:ext cx="12642850" cy="465138"/>
            <a:chOff x="0" y="0"/>
            <a:chExt cx="7964" cy="293"/>
          </a:xfrm>
        </p:grpSpPr>
        <p:sp>
          <p:nvSpPr>
            <p:cNvPr id="28116" name="Rectangle 468"/>
            <p:cNvSpPr>
              <a:spLocks/>
            </p:cNvSpPr>
            <p:nvPr/>
          </p:nvSpPr>
          <p:spPr bwMode="auto">
            <a:xfrm>
              <a:off x="3756" y="0"/>
              <a:ext cx="4208" cy="2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77">
                <a:spcBef>
                  <a:spcPts val="350"/>
                </a:spcBef>
              </a:pPr>
              <a:r>
                <a:rPr lang="en-US" sz="1600" b="1" dirty="0">
                  <a:solidFill>
                    <a:srgbClr val="FF2712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Collaboration with A. van </a:t>
              </a:r>
              <a:r>
                <a:rPr lang="en-US" sz="1600" b="1" dirty="0" err="1">
                  <a:solidFill>
                    <a:srgbClr val="FF2712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der</a:t>
              </a:r>
              <a:r>
                <a:rPr lang="en-US" sz="1600" b="1" dirty="0">
                  <a:solidFill>
                    <a:srgbClr val="FF2712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lang="en-US" sz="1600" b="1" dirty="0" err="1">
                  <a:solidFill>
                    <a:srgbClr val="FF2712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Merwe</a:t>
              </a:r>
              <a:r>
                <a:rPr lang="en-US" sz="1600" b="1" dirty="0">
                  <a:solidFill>
                    <a:srgbClr val="FF2712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, University of Oxford</a:t>
              </a:r>
            </a:p>
          </p:txBody>
        </p:sp>
        <p:sp>
          <p:nvSpPr>
            <p:cNvPr id="28117" name="Rectangle 469"/>
            <p:cNvSpPr>
              <a:spLocks/>
            </p:cNvSpPr>
            <p:nvPr/>
          </p:nvSpPr>
          <p:spPr bwMode="auto">
            <a:xfrm>
              <a:off x="0" y="93"/>
              <a:ext cx="3392" cy="2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77">
                <a:spcBef>
                  <a:spcPts val="350"/>
                </a:spcBef>
              </a:pPr>
              <a:r>
                <a:rPr lang="en-US" sz="1600" b="1" dirty="0">
                  <a:solidFill>
                    <a:srgbClr val="66B132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Collaboration with </a:t>
              </a:r>
              <a:r>
                <a:rPr lang="en-US" sz="1600" b="1" dirty="0" err="1">
                  <a:solidFill>
                    <a:srgbClr val="66B132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D.Craik/C.Wang</a:t>
              </a:r>
              <a:r>
                <a:rPr lang="en-US" sz="1600" b="1" dirty="0">
                  <a:solidFill>
                    <a:srgbClr val="66B132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, UQLD Brisbane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3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GB" sz="51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More applications…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36" y="1852464"/>
            <a:ext cx="11665296" cy="2295993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spontaneous adsorption of surfactants,  polymers and proteins to interfaces </a:t>
            </a:r>
            <a:r>
              <a:rPr lang="en-US" sz="2400" dirty="0" smtClean="0">
                <a:solidFill>
                  <a:schemeClr val="tx1"/>
                </a:solidFill>
              </a:rPr>
              <a:t>structural </a:t>
            </a:r>
            <a:r>
              <a:rPr lang="en-US" sz="2400" dirty="0">
                <a:solidFill>
                  <a:schemeClr val="tx1"/>
                </a:solidFill>
              </a:rPr>
              <a:t>changes in response to external parameters: </a:t>
            </a:r>
            <a:r>
              <a:rPr lang="en-US" sz="2400" dirty="0" err="1">
                <a:solidFill>
                  <a:schemeClr val="tx1"/>
                </a:solidFill>
              </a:rPr>
              <a:t>e.g</a:t>
            </a:r>
            <a:r>
              <a:rPr lang="en-US" sz="2400" dirty="0">
                <a:solidFill>
                  <a:schemeClr val="tx1"/>
                </a:solidFill>
              </a:rPr>
              <a:t> thermo- and pH-responsive polymers and polymer brushes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wetting, </a:t>
            </a:r>
            <a:r>
              <a:rPr lang="en-US" sz="2400" dirty="0" err="1">
                <a:solidFill>
                  <a:schemeClr val="tx1"/>
                </a:solidFill>
              </a:rPr>
              <a:t>dewetting</a:t>
            </a:r>
            <a:r>
              <a:rPr lang="en-US" sz="2400" dirty="0">
                <a:solidFill>
                  <a:schemeClr val="tx1"/>
                </a:solidFill>
              </a:rPr>
              <a:t>, solvent </a:t>
            </a:r>
            <a:r>
              <a:rPr lang="en-US" sz="2400" dirty="0" err="1">
                <a:solidFill>
                  <a:schemeClr val="tx1"/>
                </a:solidFill>
              </a:rPr>
              <a:t>peneration</a:t>
            </a:r>
            <a:r>
              <a:rPr lang="en-US" sz="2400" dirty="0">
                <a:solidFill>
                  <a:schemeClr val="tx1"/>
                </a:solidFill>
              </a:rPr>
              <a:t> and drying of films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effect of an interface on organization of ordered </a:t>
            </a:r>
            <a:r>
              <a:rPr lang="en-US" sz="2400" dirty="0" err="1">
                <a:solidFill>
                  <a:schemeClr val="tx1"/>
                </a:solidFill>
              </a:rPr>
              <a:t>mesophases</a:t>
            </a:r>
            <a:r>
              <a:rPr lang="en-US" sz="2400" dirty="0">
                <a:solidFill>
                  <a:schemeClr val="tx1"/>
                </a:solidFill>
              </a:rPr>
              <a:t>, e.g. liquid crystals, </a:t>
            </a:r>
            <a:r>
              <a:rPr lang="en-US" sz="2400" dirty="0" smtClean="0">
                <a:solidFill>
                  <a:schemeClr val="tx1"/>
                </a:solidFill>
              </a:rPr>
              <a:t>micelles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70152" y="4444752"/>
            <a:ext cx="4537820" cy="769441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Some limitations…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44" y="5236840"/>
            <a:ext cx="11809313" cy="388412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surfaces have to be </a:t>
            </a:r>
            <a:r>
              <a:rPr lang="en-US" sz="3100" i="1" dirty="0"/>
              <a:t>smooth</a:t>
            </a:r>
            <a:r>
              <a:rPr lang="en-US" sz="3100" dirty="0"/>
              <a:t> – </a:t>
            </a:r>
            <a:r>
              <a:rPr lang="en-US" sz="2400" dirty="0" err="1"/>
              <a:t>rms</a:t>
            </a:r>
            <a:r>
              <a:rPr lang="en-US" sz="2400" dirty="0"/>
              <a:t> &lt; 5Å desirable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surfaces have to be </a:t>
            </a:r>
            <a:r>
              <a:rPr lang="en-US" sz="3100" i="1" dirty="0"/>
              <a:t>flat</a:t>
            </a:r>
            <a:endParaRPr lang="en-US" sz="4000" i="1" dirty="0"/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surfaces need a relatively large area – 5 x 5 cm</a:t>
            </a:r>
            <a:r>
              <a:rPr lang="en-US" sz="2400" baseline="30000" dirty="0"/>
              <a:t>2</a:t>
            </a:r>
            <a:r>
              <a:rPr lang="en-US" sz="2400" dirty="0"/>
              <a:t> today – at ESS aiming for 5 x 5 mm</a:t>
            </a:r>
            <a:r>
              <a:rPr lang="en-US" sz="2400" baseline="30000" dirty="0"/>
              <a:t>2</a:t>
            </a:r>
            <a:endParaRPr lang="en-US" sz="2400" dirty="0"/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measurement times relatively long – 10s possible today but on large surfaces – at ESS aiming for millisecond-second range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for maximum benefit, materials need to be </a:t>
            </a:r>
            <a:r>
              <a:rPr lang="en-US" sz="2400" dirty="0" err="1"/>
              <a:t>deuterated</a:t>
            </a:r>
            <a:r>
              <a:rPr lang="en-US" sz="2400" dirty="0"/>
              <a:t> – sometimes difficult! setting up a </a:t>
            </a:r>
            <a:r>
              <a:rPr lang="en-US" sz="2400" dirty="0" err="1"/>
              <a:t>deuteration</a:t>
            </a:r>
            <a:r>
              <a:rPr lang="en-US" sz="2400" dirty="0"/>
              <a:t> facility at ESS will be essential</a:t>
            </a:r>
            <a:r>
              <a:rPr lang="en-US" sz="2400" dirty="0" smtClean="0"/>
              <a:t>.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Information only in surface normal direction (z)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0198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1029793" y="556321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GB" sz="51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Off-specular reflection:</a:t>
            </a:r>
          </a:p>
        </p:txBody>
      </p:sp>
      <p:sp>
        <p:nvSpPr>
          <p:cNvPr id="2" name="Rectangle 1"/>
          <p:cNvSpPr/>
          <p:nvPr/>
        </p:nvSpPr>
        <p:spPr>
          <a:xfrm>
            <a:off x="741763" y="1852466"/>
            <a:ext cx="11665296" cy="1852816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en-US" sz="2400" dirty="0"/>
              <a:t>What about lateral ordering or correlations on surfaces  - 2D structures?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off-specular reflectivity (</a:t>
            </a:r>
            <a:r>
              <a:rPr lang="en-US" sz="2400" dirty="0" smtClean="0"/>
              <a:t>when q </a:t>
            </a:r>
            <a:r>
              <a:rPr lang="en-US" sz="2400" dirty="0"/>
              <a:t>has an x-component) probes structure in the direction of the beam along the surface – e.g. fluctuations. Limited by neutron coherence length (~100</a:t>
            </a:r>
            <a:r>
              <a:rPr lang="en-US" sz="2400" dirty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2400" dirty="0"/>
              <a:t>m) – large scale </a:t>
            </a:r>
            <a:r>
              <a:rPr lang="en-US" sz="2400" dirty="0" err="1"/>
              <a:t>stuctures</a:t>
            </a:r>
            <a:r>
              <a:rPr lang="en-US" sz="2400" dirty="0"/>
              <a:t> in e.g. magnetism</a:t>
            </a:r>
          </a:p>
        </p:txBody>
      </p:sp>
      <p:pic>
        <p:nvPicPr>
          <p:cNvPr id="5" name="Picture 4" descr="dalgliesh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8" y="4084717"/>
            <a:ext cx="6458027" cy="3528393"/>
          </a:xfrm>
          <a:prstGeom prst="rect">
            <a:avLst/>
          </a:prstGeom>
        </p:spPr>
      </p:pic>
      <p:pic>
        <p:nvPicPr>
          <p:cNvPr id="6" name="Picture 5" descr="dalgliesh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64" y="3796681"/>
            <a:ext cx="4445001" cy="353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2564" y="7253065"/>
            <a:ext cx="4896545" cy="123042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/>
            <a:r>
              <a:rPr lang="en-US" sz="1800" dirty="0"/>
              <a:t>The diffraction pattern below TSC consists of a series of sharp peaks as a function of Q. This is characteristic of a </a:t>
            </a:r>
            <a:r>
              <a:rPr lang="en-US" sz="1800" dirty="0">
                <a:solidFill>
                  <a:srgbClr val="FF0000"/>
                </a:solidFill>
              </a:rPr>
              <a:t>stripe-like magnetic domain pattern x in real space.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760" y="7757120"/>
            <a:ext cx="6502400" cy="400110"/>
          </a:xfrm>
          <a:prstGeom prst="rect">
            <a:avLst/>
          </a:prstGeom>
        </p:spPr>
        <p:txBody>
          <a:bodyPr lIns="91420" tIns="45710" rIns="91420" bIns="45710">
            <a:spAutoFit/>
          </a:bodyPr>
          <a:lstStyle/>
          <a:p>
            <a:pPr algn="l"/>
            <a:r>
              <a:rPr lang="en-US" sz="2000" dirty="0" err="1"/>
              <a:t>J.Chakhalian</a:t>
            </a:r>
            <a:r>
              <a:rPr lang="en-US" sz="2000" dirty="0"/>
              <a:t> et al. Nature physics, VOL 2, 2006	</a:t>
            </a:r>
          </a:p>
        </p:txBody>
      </p:sp>
    </p:spTree>
    <p:extLst>
      <p:ext uri="{BB962C8B-B14F-4D97-AF65-F5344CB8AC3E}">
        <p14:creationId xmlns:p14="http://schemas.microsoft.com/office/powerpoint/2010/main" val="1556482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1029793" y="556321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GB" sz="51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Grazing incidence scattering:</a:t>
            </a:r>
          </a:p>
        </p:txBody>
      </p:sp>
      <p:sp>
        <p:nvSpPr>
          <p:cNvPr id="2" name="Rectangle 1"/>
          <p:cNvSpPr/>
          <p:nvPr/>
        </p:nvSpPr>
        <p:spPr>
          <a:xfrm>
            <a:off x="741763" y="1852469"/>
            <a:ext cx="11665296" cy="140961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en-US" sz="2400" dirty="0"/>
              <a:t>What about lateral ordering or correlations on surfaces  - 2D structures?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Grazing Incidence Small Angle Scattering (GISAS) probes by x-and y-directions. The  difference between GISAS and reflectivity measurements is the beam collimation: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48" y="3364633"/>
            <a:ext cx="3672408" cy="54406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1765" y="8765237"/>
            <a:ext cx="4536503" cy="661375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/>
            <a:r>
              <a:rPr lang="hu-HU" sz="1800" dirty="0"/>
              <a:t>W.Kreutzpaintner et al. Eur. Phys. J. Special Topics 167, 73–79 (2009)</a:t>
            </a:r>
            <a:endParaRPr lang="en-US" sz="1800" dirty="0"/>
          </a:p>
        </p:txBody>
      </p:sp>
      <p:pic>
        <p:nvPicPr>
          <p:cNvPr id="16" name="Picture 8" descr="Refl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2440" y="5020822"/>
            <a:ext cx="5102578" cy="232325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790431" y="3364634"/>
            <a:ext cx="5256585" cy="156966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rgbClr val="3366FF"/>
                </a:solidFill>
              </a:rPr>
              <a:t>Reflectivity data is measured with a divergent wide beam in the y-direction – this </a:t>
            </a:r>
            <a:r>
              <a:rPr lang="en-US" sz="2400" i="1" dirty="0">
                <a:solidFill>
                  <a:srgbClr val="3366FF"/>
                </a:solidFill>
              </a:rPr>
              <a:t>averages lateral structure </a:t>
            </a:r>
            <a:r>
              <a:rPr lang="en-US" sz="2400" dirty="0">
                <a:solidFill>
                  <a:srgbClr val="3366FF"/>
                </a:solidFill>
              </a:rPr>
              <a:t>in the sample plane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18424" y="7613106"/>
            <a:ext cx="5256585" cy="156966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GISAS data is measured with a narrow low-divergence beam in the y-direction – this </a:t>
            </a:r>
            <a:r>
              <a:rPr lang="en-US" sz="2400" i="1" dirty="0">
                <a:solidFill>
                  <a:srgbClr val="FF0000"/>
                </a:solidFill>
              </a:rPr>
              <a:t>determines the lateral resolution to structure </a:t>
            </a:r>
            <a:r>
              <a:rPr lang="en-US" sz="2400" dirty="0">
                <a:solidFill>
                  <a:srgbClr val="FF0000"/>
                </a:solidFill>
              </a:rPr>
              <a:t>in the sample plane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87562" y="5668888"/>
            <a:ext cx="1123305" cy="530057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GISAS</a:t>
            </a:r>
          </a:p>
        </p:txBody>
      </p:sp>
    </p:spTree>
    <p:extLst>
      <p:ext uri="{BB962C8B-B14F-4D97-AF65-F5344CB8AC3E}">
        <p14:creationId xmlns:p14="http://schemas.microsoft.com/office/powerpoint/2010/main" val="3593463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1763" y="1852464"/>
            <a:ext cx="11665296" cy="2296013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en-US" sz="2400" dirty="0"/>
              <a:t>What about lateral ordering or correlations on surfaces  - 2D structures?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Grazing Incidence Small Angle Scattering (GISAS) probes by x-and y-directions – the difference is that the beam needs to be well-collimated in both directions.  </a:t>
            </a:r>
          </a:p>
          <a:p>
            <a:pPr marL="342830" indent="-342830" algn="l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With time-of-flight GISANS can </a:t>
            </a:r>
            <a:r>
              <a:rPr lang="en-US" sz="2400" i="1" dirty="0">
                <a:solidFill>
                  <a:schemeClr val="accent2"/>
                </a:solidFill>
              </a:rPr>
              <a:t>probe surface structure at different depths </a:t>
            </a:r>
            <a:r>
              <a:rPr lang="en-US" sz="2400" dirty="0">
                <a:solidFill>
                  <a:schemeClr val="accent2"/>
                </a:solidFill>
              </a:rPr>
              <a:t>from interface, because at a given angle, the penetration depth increases with decreasing wavelength!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4588769"/>
            <a:ext cx="8115300" cy="2628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7746" y="8261177"/>
            <a:ext cx="12407056" cy="1015663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l"/>
            <a:r>
              <a:rPr lang="en-US" sz="2000" dirty="0"/>
              <a:t>Fig. 1. Selection of twelve 2d intensities measured simultaneously by TOF-GISANS from a </a:t>
            </a:r>
            <a:r>
              <a:rPr lang="en-US" sz="2000" dirty="0" err="1"/>
              <a:t>nanospolymer</a:t>
            </a:r>
            <a:r>
              <a:rPr lang="en-US" sz="2000" dirty="0"/>
              <a:t> </a:t>
            </a:r>
            <a:r>
              <a:rPr lang="en-US" sz="2000" dirty="0" err="1"/>
              <a:t>nanodot</a:t>
            </a:r>
            <a:r>
              <a:rPr lang="en-US" sz="2000" dirty="0"/>
              <a:t> film.</a:t>
            </a:r>
          </a:p>
          <a:p>
            <a:pPr algn="l"/>
            <a:r>
              <a:rPr lang="en-US" sz="2000" dirty="0"/>
              <a:t>The corresponding mean wavelengths are a) 0.50, b) 0.55, c) 0.61, d) 0.68, e) 0.75, f) 0.82, g) 0.91,</a:t>
            </a:r>
          </a:p>
          <a:p>
            <a:pPr algn="l"/>
            <a:r>
              <a:rPr lang="en-US" sz="2000" dirty="0"/>
              <a:t>h) 1.00, </a:t>
            </a:r>
            <a:r>
              <a:rPr lang="en-US" sz="2000" dirty="0" err="1"/>
              <a:t>i</a:t>
            </a:r>
            <a:r>
              <a:rPr lang="en-US" sz="2000" dirty="0"/>
              <a:t>) 1.11, j) 1.22, k) 1.35 and l) 1.48 nm. </a:t>
            </a:r>
            <a:r>
              <a:rPr lang="en-US" sz="2000" i="1" dirty="0"/>
              <a:t>P. Müller-</a:t>
            </a:r>
            <a:r>
              <a:rPr lang="en-US" sz="2000" i="1" dirty="0" err="1"/>
              <a:t>Bushbaum</a:t>
            </a:r>
            <a:r>
              <a:rPr lang="en-US" sz="2000" i="1" dirty="0"/>
              <a:t> et al. </a:t>
            </a:r>
            <a:r>
              <a:rPr lang="hu-HU" sz="2000" i="1" dirty="0"/>
              <a:t>Eur. Phys. J. Special Topics 167, 107–112 (2009)</a:t>
            </a:r>
            <a:endParaRPr lang="en-U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814"/>
          <a:stretch/>
        </p:blipFill>
        <p:spPr>
          <a:xfrm>
            <a:off x="9598746" y="4300736"/>
            <a:ext cx="2373978" cy="38063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2191031" y="4300741"/>
            <a:ext cx="0" cy="3384375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2335067" y="5668892"/>
            <a:ext cx="351338" cy="400089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2000" dirty="0" err="1">
                <a:latin typeface="Lucida Grande"/>
                <a:ea typeface="Lucida Grande"/>
                <a:cs typeface="Lucida Grande"/>
              </a:rPr>
              <a:t>λ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9526736" y="4300741"/>
            <a:ext cx="0" cy="3384375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9022680" y="4228730"/>
            <a:ext cx="444151" cy="46166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2400" dirty="0" err="1"/>
              <a:t>d</a:t>
            </a:r>
            <a:r>
              <a:rPr lang="en-US" sz="2400" baseline="-25000" dirty="0" err="1"/>
              <a:t>p</a:t>
            </a:r>
            <a:endParaRPr lang="en-US" sz="2400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29793" y="556321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GB" sz="51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Grazing incidence scattering: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753" y="7685114"/>
            <a:ext cx="8612153" cy="461665"/>
          </a:xfrm>
          <a:prstGeom prst="rect">
            <a:avLst/>
          </a:prstGeom>
          <a:noFill/>
        </p:spPr>
        <p:txBody>
          <a:bodyPr wrap="none" lIns="91420" tIns="45710" rIns="91420" bIns="4571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GISANS can probe buried interfaces that are not accessible by AFM</a:t>
            </a:r>
          </a:p>
        </p:txBody>
      </p:sp>
    </p:spTree>
    <p:extLst>
      <p:ext uri="{BB962C8B-B14F-4D97-AF65-F5344CB8AC3E}">
        <p14:creationId xmlns:p14="http://schemas.microsoft.com/office/powerpoint/2010/main" val="938707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19" tIns="65010" rIns="130019" bIns="6501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GB" sz="51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Summary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741763" y="1492425"/>
            <a:ext cx="11665296" cy="7912936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lvl="0" algn="l">
              <a:lnSpc>
                <a:spcPct val="130000"/>
              </a:lnSpc>
            </a:pPr>
            <a:r>
              <a:rPr lang="en-US" sz="2400" dirty="0">
                <a:solidFill>
                  <a:srgbClr val="333399"/>
                </a:solidFill>
              </a:rPr>
              <a:t>Specular Reflectivity</a:t>
            </a:r>
          </a:p>
          <a:p>
            <a:pPr marL="342830" indent="-342830" algn="l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probes structure in the surface normal direction only – lateral structure is averaged</a:t>
            </a:r>
          </a:p>
          <a:p>
            <a:pPr marL="342830" indent="-342830" algn="l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composition of film, location (and sometimes orientation) of components is obtained from scattering length density profiles </a:t>
            </a:r>
          </a:p>
          <a:p>
            <a:pPr lvl="0" algn="l">
              <a:lnSpc>
                <a:spcPct val="130000"/>
              </a:lnSpc>
            </a:pPr>
            <a:r>
              <a:rPr lang="en-US" sz="2400" dirty="0">
                <a:solidFill>
                  <a:srgbClr val="008000"/>
                </a:solidFill>
              </a:rPr>
              <a:t>Off-specular Reflectivity</a:t>
            </a:r>
          </a:p>
          <a:p>
            <a:pPr marL="342830" indent="-342830" algn="l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arises when the sample has in-plane structure along the beam direction (x) – resolution limited by neutron coherence length </a:t>
            </a:r>
          </a:p>
          <a:p>
            <a:pPr marL="342830" indent="-342830" algn="l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applications in magnetism, fluctuations, large domain structures</a:t>
            </a:r>
          </a:p>
          <a:p>
            <a:pPr lvl="0" algn="l"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</a:rPr>
              <a:t>Grazing Incidence Small Angle Scattering (GISAS)</a:t>
            </a:r>
          </a:p>
          <a:p>
            <a:pPr marL="342830" indent="-342830" algn="l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probes by x-and y-directions with pinhole beam</a:t>
            </a:r>
          </a:p>
          <a:p>
            <a:pPr marL="342830" indent="-342830" algn="l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= SANS from the surface only</a:t>
            </a:r>
          </a:p>
          <a:p>
            <a:pPr marL="342830" indent="-342830" algn="l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time-of-flight GISANS </a:t>
            </a:r>
            <a:r>
              <a:rPr lang="en-US" sz="2400" i="1" dirty="0"/>
              <a:t>probes different depths </a:t>
            </a:r>
            <a:r>
              <a:rPr lang="en-US" sz="2400" dirty="0"/>
              <a:t>from interface as function of wavelength</a:t>
            </a:r>
          </a:p>
          <a:p>
            <a:pPr marL="342830" indent="-342830" algn="l">
              <a:lnSpc>
                <a:spcPct val="130000"/>
              </a:lnSpc>
              <a:buFont typeface="Arial"/>
              <a:buChar char="•"/>
            </a:pPr>
            <a:r>
              <a:rPr lang="en-US" sz="2400" dirty="0"/>
              <a:t>many applications in both soft and hard condensed matter – new technique with analysis still in development</a:t>
            </a:r>
          </a:p>
          <a:p>
            <a:pPr lvl="0" algn="l">
              <a:lnSpc>
                <a:spcPct val="130000"/>
              </a:lnSpc>
            </a:pPr>
            <a:r>
              <a:rPr lang="en-US" sz="2800" dirty="0">
                <a:solidFill>
                  <a:srgbClr val="800080"/>
                </a:solidFill>
              </a:rPr>
              <a:t>X-rays has higher resolution but neutrons have the isotopic sensitivity</a:t>
            </a:r>
          </a:p>
          <a:p>
            <a:pPr lvl="0" algn="l">
              <a:lnSpc>
                <a:spcPct val="130000"/>
              </a:lnSpc>
            </a:pPr>
            <a:r>
              <a:rPr lang="en-US" sz="2800" dirty="0">
                <a:solidFill>
                  <a:srgbClr val="800080"/>
                </a:solidFill>
                <a:sym typeface="Wingdings"/>
              </a:rPr>
              <a:t> X-rays for single materials, neutrons for multicomponent systems</a:t>
            </a:r>
            <a:endParaRPr lang="en-US" sz="28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96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from a Planar Interface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36" y="6532984"/>
            <a:ext cx="12047016" cy="299669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The initial neutron with </a:t>
            </a:r>
            <a:r>
              <a:rPr lang="en-US" sz="2800" dirty="0" smtClean="0">
                <a:solidFill>
                  <a:schemeClr val="tx1"/>
                </a:solidFill>
              </a:rPr>
              <a:t>wave vector </a:t>
            </a:r>
            <a:r>
              <a:rPr lang="en-US" sz="2800" dirty="0" err="1">
                <a:solidFill>
                  <a:schemeClr val="tx1"/>
                </a:solidFill>
              </a:rPr>
              <a:t>k</a:t>
            </a:r>
            <a:r>
              <a:rPr lang="en-US" sz="2800" baseline="-25000" dirty="0" err="1">
                <a:solidFill>
                  <a:schemeClr val="tx1"/>
                </a:solidFill>
              </a:rPr>
              <a:t>i</a:t>
            </a:r>
            <a:r>
              <a:rPr lang="en-US" sz="2800" dirty="0">
                <a:solidFill>
                  <a:schemeClr val="tx1"/>
                </a:solidFill>
              </a:rPr>
              <a:t> may undergo specular </a:t>
            </a:r>
            <a:r>
              <a:rPr lang="en-US" sz="2800" dirty="0" err="1">
                <a:solidFill>
                  <a:schemeClr val="tx1"/>
                </a:solidFill>
              </a:rPr>
              <a:t>reclection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sr</a:t>
            </a:r>
            <a:r>
              <a:rPr lang="en-US" sz="2800" dirty="0">
                <a:solidFill>
                  <a:schemeClr val="tx1"/>
                </a:solidFill>
              </a:rPr>
              <a:t>), off-specular reflection (</a:t>
            </a:r>
            <a:r>
              <a:rPr lang="en-US" sz="2800" dirty="0" err="1">
                <a:solidFill>
                  <a:schemeClr val="tx1"/>
                </a:solidFill>
              </a:rPr>
              <a:t>osr</a:t>
            </a:r>
            <a:r>
              <a:rPr lang="en-US" sz="2800" dirty="0">
                <a:solidFill>
                  <a:schemeClr val="tx1"/>
                </a:solidFill>
              </a:rPr>
              <a:t>), incoherent reflection (</a:t>
            </a:r>
            <a:r>
              <a:rPr lang="en-US" sz="2800" dirty="0" err="1">
                <a:solidFill>
                  <a:schemeClr val="tx1"/>
                </a:solidFill>
              </a:rPr>
              <a:t>icr</a:t>
            </a:r>
            <a:r>
              <a:rPr lang="en-US" sz="2800" dirty="0">
                <a:solidFill>
                  <a:schemeClr val="tx1"/>
                </a:solidFill>
              </a:rPr>
              <a:t>) or transmission (t), which change its </a:t>
            </a:r>
            <a:r>
              <a:rPr lang="en-US" sz="2800" dirty="0" err="1">
                <a:solidFill>
                  <a:schemeClr val="tx1"/>
                </a:solidFill>
              </a:rPr>
              <a:t>wavevector</a:t>
            </a:r>
            <a:r>
              <a:rPr lang="en-US" sz="2800" dirty="0">
                <a:solidFill>
                  <a:schemeClr val="tx1"/>
                </a:solidFill>
              </a:rPr>
              <a:t> but not its </a:t>
            </a:r>
            <a:r>
              <a:rPr lang="en-US" sz="2800" dirty="0" smtClean="0">
                <a:solidFill>
                  <a:schemeClr val="tx1"/>
                </a:solidFill>
              </a:rPr>
              <a:t>energy (elastic scattering).</a:t>
            </a:r>
            <a:endParaRPr lang="en-US" sz="2800" dirty="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sz="2800" dirty="0">
                <a:solidFill>
                  <a:srgbClr val="FF0080"/>
                </a:solidFill>
              </a:rPr>
              <a:t>In </a:t>
            </a:r>
            <a:r>
              <a:rPr lang="en-US" sz="3200" dirty="0">
                <a:solidFill>
                  <a:srgbClr val="FF0080"/>
                </a:solidFill>
              </a:rPr>
              <a:t>specular reflection</a:t>
            </a:r>
            <a:r>
              <a:rPr lang="en-US" sz="2800" dirty="0">
                <a:solidFill>
                  <a:srgbClr val="FF0080"/>
                </a:solidFill>
              </a:rPr>
              <a:t>, the reflection angle </a:t>
            </a:r>
            <a:r>
              <a:rPr lang="en-US" sz="2800" dirty="0" err="1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800" baseline="-25000" dirty="0" err="1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f</a:t>
            </a:r>
            <a:r>
              <a:rPr lang="en-US" sz="2800" dirty="0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400" dirty="0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equals the incident angle </a:t>
            </a:r>
            <a:r>
              <a:rPr lang="en-US" sz="2800" dirty="0" err="1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800" baseline="-25000" dirty="0" err="1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i</a:t>
            </a:r>
            <a:r>
              <a:rPr lang="en-US" sz="2800" dirty="0" smtClean="0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.</a:t>
            </a:r>
          </a:p>
          <a:p>
            <a:pPr algn="l"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F</a:t>
            </a:r>
            <a:r>
              <a:rPr lang="en-US" sz="2800" dirty="0" smtClean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or a homogeneous material the potential is the same all over the </a:t>
            </a:r>
            <a:r>
              <a:rPr lang="en-US" sz="2800" dirty="0" err="1" smtClean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x,y</a:t>
            </a:r>
            <a:r>
              <a:rPr lang="en-US" sz="2800" dirty="0" smtClean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-plane – consider only z-component of k.  </a:t>
            </a:r>
            <a:r>
              <a:rPr lang="en-US" sz="2800" dirty="0" smtClean="0">
                <a:solidFill>
                  <a:srgbClr val="3366FF"/>
                </a:solidFill>
                <a:latin typeface="Gill Sans"/>
                <a:ea typeface="Lucida Grande"/>
                <a:cs typeface="Gill Sans"/>
              </a:rPr>
              <a:t>(largest application today is disordered surfaces)</a:t>
            </a:r>
            <a:endParaRPr lang="en-US" sz="2800" dirty="0">
              <a:solidFill>
                <a:srgbClr val="3366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769" y="1852465"/>
            <a:ext cx="10945216" cy="64633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Reflection and transmission of neutrons:</a:t>
            </a: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253933" y="2716559"/>
            <a:ext cx="9379273" cy="3570586"/>
            <a:chOff x="2041" y="2521"/>
            <a:chExt cx="7860" cy="3180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2041" y="4531"/>
              <a:ext cx="7815" cy="1170"/>
            </a:xfrm>
            <a:prstGeom prst="rect">
              <a:avLst/>
            </a:prstGeom>
            <a:gradFill rotWithShape="0">
              <a:gsLst>
                <a:gs pos="0">
                  <a:srgbClr val="99FF99"/>
                </a:gs>
                <a:gs pos="100000">
                  <a:srgbClr val="99FF99">
                    <a:gamma/>
                    <a:tint val="40000"/>
                    <a:invGamma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2041" y="3361"/>
              <a:ext cx="7815" cy="1170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tint val="35294"/>
                    <a:invGamma/>
                  </a:srgbClr>
                </a:gs>
                <a:gs pos="100000">
                  <a:srgbClr val="CCE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5836" y="2656"/>
              <a:ext cx="0" cy="1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5851" y="4546"/>
              <a:ext cx="3360" cy="11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 flipH="1">
              <a:off x="5866" y="2926"/>
              <a:ext cx="3000" cy="16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866" y="2941"/>
              <a:ext cx="3000" cy="16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H="1">
              <a:off x="5821" y="3616"/>
              <a:ext cx="3075" cy="9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V="1">
              <a:off x="5836" y="3001"/>
              <a:ext cx="585" cy="15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3586" y="2926"/>
              <a:ext cx="6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 dirty="0" err="1">
                  <a:latin typeface="Cambria" charset="0"/>
                  <a:ea typeface="ÇlÇr ñæí©" charset="0"/>
                </a:rPr>
                <a:t>k</a:t>
              </a:r>
              <a:r>
                <a:rPr lang="en-US" sz="2800" b="1" baseline="-25000" dirty="0" err="1">
                  <a:latin typeface="Cambria" charset="0"/>
                  <a:ea typeface="ÇlÇr ñæí©" charset="0"/>
                </a:rPr>
                <a:t>i</a:t>
              </a:r>
              <a:endParaRPr lang="en-US" sz="4800" dirty="0"/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6256" y="2581"/>
              <a:ext cx="6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>
                  <a:latin typeface="Cambria" charset="0"/>
                  <a:ea typeface="ÇlÇr ñæí©" charset="0"/>
                </a:rPr>
                <a:t>k</a:t>
              </a:r>
              <a:r>
                <a:rPr lang="en-US" sz="2800" b="1" baseline="-25000">
                  <a:latin typeface="Cambria" charset="0"/>
                  <a:ea typeface="ÇlÇr ñæí©" charset="0"/>
                </a:rPr>
                <a:t>icr</a:t>
              </a:r>
              <a:endParaRPr lang="en-US" sz="4800"/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8866" y="2521"/>
              <a:ext cx="6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>
                  <a:latin typeface="Cambria" charset="0"/>
                  <a:ea typeface="ÇlÇr ñæí©" charset="0"/>
                </a:rPr>
                <a:t>k</a:t>
              </a:r>
              <a:r>
                <a:rPr lang="en-US" sz="2800" b="1" baseline="-25000">
                  <a:latin typeface="Cambria" charset="0"/>
                  <a:ea typeface="ÇlÇr ñæí©" charset="0"/>
                </a:rPr>
                <a:t>sr</a:t>
              </a:r>
              <a:endParaRPr lang="en-US" sz="4800"/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8956" y="3406"/>
              <a:ext cx="660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>
                  <a:latin typeface="Cambria" charset="0"/>
                  <a:ea typeface="ÇlÇr ñæí©" charset="0"/>
                </a:rPr>
                <a:t>k</a:t>
              </a:r>
              <a:r>
                <a:rPr lang="en-US" sz="2800" b="1" baseline="-25000">
                  <a:latin typeface="Cambria" charset="0"/>
                  <a:ea typeface="ÇlÇr ñæí©" charset="0"/>
                </a:rPr>
                <a:t>osr</a:t>
              </a:r>
              <a:endParaRPr lang="en-US" sz="4800"/>
            </a:p>
          </p:txBody>
        </p: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9241" y="5296"/>
              <a:ext cx="6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>
                  <a:latin typeface="Cambria" charset="0"/>
                  <a:ea typeface="ÇlÇr ñæí©" charset="0"/>
                </a:rPr>
                <a:t>k</a:t>
              </a:r>
              <a:r>
                <a:rPr lang="en-US" sz="2800" b="1" baseline="-25000">
                  <a:latin typeface="Cambria" charset="0"/>
                  <a:ea typeface="ÇlÇr ñæí©" charset="0"/>
                </a:rPr>
                <a:t>t</a:t>
              </a:r>
              <a:endParaRPr lang="en-US" sz="4800"/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4231" y="4081"/>
              <a:ext cx="646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 dirty="0">
                  <a:latin typeface="Times New Roman" charset="0"/>
                  <a:ea typeface="ÇlÇr ñæí©" charset="0"/>
                  <a:sym typeface="Symbol" charset="0"/>
                </a:rPr>
                <a:t></a:t>
              </a:r>
              <a:r>
                <a:rPr lang="en-US" sz="2800" b="1" baseline="-25000" dirty="0" err="1">
                  <a:latin typeface="Times New Roman" charset="0"/>
                  <a:ea typeface="ÇlÇr ñæí©" charset="0"/>
                  <a:sym typeface="Symbol" charset="0"/>
                </a:rPr>
                <a:t>i</a:t>
              </a:r>
              <a:endParaRPr lang="en-US" sz="4800" dirty="0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6811" y="4126"/>
              <a:ext cx="842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 dirty="0">
                  <a:latin typeface="Times New Roman" charset="0"/>
                  <a:ea typeface="ÇlÇr ñæí©" charset="0"/>
                  <a:sym typeface="Symbol" charset="0"/>
                </a:rPr>
                <a:t></a:t>
              </a:r>
              <a:r>
                <a:rPr lang="en-US" sz="2800" b="1" baseline="-25000" dirty="0">
                  <a:latin typeface="Times New Roman" charset="0"/>
                  <a:ea typeface="ÇlÇr ñæí©" charset="0"/>
                  <a:sym typeface="Symbol" charset="0"/>
                </a:rPr>
                <a:t>f</a:t>
              </a:r>
              <a:endParaRPr lang="en-US" sz="4800" dirty="0"/>
            </a:p>
          </p:txBody>
        </p:sp>
        <p:sp>
          <p:nvSpPr>
            <p:cNvPr id="29" name="Arc 17"/>
            <p:cNvSpPr>
              <a:spLocks/>
            </p:cNvSpPr>
            <p:nvPr/>
          </p:nvSpPr>
          <p:spPr bwMode="auto">
            <a:xfrm flipH="1">
              <a:off x="4913" y="4126"/>
              <a:ext cx="143" cy="4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30" name="Arc 18"/>
            <p:cNvSpPr>
              <a:spLocks/>
            </p:cNvSpPr>
            <p:nvPr/>
          </p:nvSpPr>
          <p:spPr bwMode="auto">
            <a:xfrm>
              <a:off x="6608" y="4126"/>
              <a:ext cx="143" cy="4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401" y="3676"/>
              <a:ext cx="52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 dirty="0">
                  <a:latin typeface="Cambria" charset="0"/>
                  <a:ea typeface="ÇlÇr ñæí©" charset="0"/>
                </a:rPr>
                <a:t>ρ</a:t>
              </a:r>
              <a:r>
                <a:rPr lang="en-US" sz="2800" b="1" baseline="-25000" dirty="0">
                  <a:latin typeface="Cambria" charset="0"/>
                  <a:ea typeface="ÇlÇr ñæí©" charset="0"/>
                </a:rPr>
                <a:t>1</a:t>
              </a:r>
              <a:endParaRPr lang="en-US" sz="4800" dirty="0"/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401" y="4756"/>
              <a:ext cx="525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 b="1" dirty="0">
                  <a:latin typeface="Cambria" charset="0"/>
                  <a:ea typeface="ÇlÇr ñæí©" charset="0"/>
                </a:rPr>
                <a:t>ρ</a:t>
              </a:r>
              <a:r>
                <a:rPr lang="en-US" sz="2800" b="1" baseline="-25000" dirty="0">
                  <a:latin typeface="Cambria" charset="0"/>
                  <a:ea typeface="ÇlÇr ñæí©" charset="0"/>
                </a:rPr>
                <a:t>2</a:t>
              </a:r>
              <a:endParaRPr lang="en-US" sz="4800" dirty="0"/>
            </a:p>
          </p:txBody>
        </p:sp>
        <p:grpSp>
          <p:nvGrpSpPr>
            <p:cNvPr id="33" name="Group 21"/>
            <p:cNvGrpSpPr>
              <a:grpSpLocks/>
            </p:cNvGrpSpPr>
            <p:nvPr/>
          </p:nvGrpSpPr>
          <p:grpSpPr bwMode="auto">
            <a:xfrm>
              <a:off x="3556" y="4531"/>
              <a:ext cx="1200" cy="1169"/>
              <a:chOff x="4230" y="12585"/>
              <a:chExt cx="1200" cy="1169"/>
            </a:xfrm>
          </p:grpSpPr>
          <p:sp>
            <p:nvSpPr>
              <p:cNvPr id="34" name="Line 22"/>
              <p:cNvSpPr>
                <a:spLocks noChangeShapeType="1"/>
              </p:cNvSpPr>
              <p:nvPr/>
            </p:nvSpPr>
            <p:spPr bwMode="auto">
              <a:xfrm>
                <a:off x="4455" y="12930"/>
                <a:ext cx="0" cy="5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300"/>
              </a:p>
            </p:txBody>
          </p:sp>
          <p:sp>
            <p:nvSpPr>
              <p:cNvPr id="35" name="Line 23"/>
              <p:cNvSpPr>
                <a:spLocks noChangeShapeType="1"/>
              </p:cNvSpPr>
              <p:nvPr/>
            </p:nvSpPr>
            <p:spPr bwMode="auto">
              <a:xfrm rot="3212538">
                <a:off x="4680" y="13035"/>
                <a:ext cx="1" cy="5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300"/>
              </a:p>
            </p:txBody>
          </p:sp>
          <p:sp>
            <p:nvSpPr>
              <p:cNvPr id="36" name="Line 24"/>
              <p:cNvSpPr>
                <a:spLocks noChangeShapeType="1"/>
              </p:cNvSpPr>
              <p:nvPr/>
            </p:nvSpPr>
            <p:spPr bwMode="auto">
              <a:xfrm rot="5560929">
                <a:off x="4754" y="13185"/>
                <a:ext cx="17" cy="56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300"/>
              </a:p>
            </p:txBody>
          </p:sp>
          <p:sp>
            <p:nvSpPr>
              <p:cNvPr id="37" name="Text Box 25"/>
              <p:cNvSpPr txBox="1">
                <a:spLocks noChangeArrowheads="1"/>
              </p:cNvSpPr>
              <p:nvPr/>
            </p:nvSpPr>
            <p:spPr bwMode="auto">
              <a:xfrm>
                <a:off x="4230" y="12585"/>
                <a:ext cx="450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800">
                    <a:latin typeface="Cambria" charset="0"/>
                    <a:ea typeface="ÇlÇr ñæí©" charset="0"/>
                  </a:rPr>
                  <a:t>z</a:t>
                </a:r>
                <a:endParaRPr lang="en-US" sz="4800"/>
              </a:p>
            </p:txBody>
          </p:sp>
          <p:sp>
            <p:nvSpPr>
              <p:cNvPr id="38" name="Text Box 26"/>
              <p:cNvSpPr txBox="1">
                <a:spLocks noChangeArrowheads="1"/>
              </p:cNvSpPr>
              <p:nvPr/>
            </p:nvSpPr>
            <p:spPr bwMode="auto">
              <a:xfrm>
                <a:off x="4800" y="12824"/>
                <a:ext cx="450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800">
                    <a:latin typeface="Cambria" charset="0"/>
                    <a:ea typeface="ÇlÇr ñæí©" charset="0"/>
                  </a:rPr>
                  <a:t>y</a:t>
                </a:r>
                <a:endParaRPr lang="en-US" sz="4800"/>
              </a:p>
            </p:txBody>
          </p:sp>
          <p:sp>
            <p:nvSpPr>
              <p:cNvPr id="39" name="Text Box 27"/>
              <p:cNvSpPr txBox="1">
                <a:spLocks noChangeArrowheads="1"/>
              </p:cNvSpPr>
              <p:nvPr/>
            </p:nvSpPr>
            <p:spPr bwMode="auto">
              <a:xfrm>
                <a:off x="4980" y="13259"/>
                <a:ext cx="450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213"/>
                <a:r>
                  <a:rPr lang="en-US" sz="2800">
                    <a:latin typeface="Cambria" charset="0"/>
                    <a:ea typeface="ÇlÇr ñæí©" charset="0"/>
                  </a:rPr>
                  <a:t>x</a:t>
                </a:r>
                <a:endParaRPr lang="en-US" sz="4800"/>
              </a:p>
            </p:txBody>
          </p:sp>
        </p:grpSp>
      </p:grpSp>
      <p:sp>
        <p:nvSpPr>
          <p:cNvPr id="40" name="Line 9"/>
          <p:cNvSpPr>
            <a:spLocks noChangeShapeType="1"/>
          </p:cNvSpPr>
          <p:nvPr/>
        </p:nvSpPr>
        <p:spPr bwMode="auto">
          <a:xfrm flipV="1">
            <a:off x="6790433" y="3364633"/>
            <a:ext cx="936104" cy="16171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381720" y="4444752"/>
            <a:ext cx="158417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/>
            <a:r>
              <a:rPr lang="en-US" sz="2800" b="1" dirty="0">
                <a:latin typeface="Cambria" charset="0"/>
                <a:ea typeface="ÇlÇr ñæí©" charset="0"/>
              </a:rPr>
              <a:t>ρ</a:t>
            </a:r>
            <a:r>
              <a:rPr lang="en-US" sz="2800" b="1" baseline="-25000" dirty="0">
                <a:latin typeface="Cambria" charset="0"/>
                <a:ea typeface="ÇlÇr ñæí©" charset="0"/>
              </a:rPr>
              <a:t>1</a:t>
            </a:r>
            <a:r>
              <a:rPr lang="en-US" sz="2800" b="1" dirty="0">
                <a:latin typeface="Cambria" charset="0"/>
                <a:ea typeface="ÇlÇr ñæí©" charset="0"/>
              </a:rPr>
              <a:t>≠ ρ</a:t>
            </a:r>
            <a:r>
              <a:rPr lang="en-US" sz="2800" b="1" baseline="-25000" dirty="0">
                <a:latin typeface="Cambria" charset="0"/>
                <a:ea typeface="ÇlÇr ñæí©" charset="0"/>
              </a:rPr>
              <a:t>2</a:t>
            </a:r>
            <a:r>
              <a:rPr lang="en-US" sz="2800" b="1" dirty="0">
                <a:latin typeface="Cambria" charset="0"/>
                <a:ea typeface="ÇlÇr ñæí©" charset="0"/>
              </a:rPr>
              <a:t> 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309712" y="2716560"/>
            <a:ext cx="1623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 = 2</a:t>
            </a:r>
            <a:r>
              <a:rPr lang="en-US" sz="2800" dirty="0" smtClean="0">
                <a:latin typeface="Lucida Grande"/>
                <a:ea typeface="Lucida Grande"/>
                <a:cs typeface="Lucida Grande"/>
              </a:rPr>
              <a:t>π/</a:t>
            </a:r>
            <a:r>
              <a:rPr lang="en-US" sz="2800" dirty="0" err="1" smtClean="0">
                <a:latin typeface="Lucida Grande"/>
                <a:ea typeface="Lucida Grande"/>
                <a:cs typeface="Lucida Grande"/>
              </a:rPr>
              <a:t>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01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Neutron </a:t>
            </a:r>
            <a:r>
              <a:rPr lang="en-US" dirty="0" err="1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wavefunction</a:t>
            </a:r>
            <a:endParaRPr lang="en-US" dirty="0" smtClean="0">
              <a:solidFill>
                <a:srgbClr val="003C52"/>
              </a:solidFill>
              <a:latin typeface="TitilliumText14L 600 wt"/>
              <a:ea typeface="ヒラギノ角ゴ ProN W6"/>
              <a:cs typeface="ヒラギノ角ゴ ProN W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36" y="3508648"/>
            <a:ext cx="11953328" cy="165355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Ψ</a:t>
            </a:r>
            <a:r>
              <a:rPr lang="en-US" sz="2800" dirty="0">
                <a:solidFill>
                  <a:schemeClr val="tx1"/>
                </a:solidFill>
              </a:rPr>
              <a:t>(r) is the neutron </a:t>
            </a:r>
            <a:r>
              <a:rPr lang="en-US" sz="2800" dirty="0" err="1">
                <a:solidFill>
                  <a:schemeClr val="tx1"/>
                </a:solidFill>
              </a:rPr>
              <a:t>wavefunction</a:t>
            </a:r>
            <a:endParaRPr lang="en-US" sz="2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</a:rPr>
              <a:t>E is the neutron energy – does not change in elastic scattering</a:t>
            </a:r>
          </a:p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FF0080"/>
                </a:solidFill>
              </a:rPr>
              <a:t>V(r) is the nuclear potential </a:t>
            </a:r>
            <a:r>
              <a:rPr lang="en-US" sz="2800" dirty="0">
                <a:solidFill>
                  <a:schemeClr val="tx1"/>
                </a:solidFill>
              </a:rPr>
              <a:t>of the material which the neutron travels through: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36" y="6749008"/>
            <a:ext cx="12047016" cy="149305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V(r) = is only non-zero when neutron position R = </a:t>
            </a:r>
            <a:r>
              <a:rPr lang="en-US" sz="2800" dirty="0" err="1">
                <a:solidFill>
                  <a:schemeClr val="tx1"/>
                </a:solidFill>
              </a:rPr>
              <a:t>r</a:t>
            </a:r>
            <a:r>
              <a:rPr lang="en-US" sz="2800" baseline="-25000" dirty="0" err="1">
                <a:solidFill>
                  <a:schemeClr val="tx1"/>
                </a:solidFill>
              </a:rPr>
              <a:t>j</a:t>
            </a:r>
            <a:r>
              <a:rPr lang="en-US" sz="2800" baseline="-250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(nuclear radius ~10</a:t>
            </a:r>
            <a:r>
              <a:rPr lang="en-US" sz="2800" baseline="30000" dirty="0">
                <a:solidFill>
                  <a:schemeClr val="tx1"/>
                </a:solidFill>
              </a:rPr>
              <a:t>-15</a:t>
            </a:r>
            <a:r>
              <a:rPr lang="en-US" sz="2800" dirty="0">
                <a:solidFill>
                  <a:schemeClr val="tx1"/>
                </a:solidFill>
              </a:rPr>
              <a:t>m)</a:t>
            </a:r>
          </a:p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</a:rPr>
              <a:t>-&gt; nuclei scatter like point objects (have no form factor)</a:t>
            </a:r>
          </a:p>
          <a:p>
            <a:pPr algn="l"/>
            <a:r>
              <a:rPr lang="en-US" sz="2800" dirty="0">
                <a:solidFill>
                  <a:schemeClr val="accent2"/>
                </a:solidFill>
              </a:rPr>
              <a:t>Scattering length </a:t>
            </a:r>
            <a:r>
              <a:rPr lang="en-US" sz="2800" dirty="0" smtClean="0">
                <a:solidFill>
                  <a:schemeClr val="accent2"/>
                </a:solidFill>
              </a:rPr>
              <a:t>density in a homogeneous material: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769" y="1852465"/>
            <a:ext cx="10945216" cy="64633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Schrödinger equation for an elastically scattered neutron: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009" y="2284516"/>
            <a:ext cx="6480720" cy="129580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58266"/>
              </p:ext>
            </p:extLst>
          </p:nvPr>
        </p:nvGraphicFramePr>
        <p:xfrm>
          <a:off x="3262045" y="5092824"/>
          <a:ext cx="6009269" cy="177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7" name="Equation" r:id="rId5" imgW="1765300" imgH="520700" progId="Equation.3">
                  <p:embed/>
                </p:oleObj>
              </mc:Choice>
              <mc:Fallback>
                <p:oleObj name="Equation" r:id="rId5" imgW="1765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2045" y="5092824"/>
                        <a:ext cx="6009269" cy="1772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392" y="7910414"/>
            <a:ext cx="2684489" cy="1428721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474911"/>
              </p:ext>
            </p:extLst>
          </p:nvPr>
        </p:nvGraphicFramePr>
        <p:xfrm>
          <a:off x="741760" y="8261176"/>
          <a:ext cx="2736304" cy="1162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8" name="Equation" r:id="rId8" imgW="927100" imgH="393700" progId="Equation.3">
                  <p:embed/>
                </p:oleObj>
              </mc:Choice>
              <mc:Fallback>
                <p:oleObj name="Equation" r:id="rId8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1760" y="8261176"/>
                        <a:ext cx="2736304" cy="1162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Arrow 15"/>
          <p:cNvSpPr/>
          <p:nvPr/>
        </p:nvSpPr>
        <p:spPr bwMode="auto">
          <a:xfrm>
            <a:off x="4054128" y="8477204"/>
            <a:ext cx="1800201" cy="288033"/>
          </a:xfrm>
          <a:prstGeom prst="rightArrow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</a:bodyPr>
          <a:lstStyle/>
          <a:p>
            <a:pPr defTabSz="914213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 flipH="1">
            <a:off x="10822881" y="2500540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10894888" y="5524877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(2)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11038905" y="8261180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(3)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6696" y="8117160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8040"/>
                </a:solidFill>
              </a:rPr>
              <a:t>constant potential</a:t>
            </a:r>
            <a:endParaRPr lang="en-US" sz="3200" dirty="0">
              <a:solidFill>
                <a:srgbClr val="008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058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3C52"/>
                </a:solidFill>
                <a:latin typeface="TitilliumText14L 600 wt"/>
              </a:rPr>
              <a:t>Neutron </a:t>
            </a:r>
            <a:r>
              <a:rPr lang="en-US" dirty="0" err="1">
                <a:solidFill>
                  <a:srgbClr val="003C52"/>
                </a:solidFill>
                <a:latin typeface="TitilliumText14L 600 wt"/>
              </a:rPr>
              <a:t>wavefunction</a:t>
            </a:r>
            <a:endParaRPr lang="en-US" dirty="0">
              <a:solidFill>
                <a:srgbClr val="003C52"/>
              </a:solidFill>
              <a:latin typeface="TitilliumText14L 600 w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36" y="3508648"/>
            <a:ext cx="11953328" cy="217882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k</a:t>
            </a:r>
            <a:r>
              <a:rPr lang="en-US" sz="2800" baseline="-250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is the </a:t>
            </a:r>
            <a:r>
              <a:rPr lang="en-US" sz="2800" dirty="0" err="1">
                <a:solidFill>
                  <a:schemeClr val="tx1"/>
                </a:solidFill>
              </a:rPr>
              <a:t>wavevector</a:t>
            </a:r>
            <a:r>
              <a:rPr lang="en-US" sz="2800" dirty="0">
                <a:solidFill>
                  <a:schemeClr val="tx1"/>
                </a:solidFill>
              </a:rPr>
              <a:t> that describes the neutron motion parallel to the interface</a:t>
            </a:r>
          </a:p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</a:rPr>
              <a:t>– does not change in elastic scattering</a:t>
            </a:r>
          </a:p>
          <a:p>
            <a:pPr algn="l">
              <a:lnSpc>
                <a:spcPct val="120000"/>
              </a:lnSpc>
            </a:pPr>
            <a:endParaRPr lang="en-US" sz="2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</a:rPr>
              <a:t>Combining (1) and (4):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751" y="8045152"/>
            <a:ext cx="12047016" cy="53005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is the momentum transfer or scattering vector normal to the interface.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769" y="1852465"/>
            <a:ext cx="10945216" cy="64633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The neutron </a:t>
            </a:r>
            <a:r>
              <a:rPr lang="en-US" sz="3600" dirty="0" err="1">
                <a:solidFill>
                  <a:schemeClr val="tx1"/>
                </a:solidFill>
              </a:rPr>
              <a:t>wavefunction</a:t>
            </a:r>
            <a:r>
              <a:rPr lang="en-US" sz="3600" dirty="0">
                <a:solidFill>
                  <a:schemeClr val="tx1"/>
                </a:solidFill>
              </a:rPr>
              <a:t> is a complex plane wave: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089" y="2500536"/>
            <a:ext cx="4554916" cy="1001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0966898" y="2572549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(4)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229" y="4804791"/>
            <a:ext cx="3189047" cy="14609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10894888" y="4876805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(5)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317826" y="6821021"/>
            <a:ext cx="1944216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100" dirty="0">
                <a:latin typeface="Times New Roman"/>
                <a:cs typeface="Times New Roman"/>
              </a:rPr>
              <a:t>where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121" y="6460978"/>
            <a:ext cx="5575945" cy="12430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flipH="1">
            <a:off x="10894888" y="6388973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(6)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3728" y="2716560"/>
            <a:ext cx="2755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80"/>
                </a:solidFill>
                <a:latin typeface="Gill Sans"/>
                <a:ea typeface="Lucida Grande"/>
                <a:cs typeface="Gill Sans"/>
              </a:rPr>
              <a:t>(averaging over 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53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from a Planar Interface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35" y="7325071"/>
            <a:ext cx="12047016" cy="157477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800" dirty="0" smtClean="0">
                <a:solidFill>
                  <a:srgbClr val="FF0080"/>
                </a:solidFill>
              </a:rPr>
              <a:t>In </a:t>
            </a:r>
            <a:r>
              <a:rPr lang="en-US" sz="3200" dirty="0">
                <a:solidFill>
                  <a:srgbClr val="FF0080"/>
                </a:solidFill>
              </a:rPr>
              <a:t>specular reflection</a:t>
            </a:r>
            <a:r>
              <a:rPr lang="en-US" sz="2800" dirty="0">
                <a:solidFill>
                  <a:srgbClr val="FF0080"/>
                </a:solidFill>
              </a:rPr>
              <a:t>, the reflection angle </a:t>
            </a:r>
            <a:r>
              <a:rPr lang="en-US" sz="2800" dirty="0" err="1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800" baseline="-25000" dirty="0" err="1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f</a:t>
            </a:r>
            <a:r>
              <a:rPr lang="en-US" sz="2800" dirty="0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2400" dirty="0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equals the incident angle </a:t>
            </a:r>
            <a:r>
              <a:rPr lang="en-US" sz="2800" dirty="0" err="1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800" baseline="-25000" dirty="0" err="1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i</a:t>
            </a:r>
            <a:r>
              <a:rPr lang="en-US" sz="2800" dirty="0" smtClean="0">
                <a:solidFill>
                  <a:srgbClr val="FF0080"/>
                </a:solidFill>
                <a:latin typeface="Lucida Grande"/>
                <a:ea typeface="Lucida Grande"/>
                <a:cs typeface="Lucida Grande"/>
              </a:rPr>
              <a:t>.</a:t>
            </a:r>
          </a:p>
          <a:p>
            <a:pPr algn="l"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F</a:t>
            </a:r>
            <a:r>
              <a:rPr lang="en-US" sz="2800" dirty="0" smtClean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or a homogeneous material the potential is the same all over the </a:t>
            </a:r>
            <a:r>
              <a:rPr lang="en-US" sz="2800" dirty="0" err="1" smtClean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x,y</a:t>
            </a:r>
            <a:r>
              <a:rPr lang="en-US" sz="2800" dirty="0" smtClean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-plane – consider only z-component of k. </a:t>
            </a:r>
            <a:endParaRPr lang="en-US" sz="2800" dirty="0">
              <a:solidFill>
                <a:srgbClr val="3366FF"/>
              </a:solidFill>
              <a:latin typeface="Gill Sans"/>
              <a:cs typeface="Gill Sans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253932" y="5765526"/>
            <a:ext cx="9325575" cy="1313706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rgbClr val="99FF99">
                  <a:gamma/>
                  <a:tint val="40000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53932" y="4451820"/>
            <a:ext cx="9325575" cy="1313706"/>
          </a:xfrm>
          <a:prstGeom prst="rect">
            <a:avLst/>
          </a:prstGeom>
          <a:gradFill rotWithShape="0">
            <a:gsLst>
              <a:gs pos="0">
                <a:srgbClr val="CCECFF">
                  <a:gamma/>
                  <a:tint val="35294"/>
                  <a:invGamma/>
                </a:srgbClr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6782474" y="3660227"/>
            <a:ext cx="0" cy="210529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6800373" y="5782368"/>
            <a:ext cx="3590458" cy="111065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H="1">
            <a:off x="6818273" y="3963390"/>
            <a:ext cx="3579875" cy="18021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3238398" y="3980233"/>
            <a:ext cx="3579875" cy="18021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097568" y="3963390"/>
            <a:ext cx="787573" cy="45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 err="1">
                <a:latin typeface="Cambria" charset="0"/>
                <a:ea typeface="ÇlÇr ñæí©" charset="0"/>
              </a:rPr>
              <a:t>k</a:t>
            </a:r>
            <a:r>
              <a:rPr lang="en-US" sz="2800" b="1" baseline="-25000" dirty="0" err="1">
                <a:latin typeface="Cambria" charset="0"/>
                <a:ea typeface="ÇlÇr ñæí©" charset="0"/>
              </a:rPr>
              <a:t>i</a:t>
            </a:r>
            <a:endParaRPr lang="en-US" sz="4800" dirty="0"/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0398148" y="3508646"/>
            <a:ext cx="787573" cy="45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 err="1">
                <a:latin typeface="Cambria" charset="0"/>
                <a:ea typeface="ÇlÇr ñæí©" charset="0"/>
              </a:rPr>
              <a:t>k</a:t>
            </a:r>
            <a:r>
              <a:rPr lang="en-US" sz="2800" b="1" baseline="-25000" dirty="0" err="1">
                <a:latin typeface="Cambria" charset="0"/>
                <a:ea typeface="ÇlÇr ñæí©" charset="0"/>
              </a:rPr>
              <a:t>sr</a:t>
            </a:r>
            <a:endParaRPr lang="en-US" sz="4800" dirty="0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10845632" y="6624488"/>
            <a:ext cx="787573" cy="45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>
                <a:latin typeface="Cambria" charset="0"/>
                <a:ea typeface="ÇlÇr ñæí©" charset="0"/>
              </a:rPr>
              <a:t>k</a:t>
            </a:r>
            <a:r>
              <a:rPr lang="en-US" sz="2800" b="1" baseline="-25000">
                <a:latin typeface="Cambria" charset="0"/>
                <a:ea typeface="ÇlÇr ñæí©" charset="0"/>
              </a:rPr>
              <a:t>t</a:t>
            </a:r>
            <a:endParaRPr lang="en-US" sz="4800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867241" y="5260254"/>
            <a:ext cx="770866" cy="62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>
                <a:latin typeface="Times New Roman" charset="0"/>
                <a:ea typeface="ÇlÇr ñæí©" charset="0"/>
                <a:sym typeface="Symbol" charset="0"/>
              </a:rPr>
              <a:t></a:t>
            </a:r>
            <a:r>
              <a:rPr lang="en-US" sz="2800" b="1" baseline="-25000" dirty="0" err="1">
                <a:latin typeface="Times New Roman" charset="0"/>
                <a:ea typeface="ÇlÇr ñæí©" charset="0"/>
                <a:sym typeface="Symbol" charset="0"/>
              </a:rPr>
              <a:t>i</a:t>
            </a:r>
            <a:endParaRPr lang="en-US" sz="4800" dirty="0"/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945934" y="5310781"/>
            <a:ext cx="100475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>
                <a:latin typeface="Times New Roman" charset="0"/>
                <a:ea typeface="ÇlÇr ñæí©" charset="0"/>
                <a:sym typeface="Symbol" charset="0"/>
              </a:rPr>
              <a:t></a:t>
            </a:r>
            <a:r>
              <a:rPr lang="en-US" sz="2800" b="1" baseline="-25000" dirty="0">
                <a:latin typeface="Times New Roman" charset="0"/>
                <a:ea typeface="ÇlÇr ñæí©" charset="0"/>
                <a:sym typeface="Symbol" charset="0"/>
              </a:rPr>
              <a:t>f</a:t>
            </a:r>
            <a:endParaRPr lang="en-US" sz="4800" dirty="0"/>
          </a:p>
        </p:txBody>
      </p:sp>
      <p:sp>
        <p:nvSpPr>
          <p:cNvPr id="29" name="Arc 17"/>
          <p:cNvSpPr>
            <a:spLocks/>
          </p:cNvSpPr>
          <p:nvPr/>
        </p:nvSpPr>
        <p:spPr bwMode="auto">
          <a:xfrm flipH="1">
            <a:off x="5681066" y="5310781"/>
            <a:ext cx="170641" cy="45474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30" name="Arc 18"/>
          <p:cNvSpPr>
            <a:spLocks/>
          </p:cNvSpPr>
          <p:nvPr/>
        </p:nvSpPr>
        <p:spPr bwMode="auto">
          <a:xfrm>
            <a:off x="7703695" y="5310781"/>
            <a:ext cx="170641" cy="45474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2253927" y="5191942"/>
            <a:ext cx="626478" cy="48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>
                <a:latin typeface="Cambria" charset="0"/>
                <a:ea typeface="ÇlÇr ñæí©" charset="0"/>
              </a:rPr>
              <a:t>ρ</a:t>
            </a:r>
            <a:r>
              <a:rPr lang="en-US" sz="2800" b="1" baseline="-25000" dirty="0">
                <a:latin typeface="Cambria" charset="0"/>
                <a:ea typeface="ÇlÇr ñæí©" charset="0"/>
              </a:rPr>
              <a:t>1</a:t>
            </a:r>
            <a:endParaRPr lang="en-US" sz="4800" dirty="0"/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2253927" y="5956919"/>
            <a:ext cx="626478" cy="48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>
                <a:latin typeface="Cambria" charset="0"/>
                <a:ea typeface="ÇlÇr ñæí©" charset="0"/>
              </a:rPr>
              <a:t>ρ</a:t>
            </a:r>
            <a:r>
              <a:rPr lang="en-US" sz="2800" b="1" baseline="-25000" dirty="0">
                <a:latin typeface="Cambria" charset="0"/>
                <a:ea typeface="ÇlÇr ñæí©" charset="0"/>
              </a:rPr>
              <a:t>2</a:t>
            </a:r>
            <a:endParaRPr lang="en-US" sz="4800" dirty="0"/>
          </a:p>
        </p:txBody>
      </p:sp>
      <p:grpSp>
        <p:nvGrpSpPr>
          <p:cNvPr id="33" name="Group 21"/>
          <p:cNvGrpSpPr>
            <a:grpSpLocks/>
          </p:cNvGrpSpPr>
          <p:nvPr/>
        </p:nvGrpSpPr>
        <p:grpSpPr bwMode="auto">
          <a:xfrm>
            <a:off x="4061769" y="5765526"/>
            <a:ext cx="1431950" cy="1312583"/>
            <a:chOff x="4230" y="12585"/>
            <a:chExt cx="1200" cy="1169"/>
          </a:xfrm>
        </p:grpSpPr>
        <p:sp>
          <p:nvSpPr>
            <p:cNvPr id="34" name="Line 22"/>
            <p:cNvSpPr>
              <a:spLocks noChangeShapeType="1"/>
            </p:cNvSpPr>
            <p:nvPr/>
          </p:nvSpPr>
          <p:spPr bwMode="auto">
            <a:xfrm>
              <a:off x="4455" y="12930"/>
              <a:ext cx="0" cy="5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 rot="3212538">
              <a:off x="4680" y="13035"/>
              <a:ext cx="1" cy="5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 rot="5560929">
              <a:off x="4754" y="13185"/>
              <a:ext cx="17" cy="5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300"/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>
              <a:off x="4230" y="12585"/>
              <a:ext cx="450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>
                  <a:latin typeface="Cambria" charset="0"/>
                  <a:ea typeface="ÇlÇr ñæí©" charset="0"/>
                </a:rPr>
                <a:t>z</a:t>
              </a:r>
              <a:endParaRPr lang="en-US" sz="4800"/>
            </a:p>
          </p:txBody>
        </p:sp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4800" y="12824"/>
              <a:ext cx="45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>
                  <a:latin typeface="Cambria" charset="0"/>
                  <a:ea typeface="ÇlÇr ñæí©" charset="0"/>
                </a:rPr>
                <a:t>y</a:t>
              </a:r>
              <a:endParaRPr lang="en-US" sz="4800"/>
            </a:p>
          </p:txBody>
        </p:sp>
        <p:sp>
          <p:nvSpPr>
            <p:cNvPr id="39" name="Text Box 27"/>
            <p:cNvSpPr txBox="1">
              <a:spLocks noChangeArrowheads="1"/>
            </p:cNvSpPr>
            <p:nvPr/>
          </p:nvSpPr>
          <p:spPr bwMode="auto">
            <a:xfrm>
              <a:off x="4980" y="13259"/>
              <a:ext cx="450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800">
                  <a:latin typeface="Cambria" charset="0"/>
                  <a:ea typeface="ÇlÇr ñæí©" charset="0"/>
                </a:rPr>
                <a:t>x</a:t>
              </a:r>
              <a:endParaRPr lang="en-US" sz="4800"/>
            </a:p>
          </p:txBody>
        </p:sp>
      </p:grp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381719" y="5236839"/>
            <a:ext cx="158417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/>
            <a:r>
              <a:rPr lang="en-US" sz="2800" b="1" dirty="0">
                <a:latin typeface="Cambria" charset="0"/>
                <a:ea typeface="ÇlÇr ñæí©" charset="0"/>
              </a:rPr>
              <a:t>ρ</a:t>
            </a:r>
            <a:r>
              <a:rPr lang="en-US" sz="2800" b="1" baseline="-25000" dirty="0">
                <a:latin typeface="Cambria" charset="0"/>
                <a:ea typeface="ÇlÇr ñæí©" charset="0"/>
              </a:rPr>
              <a:t>1</a:t>
            </a:r>
            <a:r>
              <a:rPr lang="en-US" sz="2800" b="1" dirty="0">
                <a:latin typeface="Cambria" charset="0"/>
                <a:ea typeface="ÇlÇr ñæí©" charset="0"/>
              </a:rPr>
              <a:t>≠ ρ</a:t>
            </a:r>
            <a:r>
              <a:rPr lang="en-US" sz="2800" b="1" baseline="-25000" dirty="0">
                <a:latin typeface="Cambria" charset="0"/>
                <a:ea typeface="ÇlÇr ñæí©" charset="0"/>
              </a:rPr>
              <a:t>2</a:t>
            </a:r>
            <a:r>
              <a:rPr lang="en-US" sz="2800" b="1" dirty="0">
                <a:latin typeface="Cambria" charset="0"/>
                <a:ea typeface="ÇlÇr ñæí©" charset="0"/>
              </a:rPr>
              <a:t> 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309711" y="3508647"/>
            <a:ext cx="1623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k = 2</a:t>
            </a:r>
            <a:r>
              <a:rPr lang="en-US" sz="2800" dirty="0" smtClean="0">
                <a:latin typeface="Lucida Grande"/>
                <a:ea typeface="Lucida Grande"/>
                <a:cs typeface="Lucida Grande"/>
              </a:rPr>
              <a:t>π/</a:t>
            </a:r>
            <a:r>
              <a:rPr lang="en-US" sz="2800" dirty="0" err="1" smtClean="0">
                <a:latin typeface="Lucida Grande"/>
                <a:ea typeface="Lucida Grande"/>
                <a:cs typeface="Lucida Grande"/>
              </a:rPr>
              <a:t>λ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3262039" y="3976696"/>
            <a:ext cx="0" cy="183620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10390831" y="3976696"/>
            <a:ext cx="0" cy="183620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10390831" y="5812906"/>
            <a:ext cx="0" cy="108020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804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2469951" y="4444751"/>
            <a:ext cx="78757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 smtClean="0">
                <a:solidFill>
                  <a:srgbClr val="0000FF"/>
                </a:solidFill>
                <a:latin typeface="Cambria" charset="0"/>
                <a:ea typeface="ÇlÇr ñæí©" charset="0"/>
              </a:rPr>
              <a:t>q</a:t>
            </a:r>
            <a:r>
              <a:rPr lang="en-US" sz="2800" b="1" baseline="-25000" dirty="0" smtClean="0">
                <a:solidFill>
                  <a:srgbClr val="0000FF"/>
                </a:solidFill>
                <a:latin typeface="Cambria" charset="0"/>
                <a:ea typeface="ÇlÇr ñæí©" charset="0"/>
              </a:rPr>
              <a:t>1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10534847" y="4516759"/>
            <a:ext cx="78757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 smtClean="0">
                <a:solidFill>
                  <a:srgbClr val="800080"/>
                </a:solidFill>
                <a:latin typeface="Cambria" charset="0"/>
                <a:ea typeface="ÇlÇr ñæí©" charset="0"/>
              </a:rPr>
              <a:t>-q</a:t>
            </a:r>
            <a:r>
              <a:rPr lang="en-US" sz="2800" b="1" baseline="-25000" dirty="0" smtClean="0">
                <a:solidFill>
                  <a:srgbClr val="800080"/>
                </a:solidFill>
                <a:latin typeface="Cambria" charset="0"/>
                <a:ea typeface="ÇlÇr ñæí©" charset="0"/>
              </a:rPr>
              <a:t>1</a:t>
            </a:r>
            <a:endParaRPr lang="en-US" sz="4800" dirty="0">
              <a:solidFill>
                <a:srgbClr val="800080"/>
              </a:solidFill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10534847" y="5956919"/>
            <a:ext cx="78757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 smtClean="0">
                <a:latin typeface="Cambria" charset="0"/>
                <a:ea typeface="ÇlÇr ñæí©" charset="0"/>
              </a:rPr>
              <a:t>q</a:t>
            </a:r>
            <a:r>
              <a:rPr lang="en-US" sz="2800" b="1" baseline="-25000" dirty="0" smtClean="0">
                <a:latin typeface="Cambria" charset="0"/>
                <a:ea typeface="ÇlÇr ñæí©" charset="0"/>
              </a:rPr>
              <a:t>2</a:t>
            </a:r>
            <a:endParaRPr lang="en-US" sz="4800" dirty="0"/>
          </a:p>
        </p:txBody>
      </p:sp>
      <p:cxnSp>
        <p:nvCxnSpPr>
          <p:cNvPr id="48" name="Straight Arrow Connector 47"/>
          <p:cNvCxnSpPr/>
          <p:nvPr/>
        </p:nvCxnSpPr>
        <p:spPr bwMode="auto">
          <a:xfrm flipV="1">
            <a:off x="6790432" y="2140907"/>
            <a:ext cx="0" cy="367199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6934448" y="2788568"/>
            <a:ext cx="187220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800" b="1" dirty="0" err="1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Δq</a:t>
            </a:r>
            <a:r>
              <a:rPr lang="en-US" sz="2800" b="1" dirty="0">
                <a:solidFill>
                  <a:srgbClr val="FF0000"/>
                </a:solidFill>
                <a:latin typeface="Cambria" charset="0"/>
                <a:ea typeface="ÇlÇr ñæí©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= 2q</a:t>
            </a:r>
            <a:r>
              <a:rPr lang="en-US" sz="2800" b="1" baseline="-25000" dirty="0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1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 flipH="1">
            <a:off x="3262040" y="2140496"/>
            <a:ext cx="3579875" cy="180213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6790432" y="2140496"/>
            <a:ext cx="3579875" cy="180213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300"/>
          </a:p>
        </p:txBody>
      </p:sp>
    </p:spTree>
    <p:extLst>
      <p:ext uri="{BB962C8B-B14F-4D97-AF65-F5344CB8AC3E}">
        <p14:creationId xmlns:p14="http://schemas.microsoft.com/office/powerpoint/2010/main" val="3860912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Reflection and Transmission coefficients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36" y="4084712"/>
            <a:ext cx="11953328" cy="96639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Where r and t are the reflection and transmission 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coefficients.  The boundary condition is that </a:t>
            </a:r>
            <a:r>
              <a:rPr lang="en-US" sz="24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Ψ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(z) and its 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derivatives are continuous at z=0:</a:t>
            </a:r>
            <a:endParaRPr lang="en-US" sz="2400" dirty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36" y="5812904"/>
            <a:ext cx="12047016" cy="53005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q</a:t>
            </a:r>
            <a:r>
              <a:rPr lang="en-US" sz="2800" baseline="-25000" dirty="0">
                <a:solidFill>
                  <a:schemeClr val="tx1"/>
                </a:solidFill>
              </a:rPr>
              <a:t>1</a:t>
            </a:r>
            <a:r>
              <a:rPr lang="en-US" sz="2800" dirty="0">
                <a:solidFill>
                  <a:schemeClr val="tx1"/>
                </a:solidFill>
              </a:rPr>
              <a:t>and q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 are the scattering vectors above and below the interface. This gives: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762" y="1852469"/>
            <a:ext cx="10945216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3100" dirty="0">
                <a:solidFill>
                  <a:schemeClr val="tx1"/>
                </a:solidFill>
              </a:rPr>
              <a:t>The neutrons are partially reflected and transmitted: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0966898" y="2572549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(7)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1038905" y="4588773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(8)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11110915" y="6677005"/>
            <a:ext cx="962394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(9)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089" y="2356520"/>
            <a:ext cx="4736974" cy="1512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512" y="4948813"/>
            <a:ext cx="2883527" cy="8118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4630193" y="5062349"/>
            <a:ext cx="1944216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100" dirty="0">
                <a:latin typeface="Times New Roman"/>
                <a:cs typeface="Times New Roman"/>
              </a:rPr>
              <a:t>and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943" y="6460976"/>
            <a:ext cx="2016225" cy="1260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2443" y="6532984"/>
            <a:ext cx="1728192" cy="11521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4702200" y="6749013"/>
            <a:ext cx="1944216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100" dirty="0">
                <a:latin typeface="Times New Roman"/>
                <a:cs typeface="Times New Roman"/>
              </a:rPr>
              <a:t>and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5736" y="8117160"/>
            <a:ext cx="12047016" cy="5232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These are the Fresnel reflection and transmission </a:t>
            </a:r>
            <a:r>
              <a:rPr lang="en-US" sz="2800" dirty="0" smtClean="0">
                <a:solidFill>
                  <a:srgbClr val="FF0000"/>
                </a:solidFill>
              </a:rPr>
              <a:t>coefficients.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820849"/>
              </p:ext>
            </p:extLst>
          </p:nvPr>
        </p:nvGraphicFramePr>
        <p:xfrm>
          <a:off x="2181919" y="5092825"/>
          <a:ext cx="1584176" cy="541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Equation" r:id="rId8" imgW="482600" imgH="165100" progId="Equation.3">
                  <p:embed/>
                </p:oleObj>
              </mc:Choice>
              <mc:Fallback>
                <p:oleObj name="Equation" r:id="rId8" imgW="482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81919" y="5092825"/>
                        <a:ext cx="1584176" cy="541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861731" y="2428528"/>
            <a:ext cx="1009096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>
                <a:latin typeface="Times New Roman"/>
                <a:cs typeface="Times New Roman"/>
              </a:rPr>
              <a:t>z </a:t>
            </a:r>
            <a:r>
              <a:rPr lang="en-US" sz="3200" dirty="0" smtClean="0">
                <a:latin typeface="Times New Roman"/>
                <a:ea typeface="ＭＳ ゴシック"/>
                <a:cs typeface="Times New Roman"/>
              </a:rPr>
              <a:t>≥ 0</a:t>
            </a:r>
          </a:p>
          <a:p>
            <a:pPr>
              <a:spcAft>
                <a:spcPts val="1800"/>
              </a:spcAft>
            </a:pPr>
            <a:r>
              <a:rPr lang="en-US" sz="3200" dirty="0" smtClean="0">
                <a:latin typeface="Times New Roman"/>
                <a:ea typeface="ＭＳ ゴシック"/>
                <a:cs typeface="Times New Roman"/>
              </a:rPr>
              <a:t>z ≤ 0 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2015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09912" y="-595808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Q </a:t>
            </a:r>
            <a:r>
              <a:rPr lang="en-US" dirty="0" smtClean="0">
                <a:solidFill>
                  <a:srgbClr val="003C52"/>
                </a:solidFill>
                <a:latin typeface="TitilliumText14L 600 wt"/>
                <a:ea typeface="ヒラギノ角ゴ ProN W6"/>
                <a:cs typeface="ヒラギノ角ゴ ProN W6"/>
              </a:rPr>
              <a:t>and Scattering length density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1800" y="1348408"/>
            <a:ext cx="10945216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3100" dirty="0">
                <a:solidFill>
                  <a:schemeClr val="tx1"/>
                </a:solidFill>
              </a:rPr>
              <a:t>The neutrons are partially reflected and transmitted: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10462840" y="7253064"/>
            <a:ext cx="1224137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(10)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762" y="6965028"/>
            <a:ext cx="3384375" cy="53005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For elastic scattering: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33845" y="5424331"/>
            <a:ext cx="8142229" cy="1324675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rgbClr val="99FF99">
                  <a:gamma/>
                  <a:tint val="40000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33845" y="4099655"/>
            <a:ext cx="8142229" cy="1324675"/>
          </a:xfrm>
          <a:prstGeom prst="rect">
            <a:avLst/>
          </a:prstGeom>
          <a:gradFill rotWithShape="0">
            <a:gsLst>
              <a:gs pos="0">
                <a:srgbClr val="CCECFF">
                  <a:gamma/>
                  <a:tint val="35294"/>
                  <a:invGamma/>
                </a:srgbClr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H="1">
            <a:off x="5494288" y="1780457"/>
            <a:ext cx="0" cy="3643874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olid"/>
            <a:round/>
            <a:headEnd type="triangl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5503377" y="5441314"/>
            <a:ext cx="3109988" cy="10869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 flipH="1">
            <a:off x="5519005" y="3607148"/>
            <a:ext cx="3125616" cy="181718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393389" y="3624131"/>
            <a:ext cx="3125616" cy="181718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143537" y="3607148"/>
            <a:ext cx="687635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>
                <a:latin typeface="Cambria" charset="0"/>
                <a:ea typeface="ÇlÇr ñæí©" charset="0"/>
              </a:rPr>
              <a:t>k</a:t>
            </a:r>
            <a:r>
              <a:rPr lang="en-US" sz="2000" b="1" baseline="-25000">
                <a:latin typeface="Cambria" charset="0"/>
                <a:ea typeface="ÇlÇr ñæí©" charset="0"/>
              </a:rPr>
              <a:t>i</a:t>
            </a:r>
            <a:endParaRPr lang="en-US" sz="400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613365" y="3148606"/>
            <a:ext cx="2059781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 dirty="0">
                <a:latin typeface="Cambria" charset="0"/>
                <a:ea typeface="ÇlÇr ñæí©" charset="0"/>
              </a:rPr>
              <a:t>k</a:t>
            </a:r>
            <a:r>
              <a:rPr lang="en-US" sz="2000" b="1" baseline="-25000" dirty="0">
                <a:latin typeface="Cambria" charset="0"/>
                <a:ea typeface="ÇlÇr ñæí©" charset="0"/>
              </a:rPr>
              <a:t>1 </a:t>
            </a:r>
            <a:r>
              <a:rPr lang="en-US" sz="2000" b="1" dirty="0">
                <a:latin typeface="Cambria" charset="0"/>
                <a:ea typeface="ÇlÇr ñæí©" charset="0"/>
              </a:rPr>
              <a:t>reflection </a:t>
            </a:r>
            <a:r>
              <a:rPr lang="en-US" sz="2000" b="1" baseline="-25000" dirty="0">
                <a:latin typeface="Cambria" charset="0"/>
                <a:ea typeface="ÇlÇr ñæí©" charset="0"/>
              </a:rPr>
              <a:t> </a:t>
            </a:r>
            <a:endParaRPr lang="en-US" sz="4000" dirty="0"/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8613365" y="6290464"/>
            <a:ext cx="2209810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 dirty="0">
                <a:latin typeface="Cambria" charset="0"/>
                <a:ea typeface="ÇlÇr ñæí©" charset="0"/>
              </a:rPr>
              <a:t>k</a:t>
            </a:r>
            <a:r>
              <a:rPr lang="en-US" sz="2000" b="1" baseline="-25000" dirty="0">
                <a:latin typeface="Cambria" charset="0"/>
                <a:ea typeface="ÇlÇr ñæí©" charset="0"/>
              </a:rPr>
              <a:t>2 </a:t>
            </a:r>
            <a:r>
              <a:rPr lang="en-US" sz="2000" b="1" dirty="0">
                <a:latin typeface="Cambria" charset="0"/>
                <a:ea typeface="ÇlÇr ñæí©" charset="0"/>
              </a:rPr>
              <a:t>transmission</a:t>
            </a:r>
            <a:endParaRPr lang="en-US" sz="4000" dirty="0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815544" y="4914840"/>
            <a:ext cx="687635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>
                <a:latin typeface="Times New Roman" charset="0"/>
                <a:ea typeface="ÇlÇr ñæí©" charset="0"/>
                <a:sym typeface="Symbol" charset="0"/>
              </a:rPr>
              <a:t></a:t>
            </a:r>
            <a:r>
              <a:rPr lang="en-US" sz="2000" b="1" baseline="-25000">
                <a:latin typeface="Cambria" charset="0"/>
                <a:ea typeface="ÇlÇr ñæí©" charset="0"/>
              </a:rPr>
              <a:t>1</a:t>
            </a:r>
            <a:endParaRPr lang="en-US" sz="4000"/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6503574" y="4965789"/>
            <a:ext cx="687635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>
                <a:latin typeface="Times New Roman" charset="0"/>
                <a:ea typeface="ÇlÇr ñæí©" charset="0"/>
                <a:sym typeface="Symbol" charset="0"/>
              </a:rPr>
              <a:t></a:t>
            </a:r>
            <a:r>
              <a:rPr lang="en-US" sz="2000" b="1" baseline="-25000">
                <a:latin typeface="Cambria" charset="0"/>
                <a:ea typeface="ÇlÇr ñæí©" charset="0"/>
              </a:rPr>
              <a:t>1</a:t>
            </a:r>
            <a:endParaRPr lang="en-US" sz="4000"/>
          </a:p>
        </p:txBody>
      </p:sp>
      <p:sp>
        <p:nvSpPr>
          <p:cNvPr id="29" name="Arc 13"/>
          <p:cNvSpPr>
            <a:spLocks/>
          </p:cNvSpPr>
          <p:nvPr/>
        </p:nvSpPr>
        <p:spPr bwMode="auto">
          <a:xfrm flipH="1">
            <a:off x="4526101" y="4965789"/>
            <a:ext cx="148988" cy="45854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30" name="Arc 14"/>
          <p:cNvSpPr>
            <a:spLocks/>
          </p:cNvSpPr>
          <p:nvPr/>
        </p:nvSpPr>
        <p:spPr bwMode="auto">
          <a:xfrm>
            <a:off x="6292074" y="4965789"/>
            <a:ext cx="148988" cy="45854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1908919" y="4456298"/>
            <a:ext cx="546983" cy="49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 dirty="0">
                <a:latin typeface="Cambria" charset="0"/>
                <a:ea typeface="ÇlÇr ñæí©" charset="0"/>
              </a:rPr>
              <a:t>ρ</a:t>
            </a:r>
            <a:r>
              <a:rPr lang="en-US" sz="2000" b="1" baseline="-25000" dirty="0">
                <a:latin typeface="Cambria" charset="0"/>
                <a:ea typeface="ÇlÇr ñæí©" charset="0"/>
              </a:rPr>
              <a:t>1</a:t>
            </a:r>
            <a:endParaRPr lang="en-US" sz="4000" dirty="0"/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1908919" y="5679076"/>
            <a:ext cx="546983" cy="49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 dirty="0">
                <a:latin typeface="Cambria" charset="0"/>
                <a:ea typeface="ÇlÇr ñæí©" charset="0"/>
              </a:rPr>
              <a:t>ρ</a:t>
            </a:r>
            <a:r>
              <a:rPr lang="en-US" sz="2000" b="1" baseline="-25000" dirty="0">
                <a:latin typeface="Cambria" charset="0"/>
                <a:ea typeface="ÇlÇr ñæí©" charset="0"/>
              </a:rPr>
              <a:t>2</a:t>
            </a:r>
            <a:endParaRPr lang="en-US" sz="4000" dirty="0"/>
          </a:p>
        </p:txBody>
      </p:sp>
      <p:grpSp>
        <p:nvGrpSpPr>
          <p:cNvPr id="33" name="Group 17"/>
          <p:cNvGrpSpPr>
            <a:grpSpLocks/>
          </p:cNvGrpSpPr>
          <p:nvPr/>
        </p:nvGrpSpPr>
        <p:grpSpPr bwMode="auto">
          <a:xfrm>
            <a:off x="3112281" y="5424331"/>
            <a:ext cx="1250246" cy="1323543"/>
            <a:chOff x="4230" y="12585"/>
            <a:chExt cx="1200" cy="1169"/>
          </a:xfrm>
        </p:grpSpPr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4455" y="12930"/>
              <a:ext cx="0" cy="5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 rot="3212538">
              <a:off x="4680" y="13035"/>
              <a:ext cx="1" cy="5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43" name="Line 20"/>
            <p:cNvSpPr>
              <a:spLocks noChangeShapeType="1"/>
            </p:cNvSpPr>
            <p:nvPr/>
          </p:nvSpPr>
          <p:spPr bwMode="auto">
            <a:xfrm rot="5560929">
              <a:off x="4754" y="13185"/>
              <a:ext cx="17" cy="5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auto">
            <a:xfrm>
              <a:off x="4230" y="12585"/>
              <a:ext cx="450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000">
                  <a:latin typeface="Cambria" charset="0"/>
                  <a:ea typeface="ÇlÇr ñæí©" charset="0"/>
                </a:rPr>
                <a:t>z</a:t>
              </a:r>
              <a:endParaRPr lang="en-US" sz="4000"/>
            </a:p>
          </p:txBody>
        </p:sp>
        <p:sp>
          <p:nvSpPr>
            <p:cNvPr id="45" name="Text Box 22"/>
            <p:cNvSpPr txBox="1">
              <a:spLocks noChangeArrowheads="1"/>
            </p:cNvSpPr>
            <p:nvPr/>
          </p:nvSpPr>
          <p:spPr bwMode="auto">
            <a:xfrm>
              <a:off x="4800" y="12824"/>
              <a:ext cx="45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000">
                  <a:latin typeface="Cambria" charset="0"/>
                  <a:ea typeface="ÇlÇr ñæí©" charset="0"/>
                </a:rPr>
                <a:t>y</a:t>
              </a:r>
              <a:endParaRPr lang="en-US" sz="4000"/>
            </a:p>
          </p:txBody>
        </p:sp>
        <p:sp>
          <p:nvSpPr>
            <p:cNvPr id="46" name="Text Box 23"/>
            <p:cNvSpPr txBox="1">
              <a:spLocks noChangeArrowheads="1"/>
            </p:cNvSpPr>
            <p:nvPr/>
          </p:nvSpPr>
          <p:spPr bwMode="auto">
            <a:xfrm>
              <a:off x="4980" y="13259"/>
              <a:ext cx="450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213"/>
              <a:r>
                <a:rPr lang="en-US" sz="2000">
                  <a:latin typeface="Cambria" charset="0"/>
                  <a:ea typeface="ÇlÇr ñæí©" charset="0"/>
                </a:rPr>
                <a:t>x</a:t>
              </a:r>
              <a:endParaRPr lang="en-US" sz="4000"/>
            </a:p>
          </p:txBody>
        </p:sp>
      </p:grp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7034929" y="5475280"/>
            <a:ext cx="687635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>
                <a:latin typeface="Times New Roman" charset="0"/>
                <a:ea typeface="ÇlÇr ñæí©" charset="0"/>
                <a:sym typeface="Symbol" charset="0"/>
              </a:rPr>
              <a:t></a:t>
            </a:r>
            <a:r>
              <a:rPr lang="en-US" sz="2000" b="1" baseline="-25000">
                <a:latin typeface="Cambria" charset="0"/>
                <a:ea typeface="ÇlÇr ñæí©" charset="0"/>
              </a:rPr>
              <a:t>2</a:t>
            </a:r>
            <a:endParaRPr lang="en-US" sz="4000"/>
          </a:p>
        </p:txBody>
      </p:sp>
      <p:sp>
        <p:nvSpPr>
          <p:cNvPr id="35" name="Arc 25"/>
          <p:cNvSpPr>
            <a:spLocks/>
          </p:cNvSpPr>
          <p:nvPr/>
        </p:nvSpPr>
        <p:spPr bwMode="auto">
          <a:xfrm>
            <a:off x="6620264" y="5424331"/>
            <a:ext cx="73973" cy="45854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36" name="Line 26"/>
          <p:cNvSpPr>
            <a:spLocks noChangeShapeType="1"/>
          </p:cNvSpPr>
          <p:nvPr/>
        </p:nvSpPr>
        <p:spPr bwMode="auto">
          <a:xfrm>
            <a:off x="8613365" y="3641114"/>
            <a:ext cx="0" cy="290409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8613365" y="4405349"/>
            <a:ext cx="1672204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 dirty="0">
                <a:solidFill>
                  <a:schemeClr val="accent2"/>
                </a:solidFill>
                <a:latin typeface="Cambria" charset="0"/>
                <a:ea typeface="ÇlÇr ñæí©" charset="0"/>
              </a:rPr>
              <a:t>q</a:t>
            </a:r>
            <a:r>
              <a:rPr lang="en-US" sz="2000" b="1" baseline="-25000" dirty="0">
                <a:solidFill>
                  <a:schemeClr val="accent2"/>
                </a:solidFill>
                <a:latin typeface="Cambria" charset="0"/>
                <a:ea typeface="ÇlÇr ñæí©" charset="0"/>
              </a:rPr>
              <a:t>1z</a:t>
            </a:r>
            <a:r>
              <a:rPr lang="en-US" sz="2000" b="1" dirty="0">
                <a:solidFill>
                  <a:schemeClr val="accent2"/>
                </a:solidFill>
                <a:latin typeface="Cambria" charset="0"/>
                <a:ea typeface="ÇlÇr ñæí©" charset="0"/>
              </a:rPr>
              <a:t> = k</a:t>
            </a:r>
            <a:r>
              <a:rPr lang="en-US" sz="2000" b="1" baseline="-25000" dirty="0">
                <a:solidFill>
                  <a:schemeClr val="accent2"/>
                </a:solidFill>
                <a:latin typeface="Cambria" charset="0"/>
                <a:ea typeface="ÇlÇr ñæí©" charset="0"/>
              </a:rPr>
              <a:t>1</a:t>
            </a:r>
            <a:r>
              <a:rPr lang="en-US" sz="2000" b="1" dirty="0">
                <a:solidFill>
                  <a:schemeClr val="accent2"/>
                </a:solidFill>
                <a:latin typeface="Cambria" charset="0"/>
                <a:ea typeface="ÇlÇr ñæí©" charset="0"/>
              </a:rPr>
              <a:t>sin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  <a:ea typeface="ÇlÇr ñæí©" charset="0"/>
                <a:sym typeface="Symbol" charset="0"/>
              </a:rPr>
              <a:t>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8613365" y="5628127"/>
            <a:ext cx="1844113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 dirty="0">
                <a:latin typeface="Cambria" charset="0"/>
                <a:ea typeface="ÇlÇr ñæí©" charset="0"/>
              </a:rPr>
              <a:t>q</a:t>
            </a:r>
            <a:r>
              <a:rPr lang="en-US" sz="2000" b="1" baseline="-25000" dirty="0">
                <a:latin typeface="Cambria" charset="0"/>
                <a:ea typeface="ÇlÇr ñæí©" charset="0"/>
              </a:rPr>
              <a:t>2z</a:t>
            </a:r>
            <a:r>
              <a:rPr lang="en-US" sz="2000" b="1" dirty="0">
                <a:latin typeface="Cambria" charset="0"/>
                <a:ea typeface="ÇlÇr ñæí©" charset="0"/>
              </a:rPr>
              <a:t> = k</a:t>
            </a:r>
            <a:r>
              <a:rPr lang="en-US" sz="2000" b="1" baseline="-25000" dirty="0">
                <a:latin typeface="Cambria" charset="0"/>
                <a:ea typeface="ÇlÇr ñæí©" charset="0"/>
              </a:rPr>
              <a:t>2</a:t>
            </a:r>
            <a:r>
              <a:rPr lang="en-US" sz="2000" b="1" dirty="0">
                <a:latin typeface="Cambria" charset="0"/>
                <a:ea typeface="ÇlÇr ñæí©" charset="0"/>
              </a:rPr>
              <a:t>sin</a:t>
            </a:r>
            <a:r>
              <a:rPr lang="en-US" sz="2000" b="1" dirty="0">
                <a:latin typeface="Times New Roman" charset="0"/>
                <a:ea typeface="ÇlÇr ñæí©" charset="0"/>
                <a:sym typeface="Symbol" charset="0"/>
              </a:rPr>
              <a:t></a:t>
            </a:r>
            <a:endParaRPr lang="en-US" sz="4000" dirty="0"/>
          </a:p>
        </p:txBody>
      </p:sp>
      <p:sp>
        <p:nvSpPr>
          <p:cNvPr id="39" name="Line 29"/>
          <p:cNvSpPr>
            <a:spLocks noChangeShapeType="1"/>
          </p:cNvSpPr>
          <p:nvPr/>
        </p:nvSpPr>
        <p:spPr bwMode="auto">
          <a:xfrm>
            <a:off x="5487749" y="5424331"/>
            <a:ext cx="312561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6847392" y="4897857"/>
            <a:ext cx="3750739" cy="45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/>
            <a:r>
              <a:rPr lang="en-US" sz="2000" b="1">
                <a:latin typeface="Cambria" charset="0"/>
                <a:ea typeface="ÇlÇr ñæí©" charset="0"/>
              </a:rPr>
              <a:t>k</a:t>
            </a:r>
            <a:r>
              <a:rPr lang="en-US" sz="2000" b="1" baseline="-25000">
                <a:latin typeface="Cambria" charset="0"/>
                <a:ea typeface="ÇlÇr ñæí©" charset="0"/>
              </a:rPr>
              <a:t>x</a:t>
            </a:r>
            <a:r>
              <a:rPr lang="en-US" sz="2000" b="1">
                <a:latin typeface="Cambria" charset="0"/>
                <a:ea typeface="ÇlÇr ñæí©" charset="0"/>
              </a:rPr>
              <a:t> = k</a:t>
            </a:r>
            <a:r>
              <a:rPr lang="en-US" sz="2000" b="1" baseline="-25000">
                <a:latin typeface="Cambria" charset="0"/>
                <a:ea typeface="ÇlÇr ñæí©" charset="0"/>
              </a:rPr>
              <a:t>1</a:t>
            </a:r>
            <a:r>
              <a:rPr lang="en-US" sz="2000" b="1">
                <a:latin typeface="Cambria" charset="0"/>
                <a:ea typeface="ÇlÇr ñæí©" charset="0"/>
              </a:rPr>
              <a:t>cos</a:t>
            </a:r>
            <a:r>
              <a:rPr lang="en-US" sz="2000" b="1">
                <a:latin typeface="Times New Roman" charset="0"/>
                <a:ea typeface="ÇlÇr ñæí©" charset="0"/>
                <a:sym typeface="Symbol" charset="0"/>
              </a:rPr>
              <a:t></a:t>
            </a:r>
            <a:r>
              <a:rPr lang="en-US" sz="2000" b="1" baseline="-25000">
                <a:latin typeface="Cambria" charset="0"/>
                <a:ea typeface="ÇlÇr ñæí©" charset="0"/>
              </a:rPr>
              <a:t>1</a:t>
            </a:r>
            <a:r>
              <a:rPr lang="en-US" sz="2000" b="1">
                <a:latin typeface="Cambria" charset="0"/>
                <a:ea typeface="ÇlÇr ñæí©" charset="0"/>
              </a:rPr>
              <a:t> = k</a:t>
            </a:r>
            <a:r>
              <a:rPr lang="en-US" sz="2000" b="1" baseline="-25000">
                <a:latin typeface="Cambria" charset="0"/>
                <a:ea typeface="ÇlÇr ñæí©" charset="0"/>
              </a:rPr>
              <a:t>2</a:t>
            </a:r>
            <a:r>
              <a:rPr lang="en-US" sz="2000" b="1">
                <a:latin typeface="Cambria" charset="0"/>
                <a:ea typeface="ÇlÇr ñæí©" charset="0"/>
              </a:rPr>
              <a:t>cos</a:t>
            </a:r>
            <a:r>
              <a:rPr lang="en-US" sz="2000" b="1">
                <a:latin typeface="Times New Roman" charset="0"/>
                <a:ea typeface="ÇlÇr ñæí©" charset="0"/>
                <a:sym typeface="Symbol" charset="0"/>
              </a:rPr>
              <a:t></a:t>
            </a:r>
            <a:r>
              <a:rPr lang="en-US" sz="2000" b="1" baseline="-25000">
                <a:latin typeface="Cambria" charset="0"/>
                <a:ea typeface="ÇlÇr ñæí©" charset="0"/>
              </a:rPr>
              <a:t>2</a:t>
            </a:r>
            <a:endParaRPr lang="en-US" sz="400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174" y="7397081"/>
            <a:ext cx="2304256" cy="7302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143" y="8189165"/>
            <a:ext cx="2800402" cy="98305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41762" y="8189164"/>
            <a:ext cx="3384375" cy="53005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Using (6) :</a:t>
            </a:r>
          </a:p>
        </p:txBody>
      </p:sp>
      <p:sp>
        <p:nvSpPr>
          <p:cNvPr id="51" name="TextBox 50"/>
          <p:cNvSpPr txBox="1"/>
          <p:nvPr/>
        </p:nvSpPr>
        <p:spPr>
          <a:xfrm flipH="1">
            <a:off x="10390834" y="8333185"/>
            <a:ext cx="1224137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(11)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5782320" y="3004592"/>
            <a:ext cx="273630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213">
              <a:spcAft>
                <a:spcPts val="60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Δq</a:t>
            </a:r>
            <a:r>
              <a:rPr lang="en-US" sz="2800" b="1" dirty="0">
                <a:solidFill>
                  <a:srgbClr val="FF0000"/>
                </a:solidFill>
                <a:latin typeface="Cambria" charset="0"/>
                <a:ea typeface="ÇlÇr ñæí©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= Q = 2q</a:t>
            </a:r>
            <a:r>
              <a:rPr lang="en-US" sz="2800" b="1" baseline="-25000" dirty="0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 </a:t>
            </a:r>
          </a:p>
          <a:p>
            <a:pPr defTabSz="914213">
              <a:spcAft>
                <a:spcPts val="6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= 2k</a:t>
            </a:r>
            <a:r>
              <a:rPr lang="en-US" sz="2800" b="1" baseline="-25000" dirty="0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Cambria" charset="0"/>
                <a:ea typeface="ÇlÇr ñæí©" charset="0"/>
              </a:rPr>
              <a:t>sinθ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5" name="Line 6"/>
          <p:cNvSpPr>
            <a:spLocks noChangeShapeType="1"/>
          </p:cNvSpPr>
          <p:nvPr/>
        </p:nvSpPr>
        <p:spPr bwMode="auto">
          <a:xfrm flipH="1">
            <a:off x="2325936" y="1780456"/>
            <a:ext cx="3125616" cy="181718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>
            <a:off x="5494288" y="1780456"/>
            <a:ext cx="3125616" cy="181718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949517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29796" y="-163760"/>
            <a:ext cx="1209040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charset="0"/>
                <a:ea typeface="ヒラギノ角ゴ ProN W6" charset="0"/>
                <a:cs typeface="ヒラギノ角ゴ ProN W6" charset="0"/>
                <a:sym typeface="TitilliumText14L 600 wt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3C52"/>
                </a:solidFill>
                <a:latin typeface="TitilliumText14L 600 wt"/>
              </a:rPr>
              <a:t>Q and Scattering length density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36" y="4012710"/>
            <a:ext cx="11953328" cy="140959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Using (3), (11) and the de Broglie relation for the neutron energy (h</a:t>
            </a:r>
            <a:r>
              <a:rPr lang="en-US" sz="2400" baseline="30000" dirty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/2mλ</a:t>
            </a:r>
            <a:r>
              <a:rPr lang="en-US" sz="2400" baseline="30000" dirty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Gill Sans"/>
                <a:ea typeface="Lucida Grande"/>
                <a:cs typeface="Gill Sans"/>
              </a:rPr>
              <a:t>) </a:t>
            </a:r>
            <a:r>
              <a:rPr lang="en-US" sz="2400" dirty="0">
                <a:solidFill>
                  <a:schemeClr val="tx1"/>
                </a:solidFill>
              </a:rPr>
              <a:t>gives the neutron refractive index and its relation to the scattering length densities of the two media.</a:t>
            </a:r>
          </a:p>
          <a:p>
            <a:pPr algn="l">
              <a:lnSpc>
                <a:spcPct val="120000"/>
              </a:lnSpc>
            </a:pPr>
            <a:endParaRPr lang="en-US" sz="2400" dirty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36" y="6028928"/>
            <a:ext cx="12047016" cy="4616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Total internal reflection occurs when </a:t>
            </a:r>
            <a:r>
              <a:rPr lang="en-US" sz="24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= 0 </a:t>
            </a:r>
            <a:r>
              <a:rPr lang="en-US" sz="2400" dirty="0" smtClean="0">
                <a:solidFill>
                  <a:schemeClr val="tx1"/>
                </a:solidFill>
              </a:rPr>
              <a:t>for transmission and </a:t>
            </a:r>
            <a:r>
              <a:rPr lang="en-US" sz="2400" dirty="0">
                <a:solidFill>
                  <a:schemeClr val="tx1"/>
                </a:solidFill>
              </a:rPr>
              <a:t>the critical angle 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36" y="1852464"/>
            <a:ext cx="11665296" cy="53005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The refractive index is the ratio between the </a:t>
            </a:r>
            <a:r>
              <a:rPr lang="en-US" sz="2800" dirty="0" err="1">
                <a:solidFill>
                  <a:schemeClr val="tx1"/>
                </a:solidFill>
              </a:rPr>
              <a:t>wavevectors</a:t>
            </a:r>
            <a:r>
              <a:rPr lang="en-US" sz="2800" dirty="0">
                <a:solidFill>
                  <a:schemeClr val="tx1"/>
                </a:solidFill>
              </a:rPr>
              <a:t> in 2 media: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0966900" y="2572549"/>
            <a:ext cx="1152129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(12)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1038909" y="5164836"/>
            <a:ext cx="1368146" cy="754032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(13)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10966896" y="6532988"/>
            <a:ext cx="1152128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(14)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3729" y="8883247"/>
            <a:ext cx="12047016" cy="53005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The critical momentum transfer vector q</a:t>
            </a:r>
            <a:r>
              <a:rPr lang="en-US" sz="2800" baseline="-25000" dirty="0">
                <a:solidFill>
                  <a:srgbClr val="FF0000"/>
                </a:solidFill>
              </a:rPr>
              <a:t>c</a:t>
            </a:r>
            <a:r>
              <a:rPr lang="en-US" sz="2800" dirty="0">
                <a:solidFill>
                  <a:srgbClr val="FF0000"/>
                </a:solidFill>
              </a:rPr>
              <a:t> depends on </a:t>
            </a:r>
            <a:r>
              <a:rPr lang="en-US" sz="28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US" sz="2800" baseline="-250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and ρ</a:t>
            </a:r>
            <a:r>
              <a:rPr lang="en-US" sz="2800" baseline="-250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2 </a:t>
            </a:r>
            <a:r>
              <a:rPr lang="en-US" sz="28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for any </a:t>
            </a:r>
            <a:r>
              <a:rPr lang="en-US" sz="2800" dirty="0" err="1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800" dirty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964" y="2500537"/>
            <a:ext cx="1440161" cy="11918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flipH="1">
            <a:off x="4630193" y="2716564"/>
            <a:ext cx="1944216" cy="5847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100" dirty="0">
                <a:latin typeface="Times New Roman"/>
                <a:cs typeface="Times New Roman"/>
              </a:rPr>
              <a:t>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433" y="2500536"/>
            <a:ext cx="2059584" cy="11866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flipH="1">
            <a:off x="8950672" y="2572546"/>
            <a:ext cx="1944216" cy="107721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3100" dirty="0">
                <a:solidFill>
                  <a:schemeClr val="accent2"/>
                </a:solidFill>
                <a:latin typeface="Times New Roman"/>
                <a:cs typeface="Times New Roman"/>
              </a:rPr>
              <a:t>Snell’s Law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096" y="4804791"/>
            <a:ext cx="3772160" cy="11965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109" y="6532984"/>
            <a:ext cx="4120373" cy="115212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217" y="7829128"/>
            <a:ext cx="2304256" cy="100564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TextBox 24"/>
          <p:cNvSpPr txBox="1"/>
          <p:nvPr/>
        </p:nvSpPr>
        <p:spPr>
          <a:xfrm flipH="1">
            <a:off x="10966896" y="7829133"/>
            <a:ext cx="1152128" cy="7489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(15)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7248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 copy 2">
  <a:themeElements>
    <a:clrScheme name="Title &amp; Bullets copy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copy 11">
  <a:themeElements>
    <a:clrScheme name="Title &amp; Bullets copy 1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1">
      <a:majorFont>
        <a:latin typeface="TitilliumText14L 6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copy">
  <a:themeElements>
    <a:clrScheme name="Title &amp; 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copy 1">
  <a:themeElements>
    <a:clrScheme name="Title &amp; Bullets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ESS Intro">
  <a:themeElements>
    <a:clrScheme name="ESS Intr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S Intro">
      <a:majorFont>
        <a:latin typeface="TitilliumText14L 6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ESS Intr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All graphic background copy 1">
  <a:themeElements>
    <a:clrScheme name="All graphic background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l graphic background copy 1">
      <a:majorFont>
        <a:latin typeface="TitilliumText14L 600 wt"/>
        <a:ea typeface="ヒラギノ角ゴ ProN W6"/>
        <a:cs typeface="ヒラギノ角ゴ ProN W6"/>
      </a:majorFont>
      <a:minorFont>
        <a:latin typeface="TitilliumText14L 600 wt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All graphic background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All graphic background copy">
  <a:themeElements>
    <a:clrScheme name="All graphic background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l graphic background copy">
      <a:majorFont>
        <a:latin typeface="TitilliumText14L 600 wt"/>
        <a:ea typeface="ヒラギノ角ゴ ProN W6"/>
        <a:cs typeface="ヒラギノ角ゴ ProN W6"/>
      </a:majorFont>
      <a:minorFont>
        <a:latin typeface="TitilliumText14L 600 wt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All graphic background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ullets &amp; bread copy 1">
  <a:themeElements>
    <a:clrScheme name="Bullets &amp; bread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&amp; bread copy 1">
      <a:majorFont>
        <a:latin typeface="TitilliumText14L 600 wt"/>
        <a:ea typeface="ヒラギノ角ゴ ProN W6"/>
        <a:cs typeface="ヒラギノ角ゴ ProN W6"/>
      </a:majorFont>
      <a:minorFont>
        <a:latin typeface="TitilliumText14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&amp; bread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Master #15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0E7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F1F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15">
      <a:majorFont>
        <a:latin typeface="Helvetica"/>
        <a:ea typeface="ヒラギノ角ゴ ProN W6"/>
        <a:cs typeface="ヒラギノ角ゴ ProN W6"/>
      </a:majorFont>
      <a:minorFont>
        <a:latin typeface="Apple LiSung Light"/>
        <a:ea typeface="Apple LiSung Light"/>
        <a:cs typeface="Apple LiSung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ster #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copy 3">
  <a:themeElements>
    <a:clrScheme name="Title &amp; Bullets copy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&amp; Bullets copy 12">
  <a:themeElements>
    <a:clrScheme name="Title &amp; Bullets copy 1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2">
      <a:majorFont>
        <a:latin typeface="TitilliumText22L 8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 copy 5">
  <a:themeElements>
    <a:clrScheme name="Title &amp; Bullets copy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5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copy 6">
  <a:themeElements>
    <a:clrScheme name="Title &amp; Bullets copy 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6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copy 7">
  <a:themeElements>
    <a:clrScheme name="Title &amp; Bullets copy 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7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Subtitle copy">
  <a:themeElements>
    <a:clrScheme name="Title &amp; Subtitle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copy 9">
  <a:themeElements>
    <a:clrScheme name="Title &amp; Bullets copy 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copy 10">
  <a:themeElements>
    <a:clrScheme name="Title &amp; Bullets copy 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0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</TotalTime>
  <Pages>0</Pages>
  <Words>2644</Words>
  <Characters>0</Characters>
  <Application>Microsoft Macintosh PowerPoint</Application>
  <PresentationFormat>Custom</PresentationFormat>
  <Lines>0</Lines>
  <Paragraphs>404</Paragraphs>
  <Slides>28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Title &amp; Bullets copy 2</vt:lpstr>
      <vt:lpstr>Title &amp; Bullets copy 3</vt:lpstr>
      <vt:lpstr>Title &amp; Subtitle</vt:lpstr>
      <vt:lpstr>Title &amp; Bullets copy 5</vt:lpstr>
      <vt:lpstr>Title &amp; Bullets copy 6</vt:lpstr>
      <vt:lpstr>Title &amp; Bullets copy 7</vt:lpstr>
      <vt:lpstr>Title &amp; Subtitle copy</vt:lpstr>
      <vt:lpstr>Title &amp; Bullets copy 9</vt:lpstr>
      <vt:lpstr>Title &amp; Bullets copy 10</vt:lpstr>
      <vt:lpstr>Title &amp; Bullets copy 11</vt:lpstr>
      <vt:lpstr>Title &amp; Bullets copy</vt:lpstr>
      <vt:lpstr>Title &amp; Bullets copy 1</vt:lpstr>
      <vt:lpstr>ESS Intro</vt:lpstr>
      <vt:lpstr>All graphic background copy 1</vt:lpstr>
      <vt:lpstr>All graphic background copy</vt:lpstr>
      <vt:lpstr>Bullets &amp; bread copy 1</vt:lpstr>
      <vt:lpstr>Master #15</vt:lpstr>
      <vt:lpstr>1_Title &amp; Bullets</vt:lpstr>
      <vt:lpstr>1_Title &amp; Subtitle</vt:lpstr>
      <vt:lpstr>2_Title &amp; Subtitle</vt:lpstr>
      <vt:lpstr>Title &amp; Bullets copy 12</vt:lpstr>
      <vt:lpstr>Office Theme</vt:lpstr>
      <vt:lpstr>1_Office Theme</vt:lpstr>
      <vt:lpstr>Equation</vt:lpstr>
      <vt:lpstr>Reflectometry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ESS User</cp:lastModifiedBy>
  <cp:revision>196</cp:revision>
  <cp:lastPrinted>2011-05-18T09:53:40Z</cp:lastPrinted>
  <dcterms:modified xsi:type="dcterms:W3CDTF">2012-08-14T11:25:57Z</dcterms:modified>
</cp:coreProperties>
</file>