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8" r:id="rId3"/>
    <p:sldId id="257" r:id="rId4"/>
    <p:sldId id="259" r:id="rId5"/>
    <p:sldId id="260" r:id="rId6"/>
    <p:sldId id="261" r:id="rId7"/>
    <p:sldId id="262" r:id="rId8"/>
    <p:sldId id="263" r:id="rId9"/>
    <p:sldId id="264" r:id="rId10"/>
    <p:sldId id="272" r:id="rId11"/>
    <p:sldId id="266" r:id="rId12"/>
    <p:sldId id="267" r:id="rId13"/>
    <p:sldId id="268" r:id="rId14"/>
    <p:sldId id="269" r:id="rId15"/>
    <p:sldId id="270" r:id="rId16"/>
    <p:sldId id="271" r:id="rId17"/>
    <p:sldId id="290" r:id="rId18"/>
    <p:sldId id="277" r:id="rId19"/>
    <p:sldId id="278" r:id="rId20"/>
    <p:sldId id="279" r:id="rId21"/>
    <p:sldId id="282" r:id="rId22"/>
    <p:sldId id="283" r:id="rId23"/>
    <p:sldId id="285" r:id="rId24"/>
    <p:sldId id="286" r:id="rId25"/>
    <p:sldId id="287" r:id="rId26"/>
    <p:sldId id="288" r:id="rId27"/>
    <p:sldId id="28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655DCF-D105-4FEC-B885-C83EB94BEB44}" type="datetimeFigureOut">
              <a:rPr lang="en-GB"/>
              <a:pPr>
                <a:defRPr/>
              </a:pPr>
              <a:t>26/08/2012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57F16D-9CAD-4CDD-AFBE-B7B9F23CEDE5}" type="slidenum">
              <a:rPr lang="en-GB"/>
              <a:pPr>
                <a:defRPr/>
              </a:pPr>
              <a:t>‹#›</a:t>
            </a:fld>
            <a:endParaRPr lang="en-GB"/>
          </a:p>
        </p:txBody>
      </p:sp>
    </p:spTree>
    <p:extLst>
      <p:ext uri="{BB962C8B-B14F-4D97-AF65-F5344CB8AC3E}">
        <p14:creationId xmlns:p14="http://schemas.microsoft.com/office/powerpoint/2010/main" val="1829531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20A0900E-BDA4-43A3-B6ED-244602694289}" type="slidenum">
              <a:rPr lang="sv-SE" sz="1200">
                <a:solidFill>
                  <a:srgbClr val="000000"/>
                </a:solidFill>
                <a:latin typeface="Frutiger 45 Light" pitchFamily="34" charset="0"/>
              </a:rPr>
              <a:pPr>
                <a:buFont typeface="Times New Roman" pitchFamily="18" charset="0"/>
                <a:buNone/>
              </a:pPr>
              <a:t>16</a:t>
            </a:fld>
            <a:endParaRPr lang="sv-SE" sz="1200">
              <a:solidFill>
                <a:srgbClr val="000000"/>
              </a:solidFill>
              <a:latin typeface="Frutiger 45 Light" pitchFamily="34" charset="0"/>
            </a:endParaRPr>
          </a:p>
        </p:txBody>
      </p:sp>
      <p:sp>
        <p:nvSpPr>
          <p:cNvPr id="37891"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2"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0A21396F-B44B-41DE-961C-DE433E1275A8}" type="slidenum">
              <a:rPr lang="sv-SE" sz="1200">
                <a:solidFill>
                  <a:srgbClr val="000000"/>
                </a:solidFill>
                <a:latin typeface="Frutiger 45 Light" pitchFamily="34" charset="0"/>
              </a:rPr>
              <a:pPr>
                <a:buFont typeface="Times New Roman" pitchFamily="18" charset="0"/>
                <a:buNone/>
              </a:pPr>
              <a:t>20</a:t>
            </a:fld>
            <a:endParaRPr lang="sv-SE" sz="1200">
              <a:solidFill>
                <a:srgbClr val="000000"/>
              </a:solidFill>
              <a:latin typeface="Frutiger 45 Light" pitchFamily="34" charset="0"/>
            </a:endParaRPr>
          </a:p>
        </p:txBody>
      </p:sp>
      <p:sp>
        <p:nvSpPr>
          <p:cNvPr id="39939"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40"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309DE1E3-EB94-448E-9FFA-C34525155504}" type="slidenum">
              <a:rPr lang="sv-SE" sz="1200">
                <a:solidFill>
                  <a:srgbClr val="000000"/>
                </a:solidFill>
                <a:latin typeface="Frutiger 45 Light" pitchFamily="34" charset="0"/>
              </a:rPr>
              <a:pPr>
                <a:buFont typeface="Times New Roman" pitchFamily="18" charset="0"/>
                <a:buNone/>
              </a:pPr>
              <a:t>21</a:t>
            </a:fld>
            <a:endParaRPr lang="sv-SE" sz="1200">
              <a:solidFill>
                <a:srgbClr val="000000"/>
              </a:solidFill>
              <a:latin typeface="Frutiger 45 Light" pitchFamily="34" charset="0"/>
            </a:endParaRPr>
          </a:p>
        </p:txBody>
      </p:sp>
      <p:sp>
        <p:nvSpPr>
          <p:cNvPr id="40963"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0964"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00B9B923-18BA-4391-8D16-949C1220D8A2}" type="slidenum">
              <a:rPr lang="sv-SE" sz="1200">
                <a:solidFill>
                  <a:srgbClr val="000000"/>
                </a:solidFill>
                <a:latin typeface="Frutiger 45 Light" pitchFamily="34" charset="0"/>
              </a:rPr>
              <a:pPr>
                <a:buFont typeface="Times New Roman" pitchFamily="18" charset="0"/>
                <a:buNone/>
              </a:pPr>
              <a:t>22</a:t>
            </a:fld>
            <a:endParaRPr lang="sv-SE" sz="1200">
              <a:solidFill>
                <a:srgbClr val="000000"/>
              </a:solidFill>
              <a:latin typeface="Frutiger 45 Light" pitchFamily="34" charset="0"/>
            </a:endParaRPr>
          </a:p>
        </p:txBody>
      </p:sp>
      <p:sp>
        <p:nvSpPr>
          <p:cNvPr id="41987" name="Text Box 1"/>
          <p:cNvSpPr txBox="1">
            <a:spLocks noChangeArrowheads="1"/>
          </p:cNvSpPr>
          <p:nvPr/>
        </p:nvSpPr>
        <p:spPr bwMode="auto">
          <a:xfrm>
            <a:off x="985848" y="686210"/>
            <a:ext cx="4876765" cy="342211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1988"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9189BEAD-EC81-484B-8761-CE3A0DDCF54E}" type="slidenum">
              <a:rPr lang="sv-SE" sz="1200">
                <a:solidFill>
                  <a:srgbClr val="000000"/>
                </a:solidFill>
                <a:latin typeface="Frutiger 45 Light" pitchFamily="34" charset="0"/>
              </a:rPr>
              <a:pPr>
                <a:buFont typeface="Times New Roman" pitchFamily="18" charset="0"/>
                <a:buNone/>
              </a:pPr>
              <a:t>23</a:t>
            </a:fld>
            <a:endParaRPr lang="sv-SE" sz="1200">
              <a:solidFill>
                <a:srgbClr val="000000"/>
              </a:solidFill>
              <a:latin typeface="Frutiger 45 Light" pitchFamily="34" charset="0"/>
            </a:endParaRPr>
          </a:p>
        </p:txBody>
      </p:sp>
      <p:sp>
        <p:nvSpPr>
          <p:cNvPr id="43011"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3012"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CE1CF9E6-2139-490A-8D62-2B7F8BFF1183}" type="slidenum">
              <a:rPr lang="sv-SE" sz="1200">
                <a:solidFill>
                  <a:srgbClr val="000000"/>
                </a:solidFill>
                <a:latin typeface="Frutiger 45 Light" pitchFamily="34" charset="0"/>
              </a:rPr>
              <a:pPr>
                <a:buFont typeface="Times New Roman" pitchFamily="18" charset="0"/>
                <a:buNone/>
              </a:pPr>
              <a:t>24</a:t>
            </a:fld>
            <a:endParaRPr lang="sv-SE" sz="1200">
              <a:solidFill>
                <a:srgbClr val="000000"/>
              </a:solidFill>
              <a:latin typeface="Frutiger 45 Light" pitchFamily="34" charset="0"/>
            </a:endParaRPr>
          </a:p>
        </p:txBody>
      </p:sp>
      <p:sp>
        <p:nvSpPr>
          <p:cNvPr id="44035"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4036"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30F72C6B-AC67-4429-82AB-D7400D673A89}" type="slidenum">
              <a:rPr lang="sv-SE" sz="1200">
                <a:solidFill>
                  <a:srgbClr val="000000"/>
                </a:solidFill>
                <a:latin typeface="Frutiger 45 Light" pitchFamily="34" charset="0"/>
              </a:rPr>
              <a:pPr>
                <a:buFont typeface="Times New Roman" pitchFamily="18" charset="0"/>
                <a:buNone/>
              </a:pPr>
              <a:t>25</a:t>
            </a:fld>
            <a:endParaRPr lang="sv-SE" sz="1200">
              <a:solidFill>
                <a:srgbClr val="000000"/>
              </a:solidFill>
              <a:latin typeface="Frutiger 45 Light" pitchFamily="34" charset="0"/>
            </a:endParaRPr>
          </a:p>
        </p:txBody>
      </p:sp>
      <p:sp>
        <p:nvSpPr>
          <p:cNvPr id="45059"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5060"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buFont typeface="Times New Roman" pitchFamily="18" charset="0"/>
              <a:buNone/>
            </a:pPr>
            <a:fld id="{649884F8-B1B5-4885-8554-00F0ACCEE323}" type="slidenum">
              <a:rPr lang="sv-SE" sz="1200">
                <a:solidFill>
                  <a:srgbClr val="000000"/>
                </a:solidFill>
                <a:latin typeface="Frutiger 45 Light" pitchFamily="34" charset="0"/>
              </a:rPr>
              <a:pPr>
                <a:buFont typeface="Times New Roman" pitchFamily="18" charset="0"/>
                <a:buNone/>
              </a:pPr>
              <a:t>26</a:t>
            </a:fld>
            <a:endParaRPr lang="sv-SE" sz="1200">
              <a:solidFill>
                <a:srgbClr val="000000"/>
              </a:solidFill>
              <a:latin typeface="Frutiger 45 Light" pitchFamily="34" charset="0"/>
            </a:endParaRPr>
          </a:p>
        </p:txBody>
      </p:sp>
      <p:sp>
        <p:nvSpPr>
          <p:cNvPr id="46083" name="Text Box 1"/>
          <p:cNvSpPr txBox="1">
            <a:spLocks noChangeArrowheads="1"/>
          </p:cNvSpPr>
          <p:nvPr/>
        </p:nvSpPr>
        <p:spPr bwMode="auto">
          <a:xfrm>
            <a:off x="985847" y="686210"/>
            <a:ext cx="4884715" cy="342955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6084" name="Rectangle 2"/>
          <p:cNvSpPr txBox="1">
            <a:spLocks noGrp="1" noChangeArrowheads="1"/>
          </p:cNvSpPr>
          <p:nvPr>
            <p:ph type="body"/>
          </p:nvPr>
        </p:nvSpPr>
        <p:spPr>
          <a:xfrm>
            <a:off x="914294" y="4343512"/>
            <a:ext cx="5018281" cy="41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0C33F86-4F2C-4E27-BDB6-1046494D0DA4}" type="datetime1">
              <a:rPr lang="en-GB"/>
              <a:pPr>
                <a:defRPr/>
              </a:pPr>
              <a:t>26/08/2012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6DE41C-D839-4AC4-9F5C-3FC48AF6E761}" type="slidenum">
              <a:rPr lang="en-GB"/>
              <a:pPr>
                <a:defRPr/>
              </a:pPr>
              <a:t>‹#›</a:t>
            </a:fld>
            <a:endParaRPr lang="en-GB"/>
          </a:p>
        </p:txBody>
      </p:sp>
    </p:spTree>
    <p:extLst>
      <p:ext uri="{BB962C8B-B14F-4D97-AF65-F5344CB8AC3E}">
        <p14:creationId xmlns:p14="http://schemas.microsoft.com/office/powerpoint/2010/main" val="147605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BCE8D-06B1-4775-B1C6-7C2592F66B5C}" type="datetime1">
              <a:rPr lang="en-GB"/>
              <a:pPr>
                <a:defRPr/>
              </a:pPr>
              <a:t>26/08/2012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FED544-683A-4F43-85EB-8F99439E60F1}" type="slidenum">
              <a:rPr lang="en-GB"/>
              <a:pPr>
                <a:defRPr/>
              </a:pPr>
              <a:t>‹#›</a:t>
            </a:fld>
            <a:endParaRPr lang="en-GB"/>
          </a:p>
        </p:txBody>
      </p:sp>
    </p:spTree>
    <p:extLst>
      <p:ext uri="{BB962C8B-B14F-4D97-AF65-F5344CB8AC3E}">
        <p14:creationId xmlns:p14="http://schemas.microsoft.com/office/powerpoint/2010/main" val="57995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615A51C-5792-4C1C-B552-36C5904CC9C5}" type="datetime1">
              <a:rPr lang="en-GB"/>
              <a:pPr>
                <a:defRPr/>
              </a:pPr>
              <a:t>26/08/2012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F253C4-79BF-40FB-974B-C2EDCA1704E2}" type="slidenum">
              <a:rPr lang="en-GB"/>
              <a:pPr>
                <a:defRPr/>
              </a:pPr>
              <a:t>‹#›</a:t>
            </a:fld>
            <a:endParaRPr lang="en-GB"/>
          </a:p>
        </p:txBody>
      </p:sp>
    </p:spTree>
    <p:extLst>
      <p:ext uri="{BB962C8B-B14F-4D97-AF65-F5344CB8AC3E}">
        <p14:creationId xmlns:p14="http://schemas.microsoft.com/office/powerpoint/2010/main" val="90699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2288"/>
            <a:ext cx="7761288"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3650" cy="4233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850" y="1981200"/>
            <a:ext cx="3805238" cy="2039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850" y="4173538"/>
            <a:ext cx="3805238" cy="204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pPr>
              <a:defRPr/>
            </a:pPr>
            <a:fld id="{4CB4D6E5-DAB9-4FA2-829D-1117C69C38F1}" type="slidenum">
              <a:rPr lang="en-US"/>
              <a:pPr>
                <a:defRPr/>
              </a:pPr>
              <a:t>‹#›</a:t>
            </a:fld>
            <a:endParaRPr lang="en-US"/>
          </a:p>
        </p:txBody>
      </p:sp>
    </p:spTree>
    <p:extLst>
      <p:ext uri="{BB962C8B-B14F-4D97-AF65-F5344CB8AC3E}">
        <p14:creationId xmlns:p14="http://schemas.microsoft.com/office/powerpoint/2010/main" val="332727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398" y="2131089"/>
            <a:ext cx="7773206" cy="1469002"/>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2410" y="3886571"/>
            <a:ext cx="6400799" cy="1752300"/>
          </a:xfrm>
        </p:spPr>
        <p:txBody>
          <a:bodyPr/>
          <a:lstStyle>
            <a:lvl1pPr marL="0" indent="0" algn="ctr">
              <a:buNone/>
              <a:defRPr/>
            </a:lvl1pPr>
            <a:lvl2pPr marL="461724" indent="0" algn="ctr">
              <a:buNone/>
              <a:defRPr/>
            </a:lvl2pPr>
            <a:lvl3pPr marL="923446" indent="0" algn="ctr">
              <a:buNone/>
              <a:defRPr/>
            </a:lvl3pPr>
            <a:lvl4pPr marL="1385170" indent="0" algn="ctr">
              <a:buNone/>
              <a:defRPr/>
            </a:lvl4pPr>
            <a:lvl5pPr marL="1846894" indent="0" algn="ctr">
              <a:buNone/>
              <a:defRPr/>
            </a:lvl5pPr>
            <a:lvl6pPr marL="2308618" indent="0" algn="ctr">
              <a:buNone/>
              <a:defRPr/>
            </a:lvl6pPr>
            <a:lvl7pPr marL="2770341" indent="0" algn="ctr">
              <a:buNone/>
              <a:defRPr/>
            </a:lvl7pPr>
            <a:lvl8pPr marL="3232064" indent="0" algn="ctr">
              <a:buNone/>
              <a:defRPr/>
            </a:lvl8pPr>
            <a:lvl9pPr marL="3693788"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655117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37298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89" y="4407009"/>
            <a:ext cx="7771594" cy="1362369"/>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489" y="2906178"/>
            <a:ext cx="7771594" cy="1500834"/>
          </a:xfrm>
        </p:spPr>
        <p:txBody>
          <a:bodyPr anchor="b"/>
          <a:lstStyle>
            <a:lvl1pPr marL="0" indent="0">
              <a:buNone/>
              <a:defRPr sz="2000"/>
            </a:lvl1pPr>
            <a:lvl2pPr marL="461724" indent="0">
              <a:buNone/>
              <a:defRPr sz="1800"/>
            </a:lvl2pPr>
            <a:lvl3pPr marL="923446" indent="0">
              <a:buNone/>
              <a:defRPr sz="1600"/>
            </a:lvl3pPr>
            <a:lvl4pPr marL="1385170" indent="0">
              <a:buNone/>
              <a:defRPr sz="1400"/>
            </a:lvl4pPr>
            <a:lvl5pPr marL="1846894" indent="0">
              <a:buNone/>
              <a:defRPr sz="1400"/>
            </a:lvl5pPr>
            <a:lvl6pPr marL="2308618" indent="0">
              <a:buNone/>
              <a:defRPr sz="1400"/>
            </a:lvl6pPr>
            <a:lvl7pPr marL="2770341" indent="0">
              <a:buNone/>
              <a:defRPr sz="1400"/>
            </a:lvl7pPr>
            <a:lvl8pPr marL="3232064" indent="0">
              <a:buNone/>
              <a:defRPr sz="1400"/>
            </a:lvl8pPr>
            <a:lvl9pPr marL="3693788"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6954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8007" y="2005359"/>
            <a:ext cx="3880152" cy="38865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492978" y="2005359"/>
            <a:ext cx="3880152" cy="38865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64943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8009" y="275341"/>
            <a:ext cx="8229601" cy="1142735"/>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8006" y="1535849"/>
            <a:ext cx="4039810" cy="639804"/>
          </a:xfrm>
        </p:spPr>
        <p:txBody>
          <a:bodyPr anchor="b"/>
          <a:lstStyle>
            <a:lvl1pPr marL="0" indent="0">
              <a:buNone/>
              <a:defRPr sz="2400" b="1"/>
            </a:lvl1pPr>
            <a:lvl2pPr marL="461724" indent="0">
              <a:buNone/>
              <a:defRPr sz="2000" b="1"/>
            </a:lvl2pPr>
            <a:lvl3pPr marL="923446" indent="0">
              <a:buNone/>
              <a:defRPr sz="1800" b="1"/>
            </a:lvl3pPr>
            <a:lvl4pPr marL="1385170" indent="0">
              <a:buNone/>
              <a:defRPr sz="1600" b="1"/>
            </a:lvl4pPr>
            <a:lvl5pPr marL="1846894" indent="0">
              <a:buNone/>
              <a:defRPr sz="1600" b="1"/>
            </a:lvl5pPr>
            <a:lvl6pPr marL="2308618" indent="0">
              <a:buNone/>
              <a:defRPr sz="1600" b="1"/>
            </a:lvl6pPr>
            <a:lvl7pPr marL="2770341" indent="0">
              <a:buNone/>
              <a:defRPr sz="1600" b="1"/>
            </a:lvl7pPr>
            <a:lvl8pPr marL="3232064" indent="0">
              <a:buNone/>
              <a:defRPr sz="1600" b="1"/>
            </a:lvl8pPr>
            <a:lvl9pPr marL="369378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8006" y="2175655"/>
            <a:ext cx="4039810" cy="3950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4574" y="1535849"/>
            <a:ext cx="4043035" cy="639804"/>
          </a:xfrm>
        </p:spPr>
        <p:txBody>
          <a:bodyPr anchor="b"/>
          <a:lstStyle>
            <a:lvl1pPr marL="0" indent="0">
              <a:buNone/>
              <a:defRPr sz="2400" b="1"/>
            </a:lvl1pPr>
            <a:lvl2pPr marL="461724" indent="0">
              <a:buNone/>
              <a:defRPr sz="2000" b="1"/>
            </a:lvl2pPr>
            <a:lvl3pPr marL="923446" indent="0">
              <a:buNone/>
              <a:defRPr sz="1800" b="1"/>
            </a:lvl3pPr>
            <a:lvl4pPr marL="1385170" indent="0">
              <a:buNone/>
              <a:defRPr sz="1600" b="1"/>
            </a:lvl4pPr>
            <a:lvl5pPr marL="1846894" indent="0">
              <a:buNone/>
              <a:defRPr sz="1600" b="1"/>
            </a:lvl5pPr>
            <a:lvl6pPr marL="2308618" indent="0">
              <a:buNone/>
              <a:defRPr sz="1600" b="1"/>
            </a:lvl6pPr>
            <a:lvl7pPr marL="2770341" indent="0">
              <a:buNone/>
              <a:defRPr sz="1600" b="1"/>
            </a:lvl7pPr>
            <a:lvl8pPr marL="3232064" indent="0">
              <a:buNone/>
              <a:defRPr sz="1600" b="1"/>
            </a:lvl8pPr>
            <a:lvl9pPr marL="369378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4574" y="2175655"/>
            <a:ext cx="4043035" cy="3950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66854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33365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6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0BB63E-45DA-444D-A5FE-605875E25EA5}" type="datetime1">
              <a:rPr lang="en-GB"/>
              <a:pPr>
                <a:defRPr/>
              </a:pPr>
              <a:t>26/08/2012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71FF9C-795B-4596-8324-CED430613F9D}" type="slidenum">
              <a:rPr lang="en-GB"/>
              <a:pPr>
                <a:defRPr/>
              </a:pPr>
              <a:t>‹#›</a:t>
            </a:fld>
            <a:endParaRPr lang="en-GB"/>
          </a:p>
        </p:txBody>
      </p:sp>
    </p:spTree>
    <p:extLst>
      <p:ext uri="{BB962C8B-B14F-4D97-AF65-F5344CB8AC3E}">
        <p14:creationId xmlns:p14="http://schemas.microsoft.com/office/powerpoint/2010/main" val="384118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8006" y="273750"/>
            <a:ext cx="3007683" cy="1161833"/>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353" y="273749"/>
            <a:ext cx="5112254" cy="58521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8006" y="1435583"/>
            <a:ext cx="3007683" cy="4690306"/>
          </a:xfrm>
        </p:spPr>
        <p:txBody>
          <a:bodyPr/>
          <a:lstStyle>
            <a:lvl1pPr marL="0" indent="0">
              <a:buNone/>
              <a:defRPr sz="1400"/>
            </a:lvl1pPr>
            <a:lvl2pPr marL="461724" indent="0">
              <a:buNone/>
              <a:defRPr sz="1200"/>
            </a:lvl2pPr>
            <a:lvl3pPr marL="923446" indent="0">
              <a:buNone/>
              <a:defRPr sz="1000"/>
            </a:lvl3pPr>
            <a:lvl4pPr marL="1385170" indent="0">
              <a:buNone/>
              <a:defRPr sz="900"/>
            </a:lvl4pPr>
            <a:lvl5pPr marL="1846894" indent="0">
              <a:buNone/>
              <a:defRPr sz="900"/>
            </a:lvl5pPr>
            <a:lvl6pPr marL="2308618" indent="0">
              <a:buNone/>
              <a:defRPr sz="900"/>
            </a:lvl6pPr>
            <a:lvl7pPr marL="2770341" indent="0">
              <a:buNone/>
              <a:defRPr sz="900"/>
            </a:lvl7pPr>
            <a:lvl8pPr marL="3232064" indent="0">
              <a:buNone/>
              <a:defRPr sz="900"/>
            </a:lvl8pPr>
            <a:lvl9pPr marL="3693788"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04722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1711" y="4800122"/>
            <a:ext cx="5486400" cy="566593"/>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1711" y="612750"/>
            <a:ext cx="5486400" cy="4114163"/>
          </a:xfrm>
        </p:spPr>
        <p:txBody>
          <a:bodyPr/>
          <a:lstStyle>
            <a:lvl1pPr marL="0" indent="0">
              <a:buNone/>
              <a:defRPr sz="3200"/>
            </a:lvl1pPr>
            <a:lvl2pPr marL="461724" indent="0">
              <a:buNone/>
              <a:defRPr sz="2800"/>
            </a:lvl2pPr>
            <a:lvl3pPr marL="923446" indent="0">
              <a:buNone/>
              <a:defRPr sz="2400"/>
            </a:lvl3pPr>
            <a:lvl4pPr marL="1385170" indent="0">
              <a:buNone/>
              <a:defRPr sz="2000"/>
            </a:lvl4pPr>
            <a:lvl5pPr marL="1846894" indent="0">
              <a:buNone/>
              <a:defRPr sz="2000"/>
            </a:lvl5pPr>
            <a:lvl6pPr marL="2308618" indent="0">
              <a:buNone/>
              <a:defRPr sz="2000"/>
            </a:lvl6pPr>
            <a:lvl7pPr marL="2770341" indent="0">
              <a:buNone/>
              <a:defRPr sz="2000"/>
            </a:lvl7pPr>
            <a:lvl8pPr marL="3232064" indent="0">
              <a:buNone/>
              <a:defRPr sz="2000"/>
            </a:lvl8pPr>
            <a:lvl9pPr marL="3693788"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1711" y="5366715"/>
            <a:ext cx="5486400" cy="805326"/>
          </a:xfrm>
        </p:spPr>
        <p:txBody>
          <a:bodyPr/>
          <a:lstStyle>
            <a:lvl1pPr marL="0" indent="0">
              <a:buNone/>
              <a:defRPr sz="1400"/>
            </a:lvl1pPr>
            <a:lvl2pPr marL="461724" indent="0">
              <a:buNone/>
              <a:defRPr sz="1200"/>
            </a:lvl2pPr>
            <a:lvl3pPr marL="923446" indent="0">
              <a:buNone/>
              <a:defRPr sz="1000"/>
            </a:lvl3pPr>
            <a:lvl4pPr marL="1385170" indent="0">
              <a:buNone/>
              <a:defRPr sz="900"/>
            </a:lvl4pPr>
            <a:lvl5pPr marL="1846894" indent="0">
              <a:buNone/>
              <a:defRPr sz="900"/>
            </a:lvl5pPr>
            <a:lvl6pPr marL="2308618" indent="0">
              <a:buNone/>
              <a:defRPr sz="900"/>
            </a:lvl6pPr>
            <a:lvl7pPr marL="2770341" indent="0">
              <a:buNone/>
              <a:defRPr sz="900"/>
            </a:lvl7pPr>
            <a:lvl8pPr marL="3232064" indent="0">
              <a:buNone/>
              <a:defRPr sz="900"/>
            </a:lvl8pPr>
            <a:lvl9pPr marL="3693788"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61638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92982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31418" y="515666"/>
            <a:ext cx="2056191" cy="5376264"/>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8007" y="515666"/>
            <a:ext cx="6018590" cy="5376264"/>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133833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459622" y="515665"/>
            <a:ext cx="8227987" cy="1142735"/>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458006" y="2005359"/>
            <a:ext cx="7915124" cy="3886571"/>
          </a:xfrm>
        </p:spPr>
        <p:txBody>
          <a:bodyPr/>
          <a:lstStyle/>
          <a:p>
            <a:pPr lvl="0"/>
            <a:r>
              <a:rPr lang="sv-SE" noProof="0" smtClean="0"/>
              <a:t>Klicka på ikonen för att lägga till ett diagram</a:t>
            </a:r>
          </a:p>
        </p:txBody>
      </p:sp>
    </p:spTree>
    <p:extLst>
      <p:ext uri="{BB962C8B-B14F-4D97-AF65-F5344CB8AC3E}">
        <p14:creationId xmlns:p14="http://schemas.microsoft.com/office/powerpoint/2010/main" val="13587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7926DC-0A8A-45A8-872D-22D82572E4DA}" type="datetime1">
              <a:rPr lang="en-GB"/>
              <a:pPr>
                <a:defRPr/>
              </a:pPr>
              <a:t>26/08/2012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289CC1-237A-4618-A533-75D7B3AEBB3E}" type="slidenum">
              <a:rPr lang="en-GB"/>
              <a:pPr>
                <a:defRPr/>
              </a:pPr>
              <a:t>‹#›</a:t>
            </a:fld>
            <a:endParaRPr lang="en-GB"/>
          </a:p>
        </p:txBody>
      </p:sp>
    </p:spTree>
    <p:extLst>
      <p:ext uri="{BB962C8B-B14F-4D97-AF65-F5344CB8AC3E}">
        <p14:creationId xmlns:p14="http://schemas.microsoft.com/office/powerpoint/2010/main" val="14649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64DEB1C-22CA-4D6E-9F15-A069B4CFEB95}" type="datetime1">
              <a:rPr lang="en-GB"/>
              <a:pPr>
                <a:defRPr/>
              </a:pPr>
              <a:t>26/08/2012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A7B791-14F6-4FB7-9F71-908FDC628AE6}" type="slidenum">
              <a:rPr lang="en-GB"/>
              <a:pPr>
                <a:defRPr/>
              </a:pPr>
              <a:t>‹#›</a:t>
            </a:fld>
            <a:endParaRPr lang="en-GB"/>
          </a:p>
        </p:txBody>
      </p:sp>
    </p:spTree>
    <p:extLst>
      <p:ext uri="{BB962C8B-B14F-4D97-AF65-F5344CB8AC3E}">
        <p14:creationId xmlns:p14="http://schemas.microsoft.com/office/powerpoint/2010/main" val="34945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2F95C1A-9CF5-4323-89F8-08CDE5651D00}" type="datetime1">
              <a:rPr lang="en-GB"/>
              <a:pPr>
                <a:defRPr/>
              </a:pPr>
              <a:t>26/08/2012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A4A3C98-1C4A-4781-BA6B-A18215461286}" type="slidenum">
              <a:rPr lang="en-GB"/>
              <a:pPr>
                <a:defRPr/>
              </a:pPr>
              <a:t>‹#›</a:t>
            </a:fld>
            <a:endParaRPr lang="en-GB"/>
          </a:p>
        </p:txBody>
      </p:sp>
    </p:spTree>
    <p:extLst>
      <p:ext uri="{BB962C8B-B14F-4D97-AF65-F5344CB8AC3E}">
        <p14:creationId xmlns:p14="http://schemas.microsoft.com/office/powerpoint/2010/main" val="207184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4067D6D-8C43-42B6-8C3B-CC55C486FF97}" type="datetime1">
              <a:rPr lang="en-GB"/>
              <a:pPr>
                <a:defRPr/>
              </a:pPr>
              <a:t>26/08/2012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48BA603-AC09-48D9-812A-A1FBAA3B4F30}" type="slidenum">
              <a:rPr lang="en-GB"/>
              <a:pPr>
                <a:defRPr/>
              </a:pPr>
              <a:t>‹#›</a:t>
            </a:fld>
            <a:endParaRPr lang="en-GB"/>
          </a:p>
        </p:txBody>
      </p:sp>
    </p:spTree>
    <p:extLst>
      <p:ext uri="{BB962C8B-B14F-4D97-AF65-F5344CB8AC3E}">
        <p14:creationId xmlns:p14="http://schemas.microsoft.com/office/powerpoint/2010/main" val="31621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7BFFC2-F1E8-4F1F-8B30-FB9AE5DE3253}" type="datetime1">
              <a:rPr lang="en-GB"/>
              <a:pPr>
                <a:defRPr/>
              </a:pPr>
              <a:t>26/08/2012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8B221EE-CFC8-4344-9CD7-0EFCC0FC2F8C}" type="slidenum">
              <a:rPr lang="en-GB"/>
              <a:pPr>
                <a:defRPr/>
              </a:pPr>
              <a:t>‹#›</a:t>
            </a:fld>
            <a:endParaRPr lang="en-GB"/>
          </a:p>
        </p:txBody>
      </p:sp>
    </p:spTree>
    <p:extLst>
      <p:ext uri="{BB962C8B-B14F-4D97-AF65-F5344CB8AC3E}">
        <p14:creationId xmlns:p14="http://schemas.microsoft.com/office/powerpoint/2010/main" val="25765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80BE33-6BDF-47BB-A4FE-8BCA2C0D3C9E}" type="datetime1">
              <a:rPr lang="en-GB"/>
              <a:pPr>
                <a:defRPr/>
              </a:pPr>
              <a:t>26/08/2012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A712E36-C9B4-451D-99AE-2A40DA266BD7}" type="slidenum">
              <a:rPr lang="en-GB"/>
              <a:pPr>
                <a:defRPr/>
              </a:pPr>
              <a:t>‹#›</a:t>
            </a:fld>
            <a:endParaRPr lang="en-GB"/>
          </a:p>
        </p:txBody>
      </p:sp>
    </p:spTree>
    <p:extLst>
      <p:ext uri="{BB962C8B-B14F-4D97-AF65-F5344CB8AC3E}">
        <p14:creationId xmlns:p14="http://schemas.microsoft.com/office/powerpoint/2010/main" val="361429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6EE1AF-AB9F-4FB5-8FE1-BBA3516BC39D}" type="datetime1">
              <a:rPr lang="en-GB"/>
              <a:pPr>
                <a:defRPr/>
              </a:pPr>
              <a:t>26/08/2012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EF929BF-EF5C-4627-887A-C201DC912BBC}" type="slidenum">
              <a:rPr lang="en-GB"/>
              <a:pPr>
                <a:defRPr/>
              </a:pPr>
              <a:t>‹#›</a:t>
            </a:fld>
            <a:endParaRPr lang="en-GB"/>
          </a:p>
        </p:txBody>
      </p:sp>
    </p:spTree>
    <p:extLst>
      <p:ext uri="{BB962C8B-B14F-4D97-AF65-F5344CB8AC3E}">
        <p14:creationId xmlns:p14="http://schemas.microsoft.com/office/powerpoint/2010/main" val="258361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0A20FF-2BA2-42B8-8514-AA50F358D9FB}" type="datetime1">
              <a:rPr lang="en-GB"/>
              <a:pPr>
                <a:defRPr/>
              </a:pPr>
              <a:t>26/08/2012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2B9D7F-AE96-4BE3-87C9-FFBC2AF1B2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SigillRGB"/>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r="18512" b="23901"/>
          <a:stretch>
            <a:fillRect/>
          </a:stretch>
        </p:blipFill>
        <p:spPr bwMode="auto">
          <a:xfrm>
            <a:off x="7660317" y="5424013"/>
            <a:ext cx="1483683" cy="143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9622" y="515665"/>
            <a:ext cx="8227987" cy="114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ctr" anchorCtr="0" compatLnSpc="1">
            <a:prstTxWarp prst="textNoShape">
              <a:avLst/>
            </a:prstTxWarp>
          </a:bodyPr>
          <a:lstStyle/>
          <a:p>
            <a:pPr lvl="0"/>
            <a:r>
              <a:rPr lang="sv-SE" smtClean="0"/>
              <a:t>Klicka här för att ändra format</a:t>
            </a:r>
          </a:p>
        </p:txBody>
      </p:sp>
      <p:sp>
        <p:nvSpPr>
          <p:cNvPr id="1028" name="Rectangle 3"/>
          <p:cNvSpPr>
            <a:spLocks noGrp="1" noChangeArrowheads="1"/>
          </p:cNvSpPr>
          <p:nvPr>
            <p:ph type="body" idx="1"/>
          </p:nvPr>
        </p:nvSpPr>
        <p:spPr bwMode="auto">
          <a:xfrm>
            <a:off x="458006" y="2005359"/>
            <a:ext cx="7915124" cy="38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1032" name="Rectangle 8"/>
          <p:cNvSpPr>
            <a:spLocks noChangeArrowheads="1"/>
          </p:cNvSpPr>
          <p:nvPr/>
        </p:nvSpPr>
        <p:spPr bwMode="auto">
          <a:xfrm>
            <a:off x="459622" y="6536509"/>
            <a:ext cx="6219172" cy="277706"/>
          </a:xfrm>
          <a:prstGeom prst="rect">
            <a:avLst/>
          </a:prstGeom>
          <a:noFill/>
          <a:ln w="9525">
            <a:noFill/>
            <a:miter lim="800000"/>
            <a:headEnd/>
            <a:tailEnd/>
          </a:ln>
          <a:effectLst/>
        </p:spPr>
        <p:txBody>
          <a:bodyPr wrap="none" lIns="92344" tIns="46174" rIns="92344" bIns="46174">
            <a:spAutoFit/>
          </a:bodyPr>
          <a:lstStyle/>
          <a:p>
            <a:pPr defTabSz="913826">
              <a:defRPr/>
            </a:pPr>
            <a:r>
              <a:rPr lang="sv-SE" sz="1200" b="1" dirty="0">
                <a:solidFill>
                  <a:srgbClr val="808080"/>
                </a:solidFill>
                <a:latin typeface="Arial" charset="0"/>
                <a:ea typeface="ＭＳ Ｐゴシック" charset="-128"/>
                <a:cs typeface="+mn-cs"/>
              </a:rPr>
              <a:t>Lunds universitet</a:t>
            </a:r>
            <a:r>
              <a:rPr lang="sv-SE" sz="1200" dirty="0">
                <a:solidFill>
                  <a:srgbClr val="808080"/>
                </a:solidFill>
                <a:latin typeface="Arial" charset="0"/>
                <a:ea typeface="ＭＳ Ｐゴシック" charset="-128"/>
                <a:cs typeface="+mn-cs"/>
              </a:rPr>
              <a:t> / Seminarium med Riksdagens utredningstjänst / 13 september 2011</a:t>
            </a:r>
          </a:p>
        </p:txBody>
      </p:sp>
      <p:sp>
        <p:nvSpPr>
          <p:cNvPr id="1042" name="Line 18"/>
          <p:cNvSpPr>
            <a:spLocks noChangeShapeType="1"/>
          </p:cNvSpPr>
          <p:nvPr/>
        </p:nvSpPr>
        <p:spPr bwMode="auto">
          <a:xfrm>
            <a:off x="537031" y="6487168"/>
            <a:ext cx="6873321" cy="0"/>
          </a:xfrm>
          <a:prstGeom prst="line">
            <a:avLst/>
          </a:prstGeom>
          <a:noFill/>
          <a:ln w="6350">
            <a:solidFill>
              <a:srgbClr val="808080"/>
            </a:solidFill>
            <a:round/>
            <a:headEnd/>
            <a:tailEnd/>
          </a:ln>
          <a:effectLst/>
        </p:spPr>
        <p:txBody>
          <a:bodyPr lIns="92344" tIns="46174" rIns="92344" bIns="46174"/>
          <a:lstStyle/>
          <a:p>
            <a:pPr>
              <a:defRPr/>
            </a:pPr>
            <a:endParaRPr lang="sv-SE" b="1">
              <a:solidFill>
                <a:srgbClr val="000000"/>
              </a:solidFill>
              <a:latin typeface="Arial" charset="0"/>
              <a:ea typeface="ＭＳ Ｐゴシック" charset="-128"/>
              <a:cs typeface="+mn-cs"/>
            </a:endParaRPr>
          </a:p>
        </p:txBody>
      </p:sp>
    </p:spTree>
    <p:extLst>
      <p:ext uri="{BB962C8B-B14F-4D97-AF65-F5344CB8AC3E}">
        <p14:creationId xmlns:p14="http://schemas.microsoft.com/office/powerpoint/2010/main" val="3154387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3826" rtl="0" eaLnBrk="1" fontAlgn="base" hangingPunct="1">
        <a:spcBef>
          <a:spcPct val="0"/>
        </a:spcBef>
        <a:spcAft>
          <a:spcPct val="0"/>
        </a:spcAft>
        <a:defRPr sz="3000" b="1">
          <a:solidFill>
            <a:schemeClr val="tx1"/>
          </a:solidFill>
          <a:latin typeface="+mj-lt"/>
          <a:ea typeface="ＭＳ Ｐゴシック" charset="-128"/>
          <a:cs typeface="+mj-cs"/>
        </a:defRPr>
      </a:lvl1pPr>
      <a:lvl2pPr algn="l" defTabSz="913826" rtl="0" eaLnBrk="1" fontAlgn="base" hangingPunct="1">
        <a:spcBef>
          <a:spcPct val="0"/>
        </a:spcBef>
        <a:spcAft>
          <a:spcPct val="0"/>
        </a:spcAft>
        <a:defRPr sz="3000" b="1">
          <a:solidFill>
            <a:schemeClr val="tx1"/>
          </a:solidFill>
          <a:latin typeface="Arial" charset="0"/>
          <a:ea typeface="ＭＳ Ｐゴシック" charset="-128"/>
        </a:defRPr>
      </a:lvl2pPr>
      <a:lvl3pPr algn="l" defTabSz="913826" rtl="0" eaLnBrk="1" fontAlgn="base" hangingPunct="1">
        <a:spcBef>
          <a:spcPct val="0"/>
        </a:spcBef>
        <a:spcAft>
          <a:spcPct val="0"/>
        </a:spcAft>
        <a:defRPr sz="3000" b="1">
          <a:solidFill>
            <a:schemeClr val="tx1"/>
          </a:solidFill>
          <a:latin typeface="Arial" charset="0"/>
          <a:ea typeface="ＭＳ Ｐゴシック" charset="-128"/>
        </a:defRPr>
      </a:lvl3pPr>
      <a:lvl4pPr algn="l" defTabSz="913826" rtl="0" eaLnBrk="1" fontAlgn="base" hangingPunct="1">
        <a:spcBef>
          <a:spcPct val="0"/>
        </a:spcBef>
        <a:spcAft>
          <a:spcPct val="0"/>
        </a:spcAft>
        <a:defRPr sz="3000" b="1">
          <a:solidFill>
            <a:schemeClr val="tx1"/>
          </a:solidFill>
          <a:latin typeface="Arial" charset="0"/>
          <a:ea typeface="ＭＳ Ｐゴシック" charset="-128"/>
        </a:defRPr>
      </a:lvl4pPr>
      <a:lvl5pPr algn="l" defTabSz="913826" rtl="0" eaLnBrk="1" fontAlgn="base" hangingPunct="1">
        <a:spcBef>
          <a:spcPct val="0"/>
        </a:spcBef>
        <a:spcAft>
          <a:spcPct val="0"/>
        </a:spcAft>
        <a:defRPr sz="3000" b="1">
          <a:solidFill>
            <a:schemeClr val="tx1"/>
          </a:solidFill>
          <a:latin typeface="Arial" charset="0"/>
          <a:ea typeface="ＭＳ Ｐゴシック" charset="-128"/>
        </a:defRPr>
      </a:lvl5pPr>
      <a:lvl6pPr marL="461724" algn="l" defTabSz="913826" rtl="0" eaLnBrk="1" fontAlgn="base" hangingPunct="1">
        <a:spcBef>
          <a:spcPct val="0"/>
        </a:spcBef>
        <a:spcAft>
          <a:spcPct val="0"/>
        </a:spcAft>
        <a:defRPr sz="3000" b="1">
          <a:solidFill>
            <a:schemeClr val="tx1"/>
          </a:solidFill>
          <a:latin typeface="Arial" charset="0"/>
        </a:defRPr>
      </a:lvl6pPr>
      <a:lvl7pPr marL="923446" algn="l" defTabSz="913826" rtl="0" eaLnBrk="1" fontAlgn="base" hangingPunct="1">
        <a:spcBef>
          <a:spcPct val="0"/>
        </a:spcBef>
        <a:spcAft>
          <a:spcPct val="0"/>
        </a:spcAft>
        <a:defRPr sz="3000" b="1">
          <a:solidFill>
            <a:schemeClr val="tx1"/>
          </a:solidFill>
          <a:latin typeface="Arial" charset="0"/>
        </a:defRPr>
      </a:lvl7pPr>
      <a:lvl8pPr marL="1385170" algn="l" defTabSz="913826" rtl="0" eaLnBrk="1" fontAlgn="base" hangingPunct="1">
        <a:spcBef>
          <a:spcPct val="0"/>
        </a:spcBef>
        <a:spcAft>
          <a:spcPct val="0"/>
        </a:spcAft>
        <a:defRPr sz="3000" b="1">
          <a:solidFill>
            <a:schemeClr val="tx1"/>
          </a:solidFill>
          <a:latin typeface="Arial" charset="0"/>
        </a:defRPr>
      </a:lvl8pPr>
      <a:lvl9pPr marL="1846894" algn="l" defTabSz="913826" rtl="0" eaLnBrk="1" fontAlgn="base" hangingPunct="1">
        <a:spcBef>
          <a:spcPct val="0"/>
        </a:spcBef>
        <a:spcAft>
          <a:spcPct val="0"/>
        </a:spcAft>
        <a:defRPr sz="3000" b="1">
          <a:solidFill>
            <a:schemeClr val="tx1"/>
          </a:solidFill>
          <a:latin typeface="Arial" charset="0"/>
        </a:defRPr>
      </a:lvl9pPr>
    </p:titleStyle>
    <p:bodyStyle>
      <a:lvl1pPr marL="270942" indent="-270942" algn="l" defTabSz="913826" rtl="0" eaLnBrk="1" fontAlgn="base" hangingPunct="1">
        <a:spcBef>
          <a:spcPct val="20000"/>
        </a:spcBef>
        <a:spcAft>
          <a:spcPct val="0"/>
        </a:spcAft>
        <a:buChar char="•"/>
        <a:defRPr sz="2200">
          <a:solidFill>
            <a:schemeClr val="tx1"/>
          </a:solidFill>
          <a:latin typeface="+mn-lt"/>
          <a:ea typeface="ＭＳ Ｐゴシック" charset="-128"/>
          <a:cs typeface="+mn-cs"/>
        </a:defRPr>
      </a:lvl1pPr>
      <a:lvl2pPr marL="742285" indent="-285370" algn="l" defTabSz="913826" rtl="0" eaLnBrk="1" fontAlgn="base" hangingPunct="1">
        <a:spcBef>
          <a:spcPct val="20000"/>
        </a:spcBef>
        <a:spcAft>
          <a:spcPct val="0"/>
        </a:spcAft>
        <a:buChar char="–"/>
        <a:defRPr sz="2200">
          <a:solidFill>
            <a:schemeClr val="tx1"/>
          </a:solidFill>
          <a:latin typeface="+mn-lt"/>
          <a:ea typeface="ＭＳ Ｐゴシック" charset="-128"/>
        </a:defRPr>
      </a:lvl2pPr>
      <a:lvl3pPr marL="1147896" indent="-229259" algn="l" defTabSz="913826" rtl="0" eaLnBrk="1" fontAlgn="base" hangingPunct="1">
        <a:spcBef>
          <a:spcPct val="20000"/>
        </a:spcBef>
        <a:spcAft>
          <a:spcPct val="0"/>
        </a:spcAft>
        <a:buChar char="•"/>
        <a:defRPr sz="2100">
          <a:solidFill>
            <a:schemeClr val="tx1"/>
          </a:solidFill>
          <a:latin typeface="+mn-lt"/>
          <a:ea typeface="ＭＳ Ｐゴシック" charset="-128"/>
        </a:defRPr>
      </a:lvl3pPr>
      <a:lvl4pPr marL="1600000"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4pPr>
      <a:lvl5pPr marL="2056914"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5pPr>
      <a:lvl6pPr marL="2518638"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6pPr>
      <a:lvl7pPr marL="2980362"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7pPr>
      <a:lvl8pPr marL="3442084"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8pPr>
      <a:lvl9pPr marL="3903808" indent="-229259" algn="l" defTabSz="913826"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61724" rtl="0" eaLnBrk="1" latinLnBrk="0" hangingPunct="1">
        <a:defRPr sz="1800" kern="1200">
          <a:solidFill>
            <a:schemeClr val="tx1"/>
          </a:solidFill>
          <a:latin typeface="+mn-lt"/>
          <a:ea typeface="+mn-ea"/>
          <a:cs typeface="+mn-cs"/>
        </a:defRPr>
      </a:lvl1pPr>
      <a:lvl2pPr marL="461724" algn="l" defTabSz="461724" rtl="0" eaLnBrk="1" latinLnBrk="0" hangingPunct="1">
        <a:defRPr sz="1800" kern="1200">
          <a:solidFill>
            <a:schemeClr val="tx1"/>
          </a:solidFill>
          <a:latin typeface="+mn-lt"/>
          <a:ea typeface="+mn-ea"/>
          <a:cs typeface="+mn-cs"/>
        </a:defRPr>
      </a:lvl2pPr>
      <a:lvl3pPr marL="923446" algn="l" defTabSz="461724" rtl="0" eaLnBrk="1" latinLnBrk="0" hangingPunct="1">
        <a:defRPr sz="1800" kern="1200">
          <a:solidFill>
            <a:schemeClr val="tx1"/>
          </a:solidFill>
          <a:latin typeface="+mn-lt"/>
          <a:ea typeface="+mn-ea"/>
          <a:cs typeface="+mn-cs"/>
        </a:defRPr>
      </a:lvl3pPr>
      <a:lvl4pPr marL="1385170" algn="l" defTabSz="461724" rtl="0" eaLnBrk="1" latinLnBrk="0" hangingPunct="1">
        <a:defRPr sz="1800" kern="1200">
          <a:solidFill>
            <a:schemeClr val="tx1"/>
          </a:solidFill>
          <a:latin typeface="+mn-lt"/>
          <a:ea typeface="+mn-ea"/>
          <a:cs typeface="+mn-cs"/>
        </a:defRPr>
      </a:lvl4pPr>
      <a:lvl5pPr marL="1846894" algn="l" defTabSz="461724" rtl="0" eaLnBrk="1" latinLnBrk="0" hangingPunct="1">
        <a:defRPr sz="1800" kern="1200">
          <a:solidFill>
            <a:schemeClr val="tx1"/>
          </a:solidFill>
          <a:latin typeface="+mn-lt"/>
          <a:ea typeface="+mn-ea"/>
          <a:cs typeface="+mn-cs"/>
        </a:defRPr>
      </a:lvl5pPr>
      <a:lvl6pPr marL="2308618" algn="l" defTabSz="461724" rtl="0" eaLnBrk="1" latinLnBrk="0" hangingPunct="1">
        <a:defRPr sz="1800" kern="1200">
          <a:solidFill>
            <a:schemeClr val="tx1"/>
          </a:solidFill>
          <a:latin typeface="+mn-lt"/>
          <a:ea typeface="+mn-ea"/>
          <a:cs typeface="+mn-cs"/>
        </a:defRPr>
      </a:lvl6pPr>
      <a:lvl7pPr marL="2770341" algn="l" defTabSz="461724" rtl="0" eaLnBrk="1" latinLnBrk="0" hangingPunct="1">
        <a:defRPr sz="1800" kern="1200">
          <a:solidFill>
            <a:schemeClr val="tx1"/>
          </a:solidFill>
          <a:latin typeface="+mn-lt"/>
          <a:ea typeface="+mn-ea"/>
          <a:cs typeface="+mn-cs"/>
        </a:defRPr>
      </a:lvl7pPr>
      <a:lvl8pPr marL="3232064" algn="l" defTabSz="461724" rtl="0" eaLnBrk="1" latinLnBrk="0" hangingPunct="1">
        <a:defRPr sz="1800" kern="1200">
          <a:solidFill>
            <a:schemeClr val="tx1"/>
          </a:solidFill>
          <a:latin typeface="+mn-lt"/>
          <a:ea typeface="+mn-ea"/>
          <a:cs typeface="+mn-cs"/>
        </a:defRPr>
      </a:lvl8pPr>
      <a:lvl9pPr marL="3693788" algn="l" defTabSz="4617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dirty="0"/>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a:t>
            </a:fld>
            <a:endParaRPr lang="en-GB" dirty="0"/>
          </a:p>
        </p:txBody>
      </p:sp>
      <p:sp>
        <p:nvSpPr>
          <p:cNvPr id="2" name="Title 1"/>
          <p:cNvSpPr>
            <a:spLocks noGrp="1"/>
          </p:cNvSpPr>
          <p:nvPr>
            <p:ph type="ctrTitle"/>
          </p:nvPr>
        </p:nvSpPr>
        <p:spPr/>
        <p:txBody>
          <a:bodyPr/>
          <a:lstStyle/>
          <a:p>
            <a:r>
              <a:rPr lang="en-US" dirty="0" smtClean="0"/>
              <a:t>XAFS Spectroscopy</a:t>
            </a:r>
            <a:endParaRPr lang="sv-SE" dirty="0"/>
          </a:p>
        </p:txBody>
      </p:sp>
      <p:sp>
        <p:nvSpPr>
          <p:cNvPr id="4" name="Subtitle 3"/>
          <p:cNvSpPr>
            <a:spLocks noGrp="1"/>
          </p:cNvSpPr>
          <p:nvPr>
            <p:ph type="subTitle" idx="1"/>
          </p:nvPr>
        </p:nvSpPr>
        <p:spPr/>
        <p:txBody>
          <a:bodyPr/>
          <a:lstStyle/>
          <a:p>
            <a:r>
              <a:rPr lang="en-US" sz="2400" dirty="0" smtClean="0"/>
              <a:t>Katarina </a:t>
            </a:r>
            <a:r>
              <a:rPr lang="en-US" sz="2400" dirty="0" err="1" smtClean="0"/>
              <a:t>Norén</a:t>
            </a:r>
            <a:endParaRPr lang="sv-SE" sz="2400" dirty="0"/>
          </a:p>
        </p:txBody>
      </p:sp>
    </p:spTree>
    <p:extLst>
      <p:ext uri="{BB962C8B-B14F-4D97-AF65-F5344CB8AC3E}">
        <p14:creationId xmlns:p14="http://schemas.microsoft.com/office/powerpoint/2010/main" val="345724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maxiv_ritning_090909"/>
          <p:cNvPicPr>
            <a:picLocks noChangeAspect="1" noChangeArrowheads="1"/>
          </p:cNvPicPr>
          <p:nvPr/>
        </p:nvPicPr>
        <p:blipFill>
          <a:blip r:embed="rId2" cstate="print">
            <a:extLst>
              <a:ext uri="{28A0092B-C50C-407E-A947-70E740481C1C}">
                <a14:useLocalDpi xmlns:a14="http://schemas.microsoft.com/office/drawing/2010/main" val="0"/>
              </a:ext>
            </a:extLst>
          </a:blip>
          <a:srcRect l="6303" t="23073" r="24384" b="22568"/>
          <a:stretch>
            <a:fillRect/>
          </a:stretch>
        </p:blipFill>
        <p:spPr bwMode="auto">
          <a:xfrm>
            <a:off x="35496" y="1700808"/>
            <a:ext cx="9085975" cy="5159558"/>
          </a:xfrm>
          <a:prstGeom prst="rect">
            <a:avLst/>
          </a:prstGeom>
          <a:noFill/>
          <a:ln>
            <a:noFill/>
          </a:ln>
          <a:effectLst>
            <a:reflection stA="0" endPos="65000" dist="50800" dir="5400000" sy="-100000" algn="bl" rotWithShape="0"/>
          </a:effectLst>
          <a:extLst/>
        </p:spPr>
      </p:pic>
      <p:sp>
        <p:nvSpPr>
          <p:cNvPr id="2" name="Title 1"/>
          <p:cNvSpPr>
            <a:spLocks noGrp="1"/>
          </p:cNvSpPr>
          <p:nvPr>
            <p:ph type="title"/>
          </p:nvPr>
        </p:nvSpPr>
        <p:spPr>
          <a:xfrm>
            <a:off x="459623" y="188640"/>
            <a:ext cx="8227987" cy="1142735"/>
          </a:xfrm>
        </p:spPr>
        <p:txBody>
          <a:bodyPr/>
          <a:lstStyle/>
          <a:p>
            <a:pPr algn="ctr"/>
            <a:r>
              <a:rPr lang="en-GB" sz="3200" b="0" dirty="0">
                <a:latin typeface="Calibri" pitchFamily="34" charset="0"/>
                <a:cs typeface="Calibri" pitchFamily="34" charset="0"/>
              </a:rPr>
              <a:t>MAX IV – </a:t>
            </a:r>
            <a:r>
              <a:rPr lang="en-GB" sz="3200" b="0" dirty="0" smtClean="0">
                <a:latin typeface="Calibri" pitchFamily="34" charset="0"/>
                <a:cs typeface="Calibri" pitchFamily="34" charset="0"/>
              </a:rPr>
              <a:t>A Synchrotron Light Facility</a:t>
            </a:r>
            <a:endParaRPr lang="sv-SE" sz="3200" b="0" dirty="0">
              <a:latin typeface="Calibri" pitchFamily="34" charset="0"/>
              <a:cs typeface="Calibri" pitchFamily="34" charset="0"/>
            </a:endParaRPr>
          </a:p>
        </p:txBody>
      </p:sp>
      <p:sp>
        <p:nvSpPr>
          <p:cNvPr id="40" name="Rectangle 4"/>
          <p:cNvSpPr>
            <a:spLocks noChangeArrowheads="1"/>
          </p:cNvSpPr>
          <p:nvPr/>
        </p:nvSpPr>
        <p:spPr bwMode="auto">
          <a:xfrm>
            <a:off x="744756" y="2659009"/>
            <a:ext cx="4691340" cy="49911"/>
          </a:xfrm>
          <a:prstGeom prst="rect">
            <a:avLst/>
          </a:prstGeom>
          <a:solidFill>
            <a:srgbClr val="FF0000"/>
          </a:solidFill>
          <a:ln w="25400">
            <a:solidFill>
              <a:schemeClr val="tx1"/>
            </a:solidFill>
            <a:miter lim="800000"/>
            <a:headEnd/>
            <a:tailEnd/>
          </a:ln>
        </p:spPr>
        <p:txBody>
          <a:bodyPr wrap="none" lIns="92334" tIns="46170" rIns="92334" bIns="46170" anchor="ctr"/>
          <a:lstStyle/>
          <a:p>
            <a:endParaRPr lang="sv-SE" b="1">
              <a:solidFill>
                <a:srgbClr val="000000"/>
              </a:solidFill>
              <a:latin typeface="Arial" charset="0"/>
              <a:ea typeface="ＭＳ Ｐゴシック" charset="-128"/>
              <a:cs typeface="+mn-cs"/>
            </a:endParaRPr>
          </a:p>
        </p:txBody>
      </p:sp>
      <p:grpSp>
        <p:nvGrpSpPr>
          <p:cNvPr id="41" name="Group 64"/>
          <p:cNvGrpSpPr>
            <a:grpSpLocks/>
          </p:cNvGrpSpPr>
          <p:nvPr/>
        </p:nvGrpSpPr>
        <p:grpSpPr bwMode="auto">
          <a:xfrm>
            <a:off x="437057" y="2521194"/>
            <a:ext cx="2265841" cy="2659325"/>
            <a:chOff x="249" y="1166"/>
            <a:chExt cx="1405" cy="1705"/>
          </a:xfrm>
        </p:grpSpPr>
        <p:sp>
          <p:nvSpPr>
            <p:cNvPr id="42" name="Rectangle 6"/>
            <p:cNvSpPr>
              <a:spLocks noChangeArrowheads="1"/>
            </p:cNvSpPr>
            <p:nvPr/>
          </p:nvSpPr>
          <p:spPr bwMode="auto">
            <a:xfrm>
              <a:off x="277" y="1166"/>
              <a:ext cx="167" cy="238"/>
            </a:xfrm>
            <a:prstGeom prst="rect">
              <a:avLst/>
            </a:prstGeom>
            <a:solidFill>
              <a:srgbClr val="FF00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grpSp>
          <p:nvGrpSpPr>
            <p:cNvPr id="43" name="Group 61"/>
            <p:cNvGrpSpPr>
              <a:grpSpLocks/>
            </p:cNvGrpSpPr>
            <p:nvPr/>
          </p:nvGrpSpPr>
          <p:grpSpPr bwMode="auto">
            <a:xfrm>
              <a:off x="249" y="1434"/>
              <a:ext cx="1405" cy="1437"/>
              <a:chOff x="249" y="1434"/>
              <a:chExt cx="1405" cy="1437"/>
            </a:xfrm>
          </p:grpSpPr>
          <p:sp>
            <p:nvSpPr>
              <p:cNvPr id="44" name="Text Box 49"/>
              <p:cNvSpPr txBox="1">
                <a:spLocks noChangeArrowheads="1"/>
              </p:cNvSpPr>
              <p:nvPr/>
            </p:nvSpPr>
            <p:spPr bwMode="auto">
              <a:xfrm>
                <a:off x="249" y="2614"/>
                <a:ext cx="1405" cy="257"/>
              </a:xfrm>
              <a:prstGeom prst="rect">
                <a:avLst/>
              </a:prstGeom>
              <a:solidFill>
                <a:schemeClr val="bg1"/>
              </a:solidFill>
              <a:ln w="25400">
                <a:solidFill>
                  <a:schemeClr val="tx1"/>
                </a:solidFill>
                <a:miter lim="800000"/>
                <a:headEnd/>
                <a:tailEnd/>
              </a:ln>
            </p:spPr>
            <p:txBody>
              <a:bodyPr wrap="square">
                <a:spAutoFit/>
              </a:bodyPr>
              <a:lstStyle>
                <a:lvl1pPr>
                  <a:defRPr sz="1000" b="1">
                    <a:solidFill>
                      <a:schemeClr val="accent2"/>
                    </a:solidFill>
                    <a:latin typeface="Arial" charset="0"/>
                  </a:defRPr>
                </a:lvl1pPr>
                <a:lvl2pPr marL="742950" indent="-285750">
                  <a:defRPr sz="1000" b="1">
                    <a:solidFill>
                      <a:schemeClr val="accent2"/>
                    </a:solidFill>
                    <a:latin typeface="Arial" charset="0"/>
                  </a:defRPr>
                </a:lvl2pPr>
                <a:lvl3pPr marL="1143000" indent="-228600">
                  <a:defRPr sz="1000" b="1">
                    <a:solidFill>
                      <a:schemeClr val="accent2"/>
                    </a:solidFill>
                    <a:latin typeface="Arial" charset="0"/>
                  </a:defRPr>
                </a:lvl3pPr>
                <a:lvl4pPr marL="1600200" indent="-228600">
                  <a:defRPr sz="1000" b="1">
                    <a:solidFill>
                      <a:schemeClr val="accent2"/>
                    </a:solidFill>
                    <a:latin typeface="Arial" charset="0"/>
                  </a:defRPr>
                </a:lvl4pPr>
                <a:lvl5pPr marL="2057400" indent="-228600">
                  <a:defRPr sz="1000" b="1">
                    <a:solidFill>
                      <a:schemeClr val="accent2"/>
                    </a:solidFill>
                    <a:latin typeface="Arial" charset="0"/>
                  </a:defRPr>
                </a:lvl5pPr>
                <a:lvl6pPr marL="2514600" indent="-228600" eaLnBrk="0" fontAlgn="base" hangingPunct="0">
                  <a:spcBef>
                    <a:spcPct val="0"/>
                  </a:spcBef>
                  <a:spcAft>
                    <a:spcPct val="0"/>
                  </a:spcAft>
                  <a:defRPr sz="1000" b="1">
                    <a:solidFill>
                      <a:schemeClr val="accent2"/>
                    </a:solidFill>
                    <a:latin typeface="Arial" charset="0"/>
                  </a:defRPr>
                </a:lvl6pPr>
                <a:lvl7pPr marL="2971800" indent="-228600" eaLnBrk="0" fontAlgn="base" hangingPunct="0">
                  <a:spcBef>
                    <a:spcPct val="0"/>
                  </a:spcBef>
                  <a:spcAft>
                    <a:spcPct val="0"/>
                  </a:spcAft>
                  <a:defRPr sz="1000" b="1">
                    <a:solidFill>
                      <a:schemeClr val="accent2"/>
                    </a:solidFill>
                    <a:latin typeface="Arial" charset="0"/>
                  </a:defRPr>
                </a:lvl7pPr>
                <a:lvl8pPr marL="3429000" indent="-228600" eaLnBrk="0" fontAlgn="base" hangingPunct="0">
                  <a:spcBef>
                    <a:spcPct val="0"/>
                  </a:spcBef>
                  <a:spcAft>
                    <a:spcPct val="0"/>
                  </a:spcAft>
                  <a:defRPr sz="1000" b="1">
                    <a:solidFill>
                      <a:schemeClr val="accent2"/>
                    </a:solidFill>
                    <a:latin typeface="Arial" charset="0"/>
                  </a:defRPr>
                </a:lvl8pPr>
                <a:lvl9pPr marL="3886200" indent="-228600" eaLnBrk="0" fontAlgn="base" hangingPunct="0">
                  <a:spcBef>
                    <a:spcPct val="0"/>
                  </a:spcBef>
                  <a:spcAft>
                    <a:spcPct val="0"/>
                  </a:spcAft>
                  <a:defRPr sz="1000" b="1">
                    <a:solidFill>
                      <a:schemeClr val="accent2"/>
                    </a:solidFill>
                    <a:latin typeface="Arial" charset="0"/>
                  </a:defRPr>
                </a:lvl9pPr>
              </a:lstStyle>
              <a:p>
                <a:pPr>
                  <a:spcBef>
                    <a:spcPct val="20000"/>
                  </a:spcBef>
                </a:pPr>
                <a:r>
                  <a:rPr lang="sv-SE" sz="2000" b="0" dirty="0" err="1" smtClean="0">
                    <a:solidFill>
                      <a:srgbClr val="000000"/>
                    </a:solidFill>
                    <a:latin typeface="Calibri" pitchFamily="34" charset="0"/>
                    <a:ea typeface="ＭＳ Ｐゴシック" charset="-128"/>
                    <a:cs typeface="Calibri" pitchFamily="34" charset="0"/>
                  </a:rPr>
                  <a:t>Electron</a:t>
                </a:r>
                <a:r>
                  <a:rPr lang="sv-SE" sz="2000" b="0" dirty="0" smtClean="0">
                    <a:solidFill>
                      <a:srgbClr val="000000"/>
                    </a:solidFill>
                    <a:latin typeface="Calibri" pitchFamily="34" charset="0"/>
                    <a:ea typeface="ＭＳ Ｐゴシック" charset="-128"/>
                    <a:cs typeface="Calibri" pitchFamily="34" charset="0"/>
                  </a:rPr>
                  <a:t> </a:t>
                </a:r>
                <a:r>
                  <a:rPr lang="sv-SE" sz="2000" b="0" dirty="0" err="1" smtClean="0">
                    <a:solidFill>
                      <a:srgbClr val="000000"/>
                    </a:solidFill>
                    <a:latin typeface="Calibri" pitchFamily="34" charset="0"/>
                    <a:ea typeface="ＭＳ Ｐゴシック" charset="-128"/>
                    <a:cs typeface="Calibri" pitchFamily="34" charset="0"/>
                  </a:rPr>
                  <a:t>injector</a:t>
                </a:r>
                <a:endParaRPr lang="en-US" sz="2000" b="0" dirty="0">
                  <a:solidFill>
                    <a:srgbClr val="000000"/>
                  </a:solidFill>
                  <a:latin typeface="Calibri" pitchFamily="34" charset="0"/>
                  <a:ea typeface="ＭＳ Ｐゴシック" charset="-128"/>
                  <a:cs typeface="Calibri" pitchFamily="34" charset="0"/>
                </a:endParaRPr>
              </a:p>
            </p:txBody>
          </p:sp>
          <p:sp>
            <p:nvSpPr>
              <p:cNvPr id="45" name="Line 50"/>
              <p:cNvSpPr>
                <a:spLocks noChangeShapeType="1"/>
              </p:cNvSpPr>
              <p:nvPr/>
            </p:nvSpPr>
            <p:spPr bwMode="auto">
              <a:xfrm flipH="1" flipV="1">
                <a:off x="358" y="1434"/>
                <a:ext cx="118" cy="1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b="1">
                  <a:solidFill>
                    <a:srgbClr val="000000"/>
                  </a:solidFill>
                  <a:latin typeface="Arial" charset="0"/>
                  <a:ea typeface="ＭＳ Ｐゴシック" charset="-128"/>
                  <a:cs typeface="+mn-cs"/>
                </a:endParaRPr>
              </a:p>
            </p:txBody>
          </p:sp>
        </p:grpSp>
      </p:grpSp>
      <p:grpSp>
        <p:nvGrpSpPr>
          <p:cNvPr id="46" name="Group 62"/>
          <p:cNvGrpSpPr>
            <a:grpSpLocks/>
          </p:cNvGrpSpPr>
          <p:nvPr/>
        </p:nvGrpSpPr>
        <p:grpSpPr bwMode="auto">
          <a:xfrm>
            <a:off x="1022463" y="2804490"/>
            <a:ext cx="2488394" cy="1177590"/>
            <a:chOff x="612" y="1344"/>
            <a:chExt cx="1543" cy="755"/>
          </a:xfrm>
        </p:grpSpPr>
        <p:sp>
          <p:nvSpPr>
            <p:cNvPr id="47" name="Text Box 51"/>
            <p:cNvSpPr txBox="1">
              <a:spLocks noChangeArrowheads="1"/>
            </p:cNvSpPr>
            <p:nvPr/>
          </p:nvSpPr>
          <p:spPr bwMode="auto">
            <a:xfrm>
              <a:off x="612" y="1842"/>
              <a:ext cx="1543" cy="257"/>
            </a:xfrm>
            <a:prstGeom prst="rect">
              <a:avLst/>
            </a:prstGeom>
            <a:solidFill>
              <a:schemeClr val="bg1"/>
            </a:solidFill>
            <a:ln w="25400">
              <a:solidFill>
                <a:schemeClr val="tx1"/>
              </a:solidFill>
              <a:miter lim="800000"/>
              <a:headEnd/>
              <a:tailEnd/>
            </a:ln>
          </p:spPr>
          <p:txBody>
            <a:bodyPr>
              <a:spAutoFit/>
            </a:bodyPr>
            <a:lstStyle>
              <a:lvl1pPr>
                <a:defRPr sz="1000" b="1">
                  <a:solidFill>
                    <a:schemeClr val="accent2"/>
                  </a:solidFill>
                  <a:latin typeface="Arial" charset="0"/>
                </a:defRPr>
              </a:lvl1pPr>
              <a:lvl2pPr marL="742950" indent="-285750">
                <a:defRPr sz="1000" b="1">
                  <a:solidFill>
                    <a:schemeClr val="accent2"/>
                  </a:solidFill>
                  <a:latin typeface="Arial" charset="0"/>
                </a:defRPr>
              </a:lvl2pPr>
              <a:lvl3pPr marL="1143000" indent="-228600">
                <a:defRPr sz="1000" b="1">
                  <a:solidFill>
                    <a:schemeClr val="accent2"/>
                  </a:solidFill>
                  <a:latin typeface="Arial" charset="0"/>
                </a:defRPr>
              </a:lvl3pPr>
              <a:lvl4pPr marL="1600200" indent="-228600">
                <a:defRPr sz="1000" b="1">
                  <a:solidFill>
                    <a:schemeClr val="accent2"/>
                  </a:solidFill>
                  <a:latin typeface="Arial" charset="0"/>
                </a:defRPr>
              </a:lvl4pPr>
              <a:lvl5pPr marL="2057400" indent="-228600">
                <a:defRPr sz="1000" b="1">
                  <a:solidFill>
                    <a:schemeClr val="accent2"/>
                  </a:solidFill>
                  <a:latin typeface="Arial" charset="0"/>
                </a:defRPr>
              </a:lvl5pPr>
              <a:lvl6pPr marL="2514600" indent="-228600" eaLnBrk="0" fontAlgn="base" hangingPunct="0">
                <a:spcBef>
                  <a:spcPct val="0"/>
                </a:spcBef>
                <a:spcAft>
                  <a:spcPct val="0"/>
                </a:spcAft>
                <a:defRPr sz="1000" b="1">
                  <a:solidFill>
                    <a:schemeClr val="accent2"/>
                  </a:solidFill>
                  <a:latin typeface="Arial" charset="0"/>
                </a:defRPr>
              </a:lvl6pPr>
              <a:lvl7pPr marL="2971800" indent="-228600" eaLnBrk="0" fontAlgn="base" hangingPunct="0">
                <a:spcBef>
                  <a:spcPct val="0"/>
                </a:spcBef>
                <a:spcAft>
                  <a:spcPct val="0"/>
                </a:spcAft>
                <a:defRPr sz="1000" b="1">
                  <a:solidFill>
                    <a:schemeClr val="accent2"/>
                  </a:solidFill>
                  <a:latin typeface="Arial" charset="0"/>
                </a:defRPr>
              </a:lvl7pPr>
              <a:lvl8pPr marL="3429000" indent="-228600" eaLnBrk="0" fontAlgn="base" hangingPunct="0">
                <a:spcBef>
                  <a:spcPct val="0"/>
                </a:spcBef>
                <a:spcAft>
                  <a:spcPct val="0"/>
                </a:spcAft>
                <a:defRPr sz="1000" b="1">
                  <a:solidFill>
                    <a:schemeClr val="accent2"/>
                  </a:solidFill>
                  <a:latin typeface="Arial" charset="0"/>
                </a:defRPr>
              </a:lvl8pPr>
              <a:lvl9pPr marL="3886200" indent="-228600" eaLnBrk="0" fontAlgn="base" hangingPunct="0">
                <a:spcBef>
                  <a:spcPct val="0"/>
                </a:spcBef>
                <a:spcAft>
                  <a:spcPct val="0"/>
                </a:spcAft>
                <a:defRPr sz="1000" b="1">
                  <a:solidFill>
                    <a:schemeClr val="accent2"/>
                  </a:solidFill>
                  <a:latin typeface="Arial" charset="0"/>
                </a:defRPr>
              </a:lvl9pPr>
            </a:lstStyle>
            <a:p>
              <a:pPr>
                <a:spcBef>
                  <a:spcPct val="20000"/>
                </a:spcBef>
              </a:pPr>
              <a:r>
                <a:rPr lang="sv-SE" sz="2000" b="0" dirty="0" err="1" smtClean="0">
                  <a:solidFill>
                    <a:srgbClr val="000000"/>
                  </a:solidFill>
                  <a:latin typeface="Calibri" pitchFamily="34" charset="0"/>
                  <a:ea typeface="ＭＳ Ｐゴシック" charset="-128"/>
                  <a:cs typeface="Calibri" pitchFamily="34" charset="0"/>
                </a:rPr>
                <a:t>Linear</a:t>
              </a:r>
              <a:r>
                <a:rPr lang="sv-SE" sz="2000" b="0" dirty="0" smtClean="0">
                  <a:solidFill>
                    <a:srgbClr val="000000"/>
                  </a:solidFill>
                  <a:latin typeface="Calibri" pitchFamily="34" charset="0"/>
                  <a:ea typeface="ＭＳ Ｐゴシック" charset="-128"/>
                  <a:cs typeface="Calibri" pitchFamily="34" charset="0"/>
                </a:rPr>
                <a:t> </a:t>
              </a:r>
              <a:r>
                <a:rPr lang="sv-SE" sz="2000" b="0" dirty="0">
                  <a:solidFill>
                    <a:srgbClr val="000000"/>
                  </a:solidFill>
                  <a:latin typeface="Calibri" pitchFamily="34" charset="0"/>
                  <a:ea typeface="ＭＳ Ｐゴシック" charset="-128"/>
                  <a:cs typeface="Calibri" pitchFamily="34" charset="0"/>
                </a:rPr>
                <a:t>accelerator</a:t>
              </a:r>
              <a:endParaRPr lang="en-US" sz="2000" b="0" dirty="0">
                <a:solidFill>
                  <a:srgbClr val="000000"/>
                </a:solidFill>
                <a:latin typeface="Calibri" pitchFamily="34" charset="0"/>
                <a:ea typeface="ＭＳ Ｐゴシック" charset="-128"/>
                <a:cs typeface="Calibri" pitchFamily="34" charset="0"/>
              </a:endParaRPr>
            </a:p>
          </p:txBody>
        </p:sp>
        <p:sp>
          <p:nvSpPr>
            <p:cNvPr id="48" name="Line 52"/>
            <p:cNvSpPr>
              <a:spLocks noChangeShapeType="1"/>
            </p:cNvSpPr>
            <p:nvPr/>
          </p:nvSpPr>
          <p:spPr bwMode="auto">
            <a:xfrm flipV="1">
              <a:off x="1519" y="1344"/>
              <a:ext cx="46" cy="4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b="1">
                <a:solidFill>
                  <a:srgbClr val="000000"/>
                </a:solidFill>
                <a:latin typeface="Arial" charset="0"/>
                <a:ea typeface="ＭＳ Ｐゴシック" charset="-128"/>
                <a:cs typeface="+mn-cs"/>
              </a:endParaRPr>
            </a:p>
          </p:txBody>
        </p:sp>
      </p:grpSp>
      <p:grpSp>
        <p:nvGrpSpPr>
          <p:cNvPr id="49" name="Group 63"/>
          <p:cNvGrpSpPr>
            <a:grpSpLocks/>
          </p:cNvGrpSpPr>
          <p:nvPr/>
        </p:nvGrpSpPr>
        <p:grpSpPr bwMode="auto">
          <a:xfrm>
            <a:off x="2193285" y="4969006"/>
            <a:ext cx="2048127" cy="1463019"/>
            <a:chOff x="1338" y="2704"/>
            <a:chExt cx="1270" cy="938"/>
          </a:xfrm>
        </p:grpSpPr>
        <p:sp>
          <p:nvSpPr>
            <p:cNvPr id="50" name="Text Box 53"/>
            <p:cNvSpPr txBox="1">
              <a:spLocks noChangeArrowheads="1"/>
            </p:cNvSpPr>
            <p:nvPr/>
          </p:nvSpPr>
          <p:spPr bwMode="auto">
            <a:xfrm>
              <a:off x="1338" y="3385"/>
              <a:ext cx="1166" cy="257"/>
            </a:xfrm>
            <a:prstGeom prst="rect">
              <a:avLst/>
            </a:prstGeom>
            <a:solidFill>
              <a:schemeClr val="bg1"/>
            </a:solidFill>
            <a:ln w="25400">
              <a:solidFill>
                <a:schemeClr val="tx1"/>
              </a:solidFill>
              <a:miter lim="800000"/>
              <a:headEnd/>
              <a:tailEnd/>
            </a:ln>
          </p:spPr>
          <p:txBody>
            <a:bodyPr wrap="square">
              <a:spAutoFit/>
            </a:bodyPr>
            <a:lstStyle>
              <a:lvl1pPr>
                <a:defRPr sz="1000" b="1">
                  <a:solidFill>
                    <a:schemeClr val="accent2"/>
                  </a:solidFill>
                  <a:latin typeface="Arial" charset="0"/>
                </a:defRPr>
              </a:lvl1pPr>
              <a:lvl2pPr marL="742950" indent="-285750">
                <a:defRPr sz="1000" b="1">
                  <a:solidFill>
                    <a:schemeClr val="accent2"/>
                  </a:solidFill>
                  <a:latin typeface="Arial" charset="0"/>
                </a:defRPr>
              </a:lvl2pPr>
              <a:lvl3pPr marL="1143000" indent="-228600">
                <a:defRPr sz="1000" b="1">
                  <a:solidFill>
                    <a:schemeClr val="accent2"/>
                  </a:solidFill>
                  <a:latin typeface="Arial" charset="0"/>
                </a:defRPr>
              </a:lvl3pPr>
              <a:lvl4pPr marL="1600200" indent="-228600">
                <a:defRPr sz="1000" b="1">
                  <a:solidFill>
                    <a:schemeClr val="accent2"/>
                  </a:solidFill>
                  <a:latin typeface="Arial" charset="0"/>
                </a:defRPr>
              </a:lvl4pPr>
              <a:lvl5pPr marL="2057400" indent="-228600">
                <a:defRPr sz="1000" b="1">
                  <a:solidFill>
                    <a:schemeClr val="accent2"/>
                  </a:solidFill>
                  <a:latin typeface="Arial" charset="0"/>
                </a:defRPr>
              </a:lvl5pPr>
              <a:lvl6pPr marL="2514600" indent="-228600" eaLnBrk="0" fontAlgn="base" hangingPunct="0">
                <a:spcBef>
                  <a:spcPct val="0"/>
                </a:spcBef>
                <a:spcAft>
                  <a:spcPct val="0"/>
                </a:spcAft>
                <a:defRPr sz="1000" b="1">
                  <a:solidFill>
                    <a:schemeClr val="accent2"/>
                  </a:solidFill>
                  <a:latin typeface="Arial" charset="0"/>
                </a:defRPr>
              </a:lvl6pPr>
              <a:lvl7pPr marL="2971800" indent="-228600" eaLnBrk="0" fontAlgn="base" hangingPunct="0">
                <a:spcBef>
                  <a:spcPct val="0"/>
                </a:spcBef>
                <a:spcAft>
                  <a:spcPct val="0"/>
                </a:spcAft>
                <a:defRPr sz="1000" b="1">
                  <a:solidFill>
                    <a:schemeClr val="accent2"/>
                  </a:solidFill>
                  <a:latin typeface="Arial" charset="0"/>
                </a:defRPr>
              </a:lvl7pPr>
              <a:lvl8pPr marL="3429000" indent="-228600" eaLnBrk="0" fontAlgn="base" hangingPunct="0">
                <a:spcBef>
                  <a:spcPct val="0"/>
                </a:spcBef>
                <a:spcAft>
                  <a:spcPct val="0"/>
                </a:spcAft>
                <a:defRPr sz="1000" b="1">
                  <a:solidFill>
                    <a:schemeClr val="accent2"/>
                  </a:solidFill>
                  <a:latin typeface="Arial" charset="0"/>
                </a:defRPr>
              </a:lvl8pPr>
              <a:lvl9pPr marL="3886200" indent="-228600" eaLnBrk="0" fontAlgn="base" hangingPunct="0">
                <a:spcBef>
                  <a:spcPct val="0"/>
                </a:spcBef>
                <a:spcAft>
                  <a:spcPct val="0"/>
                </a:spcAft>
                <a:defRPr sz="1000" b="1">
                  <a:solidFill>
                    <a:schemeClr val="accent2"/>
                  </a:solidFill>
                  <a:latin typeface="Arial" charset="0"/>
                </a:defRPr>
              </a:lvl9pPr>
            </a:lstStyle>
            <a:p>
              <a:pPr>
                <a:spcBef>
                  <a:spcPct val="20000"/>
                </a:spcBef>
              </a:pPr>
              <a:r>
                <a:rPr lang="en-US" sz="2000" b="0" dirty="0" smtClean="0">
                  <a:solidFill>
                    <a:srgbClr val="000000"/>
                  </a:solidFill>
                  <a:latin typeface="Calibri" pitchFamily="34" charset="0"/>
                  <a:ea typeface="ＭＳ Ｐゴシック" charset="-128"/>
                  <a:cs typeface="Calibri" pitchFamily="34" charset="0"/>
                </a:rPr>
                <a:t>Storage ring</a:t>
              </a:r>
              <a:endParaRPr lang="en-US" sz="2000" b="0" dirty="0">
                <a:solidFill>
                  <a:srgbClr val="000000"/>
                </a:solidFill>
                <a:latin typeface="Calibri" pitchFamily="34" charset="0"/>
                <a:ea typeface="ＭＳ Ｐゴシック" charset="-128"/>
                <a:cs typeface="Calibri" pitchFamily="34" charset="0"/>
              </a:endParaRPr>
            </a:p>
          </p:txBody>
        </p:sp>
        <p:sp>
          <p:nvSpPr>
            <p:cNvPr id="51" name="Line 54"/>
            <p:cNvSpPr>
              <a:spLocks noChangeShapeType="1"/>
            </p:cNvSpPr>
            <p:nvPr/>
          </p:nvSpPr>
          <p:spPr bwMode="auto">
            <a:xfrm flipV="1">
              <a:off x="2109" y="2704"/>
              <a:ext cx="499" cy="6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b="1">
                <a:solidFill>
                  <a:srgbClr val="000000"/>
                </a:solidFill>
                <a:latin typeface="Arial" charset="0"/>
                <a:ea typeface="ＭＳ Ｐゴシック" charset="-128"/>
                <a:cs typeface="+mn-cs"/>
              </a:endParaRPr>
            </a:p>
          </p:txBody>
        </p:sp>
      </p:grpSp>
      <p:grpSp>
        <p:nvGrpSpPr>
          <p:cNvPr id="52" name="Group 65"/>
          <p:cNvGrpSpPr>
            <a:grpSpLocks/>
          </p:cNvGrpSpPr>
          <p:nvPr/>
        </p:nvGrpSpPr>
        <p:grpSpPr bwMode="auto">
          <a:xfrm>
            <a:off x="3868875" y="2506874"/>
            <a:ext cx="4044648" cy="3075771"/>
            <a:chOff x="2377" y="1157"/>
            <a:chExt cx="2508" cy="1972"/>
          </a:xfrm>
        </p:grpSpPr>
        <p:sp>
          <p:nvSpPr>
            <p:cNvPr id="53" name="Rectangle 66"/>
            <p:cNvSpPr>
              <a:spLocks noChangeArrowheads="1"/>
            </p:cNvSpPr>
            <p:nvPr/>
          </p:nvSpPr>
          <p:spPr bwMode="auto">
            <a:xfrm>
              <a:off x="2812" y="2988"/>
              <a:ext cx="51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4" name="Rectangle 67"/>
            <p:cNvSpPr>
              <a:spLocks noChangeArrowheads="1"/>
            </p:cNvSpPr>
            <p:nvPr/>
          </p:nvSpPr>
          <p:spPr bwMode="auto">
            <a:xfrm rot="1080000">
              <a:off x="2569" y="2864"/>
              <a:ext cx="512"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5" name="Rectangle 68"/>
            <p:cNvSpPr>
              <a:spLocks noChangeArrowheads="1"/>
            </p:cNvSpPr>
            <p:nvPr/>
          </p:nvSpPr>
          <p:spPr bwMode="auto">
            <a:xfrm rot="2160000">
              <a:off x="2377" y="2670"/>
              <a:ext cx="511"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6" name="Rectangle 69"/>
            <p:cNvSpPr>
              <a:spLocks noChangeArrowheads="1"/>
            </p:cNvSpPr>
            <p:nvPr/>
          </p:nvSpPr>
          <p:spPr bwMode="auto">
            <a:xfrm rot="3240000">
              <a:off x="2238" y="2423"/>
              <a:ext cx="532" cy="31"/>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7" name="Rectangle 70"/>
            <p:cNvSpPr>
              <a:spLocks noChangeArrowheads="1"/>
            </p:cNvSpPr>
            <p:nvPr/>
          </p:nvSpPr>
          <p:spPr bwMode="auto">
            <a:xfrm rot="4320000">
              <a:off x="2190" y="2144"/>
              <a:ext cx="531" cy="31"/>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8" name="Rectangle 71"/>
            <p:cNvSpPr>
              <a:spLocks noChangeArrowheads="1"/>
            </p:cNvSpPr>
            <p:nvPr/>
          </p:nvSpPr>
          <p:spPr bwMode="auto">
            <a:xfrm rot="5400000">
              <a:off x="2227" y="1863"/>
              <a:ext cx="532" cy="31"/>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59" name="Rectangle 72"/>
            <p:cNvSpPr>
              <a:spLocks noChangeArrowheads="1"/>
            </p:cNvSpPr>
            <p:nvPr/>
          </p:nvSpPr>
          <p:spPr bwMode="auto">
            <a:xfrm rot="6480000">
              <a:off x="2345" y="1610"/>
              <a:ext cx="531"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0" name="Rectangle 73"/>
            <p:cNvSpPr>
              <a:spLocks noChangeArrowheads="1"/>
            </p:cNvSpPr>
            <p:nvPr/>
          </p:nvSpPr>
          <p:spPr bwMode="auto">
            <a:xfrm rot="7560000">
              <a:off x="2536" y="1407"/>
              <a:ext cx="53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1" name="Rectangle 74"/>
            <p:cNvSpPr>
              <a:spLocks noChangeArrowheads="1"/>
            </p:cNvSpPr>
            <p:nvPr/>
          </p:nvSpPr>
          <p:spPr bwMode="auto">
            <a:xfrm rot="8640000">
              <a:off x="2785" y="1274"/>
              <a:ext cx="512"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2" name="Rectangle 75"/>
            <p:cNvSpPr>
              <a:spLocks noChangeArrowheads="1"/>
            </p:cNvSpPr>
            <p:nvPr/>
          </p:nvSpPr>
          <p:spPr bwMode="auto">
            <a:xfrm rot="9720000">
              <a:off x="3050" y="1225"/>
              <a:ext cx="511"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3" name="Rectangle 76"/>
            <p:cNvSpPr>
              <a:spLocks noChangeArrowheads="1"/>
            </p:cNvSpPr>
            <p:nvPr/>
          </p:nvSpPr>
          <p:spPr bwMode="auto">
            <a:xfrm rot="1080000">
              <a:off x="3565" y="1388"/>
              <a:ext cx="511"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4" name="Rectangle 77"/>
            <p:cNvSpPr>
              <a:spLocks noChangeArrowheads="1"/>
            </p:cNvSpPr>
            <p:nvPr/>
          </p:nvSpPr>
          <p:spPr bwMode="auto">
            <a:xfrm rot="2160000">
              <a:off x="3693" y="1790"/>
              <a:ext cx="119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5" name="Rectangle 78"/>
            <p:cNvSpPr>
              <a:spLocks noChangeArrowheads="1"/>
            </p:cNvSpPr>
            <p:nvPr/>
          </p:nvSpPr>
          <p:spPr bwMode="auto">
            <a:xfrm rot="3240000">
              <a:off x="3720" y="2116"/>
              <a:ext cx="1239" cy="31"/>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6" name="Rectangle 79"/>
            <p:cNvSpPr>
              <a:spLocks noChangeArrowheads="1"/>
            </p:cNvSpPr>
            <p:nvPr/>
          </p:nvSpPr>
          <p:spPr bwMode="auto">
            <a:xfrm rot="4320000">
              <a:off x="3925" y="2112"/>
              <a:ext cx="53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7" name="Rectangle 80"/>
            <p:cNvSpPr>
              <a:spLocks noChangeArrowheads="1"/>
            </p:cNvSpPr>
            <p:nvPr/>
          </p:nvSpPr>
          <p:spPr bwMode="auto">
            <a:xfrm rot="5400000">
              <a:off x="3887" y="2390"/>
              <a:ext cx="53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8" name="Rectangle 81"/>
            <p:cNvSpPr>
              <a:spLocks noChangeArrowheads="1"/>
            </p:cNvSpPr>
            <p:nvPr/>
          </p:nvSpPr>
          <p:spPr bwMode="auto">
            <a:xfrm rot="6480000">
              <a:off x="3769" y="2644"/>
              <a:ext cx="531" cy="31"/>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69" name="Rectangle 82"/>
            <p:cNvSpPr>
              <a:spLocks noChangeArrowheads="1"/>
            </p:cNvSpPr>
            <p:nvPr/>
          </p:nvSpPr>
          <p:spPr bwMode="auto">
            <a:xfrm rot="7560000">
              <a:off x="3580" y="2847"/>
              <a:ext cx="532" cy="32"/>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70" name="Rectangle 83"/>
            <p:cNvSpPr>
              <a:spLocks noChangeArrowheads="1"/>
            </p:cNvSpPr>
            <p:nvPr/>
          </p:nvSpPr>
          <p:spPr bwMode="auto">
            <a:xfrm rot="8640000">
              <a:off x="3351" y="2976"/>
              <a:ext cx="512"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sp>
          <p:nvSpPr>
            <p:cNvPr id="71" name="Rectangle 84"/>
            <p:cNvSpPr>
              <a:spLocks noChangeArrowheads="1"/>
            </p:cNvSpPr>
            <p:nvPr/>
          </p:nvSpPr>
          <p:spPr bwMode="auto">
            <a:xfrm rot="9720000">
              <a:off x="3083" y="3027"/>
              <a:ext cx="512" cy="33"/>
            </a:xfrm>
            <a:prstGeom prst="rect">
              <a:avLst/>
            </a:prstGeom>
            <a:solidFill>
              <a:srgbClr val="FFFF00"/>
            </a:solidFill>
            <a:ln w="25400">
              <a:solidFill>
                <a:schemeClr val="tx1"/>
              </a:solidFill>
              <a:miter lim="800000"/>
              <a:headEnd/>
              <a:tailEnd/>
            </a:ln>
          </p:spPr>
          <p:txBody>
            <a:bodyPr wrap="none" anchor="ctr"/>
            <a:lstStyle/>
            <a:p>
              <a:endParaRPr lang="sv-SE" b="1">
                <a:solidFill>
                  <a:srgbClr val="000000"/>
                </a:solidFill>
                <a:latin typeface="Arial" charset="0"/>
                <a:ea typeface="ＭＳ Ｐゴシック" charset="-128"/>
                <a:cs typeface="+mn-cs"/>
              </a:endParaRPr>
            </a:p>
          </p:txBody>
        </p:sp>
      </p:grpSp>
      <p:grpSp>
        <p:nvGrpSpPr>
          <p:cNvPr id="72" name="Group 88"/>
          <p:cNvGrpSpPr>
            <a:grpSpLocks/>
          </p:cNvGrpSpPr>
          <p:nvPr/>
        </p:nvGrpSpPr>
        <p:grpSpPr bwMode="auto">
          <a:xfrm>
            <a:off x="6289543" y="5258665"/>
            <a:ext cx="1594959" cy="1179150"/>
            <a:chOff x="3878" y="2886"/>
            <a:chExt cx="989" cy="756"/>
          </a:xfrm>
        </p:grpSpPr>
        <p:sp>
          <p:nvSpPr>
            <p:cNvPr id="73" name="Text Box 86"/>
            <p:cNvSpPr txBox="1">
              <a:spLocks noChangeArrowheads="1"/>
            </p:cNvSpPr>
            <p:nvPr/>
          </p:nvSpPr>
          <p:spPr bwMode="auto">
            <a:xfrm>
              <a:off x="3878" y="3385"/>
              <a:ext cx="989" cy="257"/>
            </a:xfrm>
            <a:prstGeom prst="rect">
              <a:avLst/>
            </a:prstGeom>
            <a:solidFill>
              <a:schemeClr val="bg1"/>
            </a:solidFill>
            <a:ln w="25400">
              <a:solidFill>
                <a:schemeClr val="tx1"/>
              </a:solidFill>
              <a:miter lim="800000"/>
              <a:headEnd/>
              <a:tailEnd/>
            </a:ln>
          </p:spPr>
          <p:txBody>
            <a:bodyPr wrap="square">
              <a:spAutoFit/>
            </a:bodyPr>
            <a:lstStyle>
              <a:lvl1pPr>
                <a:defRPr sz="1000" b="1">
                  <a:solidFill>
                    <a:schemeClr val="accent2"/>
                  </a:solidFill>
                  <a:latin typeface="Arial" charset="0"/>
                </a:defRPr>
              </a:lvl1pPr>
              <a:lvl2pPr marL="742950" indent="-285750">
                <a:defRPr sz="1000" b="1">
                  <a:solidFill>
                    <a:schemeClr val="accent2"/>
                  </a:solidFill>
                  <a:latin typeface="Arial" charset="0"/>
                </a:defRPr>
              </a:lvl2pPr>
              <a:lvl3pPr marL="1143000" indent="-228600">
                <a:defRPr sz="1000" b="1">
                  <a:solidFill>
                    <a:schemeClr val="accent2"/>
                  </a:solidFill>
                  <a:latin typeface="Arial" charset="0"/>
                </a:defRPr>
              </a:lvl3pPr>
              <a:lvl4pPr marL="1600200" indent="-228600">
                <a:defRPr sz="1000" b="1">
                  <a:solidFill>
                    <a:schemeClr val="accent2"/>
                  </a:solidFill>
                  <a:latin typeface="Arial" charset="0"/>
                </a:defRPr>
              </a:lvl4pPr>
              <a:lvl5pPr marL="2057400" indent="-228600">
                <a:defRPr sz="1000" b="1">
                  <a:solidFill>
                    <a:schemeClr val="accent2"/>
                  </a:solidFill>
                  <a:latin typeface="Arial" charset="0"/>
                </a:defRPr>
              </a:lvl5pPr>
              <a:lvl6pPr marL="2514600" indent="-228600" eaLnBrk="0" fontAlgn="base" hangingPunct="0">
                <a:spcBef>
                  <a:spcPct val="0"/>
                </a:spcBef>
                <a:spcAft>
                  <a:spcPct val="0"/>
                </a:spcAft>
                <a:defRPr sz="1000" b="1">
                  <a:solidFill>
                    <a:schemeClr val="accent2"/>
                  </a:solidFill>
                  <a:latin typeface="Arial" charset="0"/>
                </a:defRPr>
              </a:lvl6pPr>
              <a:lvl7pPr marL="2971800" indent="-228600" eaLnBrk="0" fontAlgn="base" hangingPunct="0">
                <a:spcBef>
                  <a:spcPct val="0"/>
                </a:spcBef>
                <a:spcAft>
                  <a:spcPct val="0"/>
                </a:spcAft>
                <a:defRPr sz="1000" b="1">
                  <a:solidFill>
                    <a:schemeClr val="accent2"/>
                  </a:solidFill>
                  <a:latin typeface="Arial" charset="0"/>
                </a:defRPr>
              </a:lvl7pPr>
              <a:lvl8pPr marL="3429000" indent="-228600" eaLnBrk="0" fontAlgn="base" hangingPunct="0">
                <a:spcBef>
                  <a:spcPct val="0"/>
                </a:spcBef>
                <a:spcAft>
                  <a:spcPct val="0"/>
                </a:spcAft>
                <a:defRPr sz="1000" b="1">
                  <a:solidFill>
                    <a:schemeClr val="accent2"/>
                  </a:solidFill>
                  <a:latin typeface="Arial" charset="0"/>
                </a:defRPr>
              </a:lvl8pPr>
              <a:lvl9pPr marL="3886200" indent="-228600" eaLnBrk="0" fontAlgn="base" hangingPunct="0">
                <a:spcBef>
                  <a:spcPct val="0"/>
                </a:spcBef>
                <a:spcAft>
                  <a:spcPct val="0"/>
                </a:spcAft>
                <a:defRPr sz="1000" b="1">
                  <a:solidFill>
                    <a:schemeClr val="accent2"/>
                  </a:solidFill>
                  <a:latin typeface="Arial" charset="0"/>
                </a:defRPr>
              </a:lvl9pPr>
            </a:lstStyle>
            <a:p>
              <a:pPr>
                <a:spcBef>
                  <a:spcPct val="20000"/>
                </a:spcBef>
              </a:pPr>
              <a:r>
                <a:rPr lang="en-US" sz="2000" b="0" dirty="0" smtClean="0">
                  <a:solidFill>
                    <a:srgbClr val="000000"/>
                  </a:solidFill>
                  <a:latin typeface="Calibri" pitchFamily="34" charset="0"/>
                  <a:ea typeface="ＭＳ Ｐゴシック" charset="-128"/>
                  <a:cs typeface="Calibri" pitchFamily="34" charset="0"/>
                </a:rPr>
                <a:t>Beamlines</a:t>
              </a:r>
              <a:endParaRPr lang="en-US" sz="2000" b="0" dirty="0">
                <a:solidFill>
                  <a:srgbClr val="000000"/>
                </a:solidFill>
                <a:latin typeface="Calibri" pitchFamily="34" charset="0"/>
                <a:ea typeface="ＭＳ Ｐゴシック" charset="-128"/>
                <a:cs typeface="Calibri" pitchFamily="34" charset="0"/>
              </a:endParaRPr>
            </a:p>
          </p:txBody>
        </p:sp>
        <p:sp>
          <p:nvSpPr>
            <p:cNvPr id="74" name="Line 87"/>
            <p:cNvSpPr>
              <a:spLocks noChangeShapeType="1"/>
            </p:cNvSpPr>
            <p:nvPr/>
          </p:nvSpPr>
          <p:spPr bwMode="auto">
            <a:xfrm flipH="1" flipV="1">
              <a:off x="4014" y="2886"/>
              <a:ext cx="363" cy="4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b="1">
                <a:solidFill>
                  <a:srgbClr val="000000"/>
                </a:solidFill>
                <a:latin typeface="Arial" charset="0"/>
                <a:ea typeface="ＭＳ Ｐゴシック" charset="-128"/>
                <a:cs typeface="+mn-cs"/>
              </a:endParaRPr>
            </a:p>
          </p:txBody>
        </p:sp>
      </p:grpSp>
      <p:grpSp>
        <p:nvGrpSpPr>
          <p:cNvPr id="75" name="Group 112"/>
          <p:cNvGrpSpPr>
            <a:grpSpLocks/>
          </p:cNvGrpSpPr>
          <p:nvPr/>
        </p:nvGrpSpPr>
        <p:grpSpPr bwMode="auto">
          <a:xfrm>
            <a:off x="5923455" y="2019671"/>
            <a:ext cx="2996395" cy="697196"/>
            <a:chOff x="3651" y="851"/>
            <a:chExt cx="1858" cy="447"/>
          </a:xfrm>
        </p:grpSpPr>
        <p:sp>
          <p:nvSpPr>
            <p:cNvPr id="76" name="Text Box 90"/>
            <p:cNvSpPr txBox="1">
              <a:spLocks noChangeArrowheads="1"/>
            </p:cNvSpPr>
            <p:nvPr/>
          </p:nvSpPr>
          <p:spPr bwMode="auto">
            <a:xfrm>
              <a:off x="3878" y="851"/>
              <a:ext cx="1631" cy="257"/>
            </a:xfrm>
            <a:prstGeom prst="rect">
              <a:avLst/>
            </a:prstGeom>
            <a:solidFill>
              <a:schemeClr val="bg1"/>
            </a:solidFill>
            <a:ln w="25400">
              <a:solidFill>
                <a:schemeClr val="tx1"/>
              </a:solidFill>
              <a:miter lim="800000"/>
              <a:headEnd/>
              <a:tailEnd/>
            </a:ln>
          </p:spPr>
          <p:txBody>
            <a:bodyPr wrap="square">
              <a:spAutoFit/>
            </a:bodyPr>
            <a:lstStyle>
              <a:lvl1pPr>
                <a:defRPr sz="1000" b="1">
                  <a:solidFill>
                    <a:schemeClr val="accent2"/>
                  </a:solidFill>
                  <a:latin typeface="Arial" charset="0"/>
                </a:defRPr>
              </a:lvl1pPr>
              <a:lvl2pPr marL="742950" indent="-285750">
                <a:defRPr sz="1000" b="1">
                  <a:solidFill>
                    <a:schemeClr val="accent2"/>
                  </a:solidFill>
                  <a:latin typeface="Arial" charset="0"/>
                </a:defRPr>
              </a:lvl2pPr>
              <a:lvl3pPr marL="1143000" indent="-228600">
                <a:defRPr sz="1000" b="1">
                  <a:solidFill>
                    <a:schemeClr val="accent2"/>
                  </a:solidFill>
                  <a:latin typeface="Arial" charset="0"/>
                </a:defRPr>
              </a:lvl3pPr>
              <a:lvl4pPr marL="1600200" indent="-228600">
                <a:defRPr sz="1000" b="1">
                  <a:solidFill>
                    <a:schemeClr val="accent2"/>
                  </a:solidFill>
                  <a:latin typeface="Arial" charset="0"/>
                </a:defRPr>
              </a:lvl4pPr>
              <a:lvl5pPr marL="2057400" indent="-228600">
                <a:defRPr sz="1000" b="1">
                  <a:solidFill>
                    <a:schemeClr val="accent2"/>
                  </a:solidFill>
                  <a:latin typeface="Arial" charset="0"/>
                </a:defRPr>
              </a:lvl5pPr>
              <a:lvl6pPr marL="2514600" indent="-228600" eaLnBrk="0" fontAlgn="base" hangingPunct="0">
                <a:spcBef>
                  <a:spcPct val="0"/>
                </a:spcBef>
                <a:spcAft>
                  <a:spcPct val="0"/>
                </a:spcAft>
                <a:defRPr sz="1000" b="1">
                  <a:solidFill>
                    <a:schemeClr val="accent2"/>
                  </a:solidFill>
                  <a:latin typeface="Arial" charset="0"/>
                </a:defRPr>
              </a:lvl6pPr>
              <a:lvl7pPr marL="2971800" indent="-228600" eaLnBrk="0" fontAlgn="base" hangingPunct="0">
                <a:spcBef>
                  <a:spcPct val="0"/>
                </a:spcBef>
                <a:spcAft>
                  <a:spcPct val="0"/>
                </a:spcAft>
                <a:defRPr sz="1000" b="1">
                  <a:solidFill>
                    <a:schemeClr val="accent2"/>
                  </a:solidFill>
                  <a:latin typeface="Arial" charset="0"/>
                </a:defRPr>
              </a:lvl7pPr>
              <a:lvl8pPr marL="3429000" indent="-228600" eaLnBrk="0" fontAlgn="base" hangingPunct="0">
                <a:spcBef>
                  <a:spcPct val="0"/>
                </a:spcBef>
                <a:spcAft>
                  <a:spcPct val="0"/>
                </a:spcAft>
                <a:defRPr sz="1000" b="1">
                  <a:solidFill>
                    <a:schemeClr val="accent2"/>
                  </a:solidFill>
                  <a:latin typeface="Arial" charset="0"/>
                </a:defRPr>
              </a:lvl8pPr>
              <a:lvl9pPr marL="3886200" indent="-228600" eaLnBrk="0" fontAlgn="base" hangingPunct="0">
                <a:spcBef>
                  <a:spcPct val="0"/>
                </a:spcBef>
                <a:spcAft>
                  <a:spcPct val="0"/>
                </a:spcAft>
                <a:defRPr sz="1000" b="1">
                  <a:solidFill>
                    <a:schemeClr val="accent2"/>
                  </a:solidFill>
                  <a:latin typeface="Arial" charset="0"/>
                </a:defRPr>
              </a:lvl9pPr>
            </a:lstStyle>
            <a:p>
              <a:pPr>
                <a:spcBef>
                  <a:spcPct val="20000"/>
                </a:spcBef>
              </a:pPr>
              <a:r>
                <a:rPr lang="sv-SE" sz="2000" b="0" dirty="0" err="1" smtClean="0">
                  <a:solidFill>
                    <a:srgbClr val="000000"/>
                  </a:solidFill>
                  <a:latin typeface="Calibri" pitchFamily="34" charset="0"/>
                  <a:ea typeface="ＭＳ Ｐゴシック" charset="-128"/>
                  <a:cs typeface="Calibri" pitchFamily="34" charset="0"/>
                </a:rPr>
                <a:t>Insertion</a:t>
              </a:r>
              <a:r>
                <a:rPr lang="sv-SE" sz="2000" b="0" dirty="0" smtClean="0">
                  <a:solidFill>
                    <a:srgbClr val="000000"/>
                  </a:solidFill>
                  <a:latin typeface="Calibri" pitchFamily="34" charset="0"/>
                  <a:ea typeface="ＭＳ Ｐゴシック" charset="-128"/>
                  <a:cs typeface="Calibri" pitchFamily="34" charset="0"/>
                </a:rPr>
                <a:t> </a:t>
              </a:r>
              <a:r>
                <a:rPr lang="sv-SE" sz="2000" b="0" dirty="0" err="1" smtClean="0">
                  <a:solidFill>
                    <a:srgbClr val="000000"/>
                  </a:solidFill>
                  <a:latin typeface="Calibri" pitchFamily="34" charset="0"/>
                  <a:ea typeface="ＭＳ Ｐゴシック" charset="-128"/>
                  <a:cs typeface="Calibri" pitchFamily="34" charset="0"/>
                </a:rPr>
                <a:t>device</a:t>
              </a:r>
              <a:endParaRPr lang="en-US" sz="2000" b="0" dirty="0">
                <a:solidFill>
                  <a:srgbClr val="000000"/>
                </a:solidFill>
                <a:latin typeface="Calibri" pitchFamily="34" charset="0"/>
                <a:ea typeface="ＭＳ Ｐゴシック" charset="-128"/>
                <a:cs typeface="Calibri" pitchFamily="34" charset="0"/>
              </a:endParaRPr>
            </a:p>
          </p:txBody>
        </p:sp>
        <p:sp>
          <p:nvSpPr>
            <p:cNvPr id="77" name="Line 91"/>
            <p:cNvSpPr>
              <a:spLocks noChangeShapeType="1"/>
            </p:cNvSpPr>
            <p:nvPr/>
          </p:nvSpPr>
          <p:spPr bwMode="auto">
            <a:xfrm flipH="1">
              <a:off x="3651" y="1163"/>
              <a:ext cx="525" cy="1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b="1">
                <a:solidFill>
                  <a:srgbClr val="000000"/>
                </a:solidFill>
                <a:latin typeface="Arial" charset="0"/>
                <a:ea typeface="ＭＳ Ｐゴシック" charset="-128"/>
                <a:cs typeface="+mn-cs"/>
              </a:endParaRPr>
            </a:p>
          </p:txBody>
        </p:sp>
      </p:grpSp>
      <p:sp>
        <p:nvSpPr>
          <p:cNvPr id="78" name="Oval 27"/>
          <p:cNvSpPr>
            <a:spLocks noChangeArrowheads="1"/>
          </p:cNvSpPr>
          <p:nvPr/>
        </p:nvSpPr>
        <p:spPr bwMode="auto">
          <a:xfrm>
            <a:off x="583812" y="2659663"/>
            <a:ext cx="109663" cy="106061"/>
          </a:xfrm>
          <a:prstGeom prst="ellipse">
            <a:avLst/>
          </a:prstGeom>
          <a:solidFill>
            <a:srgbClr val="0000FF"/>
          </a:solidFill>
          <a:ln w="9525">
            <a:solidFill>
              <a:schemeClr val="tx1"/>
            </a:solidFill>
            <a:round/>
            <a:headEnd/>
            <a:tailEnd/>
          </a:ln>
        </p:spPr>
        <p:txBody>
          <a:bodyPr wrap="none" lIns="92334" tIns="46170" rIns="92334" bIns="46170" anchor="ctr"/>
          <a:lstStyle/>
          <a:p>
            <a:endParaRPr lang="sv-SE" b="1">
              <a:solidFill>
                <a:srgbClr val="000000"/>
              </a:solidFill>
              <a:latin typeface="Arial" charset="0"/>
              <a:ea typeface="ＭＳ Ｐゴシック" charset="-128"/>
              <a:cs typeface="+mn-cs"/>
            </a:endParaRPr>
          </a:p>
        </p:txBody>
      </p:sp>
    </p:spTree>
    <p:extLst>
      <p:ext uri="{BB962C8B-B14F-4D97-AF65-F5344CB8AC3E}">
        <p14:creationId xmlns:p14="http://schemas.microsoft.com/office/powerpoint/2010/main" val="5515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repeatCount="indefinite" accel="50000" fill="hold" grpId="1" nodeType="clickEffect">
                                  <p:stCondLst>
                                    <p:cond delay="0"/>
                                  </p:stCondLst>
                                  <p:endCondLst>
                                    <p:cond evt="onNext" delay="0">
                                      <p:tgtEl>
                                        <p:sldTgt/>
                                      </p:tgtEl>
                                    </p:cond>
                                  </p:endCondLst>
                                  <p:childTnLst>
                                    <p:animMotion origin="layout" path="M -0.00191 -0.00255 L 0.51267 -0.00255 " pathEditMode="fixed" rAng="0" ptsTypes="AA">
                                      <p:cBhvr>
                                        <p:cTn id="20" dur="3000" fill="hold"/>
                                        <p:tgtEl>
                                          <p:spTgt spid="78"/>
                                        </p:tgtEl>
                                        <p:attrNameLst>
                                          <p:attrName>ppt_x</p:attrName>
                                          <p:attrName>ppt_y</p:attrName>
                                        </p:attrNameLst>
                                      </p:cBhvr>
                                      <p:rCtr x="25729" y="0"/>
                                    </p:animMotion>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fill="hold" grpId="2" nodeType="clickEffect">
                                  <p:stCondLst>
                                    <p:cond delay="0"/>
                                  </p:stCondLst>
                                  <p:childTnLst>
                                    <p:animMotion origin="layout" path="M -0.00243 -0.00255 L 0.51267 -0.00255 " pathEditMode="fixed" rAng="0" ptsTypes="AA">
                                      <p:cBhvr>
                                        <p:cTn id="26" dur="3000" fill="hold"/>
                                        <p:tgtEl>
                                          <p:spTgt spid="78"/>
                                        </p:tgtEl>
                                        <p:attrNameLst>
                                          <p:attrName>ppt_x</p:attrName>
                                          <p:attrName>ppt_y</p:attrName>
                                        </p:attrNameLst>
                                      </p:cBhvr>
                                      <p:rCtr x="25747" y="0"/>
                                    </p:animMotion>
                                  </p:childTnLst>
                                </p:cTn>
                              </p:par>
                            </p:childTnLst>
                          </p:cTn>
                        </p:par>
                        <p:par>
                          <p:cTn id="27" fill="hold">
                            <p:stCondLst>
                              <p:cond delay="3000"/>
                            </p:stCondLst>
                            <p:childTnLst>
                              <p:par>
                                <p:cTn id="28" presetID="1" presetClass="path" presetSubtype="0" repeatCount="indefinite" fill="hold" grpId="3" nodeType="afterEffect">
                                  <p:stCondLst>
                                    <p:cond delay="0"/>
                                  </p:stCondLst>
                                  <p:childTnLst>
                                    <p:animMotion origin="layout" path="M 0.51267 -0.00255 C 0.59149 -0.00255 0.65625 0.08727 0.65625 0.19768 C 0.65625 0.30787 0.59149 0.39792 0.51267 0.39792 C 0.43333 0.39792 0.36927 0.30787 0.36927 0.19768 C 0.36927 0.08727 0.43333 -0.00255 0.51267 -0.00255 Z " pathEditMode="fixed" rAng="0" ptsTypes="fffff">
                                      <p:cBhvr>
                                        <p:cTn id="29" dur="4000" fill="hold"/>
                                        <p:tgtEl>
                                          <p:spTgt spid="78"/>
                                        </p:tgtEl>
                                        <p:attrNameLst>
                                          <p:attrName>ppt_x</p:attrName>
                                          <p:attrName>ppt_y</p:attrName>
                                        </p:attrNameLst>
                                      </p:cBhvr>
                                      <p:rCtr x="0" y="20023"/>
                                    </p:animMotion>
                                  </p:childTnLst>
                                </p:cTn>
                              </p:par>
                              <p:par>
                                <p:cTn id="30" presetID="1"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 grpId="0" animBg="1"/>
      <p:bldP spid="78" grpId="1" animBg="1"/>
      <p:bldP spid="78" grpId="2" animBg="1"/>
      <p:bldP spid="78"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11</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err="1" smtClean="0">
                <a:latin typeface="+mj-lt"/>
              </a:rPr>
              <a:t>Why</a:t>
            </a:r>
            <a:r>
              <a:rPr lang="sv-SE" sz="3200" dirty="0" smtClean="0">
                <a:latin typeface="+mj-lt"/>
              </a:rPr>
              <a:t> Beamlines?</a:t>
            </a:r>
            <a:endParaRPr lang="sv-SE" sz="1800" dirty="0">
              <a:latin typeface="Times New Roman" pitchFamily="18" charset="0"/>
            </a:endParaRPr>
          </a:p>
        </p:txBody>
      </p:sp>
      <p:sp>
        <p:nvSpPr>
          <p:cNvPr id="12" name="Rectangle 11"/>
          <p:cNvSpPr/>
          <p:nvPr/>
        </p:nvSpPr>
        <p:spPr>
          <a:xfrm>
            <a:off x="179512" y="1340768"/>
            <a:ext cx="8640960" cy="4401205"/>
          </a:xfrm>
          <a:prstGeom prst="rect">
            <a:avLst/>
          </a:prstGeom>
        </p:spPr>
        <p:txBody>
          <a:bodyPr wrap="square">
            <a:spAutoFit/>
          </a:bodyPr>
          <a:lstStyle/>
          <a:p>
            <a:pPr marL="342900" indent="-342900">
              <a:buFont typeface="Wingdings" pitchFamily="2" charset="2"/>
              <a:buChar char="Ø"/>
            </a:pPr>
            <a:r>
              <a:rPr lang="en-US" sz="2000" dirty="0" smtClean="0">
                <a:solidFill>
                  <a:schemeClr val="accent4">
                    <a:lumMod val="50000"/>
                  </a:schemeClr>
                </a:solidFill>
                <a:cs typeface="Arial" charset="0"/>
                <a:sym typeface="Symbol" pitchFamily="18" charset="2"/>
              </a:rPr>
              <a:t>The storage ring and the  insertion devices, also called light sources (bending magnets, undulators and wigglers) form the heart of the synchrotron radiation facility. However, the light sources as themselves are pretty useless for experiments.</a:t>
            </a:r>
          </a:p>
          <a:p>
            <a:pPr marL="342900" indent="-342900"/>
            <a:endParaRPr lang="en-US" sz="2000" dirty="0" smtClean="0">
              <a:cs typeface="Arial" charset="0"/>
              <a:sym typeface="Symbol" pitchFamily="18" charset="2"/>
            </a:endParaRPr>
          </a:p>
          <a:p>
            <a:pPr marL="342900" indent="-342900">
              <a:buFont typeface="Wingdings" pitchFamily="2" charset="2"/>
              <a:buChar char="Ø"/>
            </a:pPr>
            <a:r>
              <a:rPr lang="en-US" sz="2000" dirty="0" smtClean="0">
                <a:solidFill>
                  <a:schemeClr val="accent4">
                    <a:lumMod val="50000"/>
                  </a:schemeClr>
                </a:solidFill>
                <a:cs typeface="Arial" charset="0"/>
                <a:sym typeface="Symbol" pitchFamily="18" charset="2"/>
              </a:rPr>
              <a:t>The properties of the source are practically always manipulated: most importantly, the optical properties</a:t>
            </a:r>
          </a:p>
          <a:p>
            <a:pPr marL="1714500" lvl="3" indent="-342900">
              <a:buFontTx/>
              <a:buChar char="•"/>
            </a:pPr>
            <a:r>
              <a:rPr lang="en-US" sz="2000" dirty="0" smtClean="0">
                <a:solidFill>
                  <a:schemeClr val="accent4">
                    <a:lumMod val="50000"/>
                  </a:schemeClr>
                </a:solidFill>
                <a:sym typeface="Symbol" pitchFamily="18" charset="2"/>
              </a:rPr>
              <a:t>Wavelength</a:t>
            </a:r>
            <a:endParaRPr lang="en-US" sz="2000" dirty="0" smtClean="0">
              <a:solidFill>
                <a:schemeClr val="accent4">
                  <a:lumMod val="50000"/>
                </a:schemeClr>
              </a:solidFill>
              <a:cs typeface="Arial" charset="0"/>
              <a:sym typeface="Symbol" pitchFamily="18" charset="2"/>
            </a:endParaRPr>
          </a:p>
          <a:p>
            <a:pPr marL="1714500" lvl="3" indent="-342900">
              <a:buFontTx/>
              <a:buChar char="•"/>
            </a:pPr>
            <a:r>
              <a:rPr lang="en-US" sz="2000" dirty="0" smtClean="0">
                <a:solidFill>
                  <a:schemeClr val="accent4">
                    <a:lumMod val="50000"/>
                  </a:schemeClr>
                </a:solidFill>
                <a:sym typeface="Symbol" pitchFamily="18" charset="2"/>
              </a:rPr>
              <a:t>P</a:t>
            </a:r>
            <a:r>
              <a:rPr lang="en-US" sz="2000" dirty="0" smtClean="0">
                <a:solidFill>
                  <a:schemeClr val="accent4">
                    <a:lumMod val="50000"/>
                  </a:schemeClr>
                </a:solidFill>
                <a:cs typeface="Arial" charset="0"/>
                <a:sym typeface="Symbol" pitchFamily="18" charset="2"/>
              </a:rPr>
              <a:t>ortion of high-order </a:t>
            </a:r>
            <a:r>
              <a:rPr lang="en-US" sz="2000" dirty="0" smtClean="0">
                <a:solidFill>
                  <a:schemeClr val="accent4">
                    <a:lumMod val="50000"/>
                  </a:schemeClr>
                </a:solidFill>
                <a:sym typeface="Symbol" pitchFamily="18" charset="2"/>
              </a:rPr>
              <a:t> light</a:t>
            </a:r>
          </a:p>
          <a:p>
            <a:pPr marL="1714500" lvl="3" indent="-342900">
              <a:buFontTx/>
              <a:buChar char="•"/>
            </a:pPr>
            <a:r>
              <a:rPr lang="en-US" sz="2000" dirty="0" smtClean="0">
                <a:solidFill>
                  <a:schemeClr val="accent4">
                    <a:lumMod val="50000"/>
                  </a:schemeClr>
                </a:solidFill>
                <a:cs typeface="Arial" charset="0"/>
                <a:sym typeface="Symbol" pitchFamily="18" charset="2"/>
              </a:rPr>
              <a:t>Coherence</a:t>
            </a:r>
          </a:p>
          <a:p>
            <a:pPr marL="800100" lvl="1" indent="-342900"/>
            <a:r>
              <a:rPr lang="en-US" sz="2000" dirty="0" smtClean="0">
                <a:solidFill>
                  <a:schemeClr val="accent4">
                    <a:lumMod val="50000"/>
                  </a:schemeClr>
                </a:solidFill>
                <a:cs typeface="Arial" charset="0"/>
                <a:sym typeface="Symbol" pitchFamily="18" charset="2"/>
              </a:rPr>
              <a:t>but also geometrical properties like the size of the light spot used for experiments. </a:t>
            </a:r>
          </a:p>
          <a:p>
            <a:pPr marL="800100" lvl="1" indent="-342900"/>
            <a:endParaRPr lang="en-US" sz="2000" dirty="0" smtClean="0">
              <a:solidFill>
                <a:schemeClr val="accent4">
                  <a:lumMod val="50000"/>
                </a:schemeClr>
              </a:solidFill>
              <a:cs typeface="Arial" charset="0"/>
              <a:sym typeface="Symbol" pitchFamily="18" charset="2"/>
            </a:endParaRPr>
          </a:p>
          <a:p>
            <a:pPr marL="342900" indent="-342900">
              <a:buFont typeface="Wingdings" pitchFamily="2" charset="2"/>
              <a:buChar char="Ø"/>
            </a:pPr>
            <a:r>
              <a:rPr lang="en-US" sz="2000" dirty="0" smtClean="0">
                <a:solidFill>
                  <a:schemeClr val="accent4">
                    <a:lumMod val="50000"/>
                  </a:schemeClr>
                </a:solidFill>
                <a:cs typeface="Arial" charset="0"/>
                <a:sym typeface="Symbol" pitchFamily="18" charset="2"/>
              </a:rPr>
              <a:t>All this manipulation is done using the so-called beam lines.</a:t>
            </a:r>
            <a:endParaRPr lang="en-US" sz="2000" dirty="0">
              <a:solidFill>
                <a:schemeClr val="accent4">
                  <a:lumMod val="50000"/>
                </a:schemeClr>
              </a:solidFill>
              <a:cs typeface="Arial" charset="0"/>
              <a:sym typeface="Symbol" pitchFamily="18" charset="2"/>
            </a:endParaRPr>
          </a:p>
        </p:txBody>
      </p:sp>
    </p:spTree>
    <p:extLst>
      <p:ext uri="{BB962C8B-B14F-4D97-AF65-F5344CB8AC3E}">
        <p14:creationId xmlns:p14="http://schemas.microsoft.com/office/powerpoint/2010/main" val="329666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12</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smtClean="0">
                <a:latin typeface="+mj-lt"/>
              </a:rPr>
              <a:t>Main </a:t>
            </a:r>
            <a:r>
              <a:rPr lang="sv-SE" sz="3200" dirty="0" err="1" smtClean="0">
                <a:latin typeface="+mj-lt"/>
              </a:rPr>
              <a:t>Functions</a:t>
            </a:r>
            <a:r>
              <a:rPr lang="sv-SE" sz="3200" dirty="0" smtClean="0">
                <a:latin typeface="+mj-lt"/>
              </a:rPr>
              <a:t> </a:t>
            </a:r>
            <a:r>
              <a:rPr lang="sv-SE" sz="3200" dirty="0" err="1" smtClean="0">
                <a:latin typeface="+mj-lt"/>
              </a:rPr>
              <a:t>of</a:t>
            </a:r>
            <a:r>
              <a:rPr lang="sv-SE" sz="3200" dirty="0" smtClean="0">
                <a:latin typeface="+mj-lt"/>
              </a:rPr>
              <a:t> a Beamline</a:t>
            </a:r>
            <a:endParaRPr lang="sv-SE" sz="1800" dirty="0">
              <a:latin typeface="Times New Roman" pitchFamily="18" charset="0"/>
            </a:endParaRPr>
          </a:p>
        </p:txBody>
      </p:sp>
      <p:sp>
        <p:nvSpPr>
          <p:cNvPr id="8" name="Rectangle 7"/>
          <p:cNvSpPr/>
          <p:nvPr/>
        </p:nvSpPr>
        <p:spPr>
          <a:xfrm>
            <a:off x="179512" y="1340768"/>
            <a:ext cx="8640960" cy="4093428"/>
          </a:xfrm>
          <a:prstGeom prst="rect">
            <a:avLst/>
          </a:prstGeom>
        </p:spPr>
        <p:txBody>
          <a:bodyPr wrap="square">
            <a:spAutoFit/>
          </a:bodyPr>
          <a:lstStyle/>
          <a:p>
            <a:r>
              <a:rPr lang="en-US" sz="2000" dirty="0" smtClean="0">
                <a:solidFill>
                  <a:schemeClr val="accent4">
                    <a:lumMod val="50000"/>
                  </a:schemeClr>
                </a:solidFill>
                <a:cs typeface="Arial" charset="0"/>
                <a:sym typeface="Symbol" pitchFamily="18" charset="2"/>
              </a:rPr>
              <a:t>The beam line's main tasks are:</a:t>
            </a:r>
          </a:p>
          <a:p>
            <a:endParaRPr lang="en-US" sz="2000" dirty="0" smtClean="0">
              <a:solidFill>
                <a:schemeClr val="accent4">
                  <a:lumMod val="50000"/>
                </a:schemeClr>
              </a:solidFill>
              <a:cs typeface="Arial" charset="0"/>
              <a:sym typeface="Symbol" pitchFamily="18" charset="2"/>
            </a:endParaRPr>
          </a:p>
          <a:p>
            <a:pPr marL="857250" indent="-457200">
              <a:buFont typeface="+mj-lt"/>
              <a:buAutoNum type="arabicPeriod"/>
            </a:pPr>
            <a:r>
              <a:rPr lang="en-US" sz="2000" dirty="0" err="1" smtClean="0">
                <a:solidFill>
                  <a:schemeClr val="accent4">
                    <a:lumMod val="50000"/>
                  </a:schemeClr>
                </a:solidFill>
                <a:cs typeface="Arial" charset="0"/>
                <a:sym typeface="Symbol" pitchFamily="18" charset="2"/>
              </a:rPr>
              <a:t>Monochromatize</a:t>
            </a:r>
            <a:r>
              <a:rPr lang="en-US" sz="2000" dirty="0" smtClean="0">
                <a:solidFill>
                  <a:schemeClr val="accent4">
                    <a:lumMod val="50000"/>
                  </a:schemeClr>
                </a:solidFill>
                <a:cs typeface="Arial" charset="0"/>
                <a:sym typeface="Symbol" pitchFamily="18" charset="2"/>
              </a:rPr>
              <a:t> the radiation, this means that we need an energy dispersive element before the experiment</a:t>
            </a:r>
          </a:p>
          <a:p>
            <a:pPr marL="400050">
              <a:buFontTx/>
              <a:buAutoNum type="arabicPeriod"/>
            </a:pPr>
            <a:endParaRPr lang="en-US" sz="2000" dirty="0" smtClean="0">
              <a:solidFill>
                <a:schemeClr val="accent4">
                  <a:lumMod val="50000"/>
                </a:schemeClr>
              </a:solidFill>
              <a:cs typeface="Arial" charset="0"/>
              <a:sym typeface="Symbol" pitchFamily="18" charset="2"/>
            </a:endParaRPr>
          </a:p>
          <a:p>
            <a:pPr marL="857250" indent="-457200">
              <a:buFont typeface="+mj-lt"/>
              <a:buAutoNum type="arabicPeriod"/>
            </a:pPr>
            <a:r>
              <a:rPr lang="en-US" sz="2000" dirty="0" smtClean="0">
                <a:solidFill>
                  <a:schemeClr val="accent4">
                    <a:lumMod val="50000"/>
                  </a:schemeClr>
                </a:solidFill>
                <a:cs typeface="Arial" charset="0"/>
                <a:sym typeface="Symbol" pitchFamily="18" charset="2"/>
              </a:rPr>
              <a:t>Transport the source to the experiment’s sample region as effectively as possible using (mostly) mirrors</a:t>
            </a:r>
          </a:p>
          <a:p>
            <a:pPr marL="1257300" lvl="2" indent="-342900">
              <a:buFont typeface="Arial" pitchFamily="34" charset="0"/>
              <a:buChar char="•"/>
            </a:pPr>
            <a:r>
              <a:rPr lang="en-US" sz="2000" dirty="0" smtClean="0">
                <a:solidFill>
                  <a:schemeClr val="accent4">
                    <a:lumMod val="50000"/>
                  </a:schemeClr>
                </a:solidFill>
                <a:cs typeface="Arial" charset="0"/>
                <a:sym typeface="Symbol" pitchFamily="18" charset="2"/>
              </a:rPr>
              <a:t>Transport</a:t>
            </a:r>
          </a:p>
          <a:p>
            <a:pPr marL="1257300" lvl="2" indent="-342900">
              <a:buFont typeface="Arial" pitchFamily="34" charset="0"/>
              <a:buChar char="•"/>
            </a:pPr>
            <a:r>
              <a:rPr lang="en-US" sz="2000" dirty="0" smtClean="0">
                <a:solidFill>
                  <a:schemeClr val="accent4">
                    <a:lumMod val="50000"/>
                  </a:schemeClr>
                </a:solidFill>
                <a:cs typeface="Arial" charset="0"/>
                <a:sym typeface="Symbol" pitchFamily="18" charset="2"/>
              </a:rPr>
              <a:t>Focus</a:t>
            </a:r>
          </a:p>
          <a:p>
            <a:pPr marL="1257300" lvl="2" indent="-342900">
              <a:buFont typeface="Arial" pitchFamily="34" charset="0"/>
              <a:buChar char="•"/>
            </a:pPr>
            <a:r>
              <a:rPr lang="en-US" sz="2000" dirty="0" smtClean="0">
                <a:solidFill>
                  <a:schemeClr val="accent4">
                    <a:lumMod val="50000"/>
                  </a:schemeClr>
                </a:solidFill>
                <a:cs typeface="Arial" charset="0"/>
                <a:sym typeface="Symbol" pitchFamily="18" charset="2"/>
              </a:rPr>
              <a:t>Take out the heat load (as early as possible)</a:t>
            </a:r>
          </a:p>
          <a:p>
            <a:pPr marL="1257300" lvl="2" indent="-342900">
              <a:buFont typeface="Arial" pitchFamily="34" charset="0"/>
              <a:buChar char="•"/>
            </a:pPr>
            <a:endParaRPr lang="en-US" sz="2000" dirty="0" smtClean="0">
              <a:solidFill>
                <a:schemeClr val="accent4">
                  <a:lumMod val="50000"/>
                </a:schemeClr>
              </a:solidFill>
              <a:cs typeface="Arial" charset="0"/>
              <a:sym typeface="Symbol" pitchFamily="18" charset="2"/>
            </a:endParaRPr>
          </a:p>
          <a:p>
            <a:pPr marL="914400" indent="-457200">
              <a:buFont typeface="+mj-lt"/>
              <a:buAutoNum type="arabicPeriod"/>
            </a:pPr>
            <a:r>
              <a:rPr lang="en-US" sz="2000" dirty="0" smtClean="0">
                <a:solidFill>
                  <a:schemeClr val="accent4">
                    <a:lumMod val="50000"/>
                  </a:schemeClr>
                </a:solidFill>
                <a:cs typeface="Arial" charset="0"/>
                <a:sym typeface="Symbol" pitchFamily="18" charset="2"/>
              </a:rPr>
              <a:t>Connects the experiment to the UHV environment of the storage ring</a:t>
            </a:r>
          </a:p>
          <a:p>
            <a:pPr marL="342900" indent="-342900"/>
            <a:endParaRPr lang="en-US" sz="2000" dirty="0">
              <a:solidFill>
                <a:schemeClr val="accent4">
                  <a:lumMod val="50000"/>
                </a:schemeClr>
              </a:solidFill>
              <a:cs typeface="Arial" charset="0"/>
              <a:sym typeface="Symbol" pitchFamily="18" charset="2"/>
            </a:endParaRPr>
          </a:p>
        </p:txBody>
      </p:sp>
    </p:spTree>
    <p:extLst>
      <p:ext uri="{BB962C8B-B14F-4D97-AF65-F5344CB8AC3E}">
        <p14:creationId xmlns:p14="http://schemas.microsoft.com/office/powerpoint/2010/main" val="156086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13</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err="1" smtClean="0">
                <a:latin typeface="+mj-lt"/>
              </a:rPr>
              <a:t>Location</a:t>
            </a:r>
            <a:r>
              <a:rPr lang="sv-SE" sz="3200" dirty="0" smtClean="0">
                <a:latin typeface="+mj-lt"/>
              </a:rPr>
              <a:t> </a:t>
            </a:r>
            <a:r>
              <a:rPr lang="sv-SE" sz="3200" dirty="0" err="1" smtClean="0">
                <a:latin typeface="+mj-lt"/>
              </a:rPr>
              <a:t>of</a:t>
            </a:r>
            <a:r>
              <a:rPr lang="sv-SE" sz="3200" dirty="0" smtClean="0">
                <a:latin typeface="+mj-lt"/>
              </a:rPr>
              <a:t> a Beamline</a:t>
            </a:r>
            <a:endParaRPr lang="sv-SE" sz="1800" dirty="0">
              <a:latin typeface="Times New Roman" pitchFamily="18" charset="0"/>
            </a:endParaRPr>
          </a:p>
        </p:txBody>
      </p:sp>
      <p:sp>
        <p:nvSpPr>
          <p:cNvPr id="11" name="Content Placeholder 2"/>
          <p:cNvSpPr txBox="1">
            <a:spLocks/>
          </p:cNvSpPr>
          <p:nvPr/>
        </p:nvSpPr>
        <p:spPr bwMode="auto">
          <a:xfrm>
            <a:off x="457200" y="1600200"/>
            <a:ext cx="38987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smtClean="0">
                <a:solidFill>
                  <a:schemeClr val="accent4">
                    <a:lumMod val="50000"/>
                  </a:schemeClr>
                </a:solidFill>
              </a:rPr>
              <a:t>The location of a beamline is dictated weather the experimental techniques requires high energies (Wiggler beamline), high brightness (</a:t>
            </a:r>
            <a:r>
              <a:rPr lang="en-US" sz="2600" dirty="0" err="1" smtClean="0">
                <a:solidFill>
                  <a:schemeClr val="accent4">
                    <a:lumMod val="50000"/>
                  </a:schemeClr>
                </a:solidFill>
              </a:rPr>
              <a:t>undulator</a:t>
            </a:r>
            <a:r>
              <a:rPr lang="en-US" sz="2600" dirty="0" smtClean="0">
                <a:solidFill>
                  <a:schemeClr val="accent4">
                    <a:lumMod val="50000"/>
                  </a:schemeClr>
                </a:solidFill>
              </a:rPr>
              <a:t> beamlines) or very low energies and modest flux (bending magnets) </a:t>
            </a:r>
            <a:endParaRPr lang="sv-SE" sz="2600" dirty="0">
              <a:solidFill>
                <a:schemeClr val="accent4">
                  <a:lumMod val="50000"/>
                </a:scheme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55976" y="1268760"/>
            <a:ext cx="4457700" cy="4762500"/>
          </a:xfrm>
          <a:prstGeom prst="rect">
            <a:avLst/>
          </a:prstGeom>
          <a:noFill/>
          <a:ln w="9525">
            <a:noFill/>
            <a:miter lim="800000"/>
            <a:headEnd/>
            <a:tailEnd/>
          </a:ln>
        </p:spPr>
      </p:pic>
    </p:spTree>
    <p:extLst>
      <p:ext uri="{BB962C8B-B14F-4D97-AF65-F5344CB8AC3E}">
        <p14:creationId xmlns:p14="http://schemas.microsoft.com/office/powerpoint/2010/main" val="289580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14</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err="1" smtClean="0">
                <a:latin typeface="+mj-lt"/>
              </a:rPr>
              <a:t>Insertion</a:t>
            </a:r>
            <a:r>
              <a:rPr lang="sv-SE" sz="3200" dirty="0" smtClean="0">
                <a:latin typeface="+mj-lt"/>
              </a:rPr>
              <a:t> </a:t>
            </a:r>
            <a:r>
              <a:rPr lang="sv-SE" sz="3200" dirty="0" err="1" smtClean="0">
                <a:latin typeface="+mj-lt"/>
              </a:rPr>
              <a:t>Devices</a:t>
            </a:r>
            <a:endParaRPr lang="sv-SE" sz="1800" dirty="0">
              <a:latin typeface="Times New Roman" pitchFamily="18" charset="0"/>
            </a:endParaRPr>
          </a:p>
        </p:txBody>
      </p:sp>
      <p:pic>
        <p:nvPicPr>
          <p:cNvPr id="12" name="Picture 2"/>
          <p:cNvPicPr>
            <a:picLocks noChangeAspect="1" noChangeArrowheads="1"/>
          </p:cNvPicPr>
          <p:nvPr/>
        </p:nvPicPr>
        <p:blipFill>
          <a:blip r:embed="rId2" cstate="print"/>
          <a:srcRect/>
          <a:stretch>
            <a:fillRect/>
          </a:stretch>
        </p:blipFill>
        <p:spPr bwMode="auto">
          <a:xfrm>
            <a:off x="4355976" y="1268760"/>
            <a:ext cx="4457700" cy="4762500"/>
          </a:xfrm>
          <a:prstGeom prst="rect">
            <a:avLst/>
          </a:prstGeom>
          <a:noFill/>
          <a:ln w="9525">
            <a:noFill/>
            <a:miter lim="800000"/>
            <a:headEnd/>
            <a:tailEnd/>
          </a:ln>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76375"/>
            <a:ext cx="2381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3284984"/>
            <a:ext cx="2381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88" y="4725144"/>
            <a:ext cx="238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5793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15</a:t>
            </a:fld>
            <a:endParaRPr lang="en-GB" dirty="0"/>
          </a:p>
        </p:txBody>
      </p:sp>
      <p:sp>
        <p:nvSpPr>
          <p:cNvPr id="16" name="Text Box 1"/>
          <p:cNvSpPr txBox="1">
            <a:spLocks noChangeArrowheads="1"/>
          </p:cNvSpPr>
          <p:nvPr/>
        </p:nvSpPr>
        <p:spPr bwMode="auto">
          <a:xfrm>
            <a:off x="2230438" y="655638"/>
            <a:ext cx="4398962"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a:solidFill>
                  <a:srgbClr val="000000"/>
                </a:solidFill>
                <a:latin typeface="Calibri" pitchFamily="34" charset="0"/>
                <a:cs typeface="Calibri" pitchFamily="34" charset="0"/>
              </a:rPr>
              <a:t>XAFS at </a:t>
            </a:r>
            <a:r>
              <a:rPr lang="sv-SE" sz="3200" dirty="0" smtClean="0">
                <a:solidFill>
                  <a:srgbClr val="000000"/>
                </a:solidFill>
                <a:latin typeface="Calibri" pitchFamily="34" charset="0"/>
                <a:cs typeface="Calibri" pitchFamily="34" charset="0"/>
              </a:rPr>
              <a:t>Beamline </a:t>
            </a:r>
            <a:r>
              <a:rPr lang="sv-SE" sz="3200" dirty="0">
                <a:solidFill>
                  <a:srgbClr val="000000"/>
                </a:solidFill>
                <a:latin typeface="Calibri" pitchFamily="34" charset="0"/>
                <a:cs typeface="Calibri" pitchFamily="34" charset="0"/>
              </a:rPr>
              <a:t>I811</a:t>
            </a:r>
          </a:p>
          <a:p>
            <a:pPr algn="ctr"/>
            <a:r>
              <a:rPr lang="sv-SE" dirty="0" err="1">
                <a:solidFill>
                  <a:srgbClr val="000000"/>
                </a:solidFill>
                <a:latin typeface="Calibri" pitchFamily="34" charset="0"/>
                <a:cs typeface="Calibri" pitchFamily="34" charset="0"/>
              </a:rPr>
              <a:t>Optical</a:t>
            </a:r>
            <a:r>
              <a:rPr lang="sv-SE" dirty="0">
                <a:solidFill>
                  <a:srgbClr val="000000"/>
                </a:solidFill>
                <a:latin typeface="Calibri" pitchFamily="34" charset="0"/>
                <a:cs typeface="Calibri" pitchFamily="34" charset="0"/>
              </a:rPr>
              <a:t> design</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325" y="2388716"/>
            <a:ext cx="71643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15414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556792"/>
            <a:ext cx="377031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4339" name="Group 2"/>
          <p:cNvGrpSpPr>
            <a:grpSpLocks/>
          </p:cNvGrpSpPr>
          <p:nvPr/>
        </p:nvGrpSpPr>
        <p:grpSpPr bwMode="auto">
          <a:xfrm>
            <a:off x="4630737" y="2022475"/>
            <a:ext cx="4248149" cy="2619376"/>
            <a:chOff x="2917" y="1274"/>
            <a:chExt cx="2676" cy="1650"/>
          </a:xfrm>
        </p:grpSpPr>
        <p:grpSp>
          <p:nvGrpSpPr>
            <p:cNvPr id="14341" name="Group 3"/>
            <p:cNvGrpSpPr>
              <a:grpSpLocks/>
            </p:cNvGrpSpPr>
            <p:nvPr/>
          </p:nvGrpSpPr>
          <p:grpSpPr bwMode="auto">
            <a:xfrm>
              <a:off x="2917" y="1274"/>
              <a:ext cx="2676" cy="1650"/>
              <a:chOff x="2917" y="1274"/>
              <a:chExt cx="2676" cy="1650"/>
            </a:xfrm>
          </p:grpSpPr>
          <p:pic>
            <p:nvPicPr>
              <p:cNvPr id="143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 y="1274"/>
                <a:ext cx="2529" cy="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4" name="Rectangle 5"/>
              <p:cNvSpPr>
                <a:spLocks noChangeArrowheads="1"/>
              </p:cNvSpPr>
              <p:nvPr/>
            </p:nvSpPr>
            <p:spPr bwMode="auto">
              <a:xfrm>
                <a:off x="3341" y="2570"/>
                <a:ext cx="1796" cy="162"/>
              </a:xfrm>
              <a:prstGeom prst="rect">
                <a:avLst/>
              </a:prstGeom>
              <a:noFill/>
              <a:ln w="572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45" name="Group 6"/>
              <p:cNvGrpSpPr>
                <a:grpSpLocks/>
              </p:cNvGrpSpPr>
              <p:nvPr/>
            </p:nvGrpSpPr>
            <p:grpSpPr bwMode="auto">
              <a:xfrm>
                <a:off x="2958" y="1656"/>
                <a:ext cx="2444" cy="325"/>
                <a:chOff x="2958" y="1656"/>
                <a:chExt cx="2444" cy="325"/>
              </a:xfrm>
            </p:grpSpPr>
            <p:sp>
              <p:nvSpPr>
                <p:cNvPr id="14357" name="Line 7"/>
                <p:cNvSpPr>
                  <a:spLocks noChangeShapeType="1"/>
                </p:cNvSpPr>
                <p:nvPr/>
              </p:nvSpPr>
              <p:spPr bwMode="auto">
                <a:xfrm>
                  <a:off x="5013" y="1660"/>
                  <a:ext cx="389" cy="1"/>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8" name="Line 8"/>
                <p:cNvSpPr>
                  <a:spLocks noChangeShapeType="1"/>
                </p:cNvSpPr>
                <p:nvPr/>
              </p:nvSpPr>
              <p:spPr bwMode="auto">
                <a:xfrm flipH="1" flipV="1">
                  <a:off x="5008" y="1655"/>
                  <a:ext cx="18" cy="308"/>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9" name="Line 9"/>
                <p:cNvSpPr>
                  <a:spLocks noChangeShapeType="1"/>
                </p:cNvSpPr>
                <p:nvPr/>
              </p:nvSpPr>
              <p:spPr bwMode="auto">
                <a:xfrm flipV="1">
                  <a:off x="3472" y="1963"/>
                  <a:ext cx="1539" cy="20"/>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60" name="Line 10"/>
                <p:cNvSpPr>
                  <a:spLocks noChangeShapeType="1"/>
                </p:cNvSpPr>
                <p:nvPr/>
              </p:nvSpPr>
              <p:spPr bwMode="auto">
                <a:xfrm flipV="1">
                  <a:off x="2958" y="1811"/>
                  <a:ext cx="2445" cy="15"/>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61" name="Line 11"/>
                <p:cNvSpPr>
                  <a:spLocks noChangeShapeType="1"/>
                </p:cNvSpPr>
                <p:nvPr/>
              </p:nvSpPr>
              <p:spPr bwMode="auto">
                <a:xfrm flipV="1">
                  <a:off x="2960" y="1814"/>
                  <a:ext cx="1" cy="166"/>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62" name="Line 12"/>
                <p:cNvSpPr>
                  <a:spLocks noChangeShapeType="1"/>
                </p:cNvSpPr>
                <p:nvPr/>
              </p:nvSpPr>
              <p:spPr bwMode="auto">
                <a:xfrm>
                  <a:off x="2972" y="1976"/>
                  <a:ext cx="509" cy="4"/>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63" name="Line 13"/>
                <p:cNvSpPr>
                  <a:spLocks noChangeShapeType="1"/>
                </p:cNvSpPr>
                <p:nvPr/>
              </p:nvSpPr>
              <p:spPr bwMode="auto">
                <a:xfrm flipV="1">
                  <a:off x="5397" y="1658"/>
                  <a:ext cx="1" cy="170"/>
                </a:xfrm>
                <a:prstGeom prst="line">
                  <a:avLst/>
                </a:prstGeom>
                <a:noFill/>
                <a:ln w="5724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sv-SE"/>
                </a:p>
              </p:txBody>
            </p:sp>
          </p:grpSp>
          <p:grpSp>
            <p:nvGrpSpPr>
              <p:cNvPr id="14346" name="Group 14"/>
              <p:cNvGrpSpPr>
                <a:grpSpLocks/>
              </p:cNvGrpSpPr>
              <p:nvPr/>
            </p:nvGrpSpPr>
            <p:grpSpPr bwMode="auto">
              <a:xfrm>
                <a:off x="2958" y="1971"/>
                <a:ext cx="2442" cy="337"/>
                <a:chOff x="2958" y="1971"/>
                <a:chExt cx="2442" cy="337"/>
              </a:xfrm>
            </p:grpSpPr>
            <p:sp>
              <p:nvSpPr>
                <p:cNvPr id="14349" name="Line 15"/>
                <p:cNvSpPr>
                  <a:spLocks noChangeShapeType="1"/>
                </p:cNvSpPr>
                <p:nvPr/>
              </p:nvSpPr>
              <p:spPr bwMode="auto">
                <a:xfrm flipV="1">
                  <a:off x="3473" y="1971"/>
                  <a:ext cx="1" cy="166"/>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1" name="Line 17"/>
                <p:cNvSpPr>
                  <a:spLocks noChangeShapeType="1"/>
                </p:cNvSpPr>
                <p:nvPr/>
              </p:nvSpPr>
              <p:spPr bwMode="auto">
                <a:xfrm flipV="1">
                  <a:off x="5397" y="1971"/>
                  <a:ext cx="1" cy="166"/>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2" name="Line 18"/>
                <p:cNvSpPr>
                  <a:spLocks noChangeShapeType="1"/>
                </p:cNvSpPr>
                <p:nvPr/>
              </p:nvSpPr>
              <p:spPr bwMode="auto">
                <a:xfrm flipV="1">
                  <a:off x="2958" y="2130"/>
                  <a:ext cx="504" cy="15"/>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3" name="Line 19"/>
                <p:cNvSpPr>
                  <a:spLocks noChangeShapeType="1"/>
                </p:cNvSpPr>
                <p:nvPr/>
              </p:nvSpPr>
              <p:spPr bwMode="auto">
                <a:xfrm flipV="1">
                  <a:off x="2960" y="2133"/>
                  <a:ext cx="1" cy="166"/>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4" name="Line 20"/>
                <p:cNvSpPr>
                  <a:spLocks noChangeShapeType="1"/>
                </p:cNvSpPr>
                <p:nvPr/>
              </p:nvSpPr>
              <p:spPr bwMode="auto">
                <a:xfrm>
                  <a:off x="2968" y="2294"/>
                  <a:ext cx="1531" cy="9"/>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5" name="Line 21"/>
                <p:cNvSpPr>
                  <a:spLocks noChangeShapeType="1"/>
                </p:cNvSpPr>
                <p:nvPr/>
              </p:nvSpPr>
              <p:spPr bwMode="auto">
                <a:xfrm flipV="1">
                  <a:off x="4504" y="2142"/>
                  <a:ext cx="1" cy="166"/>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356" name="Line 22"/>
                <p:cNvSpPr>
                  <a:spLocks noChangeShapeType="1"/>
                </p:cNvSpPr>
                <p:nvPr/>
              </p:nvSpPr>
              <p:spPr bwMode="auto">
                <a:xfrm>
                  <a:off x="4506" y="2137"/>
                  <a:ext cx="894" cy="4"/>
                </a:xfrm>
                <a:prstGeom prst="line">
                  <a:avLst/>
                </a:prstGeom>
                <a:noFill/>
                <a:ln w="5724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sv-SE"/>
                </a:p>
              </p:txBody>
            </p:sp>
          </p:grpSp>
          <p:sp>
            <p:nvSpPr>
              <p:cNvPr id="14347" name="Text Box 23"/>
              <p:cNvSpPr txBox="1">
                <a:spLocks noChangeArrowheads="1"/>
              </p:cNvSpPr>
              <p:nvPr/>
            </p:nvSpPr>
            <p:spPr bwMode="auto">
              <a:xfrm>
                <a:off x="5402" y="1650"/>
                <a:ext cx="191" cy="25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b="1">
                    <a:solidFill>
                      <a:srgbClr val="000000"/>
                    </a:solidFill>
                    <a:latin typeface="Arial" charset="0"/>
                  </a:rPr>
                  <a:t>K</a:t>
                </a:r>
              </a:p>
            </p:txBody>
          </p:sp>
          <p:sp>
            <p:nvSpPr>
              <p:cNvPr id="14348" name="Text Box 24"/>
              <p:cNvSpPr txBox="1">
                <a:spLocks noChangeArrowheads="1"/>
              </p:cNvSpPr>
              <p:nvPr/>
            </p:nvSpPr>
            <p:spPr bwMode="auto">
              <a:xfrm>
                <a:off x="5407" y="1977"/>
                <a:ext cx="149" cy="25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b="1">
                    <a:solidFill>
                      <a:srgbClr val="000000"/>
                    </a:solidFill>
                    <a:latin typeface="Arial" charset="0"/>
                  </a:rPr>
                  <a:t>L</a:t>
                </a:r>
              </a:p>
            </p:txBody>
          </p:sp>
        </p:grpSp>
        <p:sp>
          <p:nvSpPr>
            <p:cNvPr id="14342" name="Rectangle 25"/>
            <p:cNvSpPr>
              <a:spLocks noChangeArrowheads="1"/>
            </p:cNvSpPr>
            <p:nvPr/>
          </p:nvSpPr>
          <p:spPr bwMode="auto">
            <a:xfrm>
              <a:off x="3398" y="1420"/>
              <a:ext cx="509" cy="29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4340" name="Text Box 26"/>
          <p:cNvSpPr txBox="1">
            <a:spLocks noChangeArrowheads="1"/>
          </p:cNvSpPr>
          <p:nvPr/>
        </p:nvSpPr>
        <p:spPr bwMode="auto">
          <a:xfrm>
            <a:off x="2230438" y="655638"/>
            <a:ext cx="4398962" cy="8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smtClean="0">
                <a:solidFill>
                  <a:srgbClr val="000000"/>
                </a:solidFill>
                <a:latin typeface="+mj-lt"/>
              </a:rPr>
              <a:t>XAFS </a:t>
            </a:r>
            <a:r>
              <a:rPr lang="sv-SE" sz="3200" dirty="0">
                <a:solidFill>
                  <a:srgbClr val="000000"/>
                </a:solidFill>
                <a:latin typeface="+mj-lt"/>
              </a:rPr>
              <a:t>at </a:t>
            </a:r>
            <a:r>
              <a:rPr lang="sv-SE" sz="3200" dirty="0" smtClean="0">
                <a:solidFill>
                  <a:srgbClr val="000000"/>
                </a:solidFill>
                <a:latin typeface="+mj-lt"/>
              </a:rPr>
              <a:t>Beamline </a:t>
            </a:r>
            <a:r>
              <a:rPr lang="sv-SE" sz="3200" dirty="0">
                <a:solidFill>
                  <a:srgbClr val="000000"/>
                </a:solidFill>
                <a:latin typeface="+mj-lt"/>
              </a:rPr>
              <a:t>I811</a:t>
            </a:r>
          </a:p>
          <a:p>
            <a:pPr algn="ctr"/>
            <a:r>
              <a:rPr lang="sv-SE" sz="2000" dirty="0">
                <a:solidFill>
                  <a:srgbClr val="000000"/>
                </a:solidFill>
                <a:latin typeface="+mn-lt"/>
              </a:rPr>
              <a:t>Experiment station</a:t>
            </a:r>
          </a:p>
        </p:txBody>
      </p:sp>
      <p:cxnSp>
        <p:nvCxnSpPr>
          <p:cNvPr id="28" name="Straight Connector 27"/>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30"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16</a:t>
            </a:fld>
            <a:endParaRPr lang="en-GB" dirty="0"/>
          </a:p>
        </p:txBody>
      </p:sp>
      <p:cxnSp>
        <p:nvCxnSpPr>
          <p:cNvPr id="4" name="Straight Connector 3"/>
          <p:cNvCxnSpPr/>
          <p:nvPr/>
        </p:nvCxnSpPr>
        <p:spPr>
          <a:xfrm>
            <a:off x="6325950" y="2901950"/>
            <a:ext cx="0" cy="2143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363" idx="0"/>
          </p:cNvCxnSpPr>
          <p:nvPr/>
        </p:nvCxnSpPr>
        <p:spPr>
          <a:xfrm>
            <a:off x="6325950" y="2901950"/>
            <a:ext cx="22417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02362" y="3167063"/>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4353" idx="1"/>
          </p:cNvCxnSpPr>
          <p:nvPr/>
        </p:nvCxnSpPr>
        <p:spPr>
          <a:xfrm flipH="1">
            <a:off x="4700588" y="3386138"/>
            <a:ext cx="1501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352" idx="0"/>
          </p:cNvCxnSpPr>
          <p:nvPr/>
        </p:nvCxnSpPr>
        <p:spPr>
          <a:xfrm flipV="1">
            <a:off x="4695825" y="3143250"/>
            <a:ext cx="0" cy="261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362" idx="0"/>
          </p:cNvCxnSpPr>
          <p:nvPr/>
        </p:nvCxnSpPr>
        <p:spPr>
          <a:xfrm flipV="1">
            <a:off x="4718050" y="3116262"/>
            <a:ext cx="1607900" cy="206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363" idx="0"/>
            <a:endCxn id="14351" idx="1"/>
          </p:cNvCxnSpPr>
          <p:nvPr/>
        </p:nvCxnSpPr>
        <p:spPr>
          <a:xfrm>
            <a:off x="8567738" y="2901950"/>
            <a:ext cx="1588" cy="2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202361" y="3116263"/>
            <a:ext cx="2365375" cy="50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22805" y="3148013"/>
            <a:ext cx="0" cy="2381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4352" idx="0"/>
          </p:cNvCxnSpPr>
          <p:nvPr/>
        </p:nvCxnSpPr>
        <p:spPr>
          <a:xfrm flipH="1">
            <a:off x="4695824" y="3400426"/>
            <a:ext cx="1426981" cy="47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353" idx="1"/>
          </p:cNvCxnSpPr>
          <p:nvPr/>
        </p:nvCxnSpPr>
        <p:spPr>
          <a:xfrm flipV="1">
            <a:off x="4700586" y="3167063"/>
            <a:ext cx="2" cy="21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362" idx="0"/>
          </p:cNvCxnSpPr>
          <p:nvPr/>
        </p:nvCxnSpPr>
        <p:spPr>
          <a:xfrm>
            <a:off x="4718050" y="3141663"/>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03837" y="3405189"/>
            <a:ext cx="0" cy="258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4356" idx="1"/>
          </p:cNvCxnSpPr>
          <p:nvPr/>
        </p:nvCxnSpPr>
        <p:spPr>
          <a:xfrm flipV="1">
            <a:off x="5303837" y="3398838"/>
            <a:ext cx="3268661" cy="635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4356" idx="1"/>
          </p:cNvCxnSpPr>
          <p:nvPr/>
        </p:nvCxnSpPr>
        <p:spPr>
          <a:xfrm flipH="1">
            <a:off x="8567736" y="3398838"/>
            <a:ext cx="4762" cy="257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303837" y="3656014"/>
            <a:ext cx="3263899" cy="79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03837" y="3663951"/>
            <a:ext cx="0" cy="2691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700588" y="3933056"/>
            <a:ext cx="603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4353" idx="0"/>
          </p:cNvCxnSpPr>
          <p:nvPr/>
        </p:nvCxnSpPr>
        <p:spPr>
          <a:xfrm flipH="1" flipV="1">
            <a:off x="4698999" y="3649663"/>
            <a:ext cx="12700" cy="283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4354" idx="0"/>
          </p:cNvCxnSpPr>
          <p:nvPr/>
        </p:nvCxnSpPr>
        <p:spPr>
          <a:xfrm>
            <a:off x="4711699" y="3641726"/>
            <a:ext cx="592138" cy="14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03837" y="4337051"/>
            <a:ext cx="1429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344" idx="2"/>
          </p:cNvCxnSpPr>
          <p:nvPr/>
        </p:nvCxnSpPr>
        <p:spPr>
          <a:xfrm>
            <a:off x="6729412" y="4337051"/>
            <a:ext cx="3968"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03837" y="4641851"/>
            <a:ext cx="1429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03837" y="4337051"/>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ruta 37"/>
          <p:cNvSpPr txBox="1">
            <a:spLocks noChangeArrowheads="1"/>
          </p:cNvSpPr>
          <p:nvPr/>
        </p:nvSpPr>
        <p:spPr bwMode="auto">
          <a:xfrm>
            <a:off x="1433513" y="4412171"/>
            <a:ext cx="4052887" cy="111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latin typeface="Calibri" pitchFamily="34" charset="0"/>
                <a:cs typeface="Calibri" pitchFamily="34" charset="0"/>
              </a:rPr>
              <a:t>Si (111) crystals:</a:t>
            </a:r>
          </a:p>
          <a:p>
            <a:r>
              <a:rPr lang="en-US" sz="1800" b="1" dirty="0">
                <a:solidFill>
                  <a:srgbClr val="002060"/>
                </a:solidFill>
                <a:latin typeface="Calibri" pitchFamily="34" charset="0"/>
                <a:cs typeface="Calibri" pitchFamily="34" charset="0"/>
              </a:rPr>
              <a:t>K-edge:</a:t>
            </a:r>
            <a:r>
              <a:rPr lang="en-US" sz="1800" dirty="0">
                <a:solidFill>
                  <a:srgbClr val="002060"/>
                </a:solidFill>
                <a:latin typeface="Calibri" pitchFamily="34" charset="0"/>
                <a:cs typeface="Calibri" pitchFamily="34" charset="0"/>
              </a:rPr>
              <a:t> S K-edge to As K-edge</a:t>
            </a:r>
          </a:p>
          <a:p>
            <a:r>
              <a:rPr lang="en-US" sz="1800" b="1" dirty="0">
                <a:solidFill>
                  <a:srgbClr val="FFC000"/>
                </a:solidFill>
                <a:latin typeface="Calibri" pitchFamily="34" charset="0"/>
                <a:cs typeface="Calibri" pitchFamily="34" charset="0"/>
              </a:rPr>
              <a:t>L-edge</a:t>
            </a:r>
            <a:r>
              <a:rPr lang="en-US" sz="1800" dirty="0">
                <a:solidFill>
                  <a:srgbClr val="FFFF00"/>
                </a:solidFill>
                <a:latin typeface="Calibri" pitchFamily="34" charset="0"/>
                <a:cs typeface="Calibri" pitchFamily="34" charset="0"/>
              </a:rPr>
              <a:t>:</a:t>
            </a:r>
            <a:r>
              <a:rPr lang="en-US" sz="1800" dirty="0">
                <a:solidFill>
                  <a:schemeClr val="accent2"/>
                </a:solidFill>
                <a:latin typeface="Calibri" pitchFamily="34" charset="0"/>
                <a:cs typeface="Calibri" pitchFamily="34" charset="0"/>
              </a:rPr>
              <a:t> </a:t>
            </a:r>
            <a:r>
              <a:rPr lang="en-US" sz="1800" dirty="0" err="1">
                <a:solidFill>
                  <a:srgbClr val="FFC000"/>
                </a:solidFill>
                <a:latin typeface="Calibri" pitchFamily="34" charset="0"/>
                <a:cs typeface="Calibri" pitchFamily="34" charset="0"/>
              </a:rPr>
              <a:t>Zr</a:t>
            </a:r>
            <a:r>
              <a:rPr lang="en-US" sz="1800" dirty="0">
                <a:solidFill>
                  <a:srgbClr val="FFC000"/>
                </a:solidFill>
                <a:latin typeface="Calibri" pitchFamily="34" charset="0"/>
                <a:cs typeface="Calibri" pitchFamily="34" charset="0"/>
              </a:rPr>
              <a:t> L-edge to Au L-edge </a:t>
            </a:r>
          </a:p>
        </p:txBody>
      </p:sp>
      <p:sp>
        <p:nvSpPr>
          <p:cNvPr id="88" name="textruta 38"/>
          <p:cNvSpPr txBox="1">
            <a:spLocks noChangeArrowheads="1"/>
          </p:cNvSpPr>
          <p:nvPr/>
        </p:nvSpPr>
        <p:spPr bwMode="auto">
          <a:xfrm>
            <a:off x="1412875" y="5267834"/>
            <a:ext cx="4052888" cy="111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dirty="0">
                <a:latin typeface="Calibri" pitchFamily="34" charset="0"/>
                <a:cs typeface="Calibri" pitchFamily="34" charset="0"/>
              </a:rPr>
              <a:t>Si (311) crystals:</a:t>
            </a:r>
          </a:p>
          <a:p>
            <a:r>
              <a:rPr lang="en-US" sz="1800" b="1" dirty="0">
                <a:solidFill>
                  <a:schemeClr val="bg1"/>
                </a:solidFill>
                <a:latin typeface="Calibri" pitchFamily="34" charset="0"/>
                <a:cs typeface="Calibri" pitchFamily="34" charset="0"/>
              </a:rPr>
              <a:t>K-edge:</a:t>
            </a:r>
            <a:r>
              <a:rPr lang="en-US" sz="1800" dirty="0">
                <a:solidFill>
                  <a:schemeClr val="bg1"/>
                </a:solidFill>
                <a:latin typeface="Calibri" pitchFamily="34" charset="0"/>
                <a:cs typeface="Calibri" pitchFamily="34" charset="0"/>
              </a:rPr>
              <a:t> Fe K-edge to Mo K-edge</a:t>
            </a:r>
          </a:p>
          <a:p>
            <a:r>
              <a:rPr lang="en-US" sz="1800" b="1" dirty="0">
                <a:solidFill>
                  <a:srgbClr val="FF0000"/>
                </a:solidFill>
                <a:latin typeface="Calibri" pitchFamily="34" charset="0"/>
                <a:cs typeface="Calibri" pitchFamily="34" charset="0"/>
              </a:rPr>
              <a:t>L-edge</a:t>
            </a:r>
            <a:r>
              <a:rPr lang="en-US" sz="1800" dirty="0">
                <a:solidFill>
                  <a:srgbClr val="FF0000"/>
                </a:solidFill>
                <a:latin typeface="Calibri" pitchFamily="34" charset="0"/>
                <a:cs typeface="Calibri" pitchFamily="34" charset="0"/>
              </a:rPr>
              <a:t>: Lu L-edge to Am L-edge </a:t>
            </a:r>
          </a:p>
        </p:txBody>
      </p:sp>
    </p:spTree>
    <p:extLst>
      <p:ext uri="{BB962C8B-B14F-4D97-AF65-F5344CB8AC3E}">
        <p14:creationId xmlns:p14="http://schemas.microsoft.com/office/powerpoint/2010/main" val="35119118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17</a:t>
            </a:fld>
            <a:endParaRPr lang="en-GB" dirty="0"/>
          </a:p>
        </p:txBody>
      </p:sp>
      <p:sp>
        <p:nvSpPr>
          <p:cNvPr id="8" name="Text Box 1"/>
          <p:cNvSpPr txBox="1">
            <a:spLocks noChangeArrowheads="1"/>
          </p:cNvSpPr>
          <p:nvPr/>
        </p:nvSpPr>
        <p:spPr bwMode="auto">
          <a:xfrm>
            <a:off x="2230438" y="655638"/>
            <a:ext cx="4398962"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a:solidFill>
                  <a:srgbClr val="000000"/>
                </a:solidFill>
                <a:latin typeface="+mj-lt"/>
              </a:rPr>
              <a:t>X-</a:t>
            </a:r>
            <a:r>
              <a:rPr lang="sv-SE" sz="3200" dirty="0" err="1">
                <a:solidFill>
                  <a:srgbClr val="000000"/>
                </a:solidFill>
                <a:latin typeface="+mj-lt"/>
              </a:rPr>
              <a:t>ray</a:t>
            </a:r>
            <a:r>
              <a:rPr lang="sv-SE" sz="3200" dirty="0">
                <a:solidFill>
                  <a:srgbClr val="000000"/>
                </a:solidFill>
                <a:latin typeface="+mj-lt"/>
              </a:rPr>
              <a:t> Absorption </a:t>
            </a:r>
            <a:r>
              <a:rPr lang="sv-SE" sz="3200" dirty="0" err="1">
                <a:solidFill>
                  <a:srgbClr val="000000"/>
                </a:solidFill>
                <a:latin typeface="+mj-lt"/>
              </a:rPr>
              <a:t>Theory</a:t>
            </a:r>
            <a:endParaRPr lang="sv-SE" sz="3200" dirty="0">
              <a:solidFill>
                <a:srgbClr val="000000"/>
              </a:solidFill>
              <a:latin typeface="+mj-lt"/>
            </a:endParaRPr>
          </a:p>
          <a:p>
            <a:pPr algn="ctr"/>
            <a:r>
              <a:rPr lang="sv-SE" sz="2200" dirty="0">
                <a:solidFill>
                  <a:srgbClr val="000000"/>
                </a:solidFill>
                <a:latin typeface="+mj-lt"/>
              </a:rPr>
              <a:t>The absorption </a:t>
            </a:r>
            <a:r>
              <a:rPr lang="sv-SE" sz="2200" dirty="0" err="1">
                <a:solidFill>
                  <a:srgbClr val="000000"/>
                </a:solidFill>
                <a:latin typeface="+mj-lt"/>
              </a:rPr>
              <a:t>of</a:t>
            </a:r>
            <a:r>
              <a:rPr lang="sv-SE" sz="2200" dirty="0">
                <a:solidFill>
                  <a:srgbClr val="000000"/>
                </a:solidFill>
                <a:latin typeface="+mj-lt"/>
              </a:rPr>
              <a:t> an x-</a:t>
            </a:r>
            <a:r>
              <a:rPr lang="sv-SE" sz="2200" dirty="0" err="1">
                <a:solidFill>
                  <a:srgbClr val="000000"/>
                </a:solidFill>
                <a:latin typeface="+mj-lt"/>
              </a:rPr>
              <a:t>ray</a:t>
            </a:r>
            <a:r>
              <a:rPr lang="sv-SE" sz="2200" dirty="0">
                <a:solidFill>
                  <a:srgbClr val="000000"/>
                </a:solidFill>
                <a:latin typeface="+mj-lt"/>
              </a:rPr>
              <a:t> </a:t>
            </a:r>
            <a:r>
              <a:rPr lang="sv-SE" sz="2200" dirty="0" err="1" smtClean="0">
                <a:solidFill>
                  <a:srgbClr val="000000"/>
                </a:solidFill>
                <a:latin typeface="+mj-lt"/>
              </a:rPr>
              <a:t>photon</a:t>
            </a:r>
            <a:endParaRPr lang="sv-SE" sz="1800" dirty="0">
              <a:solidFill>
                <a:srgbClr val="000000"/>
              </a:solidFill>
              <a:latin typeface="+mj-lt"/>
            </a:endParaRPr>
          </a:p>
        </p:txBody>
      </p:sp>
      <p:sp>
        <p:nvSpPr>
          <p:cNvPr id="10" name="Text Box 2"/>
          <p:cNvSpPr txBox="1">
            <a:spLocks noChangeArrowheads="1"/>
          </p:cNvSpPr>
          <p:nvPr/>
        </p:nvSpPr>
        <p:spPr bwMode="auto">
          <a:xfrm>
            <a:off x="1035050" y="5186949"/>
            <a:ext cx="14763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a:solidFill>
                  <a:schemeClr val="accent4">
                    <a:lumMod val="50000"/>
                  </a:schemeClr>
                </a:solidFill>
                <a:latin typeface="+mn-lt"/>
              </a:rPr>
              <a:t>Absorption</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569161"/>
            <a:ext cx="2393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4727" t="24380" r="13081"/>
          <a:stretch>
            <a:fillRect/>
          </a:stretch>
        </p:blipFill>
        <p:spPr bwMode="auto">
          <a:xfrm>
            <a:off x="3246438" y="2546936"/>
            <a:ext cx="48910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Text Box 5"/>
          <p:cNvSpPr txBox="1">
            <a:spLocks noChangeArrowheads="1"/>
          </p:cNvSpPr>
          <p:nvPr/>
        </p:nvSpPr>
        <p:spPr bwMode="auto">
          <a:xfrm>
            <a:off x="3957638" y="5163136"/>
            <a:ext cx="16541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err="1">
                <a:solidFill>
                  <a:schemeClr val="accent4">
                    <a:lumMod val="50000"/>
                  </a:schemeClr>
                </a:solidFill>
                <a:latin typeface="+mn-lt"/>
              </a:rPr>
              <a:t>Fluorescence</a:t>
            </a:r>
            <a:endParaRPr lang="sv-SE" sz="2000" dirty="0">
              <a:solidFill>
                <a:schemeClr val="accent4">
                  <a:lumMod val="50000"/>
                </a:schemeClr>
              </a:solidFill>
              <a:latin typeface="+mn-lt"/>
            </a:endParaRPr>
          </a:p>
        </p:txBody>
      </p:sp>
      <p:sp>
        <p:nvSpPr>
          <p:cNvPr id="14" name="Text Box 6"/>
          <p:cNvSpPr txBox="1">
            <a:spLocks noChangeArrowheads="1"/>
          </p:cNvSpPr>
          <p:nvPr/>
        </p:nvSpPr>
        <p:spPr bwMode="auto">
          <a:xfrm>
            <a:off x="6772275" y="5128211"/>
            <a:ext cx="1414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1800" dirty="0">
                <a:solidFill>
                  <a:schemeClr val="accent4">
                    <a:lumMod val="50000"/>
                  </a:schemeClr>
                </a:solidFill>
                <a:latin typeface="+mn-lt"/>
              </a:rPr>
              <a:t>Auger </a:t>
            </a:r>
            <a:r>
              <a:rPr lang="sv-SE" sz="1800" dirty="0" err="1">
                <a:solidFill>
                  <a:schemeClr val="accent4">
                    <a:lumMod val="50000"/>
                  </a:schemeClr>
                </a:solidFill>
                <a:latin typeface="+mn-lt"/>
              </a:rPr>
              <a:t>effect</a:t>
            </a:r>
            <a:endParaRPr lang="sv-SE" sz="1800" dirty="0">
              <a:solidFill>
                <a:schemeClr val="accent4">
                  <a:lumMod val="50000"/>
                </a:schemeClr>
              </a:solidFill>
              <a:latin typeface="+mn-lt"/>
            </a:endParaRPr>
          </a:p>
        </p:txBody>
      </p:sp>
    </p:spTree>
    <p:extLst>
      <p:ext uri="{BB962C8B-B14F-4D97-AF65-F5344CB8AC3E}">
        <p14:creationId xmlns:p14="http://schemas.microsoft.com/office/powerpoint/2010/main" val="2772871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18</a:t>
            </a:fld>
            <a:endParaRPr lang="en-GB" dirty="0"/>
          </a:p>
        </p:txBody>
      </p:sp>
      <p:sp>
        <p:nvSpPr>
          <p:cNvPr id="8" name="Text Box 1"/>
          <p:cNvSpPr txBox="1">
            <a:spLocks noChangeArrowheads="1"/>
          </p:cNvSpPr>
          <p:nvPr/>
        </p:nvSpPr>
        <p:spPr bwMode="auto">
          <a:xfrm>
            <a:off x="2230438" y="655638"/>
            <a:ext cx="4398962"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a:solidFill>
                  <a:srgbClr val="000000"/>
                </a:solidFill>
                <a:latin typeface="+mj-lt"/>
              </a:rPr>
              <a:t>X-</a:t>
            </a:r>
            <a:r>
              <a:rPr lang="sv-SE" sz="3200" dirty="0" err="1">
                <a:solidFill>
                  <a:srgbClr val="000000"/>
                </a:solidFill>
                <a:latin typeface="+mj-lt"/>
              </a:rPr>
              <a:t>ray</a:t>
            </a:r>
            <a:r>
              <a:rPr lang="sv-SE" sz="3200" dirty="0">
                <a:solidFill>
                  <a:srgbClr val="000000"/>
                </a:solidFill>
                <a:latin typeface="+mj-lt"/>
              </a:rPr>
              <a:t> Absorption </a:t>
            </a:r>
            <a:r>
              <a:rPr lang="sv-SE" sz="3200" dirty="0" err="1">
                <a:solidFill>
                  <a:srgbClr val="000000"/>
                </a:solidFill>
                <a:latin typeface="+mj-lt"/>
              </a:rPr>
              <a:t>Theory</a:t>
            </a:r>
            <a:endParaRPr lang="sv-SE" sz="3200" dirty="0">
              <a:solidFill>
                <a:srgbClr val="000000"/>
              </a:solidFill>
              <a:latin typeface="+mj-lt"/>
            </a:endParaRPr>
          </a:p>
          <a:p>
            <a:pPr algn="ctr"/>
            <a:r>
              <a:rPr lang="sv-SE" sz="2200" dirty="0">
                <a:solidFill>
                  <a:srgbClr val="000000"/>
                </a:solidFill>
                <a:latin typeface="+mj-lt"/>
              </a:rPr>
              <a:t>The absorption </a:t>
            </a:r>
            <a:r>
              <a:rPr lang="sv-SE" sz="2200" dirty="0" err="1">
                <a:solidFill>
                  <a:srgbClr val="000000"/>
                </a:solidFill>
                <a:latin typeface="+mj-lt"/>
              </a:rPr>
              <a:t>of</a:t>
            </a:r>
            <a:r>
              <a:rPr lang="sv-SE" sz="2200" dirty="0">
                <a:solidFill>
                  <a:srgbClr val="000000"/>
                </a:solidFill>
                <a:latin typeface="+mj-lt"/>
              </a:rPr>
              <a:t> an x-</a:t>
            </a:r>
            <a:r>
              <a:rPr lang="sv-SE" sz="2200" dirty="0" err="1">
                <a:solidFill>
                  <a:srgbClr val="000000"/>
                </a:solidFill>
                <a:latin typeface="+mj-lt"/>
              </a:rPr>
              <a:t>ray</a:t>
            </a:r>
            <a:r>
              <a:rPr lang="sv-SE" sz="2200" dirty="0">
                <a:solidFill>
                  <a:srgbClr val="000000"/>
                </a:solidFill>
                <a:latin typeface="+mj-lt"/>
              </a:rPr>
              <a:t> </a:t>
            </a:r>
            <a:r>
              <a:rPr lang="sv-SE" sz="2200" dirty="0" err="1" smtClean="0">
                <a:solidFill>
                  <a:srgbClr val="000000"/>
                </a:solidFill>
                <a:latin typeface="+mj-lt"/>
              </a:rPr>
              <a:t>photon</a:t>
            </a:r>
            <a:endParaRPr lang="sv-SE" sz="1800" dirty="0">
              <a:solidFill>
                <a:srgbClr val="000000"/>
              </a:solidFill>
              <a:latin typeface="+mj-lt"/>
            </a:endParaRPr>
          </a:p>
        </p:txBody>
      </p:sp>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3563938"/>
            <a:ext cx="36195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Text Box 3"/>
          <p:cNvSpPr txBox="1">
            <a:spLocks noChangeArrowheads="1"/>
          </p:cNvSpPr>
          <p:nvPr/>
        </p:nvSpPr>
        <p:spPr bwMode="auto">
          <a:xfrm>
            <a:off x="996950" y="3613150"/>
            <a:ext cx="2771775"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a:solidFill>
                  <a:schemeClr val="accent4">
                    <a:lumMod val="50000"/>
                  </a:schemeClr>
                </a:solidFill>
                <a:latin typeface="+mn-lt"/>
              </a:rPr>
              <a:t>Transmission </a:t>
            </a:r>
            <a:r>
              <a:rPr lang="sv-SE" sz="2000" dirty="0" err="1">
                <a:solidFill>
                  <a:schemeClr val="accent4">
                    <a:lumMod val="50000"/>
                  </a:schemeClr>
                </a:solidFill>
                <a:latin typeface="+mn-lt"/>
              </a:rPr>
              <a:t>of</a:t>
            </a:r>
            <a:r>
              <a:rPr lang="sv-SE" sz="2000" dirty="0">
                <a:solidFill>
                  <a:schemeClr val="accent4">
                    <a:lumMod val="50000"/>
                  </a:schemeClr>
                </a:solidFill>
                <a:latin typeface="+mn-lt"/>
              </a:rPr>
              <a:t> </a:t>
            </a:r>
            <a:r>
              <a:rPr lang="sv-SE" sz="2000" dirty="0" err="1">
                <a:solidFill>
                  <a:schemeClr val="accent4">
                    <a:lumMod val="50000"/>
                  </a:schemeClr>
                </a:solidFill>
                <a:latin typeface="+mn-lt"/>
              </a:rPr>
              <a:t>intensity</a:t>
            </a:r>
            <a:r>
              <a:rPr lang="sv-SE" sz="2000" dirty="0">
                <a:solidFill>
                  <a:schemeClr val="accent4">
                    <a:lumMod val="50000"/>
                  </a:schemeClr>
                </a:solidFill>
                <a:latin typeface="+mn-lt"/>
              </a:rPr>
              <a:t> </a:t>
            </a:r>
            <a:r>
              <a:rPr lang="sv-SE" sz="2000" dirty="0" err="1">
                <a:solidFill>
                  <a:schemeClr val="accent4">
                    <a:lumMod val="50000"/>
                  </a:schemeClr>
                </a:solidFill>
                <a:latin typeface="+mn-lt"/>
              </a:rPr>
              <a:t>through</a:t>
            </a:r>
            <a:r>
              <a:rPr lang="sv-SE" sz="2000" dirty="0">
                <a:solidFill>
                  <a:schemeClr val="accent4">
                    <a:lumMod val="50000"/>
                  </a:schemeClr>
                </a:solidFill>
                <a:latin typeface="+mn-lt"/>
              </a:rPr>
              <a:t> a material:</a:t>
            </a:r>
          </a:p>
        </p:txBody>
      </p:sp>
      <p:sp>
        <p:nvSpPr>
          <p:cNvPr id="17" name="Text Box 4"/>
          <p:cNvSpPr txBox="1">
            <a:spLocks noChangeArrowheads="1"/>
          </p:cNvSpPr>
          <p:nvPr/>
        </p:nvSpPr>
        <p:spPr bwMode="auto">
          <a:xfrm>
            <a:off x="1935163" y="4613275"/>
            <a:ext cx="364966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a:solidFill>
                  <a:schemeClr val="accent4">
                    <a:lumMod val="50000"/>
                  </a:schemeClr>
                </a:solidFill>
                <a:latin typeface="+mn-lt"/>
              </a:rPr>
              <a:t>Absorption</a:t>
            </a:r>
            <a:r>
              <a:rPr lang="sv-SE" sz="1800" dirty="0">
                <a:solidFill>
                  <a:srgbClr val="000000"/>
                </a:solidFill>
              </a:rPr>
              <a:t>:           </a:t>
            </a:r>
            <a:r>
              <a:rPr lang="sv-SE" sz="1800" dirty="0">
                <a:solidFill>
                  <a:srgbClr val="000000"/>
                </a:solidFill>
                <a:latin typeface="Symbol" pitchFamily="18" charset="2"/>
              </a:rPr>
              <a:t></a:t>
            </a:r>
            <a:r>
              <a:rPr lang="sv-SE" sz="1800" dirty="0">
                <a:solidFill>
                  <a:srgbClr val="000000"/>
                </a:solidFill>
              </a:rPr>
              <a:t>(</a:t>
            </a:r>
            <a:r>
              <a:rPr lang="sv-SE" sz="1800" i="1" dirty="0">
                <a:solidFill>
                  <a:srgbClr val="000000"/>
                </a:solidFill>
              </a:rPr>
              <a:t>E</a:t>
            </a:r>
            <a:r>
              <a:rPr lang="sv-SE" sz="1800" dirty="0">
                <a:solidFill>
                  <a:srgbClr val="000000"/>
                </a:solidFill>
              </a:rPr>
              <a:t>) = log(</a:t>
            </a:r>
            <a:r>
              <a:rPr lang="sv-SE" sz="1800" i="1" dirty="0">
                <a:solidFill>
                  <a:srgbClr val="000000"/>
                </a:solidFill>
              </a:rPr>
              <a:t>I</a:t>
            </a:r>
            <a:r>
              <a:rPr lang="sv-SE" sz="1800" baseline="-25000" dirty="0">
                <a:solidFill>
                  <a:srgbClr val="000000"/>
                </a:solidFill>
              </a:rPr>
              <a:t>0</a:t>
            </a:r>
            <a:r>
              <a:rPr lang="sv-SE" sz="1800" dirty="0">
                <a:solidFill>
                  <a:srgbClr val="000000"/>
                </a:solidFill>
              </a:rPr>
              <a:t>/</a:t>
            </a:r>
            <a:r>
              <a:rPr lang="sv-SE" sz="1800" i="1" dirty="0">
                <a:solidFill>
                  <a:srgbClr val="000000"/>
                </a:solidFill>
              </a:rPr>
              <a:t>I</a:t>
            </a:r>
            <a:r>
              <a:rPr lang="sv-SE" sz="1800" dirty="0">
                <a:solidFill>
                  <a:srgbClr val="000000"/>
                </a:solidFill>
              </a:rPr>
              <a:t>)</a:t>
            </a:r>
          </a:p>
        </p:txBody>
      </p:sp>
      <p:sp>
        <p:nvSpPr>
          <p:cNvPr id="18" name="Text Box 5"/>
          <p:cNvSpPr txBox="1">
            <a:spLocks noChangeArrowheads="1"/>
          </p:cNvSpPr>
          <p:nvPr/>
        </p:nvSpPr>
        <p:spPr bwMode="auto">
          <a:xfrm>
            <a:off x="1925638" y="5038725"/>
            <a:ext cx="398303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err="1">
                <a:solidFill>
                  <a:schemeClr val="accent4">
                    <a:lumMod val="50000"/>
                  </a:schemeClr>
                </a:solidFill>
                <a:latin typeface="+mn-lt"/>
              </a:rPr>
              <a:t>Fluorescence</a:t>
            </a:r>
            <a:r>
              <a:rPr lang="sv-SE" sz="2000" dirty="0">
                <a:solidFill>
                  <a:schemeClr val="accent4">
                    <a:lumMod val="50000"/>
                  </a:schemeClr>
                </a:solidFill>
                <a:latin typeface="+mn-lt"/>
              </a:rPr>
              <a:t>:  </a:t>
            </a:r>
            <a:r>
              <a:rPr lang="sv-SE" sz="1800" dirty="0">
                <a:solidFill>
                  <a:srgbClr val="000000"/>
                </a:solidFill>
              </a:rPr>
              <a:t>     </a:t>
            </a:r>
            <a:r>
              <a:rPr lang="sv-SE" sz="1800" dirty="0">
                <a:solidFill>
                  <a:srgbClr val="000000"/>
                </a:solidFill>
                <a:latin typeface="Symbol" pitchFamily="18" charset="2"/>
              </a:rPr>
              <a:t></a:t>
            </a:r>
            <a:r>
              <a:rPr lang="sv-SE" sz="1800" dirty="0">
                <a:solidFill>
                  <a:srgbClr val="000000"/>
                </a:solidFill>
              </a:rPr>
              <a:t>(</a:t>
            </a:r>
            <a:r>
              <a:rPr lang="sv-SE" sz="1800" i="1" dirty="0">
                <a:solidFill>
                  <a:srgbClr val="000000"/>
                </a:solidFill>
              </a:rPr>
              <a:t>E</a:t>
            </a:r>
            <a:r>
              <a:rPr lang="sv-SE" sz="1800" dirty="0">
                <a:solidFill>
                  <a:srgbClr val="000000"/>
                </a:solidFill>
              </a:rPr>
              <a:t>) </a:t>
            </a:r>
            <a:r>
              <a:rPr lang="sv-SE" sz="1800" dirty="0">
                <a:solidFill>
                  <a:srgbClr val="000000"/>
                </a:solidFill>
                <a:latin typeface="Symbol" pitchFamily="18" charset="2"/>
              </a:rPr>
              <a:t></a:t>
            </a:r>
            <a:r>
              <a:rPr lang="sv-SE" sz="1800" dirty="0">
                <a:solidFill>
                  <a:srgbClr val="000000"/>
                </a:solidFill>
              </a:rPr>
              <a:t> </a:t>
            </a:r>
            <a:r>
              <a:rPr lang="sv-SE" sz="1800" i="1" dirty="0">
                <a:solidFill>
                  <a:srgbClr val="000000"/>
                </a:solidFill>
              </a:rPr>
              <a:t>I</a:t>
            </a:r>
            <a:r>
              <a:rPr lang="sv-SE" sz="1800" baseline="-25000" dirty="0">
                <a:solidFill>
                  <a:srgbClr val="000000"/>
                </a:solidFill>
              </a:rPr>
              <a:t>f</a:t>
            </a:r>
            <a:r>
              <a:rPr lang="sv-SE" sz="1800" dirty="0">
                <a:solidFill>
                  <a:srgbClr val="000000"/>
                </a:solidFill>
              </a:rPr>
              <a:t>/</a:t>
            </a:r>
            <a:r>
              <a:rPr lang="sv-SE" sz="1800" i="1" dirty="0">
                <a:solidFill>
                  <a:srgbClr val="000000"/>
                </a:solidFill>
              </a:rPr>
              <a:t>I</a:t>
            </a:r>
            <a:r>
              <a:rPr lang="sv-SE" sz="1800" baseline="-25000" dirty="0">
                <a:solidFill>
                  <a:srgbClr val="000000"/>
                </a:solidFill>
              </a:rPr>
              <a:t>0</a:t>
            </a:r>
          </a:p>
          <a:p>
            <a:pPr algn="ctr"/>
            <a:endParaRPr lang="sv-SE" sz="1800" baseline="-25000" dirty="0">
              <a:solidFill>
                <a:srgbClr val="000000"/>
              </a:solidFill>
            </a:endParaRPr>
          </a:p>
        </p:txBody>
      </p:sp>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1930400"/>
            <a:ext cx="39655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7"/>
          <p:cNvSpPr txBox="1">
            <a:spLocks noChangeArrowheads="1"/>
          </p:cNvSpPr>
          <p:nvPr/>
        </p:nvSpPr>
        <p:spPr bwMode="auto">
          <a:xfrm>
            <a:off x="1046163" y="2354263"/>
            <a:ext cx="224948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err="1">
                <a:solidFill>
                  <a:schemeClr val="accent4">
                    <a:lumMod val="50000"/>
                  </a:schemeClr>
                </a:solidFill>
                <a:latin typeface="+mn-lt"/>
              </a:rPr>
              <a:t>Typical</a:t>
            </a:r>
            <a:r>
              <a:rPr lang="sv-SE" sz="2000" dirty="0">
                <a:solidFill>
                  <a:schemeClr val="accent4">
                    <a:lumMod val="50000"/>
                  </a:schemeClr>
                </a:solidFill>
                <a:latin typeface="+mn-lt"/>
              </a:rPr>
              <a:t> experiment:</a:t>
            </a:r>
          </a:p>
        </p:txBody>
      </p:sp>
    </p:spTree>
    <p:extLst>
      <p:ext uri="{BB962C8B-B14F-4D97-AF65-F5344CB8AC3E}">
        <p14:creationId xmlns:p14="http://schemas.microsoft.com/office/powerpoint/2010/main" val="105375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19</a:t>
            </a:fld>
            <a:endParaRPr lang="en-GB" dirty="0"/>
          </a:p>
        </p:txBody>
      </p:sp>
      <p:sp>
        <p:nvSpPr>
          <p:cNvPr id="8" name="Text Box 1"/>
          <p:cNvSpPr txBox="1">
            <a:spLocks noChangeArrowheads="1"/>
          </p:cNvSpPr>
          <p:nvPr/>
        </p:nvSpPr>
        <p:spPr bwMode="auto">
          <a:xfrm>
            <a:off x="2230438" y="655638"/>
            <a:ext cx="4645818"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a:solidFill>
                  <a:srgbClr val="000000"/>
                </a:solidFill>
                <a:latin typeface="+mj-lt"/>
              </a:rPr>
              <a:t>X-</a:t>
            </a:r>
            <a:r>
              <a:rPr lang="sv-SE" sz="3200" dirty="0" err="1">
                <a:solidFill>
                  <a:srgbClr val="000000"/>
                </a:solidFill>
                <a:latin typeface="+mj-lt"/>
              </a:rPr>
              <a:t>ray</a:t>
            </a:r>
            <a:r>
              <a:rPr lang="sv-SE" sz="3200" dirty="0">
                <a:solidFill>
                  <a:srgbClr val="000000"/>
                </a:solidFill>
                <a:latin typeface="+mj-lt"/>
              </a:rPr>
              <a:t> Absorption </a:t>
            </a:r>
            <a:r>
              <a:rPr lang="sv-SE" sz="3200" dirty="0" err="1">
                <a:solidFill>
                  <a:srgbClr val="000000"/>
                </a:solidFill>
                <a:latin typeface="+mj-lt"/>
              </a:rPr>
              <a:t>Theory</a:t>
            </a:r>
            <a:endParaRPr lang="sv-SE" sz="3200" dirty="0">
              <a:solidFill>
                <a:srgbClr val="000000"/>
              </a:solidFill>
              <a:latin typeface="+mj-lt"/>
            </a:endParaRPr>
          </a:p>
          <a:p>
            <a:pPr algn="ctr"/>
            <a:r>
              <a:rPr lang="sv-SE" sz="2200" dirty="0">
                <a:solidFill>
                  <a:srgbClr val="000000"/>
                </a:solidFill>
                <a:latin typeface="+mj-lt"/>
              </a:rPr>
              <a:t>The absorption </a:t>
            </a:r>
            <a:r>
              <a:rPr lang="sv-SE" sz="2200" dirty="0" err="1">
                <a:solidFill>
                  <a:srgbClr val="000000"/>
                </a:solidFill>
                <a:latin typeface="+mj-lt"/>
              </a:rPr>
              <a:t>of</a:t>
            </a:r>
            <a:r>
              <a:rPr lang="sv-SE" sz="2200" dirty="0">
                <a:solidFill>
                  <a:srgbClr val="000000"/>
                </a:solidFill>
                <a:latin typeface="+mj-lt"/>
              </a:rPr>
              <a:t> an x-</a:t>
            </a:r>
            <a:r>
              <a:rPr lang="sv-SE" sz="2200" dirty="0" err="1">
                <a:solidFill>
                  <a:srgbClr val="000000"/>
                </a:solidFill>
                <a:latin typeface="+mj-lt"/>
              </a:rPr>
              <a:t>ray</a:t>
            </a:r>
            <a:r>
              <a:rPr lang="sv-SE" sz="2200" dirty="0">
                <a:solidFill>
                  <a:srgbClr val="000000"/>
                </a:solidFill>
                <a:latin typeface="+mj-lt"/>
              </a:rPr>
              <a:t> </a:t>
            </a:r>
            <a:r>
              <a:rPr lang="sv-SE" sz="2200" dirty="0" err="1" smtClean="0">
                <a:solidFill>
                  <a:srgbClr val="000000"/>
                </a:solidFill>
                <a:latin typeface="+mj-lt"/>
              </a:rPr>
              <a:t>photon</a:t>
            </a:r>
            <a:endParaRPr lang="sv-SE" sz="1800" dirty="0">
              <a:solidFill>
                <a:srgbClr val="000000"/>
              </a:solidFill>
              <a:latin typeface="+mj-lt"/>
            </a:endParaRPr>
          </a:p>
        </p:txBody>
      </p:sp>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b="49437"/>
          <a:stretch>
            <a:fillRect/>
          </a:stretch>
        </p:blipFill>
        <p:spPr bwMode="auto">
          <a:xfrm>
            <a:off x="360363" y="2232025"/>
            <a:ext cx="475773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2555875"/>
            <a:ext cx="381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27272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a:t>
            </a:fld>
            <a:endParaRPr lang="en-GB" dirty="0"/>
          </a:p>
        </p:txBody>
      </p:sp>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130" y="4077072"/>
            <a:ext cx="5963744" cy="130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4"/>
          <p:cNvSpPr txBox="1">
            <a:spLocks noChangeArrowheads="1"/>
          </p:cNvSpPr>
          <p:nvPr/>
        </p:nvSpPr>
        <p:spPr bwMode="auto">
          <a:xfrm>
            <a:off x="2230438" y="655638"/>
            <a:ext cx="43989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sv-SE" sz="3200" dirty="0">
                <a:latin typeface="+mj-lt"/>
              </a:rPr>
              <a:t>X-</a:t>
            </a:r>
            <a:r>
              <a:rPr lang="sv-SE" sz="3200" dirty="0" err="1">
                <a:latin typeface="+mj-lt"/>
              </a:rPr>
              <a:t>ray</a:t>
            </a:r>
            <a:r>
              <a:rPr lang="sv-SE" sz="3200" dirty="0">
                <a:latin typeface="+mj-lt"/>
              </a:rPr>
              <a:t> Absorption </a:t>
            </a:r>
            <a:r>
              <a:rPr lang="sv-SE" sz="3200" dirty="0" err="1">
                <a:latin typeface="+mj-lt"/>
              </a:rPr>
              <a:t>Theory</a:t>
            </a:r>
            <a:endParaRPr lang="sv-SE" sz="3200" dirty="0">
              <a:latin typeface="+mj-lt"/>
            </a:endParaRPr>
          </a:p>
          <a:p>
            <a:pPr algn="ctr"/>
            <a:r>
              <a:rPr lang="sv-SE" sz="2400" dirty="0">
                <a:latin typeface="Times New Roman" pitchFamily="18" charset="0"/>
              </a:rPr>
              <a:t>The </a:t>
            </a:r>
            <a:r>
              <a:rPr lang="sv-SE" sz="2400" dirty="0" err="1">
                <a:latin typeface="Times New Roman" pitchFamily="18" charset="0"/>
              </a:rPr>
              <a:t>absorpion</a:t>
            </a:r>
            <a:r>
              <a:rPr lang="sv-SE" sz="2400" dirty="0">
                <a:latin typeface="Times New Roman" pitchFamily="18" charset="0"/>
              </a:rPr>
              <a:t> </a:t>
            </a:r>
            <a:r>
              <a:rPr lang="sv-SE" sz="2400" dirty="0" err="1">
                <a:latin typeface="Times New Roman" pitchFamily="18" charset="0"/>
              </a:rPr>
              <a:t>coefficient</a:t>
            </a:r>
            <a:r>
              <a:rPr lang="sv-SE" sz="2400" dirty="0">
                <a:latin typeface="Times New Roman" pitchFamily="18" charset="0"/>
              </a:rPr>
              <a:t> - </a:t>
            </a:r>
            <a:r>
              <a:rPr lang="sv-SE" sz="2400" dirty="0">
                <a:latin typeface="Times New Roman" pitchFamily="18" charset="0"/>
                <a:sym typeface="Symbol" pitchFamily="18" charset="2"/>
              </a:rPr>
              <a:t></a:t>
            </a:r>
          </a:p>
        </p:txBody>
      </p:sp>
      <p:sp>
        <p:nvSpPr>
          <p:cNvPr id="12" name="Text Box 15"/>
          <p:cNvSpPr txBox="1">
            <a:spLocks noChangeArrowheads="1"/>
          </p:cNvSpPr>
          <p:nvPr/>
        </p:nvSpPr>
        <p:spPr bwMode="auto">
          <a:xfrm>
            <a:off x="1679130" y="2780928"/>
            <a:ext cx="519712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v-SE" sz="2000" dirty="0">
                <a:latin typeface="+mn-lt"/>
                <a:sym typeface="Symbol" pitchFamily="18" charset="2"/>
              </a:rPr>
              <a:t>Transmission </a:t>
            </a:r>
            <a:r>
              <a:rPr lang="sv-SE" sz="2000" dirty="0" err="1">
                <a:latin typeface="+mn-lt"/>
                <a:sym typeface="Symbol" pitchFamily="18" charset="2"/>
              </a:rPr>
              <a:t>of</a:t>
            </a:r>
            <a:r>
              <a:rPr lang="sv-SE" sz="2000" dirty="0">
                <a:latin typeface="+mn-lt"/>
                <a:sym typeface="Symbol" pitchFamily="18" charset="2"/>
              </a:rPr>
              <a:t> </a:t>
            </a:r>
            <a:r>
              <a:rPr lang="sv-SE" sz="2000" dirty="0" err="1">
                <a:latin typeface="+mn-lt"/>
                <a:sym typeface="Symbol" pitchFamily="18" charset="2"/>
              </a:rPr>
              <a:t>intensity</a:t>
            </a:r>
            <a:r>
              <a:rPr lang="sv-SE" sz="2000" dirty="0">
                <a:latin typeface="+mn-lt"/>
                <a:sym typeface="Symbol" pitchFamily="18" charset="2"/>
              </a:rPr>
              <a:t> </a:t>
            </a:r>
            <a:r>
              <a:rPr lang="sv-SE" sz="2000" dirty="0" err="1">
                <a:latin typeface="+mn-lt"/>
                <a:sym typeface="Symbol" pitchFamily="18" charset="2"/>
              </a:rPr>
              <a:t>through</a:t>
            </a:r>
            <a:r>
              <a:rPr lang="sv-SE" sz="2000" dirty="0">
                <a:latin typeface="+mn-lt"/>
                <a:sym typeface="Symbol" pitchFamily="18" charset="2"/>
              </a:rPr>
              <a:t> a </a:t>
            </a:r>
            <a:r>
              <a:rPr lang="sv-SE" sz="2000" dirty="0" smtClean="0">
                <a:latin typeface="+mn-lt"/>
                <a:sym typeface="Symbol" pitchFamily="18" charset="2"/>
              </a:rPr>
              <a:t>material</a:t>
            </a:r>
          </a:p>
          <a:p>
            <a:endParaRPr lang="en-US" dirty="0">
              <a:latin typeface="+mn-lt"/>
              <a:sym typeface="Symbol" pitchFamily="18" charset="2"/>
            </a:endParaRPr>
          </a:p>
          <a:p>
            <a:r>
              <a:rPr lang="en-US" sz="2000" b="1" dirty="0" smtClean="0">
                <a:latin typeface="+mn-lt"/>
                <a:sym typeface="Symbol" pitchFamily="18" charset="2"/>
              </a:rPr>
              <a:t>Lambert </a:t>
            </a:r>
            <a:r>
              <a:rPr lang="en-US" sz="2000" b="1" dirty="0" err="1">
                <a:latin typeface="+mn-lt"/>
                <a:sym typeface="Symbol" pitchFamily="18" charset="2"/>
              </a:rPr>
              <a:t>B</a:t>
            </a:r>
            <a:r>
              <a:rPr lang="en-US" sz="2000" b="1" dirty="0" err="1" smtClean="0">
                <a:latin typeface="+mn-lt"/>
                <a:sym typeface="Symbol" pitchFamily="18" charset="2"/>
              </a:rPr>
              <a:t>eers’s</a:t>
            </a:r>
            <a:r>
              <a:rPr lang="en-US" sz="2000" b="1" dirty="0" smtClean="0">
                <a:latin typeface="+mn-lt"/>
                <a:sym typeface="Symbol" pitchFamily="18" charset="2"/>
              </a:rPr>
              <a:t> Law:</a:t>
            </a:r>
            <a:endParaRPr lang="sv-SE" sz="2000" b="1" dirty="0">
              <a:latin typeface="+mn-lt"/>
              <a:sym typeface="Symbol" pitchFamily="18" charset="2"/>
            </a:endParaRPr>
          </a:p>
        </p:txBody>
      </p:sp>
      <p:sp>
        <p:nvSpPr>
          <p:cNvPr id="2" name="Oval 1"/>
          <p:cNvSpPr>
            <a:spLocks noChangeAspect="1"/>
          </p:cNvSpPr>
          <p:nvPr/>
        </p:nvSpPr>
        <p:spPr>
          <a:xfrm>
            <a:off x="3643510" y="4462870"/>
            <a:ext cx="276510" cy="256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898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981200" y="398463"/>
            <a:ext cx="56943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err="1">
                <a:solidFill>
                  <a:srgbClr val="000000"/>
                </a:solidFill>
                <a:latin typeface="+mj-lt"/>
              </a:rPr>
              <a:t>Scientific</a:t>
            </a:r>
            <a:r>
              <a:rPr lang="sv-SE" sz="3200" dirty="0">
                <a:solidFill>
                  <a:srgbClr val="000000"/>
                </a:solidFill>
                <a:latin typeface="+mj-lt"/>
              </a:rPr>
              <a:t> </a:t>
            </a:r>
            <a:r>
              <a:rPr lang="sv-SE" sz="3200" dirty="0" err="1" smtClean="0">
                <a:solidFill>
                  <a:srgbClr val="000000"/>
                </a:solidFill>
                <a:latin typeface="+mj-lt"/>
              </a:rPr>
              <a:t>Results</a:t>
            </a:r>
            <a:r>
              <a:rPr lang="sv-SE" sz="3200" dirty="0" smtClean="0">
                <a:solidFill>
                  <a:srgbClr val="000000"/>
                </a:solidFill>
                <a:latin typeface="+mj-lt"/>
              </a:rPr>
              <a:t> </a:t>
            </a:r>
            <a:r>
              <a:rPr lang="sv-SE" sz="3200" dirty="0">
                <a:solidFill>
                  <a:srgbClr val="000000"/>
                </a:solidFill>
                <a:latin typeface="+mj-lt"/>
              </a:rPr>
              <a:t>- </a:t>
            </a:r>
            <a:r>
              <a:rPr lang="sv-SE" sz="2800" dirty="0">
                <a:solidFill>
                  <a:srgbClr val="000000"/>
                </a:solidFill>
                <a:latin typeface="+mj-lt"/>
              </a:rPr>
              <a:t>XANES data</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032" y="3671520"/>
            <a:ext cx="389514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586" y="1196752"/>
            <a:ext cx="4642716" cy="219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7"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20</a:t>
            </a:fld>
            <a:endParaRPr lang="en-GB" dirty="0"/>
          </a:p>
        </p:txBody>
      </p:sp>
    </p:spTree>
    <p:extLst>
      <p:ext uri="{BB962C8B-B14F-4D97-AF65-F5344CB8AC3E}">
        <p14:creationId xmlns:p14="http://schemas.microsoft.com/office/powerpoint/2010/main" val="14641464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225" y="1738313"/>
            <a:ext cx="3162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2" name="Text Box 4"/>
          <p:cNvSpPr txBox="1">
            <a:spLocks noChangeArrowheads="1"/>
          </p:cNvSpPr>
          <p:nvPr/>
        </p:nvSpPr>
        <p:spPr bwMode="auto">
          <a:xfrm>
            <a:off x="35814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p>
        </p:txBody>
      </p:sp>
      <p:sp>
        <p:nvSpPr>
          <p:cNvPr id="17415" name="Text Box 8"/>
          <p:cNvSpPr txBox="1">
            <a:spLocks noChangeArrowheads="1"/>
          </p:cNvSpPr>
          <p:nvPr/>
        </p:nvSpPr>
        <p:spPr bwMode="auto">
          <a:xfrm>
            <a:off x="2209800" y="5105400"/>
            <a:ext cx="48387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dirty="0">
                <a:solidFill>
                  <a:schemeClr val="accent4">
                    <a:lumMod val="50000"/>
                  </a:schemeClr>
                </a:solidFill>
                <a:latin typeface="+mn-lt"/>
              </a:rPr>
              <a:t>1628 - 1961</a:t>
            </a:r>
          </a:p>
        </p:txBody>
      </p:sp>
      <p:cxnSp>
        <p:nvCxnSpPr>
          <p:cNvPr id="8" name="Straight Connector 7"/>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10"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21</a:t>
            </a:fld>
            <a:endParaRPr lang="en-GB" dirty="0"/>
          </a:p>
        </p:txBody>
      </p:sp>
      <p:sp>
        <p:nvSpPr>
          <p:cNvPr id="11" name="Text Box 1"/>
          <p:cNvSpPr txBox="1">
            <a:spLocks noChangeArrowheads="1"/>
          </p:cNvSpPr>
          <p:nvPr/>
        </p:nvSpPr>
        <p:spPr bwMode="auto">
          <a:xfrm>
            <a:off x="1981200" y="398463"/>
            <a:ext cx="56943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smtClean="0">
                <a:solidFill>
                  <a:srgbClr val="000000"/>
                </a:solidFill>
                <a:latin typeface="+mj-lt"/>
              </a:rPr>
              <a:t>The Vasa</a:t>
            </a:r>
            <a:endParaRPr lang="sv-SE" sz="2800" dirty="0">
              <a:solidFill>
                <a:srgbClr val="000000"/>
              </a:solidFill>
              <a:latin typeface="+mj-lt"/>
            </a:endParaRPr>
          </a:p>
        </p:txBody>
      </p:sp>
    </p:spTree>
    <p:extLst>
      <p:ext uri="{BB962C8B-B14F-4D97-AF65-F5344CB8AC3E}">
        <p14:creationId xmlns:p14="http://schemas.microsoft.com/office/powerpoint/2010/main" val="32928828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425" y="548680"/>
            <a:ext cx="2743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5" name="Text Box 2"/>
          <p:cNvSpPr txBox="1">
            <a:spLocks noChangeArrowheads="1"/>
          </p:cNvSpPr>
          <p:nvPr/>
        </p:nvSpPr>
        <p:spPr bwMode="auto">
          <a:xfrm>
            <a:off x="2905125" y="188640"/>
            <a:ext cx="2524125"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a:solidFill>
                  <a:srgbClr val="000000"/>
                </a:solidFill>
                <a:latin typeface="+mj-lt"/>
              </a:rPr>
              <a:t>S-XANES</a:t>
            </a:r>
          </a:p>
        </p:txBody>
      </p:sp>
      <p:cxnSp>
        <p:nvCxnSpPr>
          <p:cNvPr id="4" name="Straight Connector 3"/>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6"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22</a:t>
            </a:fld>
            <a:endParaRPr lang="en-GB" dirty="0"/>
          </a:p>
        </p:txBody>
      </p:sp>
    </p:spTree>
    <p:extLst>
      <p:ext uri="{BB962C8B-B14F-4D97-AF65-F5344CB8AC3E}">
        <p14:creationId xmlns:p14="http://schemas.microsoft.com/office/powerpoint/2010/main" val="138858302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469900" y="1500188"/>
            <a:ext cx="4143375" cy="2468562"/>
            <a:chOff x="296" y="945"/>
            <a:chExt cx="2610" cy="1555"/>
          </a:xfrm>
        </p:grpSpPr>
        <p:pic>
          <p:nvPicPr>
            <p:cNvPr id="19465" name="Picture 2"/>
            <p:cNvPicPr>
              <a:picLocks noChangeAspect="1" noChangeArrowheads="1"/>
            </p:cNvPicPr>
            <p:nvPr/>
          </p:nvPicPr>
          <p:blipFill>
            <a:blip r:embed="rId3">
              <a:extLst>
                <a:ext uri="{28A0092B-C50C-407E-A947-70E740481C1C}">
                  <a14:useLocalDpi xmlns:a14="http://schemas.microsoft.com/office/drawing/2010/main" val="0"/>
                </a:ext>
              </a:extLst>
            </a:blip>
            <a:srcRect t="49078"/>
            <a:stretch>
              <a:fillRect/>
            </a:stretch>
          </p:blipFill>
          <p:spPr bwMode="auto">
            <a:xfrm>
              <a:off x="296" y="945"/>
              <a:ext cx="2611"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 y="1735"/>
              <a:ext cx="132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9459" name="Text Box 4"/>
          <p:cNvSpPr txBox="1">
            <a:spLocks noChangeArrowheads="1"/>
          </p:cNvSpPr>
          <p:nvPr/>
        </p:nvSpPr>
        <p:spPr bwMode="auto">
          <a:xfrm>
            <a:off x="1043608" y="382588"/>
            <a:ext cx="7200799" cy="86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err="1">
                <a:solidFill>
                  <a:srgbClr val="000000"/>
                </a:solidFill>
                <a:latin typeface="+mj-lt"/>
              </a:rPr>
              <a:t>Scientific</a:t>
            </a:r>
            <a:r>
              <a:rPr lang="sv-SE" sz="3200" dirty="0">
                <a:solidFill>
                  <a:srgbClr val="000000"/>
                </a:solidFill>
                <a:latin typeface="+mj-lt"/>
              </a:rPr>
              <a:t> </a:t>
            </a:r>
            <a:r>
              <a:rPr lang="sv-SE" sz="3200" dirty="0" err="1" smtClean="0">
                <a:solidFill>
                  <a:srgbClr val="000000"/>
                </a:solidFill>
                <a:latin typeface="+mj-lt"/>
              </a:rPr>
              <a:t>Results</a:t>
            </a:r>
            <a:r>
              <a:rPr lang="sv-SE" sz="3200" dirty="0" smtClean="0">
                <a:solidFill>
                  <a:srgbClr val="000000"/>
                </a:solidFill>
                <a:latin typeface="+mj-lt"/>
              </a:rPr>
              <a:t>-</a:t>
            </a:r>
            <a:r>
              <a:rPr lang="sv-SE" dirty="0" smtClean="0">
                <a:solidFill>
                  <a:srgbClr val="000000"/>
                </a:solidFill>
                <a:latin typeface="+mj-lt"/>
              </a:rPr>
              <a:t> </a:t>
            </a:r>
            <a:r>
              <a:rPr lang="sv-SE" dirty="0">
                <a:solidFill>
                  <a:srgbClr val="000000"/>
                </a:solidFill>
                <a:latin typeface="+mj-lt"/>
              </a:rPr>
              <a:t>EXAFS data</a:t>
            </a:r>
          </a:p>
          <a:p>
            <a:pPr algn="ctr"/>
            <a:r>
              <a:rPr lang="sv-SE" sz="1800" dirty="0">
                <a:solidFill>
                  <a:srgbClr val="000000"/>
                </a:solidFill>
                <a:latin typeface="+mj-lt"/>
              </a:rPr>
              <a:t>A </a:t>
            </a:r>
            <a:r>
              <a:rPr lang="sv-SE" sz="1800" dirty="0" err="1">
                <a:solidFill>
                  <a:srgbClr val="000000"/>
                </a:solidFill>
                <a:latin typeface="+mj-lt"/>
              </a:rPr>
              <a:t>little</a:t>
            </a:r>
            <a:r>
              <a:rPr lang="sv-SE" sz="1800" dirty="0">
                <a:solidFill>
                  <a:srgbClr val="000000"/>
                </a:solidFill>
                <a:latin typeface="+mj-lt"/>
              </a:rPr>
              <a:t> bit </a:t>
            </a:r>
            <a:r>
              <a:rPr lang="sv-SE" sz="1800" dirty="0" err="1">
                <a:solidFill>
                  <a:srgbClr val="000000"/>
                </a:solidFill>
                <a:latin typeface="+mj-lt"/>
              </a:rPr>
              <a:t>of</a:t>
            </a:r>
            <a:r>
              <a:rPr lang="sv-SE" sz="1800" dirty="0">
                <a:solidFill>
                  <a:srgbClr val="000000"/>
                </a:solidFill>
                <a:latin typeface="+mj-lt"/>
              </a:rPr>
              <a:t> data </a:t>
            </a:r>
            <a:r>
              <a:rPr lang="sv-SE" sz="1800" dirty="0" err="1">
                <a:solidFill>
                  <a:srgbClr val="000000"/>
                </a:solidFill>
                <a:latin typeface="+mj-lt"/>
              </a:rPr>
              <a:t>analysis</a:t>
            </a:r>
            <a:endParaRPr lang="sv-SE" sz="1800" dirty="0">
              <a:solidFill>
                <a:srgbClr val="000000"/>
              </a:solidFill>
              <a:latin typeface="+mj-lt"/>
            </a:endParaRPr>
          </a:p>
        </p:txBody>
      </p:sp>
      <p:pic>
        <p:nvPicPr>
          <p:cNvPr id="194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238" y="4178300"/>
            <a:ext cx="49117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4941888"/>
            <a:ext cx="38750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2" name="Picture 7"/>
          <p:cNvPicPr>
            <a:picLocks noChangeAspect="1" noChangeArrowheads="1"/>
          </p:cNvPicPr>
          <p:nvPr/>
        </p:nvPicPr>
        <p:blipFill>
          <a:blip r:embed="rId7" cstate="print">
            <a:lum bright="-30000" contrast="48000"/>
            <a:extLst>
              <a:ext uri="{28A0092B-C50C-407E-A947-70E740481C1C}">
                <a14:useLocalDpi xmlns:a14="http://schemas.microsoft.com/office/drawing/2010/main" val="0"/>
              </a:ext>
            </a:extLst>
          </a:blip>
          <a:srcRect/>
          <a:stretch>
            <a:fillRect/>
          </a:stretch>
        </p:blipFill>
        <p:spPr bwMode="auto">
          <a:xfrm>
            <a:off x="5132388" y="1314450"/>
            <a:ext cx="36210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3" name="Line 8"/>
          <p:cNvSpPr>
            <a:spLocks noChangeShapeType="1"/>
          </p:cNvSpPr>
          <p:nvPr/>
        </p:nvSpPr>
        <p:spPr bwMode="auto">
          <a:xfrm flipV="1">
            <a:off x="4284663" y="2619375"/>
            <a:ext cx="715962" cy="23813"/>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19464" name="Text Box 9"/>
          <p:cNvSpPr txBox="1">
            <a:spLocks noChangeArrowheads="1"/>
          </p:cNvSpPr>
          <p:nvPr/>
        </p:nvSpPr>
        <p:spPr bwMode="auto">
          <a:xfrm>
            <a:off x="6523038" y="896938"/>
            <a:ext cx="13017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spcBef>
                <a:spcPts val="1125"/>
              </a:spcBef>
            </a:pPr>
            <a:r>
              <a:rPr lang="sv-SE" sz="2000" dirty="0" smtClean="0">
                <a:solidFill>
                  <a:schemeClr val="accent4">
                    <a:lumMod val="50000"/>
                  </a:schemeClr>
                </a:solidFill>
                <a:latin typeface="+mn-lt"/>
              </a:rPr>
              <a:t>Fe</a:t>
            </a:r>
            <a:r>
              <a:rPr lang="sv-SE" sz="2000" baseline="30000" dirty="0" smtClean="0">
                <a:solidFill>
                  <a:schemeClr val="accent4">
                    <a:lumMod val="50000"/>
                  </a:schemeClr>
                </a:solidFill>
                <a:latin typeface="+mn-lt"/>
              </a:rPr>
              <a:t>3</a:t>
            </a:r>
            <a:r>
              <a:rPr lang="sv-SE" sz="2000" baseline="30000" dirty="0">
                <a:solidFill>
                  <a:schemeClr val="accent4">
                    <a:lumMod val="50000"/>
                  </a:schemeClr>
                </a:solidFill>
                <a:latin typeface="+mn-lt"/>
              </a:rPr>
              <a:t>+</a:t>
            </a:r>
            <a:r>
              <a:rPr lang="sv-SE" sz="2000" dirty="0">
                <a:solidFill>
                  <a:schemeClr val="accent4">
                    <a:lumMod val="50000"/>
                  </a:schemeClr>
                </a:solidFill>
                <a:latin typeface="+mn-lt"/>
              </a:rPr>
              <a:t>(</a:t>
            </a:r>
            <a:r>
              <a:rPr lang="sv-SE" sz="2000" dirty="0" err="1">
                <a:solidFill>
                  <a:schemeClr val="accent4">
                    <a:lumMod val="50000"/>
                  </a:schemeClr>
                </a:solidFill>
                <a:latin typeface="+mn-lt"/>
              </a:rPr>
              <a:t>aq</a:t>
            </a:r>
            <a:r>
              <a:rPr lang="sv-SE" sz="2000" dirty="0">
                <a:solidFill>
                  <a:schemeClr val="accent4">
                    <a:lumMod val="50000"/>
                  </a:schemeClr>
                </a:solidFill>
                <a:latin typeface="+mn-lt"/>
              </a:rPr>
              <a:t>)</a:t>
            </a:r>
          </a:p>
        </p:txBody>
      </p:sp>
      <p:cxnSp>
        <p:nvCxnSpPr>
          <p:cNvPr id="11" name="Straight Connector 10"/>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13"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23</a:t>
            </a:fld>
            <a:endParaRPr lang="en-GB" dirty="0"/>
          </a:p>
        </p:txBody>
      </p:sp>
    </p:spTree>
    <p:extLst>
      <p:ext uri="{BB962C8B-B14F-4D97-AF65-F5344CB8AC3E}">
        <p14:creationId xmlns:p14="http://schemas.microsoft.com/office/powerpoint/2010/main" val="2721074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78063" y="382588"/>
            <a:ext cx="4398962" cy="8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err="1">
                <a:solidFill>
                  <a:srgbClr val="000000"/>
                </a:solidFill>
                <a:latin typeface="+mj-lt"/>
              </a:rPr>
              <a:t>Scientific</a:t>
            </a:r>
            <a:r>
              <a:rPr lang="sv-SE" sz="3200" dirty="0">
                <a:solidFill>
                  <a:srgbClr val="000000"/>
                </a:solidFill>
                <a:latin typeface="+mj-lt"/>
              </a:rPr>
              <a:t> </a:t>
            </a:r>
            <a:r>
              <a:rPr lang="sv-SE" sz="3200" dirty="0" err="1" smtClean="0">
                <a:solidFill>
                  <a:srgbClr val="000000"/>
                </a:solidFill>
                <a:latin typeface="+mj-lt"/>
              </a:rPr>
              <a:t>Results</a:t>
            </a:r>
            <a:endParaRPr lang="sv-SE" sz="3200" dirty="0">
              <a:solidFill>
                <a:srgbClr val="000000"/>
              </a:solidFill>
              <a:latin typeface="+mj-lt"/>
            </a:endParaRPr>
          </a:p>
          <a:p>
            <a:pPr algn="ctr"/>
            <a:r>
              <a:rPr lang="sv-SE" sz="2000" dirty="0">
                <a:solidFill>
                  <a:srgbClr val="000000"/>
                </a:solidFill>
                <a:latin typeface="+mj-lt"/>
              </a:rPr>
              <a:t>A </a:t>
            </a:r>
            <a:r>
              <a:rPr lang="sv-SE" sz="2000" dirty="0" err="1">
                <a:solidFill>
                  <a:srgbClr val="000000"/>
                </a:solidFill>
                <a:latin typeface="+mj-lt"/>
              </a:rPr>
              <a:t>little</a:t>
            </a:r>
            <a:r>
              <a:rPr lang="sv-SE" sz="2000" dirty="0">
                <a:solidFill>
                  <a:srgbClr val="000000"/>
                </a:solidFill>
                <a:latin typeface="+mj-lt"/>
              </a:rPr>
              <a:t> bit </a:t>
            </a:r>
            <a:r>
              <a:rPr lang="sv-SE" sz="2000" dirty="0" err="1">
                <a:solidFill>
                  <a:srgbClr val="000000"/>
                </a:solidFill>
                <a:latin typeface="+mj-lt"/>
              </a:rPr>
              <a:t>more</a:t>
            </a:r>
            <a:r>
              <a:rPr lang="sv-SE" sz="2000" dirty="0">
                <a:solidFill>
                  <a:srgbClr val="000000"/>
                </a:solidFill>
                <a:latin typeface="+mj-lt"/>
              </a:rPr>
              <a:t> data </a:t>
            </a:r>
            <a:r>
              <a:rPr lang="sv-SE" sz="2000" dirty="0" err="1">
                <a:solidFill>
                  <a:srgbClr val="000000"/>
                </a:solidFill>
                <a:latin typeface="+mj-lt"/>
              </a:rPr>
              <a:t>analysi</a:t>
            </a:r>
            <a:r>
              <a:rPr lang="sv-SE" sz="2000" dirty="0" err="1">
                <a:solidFill>
                  <a:srgbClr val="000000"/>
                </a:solidFill>
              </a:rPr>
              <a:t>s</a:t>
            </a:r>
            <a:endParaRPr lang="sv-SE" sz="2000" dirty="0">
              <a:solidFill>
                <a:srgbClr val="000000"/>
              </a:solidFill>
            </a:endParaRPr>
          </a:p>
        </p:txBody>
      </p:sp>
      <p:pic>
        <p:nvPicPr>
          <p:cNvPr id="20483" name="Picture 2"/>
          <p:cNvPicPr>
            <a:picLocks noChangeAspect="1" noChangeArrowheads="1"/>
          </p:cNvPicPr>
          <p:nvPr/>
        </p:nvPicPr>
        <p:blipFill>
          <a:blip r:embed="rId3" cstate="print">
            <a:lum bright="-30000" contrast="48000"/>
            <a:extLst>
              <a:ext uri="{28A0092B-C50C-407E-A947-70E740481C1C}">
                <a14:useLocalDpi xmlns:a14="http://schemas.microsoft.com/office/drawing/2010/main" val="0"/>
              </a:ext>
            </a:extLst>
          </a:blip>
          <a:srcRect/>
          <a:stretch>
            <a:fillRect/>
          </a:stretch>
        </p:blipFill>
        <p:spPr bwMode="auto">
          <a:xfrm>
            <a:off x="223838" y="2098675"/>
            <a:ext cx="415448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4" name="Picture 3"/>
          <p:cNvPicPr>
            <a:picLocks noChangeAspect="1" noChangeArrowheads="1"/>
          </p:cNvPicPr>
          <p:nvPr/>
        </p:nvPicPr>
        <p:blipFill>
          <a:blip r:embed="rId4" cstate="print">
            <a:lum bright="-30000" contrast="54000"/>
            <a:extLst>
              <a:ext uri="{28A0092B-C50C-407E-A947-70E740481C1C}">
                <a14:useLocalDpi xmlns:a14="http://schemas.microsoft.com/office/drawing/2010/main" val="0"/>
              </a:ext>
            </a:extLst>
          </a:blip>
          <a:srcRect/>
          <a:stretch>
            <a:fillRect/>
          </a:stretch>
        </p:blipFill>
        <p:spPr bwMode="auto">
          <a:xfrm>
            <a:off x="4959350" y="2046288"/>
            <a:ext cx="41846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5" name="Text Box 4"/>
          <p:cNvSpPr txBox="1">
            <a:spLocks noChangeArrowheads="1"/>
          </p:cNvSpPr>
          <p:nvPr/>
        </p:nvSpPr>
        <p:spPr bwMode="auto">
          <a:xfrm>
            <a:off x="4233863" y="3195638"/>
            <a:ext cx="6064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a:solidFill>
                  <a:srgbClr val="000000"/>
                </a:solidFill>
              </a:rPr>
              <a:t>F.T.</a:t>
            </a:r>
          </a:p>
        </p:txBody>
      </p:sp>
      <p:sp>
        <p:nvSpPr>
          <p:cNvPr id="20486" name="Line 5"/>
          <p:cNvSpPr>
            <a:spLocks noChangeShapeType="1"/>
          </p:cNvSpPr>
          <p:nvPr/>
        </p:nvSpPr>
        <p:spPr bwMode="auto">
          <a:xfrm>
            <a:off x="4162425" y="3571875"/>
            <a:ext cx="762000" cy="1588"/>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0487" name="Text Box 6"/>
          <p:cNvSpPr txBox="1">
            <a:spLocks noChangeArrowheads="1"/>
          </p:cNvSpPr>
          <p:nvPr/>
        </p:nvSpPr>
        <p:spPr bwMode="auto">
          <a:xfrm>
            <a:off x="3940175" y="1538288"/>
            <a:ext cx="13017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spcBef>
                <a:spcPts val="1125"/>
              </a:spcBef>
            </a:pPr>
            <a:r>
              <a:rPr lang="sv-SE" sz="2000" dirty="0" smtClean="0">
                <a:solidFill>
                  <a:schemeClr val="accent4">
                    <a:lumMod val="50000"/>
                  </a:schemeClr>
                </a:solidFill>
                <a:latin typeface="Arial" charset="0"/>
              </a:rPr>
              <a:t>Fe</a:t>
            </a:r>
            <a:r>
              <a:rPr lang="sv-SE" sz="2000" baseline="30000" dirty="0" smtClean="0">
                <a:solidFill>
                  <a:schemeClr val="accent4">
                    <a:lumMod val="50000"/>
                  </a:schemeClr>
                </a:solidFill>
                <a:latin typeface="Arial" charset="0"/>
              </a:rPr>
              <a:t>3</a:t>
            </a:r>
            <a:r>
              <a:rPr lang="sv-SE" sz="2000" baseline="30000" dirty="0">
                <a:solidFill>
                  <a:schemeClr val="accent4">
                    <a:lumMod val="50000"/>
                  </a:schemeClr>
                </a:solidFill>
                <a:latin typeface="Arial" charset="0"/>
              </a:rPr>
              <a:t>+</a:t>
            </a:r>
            <a:r>
              <a:rPr lang="sv-SE" sz="2000" dirty="0">
                <a:solidFill>
                  <a:schemeClr val="accent4">
                    <a:lumMod val="50000"/>
                  </a:schemeClr>
                </a:solidFill>
                <a:latin typeface="Arial" charset="0"/>
              </a:rPr>
              <a:t>(</a:t>
            </a:r>
            <a:r>
              <a:rPr lang="sv-SE" sz="2000" dirty="0" err="1">
                <a:solidFill>
                  <a:schemeClr val="accent4">
                    <a:lumMod val="50000"/>
                  </a:schemeClr>
                </a:solidFill>
                <a:latin typeface="Arial" charset="0"/>
              </a:rPr>
              <a:t>aq</a:t>
            </a:r>
            <a:r>
              <a:rPr lang="sv-SE" sz="2000" dirty="0">
                <a:solidFill>
                  <a:schemeClr val="accent4">
                    <a:lumMod val="50000"/>
                  </a:schemeClr>
                </a:solidFill>
                <a:latin typeface="Arial" charset="0"/>
              </a:rPr>
              <a:t>)</a:t>
            </a:r>
          </a:p>
        </p:txBody>
      </p:sp>
      <p:cxnSp>
        <p:nvCxnSpPr>
          <p:cNvPr id="8" name="Straight Connector 7"/>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10"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24</a:t>
            </a:fld>
            <a:endParaRPr lang="en-GB" dirty="0"/>
          </a:p>
        </p:txBody>
      </p:sp>
    </p:spTree>
    <p:extLst>
      <p:ext uri="{BB962C8B-B14F-4D97-AF65-F5344CB8AC3E}">
        <p14:creationId xmlns:p14="http://schemas.microsoft.com/office/powerpoint/2010/main" val="1176222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1571625"/>
            <a:ext cx="249713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7" name="Text Box 2"/>
          <p:cNvSpPr txBox="1">
            <a:spLocks noChangeArrowheads="1"/>
          </p:cNvSpPr>
          <p:nvPr/>
        </p:nvSpPr>
        <p:spPr bwMode="auto">
          <a:xfrm>
            <a:off x="1466850" y="4737100"/>
            <a:ext cx="2771775"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000" dirty="0" smtClean="0">
                <a:solidFill>
                  <a:schemeClr val="accent4">
                    <a:lumMod val="50000"/>
                  </a:schemeClr>
                </a:solidFill>
                <a:latin typeface="Calibri" pitchFamily="34" charset="0"/>
                <a:cs typeface="Calibri" pitchFamily="34" charset="0"/>
              </a:rPr>
              <a:t>Fe</a:t>
            </a:r>
            <a:r>
              <a:rPr lang="sv-SE" sz="2000" dirty="0" smtClean="0">
                <a:solidFill>
                  <a:schemeClr val="accent4">
                    <a:lumMod val="50000"/>
                  </a:schemeClr>
                </a:solidFill>
                <a:latin typeface="Calibri" pitchFamily="34" charset="0"/>
                <a:cs typeface="Calibri" pitchFamily="34" charset="0"/>
              </a:rPr>
              <a:t> </a:t>
            </a:r>
            <a:r>
              <a:rPr lang="sv-SE" sz="2000" dirty="0">
                <a:solidFill>
                  <a:schemeClr val="accent4">
                    <a:lumMod val="50000"/>
                  </a:schemeClr>
                </a:solidFill>
                <a:latin typeface="Calibri" pitchFamily="34" charset="0"/>
                <a:cs typeface="Calibri" pitchFamily="34" charset="0"/>
              </a:rPr>
              <a:t>– O </a:t>
            </a:r>
            <a:r>
              <a:rPr lang="sv-SE" sz="2000" dirty="0" err="1">
                <a:solidFill>
                  <a:schemeClr val="accent4">
                    <a:lumMod val="50000"/>
                  </a:schemeClr>
                </a:solidFill>
                <a:latin typeface="Calibri" pitchFamily="34" charset="0"/>
                <a:cs typeface="Calibri" pitchFamily="34" charset="0"/>
              </a:rPr>
              <a:t>distance</a:t>
            </a:r>
            <a:endParaRPr lang="sv-SE" sz="2000" dirty="0">
              <a:solidFill>
                <a:schemeClr val="accent4">
                  <a:lumMod val="50000"/>
                </a:schemeClr>
              </a:solidFill>
              <a:latin typeface="Calibri" pitchFamily="34" charset="0"/>
              <a:cs typeface="Calibri" pitchFamily="34" charset="0"/>
            </a:endParaRPr>
          </a:p>
          <a:p>
            <a:r>
              <a:rPr lang="sv-SE" sz="2000" dirty="0" err="1">
                <a:solidFill>
                  <a:schemeClr val="accent4">
                    <a:lumMod val="50000"/>
                  </a:schemeClr>
                </a:solidFill>
                <a:latin typeface="Calibri" pitchFamily="34" charset="0"/>
                <a:cs typeface="Calibri" pitchFamily="34" charset="0"/>
              </a:rPr>
              <a:t>Model</a:t>
            </a:r>
            <a:r>
              <a:rPr lang="sv-SE" sz="2000" dirty="0">
                <a:solidFill>
                  <a:schemeClr val="accent4">
                    <a:lumMod val="50000"/>
                  </a:schemeClr>
                </a:solidFill>
                <a:latin typeface="Calibri" pitchFamily="34" charset="0"/>
                <a:cs typeface="Calibri" pitchFamily="34" charset="0"/>
              </a:rPr>
              <a:t>: 1.949 Å</a:t>
            </a:r>
          </a:p>
          <a:p>
            <a:r>
              <a:rPr lang="sv-SE" sz="2000" dirty="0">
                <a:solidFill>
                  <a:schemeClr val="accent4">
                    <a:lumMod val="50000"/>
                  </a:schemeClr>
                </a:solidFill>
                <a:latin typeface="Calibri" pitchFamily="34" charset="0"/>
                <a:cs typeface="Calibri" pitchFamily="34" charset="0"/>
              </a:rPr>
              <a:t>XAFS: 1.977 Å</a:t>
            </a:r>
          </a:p>
        </p:txBody>
      </p:sp>
      <p:sp>
        <p:nvSpPr>
          <p:cNvPr id="21508" name="Text Box 3"/>
          <p:cNvSpPr txBox="1">
            <a:spLocks noChangeArrowheads="1"/>
          </p:cNvSpPr>
          <p:nvPr/>
        </p:nvSpPr>
        <p:spPr bwMode="auto">
          <a:xfrm>
            <a:off x="2435225" y="555625"/>
            <a:ext cx="48387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2800" dirty="0" err="1">
                <a:solidFill>
                  <a:srgbClr val="000000"/>
                </a:solidFill>
                <a:latin typeface="+mn-lt"/>
              </a:rPr>
              <a:t>Result</a:t>
            </a:r>
            <a:r>
              <a:rPr lang="sv-SE" sz="2800" dirty="0">
                <a:solidFill>
                  <a:srgbClr val="000000"/>
                </a:solidFill>
                <a:latin typeface="+mn-lt"/>
              </a:rPr>
              <a:t>: </a:t>
            </a:r>
            <a:r>
              <a:rPr lang="sv-SE" sz="2800" dirty="0" smtClean="0">
                <a:solidFill>
                  <a:srgbClr val="000000"/>
                </a:solidFill>
                <a:latin typeface="+mn-lt"/>
              </a:rPr>
              <a:t>Fe </a:t>
            </a:r>
            <a:r>
              <a:rPr lang="sv-SE" sz="2800" dirty="0">
                <a:solidFill>
                  <a:srgbClr val="000000"/>
                </a:solidFill>
                <a:latin typeface="+mn-lt"/>
              </a:rPr>
              <a:t>– O </a:t>
            </a:r>
            <a:r>
              <a:rPr lang="sv-SE" sz="2800" dirty="0" err="1">
                <a:solidFill>
                  <a:srgbClr val="000000"/>
                </a:solidFill>
                <a:latin typeface="+mn-lt"/>
              </a:rPr>
              <a:t>distance</a:t>
            </a:r>
            <a:endParaRPr lang="sv-SE" sz="2800" dirty="0">
              <a:solidFill>
                <a:srgbClr val="000000"/>
              </a:solidFill>
              <a:latin typeface="+mn-lt"/>
            </a:endParaRPr>
          </a:p>
        </p:txBody>
      </p:sp>
      <p:pic>
        <p:nvPicPr>
          <p:cNvPr id="21509" name="Picture 4"/>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3486150" y="1116013"/>
            <a:ext cx="5100638"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6" name="Straight Connector 5"/>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8"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25</a:t>
            </a:fld>
            <a:endParaRPr lang="en-GB" dirty="0"/>
          </a:p>
        </p:txBody>
      </p:sp>
    </p:spTree>
    <p:extLst>
      <p:ext uri="{BB962C8B-B14F-4D97-AF65-F5344CB8AC3E}">
        <p14:creationId xmlns:p14="http://schemas.microsoft.com/office/powerpoint/2010/main" val="268066686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206750" y="747713"/>
            <a:ext cx="245745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3200" dirty="0" err="1">
                <a:solidFill>
                  <a:srgbClr val="000000"/>
                </a:solidFill>
                <a:latin typeface="+mj-lt"/>
              </a:rPr>
              <a:t>Conclusions</a:t>
            </a:r>
            <a:endParaRPr lang="sv-SE" sz="3200" dirty="0">
              <a:solidFill>
                <a:srgbClr val="000000"/>
              </a:solidFill>
              <a:latin typeface="+mj-lt"/>
            </a:endParaRPr>
          </a:p>
        </p:txBody>
      </p:sp>
      <p:sp>
        <p:nvSpPr>
          <p:cNvPr id="22531" name="Text Box 2"/>
          <p:cNvSpPr txBox="1">
            <a:spLocks noChangeArrowheads="1"/>
          </p:cNvSpPr>
          <p:nvPr/>
        </p:nvSpPr>
        <p:spPr bwMode="auto">
          <a:xfrm>
            <a:off x="1692275" y="1595438"/>
            <a:ext cx="6912173" cy="378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marL="285750" indent="-285750">
              <a:lnSpc>
                <a:spcPct val="200000"/>
              </a:lnSpc>
              <a:buFont typeface="Wingdings" pitchFamily="2" charset="2"/>
              <a:buChar char="Ø"/>
            </a:pPr>
            <a:r>
              <a:rPr lang="sv-SE" sz="1800" dirty="0">
                <a:solidFill>
                  <a:srgbClr val="000000"/>
                </a:solidFill>
              </a:rPr>
              <a:t> </a:t>
            </a:r>
            <a:r>
              <a:rPr lang="sv-SE" sz="2000" dirty="0" err="1">
                <a:solidFill>
                  <a:schemeClr val="accent4">
                    <a:lumMod val="50000"/>
                  </a:schemeClr>
                </a:solidFill>
                <a:latin typeface="+mn-lt"/>
              </a:rPr>
              <a:t>Oxidaton</a:t>
            </a:r>
            <a:r>
              <a:rPr lang="sv-SE" sz="2000" dirty="0">
                <a:solidFill>
                  <a:schemeClr val="accent4">
                    <a:lumMod val="50000"/>
                  </a:schemeClr>
                </a:solidFill>
                <a:latin typeface="+mn-lt"/>
              </a:rPr>
              <a:t> </a:t>
            </a:r>
            <a:r>
              <a:rPr lang="sv-SE" sz="2000" dirty="0" err="1">
                <a:solidFill>
                  <a:schemeClr val="accent4">
                    <a:lumMod val="50000"/>
                  </a:schemeClr>
                </a:solidFill>
                <a:latin typeface="+mn-lt"/>
              </a:rPr>
              <a:t>state</a:t>
            </a:r>
            <a:endParaRPr lang="sv-SE" sz="2000" dirty="0">
              <a:solidFill>
                <a:schemeClr val="accent4">
                  <a:lumMod val="50000"/>
                </a:schemeClr>
              </a:solidFill>
              <a:latin typeface="+mn-lt"/>
            </a:endParaRPr>
          </a:p>
          <a:p>
            <a:pPr marL="285750" indent="-285750">
              <a:lnSpc>
                <a:spcPct val="200000"/>
              </a:lnSpc>
              <a:buFont typeface="Wingdings" pitchFamily="2" charset="2"/>
              <a:buChar char="Ø"/>
            </a:pPr>
            <a:r>
              <a:rPr lang="sv-SE" sz="2000" dirty="0">
                <a:solidFill>
                  <a:schemeClr val="accent4">
                    <a:lumMod val="50000"/>
                  </a:schemeClr>
                </a:solidFill>
                <a:latin typeface="+mn-lt"/>
              </a:rPr>
              <a:t> </a:t>
            </a:r>
            <a:r>
              <a:rPr lang="sv-SE" sz="2000" dirty="0" err="1">
                <a:solidFill>
                  <a:schemeClr val="accent4">
                    <a:lumMod val="50000"/>
                  </a:schemeClr>
                </a:solidFill>
                <a:latin typeface="+mn-lt"/>
              </a:rPr>
              <a:t>Coordination</a:t>
            </a:r>
            <a:r>
              <a:rPr lang="sv-SE" sz="2000" dirty="0">
                <a:solidFill>
                  <a:schemeClr val="accent4">
                    <a:lumMod val="50000"/>
                  </a:schemeClr>
                </a:solidFill>
                <a:latin typeface="+mn-lt"/>
              </a:rPr>
              <a:t> </a:t>
            </a:r>
            <a:r>
              <a:rPr lang="sv-SE" sz="2000" dirty="0" err="1">
                <a:solidFill>
                  <a:schemeClr val="accent4">
                    <a:lumMod val="50000"/>
                  </a:schemeClr>
                </a:solidFill>
                <a:latin typeface="+mn-lt"/>
              </a:rPr>
              <a:t>chemistry</a:t>
            </a:r>
            <a:r>
              <a:rPr lang="sv-SE" sz="2000" dirty="0">
                <a:solidFill>
                  <a:schemeClr val="accent4">
                    <a:lumMod val="50000"/>
                  </a:schemeClr>
                </a:solidFill>
                <a:latin typeface="+mn-lt"/>
              </a:rPr>
              <a:t> </a:t>
            </a:r>
          </a:p>
          <a:p>
            <a:pPr marL="285750" indent="-285750">
              <a:lnSpc>
                <a:spcPct val="200000"/>
              </a:lnSpc>
              <a:buFont typeface="Wingdings" pitchFamily="2" charset="2"/>
              <a:buChar char="Ø"/>
            </a:pPr>
            <a:r>
              <a:rPr lang="sv-SE" sz="2000" dirty="0">
                <a:solidFill>
                  <a:schemeClr val="accent4">
                    <a:lumMod val="50000"/>
                  </a:schemeClr>
                </a:solidFill>
                <a:latin typeface="+mn-lt"/>
              </a:rPr>
              <a:t> </a:t>
            </a:r>
            <a:r>
              <a:rPr lang="sv-SE" sz="2000" dirty="0" err="1">
                <a:solidFill>
                  <a:schemeClr val="accent4">
                    <a:lumMod val="50000"/>
                  </a:schemeClr>
                </a:solidFill>
                <a:latin typeface="+mn-lt"/>
              </a:rPr>
              <a:t>Structural</a:t>
            </a:r>
            <a:r>
              <a:rPr lang="sv-SE" sz="2000" dirty="0">
                <a:solidFill>
                  <a:schemeClr val="accent4">
                    <a:lumMod val="50000"/>
                  </a:schemeClr>
                </a:solidFill>
                <a:latin typeface="+mn-lt"/>
              </a:rPr>
              <a:t> information (</a:t>
            </a:r>
            <a:r>
              <a:rPr lang="sv-SE" sz="2000" dirty="0" err="1">
                <a:solidFill>
                  <a:schemeClr val="accent4">
                    <a:lumMod val="50000"/>
                  </a:schemeClr>
                </a:solidFill>
                <a:latin typeface="+mn-lt"/>
              </a:rPr>
              <a:t>distances</a:t>
            </a:r>
            <a:r>
              <a:rPr lang="sv-SE" sz="2000" dirty="0">
                <a:solidFill>
                  <a:schemeClr val="accent4">
                    <a:lumMod val="50000"/>
                  </a:schemeClr>
                </a:solidFill>
                <a:latin typeface="+mn-lt"/>
              </a:rPr>
              <a:t>, </a:t>
            </a:r>
            <a:r>
              <a:rPr lang="sv-SE" sz="2000" dirty="0" err="1">
                <a:solidFill>
                  <a:schemeClr val="accent4">
                    <a:lumMod val="50000"/>
                  </a:schemeClr>
                </a:solidFill>
                <a:latin typeface="+mn-lt"/>
              </a:rPr>
              <a:t>angles</a:t>
            </a:r>
            <a:r>
              <a:rPr lang="sv-SE" sz="2000" dirty="0">
                <a:solidFill>
                  <a:schemeClr val="accent4">
                    <a:lumMod val="50000"/>
                  </a:schemeClr>
                </a:solidFill>
                <a:latin typeface="+mn-lt"/>
              </a:rPr>
              <a:t>, </a:t>
            </a:r>
            <a:r>
              <a:rPr lang="sv-SE" sz="2000" dirty="0" err="1">
                <a:solidFill>
                  <a:schemeClr val="accent4">
                    <a:lumMod val="50000"/>
                  </a:schemeClr>
                </a:solidFill>
                <a:latin typeface="+mn-lt"/>
              </a:rPr>
              <a:t>types</a:t>
            </a:r>
            <a:r>
              <a:rPr lang="sv-SE" sz="2000" dirty="0">
                <a:solidFill>
                  <a:schemeClr val="accent4">
                    <a:lumMod val="50000"/>
                  </a:schemeClr>
                </a:solidFill>
                <a:latin typeface="+mn-lt"/>
              </a:rPr>
              <a:t> </a:t>
            </a:r>
            <a:r>
              <a:rPr lang="sv-SE" sz="2000" dirty="0" err="1">
                <a:solidFill>
                  <a:schemeClr val="accent4">
                    <a:lumMod val="50000"/>
                  </a:schemeClr>
                </a:solidFill>
                <a:latin typeface="+mn-lt"/>
              </a:rPr>
              <a:t>of</a:t>
            </a:r>
            <a:r>
              <a:rPr lang="sv-SE" sz="2000" dirty="0">
                <a:solidFill>
                  <a:schemeClr val="accent4">
                    <a:lumMod val="50000"/>
                  </a:schemeClr>
                </a:solidFill>
                <a:latin typeface="+mn-lt"/>
              </a:rPr>
              <a:t> atoms)</a:t>
            </a:r>
          </a:p>
          <a:p>
            <a:pPr marL="285750" indent="-285750">
              <a:lnSpc>
                <a:spcPct val="200000"/>
              </a:lnSpc>
              <a:buFont typeface="Wingdings" pitchFamily="2" charset="2"/>
              <a:buChar char="Ø"/>
            </a:pPr>
            <a:r>
              <a:rPr lang="sv-SE" sz="2000" dirty="0">
                <a:solidFill>
                  <a:schemeClr val="accent4">
                    <a:lumMod val="50000"/>
                  </a:schemeClr>
                </a:solidFill>
                <a:latin typeface="+mn-lt"/>
              </a:rPr>
              <a:t> </a:t>
            </a:r>
            <a:r>
              <a:rPr lang="sv-SE" sz="2000" dirty="0" err="1">
                <a:solidFill>
                  <a:schemeClr val="accent4">
                    <a:lumMod val="50000"/>
                  </a:schemeClr>
                </a:solidFill>
                <a:latin typeface="+mn-lt"/>
              </a:rPr>
              <a:t>Low</a:t>
            </a:r>
            <a:r>
              <a:rPr lang="sv-SE" sz="2000" dirty="0">
                <a:solidFill>
                  <a:schemeClr val="accent4">
                    <a:lumMod val="50000"/>
                  </a:schemeClr>
                </a:solidFill>
                <a:latin typeface="+mn-lt"/>
              </a:rPr>
              <a:t> </a:t>
            </a:r>
            <a:r>
              <a:rPr lang="sv-SE" sz="2000" dirty="0" err="1">
                <a:solidFill>
                  <a:schemeClr val="accent4">
                    <a:lumMod val="50000"/>
                  </a:schemeClr>
                </a:solidFill>
                <a:latin typeface="+mn-lt"/>
              </a:rPr>
              <a:t>detection</a:t>
            </a:r>
            <a:r>
              <a:rPr lang="sv-SE" sz="2000" dirty="0">
                <a:solidFill>
                  <a:schemeClr val="accent4">
                    <a:lumMod val="50000"/>
                  </a:schemeClr>
                </a:solidFill>
                <a:latin typeface="+mn-lt"/>
              </a:rPr>
              <a:t> limits (ppm)</a:t>
            </a:r>
          </a:p>
          <a:p>
            <a:pPr marL="285750" indent="-285750">
              <a:lnSpc>
                <a:spcPct val="200000"/>
              </a:lnSpc>
              <a:buFont typeface="Wingdings" pitchFamily="2" charset="2"/>
              <a:buChar char="Ø"/>
            </a:pPr>
            <a:r>
              <a:rPr lang="sv-SE" sz="2000" dirty="0">
                <a:solidFill>
                  <a:schemeClr val="accent4">
                    <a:lumMod val="50000"/>
                  </a:schemeClr>
                </a:solidFill>
                <a:latin typeface="+mn-lt"/>
              </a:rPr>
              <a:t> Simple and fast </a:t>
            </a:r>
            <a:r>
              <a:rPr lang="sv-SE" sz="2000" dirty="0" err="1">
                <a:solidFill>
                  <a:schemeClr val="accent4">
                    <a:lumMod val="50000"/>
                  </a:schemeClr>
                </a:solidFill>
                <a:latin typeface="+mn-lt"/>
              </a:rPr>
              <a:t>technique</a:t>
            </a:r>
            <a:endParaRPr lang="sv-SE" sz="2000" dirty="0">
              <a:solidFill>
                <a:schemeClr val="accent4">
                  <a:lumMod val="50000"/>
                </a:schemeClr>
              </a:solidFill>
              <a:latin typeface="+mn-lt"/>
            </a:endParaRPr>
          </a:p>
          <a:p>
            <a:pPr marL="285750" indent="-285750">
              <a:lnSpc>
                <a:spcPct val="200000"/>
              </a:lnSpc>
              <a:buClrTx/>
              <a:buSzTx/>
              <a:buFont typeface="Wingdings" pitchFamily="2" charset="2"/>
              <a:buChar char="Ø"/>
            </a:pPr>
            <a:endParaRPr lang="sv-SE" sz="2000" dirty="0">
              <a:solidFill>
                <a:schemeClr val="accent4">
                  <a:lumMod val="50000"/>
                </a:schemeClr>
              </a:solidFill>
              <a:latin typeface="+mn-lt"/>
            </a:endParaRPr>
          </a:p>
        </p:txBody>
      </p:sp>
      <p:cxnSp>
        <p:nvCxnSpPr>
          <p:cNvPr id="4" name="Straight Connector 3"/>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6"/>
          <p:cNvSpPr>
            <a:spLocks noGrp="1"/>
          </p:cNvSpPr>
          <p:nvPr>
            <p:ph type="dt" sz="quarter" idx="10"/>
          </p:nvPr>
        </p:nvSpPr>
        <p:spPr>
          <a:xfrm>
            <a:off x="457200" y="6356350"/>
            <a:ext cx="2133600" cy="365125"/>
          </a:xfrm>
        </p:spPr>
        <p:txBody>
          <a:bodyPr/>
          <a:lstStyle/>
          <a:p>
            <a:pPr>
              <a:defRPr/>
            </a:pPr>
            <a:fld id="{18885A86-8896-4D18-BA8C-2CCE2AF57A49}" type="datetime1">
              <a:rPr lang="en-GB"/>
              <a:pPr>
                <a:defRPr/>
              </a:pPr>
              <a:t>26/08/2012</a:t>
            </a:fld>
            <a:endParaRPr lang="en-GB" dirty="0"/>
          </a:p>
        </p:txBody>
      </p:sp>
      <p:sp>
        <p:nvSpPr>
          <p:cNvPr id="6"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26</a:t>
            </a:fld>
            <a:endParaRPr lang="en-GB" dirty="0"/>
          </a:p>
        </p:txBody>
      </p:sp>
    </p:spTree>
    <p:extLst>
      <p:ext uri="{BB962C8B-B14F-4D97-AF65-F5344CB8AC3E}">
        <p14:creationId xmlns:p14="http://schemas.microsoft.com/office/powerpoint/2010/main" val="16662930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3</a:t>
            </a:fld>
            <a:endParaRPr lang="en-GB" dirty="0"/>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b="49431"/>
          <a:stretch>
            <a:fillRect/>
          </a:stretch>
        </p:blipFill>
        <p:spPr bwMode="auto">
          <a:xfrm>
            <a:off x="395536" y="2340924"/>
            <a:ext cx="475773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2"/>
          <p:cNvSpPr txBox="1">
            <a:spLocks noChangeArrowheads="1"/>
          </p:cNvSpPr>
          <p:nvPr/>
        </p:nvSpPr>
        <p:spPr bwMode="auto">
          <a:xfrm>
            <a:off x="1530350" y="571500"/>
            <a:ext cx="59055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a:latin typeface="+mj-lt"/>
              </a:rPr>
              <a:t>X-</a:t>
            </a:r>
            <a:r>
              <a:rPr lang="sv-SE" sz="3200" dirty="0" err="1">
                <a:latin typeface="+mj-lt"/>
              </a:rPr>
              <a:t>ray</a:t>
            </a:r>
            <a:r>
              <a:rPr lang="sv-SE" sz="3200" dirty="0">
                <a:latin typeface="+mj-lt"/>
              </a:rPr>
              <a:t> Absorption </a:t>
            </a:r>
            <a:r>
              <a:rPr lang="sv-SE" sz="3200" dirty="0" err="1">
                <a:latin typeface="+mj-lt"/>
              </a:rPr>
              <a:t>Theory</a:t>
            </a:r>
            <a:endParaRPr lang="sv-SE" sz="3200" dirty="0">
              <a:latin typeface="+mj-lt"/>
            </a:endParaRPr>
          </a:p>
          <a:p>
            <a:pPr algn="ctr"/>
            <a:endParaRPr lang="sv-SE" sz="1800" dirty="0">
              <a:latin typeface="Times New Roman" pitchFamily="18" charset="0"/>
            </a:endParaRPr>
          </a:p>
          <a:p>
            <a:pPr algn="ctr"/>
            <a:r>
              <a:rPr lang="sv-SE" sz="2200" dirty="0">
                <a:latin typeface="+mn-lt"/>
              </a:rPr>
              <a:t>XANES = X-</a:t>
            </a:r>
            <a:r>
              <a:rPr lang="sv-SE" sz="2200" dirty="0" err="1">
                <a:latin typeface="+mn-lt"/>
              </a:rPr>
              <a:t>ray</a:t>
            </a:r>
            <a:r>
              <a:rPr lang="sv-SE" sz="2200" dirty="0">
                <a:latin typeface="+mn-lt"/>
              </a:rPr>
              <a:t> Absorption Near-</a:t>
            </a:r>
            <a:r>
              <a:rPr lang="sv-SE" sz="2200" dirty="0" err="1">
                <a:latin typeface="+mn-lt"/>
              </a:rPr>
              <a:t>Edge</a:t>
            </a:r>
            <a:r>
              <a:rPr lang="sv-SE" sz="2200" dirty="0">
                <a:latin typeface="+mn-lt"/>
              </a:rPr>
              <a:t> </a:t>
            </a:r>
            <a:r>
              <a:rPr lang="sv-SE" sz="2200" dirty="0" err="1">
                <a:latin typeface="+mn-lt"/>
              </a:rPr>
              <a:t>Structure</a:t>
            </a:r>
            <a:endParaRPr lang="sv-SE" sz="2200" dirty="0">
              <a:latin typeface="+mn-lt"/>
            </a:endParaRPr>
          </a:p>
          <a:p>
            <a:pPr algn="ctr"/>
            <a:r>
              <a:rPr lang="sv-SE" sz="2200" dirty="0">
                <a:latin typeface="+mn-lt"/>
              </a:rPr>
              <a:t>EXAFS = </a:t>
            </a:r>
            <a:r>
              <a:rPr lang="sv-SE" sz="2200" dirty="0" err="1">
                <a:latin typeface="+mn-lt"/>
              </a:rPr>
              <a:t>Extended</a:t>
            </a:r>
            <a:r>
              <a:rPr lang="sv-SE" sz="2200" dirty="0">
                <a:latin typeface="+mn-lt"/>
              </a:rPr>
              <a:t> X-</a:t>
            </a:r>
            <a:r>
              <a:rPr lang="sv-SE" sz="2200" dirty="0" err="1">
                <a:latin typeface="+mn-lt"/>
              </a:rPr>
              <a:t>ray</a:t>
            </a:r>
            <a:r>
              <a:rPr lang="sv-SE" sz="2200" dirty="0">
                <a:latin typeface="+mn-lt"/>
              </a:rPr>
              <a:t> Absorption Fine </a:t>
            </a:r>
            <a:r>
              <a:rPr lang="sv-SE" sz="2200" dirty="0" err="1">
                <a:latin typeface="+mn-lt"/>
              </a:rPr>
              <a:t>Structure</a:t>
            </a:r>
            <a:endParaRPr lang="en-US" sz="2200" dirty="0">
              <a:latin typeface="+mn-lt"/>
            </a:endParaRPr>
          </a:p>
        </p:txBody>
      </p:sp>
      <p:sp>
        <p:nvSpPr>
          <p:cNvPr id="16" name="Subtitle 3"/>
          <p:cNvSpPr>
            <a:spLocks noGrp="1"/>
          </p:cNvSpPr>
          <p:nvPr>
            <p:ph type="subTitle" idx="1"/>
          </p:nvPr>
        </p:nvSpPr>
        <p:spPr>
          <a:xfrm>
            <a:off x="5076056" y="2564904"/>
            <a:ext cx="3816424" cy="2016224"/>
          </a:xfrm>
        </p:spPr>
        <p:txBody>
          <a:bodyPr/>
          <a:lstStyle/>
          <a:p>
            <a:pPr algn="l"/>
            <a:r>
              <a:rPr lang="en-US" sz="2200" dirty="0" smtClean="0">
                <a:solidFill>
                  <a:schemeClr val="accent4">
                    <a:lumMod val="50000"/>
                  </a:schemeClr>
                </a:solidFill>
              </a:rPr>
              <a:t>Variation in X-ray absorption coefficient as function of energy related to </a:t>
            </a:r>
            <a:r>
              <a:rPr lang="en-US" sz="2200" dirty="0" smtClean="0">
                <a:solidFill>
                  <a:schemeClr val="bg1"/>
                </a:solidFill>
              </a:rPr>
              <a:t>structural or electronic properties</a:t>
            </a:r>
            <a:r>
              <a:rPr lang="en-US" sz="2200" dirty="0" smtClean="0"/>
              <a:t> </a:t>
            </a:r>
            <a:r>
              <a:rPr lang="en-US" sz="2200" dirty="0" smtClean="0">
                <a:solidFill>
                  <a:schemeClr val="accent4">
                    <a:lumMod val="50000"/>
                  </a:schemeClr>
                </a:solidFill>
              </a:rPr>
              <a:t>of sample</a:t>
            </a:r>
            <a:endParaRPr lang="sv-SE" sz="2200" dirty="0">
              <a:solidFill>
                <a:schemeClr val="accent4">
                  <a:lumMod val="50000"/>
                </a:schemeClr>
              </a:solidFill>
            </a:endParaRPr>
          </a:p>
        </p:txBody>
      </p:sp>
    </p:spTree>
    <p:extLst>
      <p:ext uri="{BB962C8B-B14F-4D97-AF65-F5344CB8AC3E}">
        <p14:creationId xmlns:p14="http://schemas.microsoft.com/office/powerpoint/2010/main" val="132084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4</a:t>
            </a:fld>
            <a:endParaRPr lang="en-GB" dirty="0"/>
          </a:p>
        </p:txBody>
      </p:sp>
      <p:sp>
        <p:nvSpPr>
          <p:cNvPr id="14" name="Text Box 12"/>
          <p:cNvSpPr txBox="1">
            <a:spLocks noChangeArrowheads="1"/>
          </p:cNvSpPr>
          <p:nvPr/>
        </p:nvSpPr>
        <p:spPr bwMode="auto">
          <a:xfrm>
            <a:off x="1530350" y="571500"/>
            <a:ext cx="59055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err="1" smtClean="0">
                <a:latin typeface="+mj-lt"/>
              </a:rPr>
              <a:t>Early</a:t>
            </a:r>
            <a:r>
              <a:rPr lang="sv-SE" sz="3200" dirty="0" smtClean="0">
                <a:latin typeface="+mj-lt"/>
              </a:rPr>
              <a:t> </a:t>
            </a:r>
            <a:r>
              <a:rPr lang="sv-SE" sz="3200" dirty="0" err="1" smtClean="0">
                <a:latin typeface="+mj-lt"/>
              </a:rPr>
              <a:t>Developments</a:t>
            </a:r>
            <a:r>
              <a:rPr lang="sv-SE" sz="3200" dirty="0" smtClean="0">
                <a:latin typeface="+mj-lt"/>
              </a:rPr>
              <a:t> </a:t>
            </a:r>
            <a:r>
              <a:rPr lang="sv-SE" sz="3200" dirty="0" err="1" smtClean="0">
                <a:latin typeface="+mj-lt"/>
              </a:rPr>
              <a:t>of</a:t>
            </a:r>
            <a:r>
              <a:rPr lang="sv-SE" sz="3200" dirty="0" smtClean="0">
                <a:latin typeface="+mj-lt"/>
              </a:rPr>
              <a:t> XAFS</a:t>
            </a:r>
            <a:endParaRPr lang="sv-SE" sz="3200" dirty="0">
              <a:latin typeface="+mj-lt"/>
            </a:endParaRPr>
          </a:p>
          <a:p>
            <a:pPr algn="ctr"/>
            <a:endParaRPr lang="sv-SE" sz="1800" dirty="0">
              <a:latin typeface="Times New Roman" pitchFamily="18" charset="0"/>
            </a:endParaRPr>
          </a:p>
        </p:txBody>
      </p:sp>
      <p:sp>
        <p:nvSpPr>
          <p:cNvPr id="16" name="Subtitle 3"/>
          <p:cNvSpPr>
            <a:spLocks noGrp="1"/>
          </p:cNvSpPr>
          <p:nvPr>
            <p:ph type="subTitle" idx="1"/>
          </p:nvPr>
        </p:nvSpPr>
        <p:spPr>
          <a:xfrm>
            <a:off x="696866" y="1844824"/>
            <a:ext cx="7572467" cy="2016224"/>
          </a:xfrm>
        </p:spPr>
        <p:txBody>
          <a:bodyPr/>
          <a:lstStyle/>
          <a:p>
            <a:pPr marL="342900" indent="-342900" algn="l">
              <a:buFont typeface="Wingdings" pitchFamily="2" charset="2"/>
              <a:buChar char="Ø"/>
            </a:pPr>
            <a:r>
              <a:rPr lang="en-US" sz="2400" dirty="0" smtClean="0">
                <a:solidFill>
                  <a:schemeClr val="accent4">
                    <a:lumMod val="50000"/>
                  </a:schemeClr>
                </a:solidFill>
              </a:rPr>
              <a:t>First noted in literature by students of </a:t>
            </a:r>
            <a:r>
              <a:rPr lang="en-US" sz="2400" dirty="0" err="1" smtClean="0">
                <a:solidFill>
                  <a:schemeClr val="accent4">
                    <a:lumMod val="50000"/>
                  </a:schemeClr>
                </a:solidFill>
              </a:rPr>
              <a:t>Manne</a:t>
            </a:r>
            <a:r>
              <a:rPr lang="en-US" sz="2400" dirty="0" smtClean="0">
                <a:solidFill>
                  <a:schemeClr val="accent4">
                    <a:lumMod val="50000"/>
                  </a:schemeClr>
                </a:solidFill>
              </a:rPr>
              <a:t> Siegbahn in </a:t>
            </a:r>
            <a:r>
              <a:rPr lang="en-US" sz="2400" dirty="0" smtClean="0">
                <a:solidFill>
                  <a:schemeClr val="bg1"/>
                </a:solidFill>
              </a:rPr>
              <a:t>Lund</a:t>
            </a:r>
            <a:r>
              <a:rPr lang="en-US" sz="2400" dirty="0" smtClean="0">
                <a:solidFill>
                  <a:schemeClr val="accent4">
                    <a:lumMod val="50000"/>
                  </a:schemeClr>
                </a:solidFill>
              </a:rPr>
              <a:t>:  Wilhelm </a:t>
            </a:r>
            <a:r>
              <a:rPr lang="en-US" sz="2400" dirty="0" err="1" smtClean="0">
                <a:solidFill>
                  <a:schemeClr val="accent4">
                    <a:lumMod val="50000"/>
                  </a:schemeClr>
                </a:solidFill>
              </a:rPr>
              <a:t>Stenstöm</a:t>
            </a:r>
            <a:r>
              <a:rPr lang="en-US" sz="2400" dirty="0" smtClean="0">
                <a:solidFill>
                  <a:schemeClr val="accent4">
                    <a:lumMod val="50000"/>
                  </a:schemeClr>
                </a:solidFill>
              </a:rPr>
              <a:t> and Hugo </a:t>
            </a:r>
            <a:r>
              <a:rPr lang="en-US" sz="2400" dirty="0" smtClean="0">
                <a:solidFill>
                  <a:schemeClr val="bg1"/>
                </a:solidFill>
              </a:rPr>
              <a:t>Fricke</a:t>
            </a:r>
            <a:r>
              <a:rPr lang="en-US" sz="2400" dirty="0" smtClean="0">
                <a:solidFill>
                  <a:schemeClr val="accent4">
                    <a:lumMod val="50000"/>
                  </a:schemeClr>
                </a:solidFill>
              </a:rPr>
              <a:t> 1918-1920</a:t>
            </a:r>
          </a:p>
          <a:p>
            <a:pPr algn="l"/>
            <a:endParaRPr lang="en-US" sz="2400" dirty="0" smtClean="0"/>
          </a:p>
          <a:p>
            <a:pPr marL="342900" indent="-342900" algn="l">
              <a:buFont typeface="Wingdings" pitchFamily="2" charset="2"/>
              <a:buChar char="Ø"/>
            </a:pPr>
            <a:r>
              <a:rPr lang="en-US" sz="2400" dirty="0">
                <a:solidFill>
                  <a:schemeClr val="accent4">
                    <a:lumMod val="50000"/>
                  </a:schemeClr>
                </a:solidFill>
              </a:rPr>
              <a:t> </a:t>
            </a:r>
            <a:r>
              <a:rPr lang="en-US" sz="2400" dirty="0" smtClean="0">
                <a:solidFill>
                  <a:schemeClr val="accent4">
                    <a:lumMod val="50000"/>
                  </a:schemeClr>
                </a:solidFill>
              </a:rPr>
              <a:t>Lots of early experimental and theoretical work in first 60 years of the 20</a:t>
            </a:r>
            <a:r>
              <a:rPr lang="en-US" sz="2400" baseline="30000" dirty="0" smtClean="0">
                <a:solidFill>
                  <a:schemeClr val="accent4">
                    <a:lumMod val="50000"/>
                  </a:schemeClr>
                </a:solidFill>
              </a:rPr>
              <a:t>th</a:t>
            </a:r>
            <a:r>
              <a:rPr lang="en-US" sz="2400" dirty="0" smtClean="0">
                <a:solidFill>
                  <a:schemeClr val="accent4">
                    <a:lumMod val="50000"/>
                  </a:schemeClr>
                </a:solidFill>
              </a:rPr>
              <a:t> century </a:t>
            </a:r>
            <a:endParaRPr lang="sv-SE" sz="2400" dirty="0">
              <a:solidFill>
                <a:schemeClr val="accent4">
                  <a:lumMod val="50000"/>
                </a:schemeClr>
              </a:solidFill>
            </a:endParaRPr>
          </a:p>
        </p:txBody>
      </p:sp>
    </p:spTree>
    <p:extLst>
      <p:ext uri="{BB962C8B-B14F-4D97-AF65-F5344CB8AC3E}">
        <p14:creationId xmlns:p14="http://schemas.microsoft.com/office/powerpoint/2010/main" val="55462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5</a:t>
            </a:fld>
            <a:endParaRPr lang="en-GB" dirty="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309" t="7135" r="8732" b="6855"/>
          <a:stretch/>
        </p:blipFill>
        <p:spPr bwMode="auto">
          <a:xfrm>
            <a:off x="802768" y="188640"/>
            <a:ext cx="7585656" cy="5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196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6</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smtClean="0">
                <a:latin typeface="+mj-lt"/>
              </a:rPr>
              <a:t>Modern </a:t>
            </a:r>
            <a:r>
              <a:rPr lang="sv-SE" sz="3200" dirty="0" err="1" smtClean="0">
                <a:latin typeface="+mj-lt"/>
              </a:rPr>
              <a:t>History</a:t>
            </a:r>
            <a:endParaRPr lang="sv-SE" sz="1800" dirty="0">
              <a:latin typeface="Times New Roman" pitchFamily="18" charset="0"/>
            </a:endParaRPr>
          </a:p>
        </p:txBody>
      </p:sp>
      <p:sp>
        <p:nvSpPr>
          <p:cNvPr id="11" name="Subtitle 3"/>
          <p:cNvSpPr>
            <a:spLocks noGrp="1"/>
          </p:cNvSpPr>
          <p:nvPr>
            <p:ph type="subTitle" idx="1"/>
          </p:nvPr>
        </p:nvSpPr>
        <p:spPr>
          <a:xfrm>
            <a:off x="696866" y="1844824"/>
            <a:ext cx="7572467" cy="2016224"/>
          </a:xfrm>
        </p:spPr>
        <p:txBody>
          <a:bodyPr/>
          <a:lstStyle/>
          <a:p>
            <a:pPr marL="342900" indent="-342900" algn="l">
              <a:buFont typeface="Wingdings" pitchFamily="2" charset="2"/>
              <a:buChar char="Ø"/>
            </a:pPr>
            <a:r>
              <a:rPr lang="en-US" sz="2400" dirty="0" smtClean="0">
                <a:solidFill>
                  <a:schemeClr val="accent4">
                    <a:lumMod val="50000"/>
                  </a:schemeClr>
                </a:solidFill>
              </a:rPr>
              <a:t>1960s and later: XAFS is a routine X-ray technique</a:t>
            </a:r>
          </a:p>
          <a:p>
            <a:pPr algn="l"/>
            <a:endParaRPr lang="en-US" sz="2400" dirty="0" smtClean="0"/>
          </a:p>
          <a:p>
            <a:pPr marL="342900" indent="-342900" algn="l">
              <a:buFont typeface="Wingdings" pitchFamily="2" charset="2"/>
              <a:buChar char="Ø"/>
            </a:pPr>
            <a:r>
              <a:rPr lang="en-US" sz="2400" dirty="0">
                <a:solidFill>
                  <a:schemeClr val="accent4">
                    <a:lumMod val="50000"/>
                  </a:schemeClr>
                </a:solidFill>
              </a:rPr>
              <a:t> </a:t>
            </a:r>
            <a:r>
              <a:rPr lang="en-US" sz="2400" dirty="0" smtClean="0">
                <a:solidFill>
                  <a:schemeClr val="accent4">
                    <a:lumMod val="50000"/>
                  </a:schemeClr>
                </a:solidFill>
              </a:rPr>
              <a:t>Applications in </a:t>
            </a:r>
            <a:r>
              <a:rPr lang="en-US" sz="2400" dirty="0" smtClean="0">
                <a:solidFill>
                  <a:schemeClr val="bg1"/>
                </a:solidFill>
              </a:rPr>
              <a:t>catalysis</a:t>
            </a:r>
            <a:r>
              <a:rPr lang="en-US" sz="2400" dirty="0" smtClean="0">
                <a:solidFill>
                  <a:schemeClr val="accent4">
                    <a:lumMod val="50000"/>
                  </a:schemeClr>
                </a:solidFill>
              </a:rPr>
              <a:t>, </a:t>
            </a:r>
            <a:r>
              <a:rPr lang="en-US" sz="2400" dirty="0" smtClean="0">
                <a:solidFill>
                  <a:schemeClr val="bg1"/>
                </a:solidFill>
              </a:rPr>
              <a:t>materials research, biology/life science, environmental and geosciences </a:t>
            </a:r>
            <a:r>
              <a:rPr lang="en-US" sz="2400" dirty="0" smtClean="0">
                <a:solidFill>
                  <a:schemeClr val="accent4">
                    <a:lumMod val="50000"/>
                  </a:schemeClr>
                </a:solidFill>
              </a:rPr>
              <a:t>and others</a:t>
            </a:r>
          </a:p>
          <a:p>
            <a:pPr marL="342900" indent="-342900" algn="l">
              <a:buFont typeface="Wingdings" pitchFamily="2" charset="2"/>
              <a:buChar char="Ø"/>
            </a:pPr>
            <a:endParaRPr lang="en-US" sz="2400" dirty="0"/>
          </a:p>
          <a:p>
            <a:pPr marL="342900" indent="-342900" algn="l">
              <a:buFont typeface="Wingdings" pitchFamily="2" charset="2"/>
              <a:buChar char="Ø"/>
            </a:pPr>
            <a:r>
              <a:rPr lang="en-US" sz="2400" dirty="0" err="1" smtClean="0">
                <a:solidFill>
                  <a:schemeClr val="accent4">
                    <a:lumMod val="50000"/>
                  </a:schemeClr>
                </a:solidFill>
              </a:rPr>
              <a:t>SciFinder</a:t>
            </a:r>
            <a:r>
              <a:rPr lang="en-US" sz="2400" dirty="0" smtClean="0">
                <a:solidFill>
                  <a:schemeClr val="accent4">
                    <a:lumMod val="50000"/>
                  </a:schemeClr>
                </a:solidFill>
              </a:rPr>
              <a:t> Search:</a:t>
            </a:r>
          </a:p>
          <a:p>
            <a:pPr algn="l"/>
            <a:r>
              <a:rPr lang="en-US" sz="2400" dirty="0" smtClean="0"/>
              <a:t> 	</a:t>
            </a:r>
            <a:r>
              <a:rPr lang="en-US" sz="2400" dirty="0" smtClean="0">
                <a:solidFill>
                  <a:schemeClr val="accent4">
                    <a:lumMod val="50000"/>
                  </a:schemeClr>
                </a:solidFill>
              </a:rPr>
              <a:t>2001-2012: EXAFS/XAFS ~9900/3400 Publications</a:t>
            </a:r>
          </a:p>
          <a:p>
            <a:pPr algn="l"/>
            <a:r>
              <a:rPr lang="en-US" sz="2400" dirty="0">
                <a:solidFill>
                  <a:schemeClr val="accent4">
                    <a:lumMod val="50000"/>
                  </a:schemeClr>
                </a:solidFill>
              </a:rPr>
              <a:t>	</a:t>
            </a:r>
            <a:r>
              <a:rPr lang="en-US" sz="2400" dirty="0" smtClean="0">
                <a:solidFill>
                  <a:schemeClr val="accent4">
                    <a:lumMod val="50000"/>
                  </a:schemeClr>
                </a:solidFill>
              </a:rPr>
              <a:t>1960-1975: EXAFS/XAFS  = 18/0  Publications</a:t>
            </a:r>
          </a:p>
          <a:p>
            <a:pPr algn="l"/>
            <a:r>
              <a:rPr lang="en-US" sz="2400" dirty="0">
                <a:solidFill>
                  <a:schemeClr val="accent4">
                    <a:lumMod val="50000"/>
                  </a:schemeClr>
                </a:solidFill>
              </a:rPr>
              <a:t>	</a:t>
            </a:r>
            <a:r>
              <a:rPr lang="en-US" sz="2400" dirty="0" smtClean="0">
                <a:solidFill>
                  <a:schemeClr val="accent4">
                    <a:lumMod val="50000"/>
                  </a:schemeClr>
                </a:solidFill>
              </a:rPr>
              <a:t>2011: EXAFS/XAFS ~800/350 Publications</a:t>
            </a:r>
          </a:p>
          <a:p>
            <a:pPr lvl="2" algn="l"/>
            <a:r>
              <a:rPr lang="en-US" sz="1600" dirty="0" smtClean="0"/>
              <a:t>	             </a:t>
            </a:r>
            <a:endParaRPr lang="en-US" sz="1600" dirty="0"/>
          </a:p>
          <a:p>
            <a:pPr marL="342900" indent="-342900" algn="l">
              <a:buFont typeface="Wingdings" pitchFamily="2" charset="2"/>
              <a:buChar char="Ø"/>
            </a:pPr>
            <a:endParaRPr lang="sv-SE" sz="2400" dirty="0"/>
          </a:p>
        </p:txBody>
      </p:sp>
    </p:spTree>
    <p:extLst>
      <p:ext uri="{BB962C8B-B14F-4D97-AF65-F5344CB8AC3E}">
        <p14:creationId xmlns:p14="http://schemas.microsoft.com/office/powerpoint/2010/main" val="3662387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7</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smtClean="0">
                <a:latin typeface="+mj-lt"/>
              </a:rPr>
              <a:t>An Element Specific Technique</a:t>
            </a:r>
            <a:endParaRPr lang="sv-SE" sz="1800" dirty="0">
              <a:latin typeface="Times New Roman" pitchFamily="18" charset="0"/>
            </a:endParaRPr>
          </a:p>
        </p:txBody>
      </p:sp>
      <p:sp>
        <p:nvSpPr>
          <p:cNvPr id="11" name="Subtitle 3"/>
          <p:cNvSpPr>
            <a:spLocks noGrp="1"/>
          </p:cNvSpPr>
          <p:nvPr>
            <p:ph type="subTitle" idx="1"/>
          </p:nvPr>
        </p:nvSpPr>
        <p:spPr>
          <a:xfrm>
            <a:off x="696867" y="1844824"/>
            <a:ext cx="3786234" cy="2016224"/>
          </a:xfrm>
        </p:spPr>
        <p:txBody>
          <a:bodyPr/>
          <a:lstStyle/>
          <a:p>
            <a:pPr marL="342900" indent="-342900" algn="l">
              <a:buFont typeface="Wingdings" pitchFamily="2" charset="2"/>
              <a:buChar char="Ø"/>
            </a:pPr>
            <a:r>
              <a:rPr lang="en-US" sz="2000" dirty="0">
                <a:solidFill>
                  <a:schemeClr val="accent4">
                    <a:lumMod val="50000"/>
                  </a:schemeClr>
                </a:solidFill>
              </a:rPr>
              <a:t>Thin-film</a:t>
            </a:r>
          </a:p>
          <a:p>
            <a:pPr marL="342900" indent="-342900" algn="l">
              <a:buFont typeface="Wingdings" pitchFamily="2" charset="2"/>
              <a:buChar char="Ø"/>
            </a:pPr>
            <a:r>
              <a:rPr lang="en-US" sz="2000" dirty="0">
                <a:solidFill>
                  <a:schemeClr val="accent4">
                    <a:lumMod val="50000"/>
                  </a:schemeClr>
                </a:solidFill>
              </a:rPr>
              <a:t> Catalysis</a:t>
            </a:r>
          </a:p>
          <a:p>
            <a:pPr marL="342900" indent="-342900" algn="l">
              <a:buFont typeface="Wingdings" pitchFamily="2" charset="2"/>
              <a:buChar char="Ø"/>
            </a:pPr>
            <a:r>
              <a:rPr lang="en-US" sz="2000" dirty="0">
                <a:solidFill>
                  <a:schemeClr val="accent4">
                    <a:lumMod val="50000"/>
                  </a:schemeClr>
                </a:solidFill>
              </a:rPr>
              <a:t> Coordination chemistry</a:t>
            </a:r>
          </a:p>
          <a:p>
            <a:pPr marL="342900" indent="-342900" algn="l">
              <a:buFont typeface="Wingdings" pitchFamily="2" charset="2"/>
              <a:buChar char="Ø"/>
            </a:pPr>
            <a:r>
              <a:rPr lang="en-US" sz="2000" dirty="0">
                <a:solidFill>
                  <a:schemeClr val="accent4">
                    <a:lumMod val="50000"/>
                  </a:schemeClr>
                </a:solidFill>
              </a:rPr>
              <a:t> Nano-structures</a:t>
            </a:r>
          </a:p>
          <a:p>
            <a:pPr algn="l"/>
            <a:endParaRPr lang="en-US" sz="2000" dirty="0" smtClean="0">
              <a:solidFill>
                <a:schemeClr val="accent4">
                  <a:lumMod val="50000"/>
                </a:schemeClr>
              </a:solidFill>
            </a:endParaRPr>
          </a:p>
          <a:p>
            <a:pPr algn="l"/>
            <a:r>
              <a:rPr lang="en-US" sz="2000" dirty="0" smtClean="0">
                <a:solidFill>
                  <a:schemeClr val="accent4">
                    <a:lumMod val="50000"/>
                  </a:schemeClr>
                </a:solidFill>
              </a:rPr>
              <a:t>	</a:t>
            </a:r>
            <a:endParaRPr lang="sv-SE" sz="2000" dirty="0">
              <a:solidFill>
                <a:schemeClr val="accent4">
                  <a:lumMod val="50000"/>
                </a:schemeClr>
              </a:solidFill>
            </a:endParaRPr>
          </a:p>
        </p:txBody>
      </p:sp>
      <p:sp>
        <p:nvSpPr>
          <p:cNvPr id="14" name="Subtitle 3"/>
          <p:cNvSpPr txBox="1">
            <a:spLocks/>
          </p:cNvSpPr>
          <p:nvPr/>
        </p:nvSpPr>
        <p:spPr bwMode="auto">
          <a:xfrm>
            <a:off x="4530182" y="1844824"/>
            <a:ext cx="421828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pPr>
            <a:r>
              <a:rPr lang="en-US" sz="2200" dirty="0" err="1">
                <a:solidFill>
                  <a:schemeClr val="accent4">
                    <a:lumMod val="50000"/>
                  </a:schemeClr>
                </a:solidFill>
              </a:rPr>
              <a:t>Metalloproteins</a:t>
            </a:r>
            <a:r>
              <a:rPr lang="en-US" sz="2200" dirty="0">
                <a:solidFill>
                  <a:schemeClr val="accent4">
                    <a:lumMod val="50000"/>
                  </a:schemeClr>
                </a:solidFill>
              </a:rPr>
              <a:t> </a:t>
            </a:r>
          </a:p>
          <a:p>
            <a:pPr marL="342900" indent="-342900" algn="l">
              <a:buFont typeface="Wingdings" pitchFamily="2" charset="2"/>
              <a:buChar char="Ø"/>
            </a:pPr>
            <a:r>
              <a:rPr lang="en-US" sz="2200" dirty="0">
                <a:solidFill>
                  <a:schemeClr val="accent4">
                    <a:lumMod val="50000"/>
                  </a:schemeClr>
                </a:solidFill>
              </a:rPr>
              <a:t> </a:t>
            </a:r>
            <a:r>
              <a:rPr lang="en-US" sz="2200" dirty="0" smtClean="0">
                <a:solidFill>
                  <a:schemeClr val="accent4">
                    <a:lumMod val="50000"/>
                  </a:schemeClr>
                </a:solidFill>
              </a:rPr>
              <a:t>Enzymes</a:t>
            </a:r>
          </a:p>
          <a:p>
            <a:pPr algn="l"/>
            <a:endParaRPr lang="en-US" sz="2200" dirty="0">
              <a:solidFill>
                <a:schemeClr val="accent4">
                  <a:lumMod val="50000"/>
                </a:schemeClr>
              </a:solidFill>
            </a:endParaRPr>
          </a:p>
          <a:p>
            <a:pPr algn="l"/>
            <a:r>
              <a:rPr lang="en-US" sz="2400" dirty="0" smtClean="0">
                <a:solidFill>
                  <a:schemeClr val="bg1"/>
                </a:solidFill>
              </a:rPr>
              <a:t>Environmental science</a:t>
            </a:r>
          </a:p>
          <a:p>
            <a:pPr marL="342900" indent="-342900" algn="l">
              <a:buFont typeface="Wingdings" pitchFamily="2" charset="2"/>
              <a:buChar char="Ø"/>
            </a:pPr>
            <a:r>
              <a:rPr lang="en-US" sz="2200" dirty="0">
                <a:solidFill>
                  <a:schemeClr val="accent4">
                    <a:lumMod val="50000"/>
                  </a:schemeClr>
                </a:solidFill>
              </a:rPr>
              <a:t>Low concentrations of metals </a:t>
            </a:r>
          </a:p>
          <a:p>
            <a:pPr algn="l"/>
            <a:r>
              <a:rPr lang="en-US" sz="2200" dirty="0">
                <a:solidFill>
                  <a:schemeClr val="accent4">
                    <a:lumMod val="50000"/>
                  </a:schemeClr>
                </a:solidFill>
              </a:rPr>
              <a:t>   (Hg, </a:t>
            </a:r>
            <a:r>
              <a:rPr lang="en-US" sz="2200" dirty="0" err="1">
                <a:solidFill>
                  <a:schemeClr val="accent4">
                    <a:lumMod val="50000"/>
                  </a:schemeClr>
                </a:solidFill>
              </a:rPr>
              <a:t>Pb</a:t>
            </a:r>
            <a:r>
              <a:rPr lang="en-US" sz="2200" dirty="0">
                <a:solidFill>
                  <a:schemeClr val="accent4">
                    <a:lumMod val="50000"/>
                  </a:schemeClr>
                </a:solidFill>
              </a:rPr>
              <a:t>,    Cr3+/Cr6+) </a:t>
            </a:r>
          </a:p>
        </p:txBody>
      </p:sp>
      <p:sp>
        <p:nvSpPr>
          <p:cNvPr id="2" name="Rectangle 1"/>
          <p:cNvSpPr/>
          <p:nvPr/>
        </p:nvSpPr>
        <p:spPr>
          <a:xfrm>
            <a:off x="683568" y="1434299"/>
            <a:ext cx="3021020" cy="461665"/>
          </a:xfrm>
          <a:prstGeom prst="rect">
            <a:avLst/>
          </a:prstGeom>
        </p:spPr>
        <p:txBody>
          <a:bodyPr wrap="none">
            <a:spAutoFit/>
          </a:bodyPr>
          <a:lstStyle/>
          <a:p>
            <a:r>
              <a:rPr lang="sv-SE" sz="2400" dirty="0" smtClean="0"/>
              <a:t>Chemistry and </a:t>
            </a:r>
            <a:r>
              <a:rPr lang="sv-SE" sz="2400" dirty="0" err="1" smtClean="0"/>
              <a:t>physics</a:t>
            </a:r>
            <a:r>
              <a:rPr lang="sv-SE" sz="2400" dirty="0" smtClean="0"/>
              <a:t> </a:t>
            </a:r>
            <a:endParaRPr lang="sv-SE" sz="2400" dirty="0"/>
          </a:p>
        </p:txBody>
      </p:sp>
      <p:sp>
        <p:nvSpPr>
          <p:cNvPr id="3" name="Rectangle 2"/>
          <p:cNvSpPr/>
          <p:nvPr/>
        </p:nvSpPr>
        <p:spPr>
          <a:xfrm>
            <a:off x="4499992" y="1412776"/>
            <a:ext cx="1881862" cy="461665"/>
          </a:xfrm>
          <a:prstGeom prst="rect">
            <a:avLst/>
          </a:prstGeom>
        </p:spPr>
        <p:txBody>
          <a:bodyPr wrap="none">
            <a:spAutoFit/>
          </a:bodyPr>
          <a:lstStyle/>
          <a:p>
            <a:r>
              <a:rPr lang="sv-SE" sz="2400" dirty="0" err="1" smtClean="0">
                <a:solidFill>
                  <a:schemeClr val="bg1"/>
                </a:solidFill>
                <a:latin typeface="+mn-lt"/>
              </a:rPr>
              <a:t>Biochemistry</a:t>
            </a:r>
            <a:r>
              <a:rPr lang="sv-SE" sz="2400" dirty="0" smtClean="0">
                <a:solidFill>
                  <a:schemeClr val="bg1"/>
                </a:solidFill>
                <a:latin typeface="+mn-lt"/>
              </a:rPr>
              <a:t> </a:t>
            </a:r>
            <a:endParaRPr lang="sv-SE" sz="2400" dirty="0">
              <a:solidFill>
                <a:schemeClr val="bg1"/>
              </a:solidFill>
              <a:latin typeface="+mn-lt"/>
            </a:endParaRPr>
          </a:p>
        </p:txBody>
      </p:sp>
      <p:sp>
        <p:nvSpPr>
          <p:cNvPr id="15" name="Text Box 9"/>
          <p:cNvSpPr txBox="1">
            <a:spLocks noChangeArrowheads="1"/>
          </p:cNvSpPr>
          <p:nvPr/>
        </p:nvSpPr>
        <p:spPr bwMode="auto">
          <a:xfrm>
            <a:off x="1406525" y="4725144"/>
            <a:ext cx="6191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sz="2400" dirty="0" smtClean="0">
                <a:solidFill>
                  <a:schemeClr val="bg1"/>
                </a:solidFill>
                <a:latin typeface="+mn-lt"/>
              </a:rPr>
              <a:t>XAFS </a:t>
            </a:r>
            <a:r>
              <a:rPr lang="sv-SE" sz="2400" dirty="0">
                <a:solidFill>
                  <a:schemeClr val="bg1"/>
                </a:solidFill>
                <a:latin typeface="+mn-lt"/>
              </a:rPr>
              <a:t>is </a:t>
            </a:r>
            <a:r>
              <a:rPr lang="sv-SE" sz="2400" dirty="0" err="1">
                <a:solidFill>
                  <a:schemeClr val="bg1"/>
                </a:solidFill>
                <a:latin typeface="+mn-lt"/>
              </a:rPr>
              <a:t>applicable</a:t>
            </a:r>
            <a:r>
              <a:rPr lang="sv-SE" sz="2400" dirty="0">
                <a:solidFill>
                  <a:schemeClr val="bg1"/>
                </a:solidFill>
                <a:latin typeface="+mn-lt"/>
              </a:rPr>
              <a:t> </a:t>
            </a:r>
            <a:r>
              <a:rPr lang="sv-SE" sz="2400" dirty="0" err="1">
                <a:solidFill>
                  <a:schemeClr val="bg1"/>
                </a:solidFill>
                <a:latin typeface="+mn-lt"/>
              </a:rPr>
              <a:t>to</a:t>
            </a:r>
            <a:r>
              <a:rPr lang="sv-SE" sz="2400" dirty="0">
                <a:solidFill>
                  <a:schemeClr val="bg1"/>
                </a:solidFill>
                <a:latin typeface="+mn-lt"/>
              </a:rPr>
              <a:t> systems in </a:t>
            </a:r>
            <a:r>
              <a:rPr lang="sv-SE" sz="2400" dirty="0" err="1">
                <a:solidFill>
                  <a:schemeClr val="bg1"/>
                </a:solidFill>
                <a:latin typeface="+mn-lt"/>
              </a:rPr>
              <a:t>liquid</a:t>
            </a:r>
            <a:r>
              <a:rPr lang="sv-SE" sz="2400" dirty="0">
                <a:solidFill>
                  <a:schemeClr val="bg1"/>
                </a:solidFill>
                <a:latin typeface="+mn-lt"/>
              </a:rPr>
              <a:t>, solid, solution and </a:t>
            </a:r>
            <a:r>
              <a:rPr lang="sv-SE" sz="2400" dirty="0" err="1">
                <a:solidFill>
                  <a:schemeClr val="bg1"/>
                </a:solidFill>
                <a:latin typeface="+mn-lt"/>
              </a:rPr>
              <a:t>gaseous</a:t>
            </a:r>
            <a:r>
              <a:rPr lang="sv-SE" sz="2400" dirty="0">
                <a:solidFill>
                  <a:schemeClr val="bg1"/>
                </a:solidFill>
                <a:latin typeface="+mn-lt"/>
              </a:rPr>
              <a:t> </a:t>
            </a:r>
            <a:r>
              <a:rPr lang="sv-SE" sz="2400" dirty="0" err="1" smtClean="0">
                <a:solidFill>
                  <a:schemeClr val="bg1"/>
                </a:solidFill>
                <a:latin typeface="+mn-lt"/>
              </a:rPr>
              <a:t>phase</a:t>
            </a:r>
            <a:endParaRPr lang="sv-SE" sz="2400" dirty="0">
              <a:solidFill>
                <a:schemeClr val="bg1"/>
              </a:solidFill>
              <a:latin typeface="+mn-lt"/>
            </a:endParaRPr>
          </a:p>
        </p:txBody>
      </p:sp>
    </p:spTree>
    <p:extLst>
      <p:ext uri="{BB962C8B-B14F-4D97-AF65-F5344CB8AC3E}">
        <p14:creationId xmlns:p14="http://schemas.microsoft.com/office/powerpoint/2010/main" val="2096151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188" y="6165850"/>
            <a:ext cx="684053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quarter" idx="10"/>
          </p:nvPr>
        </p:nvSpPr>
        <p:spPr/>
        <p:txBody>
          <a:bodyPr/>
          <a:lstStyle/>
          <a:p>
            <a:pPr>
              <a:defRPr/>
            </a:pPr>
            <a:fld id="{18885A86-8896-4D18-BA8C-2CCE2AF57A49}" type="datetime1">
              <a:rPr lang="en-GB"/>
              <a:pPr>
                <a:defRPr/>
              </a:pPr>
              <a:t>26/08/2012</a:t>
            </a:fld>
            <a:endParaRPr lang="en-GB"/>
          </a:p>
        </p:txBody>
      </p:sp>
      <p:sp>
        <p:nvSpPr>
          <p:cNvPr id="9" name="Slide Number Placeholder 8"/>
          <p:cNvSpPr>
            <a:spLocks noGrp="1"/>
          </p:cNvSpPr>
          <p:nvPr>
            <p:ph type="sldNum" sz="quarter" idx="12"/>
          </p:nvPr>
        </p:nvSpPr>
        <p:spPr>
          <a:xfrm>
            <a:off x="6553200" y="6356350"/>
            <a:ext cx="1042988" cy="385763"/>
          </a:xfrm>
        </p:spPr>
        <p:txBody>
          <a:bodyPr/>
          <a:lstStyle/>
          <a:p>
            <a:pPr>
              <a:defRPr/>
            </a:pPr>
            <a:fld id="{89CC9994-F7EF-453B-83DD-6744ECE7F900}" type="slidenum">
              <a:rPr lang="en-GB"/>
              <a:pPr>
                <a:defRPr/>
              </a:pPr>
              <a:t>8</a:t>
            </a:fld>
            <a:endParaRPr lang="en-GB" dirty="0"/>
          </a:p>
        </p:txBody>
      </p:sp>
      <p:sp>
        <p:nvSpPr>
          <p:cNvPr id="10" name="Text Box 12"/>
          <p:cNvSpPr txBox="1">
            <a:spLocks noChangeArrowheads="1"/>
          </p:cNvSpPr>
          <p:nvPr/>
        </p:nvSpPr>
        <p:spPr bwMode="auto">
          <a:xfrm>
            <a:off x="1530350" y="571500"/>
            <a:ext cx="590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sv-SE" sz="3200" dirty="0" smtClean="0">
                <a:latin typeface="+mj-lt"/>
              </a:rPr>
              <a:t>An Element Specific Technique</a:t>
            </a:r>
            <a:endParaRPr lang="sv-SE" sz="1800" dirty="0">
              <a:latin typeface="Times New Roman" pitchFamily="18" charset="0"/>
            </a:endParaRPr>
          </a:p>
        </p:txBody>
      </p:sp>
      <p:sp>
        <p:nvSpPr>
          <p:cNvPr id="11" name="Subtitle 3"/>
          <p:cNvSpPr>
            <a:spLocks noGrp="1"/>
          </p:cNvSpPr>
          <p:nvPr>
            <p:ph type="subTitle" idx="1"/>
          </p:nvPr>
        </p:nvSpPr>
        <p:spPr>
          <a:xfrm>
            <a:off x="696867" y="1844824"/>
            <a:ext cx="3786234" cy="2016224"/>
          </a:xfrm>
        </p:spPr>
        <p:txBody>
          <a:bodyPr/>
          <a:lstStyle/>
          <a:p>
            <a:pPr marL="342900" indent="-342900" algn="l">
              <a:buFont typeface="Wingdings" pitchFamily="2" charset="2"/>
              <a:buChar char="Ø"/>
            </a:pPr>
            <a:r>
              <a:rPr lang="en-US" sz="2000" dirty="0">
                <a:solidFill>
                  <a:schemeClr val="accent4">
                    <a:lumMod val="50000"/>
                  </a:schemeClr>
                </a:solidFill>
              </a:rPr>
              <a:t>Thin-film</a:t>
            </a:r>
          </a:p>
          <a:p>
            <a:pPr marL="342900" indent="-342900" algn="l">
              <a:buFont typeface="Wingdings" pitchFamily="2" charset="2"/>
              <a:buChar char="Ø"/>
            </a:pPr>
            <a:r>
              <a:rPr lang="en-US" sz="2000" dirty="0">
                <a:solidFill>
                  <a:schemeClr val="accent4">
                    <a:lumMod val="50000"/>
                  </a:schemeClr>
                </a:solidFill>
              </a:rPr>
              <a:t> Catalysis</a:t>
            </a:r>
          </a:p>
          <a:p>
            <a:pPr marL="342900" indent="-342900" algn="l">
              <a:buFont typeface="Wingdings" pitchFamily="2" charset="2"/>
              <a:buChar char="Ø"/>
            </a:pPr>
            <a:r>
              <a:rPr lang="en-US" sz="2000" dirty="0">
                <a:solidFill>
                  <a:schemeClr val="accent4">
                    <a:lumMod val="50000"/>
                  </a:schemeClr>
                </a:solidFill>
              </a:rPr>
              <a:t> Coordination chemistry</a:t>
            </a:r>
          </a:p>
          <a:p>
            <a:pPr marL="342900" indent="-342900" algn="l">
              <a:buFont typeface="Wingdings" pitchFamily="2" charset="2"/>
              <a:buChar char="Ø"/>
            </a:pPr>
            <a:r>
              <a:rPr lang="en-US" sz="2000" dirty="0">
                <a:solidFill>
                  <a:schemeClr val="accent4">
                    <a:lumMod val="50000"/>
                  </a:schemeClr>
                </a:solidFill>
              </a:rPr>
              <a:t> Nano-structures</a:t>
            </a:r>
          </a:p>
          <a:p>
            <a:pPr algn="l"/>
            <a:endParaRPr lang="en-US" sz="2000" dirty="0" smtClean="0">
              <a:solidFill>
                <a:schemeClr val="accent4">
                  <a:lumMod val="50000"/>
                </a:schemeClr>
              </a:solidFill>
            </a:endParaRPr>
          </a:p>
          <a:p>
            <a:pPr algn="l"/>
            <a:r>
              <a:rPr lang="en-US" sz="2000" dirty="0" smtClean="0">
                <a:solidFill>
                  <a:schemeClr val="accent4">
                    <a:lumMod val="50000"/>
                  </a:schemeClr>
                </a:solidFill>
              </a:rPr>
              <a:t>	</a:t>
            </a:r>
            <a:endParaRPr lang="sv-SE" sz="2000" dirty="0">
              <a:solidFill>
                <a:schemeClr val="accent4">
                  <a:lumMod val="50000"/>
                </a:schemeClr>
              </a:solidFill>
            </a:endParaRPr>
          </a:p>
        </p:txBody>
      </p:sp>
      <p:sp>
        <p:nvSpPr>
          <p:cNvPr id="14" name="Subtitle 3"/>
          <p:cNvSpPr txBox="1">
            <a:spLocks/>
          </p:cNvSpPr>
          <p:nvPr/>
        </p:nvSpPr>
        <p:spPr bwMode="auto">
          <a:xfrm>
            <a:off x="4530182" y="1844824"/>
            <a:ext cx="421828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pPr>
            <a:r>
              <a:rPr lang="en-US" sz="2200" dirty="0" err="1">
                <a:solidFill>
                  <a:schemeClr val="accent4">
                    <a:lumMod val="50000"/>
                  </a:schemeClr>
                </a:solidFill>
              </a:rPr>
              <a:t>Metalloproteins</a:t>
            </a:r>
            <a:r>
              <a:rPr lang="en-US" sz="2200" dirty="0">
                <a:solidFill>
                  <a:schemeClr val="accent4">
                    <a:lumMod val="50000"/>
                  </a:schemeClr>
                </a:solidFill>
              </a:rPr>
              <a:t> </a:t>
            </a:r>
          </a:p>
          <a:p>
            <a:pPr marL="342900" indent="-342900" algn="l">
              <a:buFont typeface="Wingdings" pitchFamily="2" charset="2"/>
              <a:buChar char="Ø"/>
            </a:pPr>
            <a:r>
              <a:rPr lang="en-US" sz="2200" dirty="0">
                <a:solidFill>
                  <a:schemeClr val="accent4">
                    <a:lumMod val="50000"/>
                  </a:schemeClr>
                </a:solidFill>
              </a:rPr>
              <a:t> </a:t>
            </a:r>
            <a:r>
              <a:rPr lang="en-US" sz="2200" dirty="0" smtClean="0">
                <a:solidFill>
                  <a:schemeClr val="accent4">
                    <a:lumMod val="50000"/>
                  </a:schemeClr>
                </a:solidFill>
              </a:rPr>
              <a:t>Enzymes</a:t>
            </a:r>
          </a:p>
          <a:p>
            <a:pPr algn="l"/>
            <a:endParaRPr lang="en-US" sz="2200" dirty="0">
              <a:solidFill>
                <a:schemeClr val="accent4">
                  <a:lumMod val="50000"/>
                </a:schemeClr>
              </a:solidFill>
            </a:endParaRPr>
          </a:p>
          <a:p>
            <a:pPr algn="l"/>
            <a:r>
              <a:rPr lang="en-US" sz="2400" dirty="0" smtClean="0">
                <a:solidFill>
                  <a:schemeClr val="bg1"/>
                </a:solidFill>
              </a:rPr>
              <a:t>Environmental science</a:t>
            </a:r>
          </a:p>
          <a:p>
            <a:pPr marL="342900" indent="-342900" algn="l">
              <a:buFont typeface="Wingdings" pitchFamily="2" charset="2"/>
              <a:buChar char="Ø"/>
            </a:pPr>
            <a:r>
              <a:rPr lang="en-US" sz="2200" dirty="0">
                <a:solidFill>
                  <a:schemeClr val="accent4">
                    <a:lumMod val="50000"/>
                  </a:schemeClr>
                </a:solidFill>
              </a:rPr>
              <a:t>Low concentrations of metals </a:t>
            </a:r>
          </a:p>
          <a:p>
            <a:pPr algn="l"/>
            <a:r>
              <a:rPr lang="en-US" sz="2200" dirty="0">
                <a:solidFill>
                  <a:schemeClr val="accent4">
                    <a:lumMod val="50000"/>
                  </a:schemeClr>
                </a:solidFill>
              </a:rPr>
              <a:t>   (Hg, </a:t>
            </a:r>
            <a:r>
              <a:rPr lang="en-US" sz="2200" dirty="0" err="1">
                <a:solidFill>
                  <a:schemeClr val="accent4">
                    <a:lumMod val="50000"/>
                  </a:schemeClr>
                </a:solidFill>
              </a:rPr>
              <a:t>Pb</a:t>
            </a:r>
            <a:r>
              <a:rPr lang="en-US" sz="2200" dirty="0">
                <a:solidFill>
                  <a:schemeClr val="accent4">
                    <a:lumMod val="50000"/>
                  </a:schemeClr>
                </a:solidFill>
              </a:rPr>
              <a:t>,    Cr3+/Cr6+) </a:t>
            </a:r>
          </a:p>
        </p:txBody>
      </p:sp>
      <p:sp>
        <p:nvSpPr>
          <p:cNvPr id="2" name="Rectangle 1"/>
          <p:cNvSpPr/>
          <p:nvPr/>
        </p:nvSpPr>
        <p:spPr>
          <a:xfrm>
            <a:off x="683568" y="1434299"/>
            <a:ext cx="3021020" cy="461665"/>
          </a:xfrm>
          <a:prstGeom prst="rect">
            <a:avLst/>
          </a:prstGeom>
        </p:spPr>
        <p:txBody>
          <a:bodyPr wrap="none">
            <a:spAutoFit/>
          </a:bodyPr>
          <a:lstStyle/>
          <a:p>
            <a:r>
              <a:rPr lang="sv-SE" sz="2400" dirty="0" smtClean="0"/>
              <a:t>Chemistry and </a:t>
            </a:r>
            <a:r>
              <a:rPr lang="sv-SE" sz="2400" dirty="0" err="1" smtClean="0"/>
              <a:t>physics</a:t>
            </a:r>
            <a:r>
              <a:rPr lang="sv-SE" sz="2400" dirty="0" smtClean="0"/>
              <a:t> </a:t>
            </a:r>
            <a:endParaRPr lang="sv-SE" sz="2400" dirty="0"/>
          </a:p>
        </p:txBody>
      </p:sp>
      <p:sp>
        <p:nvSpPr>
          <p:cNvPr id="3" name="Rectangle 2"/>
          <p:cNvSpPr/>
          <p:nvPr/>
        </p:nvSpPr>
        <p:spPr>
          <a:xfrm>
            <a:off x="4499992" y="1412776"/>
            <a:ext cx="1881862" cy="461665"/>
          </a:xfrm>
          <a:prstGeom prst="rect">
            <a:avLst/>
          </a:prstGeom>
        </p:spPr>
        <p:txBody>
          <a:bodyPr wrap="none">
            <a:spAutoFit/>
          </a:bodyPr>
          <a:lstStyle/>
          <a:p>
            <a:r>
              <a:rPr lang="sv-SE" sz="2400" dirty="0" err="1" smtClean="0">
                <a:solidFill>
                  <a:schemeClr val="bg1"/>
                </a:solidFill>
                <a:latin typeface="+mn-lt"/>
              </a:rPr>
              <a:t>Biochemistry</a:t>
            </a:r>
            <a:r>
              <a:rPr lang="sv-SE" sz="2400" dirty="0" smtClean="0">
                <a:solidFill>
                  <a:schemeClr val="bg1"/>
                </a:solidFill>
                <a:latin typeface="+mn-lt"/>
              </a:rPr>
              <a:t> </a:t>
            </a:r>
            <a:endParaRPr lang="sv-SE" sz="2400" dirty="0">
              <a:solidFill>
                <a:schemeClr val="bg1"/>
              </a:solidFill>
              <a:latin typeface="+mn-lt"/>
            </a:endParaRPr>
          </a:p>
        </p:txBody>
      </p:sp>
      <p:sp>
        <p:nvSpPr>
          <p:cNvPr id="15" name="Text Box 9"/>
          <p:cNvSpPr txBox="1">
            <a:spLocks noChangeArrowheads="1"/>
          </p:cNvSpPr>
          <p:nvPr/>
        </p:nvSpPr>
        <p:spPr bwMode="auto">
          <a:xfrm>
            <a:off x="1406525" y="4725144"/>
            <a:ext cx="6191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sz="2400" dirty="0" smtClean="0">
                <a:solidFill>
                  <a:schemeClr val="bg1"/>
                </a:solidFill>
                <a:latin typeface="+mn-lt"/>
              </a:rPr>
              <a:t>XAFS </a:t>
            </a:r>
            <a:r>
              <a:rPr lang="sv-SE" sz="2400" dirty="0">
                <a:solidFill>
                  <a:schemeClr val="bg1"/>
                </a:solidFill>
                <a:latin typeface="+mn-lt"/>
              </a:rPr>
              <a:t>is </a:t>
            </a:r>
            <a:r>
              <a:rPr lang="sv-SE" sz="2400" dirty="0" err="1">
                <a:solidFill>
                  <a:schemeClr val="bg1"/>
                </a:solidFill>
                <a:latin typeface="+mn-lt"/>
              </a:rPr>
              <a:t>applicable</a:t>
            </a:r>
            <a:r>
              <a:rPr lang="sv-SE" sz="2400" dirty="0">
                <a:solidFill>
                  <a:schemeClr val="bg1"/>
                </a:solidFill>
                <a:latin typeface="+mn-lt"/>
              </a:rPr>
              <a:t> </a:t>
            </a:r>
            <a:r>
              <a:rPr lang="sv-SE" sz="2400" dirty="0" err="1">
                <a:solidFill>
                  <a:schemeClr val="bg1"/>
                </a:solidFill>
                <a:latin typeface="+mn-lt"/>
              </a:rPr>
              <a:t>to</a:t>
            </a:r>
            <a:r>
              <a:rPr lang="sv-SE" sz="2400" dirty="0">
                <a:solidFill>
                  <a:schemeClr val="bg1"/>
                </a:solidFill>
                <a:latin typeface="+mn-lt"/>
              </a:rPr>
              <a:t> systems in </a:t>
            </a:r>
            <a:r>
              <a:rPr lang="sv-SE" sz="2400" dirty="0" err="1">
                <a:solidFill>
                  <a:schemeClr val="bg1"/>
                </a:solidFill>
                <a:latin typeface="+mn-lt"/>
              </a:rPr>
              <a:t>liquid</a:t>
            </a:r>
            <a:r>
              <a:rPr lang="sv-SE" sz="2400" dirty="0">
                <a:solidFill>
                  <a:schemeClr val="bg1"/>
                </a:solidFill>
                <a:latin typeface="+mn-lt"/>
              </a:rPr>
              <a:t>, solid, solution and </a:t>
            </a:r>
            <a:r>
              <a:rPr lang="sv-SE" sz="2400" dirty="0" err="1">
                <a:solidFill>
                  <a:schemeClr val="bg1"/>
                </a:solidFill>
                <a:latin typeface="+mn-lt"/>
              </a:rPr>
              <a:t>gaseous</a:t>
            </a:r>
            <a:r>
              <a:rPr lang="sv-SE" sz="2400" dirty="0">
                <a:solidFill>
                  <a:schemeClr val="bg1"/>
                </a:solidFill>
                <a:latin typeface="+mn-lt"/>
              </a:rPr>
              <a:t> </a:t>
            </a:r>
            <a:r>
              <a:rPr lang="sv-SE" sz="2400" dirty="0" err="1" smtClean="0">
                <a:solidFill>
                  <a:schemeClr val="bg1"/>
                </a:solidFill>
                <a:latin typeface="+mn-lt"/>
              </a:rPr>
              <a:t>phase</a:t>
            </a:r>
            <a:endParaRPr lang="sv-SE" sz="2400" dirty="0">
              <a:solidFill>
                <a:schemeClr val="bg1"/>
              </a:solidFill>
              <a:latin typeface="+mn-lt"/>
            </a:endParaRPr>
          </a:p>
        </p:txBody>
      </p:sp>
    </p:spTree>
    <p:extLst>
      <p:ext uri="{BB962C8B-B14F-4D97-AF65-F5344CB8AC3E}">
        <p14:creationId xmlns:p14="http://schemas.microsoft.com/office/powerpoint/2010/main" val="25114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80BB63E-45DA-444D-A5FE-605875E25EA5}" type="datetime1">
              <a:rPr lang="en-GB" smtClean="0"/>
              <a:pPr>
                <a:defRPr/>
              </a:pPr>
              <a:t>26/08/2012</a:t>
            </a:fld>
            <a:endParaRPr lang="en-GB"/>
          </a:p>
        </p:txBody>
      </p:sp>
      <p:sp>
        <p:nvSpPr>
          <p:cNvPr id="6" name="Slide Number Placeholder 5"/>
          <p:cNvSpPr>
            <a:spLocks noGrp="1"/>
          </p:cNvSpPr>
          <p:nvPr>
            <p:ph type="sldNum" sz="quarter" idx="12"/>
          </p:nvPr>
        </p:nvSpPr>
        <p:spPr/>
        <p:txBody>
          <a:bodyPr/>
          <a:lstStyle/>
          <a:p>
            <a:pPr>
              <a:defRPr/>
            </a:pPr>
            <a:fld id="{AC71FF9C-795B-4596-8324-CED430613F9D}" type="slidenum">
              <a:rPr lang="en-GB" smtClean="0"/>
              <a:pPr>
                <a:defRPr/>
              </a:pPr>
              <a:t>9</a:t>
            </a:fld>
            <a:endParaRPr lang="en-GB"/>
          </a:p>
        </p:txBody>
      </p:sp>
      <p:sp>
        <p:nvSpPr>
          <p:cNvPr id="7" name="Text Box 1"/>
          <p:cNvSpPr txBox="1">
            <a:spLocks noChangeArrowheads="1"/>
          </p:cNvSpPr>
          <p:nvPr/>
        </p:nvSpPr>
        <p:spPr bwMode="auto">
          <a:xfrm>
            <a:off x="720725" y="720725"/>
            <a:ext cx="74516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pPr algn="ctr"/>
            <a:r>
              <a:rPr lang="sv-SE" sz="3200" dirty="0" err="1">
                <a:solidFill>
                  <a:srgbClr val="000000"/>
                </a:solidFill>
                <a:latin typeface="+mj-lt"/>
              </a:rPr>
              <a:t>Properties</a:t>
            </a:r>
            <a:r>
              <a:rPr lang="sv-SE" sz="3200" dirty="0">
                <a:solidFill>
                  <a:srgbClr val="000000"/>
                </a:solidFill>
                <a:latin typeface="+mj-lt"/>
              </a:rPr>
              <a:t> </a:t>
            </a:r>
            <a:r>
              <a:rPr lang="sv-SE" sz="3200" dirty="0" err="1">
                <a:solidFill>
                  <a:srgbClr val="000000"/>
                </a:solidFill>
                <a:latin typeface="+mj-lt"/>
              </a:rPr>
              <a:t>of</a:t>
            </a:r>
            <a:r>
              <a:rPr lang="sv-SE" sz="3200" dirty="0">
                <a:solidFill>
                  <a:srgbClr val="000000"/>
                </a:solidFill>
                <a:latin typeface="+mj-lt"/>
              </a:rPr>
              <a:t> </a:t>
            </a:r>
            <a:r>
              <a:rPr lang="sv-SE" sz="3200" dirty="0" err="1">
                <a:solidFill>
                  <a:srgbClr val="000000"/>
                </a:solidFill>
                <a:latin typeface="+mj-lt"/>
              </a:rPr>
              <a:t>Synchrotron</a:t>
            </a:r>
            <a:r>
              <a:rPr lang="sv-SE" sz="3200" dirty="0">
                <a:solidFill>
                  <a:srgbClr val="000000"/>
                </a:solidFill>
                <a:latin typeface="+mj-lt"/>
              </a:rPr>
              <a:t> </a:t>
            </a:r>
            <a:r>
              <a:rPr lang="sv-SE" sz="3200" dirty="0" err="1">
                <a:solidFill>
                  <a:srgbClr val="000000"/>
                </a:solidFill>
                <a:latin typeface="+mj-lt"/>
              </a:rPr>
              <a:t>Light</a:t>
            </a:r>
            <a:endParaRPr lang="sv-SE" sz="3200" dirty="0">
              <a:solidFill>
                <a:srgbClr val="000000"/>
              </a:solidFill>
              <a:latin typeface="+mj-lt"/>
            </a:endParaRPr>
          </a:p>
        </p:txBody>
      </p:sp>
      <p:sp>
        <p:nvSpPr>
          <p:cNvPr id="8" name="Text Box 2"/>
          <p:cNvSpPr txBox="1">
            <a:spLocks noChangeArrowheads="1"/>
          </p:cNvSpPr>
          <p:nvPr/>
        </p:nvSpPr>
        <p:spPr bwMode="auto">
          <a:xfrm>
            <a:off x="720725" y="1944688"/>
            <a:ext cx="701992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charset="-128"/>
              </a:defRPr>
            </a:lvl9pPr>
          </a:lstStyle>
          <a:p>
            <a:r>
              <a:rPr lang="sv-SE" sz="2200" b="1" dirty="0" err="1">
                <a:latin typeface="+mn-lt"/>
              </a:rPr>
              <a:t>High</a:t>
            </a:r>
            <a:r>
              <a:rPr lang="sv-SE" sz="2200" b="1" dirty="0">
                <a:latin typeface="+mn-lt"/>
              </a:rPr>
              <a:t> </a:t>
            </a:r>
            <a:r>
              <a:rPr lang="sv-SE" sz="2200" b="1" dirty="0" err="1">
                <a:latin typeface="+mn-lt"/>
              </a:rPr>
              <a:t>brightness</a:t>
            </a:r>
            <a:r>
              <a:rPr lang="sv-SE" sz="2200" b="1" dirty="0">
                <a:solidFill>
                  <a:schemeClr val="accent4">
                    <a:lumMod val="50000"/>
                  </a:schemeClr>
                </a:solidFill>
                <a:latin typeface="+mn-lt"/>
              </a:rPr>
              <a:t>: </a:t>
            </a:r>
            <a:r>
              <a:rPr lang="sv-SE" sz="2200" dirty="0" err="1">
                <a:solidFill>
                  <a:schemeClr val="accent4">
                    <a:lumMod val="50000"/>
                  </a:schemeClr>
                </a:solidFill>
                <a:latin typeface="+mn-lt"/>
              </a:rPr>
              <a:t>synchrotron</a:t>
            </a:r>
            <a:r>
              <a:rPr lang="sv-SE" sz="2200" dirty="0">
                <a:solidFill>
                  <a:schemeClr val="accent4">
                    <a:lumMod val="50000"/>
                  </a:schemeClr>
                </a:solidFill>
                <a:latin typeface="+mn-lt"/>
              </a:rPr>
              <a:t> </a:t>
            </a:r>
            <a:r>
              <a:rPr lang="sv-SE" sz="2200" dirty="0" err="1">
                <a:solidFill>
                  <a:schemeClr val="accent4">
                    <a:lumMod val="50000"/>
                  </a:schemeClr>
                </a:solidFill>
                <a:latin typeface="+mn-lt"/>
              </a:rPr>
              <a:t>light</a:t>
            </a:r>
            <a:r>
              <a:rPr lang="sv-SE" sz="2200" dirty="0">
                <a:solidFill>
                  <a:schemeClr val="accent4">
                    <a:lumMod val="50000"/>
                  </a:schemeClr>
                </a:solidFill>
                <a:latin typeface="+mn-lt"/>
              </a:rPr>
              <a:t> is </a:t>
            </a:r>
            <a:r>
              <a:rPr lang="sv-SE" sz="2200" dirty="0" err="1">
                <a:solidFill>
                  <a:schemeClr val="accent4">
                    <a:lumMod val="50000"/>
                  </a:schemeClr>
                </a:solidFill>
                <a:latin typeface="+mn-lt"/>
              </a:rPr>
              <a:t>extremely</a:t>
            </a:r>
            <a:r>
              <a:rPr lang="sv-SE" sz="2200" dirty="0">
                <a:solidFill>
                  <a:schemeClr val="accent4">
                    <a:lumMod val="50000"/>
                  </a:schemeClr>
                </a:solidFill>
                <a:latin typeface="+mn-lt"/>
              </a:rPr>
              <a:t> </a:t>
            </a:r>
            <a:r>
              <a:rPr lang="sv-SE" sz="2200" dirty="0" err="1">
                <a:solidFill>
                  <a:schemeClr val="accent4">
                    <a:lumMod val="50000"/>
                  </a:schemeClr>
                </a:solidFill>
                <a:latin typeface="+mn-lt"/>
              </a:rPr>
              <a:t>intense</a:t>
            </a:r>
            <a:r>
              <a:rPr lang="sv-SE" sz="2200" dirty="0">
                <a:solidFill>
                  <a:schemeClr val="accent4">
                    <a:lumMod val="50000"/>
                  </a:schemeClr>
                </a:solidFill>
                <a:latin typeface="+mn-lt"/>
              </a:rPr>
              <a:t>                                  and </a:t>
            </a:r>
            <a:r>
              <a:rPr lang="sv-SE" sz="2200" dirty="0" err="1">
                <a:solidFill>
                  <a:schemeClr val="accent4">
                    <a:lumMod val="50000"/>
                  </a:schemeClr>
                </a:solidFill>
                <a:latin typeface="+mn-lt"/>
              </a:rPr>
              <a:t>highly</a:t>
            </a:r>
            <a:r>
              <a:rPr lang="sv-SE" sz="2200" dirty="0">
                <a:solidFill>
                  <a:schemeClr val="accent4">
                    <a:lumMod val="50000"/>
                  </a:schemeClr>
                </a:solidFill>
                <a:latin typeface="+mn-lt"/>
              </a:rPr>
              <a:t> </a:t>
            </a:r>
            <a:r>
              <a:rPr lang="sv-SE" sz="2200" dirty="0" err="1">
                <a:solidFill>
                  <a:schemeClr val="accent4">
                    <a:lumMod val="50000"/>
                  </a:schemeClr>
                </a:solidFill>
                <a:latin typeface="+mn-lt"/>
              </a:rPr>
              <a:t>collimated</a:t>
            </a:r>
            <a:endParaRPr lang="sv-SE" sz="2200" dirty="0">
              <a:solidFill>
                <a:schemeClr val="accent4">
                  <a:lumMod val="50000"/>
                </a:schemeClr>
              </a:solidFill>
              <a:latin typeface="+mn-lt"/>
            </a:endParaRPr>
          </a:p>
          <a:p>
            <a:endParaRPr lang="sv-SE" sz="2200" dirty="0">
              <a:solidFill>
                <a:schemeClr val="accent4">
                  <a:lumMod val="50000"/>
                </a:schemeClr>
              </a:solidFill>
              <a:latin typeface="+mn-lt"/>
            </a:endParaRPr>
          </a:p>
          <a:p>
            <a:r>
              <a:rPr lang="sv-SE" sz="2200" b="1" dirty="0">
                <a:latin typeface="+mn-lt"/>
              </a:rPr>
              <a:t>Wide </a:t>
            </a:r>
            <a:r>
              <a:rPr lang="sv-SE" sz="2200" b="1" dirty="0" err="1">
                <a:latin typeface="+mn-lt"/>
              </a:rPr>
              <a:t>energy</a:t>
            </a:r>
            <a:r>
              <a:rPr lang="sv-SE" sz="2200" b="1" dirty="0">
                <a:latin typeface="+mn-lt"/>
              </a:rPr>
              <a:t> </a:t>
            </a:r>
            <a:r>
              <a:rPr lang="sv-SE" sz="2200" b="1" dirty="0" err="1">
                <a:latin typeface="+mn-lt"/>
              </a:rPr>
              <a:t>spectrum</a:t>
            </a:r>
            <a:r>
              <a:rPr lang="sv-SE" sz="2200" b="1" dirty="0">
                <a:solidFill>
                  <a:schemeClr val="accent4">
                    <a:lumMod val="50000"/>
                  </a:schemeClr>
                </a:solidFill>
                <a:latin typeface="+mn-lt"/>
              </a:rPr>
              <a:t>: </a:t>
            </a:r>
            <a:r>
              <a:rPr lang="sv-SE" sz="2200" dirty="0" err="1">
                <a:solidFill>
                  <a:schemeClr val="accent4">
                    <a:lumMod val="50000"/>
                  </a:schemeClr>
                </a:solidFill>
                <a:latin typeface="+mn-lt"/>
              </a:rPr>
              <a:t>synchrotron</a:t>
            </a:r>
            <a:r>
              <a:rPr lang="sv-SE" sz="2200" dirty="0">
                <a:solidFill>
                  <a:schemeClr val="accent4">
                    <a:lumMod val="50000"/>
                  </a:schemeClr>
                </a:solidFill>
                <a:latin typeface="+mn-lt"/>
              </a:rPr>
              <a:t> </a:t>
            </a:r>
            <a:r>
              <a:rPr lang="sv-SE" sz="2200" dirty="0" err="1">
                <a:solidFill>
                  <a:schemeClr val="accent4">
                    <a:lumMod val="50000"/>
                  </a:schemeClr>
                </a:solidFill>
                <a:latin typeface="+mn-lt"/>
              </a:rPr>
              <a:t>light</a:t>
            </a:r>
            <a:r>
              <a:rPr lang="sv-SE" sz="2200" dirty="0">
                <a:solidFill>
                  <a:schemeClr val="accent4">
                    <a:lumMod val="50000"/>
                  </a:schemeClr>
                </a:solidFill>
                <a:latin typeface="+mn-lt"/>
              </a:rPr>
              <a:t> is </a:t>
            </a:r>
            <a:r>
              <a:rPr lang="sv-SE" sz="2200" dirty="0" err="1">
                <a:solidFill>
                  <a:schemeClr val="accent4">
                    <a:lumMod val="50000"/>
                  </a:schemeClr>
                </a:solidFill>
                <a:latin typeface="+mn-lt"/>
              </a:rPr>
              <a:t>emitted</a:t>
            </a:r>
            <a:r>
              <a:rPr lang="sv-SE" sz="2200" dirty="0">
                <a:solidFill>
                  <a:schemeClr val="accent4">
                    <a:lumMod val="50000"/>
                  </a:schemeClr>
                </a:solidFill>
                <a:latin typeface="+mn-lt"/>
              </a:rPr>
              <a:t> </a:t>
            </a:r>
            <a:r>
              <a:rPr lang="sv-SE" sz="2200" dirty="0" err="1">
                <a:solidFill>
                  <a:schemeClr val="accent4">
                    <a:lumMod val="50000"/>
                  </a:schemeClr>
                </a:solidFill>
                <a:latin typeface="+mn-lt"/>
              </a:rPr>
              <a:t>with</a:t>
            </a:r>
            <a:r>
              <a:rPr lang="sv-SE" sz="2200" dirty="0">
                <a:solidFill>
                  <a:schemeClr val="accent4">
                    <a:lumMod val="50000"/>
                  </a:schemeClr>
                </a:solidFill>
                <a:latin typeface="+mn-lt"/>
              </a:rPr>
              <a:t> </a:t>
            </a:r>
            <a:r>
              <a:rPr lang="sv-SE" sz="2200" dirty="0" err="1">
                <a:solidFill>
                  <a:schemeClr val="accent4">
                    <a:lumMod val="50000"/>
                  </a:schemeClr>
                </a:solidFill>
                <a:latin typeface="+mn-lt"/>
              </a:rPr>
              <a:t>energies</a:t>
            </a:r>
            <a:r>
              <a:rPr lang="sv-SE" sz="2200" dirty="0">
                <a:solidFill>
                  <a:schemeClr val="accent4">
                    <a:lumMod val="50000"/>
                  </a:schemeClr>
                </a:solidFill>
                <a:latin typeface="+mn-lt"/>
              </a:rPr>
              <a:t>  </a:t>
            </a:r>
            <a:r>
              <a:rPr lang="sv-SE" sz="2200" dirty="0" err="1" smtClean="0">
                <a:solidFill>
                  <a:schemeClr val="accent4">
                    <a:lumMod val="50000"/>
                  </a:schemeClr>
                </a:solidFill>
                <a:latin typeface="+mn-lt"/>
              </a:rPr>
              <a:t>ranging</a:t>
            </a:r>
            <a:r>
              <a:rPr lang="sv-SE" sz="2200" dirty="0" smtClean="0">
                <a:solidFill>
                  <a:schemeClr val="accent4">
                    <a:lumMod val="50000"/>
                  </a:schemeClr>
                </a:solidFill>
                <a:latin typeface="+mn-lt"/>
              </a:rPr>
              <a:t> </a:t>
            </a:r>
            <a:r>
              <a:rPr lang="sv-SE" sz="2200" dirty="0">
                <a:solidFill>
                  <a:schemeClr val="accent4">
                    <a:lumMod val="50000"/>
                  </a:schemeClr>
                </a:solidFill>
                <a:latin typeface="+mn-lt"/>
              </a:rPr>
              <a:t>from infrared </a:t>
            </a:r>
            <a:r>
              <a:rPr lang="sv-SE" sz="2200" dirty="0" err="1">
                <a:solidFill>
                  <a:schemeClr val="accent4">
                    <a:lumMod val="50000"/>
                  </a:schemeClr>
                </a:solidFill>
                <a:latin typeface="+mn-lt"/>
              </a:rPr>
              <a:t>light</a:t>
            </a:r>
            <a:r>
              <a:rPr lang="sv-SE" sz="2200" dirty="0">
                <a:solidFill>
                  <a:schemeClr val="accent4">
                    <a:lumMod val="50000"/>
                  </a:schemeClr>
                </a:solidFill>
                <a:latin typeface="+mn-lt"/>
              </a:rPr>
              <a:t> </a:t>
            </a:r>
            <a:r>
              <a:rPr lang="sv-SE" sz="2200" dirty="0" err="1">
                <a:solidFill>
                  <a:schemeClr val="accent4">
                    <a:lumMod val="50000"/>
                  </a:schemeClr>
                </a:solidFill>
                <a:latin typeface="+mn-lt"/>
              </a:rPr>
              <a:t>to</a:t>
            </a:r>
            <a:r>
              <a:rPr lang="sv-SE" sz="2200" dirty="0">
                <a:solidFill>
                  <a:schemeClr val="accent4">
                    <a:lumMod val="50000"/>
                  </a:schemeClr>
                </a:solidFill>
                <a:latin typeface="+mn-lt"/>
              </a:rPr>
              <a:t> hard x-</a:t>
            </a:r>
            <a:r>
              <a:rPr lang="sv-SE" sz="2200" dirty="0" err="1">
                <a:solidFill>
                  <a:schemeClr val="accent4">
                    <a:lumMod val="50000"/>
                  </a:schemeClr>
                </a:solidFill>
                <a:latin typeface="+mn-lt"/>
              </a:rPr>
              <a:t>rays</a:t>
            </a:r>
            <a:endParaRPr lang="sv-SE" sz="2200" dirty="0">
              <a:solidFill>
                <a:schemeClr val="accent4">
                  <a:lumMod val="50000"/>
                </a:schemeClr>
              </a:solidFill>
              <a:latin typeface="+mn-lt"/>
            </a:endParaRPr>
          </a:p>
          <a:p>
            <a:endParaRPr lang="sv-SE" sz="2200" dirty="0">
              <a:solidFill>
                <a:schemeClr val="accent4">
                  <a:lumMod val="50000"/>
                </a:schemeClr>
              </a:solidFill>
              <a:latin typeface="+mn-lt"/>
            </a:endParaRPr>
          </a:p>
          <a:p>
            <a:r>
              <a:rPr lang="sv-SE" sz="2200" b="1" dirty="0" err="1">
                <a:latin typeface="+mn-lt"/>
              </a:rPr>
              <a:t>Tunable</a:t>
            </a:r>
            <a:r>
              <a:rPr lang="sv-SE" sz="2200" dirty="0">
                <a:solidFill>
                  <a:schemeClr val="accent4">
                    <a:lumMod val="50000"/>
                  </a:schemeClr>
                </a:solidFill>
                <a:latin typeface="+mn-lt"/>
              </a:rPr>
              <a:t>:</a:t>
            </a:r>
            <a:r>
              <a:rPr lang="sv-SE" sz="2200" b="1" dirty="0">
                <a:solidFill>
                  <a:schemeClr val="accent4">
                    <a:lumMod val="50000"/>
                  </a:schemeClr>
                </a:solidFill>
                <a:latin typeface="+mn-lt"/>
              </a:rPr>
              <a:t> </a:t>
            </a:r>
            <a:r>
              <a:rPr lang="sv-SE" sz="2200" dirty="0">
                <a:solidFill>
                  <a:schemeClr val="accent4">
                    <a:lumMod val="50000"/>
                  </a:schemeClr>
                </a:solidFill>
                <a:latin typeface="+mn-lt"/>
              </a:rPr>
              <a:t>it is </a:t>
            </a:r>
            <a:r>
              <a:rPr lang="sv-SE" sz="2200" dirty="0" err="1">
                <a:solidFill>
                  <a:schemeClr val="accent4">
                    <a:lumMod val="50000"/>
                  </a:schemeClr>
                </a:solidFill>
                <a:latin typeface="+mn-lt"/>
              </a:rPr>
              <a:t>possible</a:t>
            </a:r>
            <a:r>
              <a:rPr lang="sv-SE" sz="2200" dirty="0">
                <a:solidFill>
                  <a:schemeClr val="accent4">
                    <a:lumMod val="50000"/>
                  </a:schemeClr>
                </a:solidFill>
                <a:latin typeface="+mn-lt"/>
              </a:rPr>
              <a:t> </a:t>
            </a:r>
            <a:r>
              <a:rPr lang="sv-SE" sz="2200" dirty="0" err="1">
                <a:solidFill>
                  <a:schemeClr val="accent4">
                    <a:lumMod val="50000"/>
                  </a:schemeClr>
                </a:solidFill>
                <a:latin typeface="+mn-lt"/>
              </a:rPr>
              <a:t>to</a:t>
            </a:r>
            <a:r>
              <a:rPr lang="sv-SE" sz="2200" dirty="0">
                <a:solidFill>
                  <a:schemeClr val="accent4">
                    <a:lumMod val="50000"/>
                  </a:schemeClr>
                </a:solidFill>
                <a:latin typeface="+mn-lt"/>
              </a:rPr>
              <a:t> </a:t>
            </a:r>
            <a:r>
              <a:rPr lang="sv-SE" sz="2200" dirty="0" err="1">
                <a:solidFill>
                  <a:schemeClr val="accent4">
                    <a:lumMod val="50000"/>
                  </a:schemeClr>
                </a:solidFill>
                <a:latin typeface="+mn-lt"/>
              </a:rPr>
              <a:t>obtain</a:t>
            </a:r>
            <a:r>
              <a:rPr lang="sv-SE" sz="2200" dirty="0">
                <a:solidFill>
                  <a:schemeClr val="accent4">
                    <a:lumMod val="50000"/>
                  </a:schemeClr>
                </a:solidFill>
                <a:latin typeface="+mn-lt"/>
              </a:rPr>
              <a:t> an </a:t>
            </a:r>
            <a:r>
              <a:rPr lang="sv-SE" sz="2200" dirty="0" err="1">
                <a:solidFill>
                  <a:schemeClr val="accent4">
                    <a:lumMod val="50000"/>
                  </a:schemeClr>
                </a:solidFill>
                <a:latin typeface="+mn-lt"/>
              </a:rPr>
              <a:t>intense</a:t>
            </a:r>
            <a:r>
              <a:rPr lang="sv-SE" sz="2200" dirty="0">
                <a:solidFill>
                  <a:schemeClr val="accent4">
                    <a:lumMod val="50000"/>
                  </a:schemeClr>
                </a:solidFill>
                <a:latin typeface="+mn-lt"/>
              </a:rPr>
              <a:t> </a:t>
            </a:r>
            <a:r>
              <a:rPr lang="sv-SE" sz="2200" dirty="0" err="1">
                <a:solidFill>
                  <a:schemeClr val="accent4">
                    <a:lumMod val="50000"/>
                  </a:schemeClr>
                </a:solidFill>
                <a:latin typeface="+mn-lt"/>
              </a:rPr>
              <a:t>beam</a:t>
            </a:r>
            <a:r>
              <a:rPr lang="sv-SE" sz="2200" dirty="0">
                <a:solidFill>
                  <a:schemeClr val="accent4">
                    <a:lumMod val="50000"/>
                  </a:schemeClr>
                </a:solidFill>
                <a:latin typeface="+mn-lt"/>
              </a:rPr>
              <a:t> </a:t>
            </a:r>
            <a:r>
              <a:rPr lang="sv-SE" sz="2200" dirty="0" err="1">
                <a:solidFill>
                  <a:schemeClr val="accent4">
                    <a:lumMod val="50000"/>
                  </a:schemeClr>
                </a:solidFill>
                <a:latin typeface="+mn-lt"/>
              </a:rPr>
              <a:t>of</a:t>
            </a:r>
            <a:r>
              <a:rPr lang="sv-SE" sz="2200" dirty="0">
                <a:solidFill>
                  <a:schemeClr val="accent4">
                    <a:lumMod val="50000"/>
                  </a:schemeClr>
                </a:solidFill>
                <a:latin typeface="+mn-lt"/>
              </a:rPr>
              <a:t> </a:t>
            </a:r>
            <a:r>
              <a:rPr lang="sv-SE" sz="2200" dirty="0" err="1">
                <a:solidFill>
                  <a:schemeClr val="accent4">
                    <a:lumMod val="50000"/>
                  </a:schemeClr>
                </a:solidFill>
                <a:latin typeface="+mn-lt"/>
              </a:rPr>
              <a:t>any</a:t>
            </a:r>
            <a:r>
              <a:rPr lang="sv-SE" sz="2200" dirty="0">
                <a:solidFill>
                  <a:schemeClr val="accent4">
                    <a:lumMod val="50000"/>
                  </a:schemeClr>
                </a:solidFill>
                <a:latin typeface="+mn-lt"/>
              </a:rPr>
              <a:t> </a:t>
            </a:r>
            <a:r>
              <a:rPr lang="sv-SE" sz="2200" dirty="0" err="1">
                <a:solidFill>
                  <a:schemeClr val="accent4">
                    <a:lumMod val="50000"/>
                  </a:schemeClr>
                </a:solidFill>
                <a:latin typeface="+mn-lt"/>
              </a:rPr>
              <a:t>selected</a:t>
            </a:r>
            <a:r>
              <a:rPr lang="sv-SE" sz="2200" dirty="0">
                <a:solidFill>
                  <a:schemeClr val="accent4">
                    <a:lumMod val="50000"/>
                  </a:schemeClr>
                </a:solidFill>
                <a:latin typeface="+mn-lt"/>
              </a:rPr>
              <a:t> </a:t>
            </a:r>
            <a:r>
              <a:rPr lang="sv-SE" sz="2200" dirty="0" err="1" smtClean="0">
                <a:solidFill>
                  <a:schemeClr val="accent4">
                    <a:lumMod val="50000"/>
                  </a:schemeClr>
                </a:solidFill>
                <a:latin typeface="+mn-lt"/>
              </a:rPr>
              <a:t>wavelength</a:t>
            </a:r>
            <a:endParaRPr lang="sv-SE" sz="2200" dirty="0">
              <a:solidFill>
                <a:schemeClr val="accent4">
                  <a:lumMod val="50000"/>
                </a:schemeClr>
              </a:solidFill>
              <a:latin typeface="+mn-lt"/>
            </a:endParaRPr>
          </a:p>
          <a:p>
            <a:endParaRPr lang="sv-SE" sz="2200" dirty="0">
              <a:solidFill>
                <a:schemeClr val="accent4">
                  <a:lumMod val="50000"/>
                </a:schemeClr>
              </a:solidFill>
              <a:latin typeface="+mn-lt"/>
            </a:endParaRPr>
          </a:p>
          <a:p>
            <a:r>
              <a:rPr lang="sv-SE" sz="2200" b="1" dirty="0">
                <a:latin typeface="+mn-lt"/>
              </a:rPr>
              <a:t>Polarised</a:t>
            </a:r>
            <a:r>
              <a:rPr lang="sv-SE" sz="2200" dirty="0">
                <a:latin typeface="+mn-lt"/>
              </a:rPr>
              <a:t>:</a:t>
            </a:r>
            <a:r>
              <a:rPr lang="sv-SE" sz="2200" b="1" dirty="0">
                <a:solidFill>
                  <a:schemeClr val="accent4">
                    <a:lumMod val="50000"/>
                  </a:schemeClr>
                </a:solidFill>
                <a:latin typeface="+mn-lt"/>
              </a:rPr>
              <a:t> </a:t>
            </a:r>
            <a:r>
              <a:rPr lang="sv-SE" sz="2200" dirty="0">
                <a:solidFill>
                  <a:schemeClr val="accent4">
                    <a:lumMod val="50000"/>
                  </a:schemeClr>
                </a:solidFill>
                <a:latin typeface="+mn-lt"/>
              </a:rPr>
              <a:t>the </a:t>
            </a:r>
            <a:r>
              <a:rPr lang="sv-SE" sz="2200" dirty="0" err="1">
                <a:solidFill>
                  <a:schemeClr val="accent4">
                    <a:lumMod val="50000"/>
                  </a:schemeClr>
                </a:solidFill>
                <a:latin typeface="+mn-lt"/>
              </a:rPr>
              <a:t>synchrotron</a:t>
            </a:r>
            <a:r>
              <a:rPr lang="sv-SE" sz="2200" dirty="0">
                <a:solidFill>
                  <a:schemeClr val="accent4">
                    <a:lumMod val="50000"/>
                  </a:schemeClr>
                </a:solidFill>
                <a:latin typeface="+mn-lt"/>
              </a:rPr>
              <a:t> </a:t>
            </a:r>
            <a:r>
              <a:rPr lang="sv-SE" sz="2200" dirty="0" err="1">
                <a:solidFill>
                  <a:schemeClr val="accent4">
                    <a:lumMod val="50000"/>
                  </a:schemeClr>
                </a:solidFill>
                <a:latin typeface="+mn-lt"/>
              </a:rPr>
              <a:t>emitts</a:t>
            </a:r>
            <a:r>
              <a:rPr lang="sv-SE" sz="2200" dirty="0">
                <a:solidFill>
                  <a:schemeClr val="accent4">
                    <a:lumMod val="50000"/>
                  </a:schemeClr>
                </a:solidFill>
                <a:latin typeface="+mn-lt"/>
              </a:rPr>
              <a:t> </a:t>
            </a:r>
            <a:r>
              <a:rPr lang="sv-SE" sz="2200" dirty="0" err="1">
                <a:solidFill>
                  <a:schemeClr val="accent4">
                    <a:lumMod val="50000"/>
                  </a:schemeClr>
                </a:solidFill>
                <a:latin typeface="+mn-lt"/>
              </a:rPr>
              <a:t>highly</a:t>
            </a:r>
            <a:r>
              <a:rPr lang="sv-SE" sz="2200" dirty="0">
                <a:solidFill>
                  <a:schemeClr val="accent4">
                    <a:lumMod val="50000"/>
                  </a:schemeClr>
                </a:solidFill>
                <a:latin typeface="+mn-lt"/>
              </a:rPr>
              <a:t> polarised </a:t>
            </a:r>
            <a:r>
              <a:rPr lang="sv-SE" sz="2200" dirty="0" err="1">
                <a:solidFill>
                  <a:schemeClr val="accent4">
                    <a:lumMod val="50000"/>
                  </a:schemeClr>
                </a:solidFill>
                <a:latin typeface="+mn-lt"/>
              </a:rPr>
              <a:t>radiation</a:t>
            </a:r>
            <a:endParaRPr lang="sv-SE" sz="2200" dirty="0">
              <a:solidFill>
                <a:schemeClr val="accent4">
                  <a:lumMod val="50000"/>
                </a:schemeClr>
              </a:solidFill>
              <a:latin typeface="+mn-lt"/>
            </a:endParaRPr>
          </a:p>
          <a:p>
            <a:endParaRPr lang="sv-SE" sz="2200" dirty="0">
              <a:solidFill>
                <a:schemeClr val="accent4">
                  <a:lumMod val="50000"/>
                </a:schemeClr>
              </a:solidFill>
              <a:latin typeface="+mn-lt"/>
            </a:endParaRPr>
          </a:p>
          <a:p>
            <a:endParaRPr lang="sv-SE" sz="1800" dirty="0">
              <a:solidFill>
                <a:srgbClr val="000000"/>
              </a:solidFill>
            </a:endParaRPr>
          </a:p>
          <a:p>
            <a:endParaRPr lang="sv-SE" sz="1800" dirty="0">
              <a:solidFill>
                <a:srgbClr val="000000"/>
              </a:solidFill>
            </a:endParaRPr>
          </a:p>
        </p:txBody>
      </p:sp>
    </p:spTree>
    <p:extLst>
      <p:ext uri="{BB962C8B-B14F-4D97-AF65-F5344CB8AC3E}">
        <p14:creationId xmlns:p14="http://schemas.microsoft.com/office/powerpoint/2010/main" val="252328"/>
      </p:ext>
    </p:extLst>
  </p:cSld>
  <p:clrMapOvr>
    <a:masterClrMapping/>
  </p:clrMapOvr>
</p:sld>
</file>

<file path=ppt/theme/theme1.xml><?xml version="1.0" encoding="utf-8"?>
<a:theme xmlns:a="http://schemas.openxmlformats.org/drawingml/2006/main" name="pptmall_medlinje">
  <a:themeElements>
    <a:clrScheme name="MAXIV">
      <a:dk1>
        <a:srgbClr val="19230A"/>
      </a:dk1>
      <a:lt1>
        <a:srgbClr val="19230A"/>
      </a:lt1>
      <a:dk2>
        <a:srgbClr val="8DC73F"/>
      </a:dk2>
      <a:lt2>
        <a:srgbClr val="FFFFFF"/>
      </a:lt2>
      <a:accent1>
        <a:srgbClr val="E8F3D8"/>
      </a:accent1>
      <a:accent2>
        <a:srgbClr val="8DC73F"/>
      </a:accent2>
      <a:accent3>
        <a:srgbClr val="46651D"/>
      </a:accent3>
      <a:accent4>
        <a:srgbClr val="A5A5A5"/>
      </a:accent4>
      <a:accent5>
        <a:srgbClr val="D8D8D8"/>
      </a:accent5>
      <a:accent6>
        <a:srgbClr val="6A982C"/>
      </a:accent6>
      <a:hlink>
        <a:srgbClr val="6A982C"/>
      </a:hlink>
      <a:folHlink>
        <a:srgbClr val="FDCF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mall_091210Svensk2003">
  <a:themeElements>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pptmall_medlinje</Template>
  <TotalTime>4503</TotalTime>
  <Words>754</Words>
  <Application>Microsoft Office PowerPoint</Application>
  <PresentationFormat>On-screen Show (4:3)</PresentationFormat>
  <Paragraphs>201</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pptmall_medlinje</vt:lpstr>
      <vt:lpstr>PPT_mall_091210Svensk2003</vt:lpstr>
      <vt:lpstr>XAFS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 IV – A Synchrotron Light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MAX-lab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Katarina</dc:creator>
  <cp:lastModifiedBy>Katarina</cp:lastModifiedBy>
  <cp:revision>28</cp:revision>
  <dcterms:created xsi:type="dcterms:W3CDTF">2012-06-11T10:03:29Z</dcterms:created>
  <dcterms:modified xsi:type="dcterms:W3CDTF">2012-08-26T19:16:39Z</dcterms:modified>
</cp:coreProperties>
</file>