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5" r:id="rId1"/>
  </p:sldMasterIdLst>
  <p:notesMasterIdLst>
    <p:notesMasterId r:id="rId18"/>
  </p:notesMasterIdLst>
  <p:handoutMasterIdLst>
    <p:handoutMasterId r:id="rId19"/>
  </p:handoutMasterIdLst>
  <p:sldIdLst>
    <p:sldId id="394" r:id="rId2"/>
    <p:sldId id="375" r:id="rId3"/>
    <p:sldId id="376" r:id="rId4"/>
    <p:sldId id="310" r:id="rId5"/>
    <p:sldId id="377" r:id="rId6"/>
    <p:sldId id="378" r:id="rId7"/>
    <p:sldId id="379" r:id="rId8"/>
    <p:sldId id="380" r:id="rId9"/>
    <p:sldId id="334" r:id="rId10"/>
    <p:sldId id="335" r:id="rId11"/>
    <p:sldId id="336" r:id="rId12"/>
    <p:sldId id="348" r:id="rId13"/>
    <p:sldId id="392" r:id="rId14"/>
    <p:sldId id="339" r:id="rId15"/>
    <p:sldId id="382" r:id="rId16"/>
    <p:sldId id="39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D5D3"/>
    <a:srgbClr val="074DD5"/>
    <a:srgbClr val="053FFF"/>
    <a:srgbClr val="C223FF"/>
    <a:srgbClr val="803435"/>
    <a:srgbClr val="FF0000"/>
    <a:srgbClr val="020000"/>
    <a:srgbClr val="FF3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05" autoAdjust="0"/>
  </p:normalViewPr>
  <p:slideViewPr>
    <p:cSldViewPr>
      <p:cViewPr>
        <p:scale>
          <a:sx n="100" d="100"/>
          <a:sy n="100" d="100"/>
        </p:scale>
        <p:origin x="-944" y="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0D1CE-750D-0D43-85A7-8B804E7F50D0}" type="datetimeFigureOut">
              <a:rPr lang="da-DK" smtClean="0"/>
              <a:pPr/>
              <a:t>11/11/12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53556-1FC8-B248-BCF0-0E6BBE435195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8951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AE010-72C8-42E6-AB51-685E47182C38}" type="datetimeFigureOut">
              <a:rPr lang="en-US" smtClean="0"/>
              <a:pPr/>
              <a:t>11/11/12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3B0B3-431C-4B31-AF18-AEAB38E3F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385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 morning. I am XX</a:t>
            </a:r>
            <a:r>
              <a:rPr lang="en-US" baseline="0" dirty="0" smtClean="0"/>
              <a:t>  and will present an overview of the Discovery center.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3B0B3-431C-4B31-AF18-AEAB38E3F1A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3B0B3-431C-4B31-AF18-AEAB38E3F1A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0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13/11/2012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DISCOVERY presentation by Peter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DB04-75A5-490F-810D-F8BD05339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13/11/2012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DISCOVERY presentation by Peter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DB04-75A5-490F-810D-F8BD05339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13/11/2012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DISCOVERY presentation by Peter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DB04-75A5-490F-810D-F8BD05339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13/11/2012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DISCOVERY presentation by Peter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DB04-75A5-490F-810D-F8BD05339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13/11/2012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DISCOVERY presentation by Peter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DB04-75A5-490F-810D-F8BD05339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13/11/2012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DISCOVERY presentation by Peter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DB04-75A5-490F-810D-F8BD05339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13/11/2012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DISCOVERY presentation by Peter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DB04-75A5-490F-810D-F8BD05339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13/11/2012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DISCOVERY presentation by Peter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DB04-75A5-490F-810D-F8BD05339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13/11/2012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DISCOVERY presentation by Peter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DB04-75A5-490F-810D-F8BD05339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13/11/2012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DISCOVERY presentation by Peter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DB04-75A5-490F-810D-F8BD05339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13/11/2012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DISCOVERY presentation by Peter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DB04-75A5-490F-810D-F8BD05339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13/11/2012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DISCOVERY presentation by Peter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0DB04-75A5-490F-810D-F8BD05339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4" Type="http://schemas.openxmlformats.org/officeDocument/2006/relationships/image" Target="../media/image17.tiff"/><Relationship Id="rId5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5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Strategy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686800" cy="4525963"/>
          </a:xfrm>
        </p:spPr>
        <p:txBody>
          <a:bodyPr/>
          <a:lstStyle/>
          <a:p>
            <a:r>
              <a:rPr lang="en-US" dirty="0" smtClean="0"/>
              <a:t>The purpose today is to kick-start an application for </a:t>
            </a:r>
            <a:r>
              <a:rPr lang="en-US" dirty="0" smtClean="0"/>
              <a:t>a center extension </a:t>
            </a:r>
            <a:r>
              <a:rPr lang="en-US" dirty="0" smtClean="0"/>
              <a:t>2015-2020.</a:t>
            </a:r>
          </a:p>
          <a:p>
            <a:r>
              <a:rPr lang="en-US" dirty="0"/>
              <a:t>W</a:t>
            </a:r>
            <a:r>
              <a:rPr lang="en-US" dirty="0" smtClean="0"/>
              <a:t>e have to agree on what is </a:t>
            </a:r>
            <a:r>
              <a:rPr lang="en-US" dirty="0" smtClean="0">
                <a:solidFill>
                  <a:srgbClr val="FF0000"/>
                </a:solidFill>
              </a:rPr>
              <a:t>INTERESTING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FEASIBLE </a:t>
            </a:r>
            <a:r>
              <a:rPr lang="en-US" dirty="0" smtClean="0"/>
              <a:t>to do in the future – and be right! </a:t>
            </a:r>
          </a:p>
          <a:p>
            <a:r>
              <a:rPr lang="en-US" dirty="0" smtClean="0"/>
              <a:t>We also must learn to </a:t>
            </a:r>
            <a:r>
              <a:rPr lang="en-US" dirty="0" smtClean="0">
                <a:solidFill>
                  <a:srgbClr val="FF0000"/>
                </a:solidFill>
              </a:rPr>
              <a:t>present past achievements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as well as possible.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13/11/2012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DISCOVERY presentation by Peter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9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696744" cy="93610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da-DK" b="1" dirty="0" smtClean="0">
                <a:solidFill>
                  <a:srgbClr val="0000FF"/>
                </a:solidFill>
              </a:rPr>
              <a:t>DISCOVERY</a:t>
            </a:r>
            <a:r>
              <a:rPr lang="da-DK" dirty="0" smtClean="0"/>
              <a:t> </a:t>
            </a:r>
            <a:br>
              <a:rPr lang="da-DK" dirty="0" smtClean="0"/>
            </a:br>
            <a:r>
              <a:rPr lang="da-DK" sz="2800" dirty="0" smtClean="0"/>
              <a:t>A Center with Unique </a:t>
            </a:r>
            <a:r>
              <a:rPr lang="da-DK" sz="2800" dirty="0" err="1"/>
              <a:t>O</a:t>
            </a:r>
            <a:r>
              <a:rPr lang="da-DK" sz="2800" dirty="0" err="1" smtClean="0"/>
              <a:t>pportunities</a:t>
            </a: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11560" y="1447800"/>
            <a:ext cx="5195192" cy="349336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800" dirty="0">
                <a:solidFill>
                  <a:srgbClr val="C223FF"/>
                </a:solidFill>
              </a:rPr>
              <a:t>U</a:t>
            </a:r>
            <a:r>
              <a:rPr lang="da-DK" sz="1800" dirty="0" smtClean="0">
                <a:solidFill>
                  <a:srgbClr val="C223FF"/>
                </a:solidFill>
              </a:rPr>
              <a:t>nique </a:t>
            </a:r>
            <a:r>
              <a:rPr lang="da-DK" sz="1800" dirty="0" err="1" smtClean="0">
                <a:solidFill>
                  <a:srgbClr val="C223FF"/>
                </a:solidFill>
              </a:rPr>
              <a:t>access</a:t>
            </a:r>
            <a:r>
              <a:rPr lang="da-DK" sz="1800" dirty="0" smtClean="0">
                <a:solidFill>
                  <a:srgbClr val="C223FF"/>
                </a:solidFill>
              </a:rPr>
              <a:t> to data from the most </a:t>
            </a:r>
            <a:r>
              <a:rPr lang="da-DK" sz="1800" i="1" dirty="0" err="1" smtClean="0">
                <a:solidFill>
                  <a:srgbClr val="C223FF"/>
                </a:solidFill>
              </a:rPr>
              <a:t>interesting</a:t>
            </a:r>
            <a:r>
              <a:rPr lang="da-DK" sz="1800" i="1" dirty="0" smtClean="0">
                <a:solidFill>
                  <a:srgbClr val="C223FF"/>
                </a:solidFill>
              </a:rPr>
              <a:t> </a:t>
            </a:r>
            <a:r>
              <a:rPr lang="da-DK" sz="1800" dirty="0" err="1" smtClean="0">
                <a:solidFill>
                  <a:srgbClr val="C223FF"/>
                </a:solidFill>
              </a:rPr>
              <a:t>experiments</a:t>
            </a:r>
            <a:r>
              <a:rPr lang="da-DK" sz="1800" dirty="0" smtClean="0">
                <a:solidFill>
                  <a:srgbClr val="C223FF"/>
                </a:solidFill>
              </a:rPr>
              <a:t> </a:t>
            </a:r>
            <a:r>
              <a:rPr lang="da-DK" sz="1800" dirty="0" err="1" smtClean="0">
                <a:solidFill>
                  <a:srgbClr val="C223FF"/>
                </a:solidFill>
              </a:rPr>
              <a:t>available</a:t>
            </a:r>
            <a:r>
              <a:rPr lang="da-DK" sz="1800" dirty="0" smtClean="0">
                <a:solidFill>
                  <a:srgbClr val="C223FF"/>
                </a:solidFill>
              </a:rPr>
              <a:t> </a:t>
            </a:r>
            <a:r>
              <a:rPr lang="da-DK" sz="1800" dirty="0" err="1" smtClean="0">
                <a:solidFill>
                  <a:srgbClr val="C223FF"/>
                </a:solidFill>
              </a:rPr>
              <a:t>today</a:t>
            </a:r>
            <a:r>
              <a:rPr lang="da-DK" sz="1800" dirty="0">
                <a:solidFill>
                  <a:srgbClr val="C223FF"/>
                </a:solidFill>
              </a:rPr>
              <a:t> </a:t>
            </a:r>
            <a:r>
              <a:rPr lang="da-DK" sz="1800" dirty="0" smtClean="0"/>
              <a:t>:</a:t>
            </a:r>
          </a:p>
          <a:p>
            <a:pPr lvl="1"/>
            <a:endParaRPr lang="da-DK" sz="1800" dirty="0" smtClean="0"/>
          </a:p>
          <a:p>
            <a:pPr lvl="1"/>
            <a:r>
              <a:rPr lang="da-DK" sz="1800" dirty="0" smtClean="0"/>
              <a:t>The </a:t>
            </a:r>
            <a:r>
              <a:rPr lang="da-DK" sz="1800" b="1" dirty="0" smtClean="0">
                <a:solidFill>
                  <a:srgbClr val="0000FF"/>
                </a:solidFill>
              </a:rPr>
              <a:t>Large </a:t>
            </a:r>
            <a:r>
              <a:rPr lang="da-DK" sz="1800" b="1" dirty="0" err="1" smtClean="0">
                <a:solidFill>
                  <a:srgbClr val="0000FF"/>
                </a:solidFill>
              </a:rPr>
              <a:t>Hadron</a:t>
            </a:r>
            <a:r>
              <a:rPr lang="da-DK" sz="1800" b="1" dirty="0" smtClean="0">
                <a:solidFill>
                  <a:srgbClr val="0000FF"/>
                </a:solidFill>
              </a:rPr>
              <a:t> </a:t>
            </a:r>
            <a:r>
              <a:rPr lang="da-DK" sz="1800" b="1" dirty="0" err="1" smtClean="0">
                <a:solidFill>
                  <a:srgbClr val="0000FF"/>
                </a:solidFill>
              </a:rPr>
              <a:t>Collider</a:t>
            </a:r>
            <a:r>
              <a:rPr lang="da-DK" sz="1800" dirty="0" smtClean="0"/>
              <a:t> (LHC) at CERN with </a:t>
            </a:r>
            <a:r>
              <a:rPr lang="da-DK" sz="1800" dirty="0" err="1" smtClean="0"/>
              <a:t>highest</a:t>
            </a:r>
            <a:r>
              <a:rPr lang="da-DK" sz="1800" dirty="0" smtClean="0"/>
              <a:t> </a:t>
            </a:r>
            <a:r>
              <a:rPr lang="da-DK" sz="1800" dirty="0" err="1" smtClean="0"/>
              <a:t>energies</a:t>
            </a:r>
            <a:r>
              <a:rPr lang="da-DK" sz="1800" dirty="0" smtClean="0"/>
              <a:t> </a:t>
            </a:r>
            <a:r>
              <a:rPr lang="da-DK" sz="1800" dirty="0" err="1" smtClean="0"/>
              <a:t>ever</a:t>
            </a:r>
            <a:r>
              <a:rPr lang="da-DK" sz="1800" dirty="0" smtClean="0"/>
              <a:t> </a:t>
            </a:r>
            <a:r>
              <a:rPr lang="da-DK" sz="1800" dirty="0" err="1" smtClean="0"/>
              <a:t>reached</a:t>
            </a:r>
            <a:r>
              <a:rPr lang="da-DK" sz="1800" dirty="0" smtClean="0"/>
              <a:t> </a:t>
            </a:r>
          </a:p>
          <a:p>
            <a:pPr lvl="1"/>
            <a:endParaRPr lang="da-DK" sz="1800" dirty="0" smtClean="0"/>
          </a:p>
          <a:p>
            <a:pPr lvl="1"/>
            <a:r>
              <a:rPr lang="da-DK" sz="1800" dirty="0" smtClean="0"/>
              <a:t>The </a:t>
            </a:r>
            <a:r>
              <a:rPr lang="da-DK" sz="1800" b="1" dirty="0" smtClean="0">
                <a:solidFill>
                  <a:srgbClr val="0000FF"/>
                </a:solidFill>
              </a:rPr>
              <a:t>Planck </a:t>
            </a:r>
            <a:r>
              <a:rPr lang="da-DK" sz="1800" b="1" dirty="0" err="1" smtClean="0">
                <a:solidFill>
                  <a:srgbClr val="0000FF"/>
                </a:solidFill>
              </a:rPr>
              <a:t>satellite</a:t>
            </a:r>
            <a:r>
              <a:rPr lang="da-DK" sz="1800" b="1" dirty="0" smtClean="0">
                <a:solidFill>
                  <a:srgbClr val="0000FF"/>
                </a:solidFill>
              </a:rPr>
              <a:t> </a:t>
            </a:r>
            <a:r>
              <a:rPr lang="da-DK" sz="1800" dirty="0" smtClean="0"/>
              <a:t>mission with </a:t>
            </a:r>
            <a:r>
              <a:rPr lang="da-DK" sz="1800" dirty="0" err="1" smtClean="0"/>
              <a:t>unique</a:t>
            </a:r>
            <a:r>
              <a:rPr lang="da-DK" sz="1800" dirty="0" smtClean="0"/>
              <a:t> resolution and </a:t>
            </a:r>
            <a:r>
              <a:rPr lang="da-DK" sz="1800" dirty="0" err="1" smtClean="0"/>
              <a:t>coverage</a:t>
            </a:r>
            <a:r>
              <a:rPr lang="da-DK" sz="1800" dirty="0"/>
              <a:t> </a:t>
            </a:r>
            <a:r>
              <a:rPr lang="da-DK" sz="1800" dirty="0" smtClean="0"/>
              <a:t>of the sky</a:t>
            </a:r>
          </a:p>
          <a:p>
            <a:pPr lvl="1">
              <a:spcBef>
                <a:spcPts val="1200"/>
              </a:spcBef>
            </a:pPr>
            <a:r>
              <a:rPr lang="da-DK" sz="1800" dirty="0" smtClean="0"/>
              <a:t>And in addition </a:t>
            </a:r>
            <a:r>
              <a:rPr lang="da-DK" sz="1800" dirty="0" smtClean="0"/>
              <a:t>a </a:t>
            </a:r>
            <a:r>
              <a:rPr lang="da-DK" sz="1800" dirty="0" err="1" smtClean="0"/>
              <a:t>reknown</a:t>
            </a:r>
            <a:r>
              <a:rPr lang="da-DK" sz="1800" dirty="0" smtClean="0"/>
              <a:t> </a:t>
            </a:r>
            <a:r>
              <a:rPr lang="da-DK" sz="1800" b="1" dirty="0" err="1" smtClean="0">
                <a:solidFill>
                  <a:srgbClr val="0000FF"/>
                </a:solidFill>
              </a:rPr>
              <a:t>theory</a:t>
            </a:r>
            <a:r>
              <a:rPr lang="da-DK" sz="1800" dirty="0" smtClean="0"/>
              <a:t> </a:t>
            </a:r>
            <a:r>
              <a:rPr lang="da-DK" sz="1800" dirty="0" err="1" smtClean="0"/>
              <a:t>group</a:t>
            </a:r>
            <a:r>
              <a:rPr lang="da-DK" sz="1800" dirty="0" smtClean="0"/>
              <a:t> </a:t>
            </a:r>
            <a:r>
              <a:rPr lang="da-DK" sz="1800" dirty="0" err="1" smtClean="0"/>
              <a:t>that</a:t>
            </a:r>
            <a:r>
              <a:rPr lang="da-DK" sz="1800" dirty="0" smtClean="0"/>
              <a:t> ties </a:t>
            </a:r>
            <a:r>
              <a:rPr lang="da-DK" sz="1800" dirty="0" err="1" smtClean="0"/>
              <a:t>everything</a:t>
            </a:r>
            <a:r>
              <a:rPr lang="da-DK" sz="1800" dirty="0" smtClean="0"/>
              <a:t> </a:t>
            </a:r>
            <a:r>
              <a:rPr lang="da-DK" sz="1800" dirty="0" err="1" smtClean="0"/>
              <a:t>together</a:t>
            </a:r>
            <a:r>
              <a:rPr lang="da-DK" sz="1800" dirty="0" smtClean="0"/>
              <a:t> </a:t>
            </a:r>
            <a:r>
              <a:rPr lang="da-DK" dirty="0" smtClean="0"/>
              <a:t>    </a:t>
            </a:r>
            <a:endParaRPr lang="da-DK" dirty="0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13/11/2012</a:t>
            </a:r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DISCOVERY presentation by Peter</a:t>
            </a:r>
            <a:endParaRPr lang="en-US"/>
          </a:p>
        </p:txBody>
      </p:sp>
      <p:pic>
        <p:nvPicPr>
          <p:cNvPr id="11" name="Billede 10" descr="0801022_04-A4-at-144-dp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6" y="1268760"/>
            <a:ext cx="2232248" cy="1584176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" name="Billede 3" descr="ATLA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6" y="2924944"/>
            <a:ext cx="2232248" cy="144016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6" name="Billede 5" descr="planc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6" y="4437112"/>
            <a:ext cx="2232248" cy="1512168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30532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7868" y="260648"/>
            <a:ext cx="2232248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da-DK" dirty="0" smtClean="0"/>
              <a:t>Main </a:t>
            </a:r>
            <a:r>
              <a:rPr lang="da-DK" dirty="0" err="1"/>
              <a:t>T</a:t>
            </a:r>
            <a:r>
              <a:rPr lang="da-DK" dirty="0" err="1" smtClean="0"/>
              <a:t>hemes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403650" y="1844824"/>
            <a:ext cx="6192688" cy="331236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da-DK" sz="2000" dirty="0" err="1" smtClean="0"/>
              <a:t>Understanding</a:t>
            </a:r>
            <a:r>
              <a:rPr lang="da-DK" sz="2000" dirty="0" smtClean="0"/>
              <a:t> </a:t>
            </a:r>
            <a:r>
              <a:rPr lang="da-DK" sz="2000" dirty="0" err="1" smtClean="0"/>
              <a:t>every</a:t>
            </a:r>
            <a:r>
              <a:rPr lang="da-DK" sz="2000" dirty="0" smtClean="0"/>
              <a:t> </a:t>
            </a:r>
            <a:r>
              <a:rPr lang="da-DK" sz="2000" dirty="0" err="1" smtClean="0"/>
              <a:t>detail</a:t>
            </a:r>
            <a:r>
              <a:rPr lang="da-DK" sz="2000" dirty="0" smtClean="0"/>
              <a:t> of the Standard Model</a:t>
            </a:r>
          </a:p>
          <a:p>
            <a:r>
              <a:rPr lang="da-DK" sz="2000" dirty="0" err="1" smtClean="0"/>
              <a:t>Finding</a:t>
            </a:r>
            <a:r>
              <a:rPr lang="da-DK" sz="2000" dirty="0" smtClean="0"/>
              <a:t> and </a:t>
            </a:r>
            <a:r>
              <a:rPr lang="da-DK" sz="2000" dirty="0" err="1" smtClean="0"/>
              <a:t>exploring</a:t>
            </a:r>
            <a:r>
              <a:rPr lang="da-DK" sz="2000" dirty="0" smtClean="0"/>
              <a:t> the </a:t>
            </a:r>
            <a:r>
              <a:rPr lang="da-DK" sz="2000" dirty="0" err="1" smtClean="0"/>
              <a:t>Higgs</a:t>
            </a:r>
            <a:r>
              <a:rPr lang="da-DK" sz="2000" dirty="0" smtClean="0"/>
              <a:t> </a:t>
            </a:r>
            <a:r>
              <a:rPr lang="da-DK" sz="2000" dirty="0" err="1" smtClean="0"/>
              <a:t>boson</a:t>
            </a:r>
            <a:endParaRPr lang="da-DK" sz="2000" dirty="0" smtClean="0"/>
          </a:p>
          <a:p>
            <a:r>
              <a:rPr lang="da-DK" sz="2000" dirty="0" err="1" smtClean="0"/>
              <a:t>Searching</a:t>
            </a:r>
            <a:r>
              <a:rPr lang="da-DK" sz="2000" dirty="0" smtClean="0"/>
              <a:t> for </a:t>
            </a:r>
            <a:r>
              <a:rPr lang="da-DK" sz="2000" dirty="0" err="1"/>
              <a:t>p</a:t>
            </a:r>
            <a:r>
              <a:rPr lang="da-DK" sz="2000" dirty="0" err="1" smtClean="0"/>
              <a:t>hysics</a:t>
            </a:r>
            <a:r>
              <a:rPr lang="da-DK" sz="2000" dirty="0" smtClean="0"/>
              <a:t> </a:t>
            </a:r>
            <a:r>
              <a:rPr lang="da-DK" sz="2000" dirty="0" err="1" smtClean="0"/>
              <a:t>beyond</a:t>
            </a:r>
            <a:r>
              <a:rPr lang="da-DK" sz="2000" dirty="0" smtClean="0"/>
              <a:t> the Standard Model</a:t>
            </a:r>
          </a:p>
          <a:p>
            <a:r>
              <a:rPr lang="da-DK" sz="2000" dirty="0" err="1" smtClean="0"/>
              <a:t>Exploring</a:t>
            </a:r>
            <a:r>
              <a:rPr lang="da-DK" sz="2000" dirty="0" smtClean="0"/>
              <a:t> the </a:t>
            </a:r>
            <a:r>
              <a:rPr lang="da-DK" sz="2000" dirty="0" err="1" smtClean="0"/>
              <a:t>quark-</a:t>
            </a:r>
            <a:r>
              <a:rPr lang="da-DK" sz="2000" dirty="0" err="1"/>
              <a:t>g</a:t>
            </a:r>
            <a:r>
              <a:rPr lang="da-DK" sz="2000" dirty="0" err="1" smtClean="0"/>
              <a:t>luon</a:t>
            </a:r>
            <a:r>
              <a:rPr lang="da-DK" sz="2000" dirty="0" smtClean="0"/>
              <a:t> </a:t>
            </a:r>
            <a:r>
              <a:rPr lang="da-DK" sz="2000" dirty="0" err="1"/>
              <a:t>p</a:t>
            </a:r>
            <a:r>
              <a:rPr lang="da-DK" sz="2000" dirty="0" err="1" smtClean="0"/>
              <a:t>hase</a:t>
            </a:r>
            <a:r>
              <a:rPr lang="da-DK" sz="2000" dirty="0" smtClean="0"/>
              <a:t> of matter</a:t>
            </a:r>
          </a:p>
          <a:p>
            <a:r>
              <a:rPr lang="da-DK" sz="2000" dirty="0" err="1" smtClean="0"/>
              <a:t>Understanding</a:t>
            </a:r>
            <a:r>
              <a:rPr lang="da-DK" sz="2000" dirty="0" smtClean="0"/>
              <a:t> </a:t>
            </a:r>
            <a:r>
              <a:rPr lang="da-DK" sz="2000" dirty="0" err="1"/>
              <a:t>f</a:t>
            </a:r>
            <a:r>
              <a:rPr lang="da-DK" sz="2000" dirty="0" err="1" smtClean="0"/>
              <a:t>luctuations</a:t>
            </a:r>
            <a:r>
              <a:rPr lang="da-DK" sz="2000" dirty="0" smtClean="0"/>
              <a:t> in the </a:t>
            </a:r>
            <a:r>
              <a:rPr lang="da-DK" sz="2000" dirty="0" err="1" smtClean="0"/>
              <a:t>early</a:t>
            </a:r>
            <a:r>
              <a:rPr lang="da-DK" sz="2000" dirty="0" smtClean="0"/>
              <a:t> </a:t>
            </a:r>
            <a:r>
              <a:rPr lang="da-DK" sz="2000" dirty="0" err="1"/>
              <a:t>u</a:t>
            </a:r>
            <a:r>
              <a:rPr lang="da-DK" sz="2000" dirty="0" err="1" smtClean="0"/>
              <a:t>niverse</a:t>
            </a:r>
            <a:endParaRPr lang="da-DK" sz="2000" dirty="0" smtClean="0"/>
          </a:p>
          <a:p>
            <a:r>
              <a:rPr lang="da-DK" sz="2000" dirty="0" err="1" smtClean="0"/>
              <a:t>Establishing</a:t>
            </a:r>
            <a:r>
              <a:rPr lang="da-DK" sz="2000" dirty="0" smtClean="0"/>
              <a:t> </a:t>
            </a:r>
            <a:r>
              <a:rPr lang="da-DK" sz="2000" dirty="0"/>
              <a:t>the </a:t>
            </a:r>
            <a:r>
              <a:rPr lang="da-DK" sz="2000" dirty="0" err="1"/>
              <a:t>theory</a:t>
            </a:r>
            <a:r>
              <a:rPr lang="da-DK" sz="2000" dirty="0"/>
              <a:t> of i</a:t>
            </a:r>
            <a:r>
              <a:rPr lang="da-DK" sz="2000" dirty="0" smtClean="0"/>
              <a:t>nflation, </a:t>
            </a:r>
            <a:r>
              <a:rPr lang="da-DK" sz="2000" dirty="0"/>
              <a:t>the </a:t>
            </a:r>
            <a:r>
              <a:rPr lang="da-DK" sz="2000" dirty="0" err="1"/>
              <a:t>origin</a:t>
            </a:r>
            <a:r>
              <a:rPr lang="da-DK" sz="2000" dirty="0"/>
              <a:t> </a:t>
            </a:r>
            <a:r>
              <a:rPr lang="da-DK" sz="2000" dirty="0" smtClean="0"/>
              <a:t>of </a:t>
            </a:r>
            <a:r>
              <a:rPr lang="da-DK" sz="2000" dirty="0"/>
              <a:t>Dark</a:t>
            </a:r>
            <a:r>
              <a:rPr lang="da-DK" sz="2000" dirty="0" smtClean="0"/>
              <a:t> Matter </a:t>
            </a:r>
            <a:r>
              <a:rPr lang="da-DK" sz="2000" dirty="0"/>
              <a:t>and</a:t>
            </a:r>
            <a:r>
              <a:rPr lang="da-DK" sz="2000" dirty="0" smtClean="0"/>
              <a:t> Dark </a:t>
            </a:r>
            <a:r>
              <a:rPr lang="da-DK" sz="2000" dirty="0"/>
              <a:t>Energy  </a:t>
            </a:r>
          </a:p>
          <a:p>
            <a:r>
              <a:rPr lang="da-DK" sz="2000" dirty="0" err="1" smtClean="0"/>
              <a:t>Developing</a:t>
            </a:r>
            <a:r>
              <a:rPr lang="da-DK" sz="2000" dirty="0" smtClean="0"/>
              <a:t> </a:t>
            </a:r>
            <a:r>
              <a:rPr lang="da-DK" sz="2000" dirty="0"/>
              <a:t>new </a:t>
            </a:r>
            <a:r>
              <a:rPr lang="da-DK" sz="2000" dirty="0" err="1"/>
              <a:t>directions</a:t>
            </a:r>
            <a:r>
              <a:rPr lang="da-DK" sz="2000" dirty="0"/>
              <a:t> in the</a:t>
            </a:r>
            <a:r>
              <a:rPr lang="da-DK" sz="2000" dirty="0" smtClean="0"/>
              <a:t> </a:t>
            </a:r>
            <a:r>
              <a:rPr lang="da-DK" sz="2000" dirty="0" err="1"/>
              <a:t>t</a:t>
            </a:r>
            <a:r>
              <a:rPr lang="da-DK" sz="2000" dirty="0" err="1" smtClean="0"/>
              <a:t>heory</a:t>
            </a:r>
            <a:r>
              <a:rPr lang="da-DK" sz="2000" dirty="0" smtClean="0"/>
              <a:t> </a:t>
            </a:r>
            <a:r>
              <a:rPr lang="da-DK" sz="2000" dirty="0"/>
              <a:t>of f</a:t>
            </a:r>
            <a:r>
              <a:rPr lang="da-DK" sz="2000" dirty="0" smtClean="0"/>
              <a:t>undamental </a:t>
            </a:r>
            <a:r>
              <a:rPr lang="da-DK" sz="2000" dirty="0"/>
              <a:t>p</a:t>
            </a:r>
            <a:r>
              <a:rPr lang="da-DK" sz="2000" dirty="0" smtClean="0"/>
              <a:t>rocesses at smallest </a:t>
            </a:r>
            <a:r>
              <a:rPr lang="da-DK" sz="2000" dirty="0" err="1" smtClean="0"/>
              <a:t>scales</a:t>
            </a:r>
            <a:r>
              <a:rPr lang="da-DK" sz="2000" dirty="0" smtClean="0"/>
              <a:t> </a:t>
            </a:r>
            <a:r>
              <a:rPr lang="da-DK" sz="2000" dirty="0" err="1" smtClean="0"/>
              <a:t>ever</a:t>
            </a:r>
            <a:r>
              <a:rPr lang="da-DK" sz="2000" dirty="0" smtClean="0"/>
              <a:t> </a:t>
            </a:r>
            <a:r>
              <a:rPr lang="da-DK" sz="2000" dirty="0" err="1" smtClean="0"/>
              <a:t>reached</a:t>
            </a:r>
            <a:endParaRPr lang="da-DK" sz="2000" dirty="0"/>
          </a:p>
        </p:txBody>
      </p:sp>
      <p:sp>
        <p:nvSpPr>
          <p:cNvPr id="15" name="Pladsholder til dato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13/11/2012</a:t>
            </a:r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DISCOVERY presentation by Peter</a:t>
            </a:r>
            <a:endParaRPr lang="en-US"/>
          </a:p>
        </p:txBody>
      </p:sp>
      <p:pic>
        <p:nvPicPr>
          <p:cNvPr id="6" name="Pladsholder til indhold 6" descr="first pb+pb HLT reco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76478" y="58111"/>
            <a:ext cx="2699792" cy="1642699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pic>
        <p:nvPicPr>
          <p:cNvPr id="11" name="Billede 10" descr="Higg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9" y="67732"/>
            <a:ext cx="2331740" cy="16288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12" name="Billede 11" descr="gg-bb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46" y="5233475"/>
            <a:ext cx="2699793" cy="1556792"/>
          </a:xfrm>
          <a:prstGeom prst="rect">
            <a:avLst/>
          </a:prstGeom>
        </p:spPr>
      </p:pic>
      <p:pic>
        <p:nvPicPr>
          <p:cNvPr id="13" name="Billede 12" descr="CMB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4" y="5245515"/>
            <a:ext cx="2444304" cy="151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05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576064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da-DK" dirty="0" smtClean="0"/>
              <a:t>Discover the </a:t>
            </a:r>
            <a:r>
              <a:rPr lang="da-DK" dirty="0" err="1" smtClean="0"/>
              <a:t>Synergy</a:t>
            </a:r>
            <a:endParaRPr lang="da-DK" dirty="0"/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13/11/2012</a:t>
            </a:r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DISCOVERY presentation by Peter</a:t>
            </a:r>
            <a:endParaRPr lang="en-US"/>
          </a:p>
        </p:txBody>
      </p:sp>
      <p:sp>
        <p:nvSpPr>
          <p:cNvPr id="6" name="Ellipse 5"/>
          <p:cNvSpPr/>
          <p:nvPr/>
        </p:nvSpPr>
        <p:spPr>
          <a:xfrm>
            <a:off x="2555780" y="3356992"/>
            <a:ext cx="3168352" cy="1728192"/>
          </a:xfrm>
          <a:prstGeom prst="ellipse">
            <a:avLst/>
          </a:prstGeom>
          <a:solidFill>
            <a:srgbClr val="FF0000">
              <a:alpha val="45000"/>
            </a:srgbClr>
          </a:solidFill>
          <a:ln w="25400">
            <a:solidFill>
              <a:schemeClr val="bg1"/>
            </a:solidFill>
          </a:ln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/>
          <p:cNvSpPr/>
          <p:nvPr/>
        </p:nvSpPr>
        <p:spPr>
          <a:xfrm>
            <a:off x="1907704" y="2276872"/>
            <a:ext cx="3744416" cy="1728192"/>
          </a:xfrm>
          <a:prstGeom prst="ellipse">
            <a:avLst/>
          </a:prstGeom>
          <a:solidFill>
            <a:srgbClr val="CCFFCC">
              <a:alpha val="45000"/>
            </a:srgbClr>
          </a:solidFill>
          <a:ln w="25400">
            <a:solidFill>
              <a:schemeClr val="bg1"/>
            </a:solidFill>
          </a:ln>
          <a:scene3d>
            <a:camera prst="orthographicFront">
              <a:rot lat="0" lon="0" rev="192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/>
          <p:cNvSpPr/>
          <p:nvPr/>
        </p:nvSpPr>
        <p:spPr>
          <a:xfrm>
            <a:off x="3491880" y="1988840"/>
            <a:ext cx="3528392" cy="1944216"/>
          </a:xfrm>
          <a:prstGeom prst="ellipse">
            <a:avLst/>
          </a:prstGeom>
          <a:solidFill>
            <a:srgbClr val="FFFF00">
              <a:alpha val="45000"/>
            </a:srgbClr>
          </a:solidFill>
          <a:ln w="25400">
            <a:solidFill>
              <a:schemeClr val="bg1"/>
            </a:solidFill>
          </a:ln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Ellipse 8"/>
          <p:cNvSpPr/>
          <p:nvPr/>
        </p:nvSpPr>
        <p:spPr>
          <a:xfrm>
            <a:off x="3707906" y="3356992"/>
            <a:ext cx="3528392" cy="1944216"/>
          </a:xfrm>
          <a:prstGeom prst="ellipse">
            <a:avLst/>
          </a:prstGeom>
          <a:solidFill>
            <a:srgbClr val="3366FF">
              <a:alpha val="45000"/>
            </a:srgbClr>
          </a:solidFill>
          <a:ln w="25400">
            <a:solidFill>
              <a:schemeClr val="bg1"/>
            </a:solidFill>
          </a:ln>
          <a:scene3d>
            <a:camera prst="orthographicFront">
              <a:rot lat="0" lon="0" rev="192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felt 9"/>
          <p:cNvSpPr txBox="1"/>
          <p:nvPr/>
        </p:nvSpPr>
        <p:spPr>
          <a:xfrm>
            <a:off x="6732242" y="1052736"/>
            <a:ext cx="2016224" cy="230832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err="1" smtClean="0"/>
              <a:t>Strong</a:t>
            </a:r>
            <a:r>
              <a:rPr lang="da-DK" dirty="0" smtClean="0"/>
              <a:t> </a:t>
            </a:r>
            <a:r>
              <a:rPr lang="da-DK" dirty="0" err="1" smtClean="0"/>
              <a:t>interactions</a:t>
            </a:r>
            <a:r>
              <a:rPr lang="da-DK" dirty="0" smtClean="0"/>
              <a:t>, QCD matter, </a:t>
            </a:r>
            <a:r>
              <a:rPr lang="da-DK" dirty="0" err="1" smtClean="0"/>
              <a:t>fluctuations</a:t>
            </a:r>
            <a:r>
              <a:rPr lang="da-DK" dirty="0" smtClean="0"/>
              <a:t>,  </a:t>
            </a:r>
            <a:r>
              <a:rPr lang="da-DK" dirty="0" err="1" smtClean="0"/>
              <a:t>correlations</a:t>
            </a:r>
            <a:r>
              <a:rPr lang="da-DK" dirty="0" smtClean="0"/>
              <a:t>, flow and </a:t>
            </a:r>
            <a:r>
              <a:rPr lang="da-DK" dirty="0" err="1" smtClean="0"/>
              <a:t>thermalization</a:t>
            </a:r>
            <a:r>
              <a:rPr lang="da-DK" dirty="0" smtClean="0"/>
              <a:t>,</a:t>
            </a:r>
          </a:p>
          <a:p>
            <a:r>
              <a:rPr lang="da-DK" dirty="0" smtClean="0"/>
              <a:t>heavy </a:t>
            </a:r>
            <a:r>
              <a:rPr lang="da-DK" dirty="0" err="1" smtClean="0"/>
              <a:t>quarks</a:t>
            </a:r>
            <a:r>
              <a:rPr lang="da-DK" dirty="0" smtClean="0"/>
              <a:t>,</a:t>
            </a:r>
          </a:p>
          <a:p>
            <a:r>
              <a:rPr lang="da-DK" dirty="0" err="1" smtClean="0"/>
              <a:t>Color</a:t>
            </a:r>
            <a:r>
              <a:rPr lang="da-DK" dirty="0" smtClean="0"/>
              <a:t> Glass </a:t>
            </a:r>
            <a:r>
              <a:rPr lang="da-DK" dirty="0" err="1" smtClean="0"/>
              <a:t>Condensate</a:t>
            </a:r>
            <a:endParaRPr lang="da-DK" dirty="0" smtClean="0"/>
          </a:p>
        </p:txBody>
      </p:sp>
      <p:sp>
        <p:nvSpPr>
          <p:cNvPr id="11" name="Tekstfelt 10"/>
          <p:cNvSpPr txBox="1"/>
          <p:nvPr/>
        </p:nvSpPr>
        <p:spPr>
          <a:xfrm>
            <a:off x="7020276" y="4725152"/>
            <a:ext cx="2016224" cy="175432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err="1" smtClean="0"/>
              <a:t>Cosmic</a:t>
            </a:r>
            <a:r>
              <a:rPr lang="da-DK" dirty="0" smtClean="0"/>
              <a:t> </a:t>
            </a:r>
            <a:r>
              <a:rPr lang="da-DK" dirty="0" err="1" smtClean="0"/>
              <a:t>Microwave</a:t>
            </a:r>
            <a:r>
              <a:rPr lang="da-DK" dirty="0" smtClean="0"/>
              <a:t> </a:t>
            </a:r>
            <a:r>
              <a:rPr lang="da-DK" dirty="0" err="1" smtClean="0"/>
              <a:t>Background</a:t>
            </a:r>
            <a:r>
              <a:rPr lang="da-DK" dirty="0" smtClean="0"/>
              <a:t>, the</a:t>
            </a:r>
          </a:p>
          <a:p>
            <a:r>
              <a:rPr lang="da-DK" dirty="0" err="1" smtClean="0"/>
              <a:t>Earliest</a:t>
            </a:r>
            <a:r>
              <a:rPr lang="da-DK" dirty="0" smtClean="0"/>
              <a:t> </a:t>
            </a:r>
            <a:r>
              <a:rPr lang="da-DK" dirty="0" err="1" smtClean="0"/>
              <a:t>Universe</a:t>
            </a:r>
            <a:r>
              <a:rPr lang="da-DK" dirty="0" smtClean="0"/>
              <a:t>, Dark Matter, </a:t>
            </a:r>
            <a:r>
              <a:rPr lang="da-DK" dirty="0" err="1" smtClean="0"/>
              <a:t>fluctuations</a:t>
            </a:r>
            <a:r>
              <a:rPr lang="da-DK" dirty="0" smtClean="0"/>
              <a:t>, flow </a:t>
            </a:r>
          </a:p>
          <a:p>
            <a:endParaRPr lang="da-DK" dirty="0"/>
          </a:p>
        </p:txBody>
      </p:sp>
      <p:sp>
        <p:nvSpPr>
          <p:cNvPr id="13" name="Tekstfelt 12"/>
          <p:cNvSpPr txBox="1"/>
          <p:nvPr/>
        </p:nvSpPr>
        <p:spPr>
          <a:xfrm>
            <a:off x="179512" y="980729"/>
            <a:ext cx="2016224" cy="230832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err="1" smtClean="0"/>
              <a:t>Strong</a:t>
            </a:r>
            <a:r>
              <a:rPr lang="da-DK" dirty="0" smtClean="0"/>
              <a:t> and </a:t>
            </a:r>
            <a:r>
              <a:rPr lang="da-DK" dirty="0" err="1" smtClean="0"/>
              <a:t>Electroweak</a:t>
            </a:r>
            <a:r>
              <a:rPr lang="da-DK" dirty="0" smtClean="0"/>
              <a:t> </a:t>
            </a:r>
            <a:r>
              <a:rPr lang="da-DK" dirty="0" err="1" smtClean="0"/>
              <a:t>interactions</a:t>
            </a:r>
            <a:r>
              <a:rPr lang="da-DK" dirty="0" smtClean="0"/>
              <a:t>, </a:t>
            </a:r>
            <a:r>
              <a:rPr lang="da-DK" dirty="0" err="1" smtClean="0"/>
              <a:t>Parton</a:t>
            </a:r>
            <a:r>
              <a:rPr lang="da-DK" dirty="0" smtClean="0"/>
              <a:t> distributions,</a:t>
            </a:r>
          </a:p>
          <a:p>
            <a:r>
              <a:rPr lang="da-DK" dirty="0" smtClean="0"/>
              <a:t>Standard Model and </a:t>
            </a:r>
            <a:r>
              <a:rPr lang="da-DK" dirty="0" err="1" smtClean="0"/>
              <a:t>beyond</a:t>
            </a:r>
            <a:r>
              <a:rPr lang="da-DK" dirty="0" smtClean="0"/>
              <a:t>, </a:t>
            </a:r>
            <a:r>
              <a:rPr lang="da-DK" dirty="0" err="1" smtClean="0"/>
              <a:t>Higgs</a:t>
            </a:r>
            <a:r>
              <a:rPr lang="da-DK" dirty="0" smtClean="0"/>
              <a:t>, Dark Matter</a:t>
            </a:r>
            <a:r>
              <a:rPr lang="da-DK" dirty="0"/>
              <a:t>.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539556" y="3933056"/>
            <a:ext cx="2016224" cy="230832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/>
              <a:t>Amplitudes, </a:t>
            </a:r>
            <a:r>
              <a:rPr lang="da-DK" dirty="0" err="1" smtClean="0"/>
              <a:t>Parton</a:t>
            </a:r>
            <a:r>
              <a:rPr lang="da-DK" dirty="0" smtClean="0"/>
              <a:t> distributions, </a:t>
            </a:r>
            <a:r>
              <a:rPr lang="da-DK" dirty="0" err="1" smtClean="0"/>
              <a:t>Strong</a:t>
            </a:r>
            <a:r>
              <a:rPr lang="da-DK" dirty="0" smtClean="0"/>
              <a:t> and </a:t>
            </a:r>
            <a:r>
              <a:rPr lang="da-DK" dirty="0" err="1" smtClean="0"/>
              <a:t>Electroweak</a:t>
            </a:r>
            <a:r>
              <a:rPr lang="da-DK" dirty="0" smtClean="0"/>
              <a:t> </a:t>
            </a:r>
            <a:r>
              <a:rPr lang="da-DK" dirty="0" err="1" smtClean="0"/>
              <a:t>interactions</a:t>
            </a:r>
            <a:r>
              <a:rPr lang="da-DK" dirty="0" smtClean="0"/>
              <a:t> , Standard Model and </a:t>
            </a:r>
            <a:r>
              <a:rPr lang="da-DK" dirty="0" err="1" smtClean="0"/>
              <a:t>beyond</a:t>
            </a:r>
            <a:r>
              <a:rPr lang="da-DK" dirty="0" smtClean="0"/>
              <a:t>,  </a:t>
            </a:r>
            <a:r>
              <a:rPr lang="da-DK" dirty="0" err="1" smtClean="0"/>
              <a:t>Cosmology</a:t>
            </a:r>
            <a:r>
              <a:rPr lang="da-DK" dirty="0" smtClean="0"/>
              <a:t>, </a:t>
            </a:r>
            <a:r>
              <a:rPr lang="da-DK" dirty="0" err="1" smtClean="0"/>
              <a:t>Gravity</a:t>
            </a:r>
            <a:endParaRPr lang="da-DK" dirty="0"/>
          </a:p>
        </p:txBody>
      </p:sp>
      <p:sp>
        <p:nvSpPr>
          <p:cNvPr id="15" name="Tekstfelt 14"/>
          <p:cNvSpPr txBox="1"/>
          <p:nvPr/>
        </p:nvSpPr>
        <p:spPr>
          <a:xfrm>
            <a:off x="3995936" y="3573016"/>
            <a:ext cx="1296144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0000FF"/>
                </a:solidFill>
              </a:rPr>
              <a:t>DISCOVERY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2627784" y="206084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ATLAS</a:t>
            </a:r>
            <a:endParaRPr lang="da-DK" dirty="0"/>
          </a:p>
        </p:txBody>
      </p:sp>
      <p:sp>
        <p:nvSpPr>
          <p:cNvPr id="18" name="Tekstfelt 17"/>
          <p:cNvSpPr txBox="1"/>
          <p:nvPr/>
        </p:nvSpPr>
        <p:spPr>
          <a:xfrm>
            <a:off x="5508106" y="16288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ALICE</a:t>
            </a:r>
            <a:endParaRPr lang="da-DK" dirty="0"/>
          </a:p>
        </p:txBody>
      </p:sp>
      <p:sp>
        <p:nvSpPr>
          <p:cNvPr id="19" name="Tekstfelt 18"/>
          <p:cNvSpPr txBox="1"/>
          <p:nvPr/>
        </p:nvSpPr>
        <p:spPr>
          <a:xfrm>
            <a:off x="5508106" y="50131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PLANCK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3131842" y="50131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THEORY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39803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4392486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da-DK" dirty="0" err="1" smtClean="0"/>
              <a:t>Discovery</a:t>
            </a:r>
            <a:r>
              <a:rPr lang="da-DK" dirty="0" smtClean="0"/>
              <a:t> at </a:t>
            </a:r>
            <a:r>
              <a:rPr lang="da-DK" dirty="0" err="1" smtClean="0"/>
              <a:t>work</a:t>
            </a:r>
            <a:endParaRPr lang="da-DK" dirty="0"/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13/11/2012</a:t>
            </a:r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DISCOVERY presentation by Peter</a:t>
            </a:r>
            <a:endParaRPr lang="en-US"/>
          </a:p>
        </p:txBody>
      </p:sp>
      <p:sp>
        <p:nvSpPr>
          <p:cNvPr id="6" name="Ellipse 5"/>
          <p:cNvSpPr/>
          <p:nvPr/>
        </p:nvSpPr>
        <p:spPr>
          <a:xfrm rot="3493082">
            <a:off x="388301" y="1539884"/>
            <a:ext cx="2448272" cy="1368152"/>
          </a:xfrm>
          <a:prstGeom prst="ellipse">
            <a:avLst/>
          </a:prstGeom>
          <a:solidFill>
            <a:srgbClr val="FF0000">
              <a:alpha val="45000"/>
            </a:srgbClr>
          </a:solidFill>
          <a:ln w="25400">
            <a:solidFill>
              <a:schemeClr val="bg1"/>
            </a:solidFill>
          </a:ln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/>
          <p:cNvSpPr/>
          <p:nvPr/>
        </p:nvSpPr>
        <p:spPr>
          <a:xfrm rot="8273788">
            <a:off x="540794" y="3727457"/>
            <a:ext cx="2736304" cy="1080120"/>
          </a:xfrm>
          <a:prstGeom prst="ellipse">
            <a:avLst/>
          </a:prstGeom>
          <a:solidFill>
            <a:srgbClr val="CCFFCC">
              <a:alpha val="45000"/>
            </a:srgbClr>
          </a:solidFill>
          <a:ln w="25400">
            <a:solidFill>
              <a:schemeClr val="bg1"/>
            </a:solidFill>
          </a:ln>
          <a:scene3d>
            <a:camera prst="orthographicFront">
              <a:rot lat="0" lon="0" rev="192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/>
          <p:cNvSpPr/>
          <p:nvPr/>
        </p:nvSpPr>
        <p:spPr>
          <a:xfrm rot="3663420">
            <a:off x="3487389" y="1408167"/>
            <a:ext cx="2808312" cy="1152128"/>
          </a:xfrm>
          <a:prstGeom prst="ellipse">
            <a:avLst/>
          </a:prstGeom>
          <a:solidFill>
            <a:srgbClr val="FFFF00">
              <a:alpha val="45000"/>
            </a:srgbClr>
          </a:solidFill>
          <a:ln w="25400">
            <a:solidFill>
              <a:schemeClr val="bg1"/>
            </a:solidFill>
          </a:ln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Ellipse 8"/>
          <p:cNvSpPr/>
          <p:nvPr/>
        </p:nvSpPr>
        <p:spPr>
          <a:xfrm rot="2919114">
            <a:off x="3594254" y="3526545"/>
            <a:ext cx="3528392" cy="1944216"/>
          </a:xfrm>
          <a:prstGeom prst="ellipse">
            <a:avLst/>
          </a:prstGeom>
          <a:solidFill>
            <a:srgbClr val="3366FF">
              <a:alpha val="45000"/>
            </a:srgbClr>
          </a:solidFill>
          <a:ln w="25400">
            <a:solidFill>
              <a:schemeClr val="bg1"/>
            </a:solidFill>
          </a:ln>
          <a:scene3d>
            <a:camera prst="orthographicFront">
              <a:rot lat="0" lon="0" rev="192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felt 9"/>
          <p:cNvSpPr txBox="1"/>
          <p:nvPr/>
        </p:nvSpPr>
        <p:spPr>
          <a:xfrm>
            <a:off x="7092280" y="1772816"/>
            <a:ext cx="100811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/>
              <a:t>Papers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6444208" y="2636912"/>
            <a:ext cx="2195736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err="1" smtClean="0"/>
              <a:t>Physics</a:t>
            </a:r>
            <a:r>
              <a:rPr lang="da-DK" dirty="0" smtClean="0"/>
              <a:t> generators </a:t>
            </a:r>
          </a:p>
          <a:p>
            <a:endParaRPr lang="da-DK" dirty="0"/>
          </a:p>
        </p:txBody>
      </p:sp>
      <p:sp>
        <p:nvSpPr>
          <p:cNvPr id="13" name="Tekstfelt 12"/>
          <p:cNvSpPr txBox="1"/>
          <p:nvPr/>
        </p:nvSpPr>
        <p:spPr>
          <a:xfrm>
            <a:off x="1835696" y="2636912"/>
            <a:ext cx="2232248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/>
              <a:t>Ideas and inspiration</a:t>
            </a:r>
          </a:p>
          <a:p>
            <a:r>
              <a:rPr lang="da-DK" dirty="0" smtClean="0"/>
              <a:t>Computing</a:t>
            </a:r>
          </a:p>
          <a:p>
            <a:r>
              <a:rPr lang="da-DK" dirty="0" smtClean="0"/>
              <a:t>Seminars</a:t>
            </a:r>
          </a:p>
          <a:p>
            <a:r>
              <a:rPr lang="da-DK" dirty="0" err="1" smtClean="0"/>
              <a:t>PhD</a:t>
            </a:r>
            <a:r>
              <a:rPr lang="da-DK" dirty="0" smtClean="0"/>
              <a:t> Schools</a:t>
            </a:r>
            <a:endParaRPr lang="da-DK" dirty="0"/>
          </a:p>
        </p:txBody>
      </p:sp>
      <p:sp>
        <p:nvSpPr>
          <p:cNvPr id="14" name="Tekstfelt 13"/>
          <p:cNvSpPr txBox="1"/>
          <p:nvPr/>
        </p:nvSpPr>
        <p:spPr>
          <a:xfrm>
            <a:off x="1547664" y="4869160"/>
            <a:ext cx="3096344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/>
              <a:t>50% Technical Service Work</a:t>
            </a:r>
          </a:p>
          <a:p>
            <a:r>
              <a:rPr lang="da-DK" dirty="0" smtClean="0"/>
              <a:t>50% </a:t>
            </a:r>
            <a:r>
              <a:rPr lang="da-DK" dirty="0" err="1" smtClean="0"/>
              <a:t>Physics</a:t>
            </a:r>
            <a:r>
              <a:rPr lang="da-DK" dirty="0" smtClean="0"/>
              <a:t> Analysis </a:t>
            </a:r>
            <a:endParaRPr lang="da-DK" dirty="0"/>
          </a:p>
        </p:txBody>
      </p:sp>
      <p:sp>
        <p:nvSpPr>
          <p:cNvPr id="18" name="Tekstfelt 17"/>
          <p:cNvSpPr txBox="1"/>
          <p:nvPr/>
        </p:nvSpPr>
        <p:spPr>
          <a:xfrm>
            <a:off x="4427984" y="3645024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ALICE, ATLAS, PLANCK</a:t>
            </a:r>
          </a:p>
          <a:p>
            <a:endParaRPr lang="da-DK" dirty="0" smtClean="0"/>
          </a:p>
          <a:p>
            <a:r>
              <a:rPr lang="da-DK" dirty="0" err="1" smtClean="0"/>
              <a:t>Working</a:t>
            </a:r>
            <a:r>
              <a:rPr lang="da-DK" dirty="0" smtClean="0"/>
              <a:t> Groups</a:t>
            </a:r>
          </a:p>
          <a:p>
            <a:r>
              <a:rPr lang="da-DK" dirty="0" smtClean="0"/>
              <a:t> </a:t>
            </a:r>
            <a:r>
              <a:rPr lang="da-DK" dirty="0" err="1" smtClean="0"/>
              <a:t>Subdetectors</a:t>
            </a:r>
            <a:endParaRPr lang="da-DK" dirty="0" smtClean="0"/>
          </a:p>
          <a:p>
            <a:r>
              <a:rPr lang="da-DK" dirty="0" err="1" smtClean="0"/>
              <a:t>Editorial</a:t>
            </a:r>
            <a:r>
              <a:rPr lang="da-DK" dirty="0" smtClean="0"/>
              <a:t> </a:t>
            </a:r>
            <a:r>
              <a:rPr lang="da-DK" dirty="0" err="1" smtClean="0"/>
              <a:t>boards</a:t>
            </a:r>
            <a:endParaRPr lang="da-DK" dirty="0"/>
          </a:p>
        </p:txBody>
      </p:sp>
      <p:sp>
        <p:nvSpPr>
          <p:cNvPr id="19" name="Tekstfelt 18"/>
          <p:cNvSpPr txBox="1"/>
          <p:nvPr/>
        </p:nvSpPr>
        <p:spPr>
          <a:xfrm>
            <a:off x="1115616" y="3861048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DISCOVERY EXPERIMENTAL</a:t>
            </a:r>
          </a:p>
          <a:p>
            <a:r>
              <a:rPr lang="da-DK" dirty="0" smtClean="0"/>
              <a:t>GROUPS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1043608" y="1628800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DISCOVERY</a:t>
            </a:r>
          </a:p>
          <a:p>
            <a:r>
              <a:rPr lang="da-DK" dirty="0" smtClean="0"/>
              <a:t>THEORY GROUPS</a:t>
            </a:r>
            <a:endParaRPr lang="da-DK" dirty="0"/>
          </a:p>
        </p:txBody>
      </p:sp>
      <p:sp>
        <p:nvSpPr>
          <p:cNvPr id="24" name="Up Arrow 23"/>
          <p:cNvSpPr/>
          <p:nvPr/>
        </p:nvSpPr>
        <p:spPr>
          <a:xfrm>
            <a:off x="1239520" y="845820"/>
            <a:ext cx="822960" cy="822960"/>
          </a:xfrm>
          <a:prstGeom prst="up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Up-Down Arrow 24"/>
          <p:cNvSpPr/>
          <p:nvPr/>
        </p:nvSpPr>
        <p:spPr>
          <a:xfrm>
            <a:off x="1287780" y="2903220"/>
            <a:ext cx="548640" cy="822960"/>
          </a:xfrm>
          <a:prstGeom prst="up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Tekstfelt 19"/>
          <p:cNvSpPr txBox="1"/>
          <p:nvPr/>
        </p:nvSpPr>
        <p:spPr>
          <a:xfrm>
            <a:off x="4139952" y="148478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INTERNATIONAL</a:t>
            </a:r>
          </a:p>
          <a:p>
            <a:r>
              <a:rPr lang="da-DK" dirty="0" smtClean="0"/>
              <a:t>NETWORKS</a:t>
            </a:r>
          </a:p>
        </p:txBody>
      </p:sp>
      <p:sp>
        <p:nvSpPr>
          <p:cNvPr id="27" name="Left-Right Arrow 26"/>
          <p:cNvSpPr/>
          <p:nvPr/>
        </p:nvSpPr>
        <p:spPr>
          <a:xfrm>
            <a:off x="3373120" y="4018280"/>
            <a:ext cx="822960" cy="54864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Left-Right Arrow 27"/>
          <p:cNvSpPr/>
          <p:nvPr/>
        </p:nvSpPr>
        <p:spPr>
          <a:xfrm>
            <a:off x="2763520" y="1719580"/>
            <a:ext cx="822960" cy="54864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Tekstfelt 9"/>
          <p:cNvSpPr txBox="1"/>
          <p:nvPr/>
        </p:nvSpPr>
        <p:spPr>
          <a:xfrm>
            <a:off x="1115616" y="548680"/>
            <a:ext cx="100811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/>
              <a:t>Papers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6205220" y="1557020"/>
            <a:ext cx="822960" cy="8229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6319520" y="4071620"/>
            <a:ext cx="822960" cy="8229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Up-Down Arrow 31"/>
          <p:cNvSpPr/>
          <p:nvPr/>
        </p:nvSpPr>
        <p:spPr>
          <a:xfrm>
            <a:off x="5745480" y="2344420"/>
            <a:ext cx="548640" cy="822960"/>
          </a:xfrm>
          <a:prstGeom prst="up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Tekstfelt 9"/>
          <p:cNvSpPr txBox="1"/>
          <p:nvPr/>
        </p:nvSpPr>
        <p:spPr>
          <a:xfrm>
            <a:off x="7092280" y="4293096"/>
            <a:ext cx="100811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/>
              <a:t>Papers</a:t>
            </a:r>
          </a:p>
        </p:txBody>
      </p:sp>
      <p:pic>
        <p:nvPicPr>
          <p:cNvPr id="3" name="Picture 2" descr="stk19918boj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22820"/>
            <a:ext cx="1406564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69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lede 18" descr="on-a-clou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20688"/>
            <a:ext cx="1951841" cy="1296144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763688" y="0"/>
            <a:ext cx="5616622" cy="47857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da-DK" dirty="0" smtClean="0"/>
              <a:t> </a:t>
            </a:r>
            <a:r>
              <a:rPr lang="da-DK" dirty="0" err="1" smtClean="0"/>
              <a:t>Discovery</a:t>
            </a:r>
            <a:r>
              <a:rPr lang="da-DK" dirty="0" smtClean="0"/>
              <a:t> Organization</a:t>
            </a:r>
            <a:endParaRPr lang="da-DK" dirty="0"/>
          </a:p>
        </p:txBody>
      </p:sp>
      <p:sp>
        <p:nvSpPr>
          <p:cNvPr id="21" name="Pladsholder til dato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13/11/2012</a:t>
            </a:r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DISCOVERY presentation by Peter</a:t>
            </a:r>
            <a:endParaRPr lang="en-US"/>
          </a:p>
        </p:txBody>
      </p:sp>
      <p:sp>
        <p:nvSpPr>
          <p:cNvPr id="6" name="Rektangel 5"/>
          <p:cNvSpPr/>
          <p:nvPr/>
        </p:nvSpPr>
        <p:spPr>
          <a:xfrm>
            <a:off x="3275856" y="1988840"/>
            <a:ext cx="2592288" cy="914400"/>
          </a:xfrm>
          <a:prstGeom prst="rect">
            <a:avLst/>
          </a:prstGeom>
          <a:solidFill>
            <a:srgbClr val="FF3924"/>
          </a:solidFill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PI</a:t>
            </a:r>
          </a:p>
          <a:p>
            <a:pPr algn="ctr"/>
            <a:r>
              <a:rPr lang="da-DK" dirty="0" smtClean="0"/>
              <a:t>Peter Hansen</a:t>
            </a:r>
          </a:p>
          <a:p>
            <a:pPr algn="ctr"/>
            <a:endParaRPr lang="da-DK" dirty="0"/>
          </a:p>
        </p:txBody>
      </p:sp>
      <p:sp>
        <p:nvSpPr>
          <p:cNvPr id="8" name="Rektangel 7"/>
          <p:cNvSpPr/>
          <p:nvPr/>
        </p:nvSpPr>
        <p:spPr>
          <a:xfrm>
            <a:off x="1691684" y="2996952"/>
            <a:ext cx="5760640" cy="914400"/>
          </a:xfrm>
          <a:prstGeom prst="rect">
            <a:avLst/>
          </a:prstGeom>
          <a:solidFill>
            <a:srgbClr val="FF3924"/>
          </a:solidFill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DISCOVERY BOARD</a:t>
            </a:r>
          </a:p>
          <a:p>
            <a:pPr algn="ctr"/>
            <a:r>
              <a:rPr lang="da-DK" dirty="0" smtClean="0"/>
              <a:t>J.J. Gaardhøje (Chair), P.H. Damgaard,  </a:t>
            </a:r>
            <a:r>
              <a:rPr lang="da-DK" dirty="0"/>
              <a:t>M. </a:t>
            </a:r>
            <a:r>
              <a:rPr lang="da-DK" dirty="0" smtClean="0"/>
              <a:t>Dam, P. </a:t>
            </a:r>
            <a:r>
              <a:rPr lang="da-DK" dirty="0" err="1" smtClean="0"/>
              <a:t>Naselsky</a:t>
            </a:r>
            <a:endParaRPr lang="da-DK" dirty="0"/>
          </a:p>
        </p:txBody>
      </p:sp>
      <p:sp>
        <p:nvSpPr>
          <p:cNvPr id="9" name="Rektangel 8"/>
          <p:cNvSpPr/>
          <p:nvPr/>
        </p:nvSpPr>
        <p:spPr>
          <a:xfrm>
            <a:off x="0" y="1916832"/>
            <a:ext cx="1512168" cy="2016224"/>
          </a:xfrm>
          <a:prstGeom prst="rect">
            <a:avLst/>
          </a:prstGeom>
          <a:solidFill>
            <a:srgbClr val="CCFFCC"/>
          </a:solidFill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>
                <a:solidFill>
                  <a:schemeClr val="tx1"/>
                </a:solidFill>
              </a:rPr>
              <a:t>Internal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Advisory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board</a:t>
            </a:r>
            <a:endParaRPr lang="da-DK" dirty="0" smtClean="0">
              <a:solidFill>
                <a:schemeClr val="tx1"/>
              </a:solidFill>
            </a:endParaRPr>
          </a:p>
          <a:p>
            <a:pPr algn="ctr"/>
            <a:r>
              <a:rPr lang="da-DK" dirty="0" smtClean="0">
                <a:solidFill>
                  <a:schemeClr val="tx1"/>
                </a:solidFill>
              </a:rPr>
              <a:t>J.R. Hansen</a:t>
            </a:r>
          </a:p>
          <a:p>
            <a:pPr algn="ctr"/>
            <a:r>
              <a:rPr lang="da-DK" dirty="0" smtClean="0">
                <a:solidFill>
                  <a:schemeClr val="tx1"/>
                </a:solidFill>
              </a:rPr>
              <a:t>A. Jackson</a:t>
            </a:r>
          </a:p>
          <a:p>
            <a:pPr algn="ctr"/>
            <a:endParaRPr lang="da-DK" dirty="0"/>
          </a:p>
        </p:txBody>
      </p:sp>
      <p:sp>
        <p:nvSpPr>
          <p:cNvPr id="10" name="Rektangel 9"/>
          <p:cNvSpPr/>
          <p:nvPr/>
        </p:nvSpPr>
        <p:spPr>
          <a:xfrm>
            <a:off x="7631832" y="1916832"/>
            <a:ext cx="1512168" cy="2016224"/>
          </a:xfrm>
          <a:prstGeom prst="rect">
            <a:avLst/>
          </a:prstGeom>
          <a:solidFill>
            <a:srgbClr val="CCFFCC"/>
          </a:solidFill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International </a:t>
            </a:r>
            <a:r>
              <a:rPr lang="da-DK" dirty="0" err="1">
                <a:solidFill>
                  <a:schemeClr val="tx1"/>
                </a:solidFill>
              </a:rPr>
              <a:t>Advisory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board</a:t>
            </a:r>
            <a:endParaRPr lang="da-DK" dirty="0">
              <a:solidFill>
                <a:schemeClr val="tx1"/>
              </a:solidFill>
            </a:endParaRPr>
          </a:p>
          <a:p>
            <a:pPr algn="ctr"/>
            <a:r>
              <a:rPr lang="da-DK" dirty="0">
                <a:solidFill>
                  <a:schemeClr val="tx1"/>
                </a:solidFill>
              </a:rPr>
              <a:t>J. </a:t>
            </a:r>
            <a:r>
              <a:rPr lang="da-DK" dirty="0" err="1">
                <a:solidFill>
                  <a:schemeClr val="tx1"/>
                </a:solidFill>
              </a:rPr>
              <a:t>Schukraft</a:t>
            </a:r>
            <a:endParaRPr lang="da-DK" dirty="0" smtClean="0">
              <a:solidFill>
                <a:schemeClr val="tx1"/>
              </a:solidFill>
            </a:endParaRPr>
          </a:p>
          <a:p>
            <a:pPr algn="ctr"/>
            <a:r>
              <a:rPr lang="da-DK" dirty="0">
                <a:solidFill>
                  <a:schemeClr val="tx1"/>
                </a:solidFill>
              </a:rPr>
              <a:t>C</a:t>
            </a:r>
            <a:r>
              <a:rPr lang="da-DK" dirty="0" smtClean="0">
                <a:solidFill>
                  <a:schemeClr val="tx1"/>
                </a:solidFill>
              </a:rPr>
              <a:t>. </a:t>
            </a:r>
            <a:r>
              <a:rPr lang="da-DK" dirty="0" err="1">
                <a:solidFill>
                  <a:schemeClr val="tx1"/>
                </a:solidFill>
              </a:rPr>
              <a:t>Quigg</a:t>
            </a:r>
            <a:endParaRPr lang="da-DK" dirty="0">
              <a:solidFill>
                <a:schemeClr val="tx1"/>
              </a:solidFill>
            </a:endParaRPr>
          </a:p>
          <a:p>
            <a:pPr algn="ctr"/>
            <a:r>
              <a:rPr lang="da-DK" dirty="0">
                <a:solidFill>
                  <a:schemeClr val="tx1"/>
                </a:solidFill>
              </a:rPr>
              <a:t>A. Linde</a:t>
            </a:r>
          </a:p>
        </p:txBody>
      </p:sp>
      <p:sp>
        <p:nvSpPr>
          <p:cNvPr id="11" name="Rektangel 10"/>
          <p:cNvSpPr/>
          <p:nvPr/>
        </p:nvSpPr>
        <p:spPr>
          <a:xfrm>
            <a:off x="611560" y="4221088"/>
            <a:ext cx="1512168" cy="2016224"/>
          </a:xfrm>
          <a:prstGeom prst="rect">
            <a:avLst/>
          </a:prstGeom>
          <a:solidFill>
            <a:srgbClr val="FFFF00"/>
          </a:solidFill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>
                <a:solidFill>
                  <a:schemeClr val="tx1"/>
                </a:solidFill>
              </a:rPr>
              <a:t>Discovery</a:t>
            </a:r>
            <a:endParaRPr lang="da-DK" dirty="0" smtClean="0">
              <a:solidFill>
                <a:schemeClr val="tx1"/>
              </a:solidFill>
            </a:endParaRPr>
          </a:p>
          <a:p>
            <a:pPr algn="ctr"/>
            <a:r>
              <a:rPr lang="da-DK" dirty="0" err="1" smtClean="0">
                <a:solidFill>
                  <a:schemeClr val="tx1"/>
                </a:solidFill>
              </a:rPr>
              <a:t>Scientific</a:t>
            </a:r>
            <a:r>
              <a:rPr lang="da-DK" dirty="0" smtClean="0">
                <a:solidFill>
                  <a:schemeClr val="tx1"/>
                </a:solidFill>
              </a:rPr>
              <a:t>  </a:t>
            </a:r>
            <a:r>
              <a:rPr lang="da-DK" dirty="0" err="1" smtClean="0">
                <a:solidFill>
                  <a:schemeClr val="tx1"/>
                </a:solidFill>
              </a:rPr>
              <a:t>Associates</a:t>
            </a:r>
            <a:endParaRPr lang="da-DK" dirty="0" smtClean="0">
              <a:solidFill>
                <a:schemeClr val="tx1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2267744" y="4221088"/>
            <a:ext cx="1512168" cy="2016224"/>
          </a:xfrm>
          <a:prstGeom prst="rect">
            <a:avLst/>
          </a:prstGeom>
          <a:solidFill>
            <a:srgbClr val="FFFF00"/>
          </a:solidFill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Intl. </a:t>
            </a:r>
            <a:r>
              <a:rPr lang="da-DK" dirty="0" err="1">
                <a:solidFill>
                  <a:schemeClr val="tx1"/>
                </a:solidFill>
              </a:rPr>
              <a:t>Ph.D</a:t>
            </a:r>
            <a:r>
              <a:rPr lang="da-DK" dirty="0">
                <a:solidFill>
                  <a:schemeClr val="tx1"/>
                </a:solidFill>
              </a:rPr>
              <a:t> Schools</a:t>
            </a:r>
          </a:p>
        </p:txBody>
      </p:sp>
      <p:sp>
        <p:nvSpPr>
          <p:cNvPr id="13" name="Rektangel 12"/>
          <p:cNvSpPr/>
          <p:nvPr/>
        </p:nvSpPr>
        <p:spPr>
          <a:xfrm>
            <a:off x="3923928" y="4221088"/>
            <a:ext cx="1512168" cy="2016224"/>
          </a:xfrm>
          <a:prstGeom prst="rect">
            <a:avLst/>
          </a:prstGeom>
          <a:solidFill>
            <a:srgbClr val="FFFF00"/>
          </a:solidFill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Workshops/Conferences</a:t>
            </a:r>
          </a:p>
        </p:txBody>
      </p:sp>
      <p:sp>
        <p:nvSpPr>
          <p:cNvPr id="14" name="Rektangel 13"/>
          <p:cNvSpPr/>
          <p:nvPr/>
        </p:nvSpPr>
        <p:spPr>
          <a:xfrm>
            <a:off x="5580112" y="4221088"/>
            <a:ext cx="1512168" cy="2016224"/>
          </a:xfrm>
          <a:prstGeom prst="rect">
            <a:avLst/>
          </a:prstGeom>
          <a:solidFill>
            <a:srgbClr val="FFFF00"/>
          </a:solidFill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>
                <a:solidFill>
                  <a:schemeClr val="tx1"/>
                </a:solidFill>
              </a:rPr>
              <a:t>Youngster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Symposia</a:t>
            </a:r>
            <a:r>
              <a:rPr lang="da-DK" dirty="0" smtClean="0">
                <a:solidFill>
                  <a:schemeClr val="tx1"/>
                </a:solidFill>
              </a:rPr>
              <a:t>, Seminars, </a:t>
            </a:r>
            <a:r>
              <a:rPr lang="da-DK" dirty="0" err="1" smtClean="0">
                <a:solidFill>
                  <a:schemeClr val="tx1"/>
                </a:solidFill>
              </a:rPr>
              <a:t>Discovery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Colloquia</a:t>
            </a:r>
            <a:r>
              <a:rPr lang="da-DK" dirty="0" smtClean="0">
                <a:solidFill>
                  <a:schemeClr val="tx1"/>
                </a:solidFill>
              </a:rPr>
              <a:t>, Journal Clubs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7162800" y="4191000"/>
            <a:ext cx="1512168" cy="2016224"/>
          </a:xfrm>
          <a:prstGeom prst="rect">
            <a:avLst/>
          </a:prstGeom>
          <a:solidFill>
            <a:srgbClr val="FFFF00"/>
          </a:solidFill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>
                <a:solidFill>
                  <a:schemeClr val="tx1"/>
                </a:solidFill>
              </a:rPr>
              <a:t>Outreach</a:t>
            </a:r>
            <a:endParaRPr lang="da-DK" dirty="0">
              <a:solidFill>
                <a:schemeClr val="tx1"/>
              </a:solidFill>
            </a:endParaRPr>
          </a:p>
          <a:p>
            <a:pPr algn="ctr"/>
            <a:r>
              <a:rPr lang="da-DK" dirty="0" err="1" smtClean="0">
                <a:solidFill>
                  <a:schemeClr val="tx1"/>
                </a:solidFill>
              </a:rPr>
              <a:t>Recruitment</a:t>
            </a:r>
            <a:endParaRPr lang="da-DK" dirty="0" smtClean="0">
              <a:solidFill>
                <a:schemeClr val="tx1"/>
              </a:solidFill>
            </a:endParaRPr>
          </a:p>
          <a:p>
            <a:pPr algn="ctr"/>
            <a:r>
              <a:rPr lang="da-DK" dirty="0">
                <a:solidFill>
                  <a:schemeClr val="tx1"/>
                </a:solidFill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504406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Discovery production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13/11/2012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DISCOVERY presentation by Peter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9512" y="1268760"/>
            <a:ext cx="876672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Activity Overview: 	2009		2010		2011		2012 </a:t>
            </a:r>
            <a:r>
              <a:rPr lang="en-US" b="1" u="sng" dirty="0" smtClean="0"/>
              <a:t>(Nov </a:t>
            </a:r>
            <a:r>
              <a:rPr lang="en-US" b="1" u="sng" dirty="0"/>
              <a:t>1)</a:t>
            </a:r>
            <a:endParaRPr lang="en-US" dirty="0"/>
          </a:p>
          <a:p>
            <a:r>
              <a:rPr lang="en-US" dirty="0"/>
              <a:t>Scientific staff	</a:t>
            </a:r>
            <a:r>
              <a:rPr lang="en-US" dirty="0" smtClean="0"/>
              <a:t>19</a:t>
            </a:r>
            <a:r>
              <a:rPr lang="en-US" dirty="0"/>
              <a:t>		30		33		40</a:t>
            </a:r>
          </a:p>
          <a:p>
            <a:r>
              <a:rPr lang="en-US" dirty="0"/>
              <a:t>PhD </a:t>
            </a:r>
            <a:r>
              <a:rPr lang="en-US" dirty="0" smtClean="0"/>
              <a:t>students</a:t>
            </a:r>
            <a:r>
              <a:rPr lang="en-US" dirty="0"/>
              <a:t>	6		12		18		19</a:t>
            </a:r>
          </a:p>
          <a:p>
            <a:r>
              <a:rPr lang="en-US" dirty="0"/>
              <a:t>Master students	</a:t>
            </a:r>
            <a:r>
              <a:rPr lang="en-US" dirty="0" smtClean="0"/>
              <a:t>15</a:t>
            </a:r>
            <a:r>
              <a:rPr lang="en-US" dirty="0"/>
              <a:t>		14		</a:t>
            </a:r>
            <a:r>
              <a:rPr lang="en-US" dirty="0" smtClean="0"/>
              <a:t>21</a:t>
            </a:r>
            <a:r>
              <a:rPr lang="en-US" dirty="0"/>
              <a:t>		14</a:t>
            </a:r>
          </a:p>
          <a:p>
            <a:r>
              <a:rPr lang="en-US" dirty="0" smtClean="0"/>
              <a:t>Disc Visitors</a:t>
            </a:r>
            <a:r>
              <a:rPr lang="en-US" dirty="0"/>
              <a:t>	</a:t>
            </a:r>
            <a:r>
              <a:rPr lang="en-US" dirty="0" smtClean="0"/>
              <a:t>0</a:t>
            </a:r>
            <a:r>
              <a:rPr lang="en-US" dirty="0"/>
              <a:t>		27		45		40  </a:t>
            </a:r>
          </a:p>
          <a:p>
            <a:r>
              <a:rPr lang="en-US" dirty="0" smtClean="0"/>
              <a:t>Disc Conferences</a:t>
            </a:r>
            <a:r>
              <a:rPr lang="en-US" dirty="0"/>
              <a:t>	0		7		6		5</a:t>
            </a:r>
          </a:p>
          <a:p>
            <a:r>
              <a:rPr lang="en-US" dirty="0" smtClean="0"/>
              <a:t>Disc Seminars</a:t>
            </a:r>
            <a:r>
              <a:rPr lang="en-US" dirty="0"/>
              <a:t>	0		</a:t>
            </a:r>
            <a:r>
              <a:rPr lang="en-US" dirty="0" smtClean="0"/>
              <a:t>10</a:t>
            </a:r>
            <a:r>
              <a:rPr lang="en-US" dirty="0"/>
              <a:t>		24		27</a:t>
            </a:r>
          </a:p>
          <a:p>
            <a:r>
              <a:rPr lang="en-US" dirty="0"/>
              <a:t>Publications ATLAS	8		29		94		100 </a:t>
            </a:r>
            <a:endParaRPr lang="en-US" dirty="0" smtClean="0"/>
          </a:p>
          <a:p>
            <a:r>
              <a:rPr lang="en-US" dirty="0" smtClean="0"/>
              <a:t>Citations                    ?                                 1647                          3549                           5264</a:t>
            </a:r>
            <a:endParaRPr lang="en-US" dirty="0"/>
          </a:p>
          <a:p>
            <a:r>
              <a:rPr lang="en-US" dirty="0"/>
              <a:t>Publications ALICE	5		15		15		17 </a:t>
            </a:r>
            <a:endParaRPr lang="en-US" dirty="0" smtClean="0"/>
          </a:p>
          <a:p>
            <a:r>
              <a:rPr lang="en-US" dirty="0" smtClean="0"/>
              <a:t>Citations                    ?                                 1415                          283                             262                               </a:t>
            </a:r>
            <a:endParaRPr lang="en-US" dirty="0"/>
          </a:p>
          <a:p>
            <a:r>
              <a:rPr lang="en-US" dirty="0"/>
              <a:t>Publications Planck	4		7		26		</a:t>
            </a:r>
            <a:r>
              <a:rPr lang="en-US" dirty="0" smtClean="0"/>
              <a:t>8</a:t>
            </a:r>
          </a:p>
          <a:p>
            <a:r>
              <a:rPr lang="en-US" dirty="0" smtClean="0"/>
              <a:t>Citations                    ?                                 219                            1363                           8 </a:t>
            </a:r>
            <a:endParaRPr lang="en-US" dirty="0"/>
          </a:p>
          <a:p>
            <a:r>
              <a:rPr lang="en-US" dirty="0"/>
              <a:t>Publications theory	</a:t>
            </a:r>
            <a:r>
              <a:rPr lang="en-US" dirty="0" smtClean="0"/>
              <a:t> ?</a:t>
            </a:r>
            <a:r>
              <a:rPr lang="en-US" dirty="0"/>
              <a:t>		17		52		</a:t>
            </a:r>
            <a:r>
              <a:rPr lang="en-US" dirty="0" smtClean="0"/>
              <a:t>35</a:t>
            </a:r>
          </a:p>
          <a:p>
            <a:r>
              <a:rPr lang="en-US" dirty="0"/>
              <a:t> </a:t>
            </a:r>
            <a:r>
              <a:rPr lang="en-US" dirty="0" smtClean="0"/>
              <a:t>Citations                    ?                                   ?                              481                             248            </a:t>
            </a:r>
            <a:endParaRPr lang="en-US" dirty="0"/>
          </a:p>
          <a:p>
            <a:r>
              <a:rPr lang="en-US" b="1" dirty="0" smtClean="0"/>
              <a:t>Total publications </a:t>
            </a:r>
            <a:r>
              <a:rPr lang="en-US" b="1" dirty="0"/>
              <a:t>	</a:t>
            </a:r>
            <a:r>
              <a:rPr lang="en-US" b="1" dirty="0" smtClean="0"/>
              <a:t>17		68</a:t>
            </a:r>
            <a:r>
              <a:rPr lang="en-US" b="1" dirty="0"/>
              <a:t>		187		160</a:t>
            </a:r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580526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Great boost for particle physics and cosmology!</a:t>
            </a:r>
            <a:endParaRPr lang="en-US" sz="2400" dirty="0"/>
          </a:p>
        </p:txBody>
      </p:sp>
      <p:pic>
        <p:nvPicPr>
          <p:cNvPr id="9" name="Billede 13" descr="added va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1691679" cy="1331747"/>
          </a:xfrm>
          <a:prstGeom prst="rect">
            <a:avLst/>
          </a:prstGeom>
        </p:spPr>
      </p:pic>
      <p:pic>
        <p:nvPicPr>
          <p:cNvPr id="3" name="Picture 2" descr="skd188822sd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0"/>
            <a:ext cx="1916891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want?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Five more years! Five more years! Five more..</a:t>
            </a:r>
          </a:p>
          <a:p>
            <a:r>
              <a:rPr lang="en-US" dirty="0" smtClean="0"/>
              <a:t>How do we get it?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Highlight past achievements (this morning)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Propose new interesting projects (afternoon).</a:t>
            </a:r>
          </a:p>
          <a:p>
            <a:r>
              <a:rPr lang="en-US" dirty="0" smtClean="0"/>
              <a:t>How do we do a good job on this?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Join in discussions with each other today!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13/11/2012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DISCOVERY presentation by Peter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8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saturation sat="104000"/>
                    </a14:imgEffect>
                    <a14:imgEffect>
                      <a14:brightnessContrast contrast="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60032" y="1120"/>
            <a:ext cx="4295677" cy="414796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  <a:reflection stA="26000" endPos="75000" dist="12700" dir="5400000" sy="-100000" algn="bl" rotWithShape="0"/>
          </a:effectLst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 bwMode="auto">
          <a:xfrm>
            <a:off x="3" y="1117"/>
            <a:ext cx="4948302" cy="455877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lum contrast="24000"/>
            <a:alphaModFix/>
          </a:blip>
          <a:stretch>
            <a:fillRect/>
          </a:stretch>
        </p:blipFill>
        <p:spPr>
          <a:xfrm>
            <a:off x="0" y="4509121"/>
            <a:ext cx="5004048" cy="234888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8000"/>
                    </a14:imgEffect>
                    <a14:imgEffect>
                      <a14:brightnessContrast bright="-10000" contrast="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932041" y="4138610"/>
            <a:ext cx="4378042" cy="281878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5496" y="980736"/>
            <a:ext cx="81033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The journey to </a:t>
            </a:r>
          </a:p>
          <a:p>
            <a:r>
              <a:rPr lang="en-US" sz="8000" dirty="0" smtClean="0">
                <a:solidFill>
                  <a:schemeClr val="bg1"/>
                </a:solidFill>
              </a:rPr>
              <a:t>Discoveries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26913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saturation sat="104000"/>
                    </a14:imgEffect>
                    <a14:imgEffect>
                      <a14:brightnessContrast contrast="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60032" y="1120"/>
            <a:ext cx="4295677" cy="414796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  <a:reflection stA="26000" endPos="75000" dist="12700" dir="5400000" sy="-100000" algn="bl" rotWithShape="0"/>
          </a:effec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 bwMode="auto">
          <a:xfrm>
            <a:off x="3" y="1117"/>
            <a:ext cx="4948302" cy="455877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lum contrast="24000"/>
            <a:alphaModFix/>
          </a:blip>
          <a:stretch>
            <a:fillRect/>
          </a:stretch>
        </p:blipFill>
        <p:spPr>
          <a:xfrm>
            <a:off x="0" y="4509121"/>
            <a:ext cx="5004048" cy="234888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8000"/>
                    </a14:imgEffect>
                    <a14:imgEffect>
                      <a14:brightnessContrast bright="-10000" contrast="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932041" y="4138610"/>
            <a:ext cx="4378042" cy="281878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6512" y="620688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From the largest scales to the smallest ever reached</a:t>
            </a:r>
          </a:p>
        </p:txBody>
      </p:sp>
    </p:spTree>
    <p:extLst>
      <p:ext uri="{BB962C8B-B14F-4D97-AF65-F5344CB8AC3E}">
        <p14:creationId xmlns:p14="http://schemas.microsoft.com/office/powerpoint/2010/main" val="216073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mv="urn:schemas-microsoft-com:mac:vml"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251520" y="2348880"/>
            <a:ext cx="8640960" cy="3600400"/>
          </a:xfrm>
          <a:effectLst>
            <a:glow rad="1905000">
              <a:srgbClr val="053FFF">
                <a:alpha val="51000"/>
              </a:srgbClr>
            </a:glow>
            <a:softEdge rad="12700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5400" dirty="0" smtClean="0"/>
              <a:t> </a:t>
            </a:r>
            <a:r>
              <a:rPr lang="en-US" sz="6600" dirty="0" smtClean="0">
                <a:solidFill>
                  <a:srgbClr val="0000FF"/>
                </a:solidFill>
              </a:rPr>
              <a:t>DISCOVERY</a:t>
            </a:r>
            <a:r>
              <a:rPr lang="en-US" sz="6600" dirty="0" smtClean="0"/>
              <a:t> 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en-US" sz="3200" dirty="0" smtClean="0"/>
              <a:t> </a:t>
            </a:r>
            <a:r>
              <a:rPr lang="en-US" sz="3200" dirty="0"/>
              <a:t> Center of Excellence</a:t>
            </a:r>
            <a:br>
              <a:rPr lang="en-US" sz="3200" dirty="0"/>
            </a:br>
            <a:r>
              <a:rPr lang="en-US" sz="3200" dirty="0" smtClean="0"/>
              <a:t>in </a:t>
            </a:r>
            <a:r>
              <a:rPr lang="en-US" sz="3200" dirty="0"/>
              <a:t>Particle </a:t>
            </a:r>
            <a:r>
              <a:rPr lang="en-US" sz="3200" dirty="0" smtClean="0"/>
              <a:t>Physics AND COSMOLOGY</a:t>
            </a:r>
            <a:r>
              <a:rPr lang="en-US" sz="3200" dirty="0"/>
              <a:t/>
            </a:r>
            <a:br>
              <a:rPr lang="en-US" sz="3200" dirty="0"/>
            </a:br>
            <a:endParaRPr lang="en-US" sz="2400" dirty="0"/>
          </a:p>
        </p:txBody>
      </p:sp>
      <p:sp>
        <p:nvSpPr>
          <p:cNvPr id="13" name="Pladsholder til dato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13/11/2012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5949280"/>
            <a:ext cx="2339752" cy="504056"/>
          </a:xfrm>
        </p:spPr>
        <p:txBody>
          <a:bodyPr/>
          <a:lstStyle/>
          <a:p>
            <a:r>
              <a:rPr lang="en-US" smtClean="0"/>
              <a:t>DISCOVERY presentation by Peter</a:t>
            </a:r>
            <a:endParaRPr lang="en-US" dirty="0"/>
          </a:p>
        </p:txBody>
      </p:sp>
      <p:pic>
        <p:nvPicPr>
          <p:cNvPr id="6" name="Picture 5" descr="logo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0" y="7020"/>
            <a:ext cx="2088232" cy="1944216"/>
          </a:xfrm>
          <a:prstGeom prst="rect">
            <a:avLst/>
          </a:prstGeom>
        </p:spPr>
      </p:pic>
      <p:pic>
        <p:nvPicPr>
          <p:cNvPr id="11" name="Picture 10" descr="nat-logo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548680"/>
            <a:ext cx="1071240" cy="12035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 descr="DGlogo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6" y="188640"/>
            <a:ext cx="2655529" cy="11644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ubble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13/11/2012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DISCOVERY presentation by Peter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3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ubble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6" y="980733"/>
            <a:ext cx="834348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FFFF"/>
                </a:solidFill>
              </a:rPr>
              <a:t>Discovery Center</a:t>
            </a:r>
          </a:p>
          <a:p>
            <a:endParaRPr lang="en-US" sz="5400" dirty="0">
              <a:solidFill>
                <a:srgbClr val="FFFFFF"/>
              </a:solidFill>
            </a:endParaRPr>
          </a:p>
          <a:p>
            <a:r>
              <a:rPr lang="en-US" sz="5400" dirty="0" smtClean="0">
                <a:solidFill>
                  <a:srgbClr val="FFFFFF"/>
                </a:solidFill>
              </a:rPr>
              <a:t>The </a:t>
            </a:r>
            <a:r>
              <a:rPr lang="en-US" sz="5400" u="sng" dirty="0" smtClean="0">
                <a:solidFill>
                  <a:srgbClr val="FFFFFF"/>
                </a:solidFill>
              </a:rPr>
              <a:t>only</a:t>
            </a:r>
            <a:r>
              <a:rPr lang="en-US" sz="5400" dirty="0" smtClean="0">
                <a:solidFill>
                  <a:srgbClr val="FFFFFF"/>
                </a:solidFill>
              </a:rPr>
              <a:t> center in the World</a:t>
            </a:r>
          </a:p>
          <a:p>
            <a:r>
              <a:rPr lang="en-US" sz="5400" dirty="0" smtClean="0">
                <a:solidFill>
                  <a:srgbClr val="FFFFFF"/>
                </a:solidFill>
              </a:rPr>
              <a:t>that combines access to data </a:t>
            </a:r>
          </a:p>
          <a:p>
            <a:r>
              <a:rPr lang="en-US" sz="5400" dirty="0" smtClean="0">
                <a:solidFill>
                  <a:srgbClr val="FFFFFF"/>
                </a:solidFill>
              </a:rPr>
              <a:t>from the LHC and the Planck </a:t>
            </a:r>
          </a:p>
          <a:p>
            <a:r>
              <a:rPr lang="en-US" sz="5400" dirty="0" smtClean="0">
                <a:solidFill>
                  <a:srgbClr val="FFFFFF"/>
                </a:solidFill>
              </a:rPr>
              <a:t>Satellite with theory   </a:t>
            </a:r>
            <a:endParaRPr lang="en-US" sz="5400" u="sng" dirty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13/11/2012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DISCOVERY presentation by Peter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7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ubble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5452" y="990600"/>
            <a:ext cx="8422273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FFFF"/>
                </a:solidFill>
              </a:rPr>
              <a:t>For the first time, cosmology</a:t>
            </a:r>
          </a:p>
          <a:p>
            <a:r>
              <a:rPr lang="en-US" sz="5400" b="1" dirty="0" smtClean="0">
                <a:solidFill>
                  <a:srgbClr val="FFFFFF"/>
                </a:solidFill>
              </a:rPr>
              <a:t>must go hand-in-hand with </a:t>
            </a:r>
          </a:p>
          <a:p>
            <a:r>
              <a:rPr lang="en-US" sz="5400" b="1" dirty="0" smtClean="0">
                <a:solidFill>
                  <a:srgbClr val="FFFFFF"/>
                </a:solidFill>
              </a:rPr>
              <a:t>particle physics:</a:t>
            </a:r>
            <a:r>
              <a:rPr lang="en-US" sz="5400" dirty="0" smtClean="0">
                <a:solidFill>
                  <a:srgbClr val="FFFFFF"/>
                </a:solidFill>
              </a:rPr>
              <a:t> </a:t>
            </a:r>
          </a:p>
          <a:p>
            <a:endParaRPr lang="en-US" sz="5400" dirty="0" smtClean="0">
              <a:solidFill>
                <a:srgbClr val="FFFFFF"/>
              </a:solidFill>
            </a:endParaRPr>
          </a:p>
          <a:p>
            <a:r>
              <a:rPr lang="en-US" sz="5400" dirty="0" smtClean="0">
                <a:solidFill>
                  <a:srgbClr val="FFFFFF"/>
                </a:solidFill>
              </a:rPr>
              <a:t>    </a:t>
            </a:r>
            <a:r>
              <a:rPr lang="en-US" sz="8000" dirty="0" smtClean="0">
                <a:solidFill>
                  <a:srgbClr val="FFFFFF"/>
                </a:solidFill>
              </a:rPr>
              <a:t>The circle closes</a:t>
            </a:r>
            <a:r>
              <a:rPr lang="en-US" sz="6600" dirty="0" smtClean="0">
                <a:solidFill>
                  <a:srgbClr val="FFFFFF"/>
                </a:solidFill>
              </a:rPr>
              <a:t>  </a:t>
            </a:r>
            <a:endParaRPr lang="en-US" sz="6600" u="sng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533400" y="990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13/11/2012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DISCOVERY presentation by Peter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7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12"/>
          <p:cNvSpPr/>
          <p:nvPr/>
        </p:nvSpPr>
        <p:spPr>
          <a:xfrm>
            <a:off x="0" y="404664"/>
            <a:ext cx="9324528" cy="6768752"/>
          </a:xfrm>
          <a:prstGeom prst="cloud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solidFill>
                <a:srgbClr val="02103A"/>
              </a:solidFill>
            </a:endParaRPr>
          </a:p>
          <a:p>
            <a:pPr algn="ctr"/>
            <a:r>
              <a:rPr lang="en-US" sz="4000" dirty="0" smtClean="0">
                <a:solidFill>
                  <a:srgbClr val="02103A"/>
                </a:solidFill>
              </a:rPr>
              <a:t>      DISCOVERY CENTER</a:t>
            </a:r>
            <a:endParaRPr lang="en-US" sz="4000" dirty="0">
              <a:solidFill>
                <a:srgbClr val="02103A"/>
              </a:solidFill>
            </a:endParaRPr>
          </a:p>
          <a:p>
            <a:pPr algn="ctr"/>
            <a:endParaRPr lang="en-US" sz="4000" dirty="0" smtClean="0">
              <a:solidFill>
                <a:srgbClr val="02103A"/>
              </a:solidFill>
            </a:endParaRPr>
          </a:p>
          <a:p>
            <a:pPr algn="ctr"/>
            <a:endParaRPr lang="en-US" sz="4000" dirty="0">
              <a:solidFill>
                <a:srgbClr val="02103A"/>
              </a:solidFill>
            </a:endParaRPr>
          </a:p>
          <a:p>
            <a:pPr algn="ctr"/>
            <a:endParaRPr lang="en-US" sz="4000" dirty="0" smtClean="0">
              <a:solidFill>
                <a:srgbClr val="02103A"/>
              </a:solidFill>
            </a:endParaRPr>
          </a:p>
          <a:p>
            <a:pPr algn="ctr"/>
            <a:endParaRPr lang="en-US" sz="4000" dirty="0">
              <a:solidFill>
                <a:srgbClr val="02103A"/>
              </a:solidFill>
            </a:endParaRPr>
          </a:p>
          <a:p>
            <a:pPr algn="ctr"/>
            <a:endParaRPr lang="en-US" sz="4000" dirty="0" smtClean="0">
              <a:solidFill>
                <a:srgbClr val="02103A"/>
              </a:solidFill>
            </a:endParaRPr>
          </a:p>
          <a:p>
            <a:pPr algn="ctr"/>
            <a:endParaRPr lang="en-US" sz="4000" dirty="0">
              <a:solidFill>
                <a:srgbClr val="02103A"/>
              </a:solidFill>
            </a:endParaRPr>
          </a:p>
          <a:p>
            <a:pPr algn="ctr"/>
            <a:endParaRPr lang="en-US" sz="4000" dirty="0" smtClean="0">
              <a:solidFill>
                <a:srgbClr val="02103A"/>
              </a:solidFill>
            </a:endParaRPr>
          </a:p>
          <a:p>
            <a:pPr algn="ctr"/>
            <a:endParaRPr lang="en-US" sz="4000" dirty="0">
              <a:solidFill>
                <a:srgbClr val="02103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13/11/2012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DISCOVERY presentation by Peter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15616" y="116632"/>
            <a:ext cx="7327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0"/>
              </a:spcBef>
            </a:pPr>
            <a:r>
              <a:rPr lang="en-US" sz="4000" b="1" cap="all" dirty="0" smtClean="0">
                <a:solidFill>
                  <a:prstClr val="black"/>
                </a:solidFill>
                <a:ea typeface="+mj-ea"/>
                <a:cs typeface="+mj-cs"/>
              </a:rPr>
              <a:t>FOUR STRONG GROUPS UNITE</a:t>
            </a:r>
            <a:endParaRPr lang="en-US" sz="4000" b="1" cap="all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611564" y="3737372"/>
            <a:ext cx="4896544" cy="3096344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Fundamental particle physics</a:t>
            </a:r>
          </a:p>
        </p:txBody>
      </p:sp>
      <p:sp>
        <p:nvSpPr>
          <p:cNvPr id="9" name="Explosion 2 8"/>
          <p:cNvSpPr/>
          <p:nvPr/>
        </p:nvSpPr>
        <p:spPr>
          <a:xfrm>
            <a:off x="4067944" y="3473624"/>
            <a:ext cx="5184576" cy="3384376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Physics of the most dense state of matter ever reached</a:t>
            </a:r>
          </a:p>
        </p:txBody>
      </p:sp>
      <p:sp>
        <p:nvSpPr>
          <p:cNvPr id="10" name="Explosion 2 9"/>
          <p:cNvSpPr/>
          <p:nvPr/>
        </p:nvSpPr>
        <p:spPr>
          <a:xfrm>
            <a:off x="0" y="1988840"/>
            <a:ext cx="5148064" cy="2880320"/>
          </a:xfrm>
          <a:prstGeom prst="irregularSeal2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Cosmology of the earliest accessible time of the Universe</a:t>
            </a:r>
          </a:p>
        </p:txBody>
      </p:sp>
      <p:sp>
        <p:nvSpPr>
          <p:cNvPr id="11" name="Explosion 2 10"/>
          <p:cNvSpPr/>
          <p:nvPr/>
        </p:nvSpPr>
        <p:spPr>
          <a:xfrm>
            <a:off x="3203848" y="1628800"/>
            <a:ext cx="5940152" cy="3096344"/>
          </a:xfrm>
          <a:prstGeom prst="irregularSeal2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Fundamental theory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dsholder til dato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13/11/2012</a:t>
            </a:r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DISCOVERY presentation by Peter</a:t>
            </a:r>
            <a:endParaRPr lang="en-US"/>
          </a:p>
        </p:txBody>
      </p:sp>
      <p:sp>
        <p:nvSpPr>
          <p:cNvPr id="5" name="Tekstfelt 4"/>
          <p:cNvSpPr txBox="1"/>
          <p:nvPr/>
        </p:nvSpPr>
        <p:spPr>
          <a:xfrm>
            <a:off x="5220072" y="2348888"/>
            <a:ext cx="3672408" cy="17543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3435"/>
                </a:solidFill>
              </a:rPr>
              <a:t>The </a:t>
            </a:r>
            <a:r>
              <a:rPr lang="en-US" b="1" dirty="0" smtClean="0">
                <a:solidFill>
                  <a:srgbClr val="803435"/>
                </a:solidFill>
              </a:rPr>
              <a:t>ultimately</a:t>
            </a:r>
            <a:r>
              <a:rPr lang="en-US" b="1" dirty="0" smtClean="0">
                <a:solidFill>
                  <a:srgbClr val="803435"/>
                </a:solidFill>
              </a:rPr>
              <a:t> </a:t>
            </a:r>
            <a:r>
              <a:rPr lang="en-US" b="1" dirty="0" smtClean="0">
                <a:solidFill>
                  <a:srgbClr val="803435"/>
                </a:solidFill>
              </a:rPr>
              <a:t>different scales share a </a:t>
            </a:r>
            <a:r>
              <a:rPr lang="en-US" b="1" u="sng" dirty="0" smtClean="0">
                <a:solidFill>
                  <a:srgbClr val="803435"/>
                </a:solidFill>
              </a:rPr>
              <a:t>remarkable commonality</a:t>
            </a:r>
            <a:r>
              <a:rPr lang="en-US" b="1" dirty="0" smtClean="0">
                <a:solidFill>
                  <a:srgbClr val="803435"/>
                </a:solidFill>
              </a:rPr>
              <a:t>:</a:t>
            </a:r>
          </a:p>
          <a:p>
            <a:endParaRPr lang="en-US" b="1" dirty="0" smtClean="0">
              <a:solidFill>
                <a:srgbClr val="803435"/>
              </a:solidFill>
            </a:endParaRPr>
          </a:p>
          <a:p>
            <a:r>
              <a:rPr lang="en-US" b="1" dirty="0" smtClean="0">
                <a:solidFill>
                  <a:srgbClr val="803435"/>
                </a:solidFill>
              </a:rPr>
              <a:t>Energy and momentum is conserved in all cases! </a:t>
            </a:r>
          </a:p>
          <a:p>
            <a:endParaRPr lang="en-US" b="1" dirty="0" smtClean="0">
              <a:solidFill>
                <a:srgbClr val="803435"/>
              </a:solidFill>
            </a:endParaRPr>
          </a:p>
        </p:txBody>
      </p:sp>
      <p:sp>
        <p:nvSpPr>
          <p:cNvPr id="16" name="Tekstfelt 15"/>
          <p:cNvSpPr txBox="1"/>
          <p:nvPr/>
        </p:nvSpPr>
        <p:spPr>
          <a:xfrm>
            <a:off x="251520" y="2708928"/>
            <a:ext cx="17281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The GQP </a:t>
            </a:r>
            <a:r>
              <a:rPr lang="da-DK" dirty="0" err="1" smtClean="0">
                <a:solidFill>
                  <a:srgbClr val="FF0000"/>
                </a:solidFill>
              </a:rPr>
              <a:t>era</a:t>
            </a:r>
            <a:r>
              <a:rPr lang="da-DK" dirty="0" smtClean="0">
                <a:solidFill>
                  <a:srgbClr val="FF0000"/>
                </a:solidFill>
              </a:rPr>
              <a:t>:</a:t>
            </a:r>
          </a:p>
          <a:p>
            <a:r>
              <a:rPr lang="da-DK" dirty="0" smtClean="0">
                <a:solidFill>
                  <a:srgbClr val="FF0000"/>
                </a:solidFill>
              </a:rPr>
              <a:t>&lt; 10</a:t>
            </a:r>
            <a:r>
              <a:rPr lang="da-DK" baseline="30000" dirty="0" smtClean="0">
                <a:solidFill>
                  <a:srgbClr val="FF0000"/>
                </a:solidFill>
              </a:rPr>
              <a:t>-6 </a:t>
            </a:r>
            <a:r>
              <a:rPr lang="da-DK" dirty="0" smtClean="0">
                <a:solidFill>
                  <a:srgbClr val="FF0000"/>
                </a:solidFill>
              </a:rPr>
              <a:t>sec. </a:t>
            </a:r>
          </a:p>
        </p:txBody>
      </p:sp>
      <p:sp>
        <p:nvSpPr>
          <p:cNvPr id="20" name="Tekstfelt 19"/>
          <p:cNvSpPr txBox="1"/>
          <p:nvPr/>
        </p:nvSpPr>
        <p:spPr>
          <a:xfrm>
            <a:off x="5220074" y="1052736"/>
            <a:ext cx="374441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DISCOVERY unifies research in theory and experiment on the smallest and largest scales</a:t>
            </a:r>
          </a:p>
        </p:txBody>
      </p:sp>
      <p:sp>
        <p:nvSpPr>
          <p:cNvPr id="21" name="Tekstfelt 20"/>
          <p:cNvSpPr txBox="1"/>
          <p:nvPr/>
        </p:nvSpPr>
        <p:spPr>
          <a:xfrm>
            <a:off x="5220072" y="4653140"/>
            <a:ext cx="367240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223FF"/>
                </a:solidFill>
              </a:rPr>
              <a:t>Connections from the smallest scales of particles governed by </a:t>
            </a:r>
            <a:r>
              <a:rPr lang="en-US" b="1" u="sng" dirty="0" smtClean="0">
                <a:solidFill>
                  <a:srgbClr val="C223FF"/>
                </a:solidFill>
              </a:rPr>
              <a:t>the electroweak and strong interaction  </a:t>
            </a:r>
            <a:r>
              <a:rPr lang="en-US" b="1" dirty="0" smtClean="0">
                <a:solidFill>
                  <a:srgbClr val="C223FF"/>
                </a:solidFill>
              </a:rPr>
              <a:t>to the scale of the Universe governed by </a:t>
            </a:r>
            <a:r>
              <a:rPr lang="en-US" b="1" u="sng" dirty="0" smtClean="0">
                <a:solidFill>
                  <a:srgbClr val="C223FF"/>
                </a:solidFill>
              </a:rPr>
              <a:t>gravitation</a:t>
            </a:r>
            <a:r>
              <a:rPr lang="en-US" b="1" dirty="0" smtClean="0">
                <a:solidFill>
                  <a:srgbClr val="C223FF"/>
                </a:solidFill>
              </a:rPr>
              <a:t>.</a:t>
            </a:r>
          </a:p>
        </p:txBody>
      </p:sp>
      <p:pic>
        <p:nvPicPr>
          <p:cNvPr id="22" name="Picture 5" descr="QG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720" y="2708920"/>
            <a:ext cx="2808312" cy="1751226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3" name="Picture 5" descr="Whirlpool-M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7" t="5479" r="8955" b="12329"/>
          <a:stretch>
            <a:fillRect/>
          </a:stretch>
        </p:blipFill>
        <p:spPr bwMode="auto">
          <a:xfrm>
            <a:off x="2051724" y="908720"/>
            <a:ext cx="2800899" cy="1656184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dsholder til indhold 6" descr="event-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720" y="4581136"/>
            <a:ext cx="2808312" cy="1729949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5" name="Tekstfelt 24"/>
          <p:cNvSpPr txBox="1"/>
          <p:nvPr/>
        </p:nvSpPr>
        <p:spPr>
          <a:xfrm>
            <a:off x="179512" y="4581128"/>
            <a:ext cx="18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The </a:t>
            </a:r>
            <a:r>
              <a:rPr lang="da-DK" dirty="0" err="1" smtClean="0">
                <a:solidFill>
                  <a:srgbClr val="FF0000"/>
                </a:solidFill>
              </a:rPr>
              <a:t>Higgs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>
                <a:solidFill>
                  <a:srgbClr val="FF0000"/>
                </a:solidFill>
              </a:rPr>
              <a:t>era</a:t>
            </a:r>
            <a:r>
              <a:rPr lang="da-DK" dirty="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6" name="Tekstfelt 25"/>
          <p:cNvSpPr txBox="1"/>
          <p:nvPr/>
        </p:nvSpPr>
        <p:spPr>
          <a:xfrm>
            <a:off x="251520" y="908728"/>
            <a:ext cx="17281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 err="1" smtClean="0">
                <a:solidFill>
                  <a:srgbClr val="FF0000"/>
                </a:solidFill>
              </a:rPr>
              <a:t>Galaxies</a:t>
            </a:r>
            <a:r>
              <a:rPr lang="da-DK" dirty="0" smtClean="0">
                <a:solidFill>
                  <a:srgbClr val="FF0000"/>
                </a:solidFill>
              </a:rPr>
              <a:t>:</a:t>
            </a:r>
          </a:p>
          <a:p>
            <a:r>
              <a:rPr lang="da-DK" dirty="0" smtClean="0">
                <a:solidFill>
                  <a:srgbClr val="FF0000"/>
                </a:solidFill>
              </a:rPr>
              <a:t>300 </a:t>
            </a:r>
            <a:r>
              <a:rPr lang="da-DK" dirty="0" err="1" smtClean="0">
                <a:solidFill>
                  <a:srgbClr val="FF0000"/>
                </a:solidFill>
              </a:rPr>
              <a:t>MYears</a:t>
            </a:r>
            <a:r>
              <a:rPr lang="da-DK" dirty="0" smtClean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2" name="Tekstfelt 1"/>
          <p:cNvSpPr txBox="1"/>
          <p:nvPr/>
        </p:nvSpPr>
        <p:spPr>
          <a:xfrm>
            <a:off x="2339756" y="116640"/>
            <a:ext cx="38164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0000FF"/>
                </a:solidFill>
              </a:rPr>
              <a:t>DISCOVERY</a:t>
            </a:r>
            <a:r>
              <a:rPr lang="da-DK" sz="2400" dirty="0" smtClean="0"/>
              <a:t>  RESEARCH 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811558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5262584</TotalTime>
  <Words>737</Words>
  <Application>Microsoft Macintosh PowerPoint</Application>
  <PresentationFormat>On-screen Show (4:3)</PresentationFormat>
  <Paragraphs>170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Discovery Strategy day</vt:lpstr>
      <vt:lpstr>PowerPoint Presentation</vt:lpstr>
      <vt:lpstr>PowerPoint Presentation</vt:lpstr>
      <vt:lpstr> DISCOVERY    Center of Excellence in Particle Physics AND COSMOLOGY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DISCOVERY  A Center with Unique Opportunities</vt:lpstr>
      <vt:lpstr>Main Themes</vt:lpstr>
      <vt:lpstr>Discover the Synergy</vt:lpstr>
      <vt:lpstr>Discovery at work</vt:lpstr>
      <vt:lpstr> Discovery Organization</vt:lpstr>
      <vt:lpstr>Discovery production</vt:lpstr>
      <vt:lpstr>What do we want?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Peter Hansen</cp:lastModifiedBy>
  <cp:revision>454</cp:revision>
  <dcterms:created xsi:type="dcterms:W3CDTF">2012-06-09T08:17:59Z</dcterms:created>
  <dcterms:modified xsi:type="dcterms:W3CDTF">2012-11-11T17:49:32Z</dcterms:modified>
</cp:coreProperties>
</file>