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318" r:id="rId3"/>
    <p:sldId id="324" r:id="rId4"/>
    <p:sldId id="323" r:id="rId5"/>
    <p:sldId id="319" r:id="rId6"/>
    <p:sldId id="322" r:id="rId7"/>
    <p:sldId id="321" r:id="rId8"/>
    <p:sldId id="320" r:id="rId9"/>
    <p:sldId id="317" r:id="rId10"/>
    <p:sldId id="325" r:id="rId11"/>
    <p:sldId id="327" r:id="rId12"/>
    <p:sldId id="328" r:id="rId13"/>
    <p:sldId id="32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402E3-CD1F-48FA-A80D-73E2C7148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0BE278-7A1C-4DDE-A0F0-8DB1980E1A00}" type="slidenum">
              <a:rPr lang="en-US"/>
              <a:pPr/>
              <a:t>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161C9-0F49-449E-A797-3EBF1483D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8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567E3-CFDA-4A2F-B6F8-D6C6EEBF9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9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8BB2B-75C7-4C6E-BA3F-B6F966D2B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BFCF1-067C-46F1-8DC9-A15118B35D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83848-421D-452B-9900-5F542E360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2D1F7-2507-4E74-A264-17E36D662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0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8E75-7435-44F9-99C5-3123980A11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8D492-552A-41D1-A9AA-E7560BD746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27586-8EA6-4F09-B3C3-A634CEBC2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08728-A2D2-46B0-9854-4C5DD0C46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7A17D-346C-497D-A664-2D65C98D9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8EBF99-2AB4-4C93-8752-AA43D05AA1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hinmusik.net/wp-content/uploads/2011/02/TheFu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381875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04800"/>
            <a:ext cx="8186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PLANCK TEAM of</a:t>
            </a:r>
            <a:r>
              <a:rPr lang="en-US" sz="3200" i="1" dirty="0"/>
              <a:t> </a:t>
            </a:r>
            <a:r>
              <a:rPr lang="en-US" sz="3200" i="1" dirty="0" smtClean="0"/>
              <a:t>the DISCOVERY Center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992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allery.icecube.wisc.edu/web/var/albums/WWW_GALLERY/Antarctic-Animals-/1-Ahhh.JPG?m=13094677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8861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IceCube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74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38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DISCOVERY Center has very solid theoretical basis for successful development of  this new direction of  science in Denmark , based on current activity  of the Discovery Planck team and new established </a:t>
            </a:r>
            <a:r>
              <a:rPr lang="en-US" dirty="0" err="1"/>
              <a:t>Astroparticle</a:t>
            </a:r>
            <a:r>
              <a:rPr lang="en-US" dirty="0"/>
              <a:t> team (</a:t>
            </a:r>
            <a:r>
              <a:rPr lang="en-US" dirty="0" err="1"/>
              <a:t>Subir</a:t>
            </a:r>
            <a:r>
              <a:rPr lang="en-US" dirty="0"/>
              <a:t> </a:t>
            </a:r>
            <a:r>
              <a:rPr lang="en-US" dirty="0" err="1" smtClean="0"/>
              <a:t>Sarkar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036841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These new directions are </a:t>
            </a:r>
            <a:r>
              <a:rPr lang="en-US" dirty="0"/>
              <a:t>: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High energy  Galactic cosmic rays and anomalies of the synchrotron emission  </a:t>
            </a:r>
            <a:r>
              <a:rPr lang="en-US" b="1" dirty="0"/>
              <a:t>-the PLANCK haze problem ( in progress already).  Exploitation of the PLANCK temperature and polarization data (including reconstruction of the galactic magnetic field)  for </a:t>
            </a:r>
            <a:r>
              <a:rPr lang="en-US" b="1" dirty="0">
                <a:solidFill>
                  <a:schemeClr val="accent2"/>
                </a:solidFill>
              </a:rPr>
              <a:t>development of realistic model of the CR propagation in the Milky Way. </a:t>
            </a:r>
            <a:endParaRPr lang="en-US" dirty="0">
              <a:solidFill>
                <a:schemeClr val="accent2"/>
              </a:solidFill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Cross-analysis of the 30MeV-1TeV the Fermi-LAT data and the PLANCK </a:t>
            </a:r>
            <a:r>
              <a:rPr lang="en-US" b="1" dirty="0"/>
              <a:t>temperature and polarization maps, including new high precision synchrotron, CO and dust emissivity.  The goal is to resolve the problem of unidentified Fermi-LAT </a:t>
            </a:r>
            <a:r>
              <a:rPr lang="en-US" b="1" dirty="0" smtClean="0"/>
              <a:t>point- </a:t>
            </a:r>
            <a:r>
              <a:rPr lang="en-US" b="1" dirty="0"/>
              <a:t>like sources and their manifestation in the CMB </a:t>
            </a:r>
            <a:r>
              <a:rPr lang="en-US" b="1" dirty="0" smtClean="0"/>
              <a:t>. Cross-search of the mini haloes .</a:t>
            </a:r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Development of the concept of constrained cosmological  principle for explanation of the low </a:t>
            </a:r>
            <a:r>
              <a:rPr lang="en-US" b="1" dirty="0" err="1">
                <a:solidFill>
                  <a:srgbClr val="FF0000"/>
                </a:solidFill>
              </a:rPr>
              <a:t>multipole</a:t>
            </a:r>
            <a:r>
              <a:rPr lang="en-US" b="1" dirty="0">
                <a:solidFill>
                  <a:srgbClr val="FF0000"/>
                </a:solidFill>
              </a:rPr>
              <a:t> anomalies of the CMB </a:t>
            </a:r>
            <a:r>
              <a:rPr lang="en-US" b="1" dirty="0"/>
              <a:t>(in progress</a:t>
            </a:r>
            <a:r>
              <a:rPr lang="en-US" b="1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New directions of  the theory of the Dark Energy and their cosmological verification  </a:t>
            </a:r>
            <a:r>
              <a:rPr lang="en-US" b="1" dirty="0"/>
              <a:t>through anisotropy of the CMB power, statistics of voids ,  reconstruction of the power of metric perturbations at very large scales.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066800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These new directions are not included into the PLANCK team activity for the next </a:t>
            </a:r>
            <a:r>
              <a:rPr lang="en-US" sz="2400" b="1" dirty="0" smtClean="0"/>
              <a:t>5 </a:t>
            </a:r>
            <a:r>
              <a:rPr lang="en-US" sz="2400" b="1" dirty="0"/>
              <a:t>years and they are based on theoretical investigations at the DISCOVERY center in combination with </a:t>
            </a:r>
            <a:r>
              <a:rPr lang="en-US" sz="2400" b="1" dirty="0" err="1"/>
              <a:t>Astroparticle</a:t>
            </a:r>
            <a:r>
              <a:rPr lang="en-US" sz="2400" b="1" dirty="0"/>
              <a:t> physics group at </a:t>
            </a:r>
            <a:r>
              <a:rPr lang="en-US" sz="2400" b="1" dirty="0" smtClean="0"/>
              <a:t>NBI&amp;NBIA.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74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4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t2.gstatic.com/images?q=tbn:ANd9GcQ2ahwKJNG1tYHnAzfgDT6sOtJf3XTQfET8IR_6oBKW3wil8ghK5SnZAiqM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45" y="-1369"/>
            <a:ext cx="3048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factorysupplements.co.uk/ekmps/shops/proteinfactory/images/mhp-dark-matter-505-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103531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c479107.ssl.cf2.rackcdn.com/files/11388/section/width496/qd2yghpv-13388637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96" y="1219200"/>
            <a:ext cx="3962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57200"/>
            <a:ext cx="7289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The most mysterious  problems </a:t>
            </a:r>
            <a:endParaRPr lang="en-US" sz="3600" b="1" i="1" dirty="0"/>
          </a:p>
        </p:txBody>
      </p:sp>
      <p:pic>
        <p:nvPicPr>
          <p:cNvPr id="12302" name="Picture 14" descr="http://www.conservapedia.com/images/thumb/4/44/DarkMatterNASA1.jpg/350px-DarkMatterNAS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96" y="3871988"/>
            <a:ext cx="3887804" cy="26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9784" y="5163719"/>
                <a:ext cx="35525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i="1" dirty="0" smtClean="0"/>
                  <a:t>(DM+NM)/DE~</a:t>
                </a:r>
                <a14:m>
                  <m:oMath xmlns:m="http://schemas.openxmlformats.org/officeDocument/2006/math">
                    <m:r>
                      <a:rPr lang="el-GR" sz="3600" b="1" i="1" smtClean="0">
                        <a:latin typeface="Cambria Math"/>
                      </a:rPr>
                      <m:t>𝝅</m:t>
                    </m:r>
                  </m:oMath>
                </a14:m>
                <a:endParaRPr lang="en-US" sz="3600" b="1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84" y="5163719"/>
                <a:ext cx="3552576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531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cience.nasa.gov/media/medialibrary/2010/03/31/dark_expansion.jpg/image_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5029200" cy="30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physorg.com/newman/gfx/news/2012/darkenergy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48958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2" y="486192"/>
            <a:ext cx="7429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8400" y="3490794"/>
            <a:ext cx="25767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Measure B-mode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cosmic shear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spectrum to cosmic</a:t>
            </a:r>
          </a:p>
          <a:p>
            <a:r>
              <a:rPr lang="en-US" sz="1400" b="1" dirty="0">
                <a:solidFill>
                  <a:schemeClr val="tx2"/>
                </a:solidFill>
              </a:rPr>
              <a:t>limits</a:t>
            </a:r>
          </a:p>
          <a:p>
            <a:r>
              <a:rPr lang="en-US" sz="1400" dirty="0">
                <a:solidFill>
                  <a:srgbClr val="00B050"/>
                </a:solidFill>
              </a:rPr>
              <a:t>• </a:t>
            </a:r>
            <a:r>
              <a:rPr lang="en-US" sz="1400" b="1" dirty="0">
                <a:solidFill>
                  <a:srgbClr val="00B050"/>
                </a:solidFill>
              </a:rPr>
              <a:t>Neutrino mass hierarchy</a:t>
            </a:r>
          </a:p>
          <a:p>
            <a:r>
              <a:rPr lang="en-US" sz="1400" dirty="0">
                <a:solidFill>
                  <a:srgbClr val="00B050"/>
                </a:solidFill>
              </a:rPr>
              <a:t>• </a:t>
            </a:r>
            <a:r>
              <a:rPr lang="en-US" sz="1400" b="1" dirty="0">
                <a:solidFill>
                  <a:srgbClr val="00B050"/>
                </a:solidFill>
              </a:rPr>
              <a:t>Dark energy at z &gt; 2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0326" y="1771098"/>
            <a:ext cx="281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Measure Inflationary</a:t>
            </a:r>
          </a:p>
          <a:p>
            <a:r>
              <a:rPr lang="en-US" sz="1400" b="1" dirty="0"/>
              <a:t>B-mode spectrum at</a:t>
            </a:r>
          </a:p>
          <a:p>
            <a:r>
              <a:rPr lang="en-US" sz="1400" b="1" dirty="0"/>
              <a:t>r = 0.01 to</a:t>
            </a:r>
          </a:p>
          <a:p>
            <a:r>
              <a:rPr lang="en-US" sz="1400" b="1" dirty="0"/>
              <a:t>astrophysical limits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• </a:t>
            </a:r>
            <a:r>
              <a:rPr lang="en-US" sz="1400" b="1" dirty="0">
                <a:solidFill>
                  <a:schemeClr val="accent2"/>
                </a:solidFill>
              </a:rPr>
              <a:t>GUT energy scale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• </a:t>
            </a:r>
            <a:r>
              <a:rPr lang="en-US" sz="1400" b="1" dirty="0">
                <a:solidFill>
                  <a:schemeClr val="accent2"/>
                </a:solidFill>
              </a:rPr>
              <a:t>Large field </a:t>
            </a:r>
            <a:r>
              <a:rPr lang="en-US" sz="1400" b="1" dirty="0" smtClean="0">
                <a:solidFill>
                  <a:schemeClr val="accent2"/>
                </a:solidFill>
              </a:rPr>
              <a:t>inflation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90397"/>
            <a:ext cx="243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Measure E-mode</a:t>
            </a:r>
          </a:p>
          <a:p>
            <a:r>
              <a:rPr lang="en-US" sz="1600" b="1" dirty="0"/>
              <a:t>spectrum to cosmic</a:t>
            </a:r>
          </a:p>
          <a:p>
            <a:r>
              <a:rPr lang="en-US" sz="1600" b="1" dirty="0"/>
              <a:t>variance to damping</a:t>
            </a:r>
          </a:p>
          <a:p>
            <a:r>
              <a:rPr lang="en-US" sz="1600" b="1" dirty="0"/>
              <a:t>tail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0138" y="1031231"/>
            <a:ext cx="2619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• </a:t>
            </a:r>
            <a:r>
              <a:rPr lang="en-US" sz="1400" b="1" dirty="0">
                <a:solidFill>
                  <a:srgbClr val="FF0000"/>
                </a:solidFill>
              </a:rPr>
              <a:t>Precision cosmology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• </a:t>
            </a:r>
            <a:r>
              <a:rPr lang="en-US" sz="1400" b="1" dirty="0">
                <a:solidFill>
                  <a:srgbClr val="FF0000"/>
                </a:solidFill>
              </a:rPr>
              <a:t>Departure from scale inv.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• </a:t>
            </a:r>
            <a:r>
              <a:rPr lang="en-US" sz="1400" b="1" dirty="0" err="1">
                <a:solidFill>
                  <a:srgbClr val="FF0000"/>
                </a:solidFill>
              </a:rPr>
              <a:t>Reionization</a:t>
            </a:r>
            <a:r>
              <a:rPr lang="en-US" sz="1400" b="1" dirty="0">
                <a:solidFill>
                  <a:srgbClr val="FF0000"/>
                </a:solidFill>
              </a:rPr>
              <a:t> history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56642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/>
              <a:t>CMBpol</a:t>
            </a:r>
            <a:r>
              <a:rPr lang="en-US" sz="3600" b="1" i="1" dirty="0" smtClean="0"/>
              <a:t> , </a:t>
            </a:r>
            <a:r>
              <a:rPr lang="en-US" sz="3600" b="1" i="1" dirty="0" err="1" smtClean="0"/>
              <a:t>BPol</a:t>
            </a:r>
            <a:endParaRPr lang="en-US" sz="3600" b="1" i="1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1" y="4991101"/>
            <a:ext cx="1832599" cy="115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58897" y="5382707"/>
            <a:ext cx="189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2013+5+5&gt;2023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3163" y="487578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Large Focal Plane</a:t>
            </a:r>
          </a:p>
          <a:p>
            <a:r>
              <a:rPr lang="en-US" dirty="0"/>
              <a:t>- high sensitivity for Inflationary B-modes</a:t>
            </a:r>
          </a:p>
          <a:p>
            <a:r>
              <a:rPr lang="en-US" b="1" i="1" dirty="0"/>
              <a:t>equates to 3600 Planck missions!</a:t>
            </a:r>
          </a:p>
          <a:p>
            <a:r>
              <a:rPr lang="en-US" dirty="0"/>
              <a:t>- wide band coverage for foregrounds</a:t>
            </a:r>
          </a:p>
          <a:p>
            <a:r>
              <a:rPr lang="en-US" dirty="0"/>
              <a:t>- high frequencies for Galactic science</a:t>
            </a:r>
          </a:p>
        </p:txBody>
      </p:sp>
      <p:pic>
        <p:nvPicPr>
          <p:cNvPr id="11268" name="Picture 4" descr="ESA Plan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" y="-5443"/>
            <a:ext cx="15240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inkorswim.com/wp-content/uploads/2012/05/future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51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1761" y="152400"/>
            <a:ext cx="442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Discovery Center application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0380" y="184484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2015-2020</a:t>
            </a:r>
            <a:endParaRPr lang="en-US" sz="2000" b="1" i="1" dirty="0"/>
          </a:p>
        </p:txBody>
      </p:sp>
      <p:pic>
        <p:nvPicPr>
          <p:cNvPr id="8195" name="Picture 3" descr="http://www.learner.org/courses/physics/visual/img_lrg/planck_stan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97" y="628710"/>
            <a:ext cx="4076700" cy="251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2514600"/>
            <a:ext cx="4211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Since  2013 we  have at least 10 years of</a:t>
            </a:r>
          </a:p>
          <a:p>
            <a:r>
              <a:rPr lang="en-US" sz="1600" dirty="0" smtClean="0"/>
              <a:t>scientific exploration  of the PLANCK data !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505200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100 PLANCK papers 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3874532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PLANCK cosmological results would be released within the first quarter of 2013</a:t>
            </a:r>
            <a:r>
              <a:rPr lang="en-US" dirty="0"/>
              <a:t>. (The temperature and polarization power spectra for very broad range of  multipoles  with controlled systematics, determination of the cosmological parameters with unprecedented </a:t>
            </a:r>
            <a:r>
              <a:rPr lang="en-US" dirty="0" err="1" smtClean="0"/>
              <a:t>accuracy,new</a:t>
            </a:r>
            <a:r>
              <a:rPr lang="en-US" dirty="0" smtClean="0"/>
              <a:t> constrains </a:t>
            </a:r>
            <a:r>
              <a:rPr lang="en-US" dirty="0"/>
              <a:t>on the neutrino masses, new constrain or detection of the primordial non-</a:t>
            </a:r>
            <a:r>
              <a:rPr lang="en-US" dirty="0" err="1"/>
              <a:t>Gaussianity</a:t>
            </a:r>
            <a:r>
              <a:rPr lang="en-US" dirty="0"/>
              <a:t> from inflation</a:t>
            </a:r>
            <a:r>
              <a:rPr lang="en-US" dirty="0" smtClean="0"/>
              <a:t>, statistical anisotropy of the CMB, …).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Discovery Planck team:  </a:t>
            </a:r>
            <a:r>
              <a:rPr lang="en-US" dirty="0" smtClean="0"/>
              <a:t>The goal  is to change the accent from “PLANCK for cosmology”  to  “</a:t>
            </a:r>
            <a:r>
              <a:rPr lang="en-US" b="1" dirty="0" err="1" smtClean="0"/>
              <a:t>Astroparticle</a:t>
            </a:r>
            <a:r>
              <a:rPr lang="en-US" b="1" dirty="0" smtClean="0"/>
              <a:t> </a:t>
            </a:r>
            <a:r>
              <a:rPr lang="en-US" b="1" dirty="0"/>
              <a:t>physics and </a:t>
            </a:r>
            <a:r>
              <a:rPr lang="en-US" b="1" dirty="0" smtClean="0"/>
              <a:t>cosmology”</a:t>
            </a:r>
            <a:endParaRPr lang="en-US" dirty="0"/>
          </a:p>
        </p:txBody>
      </p:sp>
      <p:pic>
        <p:nvPicPr>
          <p:cNvPr id="9220" name="Picture 4" descr="http://www.esa.int/images/vela__70B_160G_250R_BIS_horiz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92" y="2209800"/>
            <a:ext cx="19811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'Cigar' Galaxy M 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2229"/>
            <a:ext cx="3810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Andromeda Galaxy in infrared and X-ray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6" y="2209799"/>
            <a:ext cx="1845646" cy="204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4474" y="6324600"/>
            <a:ext cx="261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HERSCHEL +PLANCK</a:t>
            </a:r>
            <a:endParaRPr lang="en-US" b="1" i="1" dirty="0"/>
          </a:p>
        </p:txBody>
      </p:sp>
      <p:pic>
        <p:nvPicPr>
          <p:cNvPr id="9228" name="Picture 12" descr="http://apod.nasa.gov/apod/image/0903/Fermi3month_labeled_2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38" y="2207454"/>
            <a:ext cx="3322962" cy="198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apod.nasa.gov/apod/image/1003/Fermi1FGLsourc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38" y="4191000"/>
            <a:ext cx="3322962" cy="228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8800" y="1730007"/>
            <a:ext cx="257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FERMI-LAT +PLANCK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55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ci.esa.int/science-e-media/img/2d/Euclid_artist-impression_jun12_b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9052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3073" y="784641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EUCLID +PLANCK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66104" y="353456"/>
            <a:ext cx="670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ESA COSMIC VISION PROGRAM (2015-2025)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10244" name="Picture 4" descr="http://sci.esa.int/science-e-media/img/51/SRE-2009-2_EUCLID4-15_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96" y="1422860"/>
            <a:ext cx="3256804" cy="18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3480" y="3400425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Expansion history of the Universe</a:t>
            </a:r>
          </a:p>
        </p:txBody>
      </p:sp>
      <p:pic>
        <p:nvPicPr>
          <p:cNvPr id="10246" name="Picture 6" descr="http://sci.esa.int/science-e-media/img/59/Euclid_BAO_4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80" y="3720571"/>
            <a:ext cx="39052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63246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Baryonic acoustic oscillations (BAO)</a:t>
            </a:r>
          </a:p>
        </p:txBody>
      </p:sp>
    </p:spTree>
    <p:extLst>
      <p:ext uri="{BB962C8B-B14F-4D97-AF65-F5344CB8AC3E}">
        <p14:creationId xmlns:p14="http://schemas.microsoft.com/office/powerpoint/2010/main" val="4055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eso.org/sci/facilities/alma/images/alma-chajnantor-sce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894666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eso.org/sci/facilities/alma/images/alma_at_ni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81" y="1676400"/>
            <a:ext cx="3048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762000"/>
            <a:ext cx="2480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ESO  ALMA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417195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ALMA (the Atacama Large </a:t>
            </a:r>
            <a:r>
              <a:rPr lang="en-US" dirty="0">
                <a:solidFill>
                  <a:srgbClr val="FF0000"/>
                </a:solidFill>
              </a:rPr>
              <a:t>Millimeter/</a:t>
            </a:r>
            <a:r>
              <a:rPr lang="en-US" dirty="0" err="1">
                <a:solidFill>
                  <a:srgbClr val="FF0000"/>
                </a:solidFill>
              </a:rPr>
              <a:t>submillimeter</a:t>
            </a:r>
            <a:r>
              <a:rPr lang="en-US" dirty="0"/>
              <a:t> Array) is one of the largest ground-based astronomy projects of the next decade and will be the major new facility for observations in the millimeter/</a:t>
            </a:r>
            <a:r>
              <a:rPr lang="en-US" dirty="0" err="1"/>
              <a:t>submillimeter</a:t>
            </a:r>
            <a:r>
              <a:rPr lang="en-US" dirty="0"/>
              <a:t> regime. </a:t>
            </a:r>
          </a:p>
        </p:txBody>
      </p:sp>
    </p:spTree>
    <p:extLst>
      <p:ext uri="{BB962C8B-B14F-4D97-AF65-F5344CB8AC3E}">
        <p14:creationId xmlns:p14="http://schemas.microsoft.com/office/powerpoint/2010/main" val="13093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8511</TotalTime>
  <Words>536</Words>
  <Application>Microsoft Office PowerPoint</Application>
  <PresentationFormat>On-screen Show (4:3)</PresentationFormat>
  <Paragraphs>67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Niels Bohr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TAC group</dc:creator>
  <cp:lastModifiedBy>Pavel</cp:lastModifiedBy>
  <cp:revision>266</cp:revision>
  <dcterms:created xsi:type="dcterms:W3CDTF">2008-09-23T08:42:39Z</dcterms:created>
  <dcterms:modified xsi:type="dcterms:W3CDTF">2012-11-11T11:39:37Z</dcterms:modified>
</cp:coreProperties>
</file>