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11" r:id="rId2"/>
    <p:sldId id="318" r:id="rId3"/>
    <p:sldId id="324" r:id="rId4"/>
    <p:sldId id="323" r:id="rId5"/>
    <p:sldId id="319" r:id="rId6"/>
    <p:sldId id="322" r:id="rId7"/>
    <p:sldId id="321" r:id="rId8"/>
    <p:sldId id="320" r:id="rId9"/>
    <p:sldId id="317" r:id="rId10"/>
    <p:sldId id="325" r:id="rId11"/>
    <p:sldId id="327" r:id="rId12"/>
    <p:sldId id="328" r:id="rId13"/>
    <p:sldId id="32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432" y="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3402E3-CD1F-48FA-A80D-73E2C7148C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66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10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11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12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13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2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3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4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5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6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7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8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9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161C9-0F49-449E-A797-3EBF1483D6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8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567E3-CFDA-4A2F-B6F8-D6C6EEBF91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9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8BB2B-75C7-4C6E-BA3F-B6F966D2B0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1BFCF1-067C-46F1-8DC9-A15118B35D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4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83848-421D-452B-9900-5F542E360C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1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2D1F7-2507-4E74-A264-17E36D6629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50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E8E75-7435-44F9-99C5-3123980A11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6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8D492-552A-41D1-A9AA-E7560BD746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7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27586-8EA6-4F09-B3C3-A634CEBC24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46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08728-A2D2-46B0-9854-4C5DD0C466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68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7A17D-346C-497D-A664-2D65C98D94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C8EBF99-2AB4-4C93-8752-AA43D05AA18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hinmusik.net/wp-content/uploads/2011/02/TheFu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7381875" cy="589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304800"/>
            <a:ext cx="8186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/>
              <a:t>PLANCK TEAM of</a:t>
            </a:r>
            <a:r>
              <a:rPr lang="en-US" sz="3200" i="1" dirty="0"/>
              <a:t> </a:t>
            </a:r>
            <a:r>
              <a:rPr lang="en-US" sz="3200" i="1" dirty="0" smtClean="0"/>
              <a:t>the DISCOVERY Center 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8992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gallery.icecube.wisc.edu/web/var/albums/WWW_GALLERY/Antarctic-Animals-/1-Ahhh.JPG?m=13094677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620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19400" y="8861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IceCube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7747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8382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DISCOVERY Center has very solid theoretical basis for successful development of  this new direction of  science in Denmark , based on current activity  of the Discovery Planck team and new established </a:t>
            </a:r>
            <a:r>
              <a:rPr lang="en-US" dirty="0" err="1"/>
              <a:t>Astroparticle</a:t>
            </a:r>
            <a:r>
              <a:rPr lang="en-US" dirty="0"/>
              <a:t> team (</a:t>
            </a:r>
            <a:r>
              <a:rPr lang="en-US" dirty="0" err="1"/>
              <a:t>Subir</a:t>
            </a:r>
            <a:r>
              <a:rPr lang="en-US" dirty="0"/>
              <a:t> </a:t>
            </a:r>
            <a:r>
              <a:rPr lang="en-US" dirty="0" err="1" smtClean="0"/>
              <a:t>Sarkar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2036841"/>
            <a:ext cx="8763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These new directions are </a:t>
            </a:r>
            <a:r>
              <a:rPr lang="en-US" dirty="0"/>
              <a:t>: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High energy  Galactic cosmic rays and anomalies of the synchrotron emission  </a:t>
            </a:r>
            <a:r>
              <a:rPr lang="en-US" b="1" dirty="0"/>
              <a:t>-the PLANCK haze problem ( in progress already).  Exploitation of the PLANCK temperature and polarization data (including reconstruction of the galactic magnetic field)  for </a:t>
            </a:r>
            <a:r>
              <a:rPr lang="en-US" b="1" dirty="0">
                <a:solidFill>
                  <a:schemeClr val="accent2"/>
                </a:solidFill>
              </a:rPr>
              <a:t>development of realistic model of the CR propagation in the Milky Way. </a:t>
            </a:r>
            <a:endParaRPr lang="en-US" dirty="0">
              <a:solidFill>
                <a:schemeClr val="accent2"/>
              </a:solidFill>
            </a:endParaRP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Cross-analysis of the 30MeV-1TeV the Fermi-LAT data and the PLANCK </a:t>
            </a:r>
            <a:r>
              <a:rPr lang="en-US" b="1" dirty="0"/>
              <a:t>temperature and polarization maps, including new high precision synchrotron, CO and dust emissivity.  The goal is to resolve the problem of unidentified Fermi-LAT </a:t>
            </a:r>
            <a:r>
              <a:rPr lang="en-US" b="1" dirty="0" smtClean="0"/>
              <a:t>point- </a:t>
            </a:r>
            <a:r>
              <a:rPr lang="en-US" b="1" dirty="0"/>
              <a:t>like sources and their manifestation in the CMB </a:t>
            </a:r>
            <a:r>
              <a:rPr lang="en-US" b="1" dirty="0" smtClean="0"/>
              <a:t>. Cross-search of the mini haloes .</a:t>
            </a:r>
            <a:endParaRPr lang="en-US" dirty="0"/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Development of the concept of constrained cosmological  principle for explanation of the low </a:t>
            </a:r>
            <a:r>
              <a:rPr lang="en-US" b="1" dirty="0" err="1">
                <a:solidFill>
                  <a:srgbClr val="FF0000"/>
                </a:solidFill>
              </a:rPr>
              <a:t>multipole</a:t>
            </a:r>
            <a:r>
              <a:rPr lang="en-US" b="1" dirty="0">
                <a:solidFill>
                  <a:srgbClr val="FF0000"/>
                </a:solidFill>
              </a:rPr>
              <a:t> anomalies of the CMB </a:t>
            </a:r>
            <a:r>
              <a:rPr lang="en-US" b="1" dirty="0"/>
              <a:t>(in progress</a:t>
            </a:r>
            <a:r>
              <a:rPr lang="en-US" b="1" dirty="0" smtClean="0"/>
              <a:t>)</a:t>
            </a:r>
          </a:p>
          <a:p>
            <a:pPr lvl="0"/>
            <a:endParaRPr lang="en-US" dirty="0"/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New directions of  the theory of the Dark Energy and their cosmological verification  </a:t>
            </a:r>
            <a:r>
              <a:rPr lang="en-US" b="1" dirty="0"/>
              <a:t>through anisotropy of the CMB power, statistics of voids ,  reconstruction of the power of metric perturbations at very large scales.</a:t>
            </a:r>
            <a:endParaRPr lang="en-US" dirty="0"/>
          </a:p>
          <a:p>
            <a:r>
              <a:rPr lang="en-US" b="1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7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47800" y="1066800"/>
            <a:ext cx="7239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These new directions are not included into the PLANCK team activity for the next </a:t>
            </a:r>
            <a:r>
              <a:rPr lang="en-US" sz="2400" b="1" dirty="0" smtClean="0"/>
              <a:t>5 </a:t>
            </a:r>
            <a:r>
              <a:rPr lang="en-US" sz="2400" b="1" dirty="0"/>
              <a:t>years and they are based on theoretical investigations at the DISCOVERY center in combination with </a:t>
            </a:r>
            <a:r>
              <a:rPr lang="en-US" sz="2400" b="1" dirty="0" err="1"/>
              <a:t>Astroparticle</a:t>
            </a:r>
            <a:r>
              <a:rPr lang="en-US" sz="2400" b="1" dirty="0"/>
              <a:t> physics group at </a:t>
            </a:r>
            <a:r>
              <a:rPr lang="en-US" sz="2400" b="1" dirty="0" smtClean="0"/>
              <a:t>NBI&amp;NBIA.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747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47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://t2.gstatic.com/images?q=tbn:ANd9GcQ2ahwKJNG1tYHnAzfgDT6sOtJf3XTQfET8IR_6oBKW3wil8ghK5SnZAiqME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945" y="-1369"/>
            <a:ext cx="30480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www.factorysupplements.co.uk/ekmps/shops/proteinfactory/images/mhp-dark-matter-505-p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1103531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https://c479107.ssl.cf2.rackcdn.com/files/11388/section/width496/qd2yghpv-13388637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196" y="1219200"/>
            <a:ext cx="3962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457200"/>
            <a:ext cx="7289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smtClean="0"/>
              <a:t>The most mysterious  problems </a:t>
            </a:r>
            <a:endParaRPr lang="en-US" sz="3600" b="1" i="1" dirty="0"/>
          </a:p>
        </p:txBody>
      </p:sp>
      <p:pic>
        <p:nvPicPr>
          <p:cNvPr id="12302" name="Picture 14" descr="http://www.conservapedia.com/images/thumb/4/44/DarkMatterNASA1.jpg/350px-DarkMatterNASA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196" y="3871988"/>
            <a:ext cx="3887804" cy="262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19784" y="5163719"/>
                <a:ext cx="355257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i="1" dirty="0" smtClean="0"/>
                  <a:t>(DM+NM)/DE~</a:t>
                </a:r>
                <a14:m>
                  <m:oMath xmlns:m="http://schemas.openxmlformats.org/officeDocument/2006/math">
                    <m:r>
                      <a:rPr lang="el-GR" sz="3600" b="1" i="1" smtClean="0">
                        <a:latin typeface="Cambria Math"/>
                      </a:rPr>
                      <m:t>𝝅</m:t>
                    </m:r>
                  </m:oMath>
                </a14:m>
                <a:endParaRPr lang="en-US" sz="3600" b="1" i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784" y="5163719"/>
                <a:ext cx="3552576" cy="646331"/>
              </a:xfrm>
              <a:prstGeom prst="rect">
                <a:avLst/>
              </a:prstGeom>
              <a:blipFill rotWithShape="1">
                <a:blip r:embed="rId7"/>
                <a:stretch>
                  <a:fillRect l="-5317"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5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science.nasa.gov/media/medialibrary/2010/03/31/dark_expansion.jpg/image_pre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14600"/>
            <a:ext cx="5029200" cy="309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dn.physorg.com/newman/gfx/news/2012/darkenergy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33400"/>
            <a:ext cx="56388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489585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52" y="486192"/>
            <a:ext cx="7429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248400" y="3490794"/>
            <a:ext cx="25767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Measure B-mode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cosmic shear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spectrum to cosmic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limits</a:t>
            </a:r>
          </a:p>
          <a:p>
            <a:r>
              <a:rPr lang="en-US" sz="1400" dirty="0">
                <a:solidFill>
                  <a:srgbClr val="00B050"/>
                </a:solidFill>
              </a:rPr>
              <a:t>• </a:t>
            </a:r>
            <a:r>
              <a:rPr lang="en-US" sz="1400" b="1" dirty="0">
                <a:solidFill>
                  <a:srgbClr val="00B050"/>
                </a:solidFill>
              </a:rPr>
              <a:t>Neutrino mass hierarchy</a:t>
            </a:r>
          </a:p>
          <a:p>
            <a:r>
              <a:rPr lang="en-US" sz="1400" dirty="0">
                <a:solidFill>
                  <a:srgbClr val="00B050"/>
                </a:solidFill>
              </a:rPr>
              <a:t>• </a:t>
            </a:r>
            <a:r>
              <a:rPr lang="en-US" sz="1400" b="1" dirty="0">
                <a:solidFill>
                  <a:srgbClr val="00B050"/>
                </a:solidFill>
              </a:rPr>
              <a:t>Dark energy at z &gt; 2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20326" y="1771098"/>
            <a:ext cx="2819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Measure Inflationary</a:t>
            </a:r>
          </a:p>
          <a:p>
            <a:r>
              <a:rPr lang="en-US" sz="1400" b="1" dirty="0"/>
              <a:t>B-mode spectrum at</a:t>
            </a:r>
          </a:p>
          <a:p>
            <a:r>
              <a:rPr lang="en-US" sz="1400" b="1" dirty="0"/>
              <a:t>r = 0.01 to</a:t>
            </a:r>
          </a:p>
          <a:p>
            <a:r>
              <a:rPr lang="en-US" sz="1400" b="1" dirty="0"/>
              <a:t>astrophysical limits</a:t>
            </a:r>
          </a:p>
          <a:p>
            <a:r>
              <a:rPr lang="en-US" sz="1400" dirty="0">
                <a:solidFill>
                  <a:schemeClr val="accent2"/>
                </a:solidFill>
              </a:rPr>
              <a:t>• </a:t>
            </a:r>
            <a:r>
              <a:rPr lang="en-US" sz="1400" b="1" dirty="0">
                <a:solidFill>
                  <a:schemeClr val="accent2"/>
                </a:solidFill>
              </a:rPr>
              <a:t>GUT energy scale</a:t>
            </a:r>
          </a:p>
          <a:p>
            <a:r>
              <a:rPr lang="en-US" sz="1400" dirty="0">
                <a:solidFill>
                  <a:schemeClr val="accent2"/>
                </a:solidFill>
              </a:rPr>
              <a:t>• </a:t>
            </a:r>
            <a:r>
              <a:rPr lang="en-US" sz="1400" b="1" dirty="0">
                <a:solidFill>
                  <a:schemeClr val="accent2"/>
                </a:solidFill>
              </a:rPr>
              <a:t>Large field </a:t>
            </a:r>
            <a:r>
              <a:rPr lang="en-US" sz="1400" b="1" dirty="0" smtClean="0">
                <a:solidFill>
                  <a:schemeClr val="accent2"/>
                </a:solidFill>
              </a:rPr>
              <a:t>inflation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48400" y="90397"/>
            <a:ext cx="243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Measure E-mode</a:t>
            </a:r>
          </a:p>
          <a:p>
            <a:r>
              <a:rPr lang="en-US" sz="1600" b="1" dirty="0"/>
              <a:t>spectrum to cosmic</a:t>
            </a:r>
          </a:p>
          <a:p>
            <a:r>
              <a:rPr lang="en-US" sz="1600" b="1" dirty="0"/>
              <a:t>variance to damping</a:t>
            </a:r>
          </a:p>
          <a:p>
            <a:r>
              <a:rPr lang="en-US" sz="1600" b="1" dirty="0"/>
              <a:t>tail</a:t>
            </a:r>
          </a:p>
        </p:txBody>
      </p:sp>
      <p:sp>
        <p:nvSpPr>
          <p:cNvPr id="6" name="Rectangle 5"/>
          <p:cNvSpPr/>
          <p:nvPr/>
        </p:nvSpPr>
        <p:spPr>
          <a:xfrm>
            <a:off x="6320138" y="1031231"/>
            <a:ext cx="26197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• </a:t>
            </a:r>
            <a:r>
              <a:rPr lang="en-US" sz="1400" b="1" dirty="0">
                <a:solidFill>
                  <a:srgbClr val="FF0000"/>
                </a:solidFill>
              </a:rPr>
              <a:t>Precision cosmology</a:t>
            </a:r>
          </a:p>
          <a:p>
            <a:r>
              <a:rPr lang="en-US" sz="1400" dirty="0">
                <a:solidFill>
                  <a:srgbClr val="FF0000"/>
                </a:solidFill>
              </a:rPr>
              <a:t>• </a:t>
            </a:r>
            <a:r>
              <a:rPr lang="en-US" sz="1400" b="1" dirty="0">
                <a:solidFill>
                  <a:srgbClr val="FF0000"/>
                </a:solidFill>
              </a:rPr>
              <a:t>Departure from scale inv.</a:t>
            </a:r>
          </a:p>
          <a:p>
            <a:r>
              <a:rPr lang="en-US" sz="1400" dirty="0">
                <a:solidFill>
                  <a:srgbClr val="FF0000"/>
                </a:solidFill>
              </a:rPr>
              <a:t>• </a:t>
            </a:r>
            <a:r>
              <a:rPr lang="en-US" sz="1400" b="1" dirty="0" err="1">
                <a:solidFill>
                  <a:srgbClr val="FF0000"/>
                </a:solidFill>
              </a:rPr>
              <a:t>Reionization</a:t>
            </a:r>
            <a:r>
              <a:rPr lang="en-US" sz="1400" b="1" dirty="0">
                <a:solidFill>
                  <a:srgbClr val="FF0000"/>
                </a:solidFill>
              </a:rPr>
              <a:t> history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556642"/>
            <a:ext cx="3365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/>
              <a:t>CMBpol</a:t>
            </a:r>
            <a:r>
              <a:rPr lang="en-US" sz="3600" b="1" i="1" dirty="0" smtClean="0"/>
              <a:t> , </a:t>
            </a:r>
            <a:r>
              <a:rPr lang="en-US" sz="3600" b="1" i="1" dirty="0" err="1" smtClean="0"/>
              <a:t>BPol</a:t>
            </a:r>
            <a:endParaRPr lang="en-US" sz="3600" b="1" i="1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51" y="4991101"/>
            <a:ext cx="1832599" cy="115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58897" y="5382707"/>
            <a:ext cx="1894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2013+5+5&gt;2023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53163" y="487578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Large Focal Plane</a:t>
            </a:r>
          </a:p>
          <a:p>
            <a:r>
              <a:rPr lang="en-US" dirty="0"/>
              <a:t>- high sensitivity for Inflationary B-modes</a:t>
            </a:r>
          </a:p>
          <a:p>
            <a:r>
              <a:rPr lang="en-US" b="1" i="1" dirty="0"/>
              <a:t>equates to 3600 Planck missions!</a:t>
            </a:r>
          </a:p>
          <a:p>
            <a:r>
              <a:rPr lang="en-US" dirty="0"/>
              <a:t>- wide band coverage for foregrounds</a:t>
            </a:r>
          </a:p>
          <a:p>
            <a:r>
              <a:rPr lang="en-US" dirty="0"/>
              <a:t>- high frequencies for Galactic science</a:t>
            </a:r>
          </a:p>
        </p:txBody>
      </p:sp>
      <p:pic>
        <p:nvPicPr>
          <p:cNvPr id="11268" name="Picture 4" descr="ESA Plan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7" y="-5443"/>
            <a:ext cx="15240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finkorswim.com/wp-content/uploads/2012/05/future-300x2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6516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61761" y="152400"/>
            <a:ext cx="4426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Discovery Center application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90380" y="184484"/>
            <a:ext cx="1410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/>
              <a:t>2015-2020</a:t>
            </a:r>
            <a:endParaRPr lang="en-US" sz="2000" b="1" i="1" dirty="0"/>
          </a:p>
        </p:txBody>
      </p:sp>
      <p:pic>
        <p:nvPicPr>
          <p:cNvPr id="8195" name="Picture 3" descr="http://www.learner.org/courses/physics/visual/img_lrg/planck_stand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97" y="628710"/>
            <a:ext cx="4076700" cy="251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" y="2514600"/>
            <a:ext cx="4211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Since  2013 we  have at least 10 years of</a:t>
            </a:r>
          </a:p>
          <a:p>
            <a:r>
              <a:rPr lang="en-US" sz="1600" dirty="0" smtClean="0"/>
              <a:t>scientific exploration  of the PLANCK data !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3505200"/>
            <a:ext cx="2653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&gt; 100 PLANCK papers !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5800" y="3874532"/>
            <a:ext cx="7620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The PLANCK cosmological results would be released within the first quarter of 2013</a:t>
            </a:r>
            <a:r>
              <a:rPr lang="en-US" dirty="0"/>
              <a:t>. (The temperature and polarization power spectra for very broad range of  multipoles  with controlled systematics, determination of the cosmological parameters with unprecedented </a:t>
            </a:r>
            <a:r>
              <a:rPr lang="en-US" dirty="0" err="1" smtClean="0"/>
              <a:t>accuracy,new</a:t>
            </a:r>
            <a:r>
              <a:rPr lang="en-US" dirty="0" smtClean="0"/>
              <a:t> constrains </a:t>
            </a:r>
            <a:r>
              <a:rPr lang="en-US" dirty="0"/>
              <a:t>on the neutrino masses, new constrain or detection of the primordial non-</a:t>
            </a:r>
            <a:r>
              <a:rPr lang="en-US" dirty="0" err="1"/>
              <a:t>Gaussianity</a:t>
            </a:r>
            <a:r>
              <a:rPr lang="en-US" dirty="0"/>
              <a:t> from inflation</a:t>
            </a:r>
            <a:r>
              <a:rPr lang="en-US" dirty="0" smtClean="0"/>
              <a:t>, statistical anisotropy of the CMB, …).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066800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Discovery Planck team:  </a:t>
            </a:r>
            <a:r>
              <a:rPr lang="en-US" dirty="0" smtClean="0"/>
              <a:t>The goal  is to change the accent from “PLANCK for cosmology”  to  “</a:t>
            </a:r>
            <a:r>
              <a:rPr lang="en-US" b="1" dirty="0" err="1" smtClean="0"/>
              <a:t>Astroparticle</a:t>
            </a:r>
            <a:r>
              <a:rPr lang="en-US" b="1" dirty="0" smtClean="0"/>
              <a:t> </a:t>
            </a:r>
            <a:r>
              <a:rPr lang="en-US" b="1" dirty="0"/>
              <a:t>physics and </a:t>
            </a:r>
            <a:r>
              <a:rPr lang="en-US" b="1" dirty="0" smtClean="0"/>
              <a:t>cosmology”</a:t>
            </a:r>
            <a:endParaRPr lang="en-US" dirty="0"/>
          </a:p>
        </p:txBody>
      </p:sp>
      <p:pic>
        <p:nvPicPr>
          <p:cNvPr id="9220" name="Picture 4" descr="http://www.esa.int/images/vela__70B_160G_250R_BIS_horiz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92" y="2209800"/>
            <a:ext cx="19811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'Cigar' Galaxy M 8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202229"/>
            <a:ext cx="381000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Andromeda Galaxy in infrared and X-ray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46" y="2209799"/>
            <a:ext cx="1845646" cy="204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04474" y="6324600"/>
            <a:ext cx="2610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HERSCHEL +PLANCK</a:t>
            </a:r>
            <a:endParaRPr lang="en-US" b="1" i="1" dirty="0"/>
          </a:p>
        </p:txBody>
      </p:sp>
      <p:pic>
        <p:nvPicPr>
          <p:cNvPr id="9228" name="Picture 12" descr="http://apod.nasa.gov/apod/image/0903/Fermi3month_labeled_20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38" y="2207454"/>
            <a:ext cx="3322962" cy="198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ttp://apod.nasa.gov/apod/image/1003/Fermi1FGLsourc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38" y="4191000"/>
            <a:ext cx="3322962" cy="228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38800" y="1730007"/>
            <a:ext cx="2572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FERMI-LAT +PLANCK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055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sci.esa.int/science-e-media/img/2d/Euclid_artist-impression_jun12_b4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447800"/>
            <a:ext cx="390525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43073" y="784641"/>
            <a:ext cx="2204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EUCLID +PLANCK</a:t>
            </a:r>
            <a:endParaRPr lang="en-US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466104" y="353456"/>
            <a:ext cx="6707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ESA COSMIC VISION PROGRAM (2015-2025)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pic>
        <p:nvPicPr>
          <p:cNvPr id="10244" name="Picture 4" descr="http://sci.esa.int/science-e-media/img/51/SRE-2009-2_EUCLID4-15_4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196" y="1422860"/>
            <a:ext cx="3256804" cy="187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03480" y="3400425"/>
            <a:ext cx="391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Expansion history of the Universe</a:t>
            </a:r>
          </a:p>
        </p:txBody>
      </p:sp>
      <p:pic>
        <p:nvPicPr>
          <p:cNvPr id="10246" name="Picture 6" descr="http://sci.esa.int/science-e-media/img/59/Euclid_BAO_4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480" y="3720571"/>
            <a:ext cx="3905250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9800" y="6324600"/>
            <a:ext cx="423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Baryonic acoustic oscillations (BAO)</a:t>
            </a:r>
          </a:p>
        </p:txBody>
      </p:sp>
    </p:spTree>
    <p:extLst>
      <p:ext uri="{BB962C8B-B14F-4D97-AF65-F5344CB8AC3E}">
        <p14:creationId xmlns:p14="http://schemas.microsoft.com/office/powerpoint/2010/main" val="4055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://www.eso.org/sci/facilities/alma/images/alma-chajnantor-scen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3894666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eso.org/sci/facilities/alma/images/alma_at_nigh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981" y="1676400"/>
            <a:ext cx="3048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24200" y="762000"/>
            <a:ext cx="2480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solidFill>
                  <a:srgbClr val="FF0000"/>
                </a:solidFill>
              </a:rPr>
              <a:t>ESO  ALMA 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4171950"/>
            <a:ext cx="739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ALMA (the Atacama Large </a:t>
            </a:r>
            <a:r>
              <a:rPr lang="en-US" dirty="0">
                <a:solidFill>
                  <a:srgbClr val="FF0000"/>
                </a:solidFill>
              </a:rPr>
              <a:t>Millimeter/</a:t>
            </a:r>
            <a:r>
              <a:rPr lang="en-US" dirty="0" err="1">
                <a:solidFill>
                  <a:srgbClr val="FF0000"/>
                </a:solidFill>
              </a:rPr>
              <a:t>submillimeter</a:t>
            </a:r>
            <a:r>
              <a:rPr lang="en-US" dirty="0"/>
              <a:t> Array) is one of the largest ground-based astronomy projects of the next decade and will be the major new facility for observations in the millimeter/</a:t>
            </a:r>
            <a:r>
              <a:rPr lang="en-US" dirty="0" err="1"/>
              <a:t>submillimeter</a:t>
            </a:r>
            <a:r>
              <a:rPr lang="en-US" dirty="0"/>
              <a:t> regime. </a:t>
            </a:r>
          </a:p>
        </p:txBody>
      </p:sp>
    </p:spTree>
    <p:extLst>
      <p:ext uri="{BB962C8B-B14F-4D97-AF65-F5344CB8AC3E}">
        <p14:creationId xmlns:p14="http://schemas.microsoft.com/office/powerpoint/2010/main" val="130936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8511</TotalTime>
  <Words>536</Words>
  <Application>Microsoft Office PowerPoint</Application>
  <PresentationFormat>On-screen Show (4:3)</PresentationFormat>
  <Paragraphs>67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Niels Bohr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TAC group</dc:creator>
  <cp:lastModifiedBy>Pavel</cp:lastModifiedBy>
  <cp:revision>266</cp:revision>
  <dcterms:created xsi:type="dcterms:W3CDTF">2008-09-23T08:42:39Z</dcterms:created>
  <dcterms:modified xsi:type="dcterms:W3CDTF">2012-11-11T11:39:37Z</dcterms:modified>
</cp:coreProperties>
</file>