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embeddings/oleObject4.bin" ContentType="application/vnd.openxmlformats-officedocument.oleObject"/>
  <Default Extension="emf" ContentType="image/x-emf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embeddings/oleObject5.bin" ContentType="application/vnd.openxmlformats-officedocument.oleObject"/>
  <Override PartName="/ppt/slides/slide15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6.xml" ContentType="application/vnd.openxmlformats-officedocument.presentationml.slide+xml"/>
  <Override PartName="/ppt/embeddings/oleObject1.bin" ContentType="application/vnd.openxmlformats-officedocument.oleObject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embeddings/oleObject6.bin" ContentType="application/vnd.openxmlformats-officedocument.oleObject"/>
  <Default Extension="gif" ContentType="image/gif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embeddings/oleObject2.bin" ContentType="application/vnd.openxmlformats-officedocument.oleObject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Default Extension="vml" ContentType="application/vnd.openxmlformats-officedocument.vmlDrawing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embeddings/oleObject3.bin" ContentType="application/vnd.openxmlformats-officedocument.oleObject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749" r:id="rId1"/>
  </p:sldMasterIdLst>
  <p:notesMasterIdLst>
    <p:notesMasterId r:id="rId22"/>
  </p:notesMasterIdLst>
  <p:sldIdLst>
    <p:sldId id="256" r:id="rId2"/>
    <p:sldId id="271" r:id="rId3"/>
    <p:sldId id="298" r:id="rId4"/>
    <p:sldId id="302" r:id="rId5"/>
    <p:sldId id="296" r:id="rId6"/>
    <p:sldId id="300" r:id="rId7"/>
    <p:sldId id="303" r:id="rId8"/>
    <p:sldId id="299" r:id="rId9"/>
    <p:sldId id="297" r:id="rId10"/>
    <p:sldId id="306" r:id="rId11"/>
    <p:sldId id="301" r:id="rId12"/>
    <p:sldId id="304" r:id="rId13"/>
    <p:sldId id="305" r:id="rId14"/>
    <p:sldId id="285" r:id="rId15"/>
    <p:sldId id="289" r:id="rId16"/>
    <p:sldId id="294" r:id="rId17"/>
    <p:sldId id="280" r:id="rId18"/>
    <p:sldId id="260" r:id="rId19"/>
    <p:sldId id="308" r:id="rId20"/>
    <p:sldId id="309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26" d="100"/>
          <a:sy n="126" d="100"/>
        </p:scale>
        <p:origin x="-104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4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image" Target="../media/image21.png"/><Relationship Id="rId2" Type="http://schemas.openxmlformats.org/officeDocument/2006/relationships/image" Target="../media/image2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88E12E-EB17-7E44-8EAF-802D92EDB498}" type="datetimeFigureOut">
              <a:rPr lang="en-US" smtClean="0"/>
              <a:pPr/>
              <a:t>11/13/12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45835B-898B-8540-86CB-E7FBBCC405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726248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45300-DDB6-0C4E-9AF8-771639494D44}" type="datetimeFigureOut">
              <a:rPr lang="en-US" smtClean="0"/>
              <a:pPr/>
              <a:t>11/13/12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45300-DDB6-0C4E-9AF8-771639494D44}" type="datetimeFigureOut">
              <a:rPr lang="en-US" smtClean="0"/>
              <a:pPr/>
              <a:t>11/13/12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8E69-E67E-CA48-ACC1-7BD067C8C3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45300-DDB6-0C4E-9AF8-771639494D44}" type="datetimeFigureOut">
              <a:rPr lang="en-US" smtClean="0"/>
              <a:pPr/>
              <a:t>11/13/12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8E69-E67E-CA48-ACC1-7BD067C8C3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45300-DDB6-0C4E-9AF8-771639494D44}" type="datetimeFigureOut">
              <a:rPr lang="en-US" smtClean="0"/>
              <a:pPr/>
              <a:t>11/13/12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8E69-E67E-CA48-ACC1-7BD067C8C3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45300-DDB6-0C4E-9AF8-771639494D44}" type="datetimeFigureOut">
              <a:rPr lang="en-US" smtClean="0"/>
              <a:pPr/>
              <a:t>11/13/12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8E69-E67E-CA48-ACC1-7BD067C8C3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45300-DDB6-0C4E-9AF8-771639494D44}" type="datetimeFigureOut">
              <a:rPr lang="en-US" smtClean="0"/>
              <a:pPr/>
              <a:t>11/13/12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8E69-E67E-CA48-ACC1-7BD067C8C3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45300-DDB6-0C4E-9AF8-771639494D44}" type="datetimeFigureOut">
              <a:rPr lang="en-US" smtClean="0"/>
              <a:pPr/>
              <a:t>11/13/12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8E69-E67E-CA48-ACC1-7BD067C8C3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45300-DDB6-0C4E-9AF8-771639494D44}" type="datetimeFigureOut">
              <a:rPr lang="en-US" smtClean="0"/>
              <a:pPr/>
              <a:t>11/13/12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8E69-E67E-CA48-ACC1-7BD067C8C3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45300-DDB6-0C4E-9AF8-771639494D44}" type="datetimeFigureOut">
              <a:rPr lang="en-US" smtClean="0"/>
              <a:pPr/>
              <a:t>11/13/12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8E69-E67E-CA48-ACC1-7BD067C8C3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45300-DDB6-0C4E-9AF8-771639494D44}" type="datetimeFigureOut">
              <a:rPr lang="en-US" smtClean="0"/>
              <a:pPr/>
              <a:t>11/13/12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8E69-E67E-CA48-ACC1-7BD067C8C3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45300-DDB6-0C4E-9AF8-771639494D44}" type="datetimeFigureOut">
              <a:rPr lang="en-US" smtClean="0"/>
              <a:pPr/>
              <a:t>11/13/12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8E69-E67E-CA48-ACC1-7BD067C8C3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45300-DDB6-0C4E-9AF8-771639494D44}" type="datetimeFigureOut">
              <a:rPr lang="en-US" smtClean="0"/>
              <a:pPr/>
              <a:t>11/13/12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9C745300-DDB6-0C4E-9AF8-771639494D44}" type="datetimeFigureOut">
              <a:rPr lang="en-US" smtClean="0"/>
              <a:pPr/>
              <a:t>11/13/12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A0108E69-E67E-CA48-ACC1-7BD067C8C3A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4" Type="http://schemas.openxmlformats.org/officeDocument/2006/relationships/image" Target="../media/image16.jpeg"/><Relationship Id="rId5" Type="http://schemas.openxmlformats.org/officeDocument/2006/relationships/oleObject" Target="../embeddings/oleObject1.bin"/><Relationship Id="rId6" Type="http://schemas.openxmlformats.org/officeDocument/2006/relationships/oleObject" Target="../embeddings/oleObject2.bin"/><Relationship Id="rId7" Type="http://schemas.openxmlformats.org/officeDocument/2006/relationships/image" Target="../media/image17.jpeg"/><Relationship Id="rId8" Type="http://schemas.openxmlformats.org/officeDocument/2006/relationships/image" Target="../media/image18.png"/><Relationship Id="rId9" Type="http://schemas.openxmlformats.org/officeDocument/2006/relationships/image" Target="../media/image19.png"/><Relationship Id="rId10" Type="http://schemas.openxmlformats.org/officeDocument/2006/relationships/image" Target="../media/image20.jpe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25.png"/><Relationship Id="rId5" Type="http://schemas.openxmlformats.org/officeDocument/2006/relationships/oleObject" Target="../embeddings/oleObject4.bin"/><Relationship Id="rId6" Type="http://schemas.openxmlformats.org/officeDocument/2006/relationships/oleObject" Target="../embeddings/oleObject5.bin"/><Relationship Id="rId7" Type="http://schemas.openxmlformats.org/officeDocument/2006/relationships/image" Target="../media/image26.png"/><Relationship Id="rId8" Type="http://schemas.openxmlformats.org/officeDocument/2006/relationships/oleObject" Target="../embeddings/oleObject6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6.png"/><Relationship Id="rId1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gif"/><Relationship Id="rId3" Type="http://schemas.openxmlformats.org/officeDocument/2006/relationships/image" Target="../media/image28.jpeg"/><Relationship Id="rId4" Type="http://schemas.openxmlformats.org/officeDocument/2006/relationships/image" Target="../media/image29.jpeg"/><Relationship Id="rId5" Type="http://schemas.openxmlformats.org/officeDocument/2006/relationships/image" Target="../media/image30.emf"/><Relationship Id="rId6" Type="http://schemas.openxmlformats.org/officeDocument/2006/relationships/image" Target="../media/image31.emf"/><Relationship Id="rId7" Type="http://schemas.openxmlformats.org/officeDocument/2006/relationships/image" Target="../media/image32.gif"/><Relationship Id="rId8" Type="http://schemas.openxmlformats.org/officeDocument/2006/relationships/image" Target="../media/image33.emf"/><Relationship Id="rId9" Type="http://schemas.openxmlformats.org/officeDocument/2006/relationships/image" Target="../media/image34.emf"/><Relationship Id="rId10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685800" y="740929"/>
            <a:ext cx="7772399" cy="505594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5400" dirty="0" smtClean="0">
                <a:solidFill>
                  <a:schemeClr val="tx1"/>
                </a:solidFill>
              </a:rPr>
              <a:t>Theory perspectives </a:t>
            </a:r>
          </a:p>
          <a:p>
            <a:pPr algn="ctr"/>
            <a:endParaRPr lang="en-US" sz="5400" dirty="0" smtClean="0">
              <a:solidFill>
                <a:srgbClr val="FF0000"/>
              </a:solidFill>
            </a:endParaRPr>
          </a:p>
          <a:p>
            <a:pPr algn="ctr"/>
            <a:r>
              <a:rPr lang="en-US" sz="5400" dirty="0" smtClean="0">
                <a:solidFill>
                  <a:srgbClr val="FF0000"/>
                </a:solidFill>
              </a:rPr>
              <a:t>Discovery Center</a:t>
            </a:r>
          </a:p>
          <a:p>
            <a:pPr algn="ctr"/>
            <a:endParaRPr lang="en-US" sz="5400" dirty="0" smtClean="0">
              <a:solidFill>
                <a:schemeClr val="tx1"/>
              </a:solidFill>
            </a:endParaRPr>
          </a:p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N. Emil J. </a:t>
            </a:r>
            <a:r>
              <a:rPr lang="en-US" sz="3600" dirty="0" err="1" smtClean="0">
                <a:solidFill>
                  <a:srgbClr val="FF0000"/>
                </a:solidFill>
              </a:rPr>
              <a:t>Bjerrum</a:t>
            </a:r>
            <a:r>
              <a:rPr lang="en-US" sz="3600" dirty="0" smtClean="0">
                <a:solidFill>
                  <a:srgbClr val="FF0000"/>
                </a:solidFill>
              </a:rPr>
              <a:t>-Bohr</a:t>
            </a:r>
          </a:p>
          <a:p>
            <a:pPr algn="ctr"/>
            <a:endParaRPr lang="en-US" sz="5400" dirty="0" smtClean="0">
              <a:solidFill>
                <a:schemeClr val="tx1"/>
              </a:solidFill>
            </a:endParaRPr>
          </a:p>
          <a:p>
            <a:pPr algn="ctr"/>
            <a:endParaRPr lang="en-US" sz="5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Discovery Theory Group</a:t>
            </a:r>
            <a:br>
              <a:rPr lang="en-US" dirty="0" smtClean="0"/>
            </a:br>
            <a:r>
              <a:rPr lang="en-US" dirty="0" smtClean="0"/>
              <a:t>2012</a:t>
            </a:r>
            <a:endParaRPr lang="en-US" dirty="0"/>
          </a:p>
        </p:txBody>
      </p:sp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783250"/>
            <a:ext cx="3370385" cy="4171269"/>
          </a:xfrm>
          <a:prstGeom prst="rect">
            <a:avLst/>
          </a:prstGeom>
        </p:spPr>
      </p:pic>
      <p:sp>
        <p:nvSpPr>
          <p:cNvPr id="9" name="Explosion 1 8"/>
          <p:cNvSpPr/>
          <p:nvPr/>
        </p:nvSpPr>
        <p:spPr>
          <a:xfrm>
            <a:off x="-350010" y="4420322"/>
            <a:ext cx="4640127" cy="2760201"/>
          </a:xfrm>
          <a:prstGeom prst="irregularSeal1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FF0000"/>
                </a:solidFill>
              </a:rPr>
              <a:t>Sapire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Aude</a:t>
            </a:r>
            <a:r>
              <a:rPr lang="en-US" dirty="0" smtClean="0">
                <a:solidFill>
                  <a:srgbClr val="FF0000"/>
                </a:solidFill>
              </a:rPr>
              <a:t> 2011. Associate with  Discovery Center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223252" y="1574541"/>
            <a:ext cx="5746994" cy="507594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rgbClr val="FF0000"/>
                </a:solidFill>
              </a:rPr>
              <a:t>Kim </a:t>
            </a:r>
            <a:r>
              <a:rPr lang="en-US" sz="2800" dirty="0" err="1" smtClean="0">
                <a:solidFill>
                  <a:srgbClr val="FF0000"/>
                </a:solidFill>
              </a:rPr>
              <a:t>Splittorff</a:t>
            </a:r>
            <a:r>
              <a:rPr lang="en-US" sz="2800" dirty="0" smtClean="0">
                <a:solidFill>
                  <a:srgbClr val="FF0000"/>
                </a:solidFill>
              </a:rPr>
              <a:t> (see his talk)</a:t>
            </a:r>
          </a:p>
          <a:p>
            <a:endParaRPr lang="en-US" sz="900" dirty="0" smtClean="0">
              <a:solidFill>
                <a:srgbClr val="FF0000"/>
              </a:solidFill>
            </a:endParaRPr>
          </a:p>
          <a:p>
            <a:pPr>
              <a:buFont typeface="Arial"/>
              <a:buChar char="•"/>
            </a:pPr>
            <a:r>
              <a:rPr lang="en-US" sz="2800" dirty="0" smtClean="0">
                <a:solidFill>
                  <a:srgbClr val="000000"/>
                </a:solidFill>
              </a:rPr>
              <a:t> Strongly interacting matter</a:t>
            </a:r>
          </a:p>
          <a:p>
            <a:pPr>
              <a:buFont typeface="Arial"/>
              <a:buChar char="•"/>
            </a:pPr>
            <a:endParaRPr lang="en-US" sz="800" dirty="0" smtClean="0">
              <a:solidFill>
                <a:srgbClr val="000000"/>
              </a:solidFill>
            </a:endParaRPr>
          </a:p>
          <a:p>
            <a:pPr>
              <a:buFont typeface="Arial"/>
              <a:buChar char="•"/>
            </a:pPr>
            <a:r>
              <a:rPr lang="en-US" sz="2800" dirty="0" smtClean="0">
                <a:solidFill>
                  <a:srgbClr val="000000"/>
                </a:solidFill>
              </a:rPr>
              <a:t> Non </a:t>
            </a:r>
            <a:r>
              <a:rPr lang="en-US" sz="2800" dirty="0" err="1" smtClean="0">
                <a:solidFill>
                  <a:srgbClr val="000000"/>
                </a:solidFill>
              </a:rPr>
              <a:t>perturbative</a:t>
            </a:r>
            <a:r>
              <a:rPr lang="en-US" sz="2800" dirty="0" smtClean="0">
                <a:solidFill>
                  <a:srgbClr val="000000"/>
                </a:solidFill>
              </a:rPr>
              <a:t> methods</a:t>
            </a:r>
          </a:p>
          <a:p>
            <a:pPr>
              <a:buFont typeface="Arial"/>
              <a:buChar char="•"/>
            </a:pPr>
            <a:endParaRPr lang="en-US" sz="600" dirty="0" smtClean="0">
              <a:solidFill>
                <a:srgbClr val="000000"/>
              </a:solidFill>
            </a:endParaRPr>
          </a:p>
          <a:p>
            <a:pPr>
              <a:buFont typeface="Arial"/>
              <a:buChar char="•"/>
            </a:pPr>
            <a:r>
              <a:rPr lang="en-US" sz="2800" dirty="0" smtClean="0">
                <a:solidFill>
                  <a:srgbClr val="000000"/>
                </a:solidFill>
              </a:rPr>
              <a:t> Random Matrix Theory</a:t>
            </a:r>
          </a:p>
          <a:p>
            <a:pPr>
              <a:buFont typeface="Arial"/>
              <a:buChar char="•"/>
            </a:pPr>
            <a:endParaRPr lang="en-US" sz="800" dirty="0" smtClean="0">
              <a:solidFill>
                <a:srgbClr val="000000"/>
              </a:solidFill>
            </a:endParaRPr>
          </a:p>
          <a:p>
            <a:pPr>
              <a:buFont typeface="Arial"/>
              <a:buChar char="•"/>
            </a:pP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Chiral</a:t>
            </a:r>
            <a:r>
              <a:rPr lang="en-US" sz="2800" dirty="0" smtClean="0">
                <a:solidFill>
                  <a:srgbClr val="000000"/>
                </a:solidFill>
              </a:rPr>
              <a:t> Perturbation Theory</a:t>
            </a:r>
          </a:p>
          <a:p>
            <a:pPr>
              <a:buFont typeface="Arial"/>
              <a:buChar char="•"/>
            </a:pPr>
            <a:endParaRPr lang="en-US" sz="800" dirty="0" smtClean="0">
              <a:solidFill>
                <a:srgbClr val="000000"/>
              </a:solidFill>
            </a:endParaRPr>
          </a:p>
          <a:p>
            <a:pPr>
              <a:buFont typeface="Arial"/>
              <a:buChar char="•"/>
            </a:pPr>
            <a:r>
              <a:rPr lang="en-US" sz="2800" dirty="0" smtClean="0">
                <a:solidFill>
                  <a:srgbClr val="000000"/>
                </a:solidFill>
              </a:rPr>
              <a:t> Lattice QCD (Sign problem)</a:t>
            </a:r>
          </a:p>
          <a:p>
            <a:pPr>
              <a:buFont typeface="Arial"/>
              <a:buChar char="•"/>
            </a:pPr>
            <a:endParaRPr lang="en-US" sz="700" dirty="0" smtClean="0">
              <a:solidFill>
                <a:srgbClr val="000000"/>
              </a:solidFill>
            </a:endParaRPr>
          </a:p>
          <a:p>
            <a:pPr>
              <a:buFont typeface="Arial"/>
              <a:buChar char="•"/>
            </a:pPr>
            <a:r>
              <a:rPr lang="en-US" sz="2800" dirty="0" smtClean="0">
                <a:solidFill>
                  <a:srgbClr val="000000"/>
                </a:solidFill>
              </a:rPr>
              <a:t> Replica theories, </a:t>
            </a:r>
          </a:p>
          <a:p>
            <a:pPr>
              <a:buFont typeface="Arial"/>
              <a:buChar char="•"/>
            </a:pPr>
            <a:endParaRPr lang="en-US" sz="800" dirty="0" smtClean="0">
              <a:solidFill>
                <a:srgbClr val="000000"/>
              </a:solidFill>
            </a:endParaRPr>
          </a:p>
          <a:p>
            <a:pPr>
              <a:buFont typeface="Arial"/>
              <a:buChar char="•"/>
            </a:pPr>
            <a:r>
              <a:rPr lang="en-US" sz="2800" dirty="0" smtClean="0">
                <a:solidFill>
                  <a:srgbClr val="000000"/>
                </a:solidFill>
              </a:rPr>
              <a:t> Toda lattices</a:t>
            </a:r>
            <a:endParaRPr lang="en-US" sz="1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762669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Discovery Theory Group</a:t>
            </a:r>
            <a:br>
              <a:rPr lang="en-US" dirty="0" smtClean="0"/>
            </a:br>
            <a:r>
              <a:rPr lang="en-US" dirty="0" smtClean="0"/>
              <a:t>2012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04551"/>
            <a:ext cx="3733800" cy="384810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223252" y="1574541"/>
            <a:ext cx="5746994" cy="507594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Subir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Sarkar</a:t>
            </a:r>
            <a:r>
              <a:rPr lang="en-US" sz="2800" dirty="0" smtClean="0">
                <a:solidFill>
                  <a:srgbClr val="FF0000"/>
                </a:solidFill>
              </a:rPr>
              <a:t> (see his talk)</a:t>
            </a:r>
          </a:p>
          <a:p>
            <a:endParaRPr lang="en-US" sz="1000" dirty="0" smtClean="0">
              <a:solidFill>
                <a:srgbClr val="FF0000"/>
              </a:solidFill>
            </a:endParaRPr>
          </a:p>
          <a:p>
            <a:pPr>
              <a:buFont typeface="Arial"/>
              <a:buChar char="•"/>
            </a:pPr>
            <a:r>
              <a:rPr lang="en-US" sz="2800" dirty="0" smtClean="0">
                <a:solidFill>
                  <a:srgbClr val="000000"/>
                </a:solidFill>
              </a:rPr>
              <a:t> Theoretical aspects of </a:t>
            </a:r>
            <a:r>
              <a:rPr lang="en-US" sz="2800" dirty="0" err="1" smtClean="0">
                <a:solidFill>
                  <a:srgbClr val="000000"/>
                </a:solidFill>
              </a:rPr>
              <a:t>baryogenesis</a:t>
            </a:r>
            <a:endParaRPr lang="en-US" sz="2800" dirty="0" smtClean="0">
              <a:solidFill>
                <a:srgbClr val="000000"/>
              </a:solidFill>
            </a:endParaRPr>
          </a:p>
          <a:p>
            <a:pPr>
              <a:buFont typeface="Arial"/>
              <a:buChar char="•"/>
            </a:pPr>
            <a:endParaRPr lang="en-US" sz="1100" dirty="0" smtClean="0">
              <a:solidFill>
                <a:srgbClr val="000000"/>
              </a:solidFill>
            </a:endParaRPr>
          </a:p>
          <a:p>
            <a:pPr>
              <a:buFont typeface="Arial"/>
              <a:buChar char="•"/>
            </a:pPr>
            <a:r>
              <a:rPr lang="en-US" sz="2800" dirty="0" smtClean="0">
                <a:solidFill>
                  <a:srgbClr val="000000"/>
                </a:solidFill>
              </a:rPr>
              <a:t> Dark matter</a:t>
            </a:r>
          </a:p>
          <a:p>
            <a:pPr>
              <a:buFont typeface="Arial"/>
              <a:buChar char="•"/>
            </a:pPr>
            <a:endParaRPr lang="en-US" sz="1100" dirty="0" smtClean="0">
              <a:solidFill>
                <a:srgbClr val="000000"/>
              </a:solidFill>
            </a:endParaRPr>
          </a:p>
          <a:p>
            <a:pPr>
              <a:buFont typeface="Arial"/>
              <a:buChar char="•"/>
            </a:pPr>
            <a:r>
              <a:rPr lang="en-US" sz="2800" dirty="0" smtClean="0">
                <a:solidFill>
                  <a:srgbClr val="000000"/>
                </a:solidFill>
              </a:rPr>
              <a:t> Cosmological phase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transitions</a:t>
            </a:r>
          </a:p>
          <a:p>
            <a:pPr>
              <a:buFont typeface="Arial"/>
              <a:buChar char="•"/>
            </a:pPr>
            <a:endParaRPr lang="en-US" sz="900" dirty="0" smtClean="0">
              <a:solidFill>
                <a:srgbClr val="000000"/>
              </a:solidFill>
            </a:endParaRPr>
          </a:p>
          <a:p>
            <a:pPr>
              <a:buFont typeface="Arial"/>
              <a:buChar char="•"/>
            </a:pPr>
            <a:r>
              <a:rPr lang="en-US" sz="2800" dirty="0" smtClean="0">
                <a:solidFill>
                  <a:srgbClr val="000000"/>
                </a:solidFill>
              </a:rPr>
              <a:t> Inflation and large-scale structure formation</a:t>
            </a:r>
          </a:p>
          <a:p>
            <a:pPr>
              <a:buFont typeface="Arial"/>
              <a:buChar char="•"/>
            </a:pPr>
            <a:endParaRPr lang="en-US" sz="900" dirty="0" smtClean="0">
              <a:solidFill>
                <a:srgbClr val="000000"/>
              </a:solidFill>
            </a:endParaRPr>
          </a:p>
          <a:p>
            <a:pPr>
              <a:buFont typeface="Arial"/>
              <a:buChar char="•"/>
            </a:pPr>
            <a:r>
              <a:rPr lang="en-US" sz="2800" dirty="0" smtClean="0">
                <a:solidFill>
                  <a:srgbClr val="000000"/>
                </a:solidFill>
              </a:rPr>
              <a:t> Cosmology of neutrinos</a:t>
            </a:r>
            <a:endParaRPr lang="en-US" sz="1400" dirty="0" smtClean="0">
              <a:solidFill>
                <a:schemeClr val="tx1"/>
              </a:solidFill>
            </a:endParaRPr>
          </a:p>
        </p:txBody>
      </p:sp>
      <p:sp>
        <p:nvSpPr>
          <p:cNvPr id="8" name="Explosion 1 7"/>
          <p:cNvSpPr/>
          <p:nvPr/>
        </p:nvSpPr>
        <p:spPr>
          <a:xfrm>
            <a:off x="-505724" y="4151924"/>
            <a:ext cx="4640127" cy="3028600"/>
          </a:xfrm>
          <a:prstGeom prst="irregularSeal1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FF0000"/>
                </a:solidFill>
              </a:rPr>
              <a:t>Niels</a:t>
            </a:r>
            <a:r>
              <a:rPr lang="en-US" dirty="0" smtClean="0">
                <a:solidFill>
                  <a:srgbClr val="FF0000"/>
                </a:solidFill>
              </a:rPr>
              <a:t> Bohr Professor at NBIA 2012. Associate with  Discovery Center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762669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/>
          <p:cNvSpPr txBox="1">
            <a:spLocks/>
          </p:cNvSpPr>
          <p:nvPr/>
        </p:nvSpPr>
        <p:spPr>
          <a:xfrm>
            <a:off x="48785" y="-204870"/>
            <a:ext cx="9431852" cy="12561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noProof="0" dirty="0" smtClean="0">
                <a:latin typeface="+mj-lt"/>
                <a:ea typeface="+mj-ea"/>
                <a:cs typeface="+mj-cs"/>
              </a:rPr>
              <a:t>Large </a:t>
            </a:r>
            <a:r>
              <a:rPr lang="en-US" sz="4400" noProof="0" dirty="0" err="1" smtClean="0">
                <a:latin typeface="+mj-lt"/>
                <a:ea typeface="+mj-ea"/>
                <a:cs typeface="+mj-cs"/>
              </a:rPr>
              <a:t>Hadron</a:t>
            </a:r>
            <a:r>
              <a:rPr lang="en-US" sz="4400" noProof="0" dirty="0" smtClean="0">
                <a:latin typeface="+mj-lt"/>
                <a:ea typeface="+mj-ea"/>
                <a:cs typeface="+mj-cs"/>
              </a:rPr>
              <a:t> Collider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2819484" y="2846220"/>
            <a:ext cx="436660" cy="418712"/>
          </a:xfrm>
          <a:prstGeom prst="ellipse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 z="-6223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1" name="Oval 30"/>
          <p:cNvSpPr/>
          <p:nvPr/>
        </p:nvSpPr>
        <p:spPr>
          <a:xfrm>
            <a:off x="1676484" y="4524131"/>
            <a:ext cx="436660" cy="40196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2" name="Oval 31"/>
          <p:cNvSpPr/>
          <p:nvPr/>
        </p:nvSpPr>
        <p:spPr>
          <a:xfrm>
            <a:off x="2819484" y="2846220"/>
            <a:ext cx="436660" cy="418712"/>
          </a:xfrm>
          <a:prstGeom prst="ellipse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 z="-6223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3" name="Oval 32"/>
          <p:cNvSpPr/>
          <p:nvPr/>
        </p:nvSpPr>
        <p:spPr>
          <a:xfrm>
            <a:off x="1676484" y="4524131"/>
            <a:ext cx="436660" cy="40196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4" name="Right Arrow 33"/>
          <p:cNvSpPr/>
          <p:nvPr/>
        </p:nvSpPr>
        <p:spPr>
          <a:xfrm>
            <a:off x="762084" y="3691964"/>
            <a:ext cx="1659307" cy="334969"/>
          </a:xfrm>
          <a:prstGeom prst="rightArrow">
            <a:avLst/>
          </a:prstGeom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5" name="Right Arrow 34"/>
          <p:cNvSpPr/>
          <p:nvPr/>
        </p:nvSpPr>
        <p:spPr>
          <a:xfrm>
            <a:off x="2667084" y="3691964"/>
            <a:ext cx="1659307" cy="334969"/>
          </a:xfrm>
          <a:prstGeom prst="rightArrow">
            <a:avLst>
              <a:gd name="adj1" fmla="val 50000"/>
              <a:gd name="adj2" fmla="val 50000"/>
            </a:avLst>
          </a:prstGeom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6" name="Right Arrow 35"/>
          <p:cNvSpPr/>
          <p:nvPr/>
        </p:nvSpPr>
        <p:spPr>
          <a:xfrm>
            <a:off x="1066884" y="3082365"/>
            <a:ext cx="1659307" cy="334969"/>
          </a:xfrm>
          <a:prstGeom prst="rightArrow">
            <a:avLst/>
          </a:prstGeom>
          <a:scene3d>
            <a:camera prst="orthographicFront">
              <a:rot lat="0" lon="0" rev="8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7" name="Oval 36"/>
          <p:cNvSpPr/>
          <p:nvPr/>
        </p:nvSpPr>
        <p:spPr>
          <a:xfrm>
            <a:off x="2286084" y="3684420"/>
            <a:ext cx="436660" cy="418712"/>
          </a:xfrm>
          <a:prstGeom prst="ellipse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 z="-6223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8" name="Right Arrow 37"/>
          <p:cNvSpPr/>
          <p:nvPr/>
        </p:nvSpPr>
        <p:spPr>
          <a:xfrm>
            <a:off x="2209884" y="4606365"/>
            <a:ext cx="1659307" cy="334969"/>
          </a:xfrm>
          <a:prstGeom prst="rightArrow">
            <a:avLst>
              <a:gd name="adj1" fmla="val 50000"/>
              <a:gd name="adj2" fmla="val 50000"/>
            </a:avLst>
          </a:prstGeom>
          <a:scene3d>
            <a:camera prst="orthographicFront">
              <a:rot lat="0" lon="0" rev="180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9" name="Oval 38"/>
          <p:cNvSpPr/>
          <p:nvPr/>
        </p:nvSpPr>
        <p:spPr>
          <a:xfrm>
            <a:off x="2286084" y="3684420"/>
            <a:ext cx="436660" cy="418712"/>
          </a:xfrm>
          <a:prstGeom prst="ellipse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 z="-6223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0" name="Oval 39"/>
          <p:cNvSpPr/>
          <p:nvPr/>
        </p:nvSpPr>
        <p:spPr>
          <a:xfrm>
            <a:off x="2286084" y="3684420"/>
            <a:ext cx="436660" cy="418712"/>
          </a:xfrm>
          <a:prstGeom prst="ellipse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 z="-6223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1" name="Oval 40"/>
          <p:cNvSpPr/>
          <p:nvPr/>
        </p:nvSpPr>
        <p:spPr>
          <a:xfrm>
            <a:off x="2133684" y="3501853"/>
            <a:ext cx="785988" cy="753681"/>
          </a:xfrm>
          <a:prstGeom prst="ellipse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 z="-6223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2" name="TextBox 41"/>
          <p:cNvSpPr txBox="1"/>
          <p:nvPr/>
        </p:nvSpPr>
        <p:spPr>
          <a:xfrm>
            <a:off x="3429083" y="4103174"/>
            <a:ext cx="65813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400"/>
              <a:t>…</a:t>
            </a:r>
            <a:endParaRPr lang="en-US" sz="4400"/>
          </a:p>
        </p:txBody>
      </p:sp>
      <p:sp>
        <p:nvSpPr>
          <p:cNvPr id="43" name="Rectangle 42"/>
          <p:cNvSpPr/>
          <p:nvPr/>
        </p:nvSpPr>
        <p:spPr>
          <a:xfrm>
            <a:off x="1676484" y="1811081"/>
            <a:ext cx="15719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2400"/>
              <a:t>LHC  ’event’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429084" y="2533438"/>
            <a:ext cx="1183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dirty="0"/>
              <a:t>Proton</a:t>
            </a:r>
            <a:endParaRPr lang="en-US" sz="2400" dirty="0"/>
          </a:p>
        </p:txBody>
      </p:sp>
      <p:sp>
        <p:nvSpPr>
          <p:cNvPr id="45" name="TextBox 44"/>
          <p:cNvSpPr txBox="1"/>
          <p:nvPr/>
        </p:nvSpPr>
        <p:spPr>
          <a:xfrm>
            <a:off x="1066884" y="4895638"/>
            <a:ext cx="1183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/>
              <a:t>Proton</a:t>
            </a:r>
            <a:endParaRPr lang="en-US" sz="2400"/>
          </a:p>
        </p:txBody>
      </p:sp>
      <p:sp>
        <p:nvSpPr>
          <p:cNvPr id="46" name="Rectangle 45"/>
          <p:cNvSpPr/>
          <p:nvPr/>
        </p:nvSpPr>
        <p:spPr>
          <a:xfrm>
            <a:off x="990684" y="3219237"/>
            <a:ext cx="7538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2400"/>
              <a:t>Jets</a:t>
            </a:r>
            <a:endParaRPr lang="en-US" sz="2400"/>
          </a:p>
        </p:txBody>
      </p:sp>
      <p:sp>
        <p:nvSpPr>
          <p:cNvPr id="47" name="Rectangle 46"/>
          <p:cNvSpPr/>
          <p:nvPr/>
        </p:nvSpPr>
        <p:spPr>
          <a:xfrm>
            <a:off x="2971884" y="4133638"/>
            <a:ext cx="7538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2400"/>
              <a:t>Jets</a:t>
            </a:r>
            <a:endParaRPr lang="en-US" sz="2400"/>
          </a:p>
        </p:txBody>
      </p:sp>
      <p:sp>
        <p:nvSpPr>
          <p:cNvPr id="24" name="Left Brace 23"/>
          <p:cNvSpPr/>
          <p:nvPr/>
        </p:nvSpPr>
        <p:spPr>
          <a:xfrm>
            <a:off x="4005280" y="3673273"/>
            <a:ext cx="1003766" cy="2696346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4612311" y="3691965"/>
            <a:ext cx="4029807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00" dirty="0" smtClean="0">
              <a:solidFill>
                <a:srgbClr val="FF0000"/>
              </a:solidFill>
            </a:endParaRPr>
          </a:p>
          <a:p>
            <a:r>
              <a:rPr lang="en-US" sz="2400" dirty="0" smtClean="0">
                <a:solidFill>
                  <a:srgbClr val="FF0000"/>
                </a:solidFill>
              </a:rPr>
              <a:t>Jets: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Reconstruction immensely complicated..</a:t>
            </a:r>
          </a:p>
          <a:p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 smtClean="0">
                <a:solidFill>
                  <a:srgbClr val="000000"/>
                </a:solidFill>
              </a:rPr>
              <a:t>Loop amplitudes: </a:t>
            </a:r>
            <a:r>
              <a:rPr lang="en-US" sz="2400" dirty="0" smtClean="0">
                <a:solidFill>
                  <a:srgbClr val="FF0000"/>
                </a:solidFill>
              </a:rPr>
              <a:t>crucial importance</a:t>
            </a:r>
            <a:r>
              <a:rPr lang="en-US" sz="2400" dirty="0" smtClean="0">
                <a:solidFill>
                  <a:srgbClr val="000000"/>
                </a:solidFill>
              </a:rPr>
              <a:t> for resolution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4231" y="1089941"/>
            <a:ext cx="3234190" cy="2174993"/>
          </a:xfrm>
          <a:prstGeom prst="rect">
            <a:avLst/>
          </a:prstGeom>
        </p:spPr>
      </p:pic>
      <p:sp>
        <p:nvSpPr>
          <p:cNvPr id="27" name="Down Arrow 26"/>
          <p:cNvSpPr/>
          <p:nvPr/>
        </p:nvSpPr>
        <p:spPr>
          <a:xfrm flipV="1">
            <a:off x="5664378" y="3566656"/>
            <a:ext cx="484632" cy="255609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6848835" y="3370877"/>
            <a:ext cx="1880446" cy="74428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A big mess!!!</a:t>
            </a:r>
            <a:endParaRPr lang="en-US" sz="2800" dirty="0"/>
          </a:p>
        </p:txBody>
      </p:sp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5.55556E-6 L -0.05833 0.12223 " pathEditMode="relative" ptsTypes="AA">
                                      <p:cBhvr>
                                        <p:cTn id="12" dur="11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L 0.06667 -0.12222 " pathEditMode="relative" ptsTypes="AA">
                                      <p:cBhvr>
                                        <p:cTn id="14" dur="1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100"/>
                            </p:stCondLst>
                            <p:childTnLst>
                              <p:par>
                                <p:cTn id="1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00"/>
                            </p:stCondLst>
                            <p:childTnLst>
                              <p:par>
                                <p:cTn id="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300"/>
                            </p:stCondLst>
                            <p:childTnLst>
                              <p:par>
                                <p:cTn id="2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300"/>
                            </p:stCondLst>
                            <p:childTnLst>
                              <p:par>
                                <p:cTn id="4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6" grpId="0"/>
      <p:bldP spid="47" grpId="0"/>
      <p:bldP spid="24" grpId="0" animBg="1"/>
      <p:bldP spid="25" grpId="0"/>
      <p:bldP spid="27" grpId="0" animBg="1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3805"/>
            <a:ext cx="8229600" cy="1143000"/>
          </a:xfrm>
        </p:spPr>
        <p:txBody>
          <a:bodyPr/>
          <a:lstStyle/>
          <a:p>
            <a:r>
              <a:rPr lang="en-US" dirty="0" smtClean="0"/>
              <a:t>Theory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015151" y="4838881"/>
            <a:ext cx="45720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3400" dirty="0" err="1" smtClean="0">
                <a:solidFill>
                  <a:srgbClr val="FF0000"/>
                </a:solidFill>
              </a:rPr>
              <a:t>Measure</a:t>
            </a:r>
            <a:r>
              <a:rPr lang="da-DK" sz="3400" dirty="0" smtClean="0">
                <a:solidFill>
                  <a:srgbClr val="FF0000"/>
                </a:solidFill>
              </a:rPr>
              <a:t> for </a:t>
            </a:r>
            <a:r>
              <a:rPr lang="da-DK" sz="3400" dirty="0" err="1" smtClean="0">
                <a:solidFill>
                  <a:srgbClr val="FF0000"/>
                </a:solidFill>
              </a:rPr>
              <a:t>probability</a:t>
            </a:r>
            <a:endParaRPr lang="en-US" sz="3400" dirty="0"/>
          </a:p>
        </p:txBody>
      </p:sp>
      <p:sp>
        <p:nvSpPr>
          <p:cNvPr id="11" name="Curved Down Arrow 10"/>
          <p:cNvSpPr/>
          <p:nvPr/>
        </p:nvSpPr>
        <p:spPr>
          <a:xfrm rot="2699879">
            <a:off x="5863766" y="2649874"/>
            <a:ext cx="2718408" cy="1882419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996950" y="3173099"/>
            <a:ext cx="4013200" cy="2019300"/>
          </a:xfrm>
          <a:prstGeom prst="rect">
            <a:avLst/>
          </a:prstGeom>
        </p:spPr>
      </p:pic>
      <p:sp>
        <p:nvSpPr>
          <p:cNvPr id="20" name="Down Arrow Callout 19"/>
          <p:cNvSpPr/>
          <p:nvPr/>
        </p:nvSpPr>
        <p:spPr>
          <a:xfrm>
            <a:off x="1450784" y="1248109"/>
            <a:ext cx="4564367" cy="1631306"/>
          </a:xfrm>
          <a:prstGeom prst="downArrow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da-DK" sz="4400" dirty="0" smtClean="0"/>
              <a:t>Field </a:t>
            </a:r>
            <a:r>
              <a:rPr lang="da-DK" sz="4400" dirty="0" err="1" smtClean="0"/>
              <a:t>theory</a:t>
            </a:r>
            <a:endParaRPr lang="da-DK" sz="4400" dirty="0" smtClean="0"/>
          </a:p>
        </p:txBody>
      </p:sp>
      <p:sp>
        <p:nvSpPr>
          <p:cNvPr id="21" name="Up Arrow Callout 20"/>
          <p:cNvSpPr/>
          <p:nvPr/>
        </p:nvSpPr>
        <p:spPr>
          <a:xfrm>
            <a:off x="1450785" y="4838881"/>
            <a:ext cx="4564366" cy="1727554"/>
          </a:xfrm>
          <a:prstGeom prst="upArrow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da-DK" sz="4400" dirty="0" err="1" smtClean="0"/>
              <a:t>String</a:t>
            </a:r>
            <a:r>
              <a:rPr lang="da-DK" sz="4400" dirty="0" smtClean="0"/>
              <a:t> </a:t>
            </a:r>
            <a:r>
              <a:rPr lang="da-DK" sz="4400" dirty="0" err="1" smtClean="0"/>
              <a:t>theory</a:t>
            </a:r>
            <a:endParaRPr lang="da-DK" sz="4400" dirty="0" smtClean="0"/>
          </a:p>
        </p:txBody>
      </p:sp>
      <p:sp>
        <p:nvSpPr>
          <p:cNvPr id="22" name="Cloud 21"/>
          <p:cNvSpPr/>
          <p:nvPr/>
        </p:nvSpPr>
        <p:spPr>
          <a:xfrm>
            <a:off x="680169" y="3266904"/>
            <a:ext cx="5904291" cy="1284515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da-DK" sz="4400" dirty="0" smtClean="0"/>
              <a:t>Amplitudes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286790" y="1193341"/>
            <a:ext cx="4066276" cy="122411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Standard Model</a:t>
            </a:r>
          </a:p>
          <a:p>
            <a:pPr algn="ctr"/>
            <a:r>
              <a:rPr lang="en-US" sz="3200" dirty="0" smtClean="0"/>
              <a:t>Background</a:t>
            </a:r>
            <a:endParaRPr lang="en-US" sz="3200" dirty="0"/>
          </a:p>
        </p:txBody>
      </p:sp>
      <p:sp>
        <p:nvSpPr>
          <p:cNvPr id="14" name="Down Arrow 13"/>
          <p:cNvSpPr/>
          <p:nvPr/>
        </p:nvSpPr>
        <p:spPr>
          <a:xfrm>
            <a:off x="4353066" y="2417456"/>
            <a:ext cx="484632" cy="471201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245820" y="3080225"/>
            <a:ext cx="8624194" cy="160104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dirty="0" smtClean="0">
                <a:solidFill>
                  <a:srgbClr val="000000"/>
                </a:solidFill>
              </a:rPr>
              <a:t>Loop amplitudes:</a:t>
            </a:r>
          </a:p>
          <a:p>
            <a:pPr algn="ctr"/>
            <a:r>
              <a:rPr lang="en-US" sz="3500" dirty="0" smtClean="0">
                <a:solidFill>
                  <a:srgbClr val="000000"/>
                </a:solidFill>
              </a:rPr>
              <a:t>p + p -&gt; gluons, Z, W, quarks + </a:t>
            </a:r>
            <a:r>
              <a:rPr lang="en-US" sz="3500" dirty="0" err="1" smtClean="0">
                <a:solidFill>
                  <a:srgbClr val="000000"/>
                </a:solidFill>
              </a:rPr>
              <a:t>superpartners</a:t>
            </a:r>
            <a:r>
              <a:rPr lang="en-US" sz="3500" dirty="0" smtClean="0">
                <a:solidFill>
                  <a:srgbClr val="000000"/>
                </a:solidFill>
              </a:rPr>
              <a:t>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824224" y="1193341"/>
            <a:ext cx="4045790" cy="122411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Signals for new physics</a:t>
            </a:r>
            <a:endParaRPr lang="en-US" sz="3200" dirty="0"/>
          </a:p>
        </p:txBody>
      </p:sp>
      <p:sp>
        <p:nvSpPr>
          <p:cNvPr id="12" name="Down Arrow 11"/>
          <p:cNvSpPr/>
          <p:nvPr/>
        </p:nvSpPr>
        <p:spPr>
          <a:xfrm>
            <a:off x="2181925" y="4780349"/>
            <a:ext cx="484632" cy="37211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266304" y="5234414"/>
            <a:ext cx="3277605" cy="122411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Textbook solution</a:t>
            </a:r>
          </a:p>
        </p:txBody>
      </p:sp>
      <p:sp>
        <p:nvSpPr>
          <p:cNvPr id="19" name="Right Arrow 18"/>
          <p:cNvSpPr/>
          <p:nvPr/>
        </p:nvSpPr>
        <p:spPr>
          <a:xfrm>
            <a:off x="3881910" y="5534998"/>
            <a:ext cx="471157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49275" y="-117781"/>
            <a:ext cx="8042276" cy="1003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noProof="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L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oop amplitudes </a:t>
            </a:r>
            <a:r>
              <a:rPr lang="en-US" sz="440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essential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Explosion 2 3"/>
          <p:cNvSpPr/>
          <p:nvPr/>
        </p:nvSpPr>
        <p:spPr>
          <a:xfrm>
            <a:off x="4650126" y="4410322"/>
            <a:ext cx="5260144" cy="2620191"/>
          </a:xfrm>
          <a:prstGeom prst="irregularSeal2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Explosion of terms </a:t>
            </a:r>
            <a:r>
              <a:rPr lang="en-US" sz="2400" dirty="0">
                <a:solidFill>
                  <a:srgbClr val="000000"/>
                </a:solidFill>
              </a:rPr>
              <a:t>(impossible..)</a:t>
            </a:r>
          </a:p>
        </p:txBody>
      </p:sp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9" grpId="0" animBg="1"/>
      <p:bldP spid="12" grpId="0" animBg="1"/>
      <p:bldP spid="16" grpId="0" animBg="1"/>
      <p:bldP spid="19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Picture 78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4351" y="2881127"/>
            <a:ext cx="3105611" cy="795269"/>
          </a:xfrm>
          <a:prstGeom prst="rect">
            <a:avLst/>
          </a:prstGeom>
        </p:spPr>
      </p:pic>
      <p:sp>
        <p:nvSpPr>
          <p:cNvPr id="82" name="TextBox 81"/>
          <p:cNvSpPr txBox="1"/>
          <p:nvPr/>
        </p:nvSpPr>
        <p:spPr>
          <a:xfrm>
            <a:off x="6703594" y="2511793"/>
            <a:ext cx="1841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MHV one term!</a:t>
            </a:r>
            <a:endParaRPr lang="en-US" dirty="0"/>
          </a:p>
        </p:txBody>
      </p:sp>
      <p:pic>
        <p:nvPicPr>
          <p:cNvPr id="95" name="Picture 94" descr="images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51" y="4523832"/>
            <a:ext cx="1678323" cy="1678323"/>
          </a:xfrm>
          <a:prstGeom prst="rect">
            <a:avLst/>
          </a:prstGeom>
        </p:spPr>
      </p:pic>
      <p:graphicFrame>
        <p:nvGraphicFramePr>
          <p:cNvPr id="97" name="Object 2"/>
          <p:cNvGraphicFramePr>
            <a:graphicFrameLocks noChangeAspect="1"/>
          </p:cNvGraphicFramePr>
          <p:nvPr/>
        </p:nvGraphicFramePr>
        <p:xfrm>
          <a:off x="2502985" y="3676394"/>
          <a:ext cx="847318" cy="664340"/>
        </p:xfrm>
        <a:graphic>
          <a:graphicData uri="http://schemas.openxmlformats.org/presentationml/2006/ole">
            <p:oleObj spid="_x0000_s39947" name="Bitmap Image" r:id="rId5" imgW="5420482" imgH="4247619" progId="">
              <p:embed/>
            </p:oleObj>
          </a:graphicData>
        </a:graphic>
      </p:graphicFrame>
      <p:graphicFrame>
        <p:nvGraphicFramePr>
          <p:cNvPr id="98" name="Object 3"/>
          <p:cNvGraphicFramePr>
            <a:graphicFrameLocks noChangeAspect="1"/>
          </p:cNvGraphicFramePr>
          <p:nvPr/>
        </p:nvGraphicFramePr>
        <p:xfrm>
          <a:off x="4753314" y="3426333"/>
          <a:ext cx="852256" cy="736341"/>
        </p:xfrm>
        <a:graphic>
          <a:graphicData uri="http://schemas.openxmlformats.org/presentationml/2006/ole">
            <p:oleObj spid="_x0000_s39948" name="Bitmap Image" r:id="rId6" imgW="5439534" imgH="4695238" progId="">
              <p:embed/>
            </p:oleObj>
          </a:graphicData>
        </a:graphic>
      </p:graphicFrame>
      <p:pic>
        <p:nvPicPr>
          <p:cNvPr id="99" name="Picture 98" descr="images (10).jpe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18793" y="3191872"/>
            <a:ext cx="1187213" cy="1399420"/>
          </a:xfrm>
          <a:prstGeom prst="rect">
            <a:avLst/>
          </a:prstGeom>
        </p:spPr>
      </p:pic>
      <p:sp>
        <p:nvSpPr>
          <p:cNvPr id="102" name="TextBox 101"/>
          <p:cNvSpPr txBox="1"/>
          <p:nvPr/>
        </p:nvSpPr>
        <p:spPr>
          <a:xfrm>
            <a:off x="6703594" y="2142461"/>
            <a:ext cx="2163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On-shell recursion</a:t>
            </a:r>
            <a:endParaRPr lang="en-US" dirty="0"/>
          </a:p>
        </p:txBody>
      </p:sp>
      <p:pic>
        <p:nvPicPr>
          <p:cNvPr id="104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76115" y="4670831"/>
            <a:ext cx="2995527" cy="638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" name="Picture 3"/>
          <p:cNvPicPr>
            <a:picLocks noChangeAspect="1" noChangeArrowheads="1"/>
          </p:cNvPicPr>
          <p:nvPr/>
        </p:nvPicPr>
        <p:blipFill>
          <a:blip r:embed="rId9"/>
          <a:srcRect b="38454"/>
          <a:stretch>
            <a:fillRect/>
          </a:stretch>
        </p:blipFill>
        <p:spPr bwMode="auto">
          <a:xfrm>
            <a:off x="5426757" y="5024438"/>
            <a:ext cx="3353204" cy="533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9" name="Left-Right Arrow 108"/>
          <p:cNvSpPr/>
          <p:nvPr/>
        </p:nvSpPr>
        <p:spPr>
          <a:xfrm>
            <a:off x="3267826" y="5309714"/>
            <a:ext cx="1843280" cy="252062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Up-Down Arrow 109"/>
          <p:cNvSpPr/>
          <p:nvPr/>
        </p:nvSpPr>
        <p:spPr>
          <a:xfrm flipH="1">
            <a:off x="7313151" y="3794502"/>
            <a:ext cx="291057" cy="892586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Title 1"/>
          <p:cNvSpPr txBox="1">
            <a:spLocks/>
          </p:cNvSpPr>
          <p:nvPr/>
        </p:nvSpPr>
        <p:spPr>
          <a:xfrm>
            <a:off x="549275" y="2"/>
            <a:ext cx="8042276" cy="1003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Tree amplitude revolution</a:t>
            </a:r>
            <a:r>
              <a:rPr lang="en-US" sz="44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!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0" name="Rounded Rectangle 99"/>
          <p:cNvSpPr/>
          <p:nvPr/>
        </p:nvSpPr>
        <p:spPr>
          <a:xfrm>
            <a:off x="6900603" y="1127955"/>
            <a:ext cx="1756312" cy="77629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bg1"/>
                </a:solidFill>
              </a:rPr>
              <a:t>Rich hidden 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structure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7" name="Rounded Rectangle 106"/>
          <p:cNvSpPr/>
          <p:nvPr/>
        </p:nvSpPr>
        <p:spPr>
          <a:xfrm>
            <a:off x="1575356" y="2867612"/>
            <a:ext cx="1756312" cy="77629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/>
              <a:t>Twistor</a:t>
            </a:r>
            <a:r>
              <a:rPr lang="en-US" dirty="0"/>
              <a:t> inspiration</a:t>
            </a:r>
          </a:p>
        </p:txBody>
      </p:sp>
      <p:sp>
        <p:nvSpPr>
          <p:cNvPr id="108" name="Rounded Rectangle 107"/>
          <p:cNvSpPr/>
          <p:nvPr/>
        </p:nvSpPr>
        <p:spPr>
          <a:xfrm>
            <a:off x="48226" y="6149501"/>
            <a:ext cx="1756312" cy="50804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String </a:t>
            </a:r>
            <a:r>
              <a:rPr lang="en-US" dirty="0" smtClean="0"/>
              <a:t>Theory</a:t>
            </a:r>
            <a:endParaRPr lang="en-US" dirty="0"/>
          </a:p>
        </p:txBody>
      </p:sp>
      <p:sp>
        <p:nvSpPr>
          <p:cNvPr id="111" name="Rounded Rectangle 110"/>
          <p:cNvSpPr/>
          <p:nvPr/>
        </p:nvSpPr>
        <p:spPr>
          <a:xfrm>
            <a:off x="5674351" y="5931108"/>
            <a:ext cx="2982564" cy="82986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New amazing relations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1" name="Rounded Rectangle 80"/>
          <p:cNvSpPr/>
          <p:nvPr/>
        </p:nvSpPr>
        <p:spPr>
          <a:xfrm>
            <a:off x="549276" y="1003817"/>
            <a:ext cx="5944476" cy="161851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6" name="Straight Connector 95"/>
          <p:cNvCxnSpPr/>
          <p:nvPr/>
        </p:nvCxnSpPr>
        <p:spPr bwMode="auto">
          <a:xfrm rot="16200000" flipH="1">
            <a:off x="926381" y="1594016"/>
            <a:ext cx="214314" cy="214314"/>
          </a:xfrm>
          <a:prstGeom prst="line">
            <a:avLst/>
          </a:prstGeom>
          <a:noFill/>
          <a:ln w="158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3" name="Straight Connector 102"/>
          <p:cNvCxnSpPr/>
          <p:nvPr/>
        </p:nvCxnSpPr>
        <p:spPr bwMode="auto">
          <a:xfrm rot="5400000" flipH="1" flipV="1">
            <a:off x="900186" y="1834526"/>
            <a:ext cx="276228" cy="223838"/>
          </a:xfrm>
          <a:prstGeom prst="line">
            <a:avLst/>
          </a:prstGeom>
          <a:noFill/>
          <a:ln w="158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3" name="Straight Connector 112"/>
          <p:cNvCxnSpPr/>
          <p:nvPr/>
        </p:nvCxnSpPr>
        <p:spPr bwMode="auto">
          <a:xfrm>
            <a:off x="1140695" y="1808330"/>
            <a:ext cx="214314" cy="1588"/>
          </a:xfrm>
          <a:prstGeom prst="line">
            <a:avLst/>
          </a:prstGeom>
          <a:noFill/>
          <a:ln w="158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4" name="Straight Connector 113"/>
          <p:cNvCxnSpPr/>
          <p:nvPr/>
        </p:nvCxnSpPr>
        <p:spPr bwMode="auto">
          <a:xfrm rot="5400000">
            <a:off x="1176414" y="1986925"/>
            <a:ext cx="357190" cy="1588"/>
          </a:xfrm>
          <a:prstGeom prst="line">
            <a:avLst/>
          </a:prstGeom>
          <a:noFill/>
          <a:ln w="158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5" name="Straight Connector 114"/>
          <p:cNvCxnSpPr/>
          <p:nvPr/>
        </p:nvCxnSpPr>
        <p:spPr bwMode="auto">
          <a:xfrm>
            <a:off x="1355009" y="1808330"/>
            <a:ext cx="214314" cy="1588"/>
          </a:xfrm>
          <a:prstGeom prst="line">
            <a:avLst/>
          </a:prstGeom>
          <a:noFill/>
          <a:ln w="158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6" name="Straight Connector 115"/>
          <p:cNvCxnSpPr/>
          <p:nvPr/>
        </p:nvCxnSpPr>
        <p:spPr bwMode="auto">
          <a:xfrm>
            <a:off x="1569323" y="1808330"/>
            <a:ext cx="214314" cy="1588"/>
          </a:xfrm>
          <a:prstGeom prst="line">
            <a:avLst/>
          </a:prstGeom>
          <a:noFill/>
          <a:ln w="158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7" name="Straight Connector 116"/>
          <p:cNvCxnSpPr/>
          <p:nvPr/>
        </p:nvCxnSpPr>
        <p:spPr bwMode="auto">
          <a:xfrm rot="5400000" flipH="1" flipV="1">
            <a:off x="1783637" y="1594016"/>
            <a:ext cx="214314" cy="214314"/>
          </a:xfrm>
          <a:prstGeom prst="line">
            <a:avLst/>
          </a:prstGeom>
          <a:noFill/>
          <a:ln w="158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8" name="Straight Connector 117"/>
          <p:cNvCxnSpPr/>
          <p:nvPr/>
        </p:nvCxnSpPr>
        <p:spPr bwMode="auto">
          <a:xfrm rot="16200000" flipH="1">
            <a:off x="1783637" y="1808330"/>
            <a:ext cx="214314" cy="214314"/>
          </a:xfrm>
          <a:prstGeom prst="line">
            <a:avLst/>
          </a:prstGeom>
          <a:noFill/>
          <a:ln w="158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9" name="Straight Connector 118"/>
          <p:cNvCxnSpPr/>
          <p:nvPr/>
        </p:nvCxnSpPr>
        <p:spPr bwMode="auto">
          <a:xfrm rot="16200000" flipH="1">
            <a:off x="2259054" y="1226316"/>
            <a:ext cx="214314" cy="214314"/>
          </a:xfrm>
          <a:prstGeom prst="line">
            <a:avLst/>
          </a:prstGeom>
          <a:noFill/>
          <a:ln w="158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0" name="Straight Connector 119"/>
          <p:cNvCxnSpPr/>
          <p:nvPr/>
        </p:nvCxnSpPr>
        <p:spPr bwMode="auto">
          <a:xfrm rot="5400000">
            <a:off x="2473368" y="1226316"/>
            <a:ext cx="214314" cy="214314"/>
          </a:xfrm>
          <a:prstGeom prst="line">
            <a:avLst/>
          </a:prstGeom>
          <a:noFill/>
          <a:ln w="158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1" name="Straight Connector 120"/>
          <p:cNvCxnSpPr/>
          <p:nvPr/>
        </p:nvCxnSpPr>
        <p:spPr bwMode="auto">
          <a:xfrm rot="5400000">
            <a:off x="2330492" y="1583506"/>
            <a:ext cx="285752" cy="1588"/>
          </a:xfrm>
          <a:prstGeom prst="line">
            <a:avLst/>
          </a:prstGeom>
          <a:noFill/>
          <a:ln w="158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2" name="Straight Connector 121"/>
          <p:cNvCxnSpPr/>
          <p:nvPr/>
        </p:nvCxnSpPr>
        <p:spPr bwMode="auto">
          <a:xfrm>
            <a:off x="2473368" y="1726382"/>
            <a:ext cx="357190" cy="1588"/>
          </a:xfrm>
          <a:prstGeom prst="line">
            <a:avLst/>
          </a:prstGeom>
          <a:noFill/>
          <a:ln w="158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3" name="Straight Connector 122"/>
          <p:cNvCxnSpPr/>
          <p:nvPr/>
        </p:nvCxnSpPr>
        <p:spPr bwMode="auto">
          <a:xfrm rot="5400000">
            <a:off x="2330492" y="1869258"/>
            <a:ext cx="285752" cy="1588"/>
          </a:xfrm>
          <a:prstGeom prst="line">
            <a:avLst/>
          </a:prstGeom>
          <a:noFill/>
          <a:ln w="158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4" name="Straight Connector 123"/>
          <p:cNvCxnSpPr/>
          <p:nvPr/>
        </p:nvCxnSpPr>
        <p:spPr bwMode="auto">
          <a:xfrm rot="5400000">
            <a:off x="2366211" y="2119291"/>
            <a:ext cx="214314" cy="1588"/>
          </a:xfrm>
          <a:prstGeom prst="line">
            <a:avLst/>
          </a:prstGeom>
          <a:noFill/>
          <a:ln w="158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5" name="Straight Connector 124"/>
          <p:cNvCxnSpPr/>
          <p:nvPr/>
        </p:nvCxnSpPr>
        <p:spPr bwMode="auto">
          <a:xfrm rot="16200000" flipH="1">
            <a:off x="3534436" y="1512068"/>
            <a:ext cx="214314" cy="214314"/>
          </a:xfrm>
          <a:prstGeom prst="line">
            <a:avLst/>
          </a:prstGeom>
          <a:noFill/>
          <a:ln w="158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6" name="Straight Connector 125"/>
          <p:cNvCxnSpPr/>
          <p:nvPr/>
        </p:nvCxnSpPr>
        <p:spPr bwMode="auto">
          <a:xfrm rot="5400000" flipH="1" flipV="1">
            <a:off x="3508241" y="1752578"/>
            <a:ext cx="276228" cy="223838"/>
          </a:xfrm>
          <a:prstGeom prst="line">
            <a:avLst/>
          </a:prstGeom>
          <a:noFill/>
          <a:ln w="158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7" name="Straight Connector 126"/>
          <p:cNvCxnSpPr/>
          <p:nvPr/>
        </p:nvCxnSpPr>
        <p:spPr bwMode="auto">
          <a:xfrm>
            <a:off x="3748750" y="1726382"/>
            <a:ext cx="214314" cy="1588"/>
          </a:xfrm>
          <a:prstGeom prst="line">
            <a:avLst/>
          </a:prstGeom>
          <a:noFill/>
          <a:ln w="158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8" name="Straight Connector 127"/>
          <p:cNvCxnSpPr/>
          <p:nvPr/>
        </p:nvCxnSpPr>
        <p:spPr bwMode="auto">
          <a:xfrm rot="5400000">
            <a:off x="3784469" y="1904977"/>
            <a:ext cx="357190" cy="1588"/>
          </a:xfrm>
          <a:prstGeom prst="line">
            <a:avLst/>
          </a:prstGeom>
          <a:noFill/>
          <a:ln w="158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9" name="Straight Connector 128"/>
          <p:cNvCxnSpPr/>
          <p:nvPr/>
        </p:nvCxnSpPr>
        <p:spPr bwMode="auto">
          <a:xfrm>
            <a:off x="3963064" y="1726382"/>
            <a:ext cx="214314" cy="1588"/>
          </a:xfrm>
          <a:prstGeom prst="line">
            <a:avLst/>
          </a:prstGeom>
          <a:noFill/>
          <a:ln w="158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0" name="Straight Connector 129"/>
          <p:cNvCxnSpPr/>
          <p:nvPr/>
        </p:nvCxnSpPr>
        <p:spPr bwMode="auto">
          <a:xfrm>
            <a:off x="4177378" y="1726382"/>
            <a:ext cx="214314" cy="1588"/>
          </a:xfrm>
          <a:prstGeom prst="line">
            <a:avLst/>
          </a:prstGeom>
          <a:noFill/>
          <a:ln w="158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1" name="Straight Connector 130"/>
          <p:cNvCxnSpPr/>
          <p:nvPr/>
        </p:nvCxnSpPr>
        <p:spPr bwMode="auto">
          <a:xfrm rot="5400000" flipH="1" flipV="1">
            <a:off x="4391692" y="1512068"/>
            <a:ext cx="214314" cy="214314"/>
          </a:xfrm>
          <a:prstGeom prst="line">
            <a:avLst/>
          </a:prstGeom>
          <a:noFill/>
          <a:ln w="158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2" name="Straight Connector 131"/>
          <p:cNvCxnSpPr/>
          <p:nvPr/>
        </p:nvCxnSpPr>
        <p:spPr bwMode="auto">
          <a:xfrm rot="16200000" flipH="1">
            <a:off x="4391692" y="1726382"/>
            <a:ext cx="214314" cy="214314"/>
          </a:xfrm>
          <a:prstGeom prst="line">
            <a:avLst/>
          </a:prstGeom>
          <a:noFill/>
          <a:ln w="158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3" name="Straight Connector 132"/>
          <p:cNvCxnSpPr/>
          <p:nvPr/>
        </p:nvCxnSpPr>
        <p:spPr bwMode="auto">
          <a:xfrm rot="5400000">
            <a:off x="3570949" y="1546993"/>
            <a:ext cx="357190" cy="1588"/>
          </a:xfrm>
          <a:prstGeom prst="line">
            <a:avLst/>
          </a:prstGeom>
          <a:noFill/>
          <a:ln w="158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4" name="Rectangle 133"/>
          <p:cNvSpPr/>
          <p:nvPr/>
        </p:nvSpPr>
        <p:spPr>
          <a:xfrm>
            <a:off x="4753314" y="1583506"/>
            <a:ext cx="4014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</a:rPr>
              <a:t>...</a:t>
            </a:r>
            <a:endParaRPr lang="en-US" dirty="0"/>
          </a:p>
        </p:txBody>
      </p:sp>
      <p:sp>
        <p:nvSpPr>
          <p:cNvPr id="135" name="Rectangle 134"/>
          <p:cNvSpPr/>
          <p:nvPr/>
        </p:nvSpPr>
        <p:spPr>
          <a:xfrm>
            <a:off x="1994306" y="1583506"/>
            <a:ext cx="3386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</a:rPr>
              <a:t>+</a:t>
            </a:r>
            <a:endParaRPr lang="en-US" dirty="0"/>
          </a:p>
        </p:txBody>
      </p:sp>
      <p:sp>
        <p:nvSpPr>
          <p:cNvPr id="136" name="Rectangle 135"/>
          <p:cNvSpPr/>
          <p:nvPr/>
        </p:nvSpPr>
        <p:spPr>
          <a:xfrm>
            <a:off x="2962932" y="1583506"/>
            <a:ext cx="3386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</a:rPr>
              <a:t>+</a:t>
            </a:r>
            <a:endParaRPr lang="en-US" dirty="0"/>
          </a:p>
        </p:txBody>
      </p:sp>
      <p:sp>
        <p:nvSpPr>
          <p:cNvPr id="137" name="Rectangle 136"/>
          <p:cNvSpPr/>
          <p:nvPr/>
        </p:nvSpPr>
        <p:spPr>
          <a:xfrm>
            <a:off x="712067" y="1308264"/>
            <a:ext cx="3289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</a:rPr>
              <a:t>1</a:t>
            </a:r>
            <a:endParaRPr lang="en-US" dirty="0" smtClean="0"/>
          </a:p>
        </p:txBody>
      </p:sp>
      <p:sp>
        <p:nvSpPr>
          <p:cNvPr id="138" name="Rectangle 137"/>
          <p:cNvSpPr/>
          <p:nvPr/>
        </p:nvSpPr>
        <p:spPr>
          <a:xfrm>
            <a:off x="712067" y="2022644"/>
            <a:ext cx="3289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</a:rPr>
              <a:t>2</a:t>
            </a:r>
            <a:endParaRPr lang="en-US" dirty="0" smtClean="0"/>
          </a:p>
        </p:txBody>
      </p:sp>
      <p:sp>
        <p:nvSpPr>
          <p:cNvPr id="139" name="Rectangle 138"/>
          <p:cNvSpPr/>
          <p:nvPr/>
        </p:nvSpPr>
        <p:spPr>
          <a:xfrm>
            <a:off x="2000719" y="1003817"/>
            <a:ext cx="3289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</a:rPr>
              <a:t>1</a:t>
            </a:r>
            <a:endParaRPr lang="en-US" dirty="0" smtClean="0"/>
          </a:p>
        </p:txBody>
      </p:sp>
      <p:sp>
        <p:nvSpPr>
          <p:cNvPr id="140" name="Rectangle 139"/>
          <p:cNvSpPr/>
          <p:nvPr/>
        </p:nvSpPr>
        <p:spPr>
          <a:xfrm>
            <a:off x="2687683" y="1003817"/>
            <a:ext cx="3888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</a:rPr>
              <a:t>M</a:t>
            </a:r>
            <a:endParaRPr lang="en-US" dirty="0" smtClean="0"/>
          </a:p>
        </p:txBody>
      </p:sp>
      <p:sp>
        <p:nvSpPr>
          <p:cNvPr id="141" name="Rectangle 140"/>
          <p:cNvSpPr/>
          <p:nvPr/>
        </p:nvSpPr>
        <p:spPr>
          <a:xfrm>
            <a:off x="3618602" y="1030638"/>
            <a:ext cx="3289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</a:rPr>
              <a:t>1</a:t>
            </a:r>
            <a:endParaRPr lang="en-US" dirty="0" smtClean="0"/>
          </a:p>
        </p:txBody>
      </p:sp>
      <p:sp>
        <p:nvSpPr>
          <p:cNvPr id="142" name="Rectangle 141"/>
          <p:cNvSpPr/>
          <p:nvPr/>
        </p:nvSpPr>
        <p:spPr>
          <a:xfrm>
            <a:off x="3320122" y="1226316"/>
            <a:ext cx="3289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</a:rPr>
              <a:t>2</a:t>
            </a:r>
            <a:endParaRPr lang="en-US" dirty="0" smtClean="0"/>
          </a:p>
        </p:txBody>
      </p:sp>
      <p:sp>
        <p:nvSpPr>
          <p:cNvPr id="143" name="Rectangle 142"/>
          <p:cNvSpPr/>
          <p:nvPr/>
        </p:nvSpPr>
        <p:spPr>
          <a:xfrm>
            <a:off x="3320122" y="1940696"/>
            <a:ext cx="3289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</a:rPr>
              <a:t>3</a:t>
            </a:r>
            <a:endParaRPr lang="en-US" dirty="0" smtClean="0"/>
          </a:p>
        </p:txBody>
      </p:sp>
      <p:sp>
        <p:nvSpPr>
          <p:cNvPr id="144" name="Rectangle 143"/>
          <p:cNvSpPr/>
          <p:nvPr/>
        </p:nvSpPr>
        <p:spPr>
          <a:xfrm>
            <a:off x="1069258" y="1451140"/>
            <a:ext cx="4456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  <a:latin typeface="Times New Roman"/>
              </a:rPr>
              <a:t>s</a:t>
            </a:r>
            <a:r>
              <a:rPr lang="en-US" baseline="-25000" dirty="0" smtClean="0">
                <a:solidFill>
                  <a:srgbClr val="000000"/>
                </a:solidFill>
                <a:latin typeface="Arial"/>
              </a:rPr>
              <a:t>12</a:t>
            </a:r>
            <a:endParaRPr lang="en-US" dirty="0" smtClean="0">
              <a:latin typeface="Times New Roman"/>
            </a:endParaRPr>
          </a:p>
        </p:txBody>
      </p:sp>
      <p:sp>
        <p:nvSpPr>
          <p:cNvPr id="145" name="Rectangle 144"/>
          <p:cNvSpPr/>
          <p:nvPr/>
        </p:nvSpPr>
        <p:spPr>
          <a:xfrm>
            <a:off x="2473368" y="1369192"/>
            <a:ext cx="5161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</a:rPr>
              <a:t>s</a:t>
            </a:r>
            <a:r>
              <a:rPr lang="en-US" baseline="-25000" dirty="0" smtClean="0">
                <a:solidFill>
                  <a:srgbClr val="000000"/>
                </a:solidFill>
                <a:latin typeface="Arial"/>
              </a:rPr>
              <a:t>1M</a:t>
            </a:r>
            <a:endParaRPr lang="en-US" baseline="-25000" dirty="0" smtClean="0">
              <a:latin typeface="Arial"/>
            </a:endParaRPr>
          </a:p>
        </p:txBody>
      </p:sp>
      <p:sp>
        <p:nvSpPr>
          <p:cNvPr id="146" name="Rectangle 145"/>
          <p:cNvSpPr/>
          <p:nvPr/>
        </p:nvSpPr>
        <p:spPr>
          <a:xfrm>
            <a:off x="3748751" y="1369192"/>
            <a:ext cx="5590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</a:rPr>
              <a:t>s</a:t>
            </a:r>
            <a:r>
              <a:rPr lang="en-US" baseline="-25000" dirty="0" smtClean="0">
                <a:solidFill>
                  <a:srgbClr val="000000"/>
                </a:solidFill>
                <a:latin typeface="Arial"/>
              </a:rPr>
              <a:t>123</a:t>
            </a:r>
            <a:endParaRPr lang="en-US" baseline="-25000" dirty="0" smtClean="0">
              <a:latin typeface="Arial"/>
            </a:endParaRPr>
          </a:p>
        </p:txBody>
      </p:sp>
      <p:pic>
        <p:nvPicPr>
          <p:cNvPr id="147" name="Picture 146" descr="B35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00300" y="1214013"/>
            <a:ext cx="1043679" cy="1188635"/>
          </a:xfrm>
          <a:prstGeom prst="rect">
            <a:avLst/>
          </a:prstGeom>
        </p:spPr>
      </p:pic>
      <p:sp>
        <p:nvSpPr>
          <p:cNvPr id="148" name="TextBox 147"/>
          <p:cNvSpPr txBox="1"/>
          <p:nvPr/>
        </p:nvSpPr>
        <p:spPr>
          <a:xfrm>
            <a:off x="1041003" y="2227242"/>
            <a:ext cx="469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Factorial </a:t>
            </a:r>
            <a:r>
              <a:rPr lang="en-US" dirty="0">
                <a:solidFill>
                  <a:schemeClr val="bg1"/>
                </a:solidFill>
              </a:rPr>
              <a:t>growth ~ </a:t>
            </a:r>
            <a:r>
              <a:rPr lang="en-US" dirty="0" smtClean="0">
                <a:solidFill>
                  <a:schemeClr val="bg1"/>
                </a:solidFill>
              </a:rPr>
              <a:t>billions of terms!!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0" name="Line 19"/>
          <p:cNvSpPr>
            <a:spLocks noChangeShapeType="1"/>
          </p:cNvSpPr>
          <p:nvPr/>
        </p:nvSpPr>
        <p:spPr bwMode="auto">
          <a:xfrm flipH="1">
            <a:off x="712068" y="2361200"/>
            <a:ext cx="438151" cy="1879597"/>
          </a:xfrm>
          <a:prstGeom prst="line">
            <a:avLst/>
          </a:prstGeom>
          <a:noFill/>
          <a:ln w="22225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1" name="Line 19"/>
          <p:cNvSpPr>
            <a:spLocks noChangeShapeType="1"/>
          </p:cNvSpPr>
          <p:nvPr/>
        </p:nvSpPr>
        <p:spPr bwMode="auto">
          <a:xfrm>
            <a:off x="4899871" y="2361198"/>
            <a:ext cx="1344107" cy="549466"/>
          </a:xfrm>
          <a:prstGeom prst="line">
            <a:avLst/>
          </a:prstGeom>
          <a:noFill/>
          <a:ln w="22225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2" name="Oval 151"/>
          <p:cNvSpPr/>
          <p:nvPr/>
        </p:nvSpPr>
        <p:spPr bwMode="auto">
          <a:xfrm>
            <a:off x="1997951" y="4990272"/>
            <a:ext cx="928694" cy="857256"/>
          </a:xfrm>
          <a:prstGeom prst="ellips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1948795" y="4918835"/>
            <a:ext cx="428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</a:rPr>
              <a:t>x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154" name="Rectangle 153"/>
          <p:cNvSpPr/>
          <p:nvPr/>
        </p:nvSpPr>
        <p:spPr>
          <a:xfrm>
            <a:off x="2283703" y="4775958"/>
            <a:ext cx="4286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</a:rPr>
              <a:t>x</a:t>
            </a:r>
            <a:endParaRPr lang="en-US" dirty="0"/>
          </a:p>
        </p:txBody>
      </p:sp>
      <p:sp>
        <p:nvSpPr>
          <p:cNvPr id="155" name="Rectangle 154"/>
          <p:cNvSpPr/>
          <p:nvPr/>
        </p:nvSpPr>
        <p:spPr>
          <a:xfrm>
            <a:off x="2674316" y="4918834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</a:rPr>
              <a:t>x</a:t>
            </a:r>
            <a:endParaRPr lang="en-US" dirty="0"/>
          </a:p>
        </p:txBody>
      </p:sp>
      <p:sp>
        <p:nvSpPr>
          <p:cNvPr id="156" name="Rectangle 155"/>
          <p:cNvSpPr/>
          <p:nvPr/>
        </p:nvSpPr>
        <p:spPr>
          <a:xfrm>
            <a:off x="2783768" y="5204586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</a:rPr>
              <a:t>x</a:t>
            </a:r>
            <a:endParaRPr lang="en-US" dirty="0"/>
          </a:p>
        </p:txBody>
      </p:sp>
      <p:sp>
        <p:nvSpPr>
          <p:cNvPr id="157" name="Rectangle 156"/>
          <p:cNvSpPr/>
          <p:nvPr/>
        </p:nvSpPr>
        <p:spPr>
          <a:xfrm>
            <a:off x="2783769" y="5561776"/>
            <a:ext cx="2569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</a:rPr>
              <a:t>. </a:t>
            </a:r>
            <a:endParaRPr lang="en-US" dirty="0" smtClean="0"/>
          </a:p>
        </p:txBody>
      </p:sp>
      <p:sp>
        <p:nvSpPr>
          <p:cNvPr id="158" name="Rectangle 157"/>
          <p:cNvSpPr/>
          <p:nvPr/>
        </p:nvSpPr>
        <p:spPr>
          <a:xfrm>
            <a:off x="2569454" y="5704652"/>
            <a:ext cx="2569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dirty="0" smtClean="0">
                <a:solidFill>
                  <a:srgbClr val="000000"/>
                </a:solidFill>
              </a:rPr>
              <a:t>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59" name="Rectangle 158"/>
          <p:cNvSpPr/>
          <p:nvPr/>
        </p:nvSpPr>
        <p:spPr>
          <a:xfrm>
            <a:off x="1783637" y="4847396"/>
            <a:ext cx="3289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</a:rPr>
              <a:t>1</a:t>
            </a:r>
            <a:endParaRPr lang="en-US" dirty="0" smtClean="0"/>
          </a:p>
        </p:txBody>
      </p:sp>
      <p:sp>
        <p:nvSpPr>
          <p:cNvPr id="160" name="Rectangle 159"/>
          <p:cNvSpPr/>
          <p:nvPr/>
        </p:nvSpPr>
        <p:spPr>
          <a:xfrm>
            <a:off x="2355141" y="4561644"/>
            <a:ext cx="3289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</a:rPr>
              <a:t>2</a:t>
            </a:r>
            <a:endParaRPr lang="en-US" dirty="0" smtClean="0"/>
          </a:p>
        </p:txBody>
      </p:sp>
      <p:sp>
        <p:nvSpPr>
          <p:cNvPr id="161" name="Rectangle 160"/>
          <p:cNvSpPr/>
          <p:nvPr/>
        </p:nvSpPr>
        <p:spPr>
          <a:xfrm>
            <a:off x="2783769" y="4775958"/>
            <a:ext cx="3289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</a:rPr>
              <a:t>3</a:t>
            </a:r>
            <a:endParaRPr lang="en-US" dirty="0" smtClean="0"/>
          </a:p>
        </p:txBody>
      </p:sp>
      <p:sp>
        <p:nvSpPr>
          <p:cNvPr id="162" name="Rectangle 161"/>
          <p:cNvSpPr/>
          <p:nvPr/>
        </p:nvSpPr>
        <p:spPr>
          <a:xfrm>
            <a:off x="1926513" y="5776090"/>
            <a:ext cx="3888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</a:rPr>
              <a:t>M</a:t>
            </a:r>
            <a:endParaRPr lang="en-US" dirty="0" smtClean="0"/>
          </a:p>
        </p:txBody>
      </p:sp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  <p:bldP spid="102" grpId="0"/>
      <p:bldP spid="109" grpId="0" animBg="1"/>
      <p:bldP spid="110" grpId="0" animBg="1"/>
      <p:bldP spid="100" grpId="0" animBg="1"/>
      <p:bldP spid="107" grpId="0" animBg="1"/>
      <p:bldP spid="108" grpId="0" animBg="1"/>
      <p:bldP spid="111" grpId="0" animBg="1"/>
      <p:bldP spid="81" grpId="0" animBg="1"/>
      <p:bldP spid="134" grpId="0"/>
      <p:bldP spid="135" grpId="0"/>
      <p:bldP spid="136" grpId="0"/>
      <p:bldP spid="137" grpId="0"/>
      <p:bldP spid="138" grpId="0"/>
      <p:bldP spid="139" grpId="0"/>
      <p:bldP spid="140" grpId="0"/>
      <p:bldP spid="141" grpId="0"/>
      <p:bldP spid="142" grpId="0"/>
      <p:bldP spid="143" grpId="0"/>
      <p:bldP spid="144" grpId="0"/>
      <p:bldP spid="145" grpId="0"/>
      <p:bldP spid="146" grpId="0"/>
      <p:bldP spid="148" grpId="0"/>
      <p:bldP spid="150" grpId="0" animBg="1"/>
      <p:bldP spid="151" grpId="0" animBg="1"/>
      <p:bldP spid="152" grpId="0" animBg="1"/>
      <p:bldP spid="153" grpId="0"/>
      <p:bldP spid="154" grpId="0"/>
      <p:bldP spid="155" grpId="0"/>
      <p:bldP spid="156" grpId="0"/>
      <p:bldP spid="157" grpId="0"/>
      <p:bldP spid="158" grpId="0"/>
      <p:bldP spid="159" grpId="0"/>
      <p:bldP spid="160" grpId="0"/>
      <p:bldP spid="161" grpId="0"/>
      <p:bldP spid="16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49275" y="-158755"/>
            <a:ext cx="8042276" cy="100381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….from compact trees to loops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1" name="Object 23"/>
          <p:cNvGraphicFramePr>
            <a:graphicFrameLocks noChangeAspect="1"/>
          </p:cNvGraphicFramePr>
          <p:nvPr/>
        </p:nvGraphicFramePr>
        <p:xfrm>
          <a:off x="359417" y="2415375"/>
          <a:ext cx="2169992" cy="1454458"/>
        </p:xfrm>
        <a:graphic>
          <a:graphicData uri="http://schemas.openxmlformats.org/presentationml/2006/ole">
            <p:oleObj spid="_x0000_s45075" name="Bitmap Image" r:id="rId3" imgW="12352381" imgH="8287907" progId="">
              <p:embed/>
            </p:oleObj>
          </a:graphicData>
        </a:graphic>
      </p:graphicFrame>
      <p:sp>
        <p:nvSpPr>
          <p:cNvPr id="43" name="Line 19"/>
          <p:cNvSpPr>
            <a:spLocks noChangeShapeType="1"/>
          </p:cNvSpPr>
          <p:nvPr/>
        </p:nvSpPr>
        <p:spPr bwMode="auto">
          <a:xfrm>
            <a:off x="926381" y="2162028"/>
            <a:ext cx="0" cy="290479"/>
          </a:xfrm>
          <a:prstGeom prst="line">
            <a:avLst/>
          </a:prstGeom>
          <a:noFill/>
          <a:ln w="22225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2631" y="995859"/>
            <a:ext cx="3566855" cy="2073217"/>
          </a:xfrm>
          <a:prstGeom prst="rect">
            <a:avLst/>
          </a:prstGeom>
        </p:spPr>
      </p:pic>
      <p:sp>
        <p:nvSpPr>
          <p:cNvPr id="46" name="Line 19"/>
          <p:cNvSpPr>
            <a:spLocks noChangeShapeType="1"/>
          </p:cNvSpPr>
          <p:nvPr/>
        </p:nvSpPr>
        <p:spPr bwMode="auto">
          <a:xfrm flipH="1" flipV="1">
            <a:off x="2225398" y="5845060"/>
            <a:ext cx="2089165" cy="0"/>
          </a:xfrm>
          <a:prstGeom prst="line">
            <a:avLst/>
          </a:prstGeom>
          <a:noFill/>
          <a:ln w="22225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27652" name="Object 4"/>
          <p:cNvGraphicFramePr>
            <a:graphicFrameLocks noChangeAspect="1"/>
          </p:cNvGraphicFramePr>
          <p:nvPr/>
        </p:nvGraphicFramePr>
        <p:xfrm>
          <a:off x="957774" y="4953490"/>
          <a:ext cx="882825" cy="872032"/>
        </p:xfrm>
        <a:graphic>
          <a:graphicData uri="http://schemas.openxmlformats.org/presentationml/2006/ole">
            <p:oleObj spid="_x0000_s45076" name="Bitmap Image" r:id="rId5" imgW="4638095" imgH="4580952" progId="">
              <p:embed/>
            </p:oleObj>
          </a:graphicData>
        </a:graphic>
      </p:graphicFrame>
      <p:graphicFrame>
        <p:nvGraphicFramePr>
          <p:cNvPr id="27653" name="Object 5"/>
          <p:cNvGraphicFramePr>
            <a:graphicFrameLocks noChangeAspect="1"/>
          </p:cNvGraphicFramePr>
          <p:nvPr/>
        </p:nvGraphicFramePr>
        <p:xfrm>
          <a:off x="2753043" y="4610204"/>
          <a:ext cx="1111674" cy="996588"/>
        </p:xfrm>
        <a:graphic>
          <a:graphicData uri="http://schemas.openxmlformats.org/presentationml/2006/ole">
            <p:oleObj spid="_x0000_s45077" name="Bitmap Image" r:id="rId6" imgW="4877481" imgH="4371429" progId="">
              <p:embed/>
            </p:oleObj>
          </a:graphicData>
        </a:graphic>
      </p:graphicFrame>
      <p:pic>
        <p:nvPicPr>
          <p:cNvPr id="50" name="Picture 4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46000" y="5130723"/>
            <a:ext cx="3540110" cy="1100484"/>
          </a:xfrm>
          <a:prstGeom prst="rect">
            <a:avLst/>
          </a:prstGeom>
        </p:spPr>
      </p:pic>
      <p:graphicFrame>
        <p:nvGraphicFramePr>
          <p:cNvPr id="27654" name="Object 6"/>
          <p:cNvGraphicFramePr>
            <a:graphicFrameLocks noChangeAspect="1"/>
          </p:cNvGraphicFramePr>
          <p:nvPr/>
        </p:nvGraphicFramePr>
        <p:xfrm>
          <a:off x="3152427" y="2730175"/>
          <a:ext cx="979488" cy="933450"/>
        </p:xfrm>
        <a:graphic>
          <a:graphicData uri="http://schemas.openxmlformats.org/presentationml/2006/ole">
            <p:oleObj spid="_x0000_s45078" name="Bitmap Image" r:id="rId8" imgW="4704762" imgH="4486901" progId="">
              <p:embed/>
            </p:oleObj>
          </a:graphicData>
        </a:graphic>
      </p:graphicFrame>
      <p:sp>
        <p:nvSpPr>
          <p:cNvPr id="52" name="Line 19"/>
          <p:cNvSpPr>
            <a:spLocks noChangeShapeType="1"/>
          </p:cNvSpPr>
          <p:nvPr/>
        </p:nvSpPr>
        <p:spPr bwMode="auto">
          <a:xfrm flipV="1">
            <a:off x="2225398" y="5675921"/>
            <a:ext cx="2090756" cy="0"/>
          </a:xfrm>
          <a:prstGeom prst="line">
            <a:avLst/>
          </a:prstGeom>
          <a:noFill/>
          <a:ln w="22225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3" name="Line 19"/>
          <p:cNvSpPr>
            <a:spLocks noChangeShapeType="1"/>
          </p:cNvSpPr>
          <p:nvPr/>
        </p:nvSpPr>
        <p:spPr bwMode="auto">
          <a:xfrm>
            <a:off x="1457839" y="4476635"/>
            <a:ext cx="0" cy="290479"/>
          </a:xfrm>
          <a:prstGeom prst="line">
            <a:avLst/>
          </a:prstGeom>
          <a:noFill/>
          <a:ln w="22225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4" name="Line 19"/>
          <p:cNvSpPr>
            <a:spLocks noChangeShapeType="1"/>
          </p:cNvSpPr>
          <p:nvPr/>
        </p:nvSpPr>
        <p:spPr bwMode="auto">
          <a:xfrm>
            <a:off x="2583871" y="3152373"/>
            <a:ext cx="356396" cy="0"/>
          </a:xfrm>
          <a:prstGeom prst="line">
            <a:avLst/>
          </a:prstGeom>
          <a:noFill/>
          <a:ln w="22225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5" name="Line 19"/>
          <p:cNvSpPr>
            <a:spLocks noChangeShapeType="1"/>
          </p:cNvSpPr>
          <p:nvPr/>
        </p:nvSpPr>
        <p:spPr bwMode="auto">
          <a:xfrm>
            <a:off x="2351211" y="4319727"/>
            <a:ext cx="356396" cy="290479"/>
          </a:xfrm>
          <a:prstGeom prst="line">
            <a:avLst/>
          </a:prstGeom>
          <a:noFill/>
          <a:ln w="22225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4614327" y="6226165"/>
            <a:ext cx="12609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dirty="0" err="1" smtClean="0">
                <a:solidFill>
                  <a:srgbClr val="000000"/>
                </a:solidFill>
              </a:rPr>
              <a:t>Recursion</a:t>
            </a:r>
            <a:endParaRPr lang="da-DK" dirty="0" smtClean="0">
              <a:solidFill>
                <a:srgbClr val="000000"/>
              </a:solidFill>
            </a:endParaRPr>
          </a:p>
          <a:p>
            <a:r>
              <a:rPr lang="da-DK" dirty="0" smtClean="0">
                <a:solidFill>
                  <a:srgbClr val="000000"/>
                </a:solidFill>
              </a:rPr>
              <a:t>for loops</a:t>
            </a:r>
          </a:p>
        </p:txBody>
      </p:sp>
      <p:sp>
        <p:nvSpPr>
          <p:cNvPr id="97" name="Line 19"/>
          <p:cNvSpPr>
            <a:spLocks noChangeShapeType="1"/>
          </p:cNvSpPr>
          <p:nvPr/>
        </p:nvSpPr>
        <p:spPr bwMode="auto">
          <a:xfrm>
            <a:off x="1926514" y="2162028"/>
            <a:ext cx="0" cy="290479"/>
          </a:xfrm>
          <a:prstGeom prst="line">
            <a:avLst/>
          </a:prstGeom>
          <a:noFill/>
          <a:ln w="22225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9" name="Rectangle 98"/>
          <p:cNvSpPr/>
          <p:nvPr/>
        </p:nvSpPr>
        <p:spPr>
          <a:xfrm>
            <a:off x="1457839" y="224047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 smtClean="0"/>
              <a:t>Quadruple cuts</a:t>
            </a:r>
          </a:p>
        </p:txBody>
      </p:sp>
      <p:sp>
        <p:nvSpPr>
          <p:cNvPr id="102" name="Line 19"/>
          <p:cNvSpPr>
            <a:spLocks noChangeShapeType="1"/>
          </p:cNvSpPr>
          <p:nvPr/>
        </p:nvSpPr>
        <p:spPr bwMode="auto">
          <a:xfrm>
            <a:off x="2681809" y="3879604"/>
            <a:ext cx="382988" cy="290479"/>
          </a:xfrm>
          <a:prstGeom prst="line">
            <a:avLst/>
          </a:prstGeom>
          <a:noFill/>
          <a:ln w="22225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3" name="Rectangle 102"/>
          <p:cNvSpPr/>
          <p:nvPr/>
        </p:nvSpPr>
        <p:spPr>
          <a:xfrm>
            <a:off x="3152427" y="3939250"/>
            <a:ext cx="194476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Rational</a:t>
            </a:r>
          </a:p>
          <a:p>
            <a:r>
              <a:rPr lang="en-US" sz="2400" dirty="0" smtClean="0"/>
              <a:t>polynomials</a:t>
            </a:r>
            <a:endParaRPr lang="en-US" dirty="0"/>
          </a:p>
        </p:txBody>
      </p:sp>
      <p:sp>
        <p:nvSpPr>
          <p:cNvPr id="105" name="Rectangle 104"/>
          <p:cNvSpPr/>
          <p:nvPr/>
        </p:nvSpPr>
        <p:spPr>
          <a:xfrm>
            <a:off x="-828161" y="587907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 smtClean="0"/>
              <a:t>Triple cuts</a:t>
            </a:r>
          </a:p>
        </p:txBody>
      </p:sp>
      <p:sp>
        <p:nvSpPr>
          <p:cNvPr id="106" name="Rounded Rectangle 105"/>
          <p:cNvSpPr/>
          <p:nvPr/>
        </p:nvSpPr>
        <p:spPr>
          <a:xfrm>
            <a:off x="3743839" y="995859"/>
            <a:ext cx="1914133" cy="88696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Automated computation</a:t>
            </a:r>
          </a:p>
        </p:txBody>
      </p:sp>
      <p:sp>
        <p:nvSpPr>
          <p:cNvPr id="107" name="Rounded Rectangle 106"/>
          <p:cNvSpPr/>
          <p:nvPr/>
        </p:nvSpPr>
        <p:spPr>
          <a:xfrm>
            <a:off x="4316154" y="2546002"/>
            <a:ext cx="1940720" cy="88847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FFFFFF"/>
                </a:solidFill>
              </a:rPr>
              <a:t>Recursive techniques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08" name="Rounded Rectangle 107"/>
          <p:cNvSpPr/>
          <p:nvPr/>
        </p:nvSpPr>
        <p:spPr>
          <a:xfrm>
            <a:off x="7298428" y="2557728"/>
            <a:ext cx="1712017" cy="87675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On-shell simplification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4948888" y="3414941"/>
            <a:ext cx="4061556" cy="1696244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 smtClean="0"/>
          </a:p>
          <a:p>
            <a:r>
              <a:rPr lang="en-US" dirty="0" smtClean="0">
                <a:solidFill>
                  <a:schemeClr val="tx1"/>
                </a:solidFill>
              </a:rPr>
              <a:t>Powerful computational methods</a:t>
            </a:r>
          </a:p>
          <a:p>
            <a:endParaRPr lang="en-US" sz="200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Impossible by Feynman diagrams</a:t>
            </a:r>
          </a:p>
          <a:p>
            <a:endParaRPr lang="en-US" sz="200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Revolution in doable computations</a:t>
            </a:r>
          </a:p>
          <a:p>
            <a:endParaRPr lang="en-US" sz="200" dirty="0" smtClean="0"/>
          </a:p>
          <a:p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749258" y="3929479"/>
            <a:ext cx="1674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Integral basis</a:t>
            </a:r>
            <a:endParaRPr lang="en-US" dirty="0"/>
          </a:p>
        </p:txBody>
      </p:sp>
      <p:sp>
        <p:nvSpPr>
          <p:cNvPr id="30" name="Rounded Rectangle 29"/>
          <p:cNvSpPr/>
          <p:nvPr/>
        </p:nvSpPr>
        <p:spPr>
          <a:xfrm>
            <a:off x="204080" y="976321"/>
            <a:ext cx="2860718" cy="107237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Compact, on-shell tree Amplitudes</a:t>
            </a:r>
            <a:endParaRPr lang="en-US" dirty="0"/>
          </a:p>
        </p:txBody>
      </p:sp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6" grpId="0" animBg="1"/>
      <p:bldP spid="46" grpId="1" animBg="1"/>
      <p:bldP spid="52" grpId="0" animBg="1"/>
      <p:bldP spid="52" grpId="1" animBg="1"/>
      <p:bldP spid="53" grpId="0" animBg="1"/>
      <p:bldP spid="54" grpId="0" animBg="1"/>
      <p:bldP spid="55" grpId="0" animBg="1"/>
      <p:bldP spid="60" grpId="0"/>
      <p:bldP spid="60" grpId="1"/>
      <p:bldP spid="97" grpId="0" animBg="1"/>
      <p:bldP spid="99" grpId="0"/>
      <p:bldP spid="102" grpId="0" animBg="1"/>
      <p:bldP spid="103" grpId="0"/>
      <p:bldP spid="105" grpId="0"/>
      <p:bldP spid="106" grpId="0" animBg="1"/>
      <p:bldP spid="107" grpId="0" animBg="1"/>
      <p:bldP spid="108" grpId="0" animBg="1"/>
      <p:bldP spid="28" grpId="0" animBg="1"/>
      <p:bldP spid="29" grpId="0"/>
      <p:bldP spid="3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49275" y="107576"/>
            <a:ext cx="8042276" cy="100381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Research</a:t>
            </a:r>
            <a:endParaRPr kumimoji="0" lang="en-US" sz="46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dec07_1_10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2585" y="1449331"/>
            <a:ext cx="2220739" cy="2131909"/>
          </a:xfrm>
          <a:prstGeom prst="rect">
            <a:avLst/>
          </a:prstGeom>
        </p:spPr>
      </p:pic>
      <p:pic>
        <p:nvPicPr>
          <p:cNvPr id="6" name="Picture 5" descr="einstei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30" y="1449331"/>
            <a:ext cx="2403971" cy="180297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04237" y="926111"/>
            <a:ext cx="13663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2800" dirty="0" err="1" smtClean="0">
                <a:solidFill>
                  <a:srgbClr val="000000"/>
                </a:solidFill>
              </a:rPr>
              <a:t>Gravity</a:t>
            </a:r>
            <a:endParaRPr lang="da-DK" sz="2800" dirty="0" smtClean="0">
              <a:solidFill>
                <a:srgbClr val="000000"/>
              </a:solidFill>
            </a:endParaRPr>
          </a:p>
        </p:txBody>
      </p:sp>
      <p:pic>
        <p:nvPicPr>
          <p:cNvPr id="8" name="Picture 12" descr="KL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24194" y="3609169"/>
            <a:ext cx="2590798" cy="1204911"/>
          </a:xfrm>
          <a:prstGeom prst="rect">
            <a:avLst/>
          </a:prstGeom>
          <a:noFill/>
        </p:spPr>
      </p:pic>
      <p:cxnSp>
        <p:nvCxnSpPr>
          <p:cNvPr id="9" name="Straight Connector 8"/>
          <p:cNvCxnSpPr/>
          <p:nvPr/>
        </p:nvCxnSpPr>
        <p:spPr bwMode="auto">
          <a:xfrm rot="16200000" flipH="1">
            <a:off x="1048548" y="5704976"/>
            <a:ext cx="214314" cy="214314"/>
          </a:xfrm>
          <a:prstGeom prst="line">
            <a:avLst/>
          </a:prstGeom>
          <a:noFill/>
          <a:ln w="158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 rot="5400000" flipH="1" flipV="1">
            <a:off x="1022353" y="5945485"/>
            <a:ext cx="276228" cy="223838"/>
          </a:xfrm>
          <a:prstGeom prst="line">
            <a:avLst/>
          </a:prstGeom>
          <a:noFill/>
          <a:ln w="158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1262862" y="5919290"/>
            <a:ext cx="214314" cy="1588"/>
          </a:xfrm>
          <a:prstGeom prst="line">
            <a:avLst/>
          </a:prstGeom>
          <a:noFill/>
          <a:ln w="158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 rot="5400000">
            <a:off x="1298581" y="6097885"/>
            <a:ext cx="357190" cy="1588"/>
          </a:xfrm>
          <a:prstGeom prst="line">
            <a:avLst/>
          </a:prstGeom>
          <a:noFill/>
          <a:ln w="158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>
            <a:off x="1477176" y="5919290"/>
            <a:ext cx="214314" cy="1588"/>
          </a:xfrm>
          <a:prstGeom prst="line">
            <a:avLst/>
          </a:prstGeom>
          <a:noFill/>
          <a:ln w="158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1691490" y="5919290"/>
            <a:ext cx="214314" cy="1588"/>
          </a:xfrm>
          <a:prstGeom prst="line">
            <a:avLst/>
          </a:prstGeom>
          <a:noFill/>
          <a:ln w="158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 rot="5400000" flipH="1" flipV="1">
            <a:off x="1905804" y="5704976"/>
            <a:ext cx="214314" cy="214314"/>
          </a:xfrm>
          <a:prstGeom prst="line">
            <a:avLst/>
          </a:prstGeom>
          <a:noFill/>
          <a:ln w="158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 rot="16200000" flipH="1">
            <a:off x="1905804" y="5919290"/>
            <a:ext cx="214314" cy="214314"/>
          </a:xfrm>
          <a:prstGeom prst="line">
            <a:avLst/>
          </a:prstGeom>
          <a:noFill/>
          <a:ln w="158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 rot="16200000" flipH="1">
            <a:off x="2763060" y="5419224"/>
            <a:ext cx="214314" cy="214314"/>
          </a:xfrm>
          <a:prstGeom prst="line">
            <a:avLst/>
          </a:prstGeom>
          <a:noFill/>
          <a:ln w="158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 rot="5400000">
            <a:off x="2977374" y="5419224"/>
            <a:ext cx="214314" cy="214314"/>
          </a:xfrm>
          <a:prstGeom prst="line">
            <a:avLst/>
          </a:prstGeom>
          <a:noFill/>
          <a:ln w="158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 rot="5400000">
            <a:off x="2834498" y="5776414"/>
            <a:ext cx="285752" cy="1588"/>
          </a:xfrm>
          <a:prstGeom prst="line">
            <a:avLst/>
          </a:prstGeom>
          <a:noFill/>
          <a:ln w="158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2977374" y="5919290"/>
            <a:ext cx="357190" cy="1588"/>
          </a:xfrm>
          <a:prstGeom prst="line">
            <a:avLst/>
          </a:prstGeom>
          <a:noFill/>
          <a:ln w="158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 rot="5400000">
            <a:off x="2834498" y="6062166"/>
            <a:ext cx="285752" cy="1588"/>
          </a:xfrm>
          <a:prstGeom prst="line">
            <a:avLst/>
          </a:prstGeom>
          <a:noFill/>
          <a:ln w="158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 rot="5400000">
            <a:off x="2870217" y="6312199"/>
            <a:ext cx="214314" cy="1588"/>
          </a:xfrm>
          <a:prstGeom prst="line">
            <a:avLst/>
          </a:prstGeom>
          <a:noFill/>
          <a:ln w="158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 rot="16200000" flipH="1">
            <a:off x="4120382" y="5704976"/>
            <a:ext cx="214314" cy="214314"/>
          </a:xfrm>
          <a:prstGeom prst="line">
            <a:avLst/>
          </a:prstGeom>
          <a:noFill/>
          <a:ln w="158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 rot="5400000" flipH="1" flipV="1">
            <a:off x="4094187" y="5945485"/>
            <a:ext cx="276228" cy="223838"/>
          </a:xfrm>
          <a:prstGeom prst="line">
            <a:avLst/>
          </a:prstGeom>
          <a:noFill/>
          <a:ln w="158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>
            <a:off x="4334696" y="5919290"/>
            <a:ext cx="214314" cy="1588"/>
          </a:xfrm>
          <a:prstGeom prst="line">
            <a:avLst/>
          </a:prstGeom>
          <a:noFill/>
          <a:ln w="158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 rot="5400000">
            <a:off x="4370415" y="6097885"/>
            <a:ext cx="357190" cy="1588"/>
          </a:xfrm>
          <a:prstGeom prst="line">
            <a:avLst/>
          </a:prstGeom>
          <a:noFill/>
          <a:ln w="158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>
            <a:off x="4549010" y="5919290"/>
            <a:ext cx="214314" cy="1588"/>
          </a:xfrm>
          <a:prstGeom prst="line">
            <a:avLst/>
          </a:prstGeom>
          <a:noFill/>
          <a:ln w="158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>
            <a:off x="4763324" y="5919290"/>
            <a:ext cx="214314" cy="1588"/>
          </a:xfrm>
          <a:prstGeom prst="line">
            <a:avLst/>
          </a:prstGeom>
          <a:noFill/>
          <a:ln w="158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 rot="5400000" flipH="1" flipV="1">
            <a:off x="4977638" y="5704976"/>
            <a:ext cx="214314" cy="214314"/>
          </a:xfrm>
          <a:prstGeom prst="line">
            <a:avLst/>
          </a:prstGeom>
          <a:noFill/>
          <a:ln w="158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 rot="16200000" flipH="1">
            <a:off x="4977638" y="5919290"/>
            <a:ext cx="214314" cy="214314"/>
          </a:xfrm>
          <a:prstGeom prst="line">
            <a:avLst/>
          </a:prstGeom>
          <a:noFill/>
          <a:ln w="158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 rot="5400000">
            <a:off x="4156895" y="5739901"/>
            <a:ext cx="357190" cy="1588"/>
          </a:xfrm>
          <a:prstGeom prst="line">
            <a:avLst/>
          </a:prstGeom>
          <a:noFill/>
          <a:ln w="158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2" name="Rectangle 31"/>
          <p:cNvSpPr/>
          <p:nvPr/>
        </p:nvSpPr>
        <p:spPr>
          <a:xfrm>
            <a:off x="2334432" y="5776414"/>
            <a:ext cx="30489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</a:rPr>
              <a:t>+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3548878" y="5776414"/>
            <a:ext cx="30489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</a:rPr>
              <a:t>+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834234" y="5419224"/>
            <a:ext cx="2984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</a:rPr>
              <a:t>1</a:t>
            </a:r>
            <a:endParaRPr lang="en-US" dirty="0" smtClean="0"/>
          </a:p>
        </p:txBody>
      </p:sp>
      <p:sp>
        <p:nvSpPr>
          <p:cNvPr id="35" name="Rectangle 34"/>
          <p:cNvSpPr/>
          <p:nvPr/>
        </p:nvSpPr>
        <p:spPr>
          <a:xfrm>
            <a:off x="834234" y="6133604"/>
            <a:ext cx="2984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</a:rPr>
              <a:t>2</a:t>
            </a:r>
            <a:endParaRPr lang="en-US" dirty="0" smtClean="0"/>
          </a:p>
        </p:txBody>
      </p:sp>
      <p:sp>
        <p:nvSpPr>
          <p:cNvPr id="36" name="Rectangle 35"/>
          <p:cNvSpPr/>
          <p:nvPr/>
        </p:nvSpPr>
        <p:spPr>
          <a:xfrm>
            <a:off x="2548746" y="5133472"/>
            <a:ext cx="2984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</a:rPr>
              <a:t>1</a:t>
            </a:r>
            <a:endParaRPr lang="en-US" dirty="0" smtClean="0"/>
          </a:p>
        </p:txBody>
      </p:sp>
      <p:sp>
        <p:nvSpPr>
          <p:cNvPr id="37" name="Rectangle 36"/>
          <p:cNvSpPr/>
          <p:nvPr/>
        </p:nvSpPr>
        <p:spPr>
          <a:xfrm>
            <a:off x="3120250" y="5133472"/>
            <a:ext cx="3561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</a:rPr>
              <a:t>M</a:t>
            </a:r>
            <a:endParaRPr lang="en-US" dirty="0" smtClean="0"/>
          </a:p>
        </p:txBody>
      </p:sp>
      <p:sp>
        <p:nvSpPr>
          <p:cNvPr id="38" name="Rectangle 37"/>
          <p:cNvSpPr/>
          <p:nvPr/>
        </p:nvSpPr>
        <p:spPr>
          <a:xfrm>
            <a:off x="4191820" y="5204910"/>
            <a:ext cx="2984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</a:rPr>
              <a:t>1</a:t>
            </a:r>
            <a:endParaRPr lang="en-US" dirty="0" smtClean="0"/>
          </a:p>
        </p:txBody>
      </p:sp>
      <p:sp>
        <p:nvSpPr>
          <p:cNvPr id="39" name="Rectangle 38"/>
          <p:cNvSpPr/>
          <p:nvPr/>
        </p:nvSpPr>
        <p:spPr>
          <a:xfrm>
            <a:off x="3906068" y="5419224"/>
            <a:ext cx="2984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</a:rPr>
              <a:t>2</a:t>
            </a:r>
            <a:endParaRPr lang="en-US" dirty="0" smtClean="0"/>
          </a:p>
        </p:txBody>
      </p:sp>
      <p:sp>
        <p:nvSpPr>
          <p:cNvPr id="40" name="Rectangle 39"/>
          <p:cNvSpPr/>
          <p:nvPr/>
        </p:nvSpPr>
        <p:spPr>
          <a:xfrm>
            <a:off x="3906068" y="6133604"/>
            <a:ext cx="2984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</a:rPr>
              <a:t>3</a:t>
            </a:r>
            <a:endParaRPr lang="en-US" dirty="0" smtClean="0"/>
          </a:p>
        </p:txBody>
      </p:sp>
      <p:sp>
        <p:nvSpPr>
          <p:cNvPr id="41" name="Rectangle 40"/>
          <p:cNvSpPr/>
          <p:nvPr/>
        </p:nvSpPr>
        <p:spPr>
          <a:xfrm>
            <a:off x="1191424" y="5562100"/>
            <a:ext cx="4154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  <a:latin typeface="Times New Roman"/>
              </a:rPr>
              <a:t>s</a:t>
            </a:r>
            <a:r>
              <a:rPr lang="en-US" baseline="-25000" dirty="0" smtClean="0">
                <a:solidFill>
                  <a:srgbClr val="000000"/>
                </a:solidFill>
                <a:latin typeface="Arial"/>
              </a:rPr>
              <a:t>12</a:t>
            </a:r>
            <a:endParaRPr lang="en-US" dirty="0" smtClean="0">
              <a:latin typeface="Times New Roman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977374" y="5562100"/>
            <a:ext cx="47641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</a:rPr>
              <a:t>s</a:t>
            </a:r>
            <a:r>
              <a:rPr lang="en-US" baseline="-25000" dirty="0" smtClean="0">
                <a:solidFill>
                  <a:srgbClr val="000000"/>
                </a:solidFill>
                <a:latin typeface="Arial"/>
              </a:rPr>
              <a:t>1M</a:t>
            </a:r>
            <a:endParaRPr lang="en-US" baseline="-25000" dirty="0" smtClean="0">
              <a:latin typeface="Arial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334696" y="5562100"/>
            <a:ext cx="5132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</a:rPr>
              <a:t>s</a:t>
            </a:r>
            <a:r>
              <a:rPr lang="en-US" baseline="-25000" dirty="0" smtClean="0">
                <a:solidFill>
                  <a:srgbClr val="000000"/>
                </a:solidFill>
                <a:latin typeface="Arial"/>
              </a:rPr>
              <a:t>123</a:t>
            </a:r>
            <a:endParaRPr lang="en-US" baseline="-25000" dirty="0" smtClean="0">
              <a:latin typeface="Arial"/>
            </a:endParaRPr>
          </a:p>
        </p:txBody>
      </p:sp>
      <p:pic>
        <p:nvPicPr>
          <p:cNvPr id="44" name="Picture 43" descr="latex-image-1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9275" y="5251713"/>
            <a:ext cx="439737" cy="1338330"/>
          </a:xfrm>
          <a:prstGeom prst="rect">
            <a:avLst/>
          </a:prstGeom>
        </p:spPr>
      </p:pic>
      <p:sp>
        <p:nvSpPr>
          <p:cNvPr id="45" name="Rectangle 44"/>
          <p:cNvSpPr/>
          <p:nvPr/>
        </p:nvSpPr>
        <p:spPr>
          <a:xfrm>
            <a:off x="5314097" y="5704975"/>
            <a:ext cx="35779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</a:rPr>
              <a:t>...</a:t>
            </a:r>
            <a:endParaRPr lang="en-US" dirty="0"/>
          </a:p>
        </p:txBody>
      </p:sp>
      <p:pic>
        <p:nvPicPr>
          <p:cNvPr id="46" name="Picture 45" descr="latex-image-1.pd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06240" y="5113248"/>
            <a:ext cx="1088857" cy="1395098"/>
          </a:xfrm>
          <a:prstGeom prst="rect">
            <a:avLst/>
          </a:prstGeom>
        </p:spPr>
      </p:pic>
      <p:sp>
        <p:nvSpPr>
          <p:cNvPr id="48" name="Rectangle 47"/>
          <p:cNvSpPr/>
          <p:nvPr/>
        </p:nvSpPr>
        <p:spPr>
          <a:xfrm>
            <a:off x="5671888" y="4217119"/>
            <a:ext cx="363467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2400" dirty="0" smtClean="0">
                <a:solidFill>
                  <a:srgbClr val="000000"/>
                </a:solidFill>
              </a:rPr>
              <a:t>’</a:t>
            </a:r>
            <a:r>
              <a:rPr lang="da-DK" sz="2400" dirty="0" err="1" smtClean="0">
                <a:solidFill>
                  <a:srgbClr val="000000"/>
                </a:solidFill>
              </a:rPr>
              <a:t>Vanishing</a:t>
            </a:r>
            <a:r>
              <a:rPr lang="da-DK" sz="2400" dirty="0" smtClean="0">
                <a:solidFill>
                  <a:srgbClr val="000000"/>
                </a:solidFill>
              </a:rPr>
              <a:t>’ relations for</a:t>
            </a:r>
          </a:p>
          <a:p>
            <a:r>
              <a:rPr lang="da-DK" sz="2400" dirty="0" smtClean="0">
                <a:solidFill>
                  <a:srgbClr val="000000"/>
                </a:solidFill>
              </a:rPr>
              <a:t>    QCD!!!</a:t>
            </a:r>
          </a:p>
        </p:txBody>
      </p:sp>
      <p:sp>
        <p:nvSpPr>
          <p:cNvPr id="49" name="Line 19"/>
          <p:cNvSpPr>
            <a:spLocks noChangeShapeType="1"/>
          </p:cNvSpPr>
          <p:nvPr/>
        </p:nvSpPr>
        <p:spPr bwMode="auto">
          <a:xfrm flipH="1">
            <a:off x="3548877" y="4424051"/>
            <a:ext cx="656464" cy="1040219"/>
          </a:xfrm>
          <a:prstGeom prst="line">
            <a:avLst/>
          </a:prstGeom>
          <a:noFill/>
          <a:ln w="22225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50" name="Picture 49" descr="Image138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130" y="3220238"/>
            <a:ext cx="2313237" cy="1801872"/>
          </a:xfrm>
          <a:prstGeom prst="rect">
            <a:avLst/>
          </a:prstGeom>
        </p:spPr>
      </p:pic>
      <p:sp>
        <p:nvSpPr>
          <p:cNvPr id="51" name="Line 19"/>
          <p:cNvSpPr>
            <a:spLocks noChangeShapeType="1"/>
          </p:cNvSpPr>
          <p:nvPr/>
        </p:nvSpPr>
        <p:spPr bwMode="auto">
          <a:xfrm flipV="1">
            <a:off x="4934759" y="4749635"/>
            <a:ext cx="901115" cy="649364"/>
          </a:xfrm>
          <a:prstGeom prst="line">
            <a:avLst/>
          </a:prstGeom>
          <a:noFill/>
          <a:ln w="22225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53" name="Picture 52" descr="latex-image-1.pd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5656645"/>
            <a:ext cx="514322" cy="549191"/>
          </a:xfrm>
          <a:prstGeom prst="rect">
            <a:avLst/>
          </a:prstGeom>
        </p:spPr>
      </p:pic>
      <p:pic>
        <p:nvPicPr>
          <p:cNvPr id="54" name="Picture 53" descr="latex-image-1.pd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48475" y="5483225"/>
            <a:ext cx="1485900" cy="647700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31685" y="926111"/>
            <a:ext cx="1833580" cy="1663804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12747" y="2371314"/>
            <a:ext cx="2305036" cy="1749860"/>
          </a:xfrm>
          <a:prstGeom prst="rect">
            <a:avLst/>
          </a:prstGeom>
        </p:spPr>
      </p:pic>
      <p:pic>
        <p:nvPicPr>
          <p:cNvPr id="57" name="Picture 56" descr="images (10).jpe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14097" y="2555921"/>
            <a:ext cx="1327899" cy="1565253"/>
          </a:xfrm>
          <a:prstGeom prst="rect">
            <a:avLst/>
          </a:prstGeom>
        </p:spPr>
      </p:pic>
      <p:sp>
        <p:nvSpPr>
          <p:cNvPr id="59" name="Line 19"/>
          <p:cNvSpPr>
            <a:spLocks noChangeShapeType="1"/>
          </p:cNvSpPr>
          <p:nvPr/>
        </p:nvSpPr>
        <p:spPr bwMode="auto">
          <a:xfrm>
            <a:off x="5265778" y="1851205"/>
            <a:ext cx="340462" cy="0"/>
          </a:xfrm>
          <a:prstGeom prst="line">
            <a:avLst/>
          </a:prstGeom>
          <a:noFill/>
          <a:ln w="22225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5" grpId="0"/>
      <p:bldP spid="48" grpId="0"/>
      <p:bldP spid="49" grpId="0" animBg="1"/>
      <p:bldP spid="51" grpId="0" animBg="1"/>
      <p:bldP spid="5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003817"/>
          </a:xfrm>
        </p:spPr>
        <p:txBody>
          <a:bodyPr/>
          <a:lstStyle/>
          <a:p>
            <a:r>
              <a:rPr lang="en-US" dirty="0" smtClean="0"/>
              <a:t>Discovery Theory Group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284678" y="1376010"/>
            <a:ext cx="4583889" cy="134072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3200" i="1" dirty="0" err="1" smtClean="0">
                <a:solidFill>
                  <a:schemeClr val="bg1"/>
                </a:solidFill>
              </a:rPr>
              <a:t>Concrete</a:t>
            </a:r>
            <a:r>
              <a:rPr lang="da-DK" sz="3200" i="1" dirty="0" smtClean="0">
                <a:solidFill>
                  <a:schemeClr val="bg1"/>
                </a:solidFill>
              </a:rPr>
              <a:t> </a:t>
            </a:r>
            <a:r>
              <a:rPr lang="da-DK" sz="3200" i="1" dirty="0" err="1" smtClean="0">
                <a:solidFill>
                  <a:schemeClr val="bg1"/>
                </a:solidFill>
              </a:rPr>
              <a:t>results</a:t>
            </a:r>
            <a:endParaRPr lang="da-DK" sz="3200" dirty="0" smtClean="0">
              <a:solidFill>
                <a:schemeClr val="bg1"/>
              </a:solidFill>
            </a:endParaRPr>
          </a:p>
          <a:p>
            <a:pPr algn="ctr"/>
            <a:r>
              <a:rPr lang="da-DK" sz="3200" dirty="0" smtClean="0">
                <a:solidFill>
                  <a:schemeClr val="tx1"/>
                </a:solidFill>
              </a:rPr>
              <a:t>p + p </a:t>
            </a:r>
            <a:r>
              <a:rPr lang="da-DK" sz="3200" dirty="0" smtClean="0">
                <a:solidFill>
                  <a:schemeClr val="tx1"/>
                </a:solidFill>
                <a:latin typeface="cmsy10"/>
              </a:rPr>
              <a:t>!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n</a:t>
            </a:r>
            <a:r>
              <a:rPr lang="en-US" sz="3200" dirty="0" smtClean="0">
                <a:solidFill>
                  <a:schemeClr val="tx1"/>
                </a:solidFill>
              </a:rPr>
              <a:t> jets 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118966" y="1376010"/>
            <a:ext cx="3806742" cy="455141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marL="457200" indent="-457200"/>
            <a:r>
              <a:rPr lang="da-DK" sz="3200" dirty="0" smtClean="0">
                <a:solidFill>
                  <a:srgbClr val="FFFFFF"/>
                </a:solidFill>
              </a:rPr>
              <a:t>Research:</a:t>
            </a:r>
          </a:p>
          <a:p>
            <a:pPr marL="457200" indent="-457200"/>
            <a:endParaRPr lang="da-DK" sz="700" dirty="0" smtClean="0">
              <a:solidFill>
                <a:srgbClr val="FFFFFF"/>
              </a:solidFill>
            </a:endParaRPr>
          </a:p>
          <a:p>
            <a:pPr marL="457200" indent="-457200"/>
            <a:endParaRPr lang="da-DK" sz="400" dirty="0" smtClean="0">
              <a:solidFill>
                <a:srgbClr val="000000"/>
              </a:solidFill>
            </a:endParaRPr>
          </a:p>
          <a:p>
            <a:endParaRPr lang="da-DK" sz="1200" dirty="0" smtClean="0">
              <a:solidFill>
                <a:srgbClr val="000000"/>
              </a:solidFill>
            </a:endParaRPr>
          </a:p>
          <a:p>
            <a:r>
              <a:rPr lang="da-DK" sz="3200" dirty="0" err="1" smtClean="0">
                <a:solidFill>
                  <a:srgbClr val="000000"/>
                </a:solidFill>
              </a:rPr>
              <a:t>Know-how</a:t>
            </a:r>
            <a:endParaRPr lang="da-DK" sz="3200" dirty="0" smtClean="0">
              <a:solidFill>
                <a:srgbClr val="000000"/>
              </a:solidFill>
            </a:endParaRPr>
          </a:p>
          <a:p>
            <a:endParaRPr lang="da-DK" sz="1200" dirty="0" smtClean="0">
              <a:solidFill>
                <a:srgbClr val="000000"/>
              </a:solidFill>
            </a:endParaRPr>
          </a:p>
          <a:p>
            <a:r>
              <a:rPr lang="da-DK" sz="3200" dirty="0" smtClean="0">
                <a:solidFill>
                  <a:srgbClr val="000000"/>
                </a:solidFill>
              </a:rPr>
              <a:t>International </a:t>
            </a:r>
            <a:r>
              <a:rPr lang="da-DK" sz="3200" dirty="0" err="1" smtClean="0">
                <a:solidFill>
                  <a:srgbClr val="000000"/>
                </a:solidFill>
              </a:rPr>
              <a:t>collaboration</a:t>
            </a:r>
            <a:endParaRPr lang="da-DK" sz="3200" dirty="0" smtClean="0">
              <a:solidFill>
                <a:srgbClr val="000000"/>
              </a:solidFill>
            </a:endParaRPr>
          </a:p>
          <a:p>
            <a:endParaRPr lang="da-DK" sz="900" dirty="0" smtClean="0">
              <a:solidFill>
                <a:srgbClr val="000000"/>
              </a:solidFill>
            </a:endParaRPr>
          </a:p>
          <a:p>
            <a:endParaRPr lang="da-DK" sz="500" dirty="0" smtClean="0">
              <a:solidFill>
                <a:srgbClr val="000000"/>
              </a:solidFill>
            </a:endParaRPr>
          </a:p>
          <a:p>
            <a:r>
              <a:rPr lang="da-DK" sz="3200" dirty="0" smtClean="0">
                <a:solidFill>
                  <a:srgbClr val="000000"/>
                </a:solidFill>
              </a:rPr>
              <a:t>Push for new </a:t>
            </a:r>
            <a:r>
              <a:rPr lang="da-DK" sz="3200" dirty="0" err="1" smtClean="0">
                <a:solidFill>
                  <a:srgbClr val="000000"/>
                </a:solidFill>
              </a:rPr>
              <a:t>results</a:t>
            </a:r>
            <a:endParaRPr lang="da-DK" sz="3200" dirty="0">
              <a:solidFill>
                <a:srgbClr val="0000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84678" y="2852615"/>
            <a:ext cx="4583889" cy="158261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3200" i="1" dirty="0" err="1" smtClean="0">
                <a:solidFill>
                  <a:srgbClr val="FFFFFF"/>
                </a:solidFill>
              </a:rPr>
              <a:t>Development</a:t>
            </a:r>
            <a:r>
              <a:rPr lang="da-DK" sz="3200" i="1" dirty="0" smtClean="0">
                <a:solidFill>
                  <a:srgbClr val="FFFFFF"/>
                </a:solidFill>
              </a:rPr>
              <a:t> of new </a:t>
            </a:r>
            <a:r>
              <a:rPr lang="da-DK" sz="3200" i="1" dirty="0" err="1" smtClean="0">
                <a:solidFill>
                  <a:srgbClr val="FFFFFF"/>
                </a:solidFill>
              </a:rPr>
              <a:t>techniques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84678" y="4586701"/>
            <a:ext cx="4583889" cy="134072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3200" i="1" dirty="0" smtClean="0">
                <a:solidFill>
                  <a:srgbClr val="FFFFFF"/>
                </a:solidFill>
              </a:rPr>
              <a:t>Find </a:t>
            </a:r>
            <a:r>
              <a:rPr lang="da-DK" sz="3200" i="1" dirty="0" err="1" smtClean="0">
                <a:solidFill>
                  <a:srgbClr val="FFFFFF"/>
                </a:solidFill>
              </a:rPr>
              <a:t>symmetries</a:t>
            </a:r>
            <a:endParaRPr lang="da-DK" sz="3200" i="1" dirty="0" smtClean="0">
              <a:solidFill>
                <a:srgbClr val="FFFFFF"/>
              </a:solidFill>
            </a:endParaRPr>
          </a:p>
          <a:p>
            <a:pPr algn="ctr"/>
            <a:endParaRPr lang="da-DK" sz="900" i="1" dirty="0" smtClean="0">
              <a:solidFill>
                <a:srgbClr val="FFFFFF"/>
              </a:solidFill>
            </a:endParaRPr>
          </a:p>
          <a:p>
            <a:pPr algn="ctr"/>
            <a:r>
              <a:rPr lang="da-DK" sz="3200" i="1" dirty="0" err="1" smtClean="0">
                <a:solidFill>
                  <a:srgbClr val="FFFFFF"/>
                </a:solidFill>
              </a:rPr>
              <a:t>Solve</a:t>
            </a:r>
            <a:r>
              <a:rPr lang="da-DK" sz="3200" i="1" dirty="0" smtClean="0">
                <a:solidFill>
                  <a:srgbClr val="FFFFFF"/>
                </a:solidFill>
              </a:rPr>
              <a:t> problems</a:t>
            </a:r>
            <a:endParaRPr lang="en-US" sz="32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003817"/>
          </a:xfrm>
        </p:spPr>
        <p:txBody>
          <a:bodyPr/>
          <a:lstStyle/>
          <a:p>
            <a:r>
              <a:rPr lang="en-US" dirty="0" smtClean="0"/>
              <a:t>Discovery Theory Group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284677" y="1376010"/>
            <a:ext cx="8306873" cy="134072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Further focus on QCD phenomenology</a:t>
            </a:r>
          </a:p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 and SUSY breaking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84678" y="2852615"/>
            <a:ext cx="8306873" cy="160215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BLACKHAT </a:t>
            </a:r>
            <a:r>
              <a:rPr lang="en-US" sz="3200" dirty="0" smtClean="0">
                <a:solidFill>
                  <a:srgbClr val="000000"/>
                </a:solidFill>
              </a:rPr>
              <a:t>collaboration; possibility of joined position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84678" y="4586701"/>
            <a:ext cx="8306872" cy="134072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0000"/>
                </a:solidFill>
              </a:rPr>
              <a:t>Baryogenesis</a:t>
            </a:r>
            <a:r>
              <a:rPr lang="en-US" sz="3200" dirty="0" smtClean="0">
                <a:solidFill>
                  <a:srgbClr val="000000"/>
                </a:solidFill>
              </a:rPr>
              <a:t>: a current search and new position  </a:t>
            </a:r>
            <a:endParaRPr lang="en-US" sz="3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3875" y="-160012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Motivation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81063" y="2396889"/>
            <a:ext cx="580805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dirty="0" err="1" smtClean="0">
                <a:solidFill>
                  <a:srgbClr val="FFFFFF"/>
                </a:solidFill>
              </a:rPr>
              <a:t>DiscoveryMP</a:t>
            </a:r>
            <a:endParaRPr lang="en-US" sz="7200" dirty="0">
              <a:solidFill>
                <a:srgbClr val="FFFFFF"/>
              </a:solidFill>
            </a:endParaRPr>
          </a:p>
        </p:txBody>
      </p:sp>
      <p:sp>
        <p:nvSpPr>
          <p:cNvPr id="12" name="Block Arc 11"/>
          <p:cNvSpPr/>
          <p:nvPr/>
        </p:nvSpPr>
        <p:spPr>
          <a:xfrm>
            <a:off x="998720" y="2554020"/>
            <a:ext cx="6788923" cy="3998844"/>
          </a:xfrm>
          <a:prstGeom prst="blockArc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bg1"/>
                </a:solidFill>
              </a:rPr>
              <a:t>Discovery</a:t>
            </a:r>
          </a:p>
          <a:p>
            <a:pPr algn="ctr"/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23" name="Trapezoid 22"/>
          <p:cNvSpPr/>
          <p:nvPr/>
        </p:nvSpPr>
        <p:spPr>
          <a:xfrm>
            <a:off x="0" y="4553442"/>
            <a:ext cx="3880743" cy="1850228"/>
          </a:xfrm>
          <a:prstGeom prst="trapezoid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smtClean="0"/>
              <a:t>Experiment</a:t>
            </a:r>
            <a:endParaRPr lang="en-US" sz="4000" dirty="0"/>
          </a:p>
        </p:txBody>
      </p:sp>
      <p:sp>
        <p:nvSpPr>
          <p:cNvPr id="24" name="Trapezoid 23"/>
          <p:cNvSpPr/>
          <p:nvPr/>
        </p:nvSpPr>
        <p:spPr>
          <a:xfrm>
            <a:off x="5291923" y="4553442"/>
            <a:ext cx="3852078" cy="1850228"/>
          </a:xfrm>
          <a:prstGeom prst="trapezoid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000" dirty="0" smtClean="0"/>
          </a:p>
          <a:p>
            <a:pPr algn="ctr"/>
            <a:r>
              <a:rPr lang="en-US" sz="4000" dirty="0" smtClean="0"/>
              <a:t>Theory</a:t>
            </a:r>
          </a:p>
          <a:p>
            <a:endParaRPr lang="en-US" sz="4000" dirty="0"/>
          </a:p>
        </p:txBody>
      </p:sp>
      <p:sp>
        <p:nvSpPr>
          <p:cNvPr id="26" name="Explosion 1 25"/>
          <p:cNvSpPr/>
          <p:nvPr/>
        </p:nvSpPr>
        <p:spPr>
          <a:xfrm>
            <a:off x="-852205" y="862980"/>
            <a:ext cx="5550880" cy="2940979"/>
          </a:xfrm>
          <a:prstGeom prst="irregularSeal1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LHC / Planck</a:t>
            </a:r>
            <a:endParaRPr lang="en-US" sz="4400" dirty="0"/>
          </a:p>
        </p:txBody>
      </p:sp>
      <p:sp>
        <p:nvSpPr>
          <p:cNvPr id="27" name="Explosion 1 26"/>
          <p:cNvSpPr/>
          <p:nvPr/>
        </p:nvSpPr>
        <p:spPr>
          <a:xfrm>
            <a:off x="4923315" y="1130498"/>
            <a:ext cx="4761439" cy="2430526"/>
          </a:xfrm>
          <a:prstGeom prst="irregularSeal1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New ideas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8" name="Explosion 1 27"/>
          <p:cNvSpPr/>
          <p:nvPr/>
        </p:nvSpPr>
        <p:spPr>
          <a:xfrm>
            <a:off x="2153897" y="2554020"/>
            <a:ext cx="5089555" cy="2156553"/>
          </a:xfrm>
          <a:prstGeom prst="irregularSeal1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1"/>
                </a:solidFill>
              </a:rPr>
              <a:t>Synergy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6" grpId="0" animBg="1"/>
      <p:bldP spid="27" grpId="0" animBg="1"/>
      <p:bldP spid="2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01675" y="2599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Discovery Theory Group</a:t>
            </a:r>
            <a:br>
              <a:rPr kumimoji="0" lang="en-US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2012</a:t>
            </a:r>
            <a:endParaRPr kumimoji="0" lang="en-US" sz="46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836615" y="1596932"/>
            <a:ext cx="5548923" cy="141199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rgbClr val="000000"/>
                </a:solidFill>
              </a:rPr>
              <a:t>Focus on a broad range of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fields. 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Diverse and strong group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16767" y="3165230"/>
            <a:ext cx="3074866" cy="166076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Cosmology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Dark matter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Inflation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695462" y="3165230"/>
            <a:ext cx="3219938" cy="166076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0000"/>
                </a:solidFill>
              </a:rPr>
              <a:t>QCD</a:t>
            </a:r>
          </a:p>
          <a:p>
            <a:pPr algn="ctr"/>
            <a:r>
              <a:rPr lang="en-US" sz="2800" dirty="0" err="1" smtClean="0">
                <a:solidFill>
                  <a:srgbClr val="000000"/>
                </a:solidFill>
              </a:rPr>
              <a:t>perturbative</a:t>
            </a:r>
            <a:endParaRPr lang="en-US" sz="2800" dirty="0" smtClean="0">
              <a:solidFill>
                <a:srgbClr val="000000"/>
              </a:solidFill>
            </a:endParaRPr>
          </a:p>
          <a:p>
            <a:pPr algn="ctr"/>
            <a:r>
              <a:rPr lang="en-US" sz="2800" dirty="0" smtClean="0">
                <a:solidFill>
                  <a:srgbClr val="000000"/>
                </a:solidFill>
              </a:rPr>
              <a:t>non-</a:t>
            </a:r>
            <a:r>
              <a:rPr lang="en-US" sz="2800" dirty="0" err="1" smtClean="0">
                <a:solidFill>
                  <a:srgbClr val="000000"/>
                </a:solidFill>
              </a:rPr>
              <a:t>perturbative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16767" y="4982307"/>
            <a:ext cx="3074866" cy="166076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0000"/>
                </a:solidFill>
              </a:rPr>
              <a:t>Big Bang</a:t>
            </a:r>
          </a:p>
          <a:p>
            <a:pPr algn="ctr"/>
            <a:r>
              <a:rPr lang="en-US" sz="2800" dirty="0" err="1" smtClean="0">
                <a:solidFill>
                  <a:srgbClr val="000000"/>
                </a:solidFill>
              </a:rPr>
              <a:t>Barogenesis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695462" y="4982307"/>
            <a:ext cx="3219938" cy="166076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0000"/>
                </a:solidFill>
              </a:rPr>
              <a:t>N=4 SYM</a:t>
            </a:r>
          </a:p>
          <a:p>
            <a:pPr algn="ctr"/>
            <a:r>
              <a:rPr lang="en-US" sz="2800" dirty="0" smtClean="0">
                <a:solidFill>
                  <a:srgbClr val="000000"/>
                </a:solidFill>
              </a:rPr>
              <a:t>N=8 SUGRA</a:t>
            </a:r>
          </a:p>
          <a:p>
            <a:pPr algn="ctr"/>
            <a:r>
              <a:rPr lang="en-US" sz="2800" dirty="0" smtClean="0">
                <a:solidFill>
                  <a:srgbClr val="000000"/>
                </a:solidFill>
              </a:rPr>
              <a:t>String Theory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11" name="Left-Right-Up Arrow 10"/>
          <p:cNvSpPr/>
          <p:nvPr/>
        </p:nvSpPr>
        <p:spPr>
          <a:xfrm>
            <a:off x="3966307" y="4249615"/>
            <a:ext cx="1216152" cy="850392"/>
          </a:xfrm>
          <a:prstGeom prst="leftRight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Explosion 1 11"/>
          <p:cNvSpPr/>
          <p:nvPr/>
        </p:nvSpPr>
        <p:spPr>
          <a:xfrm>
            <a:off x="2153897" y="3325789"/>
            <a:ext cx="5089555" cy="2156553"/>
          </a:xfrm>
          <a:prstGeom prst="irregularSeal1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1"/>
                </a:solidFill>
              </a:rPr>
              <a:t>Synergy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Discovery Theory Group</a:t>
            </a:r>
            <a:br>
              <a:rPr lang="en-US" dirty="0" smtClean="0"/>
            </a:br>
            <a:r>
              <a:rPr lang="en-US" dirty="0" smtClean="0"/>
              <a:t>2012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64578"/>
            <a:ext cx="3415944" cy="3285813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223252" y="1574541"/>
            <a:ext cx="5746994" cy="507594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Poul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Henrik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Damgaard</a:t>
            </a:r>
            <a:endParaRPr lang="en-US" sz="2800" dirty="0" smtClean="0">
              <a:solidFill>
                <a:srgbClr val="FF0000"/>
              </a:solidFill>
            </a:endParaRPr>
          </a:p>
          <a:p>
            <a:endParaRPr lang="en-US" sz="2800" dirty="0">
              <a:solidFill>
                <a:srgbClr val="FF0000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solidFill>
                  <a:srgbClr val="000000"/>
                </a:solidFill>
              </a:rPr>
              <a:t>Non-</a:t>
            </a:r>
            <a:r>
              <a:rPr lang="en-US" sz="2800" dirty="0" err="1" smtClean="0">
                <a:solidFill>
                  <a:srgbClr val="000000"/>
                </a:solidFill>
              </a:rPr>
              <a:t>perturbative</a:t>
            </a:r>
            <a:r>
              <a:rPr lang="en-US" sz="2800" dirty="0" smtClean="0">
                <a:solidFill>
                  <a:srgbClr val="000000"/>
                </a:solidFill>
              </a:rPr>
              <a:t> lattice calculations of </a:t>
            </a:r>
            <a:r>
              <a:rPr lang="en-US" sz="2800" dirty="0" err="1" smtClean="0">
                <a:solidFill>
                  <a:srgbClr val="000000"/>
                </a:solidFill>
              </a:rPr>
              <a:t>supersymmetry</a:t>
            </a:r>
            <a:endParaRPr lang="en-US" sz="2800" dirty="0" smtClean="0">
              <a:solidFill>
                <a:srgbClr val="000000"/>
              </a:solidFill>
            </a:endParaRPr>
          </a:p>
          <a:p>
            <a:pPr marL="457200" indent="-457200">
              <a:buFont typeface="Arial"/>
              <a:buChar char="•"/>
            </a:pPr>
            <a:endParaRPr lang="en-US" sz="2800" dirty="0">
              <a:solidFill>
                <a:srgbClr val="000000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solidFill>
                  <a:srgbClr val="000000"/>
                </a:solidFill>
              </a:rPr>
              <a:t>LHC structure functions and splitting functions from conformal symmetry</a:t>
            </a:r>
          </a:p>
          <a:p>
            <a:endParaRPr lang="en-US" sz="1100" dirty="0" smtClean="0">
              <a:solidFill>
                <a:srgbClr val="FF0000"/>
              </a:solidFill>
            </a:endParaRPr>
          </a:p>
          <a:p>
            <a:pPr marL="457200" indent="-457200">
              <a:buFont typeface="Arial"/>
              <a:buChar char="•"/>
            </a:pPr>
            <a:endParaRPr lang="en-US" sz="1400" dirty="0">
              <a:solidFill>
                <a:schemeClr val="tx1"/>
              </a:solidFill>
            </a:endParaRPr>
          </a:p>
          <a:p>
            <a:pPr marL="457200" indent="-457200">
              <a:buFont typeface="Arial"/>
              <a:buChar char="•"/>
            </a:pPr>
            <a:endParaRPr lang="en-US" sz="2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76496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Discovery Theory Group</a:t>
            </a:r>
            <a:br>
              <a:rPr lang="en-US" dirty="0" smtClean="0"/>
            </a:br>
            <a:r>
              <a:rPr lang="en-US" dirty="0" smtClean="0"/>
              <a:t>2012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944567"/>
            <a:ext cx="3400093" cy="3874525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3223252" y="1574541"/>
            <a:ext cx="5746994" cy="507594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rgbClr val="FF0000"/>
                </a:solidFill>
              </a:rPr>
              <a:t>Emil Bjerrum-Bohr</a:t>
            </a:r>
          </a:p>
          <a:p>
            <a:endParaRPr lang="en-US" sz="900" dirty="0">
              <a:solidFill>
                <a:srgbClr val="FF0000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Quantum corrections to Newtonian gravity</a:t>
            </a:r>
          </a:p>
          <a:p>
            <a:pPr marL="457200" indent="-457200">
              <a:buFont typeface="Arial"/>
              <a:buChar char="•"/>
            </a:pPr>
            <a:endParaRPr lang="en-US" sz="1400" dirty="0">
              <a:solidFill>
                <a:schemeClr val="tx1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No-triangle property for </a:t>
            </a:r>
            <a:r>
              <a:rPr lang="en-US" sz="2800" dirty="0" err="1" smtClean="0">
                <a:solidFill>
                  <a:schemeClr val="tx1"/>
                </a:solidFill>
              </a:rPr>
              <a:t>supergravity</a:t>
            </a:r>
            <a:r>
              <a:rPr lang="en-US" sz="2800" dirty="0" smtClean="0">
                <a:solidFill>
                  <a:schemeClr val="tx1"/>
                </a:solidFill>
              </a:rPr>
              <a:t>, links between quantum gravity and Yang-Mills theory</a:t>
            </a:r>
          </a:p>
          <a:p>
            <a:pPr marL="457200" indent="-457200">
              <a:buFont typeface="Arial"/>
              <a:buChar char="•"/>
            </a:pPr>
            <a:endParaRPr lang="en-US" sz="1400" dirty="0">
              <a:solidFill>
                <a:schemeClr val="tx1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Novel approaches for amplitude computations in QCD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27673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Discovery Theory Group</a:t>
            </a:r>
            <a:br>
              <a:rPr lang="en-US" dirty="0" smtClean="0"/>
            </a:br>
            <a:r>
              <a:rPr lang="en-US" dirty="0" smtClean="0"/>
              <a:t>2012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7116"/>
            <a:ext cx="3380092" cy="3380092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223252" y="1574541"/>
            <a:ext cx="5746994" cy="507594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rgbClr val="FF0000"/>
                </a:solidFill>
              </a:rPr>
              <a:t>Simon Badger</a:t>
            </a:r>
          </a:p>
          <a:p>
            <a:endParaRPr lang="en-US" sz="2400" dirty="0" smtClean="0">
              <a:solidFill>
                <a:srgbClr val="FF0000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Extremely efficient numerical on-shell constructions for amplitudes in QCD</a:t>
            </a:r>
            <a:endParaRPr lang="en-US" sz="2800" dirty="0">
              <a:solidFill>
                <a:schemeClr val="tx1"/>
              </a:solidFill>
            </a:endParaRPr>
          </a:p>
          <a:p>
            <a:pPr marL="457200" indent="-457200">
              <a:buFont typeface="Arial"/>
              <a:buChar char="•"/>
            </a:pPr>
            <a:endParaRPr lang="en-US" sz="1400" dirty="0" smtClean="0">
              <a:solidFill>
                <a:schemeClr val="tx1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Direct results for next-to-leading order jet events</a:t>
            </a:r>
          </a:p>
          <a:p>
            <a:pPr marL="457200" indent="-457200">
              <a:buFont typeface="Arial"/>
              <a:buChar char="•"/>
            </a:pPr>
            <a:endParaRPr lang="en-US" sz="1400" dirty="0" smtClean="0">
              <a:solidFill>
                <a:schemeClr val="tx1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New approaches to multi-loop computations</a:t>
            </a:r>
          </a:p>
        </p:txBody>
      </p:sp>
      <p:sp>
        <p:nvSpPr>
          <p:cNvPr id="7" name="Explosion 1 6"/>
          <p:cNvSpPr/>
          <p:nvPr/>
        </p:nvSpPr>
        <p:spPr>
          <a:xfrm>
            <a:off x="-140005" y="4420322"/>
            <a:ext cx="4060111" cy="2560187"/>
          </a:xfrm>
          <a:prstGeom prst="irregularSeal1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Joined Discovery Center in 2010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160631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Discovery Theory Group</a:t>
            </a:r>
            <a:br>
              <a:rPr lang="en-US" dirty="0" smtClean="0"/>
            </a:br>
            <a:r>
              <a:rPr lang="en-US" dirty="0" smtClean="0"/>
              <a:t>2012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64563"/>
            <a:ext cx="3465781" cy="365584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223252" y="1574541"/>
            <a:ext cx="5746994" cy="507594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Donal</a:t>
            </a:r>
            <a:r>
              <a:rPr lang="en-US" sz="2800" dirty="0" smtClean="0">
                <a:solidFill>
                  <a:srgbClr val="FF0000"/>
                </a:solidFill>
              </a:rPr>
              <a:t> O’Connell</a:t>
            </a:r>
          </a:p>
          <a:p>
            <a:endParaRPr lang="en-US" sz="900" dirty="0">
              <a:solidFill>
                <a:srgbClr val="FF0000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solidFill>
                  <a:srgbClr val="000000"/>
                </a:solidFill>
              </a:rPr>
              <a:t>Phenomenology of the Standard </a:t>
            </a:r>
            <a:r>
              <a:rPr lang="en-US" sz="2800" dirty="0">
                <a:solidFill>
                  <a:srgbClr val="000000"/>
                </a:solidFill>
              </a:rPr>
              <a:t>M</a:t>
            </a:r>
            <a:r>
              <a:rPr lang="en-US" sz="2800" dirty="0" smtClean="0">
                <a:solidFill>
                  <a:srgbClr val="000000"/>
                </a:solidFill>
              </a:rPr>
              <a:t>odel; why is e.g. the mass of the Higgs around 125 </a:t>
            </a:r>
            <a:r>
              <a:rPr lang="en-US" sz="2800" dirty="0" err="1" smtClean="0">
                <a:solidFill>
                  <a:srgbClr val="000000"/>
                </a:solidFill>
              </a:rPr>
              <a:t>GeV</a:t>
            </a:r>
            <a:r>
              <a:rPr lang="en-US" sz="2800" dirty="0" smtClean="0">
                <a:solidFill>
                  <a:srgbClr val="000000"/>
                </a:solidFill>
              </a:rPr>
              <a:t>?</a:t>
            </a:r>
          </a:p>
          <a:p>
            <a:pPr marL="457200" indent="-457200">
              <a:buFont typeface="Arial"/>
              <a:buChar char="•"/>
            </a:pPr>
            <a:endParaRPr lang="en-US" sz="1050" dirty="0">
              <a:solidFill>
                <a:srgbClr val="000000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solidFill>
                  <a:srgbClr val="000000"/>
                </a:solidFill>
              </a:rPr>
              <a:t>Relations between Gravity and Yang-Mills theory</a:t>
            </a:r>
          </a:p>
          <a:p>
            <a:pPr marL="457200" indent="-457200">
              <a:buFont typeface="Arial"/>
              <a:buChar char="•"/>
            </a:pPr>
            <a:endParaRPr lang="en-US" sz="1100" dirty="0">
              <a:solidFill>
                <a:srgbClr val="000000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solidFill>
                  <a:srgbClr val="000000"/>
                </a:solidFill>
              </a:rPr>
              <a:t>Color-kinematics duality for amplitudes in Yang-Mills theory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" name="Explosion 1 7"/>
          <p:cNvSpPr/>
          <p:nvPr/>
        </p:nvSpPr>
        <p:spPr>
          <a:xfrm>
            <a:off x="-140005" y="4420322"/>
            <a:ext cx="4060111" cy="2560187"/>
          </a:xfrm>
          <a:prstGeom prst="irregularSeal1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Joined Discovery Center in 2010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762669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Discovery Theory Group</a:t>
            </a:r>
            <a:br>
              <a:rPr lang="en-US" dirty="0" smtClean="0"/>
            </a:br>
            <a:r>
              <a:rPr lang="en-US" dirty="0" smtClean="0"/>
              <a:t>2012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44575"/>
            <a:ext cx="3517900" cy="3390900"/>
          </a:xfrm>
          <a:prstGeom prst="rect">
            <a:avLst/>
          </a:prstGeom>
        </p:spPr>
      </p:pic>
      <p:sp>
        <p:nvSpPr>
          <p:cNvPr id="9" name="Explosion 1 8"/>
          <p:cNvSpPr/>
          <p:nvPr/>
        </p:nvSpPr>
        <p:spPr>
          <a:xfrm>
            <a:off x="-140005" y="4420322"/>
            <a:ext cx="4060111" cy="2560187"/>
          </a:xfrm>
          <a:prstGeom prst="irregularSeal1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Joined Discovery Center in 2010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223252" y="1574541"/>
            <a:ext cx="5746994" cy="507594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rgbClr val="FF0000"/>
                </a:solidFill>
              </a:rPr>
              <a:t>Anders </a:t>
            </a:r>
            <a:r>
              <a:rPr lang="en-US" sz="2800" dirty="0" err="1" smtClean="0">
                <a:solidFill>
                  <a:srgbClr val="FF0000"/>
                </a:solidFill>
              </a:rPr>
              <a:t>Tranberg</a:t>
            </a:r>
            <a:endParaRPr lang="en-US" sz="2800" dirty="0" smtClean="0">
              <a:solidFill>
                <a:srgbClr val="FF0000"/>
              </a:solidFill>
            </a:endParaRPr>
          </a:p>
          <a:p>
            <a:endParaRPr lang="en-US" sz="2800" dirty="0" smtClean="0">
              <a:solidFill>
                <a:srgbClr val="FF0000"/>
              </a:solidFill>
            </a:endParaRPr>
          </a:p>
          <a:p>
            <a:pPr>
              <a:buFont typeface="Arial"/>
              <a:buChar char="•"/>
            </a:pPr>
            <a:r>
              <a:rPr lang="en-US" sz="2800" dirty="0" smtClean="0">
                <a:solidFill>
                  <a:srgbClr val="000000"/>
                </a:solidFill>
              </a:rPr>
              <a:t> Electroweak </a:t>
            </a:r>
            <a:r>
              <a:rPr lang="en-US" sz="2800" dirty="0" err="1" smtClean="0">
                <a:solidFill>
                  <a:srgbClr val="000000"/>
                </a:solidFill>
              </a:rPr>
              <a:t>Baryogenesis</a:t>
            </a:r>
            <a:endParaRPr lang="en-US" sz="2800" dirty="0" smtClean="0">
              <a:solidFill>
                <a:srgbClr val="00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pPr>
              <a:buFont typeface="Arial"/>
              <a:buChar char="•"/>
            </a:pPr>
            <a:r>
              <a:rPr lang="en-US" sz="2800" dirty="0" smtClean="0">
                <a:solidFill>
                  <a:srgbClr val="000000"/>
                </a:solidFill>
              </a:rPr>
              <a:t> Why there is more matter than antimatter in the Universe?</a:t>
            </a:r>
          </a:p>
          <a:p>
            <a:endParaRPr lang="en-US" sz="1600" dirty="0" smtClean="0">
              <a:solidFill>
                <a:srgbClr val="000000"/>
              </a:solidFill>
            </a:endParaRPr>
          </a:p>
          <a:p>
            <a:pPr>
              <a:buFont typeface="Arial"/>
              <a:buChar char="•"/>
            </a:pPr>
            <a:r>
              <a:rPr lang="en-US" sz="2800" dirty="0" smtClean="0">
                <a:solidFill>
                  <a:srgbClr val="000000"/>
                </a:solidFill>
              </a:rPr>
              <a:t> Computing matter/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antimatter asymmetry numerically</a:t>
            </a:r>
            <a:endParaRPr lang="en-US" sz="1400" dirty="0" smtClean="0">
              <a:solidFill>
                <a:schemeClr val="tx1"/>
              </a:solidFill>
            </a:endParaRPr>
          </a:p>
          <a:p>
            <a:pPr marL="457200" indent="-457200">
              <a:buFont typeface="Arial"/>
              <a:buChar char="•"/>
            </a:pPr>
            <a:endParaRPr lang="en-US" sz="2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6426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Discovery Theory Group</a:t>
            </a:r>
            <a:br>
              <a:rPr lang="en-US" dirty="0" smtClean="0"/>
            </a:br>
            <a:r>
              <a:rPr lang="en-US" dirty="0" smtClean="0"/>
              <a:t>2012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24212"/>
            <a:ext cx="3530600" cy="314960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223252" y="1574541"/>
            <a:ext cx="5746994" cy="507594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rgbClr val="FF0000"/>
                </a:solidFill>
              </a:rPr>
              <a:t>Alberto </a:t>
            </a:r>
            <a:r>
              <a:rPr lang="en-US" sz="2800" dirty="0" err="1" smtClean="0">
                <a:solidFill>
                  <a:srgbClr val="FF0000"/>
                </a:solidFill>
              </a:rPr>
              <a:t>Guffanti</a:t>
            </a:r>
            <a:endParaRPr lang="en-US" sz="2800" dirty="0" smtClean="0">
              <a:solidFill>
                <a:srgbClr val="FF0000"/>
              </a:solidFill>
            </a:endParaRPr>
          </a:p>
          <a:p>
            <a:endParaRPr lang="en-US" sz="2800" dirty="0" smtClean="0">
              <a:solidFill>
                <a:srgbClr val="FF0000"/>
              </a:solidFill>
            </a:endParaRPr>
          </a:p>
          <a:p>
            <a:pPr>
              <a:buFont typeface="Arial"/>
              <a:buChar char="•"/>
            </a:pPr>
            <a:r>
              <a:rPr lang="en-US" sz="2800" dirty="0" smtClean="0">
                <a:solidFill>
                  <a:srgbClr val="000000"/>
                </a:solidFill>
              </a:rPr>
              <a:t> Research related to particle-particle collisions and to particle-nuclei collisions</a:t>
            </a:r>
          </a:p>
          <a:p>
            <a:endParaRPr lang="en-US" sz="2800" dirty="0" smtClean="0">
              <a:solidFill>
                <a:srgbClr val="FF0000"/>
              </a:solidFill>
            </a:endParaRPr>
          </a:p>
          <a:p>
            <a:pPr>
              <a:buFont typeface="Arial"/>
              <a:buChar char="•"/>
            </a:pPr>
            <a:r>
              <a:rPr lang="en-US" sz="2800" dirty="0" smtClean="0">
                <a:solidFill>
                  <a:srgbClr val="000000"/>
                </a:solidFill>
              </a:rPr>
              <a:t> Phenomenology of QCD</a:t>
            </a:r>
          </a:p>
          <a:p>
            <a:pPr>
              <a:buFont typeface="Arial"/>
              <a:buChar char="•"/>
            </a:pPr>
            <a:endParaRPr lang="en-US" sz="2800" dirty="0" smtClean="0">
              <a:solidFill>
                <a:srgbClr val="000000"/>
              </a:solidFill>
            </a:endParaRPr>
          </a:p>
          <a:p>
            <a:pPr>
              <a:buFont typeface="Arial"/>
              <a:buChar char="•"/>
            </a:pPr>
            <a:r>
              <a:rPr lang="en-US" sz="2800" dirty="0" smtClean="0">
                <a:solidFill>
                  <a:srgbClr val="000000"/>
                </a:solidFill>
              </a:rPr>
              <a:t> Determination of Parton Distribution Functions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(</a:t>
            </a:r>
            <a:r>
              <a:rPr lang="en-US" sz="2800" dirty="0" err="1" smtClean="0">
                <a:solidFill>
                  <a:srgbClr val="000000"/>
                </a:solidFill>
              </a:rPr>
              <a:t>PDFs</a:t>
            </a:r>
            <a:r>
              <a:rPr lang="en-US" sz="2800" dirty="0" smtClean="0">
                <a:solidFill>
                  <a:srgbClr val="000000"/>
                </a:solidFill>
              </a:rPr>
              <a:t>) of the proton</a:t>
            </a:r>
          </a:p>
          <a:p>
            <a:pPr marL="457200" indent="-457200">
              <a:buFont typeface="Arial"/>
              <a:buChar char="•"/>
            </a:pPr>
            <a:endParaRPr lang="en-US" sz="1400" dirty="0">
              <a:solidFill>
                <a:schemeClr val="tx1"/>
              </a:solidFill>
            </a:endParaRPr>
          </a:p>
          <a:p>
            <a:pPr marL="457200" indent="-457200">
              <a:buFont typeface="Arial"/>
              <a:buChar char="•"/>
            </a:pPr>
            <a:endParaRPr lang="en-US" sz="2800" dirty="0" smtClean="0">
              <a:solidFill>
                <a:schemeClr val="tx1"/>
              </a:solidFill>
            </a:endParaRPr>
          </a:p>
        </p:txBody>
      </p:sp>
      <p:sp>
        <p:nvSpPr>
          <p:cNvPr id="8" name="Explosion 1 7"/>
          <p:cNvSpPr/>
          <p:nvPr/>
        </p:nvSpPr>
        <p:spPr>
          <a:xfrm>
            <a:off x="-384236" y="4420322"/>
            <a:ext cx="4060111" cy="2560187"/>
          </a:xfrm>
          <a:prstGeom prst="irregularSeal1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Joined Discovery Center in 2011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25900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Discovery Theory Group</a:t>
            </a:r>
            <a:br>
              <a:rPr lang="en-US" dirty="0" smtClean="0"/>
            </a:br>
            <a:r>
              <a:rPr lang="en-US" dirty="0" smtClean="0"/>
              <a:t>2012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20147"/>
            <a:ext cx="3354282" cy="3260237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223252" y="1574541"/>
            <a:ext cx="5746994" cy="507594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rgbClr val="FF0000"/>
                </a:solidFill>
              </a:rPr>
              <a:t>Simon Caron-</a:t>
            </a:r>
            <a:r>
              <a:rPr lang="en-US" sz="2800" dirty="0" err="1" smtClean="0">
                <a:solidFill>
                  <a:srgbClr val="FF0000"/>
                </a:solidFill>
              </a:rPr>
              <a:t>Huot</a:t>
            </a:r>
            <a:endParaRPr lang="en-US" sz="2800" dirty="0" smtClean="0">
              <a:solidFill>
                <a:srgbClr val="FF0000"/>
              </a:solidFill>
            </a:endParaRPr>
          </a:p>
          <a:p>
            <a:endParaRPr lang="en-US" sz="1100" dirty="0" smtClean="0">
              <a:solidFill>
                <a:srgbClr val="FF0000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Strong interactions and theoretical description of Quark-Gluon plasma (see his talk)</a:t>
            </a:r>
          </a:p>
          <a:p>
            <a:pPr marL="457200" indent="-457200">
              <a:buFont typeface="Arial"/>
              <a:buChar char="•"/>
            </a:pPr>
            <a:endParaRPr lang="en-US" sz="1400" dirty="0">
              <a:solidFill>
                <a:schemeClr val="tx1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Novel computational methods for amplitudes in Yang-Mills theory and QCD </a:t>
            </a:r>
          </a:p>
          <a:p>
            <a:pPr marL="457200" indent="-457200">
              <a:buFont typeface="Arial"/>
              <a:buChar char="•"/>
            </a:pPr>
            <a:endParaRPr lang="en-US" sz="2800" dirty="0" smtClean="0">
              <a:solidFill>
                <a:schemeClr val="tx1"/>
              </a:solidFill>
            </a:endParaRPr>
          </a:p>
        </p:txBody>
      </p:sp>
      <p:sp>
        <p:nvSpPr>
          <p:cNvPr id="9" name="Explosion 1 8"/>
          <p:cNvSpPr/>
          <p:nvPr/>
        </p:nvSpPr>
        <p:spPr>
          <a:xfrm>
            <a:off x="-140005" y="4420322"/>
            <a:ext cx="4060111" cy="2560187"/>
          </a:xfrm>
          <a:prstGeom prst="irregularSeal1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Joined Discovery Center in 2012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469071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</a:majorFont>
      <a:minorFont>
        <a:latin typeface="News Gothic MT"/>
        <a:ea typeface=""/>
        <a:cs typeface=""/>
        <a:font script="Jpan" typeface="ＭＳ Ｐゴシック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6733</TotalTime>
  <Words>691</Words>
  <Application>Microsoft Macintosh PowerPoint</Application>
  <PresentationFormat>On-screen Show (4:3)</PresentationFormat>
  <Paragraphs>236</Paragraphs>
  <Slides>20</Slides>
  <Notes>0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Breeze</vt:lpstr>
      <vt:lpstr>Bitmap Image</vt:lpstr>
      <vt:lpstr>Slide 1</vt:lpstr>
      <vt:lpstr>Motivation</vt:lpstr>
      <vt:lpstr>Discovery Theory Group 2012</vt:lpstr>
      <vt:lpstr>Discovery Theory Group 2012</vt:lpstr>
      <vt:lpstr>Discovery Theory Group 2012</vt:lpstr>
      <vt:lpstr>Discovery Theory Group 2012</vt:lpstr>
      <vt:lpstr>Discovery Theory Group 2012</vt:lpstr>
      <vt:lpstr>Discovery Theory Group 2012</vt:lpstr>
      <vt:lpstr>Discovery Theory Group 2012</vt:lpstr>
      <vt:lpstr>Discovery Theory Group 2012</vt:lpstr>
      <vt:lpstr>Discovery Theory Group 2012</vt:lpstr>
      <vt:lpstr>Slide 12</vt:lpstr>
      <vt:lpstr>Theory</vt:lpstr>
      <vt:lpstr>Slide 14</vt:lpstr>
      <vt:lpstr>Slide 15</vt:lpstr>
      <vt:lpstr>Slide 16</vt:lpstr>
      <vt:lpstr>Slide 17</vt:lpstr>
      <vt:lpstr>Discovery Theory Group</vt:lpstr>
      <vt:lpstr>Discovery Theory Group</vt:lpstr>
      <vt:lpstr>Slide 20</vt:lpstr>
    </vt:vector>
  </TitlesOfParts>
  <Company>NBI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Lundbeck Foundation Junior Group Leader Fellowship</dc:title>
  <dc:creator>bjbohr</dc:creator>
  <cp:lastModifiedBy>bjbohr</cp:lastModifiedBy>
  <cp:revision>33</cp:revision>
  <dcterms:created xsi:type="dcterms:W3CDTF">2012-11-13T09:51:48Z</dcterms:created>
  <dcterms:modified xsi:type="dcterms:W3CDTF">2012-11-13T09:57:07Z</dcterms:modified>
</cp:coreProperties>
</file>