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9" r:id="rId3"/>
    <p:sldId id="261" r:id="rId4"/>
    <p:sldId id="263" r:id="rId5"/>
    <p:sldId id="264" r:id="rId6"/>
    <p:sldId id="260" r:id="rId7"/>
  </p:sldIdLst>
  <p:sldSz cx="9144000" cy="6858000" type="screen4x3"/>
  <p:notesSz cx="6858000" cy="9144000"/>
  <p:defaultTextStyle>
    <a:defPPr>
      <a:defRPr lang="da-D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0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4BC25-94CE-DB42-8A2A-C06CB98F04AC}" type="datetimeFigureOut">
              <a:rPr lang="da-DK" smtClean="0"/>
              <a:t>11/12/12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C2896-BF2D-2347-8394-6A4D9D0073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49806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5BA5ED-47FE-3545-8A89-107A2E7C82C5}" type="datetimeFigureOut">
              <a:rPr lang="da-DK" smtClean="0"/>
              <a:t>11/12/12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347468-CC1E-784A-8C6A-01992A2A6E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050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6796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16532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4993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1952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46081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7697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036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9495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10171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1001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223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1C1F1-0350-4341-B479-4636369265C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8542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892300" y="1066801"/>
            <a:ext cx="5816600" cy="2533650"/>
          </a:xfrm>
        </p:spPr>
        <p:txBody>
          <a:bodyPr>
            <a:normAutofit/>
          </a:bodyPr>
          <a:lstStyle/>
          <a:p>
            <a:r>
              <a:rPr lang="da-DK" dirty="0" smtClean="0"/>
              <a:t>European </a:t>
            </a:r>
            <a:r>
              <a:rPr lang="da-DK" dirty="0" err="1" smtClean="0"/>
              <a:t>Strategy</a:t>
            </a:r>
            <a:r>
              <a:rPr lang="da-DK" dirty="0" smtClean="0"/>
              <a:t> </a:t>
            </a:r>
            <a:br>
              <a:rPr lang="da-DK" dirty="0" smtClean="0"/>
            </a:br>
            <a:r>
              <a:rPr lang="da-DK" dirty="0" smtClean="0"/>
              <a:t>for </a:t>
            </a:r>
            <a:br>
              <a:rPr lang="da-DK" dirty="0" smtClean="0"/>
            </a:br>
            <a:r>
              <a:rPr lang="da-DK" dirty="0" err="1" smtClean="0"/>
              <a:t>Particle</a:t>
            </a:r>
            <a:r>
              <a:rPr lang="da-DK" dirty="0" smtClean="0"/>
              <a:t> </a:t>
            </a:r>
            <a:r>
              <a:rPr lang="da-DK" dirty="0" err="1" smtClean="0"/>
              <a:t>Physics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1</a:t>
            </a:fld>
            <a:endParaRPr lang="da-DK"/>
          </a:p>
        </p:txBody>
      </p:sp>
      <p:sp>
        <p:nvSpPr>
          <p:cNvPr id="3" name="Tekstfelt 2"/>
          <p:cNvSpPr txBox="1"/>
          <p:nvPr/>
        </p:nvSpPr>
        <p:spPr>
          <a:xfrm>
            <a:off x="2590800" y="3987800"/>
            <a:ext cx="382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 smtClean="0"/>
              <a:t>Short version, </a:t>
            </a:r>
          </a:p>
          <a:p>
            <a:pPr algn="ctr"/>
            <a:r>
              <a:rPr lang="da-DK" dirty="0" err="1" smtClean="0"/>
              <a:t>see</a:t>
            </a:r>
            <a:r>
              <a:rPr lang="da-DK" dirty="0" smtClean="0"/>
              <a:t> </a:t>
            </a:r>
            <a:r>
              <a:rPr lang="da-DK" dirty="0" err="1" smtClean="0"/>
              <a:t>also</a:t>
            </a:r>
            <a:r>
              <a:rPr lang="da-DK" dirty="0" smtClean="0"/>
              <a:t> slides of nov. 2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86628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da-DK" dirty="0" err="1" smtClean="0"/>
              <a:t>Mandate</a:t>
            </a:r>
            <a:r>
              <a:rPr lang="da-DK" dirty="0" smtClean="0"/>
              <a:t> &amp; </a:t>
            </a:r>
            <a:r>
              <a:rPr lang="da-DK" dirty="0" err="1" smtClean="0"/>
              <a:t>timetable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787400" y="1016001"/>
            <a:ext cx="6997700" cy="1269999"/>
          </a:xfrm>
          <a:ln>
            <a:solidFill>
              <a:srgbClr val="0000FF"/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a-DK" sz="1800" dirty="0"/>
              <a:t>At </a:t>
            </a:r>
            <a:r>
              <a:rPr lang="da-DK" sz="1800" dirty="0" err="1"/>
              <a:t>appropriate</a:t>
            </a:r>
            <a:r>
              <a:rPr lang="da-DK" sz="1800" dirty="0"/>
              <a:t> intervals, at most </a:t>
            </a:r>
            <a:r>
              <a:rPr lang="da-DK" sz="1800" dirty="0" err="1"/>
              <a:t>every</a:t>
            </a:r>
            <a:r>
              <a:rPr lang="da-DK" sz="1800" dirty="0"/>
              <a:t> 5 </a:t>
            </a:r>
            <a:r>
              <a:rPr lang="da-DK" sz="1800" dirty="0" err="1"/>
              <a:t>years</a:t>
            </a:r>
            <a:r>
              <a:rPr lang="da-DK" sz="1800" dirty="0"/>
              <a:t>, </a:t>
            </a:r>
            <a:endParaRPr lang="da-DK" sz="1800" dirty="0" smtClean="0"/>
          </a:p>
          <a:p>
            <a:pPr marL="0" indent="0">
              <a:buNone/>
            </a:pPr>
            <a:r>
              <a:rPr lang="da-DK" sz="1800" dirty="0" smtClean="0"/>
              <a:t>the </a:t>
            </a:r>
            <a:r>
              <a:rPr lang="da-DK" sz="1800" dirty="0"/>
              <a:t>European </a:t>
            </a:r>
            <a:r>
              <a:rPr lang="da-DK" sz="1800" dirty="0" err="1"/>
              <a:t>Strategy</a:t>
            </a:r>
            <a:r>
              <a:rPr lang="da-DK" sz="1800" dirty="0"/>
              <a:t> Session of </a:t>
            </a:r>
            <a:r>
              <a:rPr lang="da-DK" sz="1800" dirty="0" err="1"/>
              <a:t>Council</a:t>
            </a:r>
            <a:r>
              <a:rPr lang="da-DK" sz="1800" dirty="0"/>
              <a:t> </a:t>
            </a:r>
            <a:r>
              <a:rPr lang="da-DK" sz="1800" dirty="0" err="1"/>
              <a:t>will</a:t>
            </a:r>
            <a:r>
              <a:rPr lang="da-DK" sz="1800" dirty="0"/>
              <a:t> re-</a:t>
            </a:r>
            <a:r>
              <a:rPr lang="da-DK" sz="1800" dirty="0" err="1"/>
              <a:t>enact</a:t>
            </a:r>
            <a:r>
              <a:rPr lang="da-DK" sz="1800" dirty="0"/>
              <a:t> the </a:t>
            </a:r>
            <a:r>
              <a:rPr lang="da-DK" sz="1800" dirty="0" err="1"/>
              <a:t>process</a:t>
            </a:r>
            <a:r>
              <a:rPr lang="da-DK" sz="1800" dirty="0"/>
              <a:t> </a:t>
            </a:r>
            <a:r>
              <a:rPr lang="da-DK" sz="1800" dirty="0" err="1"/>
              <a:t>aimed</a:t>
            </a:r>
            <a:r>
              <a:rPr lang="da-DK" sz="1800" dirty="0"/>
              <a:t> at </a:t>
            </a:r>
            <a:r>
              <a:rPr lang="da-DK" sz="1800" b="1" dirty="0" err="1">
                <a:solidFill>
                  <a:srgbClr val="FF0000"/>
                </a:solidFill>
              </a:rPr>
              <a:t>updating</a:t>
            </a:r>
            <a:r>
              <a:rPr lang="da-DK" sz="1800" b="1" dirty="0">
                <a:solidFill>
                  <a:srgbClr val="FF0000"/>
                </a:solidFill>
              </a:rPr>
              <a:t> the medium and long-term European </a:t>
            </a:r>
            <a:r>
              <a:rPr lang="da-DK" sz="1800" b="1" dirty="0" err="1">
                <a:solidFill>
                  <a:srgbClr val="FF0000"/>
                </a:solidFill>
              </a:rPr>
              <a:t>Strategy</a:t>
            </a:r>
            <a:r>
              <a:rPr lang="da-DK" sz="1800" b="1" dirty="0">
                <a:solidFill>
                  <a:srgbClr val="FF0000"/>
                </a:solidFill>
              </a:rPr>
              <a:t> for </a:t>
            </a:r>
            <a:r>
              <a:rPr lang="da-DK" sz="1800" b="1" dirty="0" err="1">
                <a:solidFill>
                  <a:srgbClr val="FF0000"/>
                </a:solidFill>
              </a:rPr>
              <a:t>Particle</a:t>
            </a:r>
            <a:r>
              <a:rPr lang="da-DK" sz="1800" b="1" dirty="0">
                <a:solidFill>
                  <a:srgbClr val="FF0000"/>
                </a:solidFill>
              </a:rPr>
              <a:t> </a:t>
            </a:r>
            <a:r>
              <a:rPr lang="da-DK" sz="1800" b="1" dirty="0" err="1">
                <a:solidFill>
                  <a:srgbClr val="FF0000"/>
                </a:solidFill>
              </a:rPr>
              <a:t>Physics</a:t>
            </a:r>
            <a:r>
              <a:rPr lang="da-DK" sz="1800" dirty="0"/>
              <a:t>, by </a:t>
            </a:r>
            <a:r>
              <a:rPr lang="da-DK" sz="1800" dirty="0" err="1"/>
              <a:t>setting</a:t>
            </a:r>
            <a:r>
              <a:rPr lang="da-DK" sz="1800" dirty="0"/>
              <a:t> up a </a:t>
            </a:r>
            <a:r>
              <a:rPr lang="da-DK" sz="1800" dirty="0" err="1"/>
              <a:t>Working</a:t>
            </a:r>
            <a:r>
              <a:rPr lang="da-DK" sz="1800" dirty="0"/>
              <a:t> Group, the European </a:t>
            </a:r>
            <a:r>
              <a:rPr lang="da-DK" sz="1800" dirty="0" err="1"/>
              <a:t>Strategy</a:t>
            </a:r>
            <a:r>
              <a:rPr lang="da-DK" sz="1800" dirty="0"/>
              <a:t> Group (ESG</a:t>
            </a:r>
            <a:r>
              <a:rPr lang="da-DK" sz="1800" dirty="0" smtClean="0"/>
              <a:t>)</a:t>
            </a:r>
            <a:r>
              <a:rPr lang="da-DK" sz="1800" dirty="0"/>
              <a:t>.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2</a:t>
            </a:fld>
            <a:endParaRPr lang="da-DK"/>
          </a:p>
        </p:txBody>
      </p:sp>
      <p:sp>
        <p:nvSpPr>
          <p:cNvPr id="7" name="Pladsholder til indhold 2"/>
          <p:cNvSpPr txBox="1">
            <a:spLocks/>
          </p:cNvSpPr>
          <p:nvPr/>
        </p:nvSpPr>
        <p:spPr>
          <a:xfrm>
            <a:off x="419100" y="2628900"/>
            <a:ext cx="8229600" cy="3243263"/>
          </a:xfrm>
          <a:prstGeom prst="rect">
            <a:avLst/>
          </a:prstGeom>
          <a:ln>
            <a:solidFill>
              <a:srgbClr val="0000FF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b="1" baseline="30000" dirty="0" smtClean="0">
              <a:solidFill>
                <a:srgbClr val="000090"/>
              </a:solidFill>
            </a:endParaRPr>
          </a:p>
          <a:p>
            <a:r>
              <a:rPr lang="en-US" sz="2400" b="1" baseline="30000" dirty="0" smtClean="0">
                <a:solidFill>
                  <a:srgbClr val="000090"/>
                </a:solidFill>
              </a:rPr>
              <a:t>Pre-town meetings: 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summer 2012</a:t>
            </a:r>
            <a:endParaRPr lang="en-US" sz="2400" b="1" baseline="30000" dirty="0" smtClean="0"/>
          </a:p>
          <a:p>
            <a:r>
              <a:rPr lang="en-US" sz="2400" b="1" baseline="30000" dirty="0" smtClean="0">
                <a:solidFill>
                  <a:srgbClr val="000090"/>
                </a:solidFill>
              </a:rPr>
              <a:t>General Town Meeting</a:t>
            </a:r>
            <a:r>
              <a:rPr lang="en-US" sz="2400" baseline="30000" dirty="0" smtClean="0">
                <a:solidFill>
                  <a:srgbClr val="000090"/>
                </a:solidFill>
              </a:rPr>
              <a:t> in Krakow</a:t>
            </a:r>
            <a:r>
              <a:rPr lang="en-US" sz="2400" baseline="30000" dirty="0" smtClean="0"/>
              <a:t>:</a:t>
            </a:r>
            <a:r>
              <a:rPr lang="en-US" sz="2400" dirty="0" smtClean="0"/>
              <a:t> </a:t>
            </a:r>
            <a:r>
              <a:rPr lang="en-US" sz="2400" baseline="30000" dirty="0" smtClean="0"/>
              <a:t> 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September 10-12, 2012</a:t>
            </a:r>
            <a:endParaRPr lang="en-US" sz="2400" baseline="30000" dirty="0" smtClean="0"/>
          </a:p>
          <a:p>
            <a:r>
              <a:rPr lang="en-US" sz="2400" b="1" baseline="30000" dirty="0" smtClean="0">
                <a:solidFill>
                  <a:srgbClr val="FF0000"/>
                </a:solidFill>
              </a:rPr>
              <a:t>Briefing book </a:t>
            </a:r>
            <a:r>
              <a:rPr lang="en-US" sz="2400" baseline="30000" dirty="0" smtClean="0"/>
              <a:t>will be the scientific input for the Strategy Group for the drafting of the Strategy. </a:t>
            </a:r>
          </a:p>
          <a:p>
            <a:endParaRPr lang="en-US" sz="2400" b="1" baseline="30000" dirty="0" smtClean="0">
              <a:solidFill>
                <a:srgbClr val="FF0000"/>
              </a:solidFill>
            </a:endParaRPr>
          </a:p>
          <a:p>
            <a:r>
              <a:rPr lang="en-US" sz="2400" b="1" baseline="30000" dirty="0" smtClean="0">
                <a:solidFill>
                  <a:srgbClr val="FF0000"/>
                </a:solidFill>
              </a:rPr>
              <a:t>Strategy drafting session </a:t>
            </a:r>
            <a:r>
              <a:rPr lang="en-US" sz="2400" baseline="30000" dirty="0" smtClean="0"/>
              <a:t>by the Strategy Group in 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January 21-26 2013 in ERICE, Sicily.</a:t>
            </a:r>
            <a:endParaRPr lang="en-US" sz="2400" baseline="30000" dirty="0" smtClean="0"/>
          </a:p>
          <a:p>
            <a:r>
              <a:rPr lang="en-US" sz="2400" baseline="30000" dirty="0" smtClean="0"/>
              <a:t>Draft strategy submitted to the </a:t>
            </a:r>
            <a:r>
              <a:rPr lang="en-US" sz="2400" b="1" baseline="30000" dirty="0" smtClean="0">
                <a:solidFill>
                  <a:srgbClr val="008000"/>
                </a:solidFill>
              </a:rPr>
              <a:t>CERN Council for the 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March 2013 </a:t>
            </a:r>
            <a:r>
              <a:rPr lang="en-US" sz="2400" b="1" baseline="30000" dirty="0" smtClean="0">
                <a:solidFill>
                  <a:srgbClr val="008000"/>
                </a:solidFill>
              </a:rPr>
              <a:t>session for discussion.</a:t>
            </a:r>
            <a:endParaRPr lang="en-US" sz="2400" baseline="30000" dirty="0" smtClean="0"/>
          </a:p>
          <a:p>
            <a:endParaRPr lang="en-US" sz="2400" b="1" baseline="30000" dirty="0" smtClean="0">
              <a:solidFill>
                <a:srgbClr val="008000"/>
              </a:solidFill>
            </a:endParaRPr>
          </a:p>
          <a:p>
            <a:r>
              <a:rPr lang="en-US" sz="2400" b="1" baseline="30000" dirty="0" smtClean="0">
                <a:solidFill>
                  <a:srgbClr val="008000"/>
                </a:solidFill>
              </a:rPr>
              <a:t>Formal adoption of the strategy in a special Council session in Brussels 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in May 2013</a:t>
            </a:r>
          </a:p>
          <a:p>
            <a:pPr marL="0" indent="0">
              <a:buNone/>
            </a:pPr>
            <a:r>
              <a:rPr lang="en-US" sz="2400" b="1" baseline="30000" dirty="0" smtClean="0">
                <a:solidFill>
                  <a:srgbClr val="008000"/>
                </a:solidFill>
              </a:rPr>
              <a:t>	(coincides with EU council of ministers competitiveness meeting). </a:t>
            </a:r>
          </a:p>
          <a:p>
            <a:pPr marL="0" indent="0">
              <a:buNone/>
            </a:pPr>
            <a:r>
              <a:rPr lang="en-US" sz="2400" b="1" baseline="30000" dirty="0">
                <a:solidFill>
                  <a:srgbClr val="008000"/>
                </a:solidFill>
              </a:rPr>
              <a:t>	</a:t>
            </a:r>
            <a:r>
              <a:rPr lang="en-US" sz="2400" b="1" baseline="30000" dirty="0" smtClean="0">
                <a:solidFill>
                  <a:srgbClr val="008000"/>
                </a:solidFill>
              </a:rPr>
              <a:t>Outreach event 1 week later?</a:t>
            </a:r>
          </a:p>
          <a:p>
            <a:r>
              <a:rPr lang="en-US" sz="2400" baseline="30000" dirty="0" smtClean="0">
                <a:solidFill>
                  <a:srgbClr val="0000FF"/>
                </a:solidFill>
              </a:rPr>
              <a:t>The product </a:t>
            </a:r>
            <a:r>
              <a:rPr lang="en-US" sz="2400" baseline="30000" dirty="0" smtClean="0"/>
              <a:t>: 1) Strategy statement, 2) deliberation document, 3) flashy brochure</a:t>
            </a:r>
          </a:p>
          <a:p>
            <a:pPr marL="0" indent="0">
              <a:buFont typeface="Arial"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94274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7262"/>
          </a:xfrm>
        </p:spPr>
        <p:txBody>
          <a:bodyPr>
            <a:normAutofit/>
          </a:bodyPr>
          <a:lstStyle/>
          <a:p>
            <a:r>
              <a:rPr lang="da-DK" sz="3200" dirty="0" smtClean="0"/>
              <a:t>Krakow Town meeting</a:t>
            </a:r>
            <a:endParaRPr lang="da-DK" sz="32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2319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a-DK" sz="2100" dirty="0" smtClean="0"/>
              <a:t>10-12 September: </a:t>
            </a:r>
          </a:p>
          <a:p>
            <a:pPr marL="0" indent="0">
              <a:buNone/>
            </a:pPr>
            <a:r>
              <a:rPr lang="da-DK" sz="2100" dirty="0" smtClean="0"/>
              <a:t>2.5  </a:t>
            </a:r>
            <a:r>
              <a:rPr lang="da-DK" sz="2100" dirty="0" err="1" smtClean="0"/>
              <a:t>days</a:t>
            </a:r>
            <a:r>
              <a:rPr lang="da-DK" sz="2100" dirty="0" smtClean="0"/>
              <a:t> </a:t>
            </a:r>
            <a:r>
              <a:rPr lang="da-DK" sz="2100" dirty="0"/>
              <a:t>of </a:t>
            </a:r>
            <a:r>
              <a:rPr lang="da-DK" sz="2100" dirty="0" smtClean="0"/>
              <a:t>session; Close </a:t>
            </a:r>
            <a:r>
              <a:rPr lang="da-DK" sz="2100" dirty="0"/>
              <a:t>to 500 participants </a:t>
            </a:r>
            <a:endParaRPr lang="da-DK" sz="2100" dirty="0" smtClean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 err="1" smtClean="0"/>
              <a:t>Plenary</a:t>
            </a:r>
            <a:r>
              <a:rPr lang="da-DK" dirty="0" smtClean="0"/>
              <a:t> </a:t>
            </a:r>
            <a:r>
              <a:rPr lang="da-DK" dirty="0"/>
              <a:t>speakers summarising the </a:t>
            </a:r>
            <a:r>
              <a:rPr lang="da-DK" dirty="0" err="1"/>
              <a:t>current</a:t>
            </a:r>
            <a:r>
              <a:rPr lang="da-DK" dirty="0"/>
              <a:t> status and future options, with </a:t>
            </a:r>
            <a:r>
              <a:rPr lang="da-DK" dirty="0" err="1" smtClean="0"/>
              <a:t>discussion</a:t>
            </a:r>
            <a:r>
              <a:rPr lang="da-DK" dirty="0" smtClean="0"/>
              <a:t> sessions</a:t>
            </a:r>
          </a:p>
          <a:p>
            <a:pPr marL="0" indent="0">
              <a:buNone/>
            </a:pPr>
            <a:r>
              <a:rPr lang="da-DK" dirty="0">
                <a:solidFill>
                  <a:srgbClr val="008000"/>
                </a:solidFill>
              </a:rPr>
              <a:t>– </a:t>
            </a:r>
            <a:r>
              <a:rPr lang="da-DK" dirty="0" smtClean="0">
                <a:solidFill>
                  <a:srgbClr val="008000"/>
                </a:solidFill>
              </a:rPr>
              <a:t>High </a:t>
            </a:r>
            <a:r>
              <a:rPr lang="da-DK" dirty="0" err="1">
                <a:solidFill>
                  <a:srgbClr val="008000"/>
                </a:solidFill>
              </a:rPr>
              <a:t>energy</a:t>
            </a:r>
            <a:r>
              <a:rPr lang="da-DK" dirty="0">
                <a:solidFill>
                  <a:srgbClr val="008000"/>
                </a:solidFill>
              </a:rPr>
              <a:t> </a:t>
            </a:r>
            <a:r>
              <a:rPr lang="da-DK" dirty="0" err="1">
                <a:solidFill>
                  <a:srgbClr val="008000"/>
                </a:solidFill>
              </a:rPr>
              <a:t>frontier</a:t>
            </a:r>
            <a:r>
              <a:rPr lang="da-DK" dirty="0">
                <a:solidFill>
                  <a:srgbClr val="008000"/>
                </a:solidFill>
              </a:rPr>
              <a:t> </a:t>
            </a:r>
            <a:br>
              <a:rPr lang="da-DK" dirty="0">
                <a:solidFill>
                  <a:srgbClr val="008000"/>
                </a:solidFill>
              </a:rPr>
            </a:br>
            <a:r>
              <a:rPr lang="da-DK" dirty="0">
                <a:solidFill>
                  <a:srgbClr val="008000"/>
                </a:solidFill>
              </a:rPr>
              <a:t>– </a:t>
            </a:r>
            <a:r>
              <a:rPr lang="da-DK" dirty="0" err="1">
                <a:solidFill>
                  <a:srgbClr val="008000"/>
                </a:solidFill>
              </a:rPr>
              <a:t>Flavour</a:t>
            </a:r>
            <a:r>
              <a:rPr lang="da-DK" dirty="0">
                <a:solidFill>
                  <a:srgbClr val="008000"/>
                </a:solidFill>
              </a:rPr>
              <a:t> and </a:t>
            </a:r>
            <a:r>
              <a:rPr lang="da-DK" dirty="0" err="1">
                <a:solidFill>
                  <a:srgbClr val="008000"/>
                </a:solidFill>
              </a:rPr>
              <a:t>symmetries</a:t>
            </a:r>
            <a:r>
              <a:rPr lang="da-DK" dirty="0">
                <a:solidFill>
                  <a:srgbClr val="008000"/>
                </a:solidFill>
              </a:rPr>
              <a:t/>
            </a:r>
            <a:br>
              <a:rPr lang="da-DK" dirty="0">
                <a:solidFill>
                  <a:srgbClr val="008000"/>
                </a:solidFill>
              </a:rPr>
            </a:br>
            <a:r>
              <a:rPr lang="da-DK" dirty="0">
                <a:solidFill>
                  <a:srgbClr val="008000"/>
                </a:solidFill>
              </a:rPr>
              <a:t>– </a:t>
            </a:r>
            <a:r>
              <a:rPr lang="da-DK" dirty="0" err="1">
                <a:solidFill>
                  <a:srgbClr val="008000"/>
                </a:solidFill>
              </a:rPr>
              <a:t>Strong</a:t>
            </a:r>
            <a:r>
              <a:rPr lang="da-DK" dirty="0">
                <a:solidFill>
                  <a:srgbClr val="008000"/>
                </a:solidFill>
              </a:rPr>
              <a:t> </a:t>
            </a:r>
            <a:r>
              <a:rPr lang="da-DK" dirty="0" err="1">
                <a:solidFill>
                  <a:srgbClr val="008000"/>
                </a:solidFill>
              </a:rPr>
              <a:t>interactions</a:t>
            </a:r>
            <a:r>
              <a:rPr lang="da-DK" dirty="0">
                <a:solidFill>
                  <a:srgbClr val="008000"/>
                </a:solidFill>
              </a:rPr>
              <a:t/>
            </a:r>
            <a:br>
              <a:rPr lang="da-DK" dirty="0">
                <a:solidFill>
                  <a:srgbClr val="008000"/>
                </a:solidFill>
              </a:rPr>
            </a:br>
            <a:r>
              <a:rPr lang="da-DK" dirty="0">
                <a:solidFill>
                  <a:srgbClr val="008000"/>
                </a:solidFill>
              </a:rPr>
              <a:t>– </a:t>
            </a:r>
            <a:r>
              <a:rPr lang="da-DK" dirty="0" err="1">
                <a:solidFill>
                  <a:srgbClr val="008000"/>
                </a:solidFill>
              </a:rPr>
              <a:t>Astroparticle</a:t>
            </a:r>
            <a:r>
              <a:rPr lang="da-DK" dirty="0">
                <a:solidFill>
                  <a:srgbClr val="008000"/>
                </a:solidFill>
              </a:rPr>
              <a:t> </a:t>
            </a:r>
            <a:r>
              <a:rPr lang="da-DK" dirty="0" err="1">
                <a:solidFill>
                  <a:srgbClr val="008000"/>
                </a:solidFill>
              </a:rPr>
              <a:t>physics</a:t>
            </a:r>
            <a:r>
              <a:rPr lang="da-DK" dirty="0">
                <a:solidFill>
                  <a:srgbClr val="008000"/>
                </a:solidFill>
              </a:rPr>
              <a:t/>
            </a:r>
            <a:br>
              <a:rPr lang="da-DK" dirty="0">
                <a:solidFill>
                  <a:srgbClr val="008000"/>
                </a:solidFill>
              </a:rPr>
            </a:br>
            <a:r>
              <a:rPr lang="da-DK" dirty="0">
                <a:solidFill>
                  <a:srgbClr val="008000"/>
                </a:solidFill>
              </a:rPr>
              <a:t>– Neutrino</a:t>
            </a:r>
            <a:br>
              <a:rPr lang="da-DK" dirty="0">
                <a:solidFill>
                  <a:srgbClr val="008000"/>
                </a:solidFill>
              </a:rPr>
            </a:br>
            <a:r>
              <a:rPr lang="da-DK" dirty="0">
                <a:solidFill>
                  <a:srgbClr val="008000"/>
                </a:solidFill>
              </a:rPr>
              <a:t>– </a:t>
            </a:r>
            <a:r>
              <a:rPr lang="da-DK" dirty="0" err="1">
                <a:solidFill>
                  <a:srgbClr val="008000"/>
                </a:solidFill>
              </a:rPr>
              <a:t>Theoretical</a:t>
            </a:r>
            <a:r>
              <a:rPr lang="da-DK" dirty="0">
                <a:solidFill>
                  <a:srgbClr val="008000"/>
                </a:solidFill>
              </a:rPr>
              <a:t> </a:t>
            </a:r>
            <a:r>
              <a:rPr lang="da-DK" dirty="0" err="1">
                <a:solidFill>
                  <a:srgbClr val="008000"/>
                </a:solidFill>
              </a:rPr>
              <a:t>physics</a:t>
            </a:r>
            <a:r>
              <a:rPr lang="da-DK" dirty="0">
                <a:solidFill>
                  <a:srgbClr val="008000"/>
                </a:solidFill>
              </a:rPr>
              <a:t/>
            </a:r>
            <a:br>
              <a:rPr lang="da-DK" dirty="0">
                <a:solidFill>
                  <a:srgbClr val="008000"/>
                </a:solidFill>
              </a:rPr>
            </a:br>
            <a:r>
              <a:rPr lang="da-DK" dirty="0">
                <a:solidFill>
                  <a:srgbClr val="008000"/>
                </a:solidFill>
              </a:rPr>
              <a:t>– Accelerator science </a:t>
            </a:r>
            <a:br>
              <a:rPr lang="da-DK" dirty="0">
                <a:solidFill>
                  <a:srgbClr val="008000"/>
                </a:solidFill>
              </a:rPr>
            </a:br>
            <a:r>
              <a:rPr lang="da-DK" dirty="0">
                <a:solidFill>
                  <a:srgbClr val="008000"/>
                </a:solidFill>
              </a:rPr>
              <a:t>– Instrumentation, </a:t>
            </a:r>
            <a:r>
              <a:rPr lang="da-DK" dirty="0" err="1">
                <a:solidFill>
                  <a:srgbClr val="008000"/>
                </a:solidFill>
              </a:rPr>
              <a:t>computing</a:t>
            </a:r>
            <a:r>
              <a:rPr lang="da-DK" dirty="0">
                <a:solidFill>
                  <a:srgbClr val="008000"/>
                </a:solidFill>
              </a:rPr>
              <a:t>, and </a:t>
            </a:r>
            <a:r>
              <a:rPr lang="da-DK" dirty="0" err="1">
                <a:solidFill>
                  <a:srgbClr val="008000"/>
                </a:solidFill>
              </a:rPr>
              <a:t>infrastructure</a:t>
            </a:r>
            <a:r>
              <a:rPr lang="da-DK" dirty="0">
                <a:solidFill>
                  <a:srgbClr val="008000"/>
                </a:solidFill>
              </a:rPr>
              <a:t> </a:t>
            </a:r>
            <a:endParaRPr lang="da-DK" dirty="0" smtClean="0">
              <a:solidFill>
                <a:srgbClr val="008000"/>
              </a:solidFill>
            </a:endParaRPr>
          </a:p>
          <a:p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4815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da-DK" sz="2400" dirty="0" smtClean="0"/>
              <a:t>The </a:t>
            </a:r>
            <a:r>
              <a:rPr lang="da-DK" sz="2400" dirty="0" err="1" smtClean="0"/>
              <a:t>main</a:t>
            </a:r>
            <a:r>
              <a:rPr lang="da-DK" sz="2400" dirty="0" smtClean="0"/>
              <a:t> HE options on the Global scene:</a:t>
            </a:r>
            <a:endParaRPr lang="da-DK" sz="24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939800"/>
            <a:ext cx="8229600" cy="51863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a-DK" sz="1800" b="1" dirty="0" smtClean="0">
                <a:solidFill>
                  <a:srgbClr val="FF0000"/>
                </a:solidFill>
              </a:rPr>
              <a:t>CERN (pp + HI </a:t>
            </a:r>
            <a:r>
              <a:rPr lang="da-DK" sz="1800" b="1" dirty="0" err="1" smtClean="0">
                <a:solidFill>
                  <a:srgbClr val="FF0000"/>
                </a:solidFill>
              </a:rPr>
              <a:t>physics</a:t>
            </a:r>
            <a:r>
              <a:rPr lang="da-DK" sz="1800" b="1" dirty="0" smtClean="0">
                <a:solidFill>
                  <a:srgbClr val="FF0000"/>
                </a:solidFill>
              </a:rPr>
              <a:t>) :</a:t>
            </a:r>
          </a:p>
          <a:p>
            <a:pPr>
              <a:buFontTx/>
              <a:buChar char="-"/>
            </a:pPr>
            <a:r>
              <a:rPr lang="da-DK" sz="1800" u="sng" dirty="0" smtClean="0">
                <a:solidFill>
                  <a:srgbClr val="FF0000"/>
                </a:solidFill>
              </a:rPr>
              <a:t>High </a:t>
            </a:r>
            <a:r>
              <a:rPr lang="da-DK" sz="1800" u="sng" dirty="0" err="1" smtClean="0">
                <a:solidFill>
                  <a:srgbClr val="FF0000"/>
                </a:solidFill>
              </a:rPr>
              <a:t>Intensity</a:t>
            </a:r>
            <a:r>
              <a:rPr lang="da-DK" sz="1800" u="sng" dirty="0" smtClean="0">
                <a:solidFill>
                  <a:srgbClr val="FF0000"/>
                </a:solidFill>
              </a:rPr>
              <a:t> LHC  </a:t>
            </a:r>
            <a:r>
              <a:rPr lang="da-DK" sz="1800" dirty="0" smtClean="0">
                <a:solidFill>
                  <a:srgbClr val="FF0000"/>
                </a:solidFill>
              </a:rPr>
              <a:t>(HI-LHC):  </a:t>
            </a:r>
            <a:r>
              <a:rPr lang="da-DK" sz="1800" dirty="0" err="1" smtClean="0">
                <a:solidFill>
                  <a:srgbClr val="FF0000"/>
                </a:solidFill>
              </a:rPr>
              <a:t>will</a:t>
            </a:r>
            <a:r>
              <a:rPr lang="da-DK" sz="1800" dirty="0" smtClean="0">
                <a:solidFill>
                  <a:srgbClr val="FF0000"/>
                </a:solidFill>
              </a:rPr>
              <a:t> </a:t>
            </a:r>
            <a:r>
              <a:rPr lang="da-DK" sz="1800" dirty="0" err="1" smtClean="0">
                <a:solidFill>
                  <a:srgbClr val="FF0000"/>
                </a:solidFill>
              </a:rPr>
              <a:t>happen</a:t>
            </a:r>
            <a:r>
              <a:rPr lang="da-DK" sz="1800" dirty="0" smtClean="0">
                <a:solidFill>
                  <a:srgbClr val="FF0000"/>
                </a:solidFill>
              </a:rPr>
              <a:t> &amp; </a:t>
            </a:r>
            <a:r>
              <a:rPr lang="da-DK" sz="1800" dirty="0" err="1" smtClean="0">
                <a:solidFill>
                  <a:srgbClr val="FF0000"/>
                </a:solidFill>
              </a:rPr>
              <a:t>detectors</a:t>
            </a:r>
            <a:r>
              <a:rPr lang="da-DK" sz="1800" dirty="0" smtClean="0">
                <a:solidFill>
                  <a:srgbClr val="FF0000"/>
                </a:solidFill>
              </a:rPr>
              <a:t> </a:t>
            </a:r>
            <a:r>
              <a:rPr lang="da-DK" sz="1800" dirty="0" err="1" smtClean="0">
                <a:solidFill>
                  <a:srgbClr val="FF0000"/>
                </a:solidFill>
              </a:rPr>
              <a:t>will</a:t>
            </a:r>
            <a:r>
              <a:rPr lang="da-DK" sz="1800" dirty="0" smtClean="0">
                <a:solidFill>
                  <a:srgbClr val="FF0000"/>
                </a:solidFill>
              </a:rPr>
              <a:t> </a:t>
            </a:r>
            <a:r>
              <a:rPr lang="da-DK" sz="1800" dirty="0" err="1" smtClean="0">
                <a:solidFill>
                  <a:srgbClr val="FF0000"/>
                </a:solidFill>
              </a:rPr>
              <a:t>be</a:t>
            </a:r>
            <a:r>
              <a:rPr lang="da-DK" sz="1800" dirty="0" smtClean="0">
                <a:solidFill>
                  <a:srgbClr val="FF0000"/>
                </a:solidFill>
              </a:rPr>
              <a:t> </a:t>
            </a:r>
            <a:r>
              <a:rPr lang="da-DK" sz="1800" dirty="0" err="1" smtClean="0">
                <a:solidFill>
                  <a:srgbClr val="FF0000"/>
                </a:solidFill>
              </a:rPr>
              <a:t>significantly</a:t>
            </a:r>
            <a:r>
              <a:rPr lang="da-DK" sz="1800" dirty="0" smtClean="0">
                <a:solidFill>
                  <a:srgbClr val="FF0000"/>
                </a:solidFill>
              </a:rPr>
              <a:t> </a:t>
            </a:r>
            <a:r>
              <a:rPr lang="da-DK" sz="1800" dirty="0" err="1" smtClean="0">
                <a:solidFill>
                  <a:srgbClr val="FF0000"/>
                </a:solidFill>
              </a:rPr>
              <a:t>upgraded</a:t>
            </a:r>
            <a:endParaRPr lang="da-DK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a-DK" sz="1800" dirty="0">
                <a:solidFill>
                  <a:srgbClr val="FF0000"/>
                </a:solidFill>
              </a:rPr>
              <a:t> </a:t>
            </a:r>
            <a:r>
              <a:rPr lang="da-DK" sz="1800" dirty="0" smtClean="0">
                <a:solidFill>
                  <a:srgbClr val="FF0000"/>
                </a:solidFill>
              </a:rPr>
              <a:t>       The </a:t>
            </a:r>
            <a:r>
              <a:rPr lang="da-DK" sz="1800" dirty="0" err="1" smtClean="0">
                <a:solidFill>
                  <a:srgbClr val="FF0000"/>
                </a:solidFill>
              </a:rPr>
              <a:t>HiLHC</a:t>
            </a:r>
            <a:r>
              <a:rPr lang="da-DK" sz="1800" dirty="0" smtClean="0">
                <a:solidFill>
                  <a:srgbClr val="FF0000"/>
                </a:solidFill>
              </a:rPr>
              <a:t> has </a:t>
            </a:r>
            <a:r>
              <a:rPr lang="da-DK" sz="1800" dirty="0">
                <a:solidFill>
                  <a:srgbClr val="FF0000"/>
                </a:solidFill>
              </a:rPr>
              <a:t>a time </a:t>
            </a:r>
            <a:r>
              <a:rPr lang="da-DK" sz="1800" dirty="0" err="1">
                <a:solidFill>
                  <a:srgbClr val="FF0000"/>
                </a:solidFill>
              </a:rPr>
              <a:t>horizon</a:t>
            </a:r>
            <a:r>
              <a:rPr lang="da-DK" sz="1800" dirty="0">
                <a:solidFill>
                  <a:srgbClr val="FF0000"/>
                </a:solidFill>
              </a:rPr>
              <a:t> </a:t>
            </a:r>
            <a:r>
              <a:rPr lang="da-DK" sz="1800" dirty="0" err="1">
                <a:solidFill>
                  <a:srgbClr val="FF0000"/>
                </a:solidFill>
              </a:rPr>
              <a:t>until</a:t>
            </a:r>
            <a:r>
              <a:rPr lang="da-DK" sz="1800" dirty="0">
                <a:solidFill>
                  <a:srgbClr val="FF0000"/>
                </a:solidFill>
              </a:rPr>
              <a:t> at </a:t>
            </a:r>
            <a:r>
              <a:rPr lang="da-DK" sz="1800" dirty="0" err="1">
                <a:solidFill>
                  <a:srgbClr val="FF0000"/>
                </a:solidFill>
              </a:rPr>
              <a:t>least</a:t>
            </a:r>
            <a:r>
              <a:rPr lang="da-DK" sz="1800" dirty="0">
                <a:solidFill>
                  <a:srgbClr val="FF0000"/>
                </a:solidFill>
              </a:rPr>
              <a:t> </a:t>
            </a:r>
            <a:r>
              <a:rPr lang="da-DK" sz="1800" dirty="0" smtClean="0">
                <a:solidFill>
                  <a:srgbClr val="FF0000"/>
                </a:solidFill>
              </a:rPr>
              <a:t>2030 (ATLAS+CMS=&lt;2030, ALICE =&gt;2026)</a:t>
            </a:r>
          </a:p>
          <a:p>
            <a:pPr>
              <a:buFontTx/>
              <a:buChar char="-"/>
            </a:pPr>
            <a:r>
              <a:rPr lang="da-DK" sz="1800" u="sng" dirty="0" smtClean="0">
                <a:solidFill>
                  <a:srgbClr val="FF0000"/>
                </a:solidFill>
              </a:rPr>
              <a:t>High Energy LHC </a:t>
            </a:r>
            <a:r>
              <a:rPr lang="da-DK" sz="1800" dirty="0" smtClean="0">
                <a:solidFill>
                  <a:srgbClr val="FF0000"/>
                </a:solidFill>
              </a:rPr>
              <a:t>(HE-LHC) is  a </a:t>
            </a:r>
            <a:r>
              <a:rPr lang="da-DK" sz="1800" dirty="0" err="1" smtClean="0">
                <a:solidFill>
                  <a:srgbClr val="FF0000"/>
                </a:solidFill>
              </a:rPr>
              <a:t>possible</a:t>
            </a:r>
            <a:r>
              <a:rPr lang="da-DK" sz="1800" dirty="0" smtClean="0">
                <a:solidFill>
                  <a:srgbClr val="FF0000"/>
                </a:solidFill>
              </a:rPr>
              <a:t> option, but </a:t>
            </a:r>
            <a:r>
              <a:rPr lang="da-DK" sz="1800" dirty="0" err="1" smtClean="0">
                <a:solidFill>
                  <a:srgbClr val="FF0000"/>
                </a:solidFill>
              </a:rPr>
              <a:t>requires</a:t>
            </a:r>
            <a:r>
              <a:rPr lang="da-DK" sz="1800" dirty="0" smtClean="0">
                <a:solidFill>
                  <a:srgbClr val="FF0000"/>
                </a:solidFill>
              </a:rPr>
              <a:t> </a:t>
            </a:r>
            <a:r>
              <a:rPr lang="da-DK" sz="1800" dirty="0" err="1" smtClean="0">
                <a:solidFill>
                  <a:srgbClr val="FF0000"/>
                </a:solidFill>
              </a:rPr>
              <a:t>significant</a:t>
            </a:r>
            <a:r>
              <a:rPr lang="da-DK" sz="1800" dirty="0" smtClean="0">
                <a:solidFill>
                  <a:srgbClr val="FF0000"/>
                </a:solidFill>
              </a:rPr>
              <a:t> R&amp;D and </a:t>
            </a:r>
            <a:r>
              <a:rPr lang="da-DK" sz="1800" dirty="0" err="1" smtClean="0">
                <a:solidFill>
                  <a:srgbClr val="FF0000"/>
                </a:solidFill>
              </a:rPr>
              <a:t>possibly</a:t>
            </a:r>
            <a:r>
              <a:rPr lang="da-DK" sz="1800" dirty="0" smtClean="0">
                <a:solidFill>
                  <a:srgbClr val="FF0000"/>
                </a:solidFill>
              </a:rPr>
              <a:t> a new 80 </a:t>
            </a:r>
            <a:r>
              <a:rPr lang="da-DK" sz="1800" dirty="0">
                <a:solidFill>
                  <a:srgbClr val="FF0000"/>
                </a:solidFill>
              </a:rPr>
              <a:t>k</a:t>
            </a:r>
            <a:r>
              <a:rPr lang="da-DK" sz="1800" dirty="0" smtClean="0">
                <a:solidFill>
                  <a:srgbClr val="FF0000"/>
                </a:solidFill>
              </a:rPr>
              <a:t>m ring</a:t>
            </a:r>
          </a:p>
          <a:p>
            <a:pPr>
              <a:buFontTx/>
              <a:buChar char="-"/>
            </a:pPr>
            <a:r>
              <a:rPr lang="da-DK" sz="1800" dirty="0" smtClean="0">
                <a:solidFill>
                  <a:srgbClr val="FF0000"/>
                </a:solidFill>
              </a:rPr>
              <a:t>CLIC ( </a:t>
            </a:r>
            <a:r>
              <a:rPr lang="da-DK" sz="1800" dirty="0" err="1" smtClean="0">
                <a:solidFill>
                  <a:srgbClr val="FF0000"/>
                </a:solidFill>
              </a:rPr>
              <a:t>e+e</a:t>
            </a:r>
            <a:r>
              <a:rPr lang="da-DK" sz="1800" dirty="0" smtClean="0">
                <a:solidFill>
                  <a:srgbClr val="FF0000"/>
                </a:solidFill>
              </a:rPr>
              <a:t>- </a:t>
            </a:r>
            <a:r>
              <a:rPr lang="da-DK" sz="1800" dirty="0" err="1" smtClean="0">
                <a:solidFill>
                  <a:srgbClr val="FF0000"/>
                </a:solidFill>
              </a:rPr>
              <a:t>collider</a:t>
            </a:r>
            <a:r>
              <a:rPr lang="da-DK" sz="1800" dirty="0" smtClean="0">
                <a:solidFill>
                  <a:srgbClr val="FF0000"/>
                </a:solidFill>
              </a:rPr>
              <a:t> up to √s =3 TeV) ? A long term </a:t>
            </a:r>
            <a:r>
              <a:rPr lang="da-DK" sz="1800" dirty="0" err="1" smtClean="0">
                <a:solidFill>
                  <a:srgbClr val="FF0000"/>
                </a:solidFill>
              </a:rPr>
              <a:t>perspective</a:t>
            </a:r>
            <a:r>
              <a:rPr lang="da-DK" sz="1800" dirty="0" smtClean="0">
                <a:solidFill>
                  <a:srgbClr val="FF0000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da-DK" sz="1800" dirty="0" err="1" smtClean="0">
                <a:solidFill>
                  <a:srgbClr val="FF0000"/>
                </a:solidFill>
              </a:rPr>
              <a:t>LHeC</a:t>
            </a:r>
            <a:r>
              <a:rPr lang="da-DK" sz="1800" dirty="0" smtClean="0">
                <a:solidFill>
                  <a:srgbClr val="FF0000"/>
                </a:solidFill>
              </a:rPr>
              <a:t>: (60-130 GeV) e + p (7 TeV)  </a:t>
            </a:r>
            <a:r>
              <a:rPr lang="da-DK" sz="1800" dirty="0" err="1" smtClean="0">
                <a:solidFill>
                  <a:srgbClr val="FF0000"/>
                </a:solidFill>
              </a:rPr>
              <a:t>after</a:t>
            </a:r>
            <a:r>
              <a:rPr lang="da-DK" sz="1800" dirty="0" smtClean="0">
                <a:solidFill>
                  <a:srgbClr val="FF0000"/>
                </a:solidFill>
              </a:rPr>
              <a:t> ALICE program </a:t>
            </a:r>
            <a:r>
              <a:rPr lang="da-DK" sz="1800" smtClean="0">
                <a:solidFill>
                  <a:srgbClr val="FF0000"/>
                </a:solidFill>
              </a:rPr>
              <a:t>is over ( &gt;2026).</a:t>
            </a:r>
            <a:endParaRPr lang="da-DK" sz="1800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endParaRPr lang="da-DK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a-DK" sz="1800" b="1" dirty="0" smtClean="0">
                <a:solidFill>
                  <a:srgbClr val="FF0000"/>
                </a:solidFill>
              </a:rPr>
              <a:t>CERN  (neutrino </a:t>
            </a:r>
            <a:r>
              <a:rPr lang="da-DK" sz="1800" b="1" dirty="0" err="1" smtClean="0">
                <a:solidFill>
                  <a:srgbClr val="FF0000"/>
                </a:solidFill>
              </a:rPr>
              <a:t>physics</a:t>
            </a:r>
            <a:r>
              <a:rPr lang="da-DK" sz="1800" b="1" dirty="0" smtClean="0">
                <a:solidFill>
                  <a:srgbClr val="FF0000"/>
                </a:solidFill>
              </a:rPr>
              <a:t>):</a:t>
            </a:r>
          </a:p>
          <a:p>
            <a:r>
              <a:rPr lang="da-DK" sz="1800" dirty="0" smtClean="0">
                <a:solidFill>
                  <a:srgbClr val="FF0000"/>
                </a:solidFill>
              </a:rPr>
              <a:t>CERN </a:t>
            </a:r>
            <a:r>
              <a:rPr lang="da-DK" sz="1800" dirty="0">
                <a:solidFill>
                  <a:srgbClr val="FF0000"/>
                </a:solidFill>
              </a:rPr>
              <a:t>SPS long baseline neutrino </a:t>
            </a:r>
            <a:r>
              <a:rPr lang="da-DK" sz="1800" dirty="0" err="1">
                <a:solidFill>
                  <a:srgbClr val="FF0000"/>
                </a:solidFill>
              </a:rPr>
              <a:t>beam</a:t>
            </a:r>
            <a:r>
              <a:rPr lang="da-DK" sz="1800" dirty="0">
                <a:solidFill>
                  <a:srgbClr val="FF0000"/>
                </a:solidFill>
              </a:rPr>
              <a:t> to Finland with a massive </a:t>
            </a:r>
            <a:r>
              <a:rPr lang="da-DK" sz="1800" dirty="0" err="1">
                <a:solidFill>
                  <a:srgbClr val="FF0000"/>
                </a:solidFill>
              </a:rPr>
              <a:t>liquid</a:t>
            </a:r>
            <a:r>
              <a:rPr lang="da-DK" sz="1800" dirty="0">
                <a:solidFill>
                  <a:srgbClr val="FF0000"/>
                </a:solidFill>
              </a:rPr>
              <a:t> Ar </a:t>
            </a:r>
            <a:r>
              <a:rPr lang="da-DK" sz="1800" dirty="0" err="1">
                <a:solidFill>
                  <a:srgbClr val="FF0000"/>
                </a:solidFill>
              </a:rPr>
              <a:t>detector</a:t>
            </a:r>
            <a:r>
              <a:rPr lang="da-DK" sz="1800" dirty="0">
                <a:solidFill>
                  <a:srgbClr val="FF0000"/>
                </a:solidFill>
              </a:rPr>
              <a:t> for the </a:t>
            </a:r>
            <a:r>
              <a:rPr lang="da-DK" sz="1800" dirty="0" err="1">
                <a:solidFill>
                  <a:srgbClr val="FF0000"/>
                </a:solidFill>
              </a:rPr>
              <a:t>mass</a:t>
            </a:r>
            <a:r>
              <a:rPr lang="da-DK" sz="1800" dirty="0">
                <a:solidFill>
                  <a:srgbClr val="FF0000"/>
                </a:solidFill>
              </a:rPr>
              <a:t> </a:t>
            </a:r>
            <a:r>
              <a:rPr lang="da-DK" sz="1800" dirty="0" err="1">
                <a:solidFill>
                  <a:srgbClr val="FF0000"/>
                </a:solidFill>
              </a:rPr>
              <a:t>hierarchy</a:t>
            </a:r>
            <a:r>
              <a:rPr lang="da-DK" sz="1800" dirty="0">
                <a:solidFill>
                  <a:srgbClr val="FF0000"/>
                </a:solidFill>
              </a:rPr>
              <a:t> and </a:t>
            </a:r>
            <a:r>
              <a:rPr lang="da-DK" sz="1800" dirty="0" err="1">
                <a:solidFill>
                  <a:srgbClr val="FF0000"/>
                </a:solidFill>
              </a:rPr>
              <a:t>mixing</a:t>
            </a:r>
            <a:r>
              <a:rPr lang="da-DK" sz="1800" dirty="0">
                <a:solidFill>
                  <a:srgbClr val="FF0000"/>
                </a:solidFill>
              </a:rPr>
              <a:t> parameter </a:t>
            </a:r>
            <a:r>
              <a:rPr lang="da-DK" sz="1800" dirty="0" err="1" smtClean="0">
                <a:solidFill>
                  <a:srgbClr val="FF0000"/>
                </a:solidFill>
              </a:rPr>
              <a:t>measurements</a:t>
            </a:r>
            <a:endParaRPr lang="da-DK" sz="1800" dirty="0" smtClean="0">
              <a:solidFill>
                <a:srgbClr val="FF0000"/>
              </a:solidFill>
            </a:endParaRPr>
          </a:p>
          <a:p>
            <a:r>
              <a:rPr lang="da-DK" sz="1800" dirty="0" smtClean="0">
                <a:solidFill>
                  <a:srgbClr val="FF0000"/>
                </a:solidFill>
              </a:rPr>
              <a:t>CERN </a:t>
            </a:r>
            <a:r>
              <a:rPr lang="da-DK" sz="1800" dirty="0">
                <a:solidFill>
                  <a:srgbClr val="FF0000"/>
                </a:solidFill>
              </a:rPr>
              <a:t>SPS short baseline neutrino </a:t>
            </a:r>
            <a:r>
              <a:rPr lang="da-DK" sz="1800" dirty="0" err="1">
                <a:solidFill>
                  <a:srgbClr val="FF0000"/>
                </a:solidFill>
              </a:rPr>
              <a:t>beam</a:t>
            </a:r>
            <a:r>
              <a:rPr lang="da-DK" sz="1800" dirty="0">
                <a:solidFill>
                  <a:srgbClr val="FF0000"/>
                </a:solidFill>
              </a:rPr>
              <a:t> for </a:t>
            </a:r>
            <a:r>
              <a:rPr lang="da-DK" sz="1800" dirty="0" err="1" smtClean="0">
                <a:solidFill>
                  <a:srgbClr val="FF0000"/>
                </a:solidFill>
              </a:rPr>
              <a:t>search</a:t>
            </a:r>
            <a:r>
              <a:rPr lang="da-DK" sz="1800" dirty="0" smtClean="0">
                <a:solidFill>
                  <a:srgbClr val="FF0000"/>
                </a:solidFill>
              </a:rPr>
              <a:t> for sterile neutrinos( 4th gen.), </a:t>
            </a:r>
            <a:r>
              <a:rPr lang="da-DK" sz="1800" dirty="0">
                <a:solidFill>
                  <a:srgbClr val="FF0000"/>
                </a:solidFill>
              </a:rPr>
              <a:t>with </a:t>
            </a:r>
            <a:r>
              <a:rPr lang="da-DK" sz="1800" dirty="0" err="1">
                <a:solidFill>
                  <a:srgbClr val="FF0000"/>
                </a:solidFill>
              </a:rPr>
              <a:t>existing</a:t>
            </a:r>
            <a:r>
              <a:rPr lang="da-DK" sz="1800" dirty="0">
                <a:solidFill>
                  <a:srgbClr val="FF0000"/>
                </a:solidFill>
              </a:rPr>
              <a:t> </a:t>
            </a:r>
            <a:r>
              <a:rPr lang="da-DK" sz="1800" dirty="0" err="1">
                <a:solidFill>
                  <a:srgbClr val="FF0000"/>
                </a:solidFill>
              </a:rPr>
              <a:t>detector</a:t>
            </a:r>
            <a:r>
              <a:rPr lang="da-DK" sz="1800" dirty="0">
                <a:solidFill>
                  <a:srgbClr val="FF0000"/>
                </a:solidFill>
              </a:rPr>
              <a:t> </a:t>
            </a:r>
            <a:r>
              <a:rPr lang="da-DK" sz="1800" dirty="0" err="1">
                <a:solidFill>
                  <a:srgbClr val="FF0000"/>
                </a:solidFill>
              </a:rPr>
              <a:t>moving</a:t>
            </a:r>
            <a:r>
              <a:rPr lang="da-DK" sz="1800" dirty="0">
                <a:solidFill>
                  <a:srgbClr val="FF0000"/>
                </a:solidFill>
              </a:rPr>
              <a:t> from GSNL to CERN </a:t>
            </a:r>
          </a:p>
          <a:p>
            <a:r>
              <a:rPr lang="da-DK" sz="1800" dirty="0" smtClean="0">
                <a:solidFill>
                  <a:srgbClr val="FF0000"/>
                </a:solidFill>
              </a:rPr>
              <a:t>Neutrino </a:t>
            </a:r>
            <a:r>
              <a:rPr lang="da-DK" sz="1800" dirty="0" err="1">
                <a:solidFill>
                  <a:srgbClr val="FF0000"/>
                </a:solidFill>
              </a:rPr>
              <a:t>factory</a:t>
            </a:r>
            <a:r>
              <a:rPr lang="da-DK" sz="1800" dirty="0">
                <a:solidFill>
                  <a:srgbClr val="FF0000"/>
                </a:solidFill>
              </a:rPr>
              <a:t> for </a:t>
            </a:r>
            <a:r>
              <a:rPr lang="da-DK" sz="1800" dirty="0" err="1">
                <a:solidFill>
                  <a:srgbClr val="FF0000"/>
                </a:solidFill>
              </a:rPr>
              <a:t>ultimate</a:t>
            </a:r>
            <a:r>
              <a:rPr lang="da-DK" sz="1800" dirty="0">
                <a:solidFill>
                  <a:srgbClr val="FF0000"/>
                </a:solidFill>
              </a:rPr>
              <a:t> </a:t>
            </a:r>
            <a:r>
              <a:rPr lang="da-DK" sz="1800" dirty="0" err="1">
                <a:solidFill>
                  <a:srgbClr val="FF0000"/>
                </a:solidFill>
              </a:rPr>
              <a:t>precision</a:t>
            </a:r>
            <a:r>
              <a:rPr lang="da-DK" sz="1800" dirty="0">
                <a:solidFill>
                  <a:srgbClr val="FF0000"/>
                </a:solidFill>
              </a:rPr>
              <a:t> </a:t>
            </a:r>
            <a:r>
              <a:rPr lang="da-DK" sz="1800" dirty="0" err="1">
                <a:solidFill>
                  <a:srgbClr val="FF0000"/>
                </a:solidFill>
              </a:rPr>
              <a:t>measurements</a:t>
            </a:r>
            <a:r>
              <a:rPr lang="da-DK" sz="1800" dirty="0">
                <a:solidFill>
                  <a:srgbClr val="FF0000"/>
                </a:solidFill>
              </a:rPr>
              <a:t> of the </a:t>
            </a:r>
            <a:r>
              <a:rPr lang="da-DK" sz="1800" dirty="0" err="1">
                <a:solidFill>
                  <a:srgbClr val="FF0000"/>
                </a:solidFill>
              </a:rPr>
              <a:t>mixing</a:t>
            </a:r>
            <a:r>
              <a:rPr lang="da-DK" sz="1800" dirty="0">
                <a:solidFill>
                  <a:srgbClr val="FF0000"/>
                </a:solidFill>
              </a:rPr>
              <a:t> parameters for a longer term future. </a:t>
            </a:r>
            <a:endParaRPr lang="da-DK" sz="1800" dirty="0" smtClean="0">
              <a:solidFill>
                <a:srgbClr val="FF0000"/>
              </a:solidFill>
            </a:endParaRPr>
          </a:p>
          <a:p>
            <a:endParaRPr lang="da-DK" sz="1800" dirty="0"/>
          </a:p>
          <a:p>
            <a:pPr marL="0" indent="0">
              <a:buNone/>
            </a:pPr>
            <a:r>
              <a:rPr lang="da-DK" sz="1800" b="1" dirty="0">
                <a:solidFill>
                  <a:srgbClr val="008000"/>
                </a:solidFill>
              </a:rPr>
              <a:t>Japan (China+ Korea): </a:t>
            </a:r>
            <a:endParaRPr lang="da-DK" sz="1800" b="1" dirty="0" smtClean="0">
              <a:solidFill>
                <a:srgbClr val="008000"/>
              </a:solidFill>
            </a:endParaRPr>
          </a:p>
          <a:p>
            <a:r>
              <a:rPr lang="da-DK" sz="1800" dirty="0" smtClean="0">
                <a:solidFill>
                  <a:srgbClr val="008000"/>
                </a:solidFill>
              </a:rPr>
              <a:t>HIGGS </a:t>
            </a:r>
            <a:r>
              <a:rPr lang="da-DK" sz="1800" dirty="0" err="1">
                <a:solidFill>
                  <a:srgbClr val="008000"/>
                </a:solidFill>
              </a:rPr>
              <a:t>factory</a:t>
            </a:r>
            <a:r>
              <a:rPr lang="da-DK" sz="1800" dirty="0">
                <a:solidFill>
                  <a:srgbClr val="008000"/>
                </a:solidFill>
              </a:rPr>
              <a:t> </a:t>
            </a:r>
            <a:r>
              <a:rPr lang="da-DK" sz="1800" dirty="0" err="1">
                <a:solidFill>
                  <a:srgbClr val="008000"/>
                </a:solidFill>
              </a:rPr>
              <a:t>around</a:t>
            </a:r>
            <a:r>
              <a:rPr lang="da-DK" sz="1800" dirty="0">
                <a:solidFill>
                  <a:srgbClr val="008000"/>
                </a:solidFill>
              </a:rPr>
              <a:t> √s =2* m</a:t>
            </a:r>
            <a:r>
              <a:rPr lang="da-DK" sz="1800" baseline="-25000" dirty="0">
                <a:solidFill>
                  <a:srgbClr val="008000"/>
                </a:solidFill>
              </a:rPr>
              <a:t>H</a:t>
            </a:r>
            <a:r>
              <a:rPr lang="da-DK" sz="1800" dirty="0">
                <a:solidFill>
                  <a:srgbClr val="008000"/>
                </a:solidFill>
              </a:rPr>
              <a:t>:   ILC (√s =250 </a:t>
            </a:r>
            <a:r>
              <a:rPr lang="da-DK" sz="1800" dirty="0" err="1">
                <a:solidFill>
                  <a:srgbClr val="008000"/>
                </a:solidFill>
              </a:rPr>
              <a:t>Gev</a:t>
            </a:r>
            <a:r>
              <a:rPr lang="da-DK" sz="1800" dirty="0">
                <a:solidFill>
                  <a:srgbClr val="008000"/>
                </a:solidFill>
              </a:rPr>
              <a:t> -  500 GeV). </a:t>
            </a:r>
            <a:r>
              <a:rPr lang="da-DK" sz="1800" dirty="0" err="1">
                <a:solidFill>
                  <a:srgbClr val="008000"/>
                </a:solidFill>
              </a:rPr>
              <a:t>Could</a:t>
            </a:r>
            <a:r>
              <a:rPr lang="da-DK" sz="1800" dirty="0">
                <a:solidFill>
                  <a:srgbClr val="008000"/>
                </a:solidFill>
              </a:rPr>
              <a:t> </a:t>
            </a:r>
            <a:r>
              <a:rPr lang="da-DK" sz="1800" dirty="0" err="1">
                <a:solidFill>
                  <a:srgbClr val="008000"/>
                </a:solidFill>
              </a:rPr>
              <a:t>be</a:t>
            </a:r>
            <a:r>
              <a:rPr lang="da-DK" sz="1800" dirty="0">
                <a:solidFill>
                  <a:srgbClr val="008000"/>
                </a:solidFill>
              </a:rPr>
              <a:t> </a:t>
            </a:r>
            <a:r>
              <a:rPr lang="da-DK" sz="1800" dirty="0" err="1">
                <a:solidFill>
                  <a:srgbClr val="008000"/>
                </a:solidFill>
              </a:rPr>
              <a:t>ready</a:t>
            </a:r>
            <a:r>
              <a:rPr lang="da-DK" sz="1800" dirty="0">
                <a:solidFill>
                  <a:srgbClr val="008000"/>
                </a:solidFill>
              </a:rPr>
              <a:t> </a:t>
            </a:r>
            <a:r>
              <a:rPr lang="da-DK" sz="1800" dirty="0" smtClean="0">
                <a:solidFill>
                  <a:srgbClr val="008000"/>
                </a:solidFill>
              </a:rPr>
              <a:t>2030</a:t>
            </a:r>
            <a:r>
              <a:rPr lang="da-DK" sz="1800" dirty="0">
                <a:solidFill>
                  <a:srgbClr val="008000"/>
                </a:solidFill>
              </a:rPr>
              <a:t>.</a:t>
            </a:r>
          </a:p>
          <a:p>
            <a:r>
              <a:rPr lang="da-DK" sz="1800" dirty="0" err="1">
                <a:solidFill>
                  <a:srgbClr val="008000"/>
                </a:solidFill>
              </a:rPr>
              <a:t>Hyper</a:t>
            </a:r>
            <a:r>
              <a:rPr lang="da-DK" sz="1800" dirty="0">
                <a:solidFill>
                  <a:srgbClr val="008000"/>
                </a:solidFill>
              </a:rPr>
              <a:t> </a:t>
            </a:r>
            <a:r>
              <a:rPr lang="da-DK" sz="1800" dirty="0" err="1">
                <a:solidFill>
                  <a:srgbClr val="008000"/>
                </a:solidFill>
              </a:rPr>
              <a:t>Kamiokande</a:t>
            </a:r>
            <a:r>
              <a:rPr lang="da-DK" sz="1800" dirty="0">
                <a:solidFill>
                  <a:srgbClr val="008000"/>
                </a:solidFill>
              </a:rPr>
              <a:t> </a:t>
            </a:r>
            <a:r>
              <a:rPr lang="da-DK" sz="1800" dirty="0" err="1">
                <a:solidFill>
                  <a:srgbClr val="008000"/>
                </a:solidFill>
              </a:rPr>
              <a:t>water</a:t>
            </a:r>
            <a:r>
              <a:rPr lang="da-DK" sz="1800" dirty="0">
                <a:solidFill>
                  <a:srgbClr val="008000"/>
                </a:solidFill>
              </a:rPr>
              <a:t> </a:t>
            </a:r>
            <a:r>
              <a:rPr lang="da-DK" sz="1800" dirty="0" err="1">
                <a:solidFill>
                  <a:srgbClr val="008000"/>
                </a:solidFill>
              </a:rPr>
              <a:t>Cherenkov</a:t>
            </a:r>
            <a:r>
              <a:rPr lang="da-DK" sz="1800" dirty="0">
                <a:solidFill>
                  <a:srgbClr val="008000"/>
                </a:solidFill>
              </a:rPr>
              <a:t> (or </a:t>
            </a:r>
            <a:r>
              <a:rPr lang="da-DK" sz="1800" dirty="0" err="1">
                <a:solidFill>
                  <a:srgbClr val="008000"/>
                </a:solidFill>
              </a:rPr>
              <a:t>liquid</a:t>
            </a:r>
            <a:r>
              <a:rPr lang="da-DK" sz="1800" dirty="0">
                <a:solidFill>
                  <a:srgbClr val="008000"/>
                </a:solidFill>
              </a:rPr>
              <a:t>-Ar in </a:t>
            </a:r>
            <a:r>
              <a:rPr lang="da-DK" sz="1800" dirty="0" err="1">
                <a:solidFill>
                  <a:srgbClr val="008000"/>
                </a:solidFill>
              </a:rPr>
              <a:t>Okinoshima</a:t>
            </a:r>
            <a:r>
              <a:rPr lang="da-DK" sz="1800" dirty="0">
                <a:solidFill>
                  <a:srgbClr val="008000"/>
                </a:solidFill>
              </a:rPr>
              <a:t>) </a:t>
            </a:r>
            <a:r>
              <a:rPr lang="da-DK" sz="1800" dirty="0" err="1">
                <a:solidFill>
                  <a:srgbClr val="008000"/>
                </a:solidFill>
              </a:rPr>
              <a:t>detector</a:t>
            </a:r>
            <a:r>
              <a:rPr lang="da-DK" sz="1800" dirty="0">
                <a:solidFill>
                  <a:srgbClr val="008000"/>
                </a:solidFill>
              </a:rPr>
              <a:t> for JPARC neutrino </a:t>
            </a:r>
            <a:r>
              <a:rPr lang="da-DK" sz="1800" dirty="0" err="1">
                <a:solidFill>
                  <a:srgbClr val="008000"/>
                </a:solidFill>
              </a:rPr>
              <a:t>beam</a:t>
            </a:r>
            <a:r>
              <a:rPr lang="da-DK" sz="1800" dirty="0">
                <a:solidFill>
                  <a:srgbClr val="008000"/>
                </a:solidFill>
              </a:rPr>
              <a:t> (</a:t>
            </a:r>
            <a:r>
              <a:rPr lang="da-DK" sz="1800" dirty="0" err="1" smtClean="0">
                <a:solidFill>
                  <a:srgbClr val="008000"/>
                </a:solidFill>
              </a:rPr>
              <a:t>construction</a:t>
            </a:r>
            <a:r>
              <a:rPr lang="da-DK" sz="1800" dirty="0" smtClean="0">
                <a:solidFill>
                  <a:srgbClr val="008000"/>
                </a:solidFill>
              </a:rPr>
              <a:t> start </a:t>
            </a:r>
            <a:r>
              <a:rPr lang="da-DK" sz="1800" dirty="0">
                <a:solidFill>
                  <a:srgbClr val="008000"/>
                </a:solidFill>
              </a:rPr>
              <a:t>~</a:t>
            </a:r>
            <a:r>
              <a:rPr lang="da-DK" sz="1800" dirty="0" smtClean="0">
                <a:solidFill>
                  <a:srgbClr val="008000"/>
                </a:solidFill>
              </a:rPr>
              <a:t>2018)</a:t>
            </a:r>
          </a:p>
          <a:p>
            <a:r>
              <a:rPr lang="da-DK" sz="1800" dirty="0" err="1" smtClean="0">
                <a:solidFill>
                  <a:srgbClr val="008000"/>
                </a:solidFill>
              </a:rPr>
              <a:t>SuperKEKB</a:t>
            </a:r>
            <a:r>
              <a:rPr lang="da-DK" sz="1800" dirty="0" smtClean="0">
                <a:solidFill>
                  <a:srgbClr val="008000"/>
                </a:solidFill>
              </a:rPr>
              <a:t> </a:t>
            </a:r>
            <a:r>
              <a:rPr lang="da-DK" sz="1800" dirty="0" err="1">
                <a:solidFill>
                  <a:srgbClr val="008000"/>
                </a:solidFill>
              </a:rPr>
              <a:t>construction</a:t>
            </a:r>
            <a:r>
              <a:rPr lang="da-DK" sz="1800" dirty="0">
                <a:solidFill>
                  <a:srgbClr val="008000"/>
                </a:solidFill>
              </a:rPr>
              <a:t> is in </a:t>
            </a:r>
            <a:r>
              <a:rPr lang="da-DK" sz="1800" dirty="0" err="1">
                <a:solidFill>
                  <a:srgbClr val="008000"/>
                </a:solidFill>
              </a:rPr>
              <a:t>progress</a:t>
            </a:r>
            <a:r>
              <a:rPr lang="da-DK" sz="1800" dirty="0">
                <a:solidFill>
                  <a:srgbClr val="008000"/>
                </a:solidFill>
              </a:rPr>
              <a:t>. </a:t>
            </a:r>
          </a:p>
          <a:p>
            <a:pPr marL="0" indent="0">
              <a:buNone/>
            </a:pPr>
            <a:endParaRPr lang="da-DK" sz="1800" dirty="0" smtClean="0"/>
          </a:p>
          <a:p>
            <a:pPr marL="0" indent="0">
              <a:buNone/>
            </a:pPr>
            <a:r>
              <a:rPr lang="da-DK" sz="1800" b="1" dirty="0" smtClean="0">
                <a:solidFill>
                  <a:srgbClr val="0000FF"/>
                </a:solidFill>
              </a:rPr>
              <a:t>USA: </a:t>
            </a:r>
            <a:endParaRPr lang="da-DK" sz="1800" b="1" dirty="0">
              <a:solidFill>
                <a:srgbClr val="0000FF"/>
              </a:solidFill>
            </a:endParaRPr>
          </a:p>
          <a:p>
            <a:r>
              <a:rPr lang="da-DK" sz="1800" dirty="0" err="1">
                <a:solidFill>
                  <a:srgbClr val="0000FF"/>
                </a:solidFill>
              </a:rPr>
              <a:t>C</a:t>
            </a:r>
            <a:r>
              <a:rPr lang="da-DK" sz="1800" dirty="0" err="1" smtClean="0">
                <a:solidFill>
                  <a:srgbClr val="0000FF"/>
                </a:solidFill>
              </a:rPr>
              <a:t>osmology</a:t>
            </a:r>
            <a:r>
              <a:rPr lang="da-DK" sz="1800" dirty="0" err="1">
                <a:solidFill>
                  <a:srgbClr val="0000FF"/>
                </a:solidFill>
              </a:rPr>
              <a:t>-</a:t>
            </a:r>
            <a:r>
              <a:rPr lang="da-DK" sz="1800" dirty="0" err="1" smtClean="0">
                <a:solidFill>
                  <a:srgbClr val="0000FF"/>
                </a:solidFill>
              </a:rPr>
              <a:t>astroparticle</a:t>
            </a:r>
            <a:r>
              <a:rPr lang="da-DK" sz="1800" dirty="0" smtClean="0">
                <a:solidFill>
                  <a:srgbClr val="0000FF"/>
                </a:solidFill>
              </a:rPr>
              <a:t> </a:t>
            </a:r>
            <a:r>
              <a:rPr lang="da-DK" sz="1800" dirty="0">
                <a:solidFill>
                  <a:srgbClr val="0000FF"/>
                </a:solidFill>
              </a:rPr>
              <a:t>programme and long baseline neutrino programme, </a:t>
            </a:r>
            <a:r>
              <a:rPr lang="da-DK" sz="1800" dirty="0" err="1">
                <a:solidFill>
                  <a:srgbClr val="0000FF"/>
                </a:solidFill>
              </a:rPr>
              <a:t>followed</a:t>
            </a:r>
            <a:r>
              <a:rPr lang="da-DK" sz="1800" dirty="0">
                <a:solidFill>
                  <a:srgbClr val="0000FF"/>
                </a:solidFill>
              </a:rPr>
              <a:t> by </a:t>
            </a:r>
            <a:r>
              <a:rPr lang="da-DK" sz="1800" dirty="0" err="1">
                <a:solidFill>
                  <a:srgbClr val="0000FF"/>
                </a:solidFill>
              </a:rPr>
              <a:t>physics</a:t>
            </a:r>
            <a:r>
              <a:rPr lang="da-DK" sz="1800" dirty="0">
                <a:solidFill>
                  <a:srgbClr val="0000FF"/>
                </a:solidFill>
              </a:rPr>
              <a:t> with </a:t>
            </a:r>
            <a:r>
              <a:rPr lang="da-DK" sz="1800" dirty="0" err="1">
                <a:solidFill>
                  <a:srgbClr val="0000FF"/>
                </a:solidFill>
              </a:rPr>
              <a:t>multi</a:t>
            </a:r>
            <a:r>
              <a:rPr lang="da-DK" sz="1800" dirty="0">
                <a:solidFill>
                  <a:srgbClr val="0000FF"/>
                </a:solidFill>
              </a:rPr>
              <a:t>-MW proton </a:t>
            </a:r>
            <a:r>
              <a:rPr lang="da-DK" sz="1800" dirty="0" smtClean="0">
                <a:solidFill>
                  <a:srgbClr val="0000FF"/>
                </a:solidFill>
              </a:rPr>
              <a:t>driver.</a:t>
            </a:r>
          </a:p>
          <a:p>
            <a:r>
              <a:rPr lang="da-DK" sz="1800" dirty="0" smtClean="0">
                <a:solidFill>
                  <a:srgbClr val="0000FF"/>
                </a:solidFill>
              </a:rPr>
              <a:t>EIC (</a:t>
            </a:r>
            <a:r>
              <a:rPr lang="da-DK" sz="1800" dirty="0" err="1" smtClean="0">
                <a:solidFill>
                  <a:srgbClr val="0000FF"/>
                </a:solidFill>
              </a:rPr>
              <a:t>electron</a:t>
            </a:r>
            <a:r>
              <a:rPr lang="da-DK" sz="1800" dirty="0" smtClean="0">
                <a:solidFill>
                  <a:srgbClr val="0000FF"/>
                </a:solidFill>
              </a:rPr>
              <a:t>-ion-</a:t>
            </a:r>
            <a:r>
              <a:rPr lang="da-DK" sz="1800" dirty="0" err="1" smtClean="0">
                <a:solidFill>
                  <a:srgbClr val="0000FF"/>
                </a:solidFill>
              </a:rPr>
              <a:t>collider</a:t>
            </a:r>
            <a:r>
              <a:rPr lang="da-DK" sz="1800" dirty="0" smtClean="0">
                <a:solidFill>
                  <a:srgbClr val="0000FF"/>
                </a:solidFill>
              </a:rPr>
              <a:t>) at RHIC or CEBAF.</a:t>
            </a:r>
          </a:p>
          <a:p>
            <a:pPr marL="0" indent="0">
              <a:buNone/>
            </a:pPr>
            <a:endParaRPr lang="da-DK" sz="1800" dirty="0"/>
          </a:p>
          <a:p>
            <a:endParaRPr lang="da-DK" sz="1800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1559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Preliminary </a:t>
            </a:r>
            <a:r>
              <a:rPr lang="da-DK" dirty="0" err="1" smtClean="0"/>
              <a:t>conclusions</a:t>
            </a:r>
            <a:r>
              <a:rPr lang="da-DK" dirty="0" smtClean="0"/>
              <a:t>: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79400" y="1600200"/>
            <a:ext cx="8686800" cy="4525963"/>
          </a:xfrm>
        </p:spPr>
        <p:txBody>
          <a:bodyPr>
            <a:normAutofit fontScale="62500" lnSpcReduction="20000"/>
          </a:bodyPr>
          <a:lstStyle/>
          <a:p>
            <a:r>
              <a:rPr lang="da-DK" dirty="0" smtClean="0"/>
              <a:t>Japan </a:t>
            </a:r>
            <a:r>
              <a:rPr lang="da-DK" dirty="0" err="1" smtClean="0"/>
              <a:t>may</a:t>
            </a:r>
            <a:r>
              <a:rPr lang="da-DK" dirty="0" smtClean="0"/>
              <a:t> </a:t>
            </a:r>
            <a:r>
              <a:rPr lang="da-DK" dirty="0" err="1" smtClean="0"/>
              <a:t>build</a:t>
            </a:r>
            <a:r>
              <a:rPr lang="da-DK" dirty="0" smtClean="0"/>
              <a:t> the ILC </a:t>
            </a:r>
            <a:r>
              <a:rPr lang="da-DK" dirty="0" err="1" smtClean="0"/>
              <a:t>soon</a:t>
            </a:r>
            <a:r>
              <a:rPr lang="da-DK" dirty="0" smtClean="0"/>
              <a:t> (decision &lt; 2015)</a:t>
            </a:r>
            <a:endParaRPr lang="da-DK" dirty="0"/>
          </a:p>
          <a:p>
            <a:pPr marL="0" indent="0">
              <a:buNone/>
            </a:pPr>
            <a:endParaRPr lang="da-DK" dirty="0" smtClean="0"/>
          </a:p>
          <a:p>
            <a:r>
              <a:rPr lang="da-DK" dirty="0" smtClean="0"/>
              <a:t>CERN has to </a:t>
            </a:r>
            <a:r>
              <a:rPr lang="da-DK" dirty="0" err="1" smtClean="0"/>
              <a:t>decide</a:t>
            </a:r>
            <a:r>
              <a:rPr lang="da-DK" dirty="0" smtClean="0"/>
              <a:t> </a:t>
            </a:r>
            <a:r>
              <a:rPr lang="da-DK" dirty="0" err="1" smtClean="0"/>
              <a:t>what</a:t>
            </a:r>
            <a:r>
              <a:rPr lang="da-DK" dirty="0" smtClean="0"/>
              <a:t> to do: </a:t>
            </a:r>
            <a:r>
              <a:rPr lang="da-DK" dirty="0" err="1" smtClean="0"/>
              <a:t>upgrade</a:t>
            </a:r>
            <a:r>
              <a:rPr lang="da-DK" dirty="0" smtClean="0"/>
              <a:t> the LHC and/or </a:t>
            </a:r>
            <a:r>
              <a:rPr lang="da-DK" dirty="0" err="1" smtClean="0"/>
              <a:t>build</a:t>
            </a:r>
            <a:r>
              <a:rPr lang="da-DK" dirty="0" smtClean="0"/>
              <a:t> the </a:t>
            </a:r>
            <a:r>
              <a:rPr lang="da-DK" dirty="0" err="1" smtClean="0"/>
              <a:t>LHeC</a:t>
            </a:r>
            <a:r>
              <a:rPr lang="da-DK" dirty="0" smtClean="0"/>
              <a:t> or go for CLIC</a:t>
            </a:r>
          </a:p>
          <a:p>
            <a:r>
              <a:rPr lang="da-DK" dirty="0" smtClean="0"/>
              <a:t>High </a:t>
            </a:r>
            <a:r>
              <a:rPr lang="da-DK" dirty="0" err="1" smtClean="0"/>
              <a:t>intensity</a:t>
            </a:r>
            <a:r>
              <a:rPr lang="da-DK" dirty="0" smtClean="0"/>
              <a:t> proton drivers of </a:t>
            </a:r>
            <a:r>
              <a:rPr lang="da-DK" dirty="0" err="1" smtClean="0"/>
              <a:t>significant</a:t>
            </a:r>
            <a:r>
              <a:rPr lang="da-DK" dirty="0" smtClean="0"/>
              <a:t> </a:t>
            </a:r>
            <a:r>
              <a:rPr lang="da-DK" dirty="0" err="1" smtClean="0"/>
              <a:t>interest</a:t>
            </a:r>
            <a:r>
              <a:rPr lang="da-DK" dirty="0" smtClean="0"/>
              <a:t> for </a:t>
            </a:r>
            <a:r>
              <a:rPr lang="da-DK" dirty="0" err="1" smtClean="0"/>
              <a:t>particle</a:t>
            </a:r>
            <a:r>
              <a:rPr lang="da-DK" dirty="0" smtClean="0"/>
              <a:t>, </a:t>
            </a:r>
            <a:r>
              <a:rPr lang="da-DK" dirty="0" err="1" smtClean="0"/>
              <a:t>nuclear</a:t>
            </a:r>
            <a:r>
              <a:rPr lang="da-DK" dirty="0" smtClean="0"/>
              <a:t>, </a:t>
            </a:r>
            <a:r>
              <a:rPr lang="da-DK" dirty="0" err="1" smtClean="0"/>
              <a:t>astroparticle</a:t>
            </a:r>
            <a:r>
              <a:rPr lang="da-DK" dirty="0"/>
              <a:t>/</a:t>
            </a:r>
            <a:r>
              <a:rPr lang="da-DK" dirty="0" smtClean="0"/>
              <a:t> neutrino and </a:t>
            </a:r>
            <a:r>
              <a:rPr lang="da-DK" dirty="0" err="1" smtClean="0"/>
              <a:t>energy</a:t>
            </a:r>
            <a:r>
              <a:rPr lang="da-DK" dirty="0" smtClean="0"/>
              <a:t> </a:t>
            </a:r>
            <a:r>
              <a:rPr lang="da-DK" dirty="0" err="1" smtClean="0"/>
              <a:t>physics</a:t>
            </a:r>
            <a:r>
              <a:rPr lang="da-DK" dirty="0" smtClean="0"/>
              <a:t>. </a:t>
            </a:r>
          </a:p>
          <a:p>
            <a:r>
              <a:rPr lang="da-DK" dirty="0" smtClean="0"/>
              <a:t>R&amp;D for </a:t>
            </a:r>
            <a:r>
              <a:rPr lang="da-DK" dirty="0" err="1" smtClean="0"/>
              <a:t>high-Tc</a:t>
            </a:r>
            <a:r>
              <a:rPr lang="da-DK" dirty="0" smtClean="0"/>
              <a:t> magnets </a:t>
            </a:r>
            <a:r>
              <a:rPr lang="da-DK" dirty="0" err="1" smtClean="0"/>
              <a:t>important</a:t>
            </a:r>
            <a:r>
              <a:rPr lang="da-DK" dirty="0" smtClean="0"/>
              <a:t>.</a:t>
            </a:r>
          </a:p>
          <a:p>
            <a:endParaRPr lang="da-DK" dirty="0"/>
          </a:p>
          <a:p>
            <a:r>
              <a:rPr lang="da-DK" dirty="0" smtClean="0"/>
              <a:t>The </a:t>
            </a:r>
            <a:r>
              <a:rPr lang="da-DK" dirty="0" err="1"/>
              <a:t>H</a:t>
            </a:r>
            <a:r>
              <a:rPr lang="da-DK" dirty="0" err="1" smtClean="0"/>
              <a:t>iggs</a:t>
            </a:r>
            <a:r>
              <a:rPr lang="da-DK" dirty="0" smtClean="0"/>
              <a:t> has </a:t>
            </a:r>
            <a:r>
              <a:rPr lang="da-DK" dirty="0" err="1" smtClean="0"/>
              <a:t>been</a:t>
            </a:r>
            <a:r>
              <a:rPr lang="da-DK" dirty="0" smtClean="0"/>
              <a:t> </a:t>
            </a:r>
            <a:r>
              <a:rPr lang="da-DK" dirty="0" err="1" smtClean="0"/>
              <a:t>discovered</a:t>
            </a:r>
            <a:r>
              <a:rPr lang="da-DK" dirty="0" smtClean="0"/>
              <a:t> but </a:t>
            </a:r>
            <a:r>
              <a:rPr lang="da-DK" dirty="0" err="1" smtClean="0"/>
              <a:t>no</a:t>
            </a:r>
            <a:r>
              <a:rPr lang="da-DK" dirty="0" smtClean="0"/>
              <a:t> </a:t>
            </a:r>
            <a:r>
              <a:rPr lang="da-DK" dirty="0" err="1" smtClean="0"/>
              <a:t>signs</a:t>
            </a:r>
            <a:r>
              <a:rPr lang="da-DK" dirty="0" smtClean="0"/>
              <a:t> of BSM </a:t>
            </a:r>
            <a:r>
              <a:rPr lang="da-DK" dirty="0" err="1" smtClean="0"/>
              <a:t>physics</a:t>
            </a:r>
            <a:r>
              <a:rPr lang="da-DK" dirty="0" smtClean="0"/>
              <a:t> </a:t>
            </a:r>
            <a:r>
              <a:rPr lang="da-DK" dirty="0" err="1" smtClean="0"/>
              <a:t>yet</a:t>
            </a:r>
            <a:r>
              <a:rPr lang="da-DK" dirty="0" smtClean="0"/>
              <a:t>. </a:t>
            </a:r>
          </a:p>
          <a:p>
            <a:r>
              <a:rPr lang="da-DK" dirty="0" smtClean="0"/>
              <a:t>Too </a:t>
            </a:r>
            <a:r>
              <a:rPr lang="da-DK" dirty="0" err="1" smtClean="0"/>
              <a:t>early</a:t>
            </a:r>
            <a:r>
              <a:rPr lang="da-DK" dirty="0" smtClean="0"/>
              <a:t> to </a:t>
            </a:r>
            <a:r>
              <a:rPr lang="da-DK" dirty="0" err="1" smtClean="0"/>
              <a:t>make</a:t>
            </a:r>
            <a:r>
              <a:rPr lang="da-DK" dirty="0" smtClean="0"/>
              <a:t> a decision on a major new </a:t>
            </a:r>
            <a:r>
              <a:rPr lang="da-DK" dirty="0" err="1" smtClean="0"/>
              <a:t>strategy</a:t>
            </a:r>
            <a:r>
              <a:rPr lang="da-DK" dirty="0" smtClean="0"/>
              <a:t>.</a:t>
            </a:r>
          </a:p>
          <a:p>
            <a:r>
              <a:rPr lang="da-DK" dirty="0" smtClean="0"/>
              <a:t>If Japan </a:t>
            </a:r>
            <a:r>
              <a:rPr lang="da-DK" dirty="0" err="1" smtClean="0"/>
              <a:t>builds</a:t>
            </a:r>
            <a:r>
              <a:rPr lang="da-DK" dirty="0" smtClean="0"/>
              <a:t> the ILC it </a:t>
            </a:r>
            <a:r>
              <a:rPr lang="da-DK" dirty="0" err="1" smtClean="0"/>
              <a:t>will</a:t>
            </a:r>
            <a:r>
              <a:rPr lang="da-DK" dirty="0" smtClean="0"/>
              <a:t> </a:t>
            </a:r>
            <a:r>
              <a:rPr lang="da-DK" dirty="0" err="1" smtClean="0"/>
              <a:t>influence</a:t>
            </a:r>
            <a:r>
              <a:rPr lang="da-DK" dirty="0" smtClean="0"/>
              <a:t> CERN’s future </a:t>
            </a:r>
            <a:r>
              <a:rPr lang="da-DK" dirty="0" err="1" smtClean="0"/>
              <a:t>significantly</a:t>
            </a:r>
            <a:r>
              <a:rPr lang="da-DK" dirty="0" smtClean="0"/>
              <a:t>.</a:t>
            </a:r>
          </a:p>
          <a:p>
            <a:endParaRPr lang="da-DK" dirty="0" smtClean="0"/>
          </a:p>
          <a:p>
            <a:pPr>
              <a:buFont typeface="Symbol" charset="0"/>
              <a:buChar char=""/>
            </a:pPr>
            <a:r>
              <a:rPr lang="da-DK" dirty="0" smtClean="0"/>
              <a:t>Even </a:t>
            </a:r>
            <a:r>
              <a:rPr lang="da-DK" dirty="0" err="1" smtClean="0"/>
              <a:t>though</a:t>
            </a:r>
            <a:r>
              <a:rPr lang="da-DK" dirty="0" smtClean="0"/>
              <a:t> the HIGGS </a:t>
            </a:r>
            <a:r>
              <a:rPr lang="da-DK" dirty="0" err="1" smtClean="0"/>
              <a:t>boson</a:t>
            </a:r>
            <a:r>
              <a:rPr lang="da-DK" dirty="0" smtClean="0"/>
              <a:t> has </a:t>
            </a:r>
            <a:r>
              <a:rPr lang="da-DK" dirty="0" err="1" smtClean="0"/>
              <a:t>been</a:t>
            </a:r>
            <a:r>
              <a:rPr lang="da-DK" dirty="0" smtClean="0"/>
              <a:t> </a:t>
            </a:r>
            <a:r>
              <a:rPr lang="da-DK" dirty="0" err="1" smtClean="0"/>
              <a:t>found</a:t>
            </a:r>
            <a:r>
              <a:rPr lang="da-DK" dirty="0" smtClean="0"/>
              <a:t>,</a:t>
            </a:r>
          </a:p>
          <a:p>
            <a:pPr marL="0" indent="0">
              <a:buNone/>
            </a:pPr>
            <a:r>
              <a:rPr lang="da-DK" dirty="0"/>
              <a:t> </a:t>
            </a:r>
            <a:r>
              <a:rPr lang="da-DK" dirty="0" smtClean="0"/>
              <a:t>     I </a:t>
            </a:r>
            <a:r>
              <a:rPr lang="da-DK" dirty="0" err="1" smtClean="0"/>
              <a:t>suspect</a:t>
            </a:r>
            <a:r>
              <a:rPr lang="da-DK" dirty="0" smtClean="0"/>
              <a:t> </a:t>
            </a:r>
            <a:r>
              <a:rPr lang="da-DK" dirty="0" err="1" smtClean="0"/>
              <a:t>very</a:t>
            </a:r>
            <a:r>
              <a:rPr lang="da-DK" dirty="0" smtClean="0"/>
              <a:t> </a:t>
            </a:r>
            <a:r>
              <a:rPr lang="da-DK" dirty="0" err="1" smtClean="0"/>
              <a:t>concrete</a:t>
            </a:r>
            <a:r>
              <a:rPr lang="da-DK" dirty="0" smtClean="0"/>
              <a:t> </a:t>
            </a:r>
            <a:r>
              <a:rPr lang="da-DK" dirty="0" err="1" smtClean="0"/>
              <a:t>strategy</a:t>
            </a:r>
            <a:r>
              <a:rPr lang="da-DK" dirty="0" smtClean="0"/>
              <a:t> plans </a:t>
            </a:r>
            <a:r>
              <a:rPr lang="da-DK" dirty="0" err="1" smtClean="0"/>
              <a:t>will</a:t>
            </a:r>
            <a:r>
              <a:rPr lang="da-DK" dirty="0" smtClean="0"/>
              <a:t> have to </a:t>
            </a:r>
            <a:r>
              <a:rPr lang="da-DK" dirty="0" err="1" smtClean="0"/>
              <a:t>wait</a:t>
            </a:r>
            <a:r>
              <a:rPr lang="da-DK" dirty="0" smtClean="0"/>
              <a:t> </a:t>
            </a:r>
            <a:r>
              <a:rPr lang="da-DK" dirty="0" err="1" smtClean="0"/>
              <a:t>another</a:t>
            </a:r>
            <a:r>
              <a:rPr lang="da-DK" dirty="0" smtClean="0"/>
              <a:t> 5 </a:t>
            </a:r>
            <a:r>
              <a:rPr lang="da-DK" dirty="0" err="1" smtClean="0"/>
              <a:t>years</a:t>
            </a:r>
            <a:endParaRPr lang="da-DK" dirty="0" smtClean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JJG, Europ. Strat. Forum. </a:t>
            </a: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1038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20700"/>
          </a:xfrm>
        </p:spPr>
        <p:txBody>
          <a:bodyPr>
            <a:normAutofit/>
          </a:bodyPr>
          <a:lstStyle/>
          <a:p>
            <a:r>
              <a:rPr lang="da-DK" sz="2800" dirty="0" err="1" smtClean="0"/>
              <a:t>Composition</a:t>
            </a:r>
            <a:endParaRPr lang="da-DK" sz="2800" dirty="0"/>
          </a:p>
        </p:txBody>
      </p:sp>
      <p:sp>
        <p:nvSpPr>
          <p:cNvPr id="7" name="Pladsholder til indhold 6"/>
          <p:cNvSpPr>
            <a:spLocks noGrp="1"/>
          </p:cNvSpPr>
          <p:nvPr>
            <p:ph idx="1"/>
          </p:nvPr>
        </p:nvSpPr>
        <p:spPr>
          <a:xfrm>
            <a:off x="127000" y="520700"/>
            <a:ext cx="2971800" cy="6140144"/>
          </a:xfrm>
          <a:ln>
            <a:solidFill>
              <a:srgbClr val="0000FF"/>
            </a:solidFill>
          </a:ln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4400" b="1" dirty="0" smtClean="0">
                <a:solidFill>
                  <a:srgbClr val="FF0000"/>
                </a:solidFill>
              </a:rPr>
              <a:t>The European Strategy Group (ESG)  Members</a:t>
            </a:r>
          </a:p>
          <a:p>
            <a:pPr marL="0" indent="0">
              <a:buNone/>
            </a:pPr>
            <a:r>
              <a:rPr lang="en-US" sz="4400" dirty="0" smtClean="0"/>
              <a:t>Member States			</a:t>
            </a:r>
          </a:p>
          <a:p>
            <a:pPr marL="0" indent="0">
              <a:buNone/>
            </a:pPr>
            <a:r>
              <a:rPr lang="en-US" sz="4400" dirty="0" smtClean="0"/>
              <a:t> 	Austria	Prof. A.H. Hoang	</a:t>
            </a:r>
          </a:p>
          <a:p>
            <a:pPr marL="0" indent="0">
              <a:buNone/>
            </a:pPr>
            <a:r>
              <a:rPr lang="en-US" sz="4400" dirty="0" smtClean="0"/>
              <a:t> 	Belgium	Prof. W. Van </a:t>
            </a:r>
            <a:r>
              <a:rPr lang="en-US" sz="4400" dirty="0" err="1" smtClean="0"/>
              <a:t>Doninck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Bulgaria	Prof. L. </a:t>
            </a:r>
            <a:r>
              <a:rPr lang="en-US" sz="4400" dirty="0" err="1" smtClean="0"/>
              <a:t>Litov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Czech Republic	Prof. J. </a:t>
            </a:r>
            <a:r>
              <a:rPr lang="en-US" sz="4400" dirty="0" err="1" smtClean="0"/>
              <a:t>Chyla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Denmark	Prof. J.J. Gaardhøje	</a:t>
            </a:r>
          </a:p>
          <a:p>
            <a:pPr marL="0" indent="0">
              <a:buNone/>
            </a:pPr>
            <a:r>
              <a:rPr lang="en-US" sz="4400" dirty="0" smtClean="0"/>
              <a:t> 	Finland		Prof. P. </a:t>
            </a:r>
            <a:r>
              <a:rPr lang="en-US" sz="4400" dirty="0" err="1" smtClean="0"/>
              <a:t>Eerola</a:t>
            </a:r>
            <a:r>
              <a:rPr lang="en-US" sz="4400" dirty="0" smtClean="0"/>
              <a:t>	</a:t>
            </a:r>
          </a:p>
          <a:p>
            <a:pPr marL="400050" lvl="1" indent="0">
              <a:buNone/>
            </a:pPr>
            <a:r>
              <a:rPr lang="en-US" sz="4000" dirty="0" smtClean="0"/>
              <a:t> 	France		Prof. E. </a:t>
            </a:r>
            <a:r>
              <a:rPr lang="en-US" sz="4000" dirty="0" err="1" smtClean="0"/>
              <a:t>Augé</a:t>
            </a:r>
            <a:r>
              <a:rPr lang="en-US" sz="4000" dirty="0" smtClean="0"/>
              <a:t>	</a:t>
            </a:r>
          </a:p>
          <a:p>
            <a:pPr marL="400050" lvl="1" indent="0">
              <a:buNone/>
            </a:pPr>
            <a:r>
              <a:rPr lang="en-US" sz="4000" dirty="0" smtClean="0"/>
              <a:t> 	Germany	Prof. S. </a:t>
            </a:r>
            <a:r>
              <a:rPr lang="en-US" sz="4000" dirty="0" err="1" smtClean="0"/>
              <a:t>Bethke</a:t>
            </a:r>
            <a:r>
              <a:rPr lang="en-US" sz="40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Greece		Prof. P. </a:t>
            </a:r>
            <a:r>
              <a:rPr lang="en-US" sz="4400" dirty="0" err="1" smtClean="0"/>
              <a:t>Rapidis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Hungary	Prof. P. </a:t>
            </a:r>
            <a:r>
              <a:rPr lang="en-US" sz="4400" dirty="0" err="1" smtClean="0"/>
              <a:t>Levai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Italy		Prof. F. </a:t>
            </a:r>
            <a:r>
              <a:rPr lang="en-US" sz="4400" dirty="0" err="1" smtClean="0"/>
              <a:t>Ferroni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Netherlands	Prof. S. De Jong	</a:t>
            </a:r>
          </a:p>
          <a:p>
            <a:pPr marL="0" indent="0">
              <a:buNone/>
            </a:pPr>
            <a:r>
              <a:rPr lang="en-US" sz="4400" dirty="0" smtClean="0"/>
              <a:t> 	Norway		Prof. A. Read	</a:t>
            </a:r>
          </a:p>
          <a:p>
            <a:pPr marL="0" indent="0">
              <a:buNone/>
            </a:pPr>
            <a:r>
              <a:rPr lang="en-US" sz="4400" dirty="0" smtClean="0"/>
              <a:t> 	Poland		Prof. A. </a:t>
            </a:r>
            <a:r>
              <a:rPr lang="en-US" sz="4400" dirty="0" err="1" smtClean="0"/>
              <a:t>Zalewska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Portugal	Prof. G. </a:t>
            </a:r>
            <a:r>
              <a:rPr lang="en-US" sz="4400" dirty="0" err="1" smtClean="0"/>
              <a:t>Barreira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Slovakia	</a:t>
            </a:r>
            <a:r>
              <a:rPr lang="en-US" sz="4400" dirty="0" err="1" smtClean="0"/>
              <a:t>Dr</a:t>
            </a:r>
            <a:r>
              <a:rPr lang="en-US" sz="4400" dirty="0" smtClean="0"/>
              <a:t> L. </a:t>
            </a:r>
            <a:r>
              <a:rPr lang="en-US" sz="4400" dirty="0" err="1" smtClean="0"/>
              <a:t>Sandor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Spain		Prof. F. del </a:t>
            </a:r>
            <a:r>
              <a:rPr lang="en-US" sz="4400" dirty="0" err="1" smtClean="0"/>
              <a:t>Aguila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Sweden		Prof. B. </a:t>
            </a:r>
            <a:r>
              <a:rPr lang="en-US" sz="4400" dirty="0" err="1" smtClean="0"/>
              <a:t>Asman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Switzerland	Prof. K. </a:t>
            </a:r>
            <a:r>
              <a:rPr lang="en-US" sz="4400" dirty="0" err="1" smtClean="0"/>
              <a:t>Kirch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U.K.		Prof. J. Butterworth	</a:t>
            </a:r>
          </a:p>
          <a:p>
            <a:pPr marL="0" indent="0">
              <a:buNone/>
            </a:pPr>
            <a:r>
              <a:rPr lang="en-US" sz="4400" dirty="0" smtClean="0"/>
              <a:t> 	 	 	</a:t>
            </a:r>
          </a:p>
          <a:p>
            <a:pPr marL="0" indent="0">
              <a:buNone/>
            </a:pPr>
            <a:r>
              <a:rPr lang="en-US" sz="4400" dirty="0" smtClean="0"/>
              <a:t>CERN Director General	Prof. R. </a:t>
            </a:r>
            <a:r>
              <a:rPr lang="en-US" sz="4400" dirty="0" err="1" smtClean="0"/>
              <a:t>Heuer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 	 	</a:t>
            </a:r>
          </a:p>
          <a:p>
            <a:pPr marL="0" indent="0">
              <a:buNone/>
            </a:pPr>
            <a:r>
              <a:rPr lang="en-US" sz="4400" dirty="0" smtClean="0"/>
              <a:t>Major European National Laboratories			</a:t>
            </a:r>
          </a:p>
          <a:p>
            <a:pPr marL="0" indent="0">
              <a:buNone/>
            </a:pPr>
            <a:r>
              <a:rPr lang="en-US" sz="4400" dirty="0" smtClean="0"/>
              <a:t> 	CIEMAT	C. Lopez	</a:t>
            </a:r>
          </a:p>
          <a:p>
            <a:pPr marL="0" indent="0">
              <a:buNone/>
            </a:pPr>
            <a:r>
              <a:rPr lang="en-US" sz="4400" dirty="0" smtClean="0"/>
              <a:t> 	DESY	J. </a:t>
            </a:r>
            <a:r>
              <a:rPr lang="en-US" sz="4400" dirty="0" err="1" smtClean="0"/>
              <a:t>Mnich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IRFU	Ph. </a:t>
            </a:r>
            <a:r>
              <a:rPr lang="en-US" sz="4400" dirty="0" err="1" smtClean="0"/>
              <a:t>Chomaz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LAL	A. </a:t>
            </a:r>
            <a:r>
              <a:rPr lang="en-US" sz="4400" dirty="0" err="1" smtClean="0"/>
              <a:t>Stocchi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NIKHEF	F. </a:t>
            </a:r>
            <a:r>
              <a:rPr lang="en-US" sz="4400" dirty="0" err="1" smtClean="0"/>
              <a:t>Linde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LNF	U. </a:t>
            </a:r>
            <a:r>
              <a:rPr lang="en-US" sz="4400" dirty="0" err="1" smtClean="0"/>
              <a:t>Dosselli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LNGS	L. </a:t>
            </a:r>
            <a:r>
              <a:rPr lang="en-US" sz="4400" dirty="0" err="1" smtClean="0"/>
              <a:t>Votano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PSI	L. </a:t>
            </a:r>
            <a:r>
              <a:rPr lang="en-US" sz="4400" dirty="0" err="1" smtClean="0"/>
              <a:t>Rivkin</a:t>
            </a:r>
            <a:r>
              <a:rPr lang="en-US" sz="4400" dirty="0" smtClean="0"/>
              <a:t>	</a:t>
            </a:r>
          </a:p>
          <a:p>
            <a:pPr marL="0" indent="0">
              <a:buNone/>
            </a:pPr>
            <a:r>
              <a:rPr lang="en-US" sz="4400" dirty="0" smtClean="0"/>
              <a:t> 	STFC-RAL J. </a:t>
            </a:r>
            <a:r>
              <a:rPr lang="en-US" sz="4400" dirty="0" err="1" smtClean="0"/>
              <a:t>Womersley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8" name="Tekstfelt 7"/>
          <p:cNvSpPr txBox="1"/>
          <p:nvPr/>
        </p:nvSpPr>
        <p:spPr>
          <a:xfrm>
            <a:off x="3276600" y="520700"/>
            <a:ext cx="2654300" cy="6355588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FF0000"/>
                </a:solidFill>
              </a:rPr>
              <a:t>Invitees</a:t>
            </a:r>
          </a:p>
          <a:p>
            <a:r>
              <a:rPr lang="en-US" sz="1100" dirty="0" smtClean="0"/>
              <a:t>	 	 	</a:t>
            </a:r>
          </a:p>
          <a:p>
            <a:r>
              <a:rPr lang="en-US" sz="1100" dirty="0" smtClean="0"/>
              <a:t>Candidate for Accession			</a:t>
            </a:r>
          </a:p>
          <a:p>
            <a:r>
              <a:rPr lang="en-US" sz="1100" dirty="0" smtClean="0"/>
              <a:t>Romania	</a:t>
            </a:r>
            <a:r>
              <a:rPr lang="en-US" sz="1100" dirty="0" err="1" smtClean="0"/>
              <a:t>Dr</a:t>
            </a:r>
            <a:r>
              <a:rPr lang="en-US" sz="1100" dirty="0" smtClean="0"/>
              <a:t> S. </a:t>
            </a:r>
            <a:r>
              <a:rPr lang="en-US" sz="1100" dirty="0" err="1" smtClean="0"/>
              <a:t>Dita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Associate Member in the pre-stage of Membership			</a:t>
            </a:r>
          </a:p>
          <a:p>
            <a:r>
              <a:rPr lang="en-US" sz="1100" dirty="0" smtClean="0"/>
              <a:t> Israel		Prof. E. </a:t>
            </a:r>
            <a:r>
              <a:rPr lang="en-US" sz="1100" dirty="0" err="1" smtClean="0"/>
              <a:t>Rabinovici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Observer States			</a:t>
            </a:r>
          </a:p>
          <a:p>
            <a:r>
              <a:rPr lang="en-US" sz="1100" dirty="0" smtClean="0"/>
              <a:t> India		Prof. T. Aziz	</a:t>
            </a:r>
          </a:p>
          <a:p>
            <a:r>
              <a:rPr lang="en-US" sz="1100" dirty="0" smtClean="0"/>
              <a:t> Japan		Prof. Sh. </a:t>
            </a:r>
            <a:r>
              <a:rPr lang="en-US" sz="1100" dirty="0" err="1" smtClean="0"/>
              <a:t>Asai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Russian Fed.	Prof. A. </a:t>
            </a:r>
            <a:r>
              <a:rPr lang="en-US" sz="1100" dirty="0" err="1" smtClean="0"/>
              <a:t>Bondar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Turkey		Prof. </a:t>
            </a:r>
            <a:r>
              <a:rPr lang="en-US" sz="1100" dirty="0" err="1" smtClean="0"/>
              <a:t>Dr</a:t>
            </a:r>
            <a:r>
              <a:rPr lang="en-US" sz="1100" dirty="0" smtClean="0"/>
              <a:t> M. </a:t>
            </a:r>
            <a:r>
              <a:rPr lang="en-US" sz="1100" dirty="0" err="1" smtClean="0"/>
              <a:t>Zeyrek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United States	Prof. M. </a:t>
            </a:r>
            <a:r>
              <a:rPr lang="en-US" sz="1100" dirty="0" err="1" smtClean="0"/>
              <a:t>Shochet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	 	 		</a:t>
            </a:r>
          </a:p>
          <a:p>
            <a:r>
              <a:rPr lang="en-US" sz="1100" dirty="0" smtClean="0"/>
              <a:t> EU		</a:t>
            </a:r>
            <a:r>
              <a:rPr lang="en-US" sz="1100" dirty="0" err="1" smtClean="0"/>
              <a:t>Dr</a:t>
            </a:r>
            <a:r>
              <a:rPr lang="en-US" sz="1100" dirty="0" smtClean="0"/>
              <a:t> R. </a:t>
            </a:r>
            <a:r>
              <a:rPr lang="en-US" sz="1100" dirty="0" err="1" smtClean="0"/>
              <a:t>Lecbychová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</a:t>
            </a:r>
            <a:r>
              <a:rPr lang="en-US" sz="1100" dirty="0" err="1" smtClean="0"/>
              <a:t>ApPEC</a:t>
            </a:r>
            <a:r>
              <a:rPr lang="en-US" sz="1100" dirty="0" smtClean="0"/>
              <a:t>		</a:t>
            </a:r>
            <a:r>
              <a:rPr lang="en-US" sz="1100" dirty="0" err="1" smtClean="0"/>
              <a:t>Dr</a:t>
            </a:r>
            <a:r>
              <a:rPr lang="en-US" sz="1100" dirty="0" smtClean="0"/>
              <a:t> S. </a:t>
            </a:r>
            <a:r>
              <a:rPr lang="en-US" sz="1100" dirty="0" err="1" smtClean="0"/>
              <a:t>Katsanevas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Chair	 FALC	Prof. Y. Osaka	</a:t>
            </a:r>
          </a:p>
          <a:p>
            <a:r>
              <a:rPr lang="en-US" sz="1100" dirty="0" smtClean="0"/>
              <a:t> Chair	 ESFRI 	</a:t>
            </a:r>
            <a:r>
              <a:rPr lang="en-US" sz="1100" dirty="0" err="1" smtClean="0"/>
              <a:t>Dr</a:t>
            </a:r>
            <a:r>
              <a:rPr lang="en-US" sz="1100" dirty="0" smtClean="0"/>
              <a:t> B. </a:t>
            </a:r>
            <a:r>
              <a:rPr lang="en-US" sz="1100" dirty="0" err="1" smtClean="0"/>
              <a:t>Vierkorn</a:t>
            </a:r>
            <a:r>
              <a:rPr lang="en-US" sz="1100" dirty="0" smtClean="0"/>
              <a:t>-Rudolph	</a:t>
            </a:r>
          </a:p>
          <a:p>
            <a:r>
              <a:rPr lang="en-US" sz="1100" dirty="0" smtClean="0"/>
              <a:t> Chair </a:t>
            </a:r>
            <a:r>
              <a:rPr lang="en-US" sz="1100" dirty="0" err="1" smtClean="0"/>
              <a:t>NuPECC</a:t>
            </a:r>
            <a:r>
              <a:rPr lang="en-US" sz="1100" dirty="0" smtClean="0"/>
              <a:t>	Prof. A. </a:t>
            </a:r>
            <a:r>
              <a:rPr lang="en-US" sz="1100" dirty="0" err="1" smtClean="0"/>
              <a:t>Bracco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JINR, </a:t>
            </a:r>
            <a:r>
              <a:rPr lang="en-US" sz="1100" dirty="0" err="1" smtClean="0"/>
              <a:t>Dubna</a:t>
            </a:r>
            <a:r>
              <a:rPr lang="en-US" sz="1100" dirty="0" smtClean="0"/>
              <a:t>	Prof. V. </a:t>
            </a:r>
            <a:r>
              <a:rPr lang="en-US" sz="1100" dirty="0" err="1" smtClean="0"/>
              <a:t>Matveev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	 	 	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endParaRPr lang="en-US" sz="1100" dirty="0" smtClean="0"/>
          </a:p>
          <a:p>
            <a:r>
              <a:rPr lang="en-US" sz="1100" dirty="0" smtClean="0"/>
              <a:t>Scientific Assistant	Prof. E. </a:t>
            </a:r>
            <a:r>
              <a:rPr lang="en-US" sz="1100" dirty="0" err="1" smtClean="0"/>
              <a:t>Tsesmelis</a:t>
            </a:r>
            <a:r>
              <a:rPr lang="en-US" sz="1100" dirty="0" smtClean="0"/>
              <a:t>	</a:t>
            </a:r>
          </a:p>
          <a:p>
            <a:endParaRPr lang="en-US" sz="1100" dirty="0" smtClean="0"/>
          </a:p>
          <a:p>
            <a:r>
              <a:rPr lang="en-US" sz="1100" dirty="0" smtClean="0"/>
              <a:t>Strategy Secretariat Members			</a:t>
            </a:r>
          </a:p>
          <a:p>
            <a:r>
              <a:rPr lang="en-US" sz="1100" dirty="0" smtClean="0"/>
              <a:t> Scientific Secretary (Chair)Prof. T. </a:t>
            </a:r>
            <a:r>
              <a:rPr lang="en-US" sz="1100" dirty="0" err="1" smtClean="0"/>
              <a:t>Nakada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SPC Chair		Prof. F. </a:t>
            </a:r>
            <a:r>
              <a:rPr lang="en-US" sz="1100" dirty="0" err="1" smtClean="0"/>
              <a:t>Zwirner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ECFA Chair		</a:t>
            </a:r>
            <a:r>
              <a:rPr lang="en-US" sz="1100" dirty="0" err="1" smtClean="0"/>
              <a:t>Dr</a:t>
            </a:r>
            <a:r>
              <a:rPr lang="en-US" sz="1100" dirty="0" smtClean="0"/>
              <a:t> M. </a:t>
            </a:r>
            <a:r>
              <a:rPr lang="en-US" sz="1100" dirty="0" err="1" smtClean="0"/>
              <a:t>Krammer</a:t>
            </a:r>
            <a:r>
              <a:rPr lang="en-US" sz="1100" dirty="0" smtClean="0"/>
              <a:t>	</a:t>
            </a:r>
          </a:p>
          <a:p>
            <a:r>
              <a:rPr lang="en-US" sz="1100" dirty="0" smtClean="0"/>
              <a:t> Reps. EU Lab. </a:t>
            </a:r>
            <a:r>
              <a:rPr lang="en-US" sz="1100" dirty="0" err="1" smtClean="0"/>
              <a:t>Dir</a:t>
            </a:r>
            <a:r>
              <a:rPr lang="en-US" sz="1100" dirty="0" smtClean="0"/>
              <a:t> </a:t>
            </a:r>
            <a:r>
              <a:rPr lang="en-US" sz="1100" dirty="0" err="1" smtClean="0"/>
              <a:t>Mtg</a:t>
            </a:r>
            <a:r>
              <a:rPr lang="en-US" sz="1100" dirty="0" smtClean="0"/>
              <a:t>  	Dr. Ph. </a:t>
            </a:r>
            <a:r>
              <a:rPr lang="en-US" sz="1100" dirty="0" err="1" smtClean="0"/>
              <a:t>Chomaz</a:t>
            </a:r>
            <a:endParaRPr lang="en-US" sz="1100" dirty="0" smtClean="0"/>
          </a:p>
          <a:p>
            <a:endParaRPr lang="en-US" sz="1100" dirty="0" smtClean="0"/>
          </a:p>
          <a:p>
            <a:endParaRPr lang="da-DK" sz="1100" dirty="0" smtClean="0"/>
          </a:p>
        </p:txBody>
      </p:sp>
      <p:sp>
        <p:nvSpPr>
          <p:cNvPr id="9" name="Tekstfelt 8"/>
          <p:cNvSpPr txBox="1"/>
          <p:nvPr/>
        </p:nvSpPr>
        <p:spPr>
          <a:xfrm>
            <a:off x="6096000" y="520700"/>
            <a:ext cx="2794000" cy="6124756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The European Strategy </a:t>
            </a:r>
            <a:r>
              <a:rPr lang="en-US" sz="1100" b="1" u="sng" dirty="0" smtClean="0">
                <a:solidFill>
                  <a:srgbClr val="FF0000"/>
                </a:solidFill>
              </a:rPr>
              <a:t>Preparatory Group </a:t>
            </a:r>
            <a:r>
              <a:rPr lang="en-US" sz="1100" b="1" dirty="0" smtClean="0">
                <a:solidFill>
                  <a:srgbClr val="FF0000"/>
                </a:solidFill>
              </a:rPr>
              <a:t>(ESPG) Members</a:t>
            </a:r>
          </a:p>
          <a:p>
            <a:endParaRPr lang="en-US" sz="1100" b="1" dirty="0" smtClean="0"/>
          </a:p>
          <a:p>
            <a:r>
              <a:rPr lang="en-US" sz="1100" b="1" dirty="0" smtClean="0"/>
              <a:t>Strategy Secretariat Members</a:t>
            </a:r>
            <a:r>
              <a:rPr lang="en-US" sz="1100" dirty="0" smtClean="0"/>
              <a:t>	 	</a:t>
            </a:r>
          </a:p>
          <a:p>
            <a:r>
              <a:rPr lang="en-US" sz="1100" dirty="0" smtClean="0"/>
              <a:t>Prof. T. </a:t>
            </a:r>
            <a:r>
              <a:rPr lang="en-US" sz="1100" dirty="0" err="1" smtClean="0"/>
              <a:t>Nakada</a:t>
            </a:r>
            <a:r>
              <a:rPr lang="en-US" sz="1100" dirty="0" smtClean="0"/>
              <a:t>	Scientific Secretary (Chair)	</a:t>
            </a:r>
          </a:p>
          <a:p>
            <a:r>
              <a:rPr lang="en-US" sz="1100" dirty="0" smtClean="0"/>
              <a:t>Prof. F. </a:t>
            </a:r>
            <a:r>
              <a:rPr lang="en-US" sz="1100" dirty="0" err="1" smtClean="0"/>
              <a:t>Zwirner</a:t>
            </a:r>
            <a:r>
              <a:rPr lang="en-US" sz="1100" dirty="0" smtClean="0"/>
              <a:t>	SPC Chair	</a:t>
            </a:r>
          </a:p>
          <a:p>
            <a:r>
              <a:rPr lang="en-US" sz="1100" dirty="0" err="1" smtClean="0"/>
              <a:t>Dr</a:t>
            </a:r>
            <a:r>
              <a:rPr lang="en-US" sz="1100" dirty="0" smtClean="0"/>
              <a:t> M. </a:t>
            </a:r>
            <a:r>
              <a:rPr lang="en-US" sz="1100" dirty="0" err="1" smtClean="0"/>
              <a:t>Krammer</a:t>
            </a:r>
            <a:r>
              <a:rPr lang="en-US" sz="1100" dirty="0" smtClean="0"/>
              <a:t>	ECFA Chair	</a:t>
            </a:r>
          </a:p>
          <a:p>
            <a:r>
              <a:rPr lang="en-US" sz="1100" dirty="0" err="1" smtClean="0"/>
              <a:t>Dr</a:t>
            </a:r>
            <a:r>
              <a:rPr lang="en-US" sz="1100" dirty="0" smtClean="0"/>
              <a:t> Ph. </a:t>
            </a:r>
            <a:r>
              <a:rPr lang="en-US" sz="1100" dirty="0" err="1" smtClean="0"/>
              <a:t>Chomaz</a:t>
            </a:r>
            <a:r>
              <a:rPr lang="en-US" sz="1100" dirty="0" smtClean="0"/>
              <a:t>	</a:t>
            </a:r>
            <a:r>
              <a:rPr lang="en-US" sz="1100" dirty="0" err="1" smtClean="0"/>
              <a:t>Repres</a:t>
            </a:r>
            <a:r>
              <a:rPr lang="en-US" sz="1100" dirty="0" smtClean="0"/>
              <a:t>. EU Lab. Directors	</a:t>
            </a:r>
          </a:p>
          <a:p>
            <a:r>
              <a:rPr lang="en-US" sz="1100" dirty="0" smtClean="0"/>
              <a:t> 	 	</a:t>
            </a:r>
          </a:p>
          <a:p>
            <a:r>
              <a:rPr lang="en-US" sz="1100" b="1" dirty="0" smtClean="0"/>
              <a:t>SPC</a:t>
            </a:r>
            <a:r>
              <a:rPr lang="en-US" sz="1100" dirty="0" smtClean="0"/>
              <a:t>	 	</a:t>
            </a:r>
          </a:p>
          <a:p>
            <a:r>
              <a:rPr lang="en-US" sz="1100" dirty="0" smtClean="0"/>
              <a:t>Prof. R. </a:t>
            </a:r>
            <a:r>
              <a:rPr lang="en-US" sz="1100" dirty="0" err="1" smtClean="0"/>
              <a:t>Aleksan</a:t>
            </a:r>
            <a:r>
              <a:rPr lang="en-US" sz="1100" dirty="0" smtClean="0"/>
              <a:t> (FR)	 	</a:t>
            </a:r>
          </a:p>
          <a:p>
            <a:r>
              <a:rPr lang="en-US" sz="1100" dirty="0" smtClean="0"/>
              <a:t>Prof. P. Braun-</a:t>
            </a:r>
            <a:r>
              <a:rPr lang="en-US" sz="1100" dirty="0" err="1" smtClean="0"/>
              <a:t>Munzinger</a:t>
            </a:r>
            <a:r>
              <a:rPr lang="en-US" sz="1100" dirty="0" smtClean="0"/>
              <a:t> (DE)	 	</a:t>
            </a:r>
          </a:p>
          <a:p>
            <a:r>
              <a:rPr lang="en-US" sz="1100" dirty="0" smtClean="0"/>
              <a:t>Prof. M. </a:t>
            </a:r>
            <a:r>
              <a:rPr lang="en-US" sz="1100" dirty="0" err="1" smtClean="0"/>
              <a:t>Diemoz</a:t>
            </a:r>
            <a:r>
              <a:rPr lang="en-US" sz="1100" dirty="0" smtClean="0"/>
              <a:t> (IT)	 	</a:t>
            </a:r>
          </a:p>
          <a:p>
            <a:r>
              <a:rPr lang="en-US" sz="1100" dirty="0" smtClean="0"/>
              <a:t>Prof. D. </a:t>
            </a:r>
            <a:r>
              <a:rPr lang="en-US" sz="1100" dirty="0" err="1" smtClean="0"/>
              <a:t>Wark</a:t>
            </a:r>
            <a:r>
              <a:rPr lang="en-US" sz="1100" dirty="0" smtClean="0"/>
              <a:t> (UK)	 	</a:t>
            </a:r>
          </a:p>
          <a:p>
            <a:r>
              <a:rPr lang="en-US" sz="1100" dirty="0" smtClean="0"/>
              <a:t> 	 	</a:t>
            </a:r>
          </a:p>
          <a:p>
            <a:r>
              <a:rPr lang="en-US" sz="1100" b="1" dirty="0" smtClean="0"/>
              <a:t>ECFA</a:t>
            </a:r>
            <a:r>
              <a:rPr lang="en-US" sz="1100" dirty="0" smtClean="0"/>
              <a:t>	 	</a:t>
            </a:r>
          </a:p>
          <a:p>
            <a:r>
              <a:rPr lang="en-US" sz="1100" dirty="0" smtClean="0"/>
              <a:t>Prof. K. </a:t>
            </a:r>
            <a:r>
              <a:rPr lang="en-US" sz="1100" dirty="0" err="1" smtClean="0"/>
              <a:t>Desch</a:t>
            </a:r>
            <a:r>
              <a:rPr lang="en-US" sz="1100" dirty="0" smtClean="0"/>
              <a:t> (DE)	 	</a:t>
            </a:r>
          </a:p>
          <a:p>
            <a:r>
              <a:rPr lang="en-US" sz="1100" dirty="0" smtClean="0"/>
              <a:t>Prof. K. </a:t>
            </a:r>
            <a:r>
              <a:rPr lang="en-US" sz="1100" dirty="0" err="1" smtClean="0"/>
              <a:t>Huitu</a:t>
            </a:r>
            <a:r>
              <a:rPr lang="en-US" sz="1100" dirty="0" smtClean="0"/>
              <a:t> (FI)	 	</a:t>
            </a:r>
          </a:p>
          <a:p>
            <a:r>
              <a:rPr lang="en-US" sz="1100" dirty="0" smtClean="0"/>
              <a:t>Prof. A. P. </a:t>
            </a:r>
            <a:r>
              <a:rPr lang="en-US" sz="1100" dirty="0" err="1" smtClean="0"/>
              <a:t>Zarnecki</a:t>
            </a:r>
            <a:r>
              <a:rPr lang="en-US" sz="1100" dirty="0" smtClean="0"/>
              <a:t> (PL)	 	</a:t>
            </a:r>
          </a:p>
          <a:p>
            <a:r>
              <a:rPr lang="en-US" sz="1100" dirty="0" smtClean="0"/>
              <a:t>Prof. C. De </a:t>
            </a:r>
            <a:r>
              <a:rPr lang="en-US" sz="1100" dirty="0" err="1" smtClean="0"/>
              <a:t>Clercq</a:t>
            </a:r>
            <a:r>
              <a:rPr lang="en-US" sz="1100" dirty="0" smtClean="0"/>
              <a:t> (BE)	 	</a:t>
            </a:r>
          </a:p>
          <a:p>
            <a:r>
              <a:rPr lang="en-US" sz="1100" dirty="0" smtClean="0"/>
              <a:t> 	 	</a:t>
            </a:r>
          </a:p>
          <a:p>
            <a:r>
              <a:rPr lang="en-US" sz="1100" b="1" dirty="0" smtClean="0"/>
              <a:t>CERN</a:t>
            </a:r>
            <a:r>
              <a:rPr lang="en-US" sz="1100" dirty="0" smtClean="0"/>
              <a:t>	 	</a:t>
            </a:r>
          </a:p>
          <a:p>
            <a:r>
              <a:rPr lang="en-US" sz="1100" dirty="0" err="1" smtClean="0"/>
              <a:t>Dr</a:t>
            </a:r>
            <a:r>
              <a:rPr lang="en-US" sz="1100" dirty="0" smtClean="0"/>
              <a:t> P. </a:t>
            </a:r>
            <a:r>
              <a:rPr lang="en-US" sz="1100" dirty="0" err="1" smtClean="0"/>
              <a:t>Jenni</a:t>
            </a:r>
            <a:r>
              <a:rPr lang="en-US" sz="1100" dirty="0" smtClean="0"/>
              <a:t>	 	</a:t>
            </a:r>
          </a:p>
          <a:p>
            <a:r>
              <a:rPr lang="en-US" sz="1100" dirty="0" smtClean="0"/>
              <a:t> 	 	</a:t>
            </a:r>
          </a:p>
          <a:p>
            <a:r>
              <a:rPr lang="en-US" sz="1100" b="1" dirty="0" smtClean="0"/>
              <a:t>ASIA/AMERICAS</a:t>
            </a:r>
            <a:r>
              <a:rPr lang="en-US" sz="1100" dirty="0" smtClean="0"/>
              <a:t>	 	</a:t>
            </a:r>
          </a:p>
          <a:p>
            <a:r>
              <a:rPr lang="en-US" sz="1100" dirty="0" smtClean="0"/>
              <a:t>Prof. Y. </a:t>
            </a:r>
            <a:r>
              <a:rPr lang="en-US" sz="1100" dirty="0" err="1" smtClean="0"/>
              <a:t>Kuno</a:t>
            </a:r>
            <a:r>
              <a:rPr lang="en-US" sz="1100" dirty="0" smtClean="0"/>
              <a:t> (Asia)	 	</a:t>
            </a:r>
          </a:p>
          <a:p>
            <a:r>
              <a:rPr lang="en-US" sz="1100" dirty="0" smtClean="0"/>
              <a:t>Prof. P. McBride (Americas)	 	</a:t>
            </a:r>
          </a:p>
          <a:p>
            <a:r>
              <a:rPr lang="en-US" sz="1100" dirty="0" smtClean="0"/>
              <a:t> 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r>
              <a:rPr lang="en-US" sz="1100" dirty="0" smtClean="0"/>
              <a:t>	 	</a:t>
            </a:r>
          </a:p>
          <a:p>
            <a:r>
              <a:rPr lang="en-US" sz="1100" dirty="0" smtClean="0"/>
              <a:t>Prof. E. </a:t>
            </a:r>
            <a:r>
              <a:rPr lang="en-US" sz="1100" dirty="0" err="1" smtClean="0"/>
              <a:t>Tsesmelis</a:t>
            </a:r>
            <a:r>
              <a:rPr lang="en-US" sz="1100" dirty="0" smtClean="0"/>
              <a:t>	Scientific Assistant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11/2/12</a:t>
            </a:r>
            <a:endParaRPr lang="da-DK"/>
          </a:p>
        </p:txBody>
      </p:sp>
      <p:sp>
        <p:nvSpPr>
          <p:cNvPr id="11" name="Pladsholder til sidefod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 smtClean="0"/>
              <a:t>JJG, </a:t>
            </a:r>
            <a:r>
              <a:rPr lang="da-DK" dirty="0" err="1" smtClean="0"/>
              <a:t>Europ</a:t>
            </a:r>
            <a:r>
              <a:rPr lang="da-DK" dirty="0" smtClean="0"/>
              <a:t>. Strat. Forum. </a:t>
            </a:r>
            <a:endParaRPr lang="da-DK" dirty="0"/>
          </a:p>
        </p:txBody>
      </p:sp>
      <p:sp>
        <p:nvSpPr>
          <p:cNvPr id="12" name="Pladsholder til dias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1C1F1-0350-4341-B479-4636369265C8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65121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5861</TotalTime>
  <Words>714</Words>
  <Application>Microsoft Macintosh PowerPoint</Application>
  <PresentationFormat>Skærmshow (4:3)</PresentationFormat>
  <Paragraphs>173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6</vt:i4>
      </vt:variant>
    </vt:vector>
  </HeadingPairs>
  <TitlesOfParts>
    <vt:vector size="7" baseType="lpstr">
      <vt:lpstr>Kontortema</vt:lpstr>
      <vt:lpstr>European Strategy  for  Particle Physics</vt:lpstr>
      <vt:lpstr>Mandate &amp; timetable</vt:lpstr>
      <vt:lpstr>Krakow Town meeting</vt:lpstr>
      <vt:lpstr>The main HE options on the Global scene:</vt:lpstr>
      <vt:lpstr>Preliminary conclusions:</vt:lpstr>
      <vt:lpstr>Composition</vt:lpstr>
    </vt:vector>
  </TitlesOfParts>
  <Company>Niels Bohr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European Strategy for Particle Physics</dc:title>
  <dc:creator>Jens Jørgen Gaardhøje</dc:creator>
  <cp:lastModifiedBy>Jens Jørgen Gaardhøje</cp:lastModifiedBy>
  <cp:revision>29</cp:revision>
  <dcterms:created xsi:type="dcterms:W3CDTF">2012-10-29T12:49:05Z</dcterms:created>
  <dcterms:modified xsi:type="dcterms:W3CDTF">2012-11-12T17:58:01Z</dcterms:modified>
</cp:coreProperties>
</file>