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261" r:id="rId2"/>
    <p:sldId id="351" r:id="rId3"/>
    <p:sldId id="369" r:id="rId4"/>
    <p:sldId id="352" r:id="rId5"/>
    <p:sldId id="355" r:id="rId6"/>
    <p:sldId id="353" r:id="rId7"/>
    <p:sldId id="356" r:id="rId8"/>
    <p:sldId id="374" r:id="rId9"/>
    <p:sldId id="358" r:id="rId10"/>
    <p:sldId id="360" r:id="rId11"/>
    <p:sldId id="361" r:id="rId12"/>
    <p:sldId id="359" r:id="rId13"/>
    <p:sldId id="373" r:id="rId14"/>
    <p:sldId id="375" r:id="rId15"/>
    <p:sldId id="376" r:id="rId16"/>
    <p:sldId id="366" r:id="rId17"/>
    <p:sldId id="379" r:id="rId18"/>
    <p:sldId id="371" r:id="rId19"/>
    <p:sldId id="372" r:id="rId20"/>
    <p:sldId id="367" r:id="rId21"/>
    <p:sldId id="377" r:id="rId22"/>
    <p:sldId id="378" r:id="rId23"/>
    <p:sldId id="368" r:id="rId24"/>
  </p:sldIdLst>
  <p:sldSz cx="9144000" cy="6858000" type="screen4x3"/>
  <p:notesSz cx="6645275" cy="9906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6CCFF"/>
    <a:srgbClr val="EAEAEA"/>
    <a:srgbClr val="2A216A"/>
    <a:srgbClr val="000000"/>
    <a:srgbClr val="7C4218"/>
    <a:srgbClr val="DDDDDD"/>
    <a:srgbClr val="FFFFFF"/>
    <a:srgbClr val="9E9632"/>
    <a:srgbClr val="326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792" y="216"/>
      </p:cViewPr>
      <p:guideLst>
        <p:guide orient="horz" pos="1026"/>
        <p:guide orient="horz" pos="618"/>
        <p:guide orient="horz" pos="3974"/>
        <p:guide pos="657"/>
        <p:guide pos="5103"/>
        <p:guide pos="884"/>
      </p:guideLst>
    </p:cSldViewPr>
  </p:slideViewPr>
  <p:outlineViewPr>
    <p:cViewPr>
      <p:scale>
        <a:sx n="33" d="100"/>
        <a:sy n="33" d="100"/>
      </p:scale>
      <p:origin x="0" y="4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BC279-244A-5249-B751-AFC4014D83E0}" type="datetimeFigureOut">
              <a:rPr lang="en-US" smtClean="0"/>
              <a:pPr/>
              <a:t>12/11/12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8797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3963" y="9409113"/>
            <a:ext cx="28797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6B7CD-75BD-EF44-9AB7-577A52457ECB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1260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613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705350"/>
            <a:ext cx="48736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879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410700"/>
            <a:ext cx="2879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fld id="{2DAB29C2-4E15-B445-BAB1-689594C7839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195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65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4AD7A-2594-6A41-9DB1-618D0AA4B659}" type="slidenum">
              <a:rPr lang="da-DK">
                <a:latin typeface="Verdana" charset="0"/>
              </a:rPr>
              <a:pPr/>
              <a:t>1</a:t>
            </a:fld>
            <a:endParaRPr lang="da-DK">
              <a:latin typeface="Verdana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3A003-2294-E64A-AECE-4008EA5774F4}" type="slidenum">
              <a:rPr lang="en-US"/>
              <a:pPr/>
              <a:t>5</a:t>
            </a:fld>
            <a:endParaRPr lang="en-US"/>
          </a:p>
        </p:txBody>
      </p:sp>
      <p:sp>
        <p:nvSpPr>
          <p:cNvPr id="917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6138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6037" y="4705350"/>
            <a:ext cx="4873202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3A003-2294-E64A-AECE-4008EA5774F4}" type="slidenum">
              <a:rPr lang="en-US"/>
              <a:pPr/>
              <a:t>17</a:t>
            </a:fld>
            <a:endParaRPr lang="en-US"/>
          </a:p>
        </p:txBody>
      </p:sp>
      <p:sp>
        <p:nvSpPr>
          <p:cNvPr id="917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6138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6037" y="4705350"/>
            <a:ext cx="4873202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92875-7FC7-4873-A330-B4D021AA699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0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" descr="NAT_ppt_top_u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9" descr="top_uk_58_02"/>
          <p:cNvPicPr>
            <a:picLocks noChangeAspect="1" noChangeArrowheads="1"/>
          </p:cNvPicPr>
          <p:nvPr userDrawn="1"/>
        </p:nvPicPr>
        <p:blipFill>
          <a:blip r:embed="rId3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5"/>
          <p:cNvSpPr>
            <a:spLocks noChangeShapeType="1"/>
          </p:cNvSpPr>
          <p:nvPr userDrawn="1"/>
        </p:nvSpPr>
        <p:spPr bwMode="auto">
          <a:xfrm flipH="1">
            <a:off x="4763" y="1168400"/>
            <a:ext cx="9148762" cy="0"/>
          </a:xfrm>
          <a:prstGeom prst="line">
            <a:avLst/>
          </a:prstGeom>
          <a:noFill/>
          <a:ln w="9525">
            <a:solidFill>
              <a:srgbClr val="32603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a-DK">
              <a:latin typeface="Verdana" pitchFamily="-65" charset="0"/>
            </a:endParaRPr>
          </a:p>
        </p:txBody>
      </p:sp>
      <p:sp>
        <p:nvSpPr>
          <p:cNvPr id="7" name="Rectangle 67"/>
          <p:cNvSpPr>
            <a:spLocks noChangeArrowheads="1"/>
          </p:cNvSpPr>
          <p:nvPr userDrawn="1"/>
        </p:nvSpPr>
        <p:spPr bwMode="auto">
          <a:xfrm>
            <a:off x="0" y="1268413"/>
            <a:ext cx="9144000" cy="5589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a-DK">
              <a:latin typeface="Verdana" pitchFamily="-65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3581400" y="0"/>
            <a:ext cx="26908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900">
                <a:latin typeface="Verdana" pitchFamily="-65" charset="0"/>
              </a:rPr>
              <a:t>Lærer-møde April 19, 2007 Dias </a:t>
            </a:r>
            <a:fld id="{D69D257E-9D9B-D24D-931B-17C6A1EEAA20}" type="slidenum">
              <a:rPr lang="da-DK" sz="900">
                <a:latin typeface="Verdana" pitchFamily="-65" charset="0"/>
              </a:rPr>
              <a:pPr>
                <a:defRPr/>
              </a:pPr>
              <a:t>‹#›</a:t>
            </a:fld>
            <a:endParaRPr lang="da-DK" sz="900">
              <a:latin typeface="Verdana" pitchFamily="-65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6496050" cy="685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2835275"/>
            <a:ext cx="6486525" cy="2803525"/>
          </a:xfrm>
        </p:spPr>
        <p:txBody>
          <a:bodyPr/>
          <a:lstStyle>
            <a:lvl1pPr marL="0" indent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9" name="Rectangle 56"/>
          <p:cNvSpPr>
            <a:spLocks noGrp="1" noChangeArrowheads="1"/>
          </p:cNvSpPr>
          <p:nvPr>
            <p:ph type="ftr" sz="quarter" idx="10"/>
          </p:nvPr>
        </p:nvSpPr>
        <p:spPr>
          <a:xfrm>
            <a:off x="5715000" y="0"/>
            <a:ext cx="3394075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I.G. Bearden, Niels Bohr Institute</a:t>
            </a:r>
          </a:p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76250"/>
            <a:ext cx="2190750" cy="4926013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76250"/>
            <a:ext cx="6419850" cy="4926013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50"/>
            <a:ext cx="8763000" cy="576263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295400"/>
            <a:ext cx="6577013" cy="41068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3211513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8713" y="1295400"/>
            <a:ext cx="3213100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NAT_ppt_top"/>
          <p:cNvPicPr>
            <a:picLocks noChangeAspect="1" noChangeArrowheads="1"/>
          </p:cNvPicPr>
          <p:nvPr userDrawn="1"/>
        </p:nvPicPr>
        <p:blipFill>
          <a:blip r:embed="rId14"/>
          <a:srcRect l="89166" t="22868" r="1666"/>
          <a:stretch>
            <a:fillRect/>
          </a:stretch>
        </p:blipFill>
        <p:spPr bwMode="auto">
          <a:xfrm>
            <a:off x="8024813" y="5867400"/>
            <a:ext cx="966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3" descr="top_uk_58_02"/>
          <p:cNvPicPr>
            <a:picLocks noChangeAspect="1" noChangeArrowheads="1"/>
          </p:cNvPicPr>
          <p:nvPr userDrawn="1"/>
        </p:nvPicPr>
        <p:blipFill>
          <a:blip r:embed="rId15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609600" y="6308725"/>
            <a:ext cx="71866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da-DK" sz="900" dirty="0" smtClean="0">
                <a:latin typeface="Arial Rounded MT Bold" charset="0"/>
              </a:rPr>
              <a:t>13.11.12</a:t>
            </a:r>
            <a:endParaRPr lang="da-DK" sz="900" dirty="0" smtClean="0">
              <a:latin typeface="Arial Rounded MT Bold" charset="0"/>
            </a:endParaRPr>
          </a:p>
          <a:p>
            <a:pPr>
              <a:lnSpc>
                <a:spcPct val="110000"/>
              </a:lnSpc>
            </a:pPr>
            <a:r>
              <a:rPr lang="da-DK" sz="900" dirty="0">
                <a:latin typeface="Arial Rounded MT Bold" charset="0"/>
              </a:rPr>
              <a:t>Dias </a:t>
            </a:r>
            <a:fld id="{4A02E3C7-936C-3440-A527-169932CB1EBB}" type="slidenum">
              <a:rPr lang="da-DK" sz="900">
                <a:latin typeface="Arial Rounded MT Bold" charset="0"/>
              </a:rPr>
              <a:pPr>
                <a:lnSpc>
                  <a:spcPct val="110000"/>
                </a:lnSpc>
              </a:pPr>
              <a:t>‹#›</a:t>
            </a:fld>
            <a:r>
              <a:rPr lang="da-DK" sz="900" dirty="0">
                <a:latin typeface="Arial Rounded MT Bold" charset="0"/>
              </a:rPr>
              <a:t>                			</a:t>
            </a:r>
            <a:r>
              <a:rPr lang="da-DK" sz="900" dirty="0" smtClean="0">
                <a:latin typeface="Arial Rounded MT Bold" charset="0"/>
              </a:rPr>
              <a:t>	</a:t>
            </a:r>
            <a:r>
              <a:rPr lang="da-DK" sz="900" dirty="0" err="1" smtClean="0">
                <a:latin typeface="Arial Rounded MT Bold" charset="0"/>
              </a:rPr>
              <a:t>Discovery</a:t>
            </a:r>
            <a:r>
              <a:rPr lang="da-DK" sz="900" baseline="0" dirty="0" smtClean="0">
                <a:latin typeface="Arial Rounded MT Bold" charset="0"/>
              </a:rPr>
              <a:t> </a:t>
            </a:r>
            <a:r>
              <a:rPr lang="da-DK" sz="900" baseline="0" dirty="0" err="1" smtClean="0">
                <a:latin typeface="Arial Rounded MT Bold" charset="0"/>
              </a:rPr>
              <a:t>Strategy</a:t>
            </a:r>
            <a:r>
              <a:rPr lang="da-DK" sz="900" baseline="0" dirty="0" smtClean="0">
                <a:latin typeface="Arial Rounded MT Bold" charset="0"/>
              </a:rPr>
              <a:t> Meeting</a:t>
            </a:r>
            <a:endParaRPr lang="da-DK" sz="900" dirty="0">
              <a:latin typeface="Arial Rounded MT Bold" charset="0"/>
            </a:endParaRPr>
          </a:p>
        </p:txBody>
      </p:sp>
      <p:sp>
        <p:nvSpPr>
          <p:cNvPr id="66580" name="Line 20"/>
          <p:cNvSpPr>
            <a:spLocks noChangeShapeType="1"/>
          </p:cNvSpPr>
          <p:nvPr userDrawn="1"/>
        </p:nvSpPr>
        <p:spPr bwMode="auto">
          <a:xfrm flipH="1">
            <a:off x="4763" y="5867400"/>
            <a:ext cx="9148762" cy="0"/>
          </a:xfrm>
          <a:prstGeom prst="line">
            <a:avLst/>
          </a:prstGeom>
          <a:noFill/>
          <a:ln w="9525">
            <a:solidFill>
              <a:srgbClr val="32603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a-DK">
              <a:latin typeface="Verdana" pitchFamily="-65" charset="0"/>
            </a:endParaRPr>
          </a:p>
        </p:txBody>
      </p:sp>
      <p:sp>
        <p:nvSpPr>
          <p:cNvPr id="1030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0" y="476250"/>
            <a:ext cx="8763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3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6577013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 err="1"/>
              <a:t>Second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 err="1"/>
              <a:t>Third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6589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117475"/>
            <a:ext cx="6553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8F8F8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A216A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A216A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A216A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2A216A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2A216A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2A216A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2A216A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2A216A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2A216A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I.G. Bearden, Niels Bohr Institute</a:t>
            </a:r>
          </a:p>
          <a:p>
            <a:pPr>
              <a:defRPr/>
            </a:pPr>
            <a:endParaRPr lang="da-DK"/>
          </a:p>
        </p:txBody>
      </p:sp>
      <p:pic>
        <p:nvPicPr>
          <p:cNvPr id="16387" name="Picture 42" descr="IMG_0019"/>
          <p:cNvPicPr>
            <a:picLocks noChangeAspect="1" noChangeArrowheads="1"/>
          </p:cNvPicPr>
          <p:nvPr/>
        </p:nvPicPr>
        <p:blipFill>
          <a:blip r:embed="rId3"/>
          <a:srcRect l="29880"/>
          <a:stretch>
            <a:fillRect/>
          </a:stretch>
        </p:blipFill>
        <p:spPr bwMode="auto">
          <a:xfrm>
            <a:off x="6629400" y="4168775"/>
            <a:ext cx="25146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0" descr="skabelon_new_2007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3716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5"/>
          <p:cNvSpPr>
            <a:spLocks noChangeArrowheads="1"/>
          </p:cNvSpPr>
          <p:nvPr/>
        </p:nvSpPr>
        <p:spPr bwMode="auto">
          <a:xfrm>
            <a:off x="6397625" y="-222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219200"/>
            <a:ext cx="8748464" cy="4572000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ALICE: Upgrades &amp; </a:t>
            </a:r>
            <a:r>
              <a:rPr lang="da-DK" dirty="0" err="1" smtClean="0"/>
              <a:t>Perspectives</a:t>
            </a:r>
            <a:endParaRPr lang="da-DK" dirty="0"/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flip dir="l"/>
      </p:transition>
    </mc:Choice>
    <mc:Fallback xmlns="" xmlns:mv="urn:schemas-microsoft-com:mac:vml">
      <p:transition>
        <p:newsflash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41A78-4CDC-C645-B6D9-8C158D9D07AF}" type="slidenum">
              <a:rPr lang="en-US"/>
              <a:pPr/>
              <a:t>10</a:t>
            </a:fld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>
          <a:xfrm>
            <a:off x="250031" y="1196751"/>
            <a:ext cx="8643938" cy="5339779"/>
          </a:xfrm>
          <a:ln/>
        </p:spPr>
        <p:txBody>
          <a:bodyPr/>
          <a:lstStyle/>
          <a:p>
            <a:pPr marL="214305" lvl="1" indent="17859">
              <a:buFont typeface="Helvetica Light" charset="0"/>
              <a:buChar char="•"/>
            </a:pPr>
            <a:endParaRPr lang="en-US" dirty="0">
              <a:sym typeface="Helvetica Light" charset="0"/>
            </a:endParaRPr>
          </a:p>
          <a:p>
            <a:pPr marL="214305" lvl="1" indent="17859">
              <a:buFont typeface="Helvetica Light" charset="0"/>
              <a:buChar char="•"/>
            </a:pPr>
            <a:r>
              <a:rPr lang="en-US" dirty="0" smtClean="0">
                <a:solidFill>
                  <a:srgbClr val="FF0B0B"/>
                </a:solidFill>
                <a:cs typeface="Helvetica Light" charset="0"/>
                <a:sym typeface="Helvetica Light" charset="0"/>
              </a:rPr>
              <a:t>Upgrade </a:t>
            </a:r>
            <a:r>
              <a:rPr lang="en-US" dirty="0">
                <a:solidFill>
                  <a:srgbClr val="FF0B0B"/>
                </a:solidFill>
                <a:cs typeface="Helvetica Light" charset="0"/>
                <a:sym typeface="Helvetica Light" charset="0"/>
              </a:rPr>
              <a:t>of all readout electronics</a:t>
            </a:r>
            <a:endParaRPr lang="en-US" dirty="0">
              <a:solidFill>
                <a:srgbClr val="FF0B0B"/>
              </a:solidFill>
              <a:sym typeface="Helvetica Light" charset="0"/>
            </a:endParaRPr>
          </a:p>
          <a:p>
            <a:pPr marL="750067" lvl="2">
              <a:buFont typeface="Helvetica Light" charset="0"/>
              <a:buChar char="•"/>
            </a:pPr>
            <a:r>
              <a:rPr lang="en-US" dirty="0">
                <a:cs typeface="Helvetica Light" charset="0"/>
                <a:sym typeface="Helvetica Light" charset="0"/>
              </a:rPr>
              <a:t>pipelined readout of major ALICE detectors</a:t>
            </a:r>
            <a:endParaRPr lang="en-US" dirty="0">
              <a:sym typeface="Helvetica Light" charset="0"/>
            </a:endParaRPr>
          </a:p>
          <a:p>
            <a:pPr marL="214305" lvl="1" indent="17859">
              <a:buFont typeface="Helvetica Light" charset="0"/>
              <a:buChar char="•"/>
            </a:pPr>
            <a:r>
              <a:rPr lang="en-US" dirty="0" smtClean="0">
                <a:solidFill>
                  <a:srgbClr val="FF0B0B"/>
                </a:solidFill>
                <a:cs typeface="Helvetica Light" charset="0"/>
                <a:sym typeface="Helvetica Light" charset="0"/>
              </a:rPr>
              <a:t>New, more </a:t>
            </a:r>
            <a:r>
              <a:rPr lang="en-US" dirty="0" err="1" smtClean="0">
                <a:solidFill>
                  <a:srgbClr val="FF0B0B"/>
                </a:solidFill>
                <a:cs typeface="Helvetica Light" charset="0"/>
                <a:sym typeface="Helvetica Light" charset="0"/>
              </a:rPr>
              <a:t>performant</a:t>
            </a:r>
            <a:r>
              <a:rPr lang="en-US" dirty="0" smtClean="0">
                <a:solidFill>
                  <a:srgbClr val="FF0B0B"/>
                </a:solidFill>
                <a:cs typeface="Helvetica Light" charset="0"/>
                <a:sym typeface="Helvetica Light" charset="0"/>
              </a:rPr>
              <a:t>, </a:t>
            </a:r>
            <a:r>
              <a:rPr lang="en-US" dirty="0">
                <a:solidFill>
                  <a:srgbClr val="FF0B0B"/>
                </a:solidFill>
                <a:cs typeface="Helvetica Light" charset="0"/>
                <a:sym typeface="Helvetica Light" charset="0"/>
              </a:rPr>
              <a:t>DAQ/HLT</a:t>
            </a:r>
            <a:endParaRPr lang="en-US" dirty="0">
              <a:solidFill>
                <a:srgbClr val="FF0B0B"/>
              </a:solidFill>
              <a:sym typeface="Helvetica Light" charset="0"/>
            </a:endParaRPr>
          </a:p>
          <a:p>
            <a:pPr marL="750067" lvl="2">
              <a:buFont typeface="Helvetica Light" charset="0"/>
              <a:buChar char="•"/>
            </a:pPr>
            <a:r>
              <a:rPr lang="en-US" dirty="0">
                <a:cs typeface="Helvetica Light" charset="0"/>
                <a:sym typeface="Helvetica Light" charset="0"/>
              </a:rPr>
              <a:t>data compression requires on-line calibration and tracking</a:t>
            </a:r>
            <a:endParaRPr lang="en-US" dirty="0">
              <a:sym typeface="Helvetica Light" charset="0"/>
            </a:endParaRPr>
          </a:p>
          <a:p>
            <a:pPr marL="214305" lvl="1" indent="17859">
              <a:buFont typeface="Helvetica Light" charset="0"/>
              <a:buChar char="•"/>
            </a:pPr>
            <a:r>
              <a:rPr lang="en-US" dirty="0">
                <a:cs typeface="Helvetica Light" charset="0"/>
                <a:sym typeface="Helvetica Light" charset="0"/>
              </a:rPr>
              <a:t>common computing framework (DAQ/HLT/Offline</a:t>
            </a:r>
            <a:r>
              <a:rPr lang="en-US" dirty="0" smtClean="0">
                <a:cs typeface="Helvetica Light" charset="0"/>
                <a:sym typeface="Helvetica Light" charset="0"/>
              </a:rPr>
              <a:t>)</a:t>
            </a:r>
            <a:endParaRPr lang="en-US" dirty="0">
              <a:sym typeface="Helvetica Light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>
                <a:cs typeface="Helvetica Light" charset="0"/>
                <a:sym typeface="Helvetica Light" charset="0"/>
              </a:rPr>
              <a:t>Also need:</a:t>
            </a:r>
            <a:endParaRPr lang="en-US" dirty="0">
              <a:sym typeface="Helvetica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DD6E2-0EF9-7247-8D71-54C9DE7A9A97}" type="slidenum">
              <a:rPr lang="en-US"/>
              <a:pPr/>
              <a:t>11</a:t>
            </a:fld>
            <a:endParaRPr lang="en-US"/>
          </a:p>
        </p:txBody>
      </p:sp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>
          <a:xfrm>
            <a:off x="250031" y="0"/>
            <a:ext cx="8643938" cy="821531"/>
          </a:xfrm>
          <a:ln/>
        </p:spPr>
        <p:txBody>
          <a:bodyPr/>
          <a:lstStyle/>
          <a:p>
            <a:r>
              <a:rPr lang="en-US" dirty="0">
                <a:cs typeface="Helvetica Light" charset="0"/>
                <a:sym typeface="Helvetica Light" charset="0"/>
              </a:rPr>
              <a:t>Event Size and Rates </a:t>
            </a:r>
            <a:endParaRPr lang="en-US" dirty="0">
              <a:sym typeface="Helvetica Light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>
          <a:xfrm>
            <a:off x="250031" y="830461"/>
            <a:ext cx="8643938" cy="5518547"/>
          </a:xfrm>
          <a:ln/>
        </p:spPr>
        <p:txBody>
          <a:bodyPr/>
          <a:lstStyle/>
          <a:p>
            <a:pPr marL="214305" lvl="1" indent="17859">
              <a:lnSpc>
                <a:spcPct val="60000"/>
              </a:lnSpc>
              <a:buFont typeface="Helvetica Light" charset="0"/>
              <a:buChar char="•"/>
            </a:pPr>
            <a:r>
              <a:rPr lang="en-US" dirty="0">
                <a:cs typeface="Helvetica Light" charset="0"/>
                <a:sym typeface="Helvetica Light" charset="0"/>
              </a:rPr>
              <a:t>event size of major systems, I/O rates of online system</a:t>
            </a:r>
            <a:endParaRPr lang="en-US" dirty="0">
              <a:sym typeface="Helvetica Light" charset="0"/>
            </a:endParaRPr>
          </a:p>
          <a:p>
            <a:pPr marL="750067" lvl="2">
              <a:lnSpc>
                <a:spcPct val="60000"/>
              </a:lnSpc>
              <a:buFont typeface="Helvetica Light" charset="0"/>
              <a:buChar char="•"/>
            </a:pPr>
            <a:r>
              <a:rPr lang="en-US" dirty="0">
                <a:cs typeface="Helvetica Light" charset="0"/>
                <a:sym typeface="Helvetica Light" charset="0"/>
              </a:rPr>
              <a:t>assume average </a:t>
            </a:r>
            <a:r>
              <a:rPr lang="en-US" dirty="0" err="1">
                <a:cs typeface="Helvetica Light" charset="0"/>
                <a:sym typeface="Helvetica Light" charset="0"/>
              </a:rPr>
              <a:t>minbias</a:t>
            </a:r>
            <a:r>
              <a:rPr lang="en-US" dirty="0">
                <a:cs typeface="Helvetica Light" charset="0"/>
                <a:sym typeface="Helvetica Light" charset="0"/>
              </a:rPr>
              <a:t> rate to tape of 20 kHz</a:t>
            </a:r>
            <a:endParaRPr lang="en-US" dirty="0">
              <a:sym typeface="Helvetica Light" charset="0"/>
            </a:endParaRPr>
          </a:p>
          <a:p>
            <a:pPr marL="1285829" lvl="4">
              <a:lnSpc>
                <a:spcPct val="60000"/>
              </a:lnSpc>
              <a:buFont typeface="Helvetica Light" charset="0"/>
              <a:buChar char="•"/>
            </a:pPr>
            <a:endParaRPr lang="en-US" dirty="0">
              <a:sym typeface="Helvetica Light" charset="0"/>
            </a:endParaRPr>
          </a:p>
          <a:p>
            <a:pPr marL="214305" lvl="1" indent="17859">
              <a:lnSpc>
                <a:spcPct val="80000"/>
              </a:lnSpc>
              <a:buFont typeface="Helvetica Light" charset="0"/>
              <a:buChar char="•"/>
            </a:pPr>
            <a:endParaRPr lang="en-US" dirty="0">
              <a:sym typeface="Helvetica Light" charset="0"/>
            </a:endParaRPr>
          </a:p>
          <a:p>
            <a:pPr marL="214305" lvl="1" indent="17859">
              <a:lnSpc>
                <a:spcPct val="80000"/>
              </a:lnSpc>
              <a:buFont typeface="Helvetica Light" charset="0"/>
              <a:buChar char="•"/>
            </a:pPr>
            <a:endParaRPr lang="en-US" dirty="0">
              <a:sym typeface="Helvetica Light" charset="0"/>
            </a:endParaRPr>
          </a:p>
          <a:p>
            <a:pPr marL="214305" lvl="1" indent="17859">
              <a:lnSpc>
                <a:spcPct val="80000"/>
              </a:lnSpc>
              <a:buFont typeface="Helvetica Light" charset="0"/>
              <a:buChar char="•"/>
            </a:pPr>
            <a:endParaRPr lang="en-US" dirty="0">
              <a:sym typeface="Helvetica Light" charset="0"/>
            </a:endParaRPr>
          </a:p>
          <a:p>
            <a:pPr marL="214305" lvl="1" indent="17859">
              <a:lnSpc>
                <a:spcPct val="80000"/>
              </a:lnSpc>
              <a:buFont typeface="Helvetica Light" charset="0"/>
              <a:buChar char="•"/>
            </a:pPr>
            <a:endParaRPr lang="en-US" dirty="0" smtClean="0">
              <a:sym typeface="Helvetica Light" charset="0"/>
            </a:endParaRPr>
          </a:p>
          <a:p>
            <a:pPr marL="214305" lvl="1" indent="17859">
              <a:lnSpc>
                <a:spcPct val="80000"/>
              </a:lnSpc>
              <a:buFont typeface="Helvetica Light" charset="0"/>
              <a:buChar char="•"/>
            </a:pPr>
            <a:endParaRPr lang="en-US" dirty="0">
              <a:sym typeface="Helvetica Light" charset="0"/>
            </a:endParaRPr>
          </a:p>
          <a:p>
            <a:pPr marL="214305" lvl="1" indent="17859">
              <a:lnSpc>
                <a:spcPct val="80000"/>
              </a:lnSpc>
              <a:buFont typeface="Helvetica Light" charset="0"/>
              <a:buChar char="•"/>
            </a:pPr>
            <a:endParaRPr lang="en-US" dirty="0" smtClean="0">
              <a:sym typeface="Helvetica Light" charset="0"/>
            </a:endParaRPr>
          </a:p>
          <a:p>
            <a:pPr marL="214305" lvl="1" indent="17859">
              <a:lnSpc>
                <a:spcPct val="80000"/>
              </a:lnSpc>
              <a:buFont typeface="Helvetica Light" charset="0"/>
              <a:buChar char="•"/>
            </a:pPr>
            <a:r>
              <a:rPr lang="en-US" dirty="0">
                <a:cs typeface="Helvetica Light" charset="0"/>
                <a:sym typeface="Helvetica Light" charset="0"/>
              </a:rPr>
              <a:t>data reduction for TPC: clustering, reconstruction</a:t>
            </a:r>
            <a:endParaRPr lang="en-US" dirty="0">
              <a:sym typeface="Helvetica Light" charset="0"/>
            </a:endParaRPr>
          </a:p>
          <a:p>
            <a:pPr marL="214305" lvl="1" indent="17859">
              <a:lnSpc>
                <a:spcPct val="80000"/>
              </a:lnSpc>
              <a:buFont typeface="Helvetica Light" charset="0"/>
              <a:buChar char="•"/>
            </a:pPr>
            <a:endParaRPr lang="en-US" dirty="0">
              <a:sym typeface="Helvetica Light" charset="0"/>
            </a:endParaRP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17102"/>
              </p:ext>
            </p:extLst>
          </p:nvPr>
        </p:nvGraphicFramePr>
        <p:xfrm>
          <a:off x="971600" y="1340768"/>
          <a:ext cx="5786437" cy="2211218"/>
        </p:xfrm>
        <a:graphic>
          <a:graphicData uri="http://schemas.openxmlformats.org/drawingml/2006/table">
            <a:tbl>
              <a:tblPr/>
              <a:tblGrid>
                <a:gridCol w="1026914"/>
                <a:gridCol w="901898"/>
                <a:gridCol w="1007939"/>
                <a:gridCol w="920874"/>
                <a:gridCol w="964406"/>
                <a:gridCol w="964406"/>
              </a:tblGrid>
              <a:tr h="910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 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charset="0"/>
                        <a:ea typeface="ヒラギノ角ゴ ProN W3" charset="0"/>
                        <a:cs typeface="Century Gothic" charset="0"/>
                        <a:sym typeface="Century Gothic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Detector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Event Size (MByte)</a:t>
                      </a:r>
                      <a:b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</a:b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charset="0"/>
                        <a:ea typeface="ヒラギノ角ゴ ProN W3" charset="0"/>
                        <a:cs typeface="Century Gothic" charset="0"/>
                        <a:sym typeface="Century Gothic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After Zero       After Data 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charset="0"/>
                        <a:ea typeface="ヒラギノ角ゴ ProN W3" charset="0"/>
                        <a:cs typeface="Century Gothic" charset="0"/>
                        <a:sym typeface="Century Gothic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Suppression   Compression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Input to Online System (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GByte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/s)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Compressed Output to data storage (GByte/s)</a:t>
                      </a:r>
                      <a:b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</a:b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charset="0"/>
                        <a:ea typeface="ヒラギノ角ゴ ProN W3" charset="0"/>
                        <a:cs typeface="Century Gothic" charset="0"/>
                        <a:sym typeface="Century Gothic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 Peak              Average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6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ITS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0.8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0.2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40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10.0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4.0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6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TPC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20.0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1.0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1000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50.0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20.0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</a:tr>
              <a:tr h="26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TRD (20 kHz)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0.3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0.1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6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2.0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2.0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26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Others (1)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0.5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0.25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25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12.5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5.0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</a:tr>
              <a:tr h="26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Total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21.6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1.55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1071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74.5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Bold" charset="0"/>
                          <a:ea typeface="ヒラギノ角ゴ ProN W3" charset="0"/>
                          <a:cs typeface="Calibri Bold" charset="0"/>
                          <a:sym typeface="Calibri Bold" charset="0"/>
                        </a:rPr>
                        <a:t>31.0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910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00783"/>
              </p:ext>
            </p:extLst>
          </p:nvPr>
        </p:nvGraphicFramePr>
        <p:xfrm>
          <a:off x="971600" y="4005064"/>
          <a:ext cx="6028655" cy="2278188"/>
        </p:xfrm>
        <a:graphic>
          <a:graphicData uri="http://schemas.openxmlformats.org/drawingml/2006/table">
            <a:tbl>
              <a:tblPr/>
              <a:tblGrid>
                <a:gridCol w="2279303"/>
                <a:gridCol w="1875234"/>
                <a:gridCol w="1874118"/>
              </a:tblGrid>
              <a:tr h="46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Data Format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Data Reduction Factor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Event Size (MB Pb-Pb)</a:t>
                      </a:r>
                      <a:b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</a:b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(MByte)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15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Raw data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700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5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Zero suppression (FEE)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35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20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</a:tr>
              <a:tr h="312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Clustering (HLT)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5-7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~3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510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Remove clusters not associated to relevant tracks (HLT)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~1.5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Data format optimization (HLT)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2-3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&lt; 1</a:t>
                      </a:r>
                    </a:p>
                  </a:txBody>
                  <a:tcPr marL="26789" marR="26789" marT="26789" marB="2678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DBC-84EB-7049-BF4E-63F24BAFECFC}" type="slidenum">
              <a:rPr lang="en-US"/>
              <a:pPr/>
              <a:t>12</a:t>
            </a:fld>
            <a:endParaRPr lang="en-US"/>
          </a:p>
        </p:txBody>
      </p:sp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>
          <a:xfrm>
            <a:off x="102692" y="44648"/>
            <a:ext cx="8938617" cy="785813"/>
          </a:xfrm>
          <a:ln/>
        </p:spPr>
        <p:txBody>
          <a:bodyPr/>
          <a:lstStyle/>
          <a:p>
            <a:r>
              <a:rPr lang="en-US" dirty="0"/>
              <a:t>ITS Upgrade</a:t>
            </a: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238869" y="910828"/>
            <a:ext cx="4741664" cy="551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11"/>
              </a:spcBef>
            </a:pPr>
            <a:r>
              <a:rPr lang="en-US" sz="2200" dirty="0">
                <a:latin typeface="+mn-lt"/>
                <a:ea typeface="ＭＳ Ｐゴシック" charset="0"/>
                <a:cs typeface="Helvetica Light" charset="0"/>
                <a:sym typeface="Helvetica Light" charset="0"/>
              </a:rPr>
              <a:t>factor 3 better secondary vertex resolution:</a:t>
            </a:r>
          </a:p>
          <a:p>
            <a:pPr>
              <a:spcBef>
                <a:spcPts val="211"/>
              </a:spcBef>
              <a:buSzPct val="100000"/>
              <a:buFont typeface="Helvetica Light" charset="0"/>
              <a:buChar char="•"/>
            </a:pPr>
            <a:r>
              <a:rPr lang="en-US" sz="2000" dirty="0">
                <a:latin typeface="+mn-lt"/>
                <a:ea typeface="ＭＳ Ｐゴシック" charset="0"/>
                <a:cs typeface="Helvetica Light" charset="0"/>
                <a:sym typeface="Helvetica Light" charset="0"/>
              </a:rPr>
              <a:t>inner layer </a:t>
            </a:r>
            <a:r>
              <a:rPr lang="en-US" sz="2000" dirty="0" smtClean="0">
                <a:latin typeface="+mn-lt"/>
                <a:ea typeface="ＭＳ Ｐゴシック" charset="0"/>
                <a:cs typeface="Helvetica Light" charset="0"/>
                <a:sym typeface="Helvetica Light" charset="0"/>
              </a:rPr>
              <a:t>close to VTX(</a:t>
            </a:r>
            <a:r>
              <a:rPr lang="en-US" sz="2000" dirty="0">
                <a:latin typeface="+mn-lt"/>
                <a:ea typeface="ＭＳ Ｐゴシック" charset="0"/>
                <a:cs typeface="Helvetica Light" charset="0"/>
                <a:sym typeface="Helvetica Light" charset="0"/>
              </a:rPr>
              <a:t>R = 2.2 cm)</a:t>
            </a:r>
          </a:p>
          <a:p>
            <a:pPr>
              <a:spcBef>
                <a:spcPts val="211"/>
              </a:spcBef>
              <a:buSzPct val="100000"/>
              <a:buFont typeface="Helvetica Light" charset="0"/>
              <a:buChar char="•"/>
            </a:pPr>
            <a:r>
              <a:rPr lang="en-US" sz="2000" dirty="0" smtClean="0">
                <a:latin typeface="+mn-lt"/>
                <a:ea typeface="ＭＳ Ｐゴシック" charset="0"/>
                <a:cs typeface="Helvetica Light" charset="0"/>
                <a:sym typeface="Helvetica Light" charset="0"/>
              </a:rPr>
              <a:t>smaller </a:t>
            </a:r>
            <a:r>
              <a:rPr lang="en-US" sz="2000" dirty="0">
                <a:latin typeface="+mn-lt"/>
                <a:ea typeface="ＭＳ Ｐゴシック" charset="0"/>
                <a:cs typeface="Helvetica Light" charset="0"/>
                <a:sym typeface="Helvetica Light" charset="0"/>
              </a:rPr>
              <a:t>material budget</a:t>
            </a:r>
          </a:p>
          <a:p>
            <a:pPr marL="696491" lvl="1" indent="-214305">
              <a:spcBef>
                <a:spcPts val="211"/>
              </a:spcBef>
              <a:buSzPct val="100000"/>
              <a:buFont typeface="Helvetica Light" charset="0"/>
              <a:buChar char="•"/>
            </a:pPr>
            <a:r>
              <a:rPr lang="en-US" sz="2000" dirty="0">
                <a:latin typeface="+mn-lt"/>
                <a:ea typeface="ＭＳ Ｐゴシック" charset="0"/>
                <a:cs typeface="Helvetica Light" charset="0"/>
                <a:sym typeface="Helvetica Light" charset="0"/>
              </a:rPr>
              <a:t>thin sensors</a:t>
            </a:r>
          </a:p>
          <a:p>
            <a:pPr marL="696491" lvl="1" indent="-214305">
              <a:spcBef>
                <a:spcPts val="211"/>
              </a:spcBef>
              <a:buSzPct val="100000"/>
              <a:buFont typeface="Helvetica Light" charset="0"/>
              <a:buChar char="•"/>
            </a:pPr>
            <a:r>
              <a:rPr lang="en-US" sz="2000" dirty="0">
                <a:latin typeface="+mn-lt"/>
                <a:ea typeface="ＭＳ Ｐゴシック" charset="0"/>
                <a:cs typeface="Helvetica Light" charset="0"/>
                <a:sym typeface="Helvetica Light" charset="0"/>
              </a:rPr>
              <a:t>thinner beam pipe (</a:t>
            </a:r>
            <a:r>
              <a:rPr lang="en-US" sz="2000" dirty="0">
                <a:latin typeface="+mn-lt"/>
                <a:ea typeface="ＭＳ Ｐゴシック" charset="0"/>
                <a:cs typeface="Symbol" charset="0"/>
                <a:sym typeface="Symbol" charset="0"/>
              </a:rPr>
              <a:t>Δ</a:t>
            </a:r>
            <a:r>
              <a:rPr lang="en-US" sz="2000" dirty="0">
                <a:latin typeface="+mn-lt"/>
                <a:ea typeface="ＭＳ Ｐゴシック" charset="0"/>
                <a:cs typeface="Helvetica Light" charset="0"/>
                <a:sym typeface="Helvetica Light" charset="0"/>
              </a:rPr>
              <a:t>R = 800 </a:t>
            </a:r>
            <a:r>
              <a:rPr lang="en-US" sz="2000" dirty="0">
                <a:latin typeface="+mn-lt"/>
                <a:ea typeface="ＭＳ Ｐゴシック" charset="0"/>
                <a:cs typeface="Lucida Grande" charset="0"/>
                <a:sym typeface="Symbol" charset="0"/>
              </a:rPr>
              <a:t>µ</a:t>
            </a:r>
            <a:r>
              <a:rPr lang="en-US" sz="2000" dirty="0">
                <a:latin typeface="+mn-lt"/>
                <a:ea typeface="ＭＳ Ｐゴシック" charset="0"/>
                <a:cs typeface="Helvetica Light" charset="0"/>
                <a:sym typeface="Helvetica Light" charset="0"/>
              </a:rPr>
              <a:t>m)</a:t>
            </a:r>
          </a:p>
          <a:p>
            <a:pPr>
              <a:spcBef>
                <a:spcPts val="211"/>
              </a:spcBef>
            </a:pPr>
            <a:r>
              <a:rPr lang="en-US" sz="2200" dirty="0">
                <a:latin typeface="+mn-lt"/>
                <a:ea typeface="ＭＳ Ｐゴシック" charset="0"/>
                <a:cs typeface="Helvetica Light" charset="0"/>
                <a:sym typeface="Helvetica Light" charset="0"/>
              </a:rPr>
              <a:t>fast readout</a:t>
            </a:r>
          </a:p>
          <a:p>
            <a:pPr>
              <a:spcBef>
                <a:spcPts val="211"/>
              </a:spcBef>
              <a:buSzPct val="100000"/>
              <a:buFont typeface="Helvetica Light" charset="0"/>
              <a:buChar char="•"/>
            </a:pPr>
            <a:r>
              <a:rPr lang="en-US" sz="2000" dirty="0">
                <a:latin typeface="+mn-lt"/>
                <a:ea typeface="ＭＳ Ｐゴシック" charset="0"/>
                <a:cs typeface="Helvetica Light" charset="0"/>
                <a:sym typeface="Helvetica Light" charset="0"/>
              </a:rPr>
              <a:t>allow 50 kHz rate in </a:t>
            </a:r>
            <a:r>
              <a:rPr lang="en-US" sz="2000" dirty="0" err="1">
                <a:latin typeface="+mn-lt"/>
                <a:ea typeface="ＭＳ Ｐゴシック" charset="0"/>
                <a:cs typeface="Helvetica Light" charset="0"/>
                <a:sym typeface="Helvetica Light" charset="0"/>
              </a:rPr>
              <a:t>Pb+Pb</a:t>
            </a:r>
            <a:endParaRPr lang="en-US" sz="2200" dirty="0">
              <a:latin typeface="+mn-lt"/>
              <a:ea typeface="ＭＳ Ｐゴシック" charset="0"/>
              <a:cs typeface="Helvetica Light" charset="0"/>
              <a:sym typeface="Helvetica Light" charset="0"/>
            </a:endParaRPr>
          </a:p>
          <a:p>
            <a:pPr>
              <a:spcBef>
                <a:spcPts val="211"/>
              </a:spcBef>
            </a:pPr>
            <a:endParaRPr lang="en-US" sz="2200" dirty="0">
              <a:latin typeface="+mn-lt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02" y="3734842"/>
            <a:ext cx="4359920" cy="30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66" y="901899"/>
            <a:ext cx="4089797" cy="26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2209924"/>
            <a:ext cx="8812088" cy="4099396"/>
            <a:chOff x="0" y="1828800"/>
            <a:chExt cx="8812088" cy="409939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3662" y="1865784"/>
              <a:ext cx="8588426" cy="406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0" y="1828800"/>
              <a:ext cx="68580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24200" y="147935"/>
            <a:ext cx="23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/>
                </a:solidFill>
              </a:rPr>
              <a:t>Upgrade Options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003518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Two design options are being studied: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(Option A) </a:t>
            </a:r>
            <a:r>
              <a:rPr lang="en-GB" sz="1600" b="1" dirty="0" smtClean="0">
                <a:solidFill>
                  <a:srgbClr val="FF0000"/>
                </a:solidFill>
              </a:rPr>
              <a:t>7 </a:t>
            </a:r>
            <a:r>
              <a:rPr lang="en-GB" sz="1600" b="1" dirty="0" smtClean="0">
                <a:solidFill>
                  <a:srgbClr val="FF0000"/>
                </a:solidFill>
              </a:rPr>
              <a:t>layers of pixel detectors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1600" b="1" dirty="0" smtClean="0"/>
              <a:t>better standalone tracking efficiency and </a:t>
            </a:r>
            <a:r>
              <a:rPr lang="en-GB" sz="1600" b="1" dirty="0" err="1" smtClean="0"/>
              <a:t>p</a:t>
            </a:r>
            <a:r>
              <a:rPr lang="en-GB" sz="1600" b="1" baseline="-25000" dirty="0" err="1" smtClean="0"/>
              <a:t>T</a:t>
            </a:r>
            <a:r>
              <a:rPr lang="en-GB" sz="1600" b="1" dirty="0" smtClean="0"/>
              <a:t> resolution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1600" b="1" dirty="0" smtClean="0"/>
              <a:t>worse PID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(Option B)3 </a:t>
            </a:r>
            <a:r>
              <a:rPr lang="en-GB" sz="1600" b="1" dirty="0" smtClean="0">
                <a:solidFill>
                  <a:srgbClr val="FF0000"/>
                </a:solidFill>
              </a:rPr>
              <a:t>inner layers of pixel detectors and 4 outer layers of strip detectors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1600" b="1" dirty="0" smtClean="0"/>
              <a:t>worse standalone tracking efficiency and momentum resolution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1600" b="1" dirty="0" smtClean="0"/>
              <a:t>better PID</a:t>
            </a:r>
            <a:endParaRPr lang="en-GB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23728" y="5733256"/>
            <a:ext cx="329173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Radiation levels for layer 1:</a:t>
            </a:r>
          </a:p>
          <a:p>
            <a:pPr lvl="1">
              <a:buFont typeface="Arial" pitchFamily="34" charset="0"/>
              <a:buChar char="•"/>
            </a:pPr>
            <a:r>
              <a:rPr lang="en-GB" sz="1400" b="1" dirty="0" smtClean="0"/>
              <a:t> 1 </a:t>
            </a:r>
            <a:r>
              <a:rPr lang="en-GB" sz="1400" b="1" dirty="0" err="1" smtClean="0"/>
              <a:t>Mrad</a:t>
            </a:r>
            <a:r>
              <a:rPr lang="en-GB" sz="1400" b="1" dirty="0" smtClean="0"/>
              <a:t>/1.6 x 10</a:t>
            </a:r>
            <a:r>
              <a:rPr lang="en-GB" sz="1400" b="1" baseline="30000" dirty="0" smtClean="0"/>
              <a:t>13</a:t>
            </a:r>
            <a:r>
              <a:rPr lang="en-GB" sz="1400" b="1" dirty="0" smtClean="0"/>
              <a:t> n</a:t>
            </a:r>
            <a:r>
              <a:rPr lang="en-GB" sz="1400" b="1" baseline="-25000" dirty="0" smtClean="0"/>
              <a:t>eq</a:t>
            </a:r>
            <a:r>
              <a:rPr lang="en-GB" sz="1400" b="1" dirty="0" smtClean="0"/>
              <a:t>cm</a:t>
            </a:r>
            <a:r>
              <a:rPr lang="en-GB" sz="1400" b="1" baseline="30000" dirty="0" smtClean="0"/>
              <a:t>-2</a:t>
            </a:r>
            <a:r>
              <a:rPr lang="en-GB" sz="1400" b="1" dirty="0" smtClean="0"/>
              <a:t> per year</a:t>
            </a:r>
          </a:p>
          <a:p>
            <a:pPr lvl="1">
              <a:buFont typeface="Arial" pitchFamily="34" charset="0"/>
              <a:buChar char="•"/>
            </a:pPr>
            <a:r>
              <a:rPr lang="en-GB" sz="1400" b="1" dirty="0" smtClean="0"/>
              <a:t> with safety factor 4</a:t>
            </a:r>
            <a:endParaRPr lang="en-GB" sz="1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685800"/>
            <a:ext cx="7391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57200" y="6400800"/>
            <a:ext cx="8505638" cy="381000"/>
            <a:chOff x="457200" y="6400800"/>
            <a:chExt cx="8505638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8686800" y="64740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accent6"/>
                  </a:solidFill>
                </a:rPr>
                <a:t>6</a:t>
              </a:r>
              <a:endParaRPr lang="en-GB" sz="14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57200" y="6400800"/>
              <a:ext cx="822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2012-Jul-04-4_Color_Logo_small_C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76200"/>
            <a:ext cx="728558" cy="984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52400"/>
            <a:ext cx="627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/>
                </a:solidFill>
              </a:rPr>
              <a:t>Improvement of Impact Parameter Resolution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914400"/>
            <a:ext cx="4648200" cy="312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970017"/>
            <a:ext cx="4405312" cy="227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81000" y="4343400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Example: secondary vertex resolutions for D</a:t>
            </a:r>
            <a:r>
              <a:rPr lang="en-GB" sz="2000" b="1" baseline="30000" dirty="0" smtClean="0"/>
              <a:t>0</a:t>
            </a:r>
            <a:r>
              <a:rPr lang="en-GB" sz="2000" b="1" dirty="0" smtClean="0"/>
              <a:t> </a:t>
            </a:r>
            <a:r>
              <a:rPr lang="en-GB" sz="2000" b="1" dirty="0" smtClean="0">
                <a:sym typeface="Symbol"/>
              </a:rPr>
              <a:t> </a:t>
            </a:r>
            <a:r>
              <a:rPr lang="en-GB" sz="2000" b="1" baseline="30000" dirty="0" smtClean="0">
                <a:sym typeface="Symbol"/>
              </a:rPr>
              <a:t>-</a:t>
            </a:r>
            <a:r>
              <a:rPr lang="en-GB" sz="2000" b="1" dirty="0" smtClean="0">
                <a:sym typeface="Symbol"/>
              </a:rPr>
              <a:t></a:t>
            </a:r>
            <a:r>
              <a:rPr lang="en-GB" sz="2000" b="1" baseline="30000" dirty="0" smtClean="0">
                <a:sym typeface="Symbol"/>
              </a:rPr>
              <a:t>+</a:t>
            </a:r>
            <a:endParaRPr lang="en-GB" sz="2000" dirty="0"/>
          </a:p>
        </p:txBody>
      </p:sp>
      <p:grpSp>
        <p:nvGrpSpPr>
          <p:cNvPr id="4" name="Group 15"/>
          <p:cNvGrpSpPr/>
          <p:nvPr/>
        </p:nvGrpSpPr>
        <p:grpSpPr>
          <a:xfrm>
            <a:off x="76200" y="1295400"/>
            <a:ext cx="4038600" cy="1905000"/>
            <a:chOff x="0" y="1143000"/>
            <a:chExt cx="4038600" cy="1905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219200"/>
              <a:ext cx="3810000" cy="1752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1143000"/>
              <a:ext cx="4038600" cy="190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95600" y="266700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D</a:t>
            </a:r>
            <a:r>
              <a:rPr lang="en-GB" b="1" baseline="30000" dirty="0" smtClean="0"/>
              <a:t>0</a:t>
            </a:r>
            <a:r>
              <a:rPr lang="en-GB" b="1" dirty="0" smtClean="0"/>
              <a:t> </a:t>
            </a:r>
            <a:r>
              <a:rPr lang="en-GB" b="1" dirty="0" smtClean="0">
                <a:sym typeface="Symbol"/>
              </a:rPr>
              <a:t> </a:t>
            </a:r>
            <a:r>
              <a:rPr lang="en-GB" b="1" baseline="30000" dirty="0" smtClean="0">
                <a:sym typeface="Symbol"/>
              </a:rPr>
              <a:t>-</a:t>
            </a:r>
            <a:r>
              <a:rPr lang="en-GB" b="1" dirty="0" smtClean="0">
                <a:sym typeface="Symbol"/>
              </a:rPr>
              <a:t></a:t>
            </a:r>
            <a:r>
              <a:rPr lang="en-GB" b="1" baseline="30000" dirty="0" smtClean="0">
                <a:sym typeface="Symbol"/>
              </a:rPr>
              <a:t>+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685800"/>
            <a:ext cx="7391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57200" y="6400800"/>
            <a:ext cx="8505638" cy="381000"/>
            <a:chOff x="457200" y="6400800"/>
            <a:chExt cx="8505638" cy="381000"/>
          </a:xfrm>
        </p:grpSpPr>
        <p:sp>
          <p:nvSpPr>
            <p:cNvPr id="21" name="TextBox 20"/>
            <p:cNvSpPr txBox="1"/>
            <p:nvPr/>
          </p:nvSpPr>
          <p:spPr>
            <a:xfrm>
              <a:off x="8686800" y="64740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accent6"/>
                  </a:solidFill>
                </a:rPr>
                <a:t>7</a:t>
              </a:r>
              <a:endParaRPr lang="en-GB" sz="14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57200" y="6400800"/>
              <a:ext cx="822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96686"/>
            <a:ext cx="3352800" cy="11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152400"/>
            <a:ext cx="6022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6"/>
                </a:solidFill>
              </a:rPr>
              <a:t>R</a:t>
            </a:r>
            <a:r>
              <a:rPr lang="en-GB" sz="2400" b="1" baseline="-25000" dirty="0" smtClean="0">
                <a:solidFill>
                  <a:schemeClr val="accent6"/>
                </a:solidFill>
              </a:rPr>
              <a:t>AA</a:t>
            </a:r>
            <a:r>
              <a:rPr lang="en-GB" sz="2400" b="1" dirty="0" smtClean="0">
                <a:solidFill>
                  <a:schemeClr val="accent6"/>
                </a:solidFill>
              </a:rPr>
              <a:t> and v</a:t>
            </a:r>
            <a:r>
              <a:rPr lang="en-GB" sz="2400" b="1" baseline="-25000" dirty="0" smtClean="0">
                <a:solidFill>
                  <a:schemeClr val="accent6"/>
                </a:solidFill>
              </a:rPr>
              <a:t>2</a:t>
            </a:r>
            <a:r>
              <a:rPr lang="en-GB" sz="2400" b="1" dirty="0" smtClean="0">
                <a:solidFill>
                  <a:schemeClr val="accent6"/>
                </a:solidFill>
              </a:rPr>
              <a:t> of Prompt and Displaced D Mesons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0" y="1219200"/>
            <a:ext cx="5943600" cy="4876800"/>
            <a:chOff x="1600200" y="711418"/>
            <a:chExt cx="6096000" cy="520771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711418"/>
              <a:ext cx="6019800" cy="278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14"/>
            <p:cNvGrpSpPr/>
            <p:nvPr/>
          </p:nvGrpSpPr>
          <p:grpSpPr>
            <a:xfrm>
              <a:off x="1803723" y="3505200"/>
              <a:ext cx="5892477" cy="2413935"/>
              <a:chOff x="1650849" y="3733800"/>
              <a:chExt cx="6311374" cy="2819401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50849" y="3733801"/>
                <a:ext cx="3209925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70977" y="3733800"/>
                <a:ext cx="3091246" cy="2775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" name="Picture 13" descr="2012-Jul-04-4_Color_Logo_small_C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5800" y="76200"/>
            <a:ext cx="728558" cy="9847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09214" y="914400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</a:t>
            </a:r>
            <a:r>
              <a:rPr lang="en-GB" sz="2000" b="1" baseline="-25000" dirty="0" smtClean="0"/>
              <a:t>int</a:t>
            </a:r>
            <a:r>
              <a:rPr lang="en-GB" sz="2000" b="1" dirty="0" smtClean="0"/>
              <a:t> = 0.1 nb</a:t>
            </a:r>
            <a:r>
              <a:rPr lang="en-GB" sz="2000" b="1" baseline="30000" dirty="0" smtClean="0"/>
              <a:t>-1</a:t>
            </a:r>
            <a:endParaRPr lang="en-GB" sz="20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45144" y="971490"/>
            <a:ext cx="14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</a:t>
            </a:r>
            <a:r>
              <a:rPr lang="en-GB" sz="2000" b="1" baseline="-25000" dirty="0" smtClean="0"/>
              <a:t>int</a:t>
            </a:r>
            <a:r>
              <a:rPr lang="en-GB" sz="2000" b="1" dirty="0" smtClean="0"/>
              <a:t> = 10 nb</a:t>
            </a:r>
            <a:r>
              <a:rPr lang="en-GB" sz="2000" b="1" baseline="30000" dirty="0" smtClean="0"/>
              <a:t>-1</a:t>
            </a:r>
            <a:endParaRPr lang="en-GB" sz="2000" b="1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274575"/>
            <a:ext cx="2895600" cy="23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2350" y="5297269"/>
            <a:ext cx="3377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ym typeface="Symbol"/>
              </a:rPr>
              <a:t>Access to B meson via </a:t>
            </a:r>
          </a:p>
          <a:p>
            <a:pPr algn="ctr"/>
            <a:r>
              <a:rPr lang="en-GB" sz="2000" b="1" dirty="0" smtClean="0">
                <a:sym typeface="Symbol"/>
              </a:rPr>
              <a:t>B  D</a:t>
            </a:r>
            <a:r>
              <a:rPr lang="en-GB" sz="2000" b="1" baseline="30000" dirty="0" smtClean="0">
                <a:sym typeface="Symbol"/>
              </a:rPr>
              <a:t>0</a:t>
            </a:r>
            <a:r>
              <a:rPr lang="en-GB" sz="2000" b="1" dirty="0" smtClean="0">
                <a:sym typeface="Symbol"/>
              </a:rPr>
              <a:t> ( </a:t>
            </a:r>
            <a:r>
              <a:rPr lang="en-GB" sz="2000" b="1" baseline="30000" dirty="0" smtClean="0">
                <a:sym typeface="Symbol"/>
              </a:rPr>
              <a:t>-</a:t>
            </a:r>
            <a:r>
              <a:rPr lang="en-GB" sz="2000" b="1" dirty="0" smtClean="0">
                <a:sym typeface="Symbol"/>
              </a:rPr>
              <a:t></a:t>
            </a:r>
            <a:r>
              <a:rPr lang="en-GB" sz="2000" b="1" baseline="30000" dirty="0" smtClean="0">
                <a:sym typeface="Symbol"/>
              </a:rPr>
              <a:t>+</a:t>
            </a:r>
            <a:r>
              <a:rPr lang="en-GB" sz="2000" b="1" dirty="0" smtClean="0">
                <a:sym typeface="Symbol"/>
              </a:rPr>
              <a:t>)</a:t>
            </a:r>
            <a:endParaRPr lang="en-GB" sz="2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81000" y="685800"/>
            <a:ext cx="7391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57200" y="6400800"/>
            <a:ext cx="8597008" cy="381000"/>
            <a:chOff x="457200" y="6400800"/>
            <a:chExt cx="8597008" cy="381000"/>
          </a:xfrm>
        </p:grpSpPr>
        <p:sp>
          <p:nvSpPr>
            <p:cNvPr id="25" name="TextBox 24"/>
            <p:cNvSpPr txBox="1"/>
            <p:nvPr/>
          </p:nvSpPr>
          <p:spPr>
            <a:xfrm>
              <a:off x="8686800" y="647402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accent6"/>
                  </a:solidFill>
                </a:rPr>
                <a:t>10</a:t>
              </a:r>
              <a:endParaRPr lang="en-GB" sz="14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57200" y="6400800"/>
              <a:ext cx="822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20403-1CBD-EF46-B32A-5DDCB5FEAE96}" type="slidenum">
              <a:rPr lang="en-US"/>
              <a:pPr/>
              <a:t>16</a:t>
            </a:fld>
            <a:endParaRPr lang="en-US"/>
          </a:p>
        </p:txBody>
      </p:sp>
      <p:sp>
        <p:nvSpPr>
          <p:cNvPr id="39937" name="Rectangle 1"/>
          <p:cNvSpPr>
            <a:spLocks noChangeArrowheads="1"/>
          </p:cNvSpPr>
          <p:nvPr>
            <p:ph type="title"/>
          </p:nvPr>
        </p:nvSpPr>
        <p:spPr>
          <a:xfrm>
            <a:off x="250031" y="-26789"/>
            <a:ext cx="5464969" cy="821531"/>
          </a:xfrm>
          <a:ln/>
        </p:spPr>
        <p:txBody>
          <a:bodyPr/>
          <a:lstStyle/>
          <a:p>
            <a:r>
              <a:rPr lang="en-US" dirty="0">
                <a:cs typeface="Helvetica Light" charset="0"/>
                <a:sym typeface="Helvetica Light" charset="0"/>
              </a:rPr>
              <a:t>Small-x Physics</a:t>
            </a:r>
            <a:endParaRPr lang="en-US" dirty="0">
              <a:sym typeface="Helvetica Light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>
            <p:ph type="body" idx="1"/>
          </p:nvPr>
        </p:nvSpPr>
        <p:spPr>
          <a:xfrm>
            <a:off x="160735" y="700981"/>
            <a:ext cx="8822531" cy="5938242"/>
          </a:xfrm>
          <a:ln/>
        </p:spPr>
        <p:txBody>
          <a:bodyPr/>
          <a:lstStyle/>
          <a:p>
            <a:pPr>
              <a:buFont typeface="Helvetica Light" charset="0"/>
              <a:buChar char="•"/>
            </a:pPr>
            <a:r>
              <a:rPr lang="en-US" dirty="0">
                <a:latin typeface="Helvetica Light" charset="0"/>
                <a:cs typeface="Helvetica Light" charset="0"/>
                <a:sym typeface="Helvetica Light" charset="0"/>
              </a:rPr>
              <a:t>enters new regime at LHC</a:t>
            </a:r>
            <a:endParaRPr lang="en-US" dirty="0">
              <a:latin typeface="Helvetica Light" charset="0"/>
              <a:sym typeface="Helvetica Light" charset="0"/>
            </a:endParaRPr>
          </a:p>
          <a:p>
            <a:pPr marL="482186" lvl="1">
              <a:buFont typeface="Helvetica Light" charset="0"/>
              <a:buChar char="•"/>
            </a:pPr>
            <a:r>
              <a:rPr lang="en-US" dirty="0">
                <a:latin typeface="Helvetica Light" charset="0"/>
                <a:cs typeface="Helvetica Light" charset="0"/>
                <a:sym typeface="Helvetica Light" charset="0"/>
              </a:rPr>
              <a:t>larger phase space than at RHIC</a:t>
            </a:r>
            <a:endParaRPr lang="en-US" dirty="0">
              <a:latin typeface="Helvetica Light" charset="0"/>
              <a:sym typeface="Helvetica Light" charset="0"/>
            </a:endParaRPr>
          </a:p>
          <a:p>
            <a:pPr>
              <a:buFont typeface="Helvetica Light" charset="0"/>
              <a:buChar char="•"/>
            </a:pPr>
            <a:r>
              <a:rPr lang="en-US" dirty="0">
                <a:latin typeface="Helvetica Light" charset="0"/>
                <a:cs typeface="Helvetica Light" charset="0"/>
                <a:sym typeface="Helvetica Light" charset="0"/>
              </a:rPr>
              <a:t>unique opportunity for ALICE</a:t>
            </a:r>
            <a:endParaRPr lang="en-US" dirty="0">
              <a:latin typeface="Helvetica Light" charset="0"/>
              <a:sym typeface="Helvetica Light" charset="0"/>
            </a:endParaRPr>
          </a:p>
          <a:p>
            <a:pPr marL="482186" lvl="1">
              <a:buFont typeface="Helvetica Light" charset="0"/>
              <a:buChar char="•"/>
            </a:pPr>
            <a:r>
              <a:rPr lang="en-US" dirty="0">
                <a:latin typeface="Helvetica Light" charset="0"/>
                <a:cs typeface="Helvetica Light" charset="0"/>
                <a:sym typeface="Helvetica Light" charset="0"/>
              </a:rPr>
              <a:t>use highest rapidity possible (</a:t>
            </a:r>
            <a:r>
              <a:rPr lang="en-US" sz="2500" dirty="0" err="1">
                <a:latin typeface="Symbol" charset="0"/>
                <a:cs typeface="Symbol" charset="0"/>
                <a:sym typeface="Symbol" charset="0"/>
              </a:rPr>
              <a:t>η</a:t>
            </a:r>
            <a:r>
              <a:rPr lang="en-US" sz="2500" dirty="0">
                <a:latin typeface="Symbol" charset="0"/>
                <a:cs typeface="Symbol" charset="0"/>
                <a:sym typeface="Symbol" charset="0"/>
              </a:rPr>
              <a:t> &gt; </a:t>
            </a:r>
            <a:r>
              <a:rPr lang="en-US" dirty="0">
                <a:solidFill>
                  <a:srgbClr val="404140"/>
                </a:solidFill>
                <a:latin typeface="Helvetica Light" charset="0"/>
                <a:cs typeface="Helvetica Light" charset="0"/>
                <a:sym typeface="Helvetica Light" charset="0"/>
              </a:rPr>
              <a:t>3</a:t>
            </a:r>
            <a:r>
              <a:rPr lang="en-US" dirty="0">
                <a:latin typeface="Helvetica Light" charset="0"/>
                <a:cs typeface="Helvetica Light" charset="0"/>
                <a:sym typeface="Helvetica Light" charset="0"/>
              </a:rPr>
              <a:t>), </a:t>
            </a:r>
            <a:r>
              <a:rPr lang="en-US" dirty="0">
                <a:latin typeface="Helvetica Light" charset="0"/>
                <a:sym typeface="Helvetica Light" charset="0"/>
              </a:rPr>
              <a:t/>
            </a:r>
            <a:br>
              <a:rPr lang="en-US" dirty="0">
                <a:latin typeface="Helvetica Light" charset="0"/>
                <a:sym typeface="Helvetica Light" charset="0"/>
              </a:rPr>
            </a:br>
            <a:r>
              <a:rPr lang="en-US" dirty="0">
                <a:latin typeface="Helvetica Light" charset="0"/>
                <a:cs typeface="Helvetica Light" charset="0"/>
                <a:sym typeface="Helvetica Light" charset="0"/>
              </a:rPr>
              <a:t>with significant </a:t>
            </a:r>
            <a:r>
              <a:rPr lang="en-US" dirty="0" err="1">
                <a:latin typeface="Helvetica Light" charset="0"/>
                <a:cs typeface="Helvetica Light" charset="0"/>
                <a:sym typeface="Helvetica Light" charset="0"/>
              </a:rPr>
              <a:t>p</a:t>
            </a:r>
            <a:r>
              <a:rPr lang="en-US" baseline="-6000" dirty="0" err="1">
                <a:latin typeface="Helvetica Light" charset="0"/>
                <a:cs typeface="Helvetica Light" charset="0"/>
                <a:sym typeface="Helvetica Light" charset="0"/>
              </a:rPr>
              <a:t>T</a:t>
            </a:r>
            <a:r>
              <a:rPr lang="en-US" dirty="0">
                <a:latin typeface="Helvetica Light" charset="0"/>
                <a:cs typeface="Helvetica Light" charset="0"/>
                <a:sym typeface="Helvetica Light" charset="0"/>
              </a:rPr>
              <a:t> range </a:t>
            </a:r>
            <a:endParaRPr lang="en-US" dirty="0">
              <a:latin typeface="Helvetica Light" charset="0"/>
              <a:sym typeface="Helvetica Light" charset="0"/>
            </a:endParaRPr>
          </a:p>
          <a:p>
            <a:pPr marL="482186" lvl="1">
              <a:buFont typeface="Helvetica Light" charset="0"/>
              <a:buChar char="•"/>
            </a:pPr>
            <a:r>
              <a:rPr lang="en-US" dirty="0">
                <a:latin typeface="Helvetica Light" charset="0"/>
                <a:cs typeface="Helvetica Light" charset="0"/>
                <a:sym typeface="Helvetica Light" charset="0"/>
              </a:rPr>
              <a:t>direct photon measurement cleanest!</a:t>
            </a:r>
            <a:endParaRPr lang="en-US" dirty="0">
              <a:latin typeface="Helvetica Light" charset="0"/>
              <a:sym typeface="Helvetica Light" charset="0"/>
            </a:endParaRPr>
          </a:p>
          <a:p>
            <a:pPr marL="750067" lvl="2">
              <a:buFont typeface="Helvetica Light" charset="0"/>
              <a:buChar char="•"/>
            </a:pPr>
            <a:r>
              <a:rPr lang="en-US" dirty="0">
                <a:latin typeface="Helvetica Light" charset="0"/>
                <a:cs typeface="Helvetica Light" charset="0"/>
                <a:sym typeface="Helvetica Light" charset="0"/>
              </a:rPr>
              <a:t>x-sensitivity, no final state effects </a:t>
            </a:r>
            <a:endParaRPr lang="en-US" dirty="0">
              <a:latin typeface="Helvetica Light" charset="0"/>
              <a:sym typeface="Helvetica Light" charset="0"/>
            </a:endParaRPr>
          </a:p>
          <a:p>
            <a:pPr>
              <a:buFont typeface="Helvetica Light" charset="0"/>
              <a:buChar char="•"/>
            </a:pPr>
            <a:r>
              <a:rPr lang="en-US" dirty="0">
                <a:latin typeface="Helvetica Light" charset="0"/>
                <a:cs typeface="Helvetica Light" charset="0"/>
                <a:sym typeface="Helvetica Light" charset="0"/>
              </a:rPr>
              <a:t>studies of gluon saturation</a:t>
            </a:r>
            <a:endParaRPr lang="en-US" dirty="0">
              <a:latin typeface="Helvetica Light" charset="0"/>
              <a:sym typeface="Helvetica Light" charset="0"/>
            </a:endParaRPr>
          </a:p>
          <a:p>
            <a:pPr marL="482186" lvl="1">
              <a:buFont typeface="Helvetica Light" charset="0"/>
              <a:buChar char="•"/>
            </a:pPr>
            <a:r>
              <a:rPr lang="en-US" dirty="0">
                <a:latin typeface="Helvetica Light" charset="0"/>
                <a:cs typeface="Helvetica Light" charset="0"/>
                <a:sym typeface="Helvetica Light" charset="0"/>
              </a:rPr>
              <a:t>expect transition from </a:t>
            </a:r>
            <a:r>
              <a:rPr lang="en-US" dirty="0" err="1">
                <a:latin typeface="Helvetica Light" charset="0"/>
                <a:cs typeface="Helvetica Light" charset="0"/>
                <a:sym typeface="Helvetica Light" charset="0"/>
              </a:rPr>
              <a:t>pQCD</a:t>
            </a:r>
            <a:r>
              <a:rPr lang="en-US" dirty="0">
                <a:latin typeface="Helvetica Light" charset="0"/>
                <a:cs typeface="Helvetica Light" charset="0"/>
                <a:sym typeface="Helvetica Light" charset="0"/>
              </a:rPr>
              <a:t> to </a:t>
            </a:r>
            <a:r>
              <a:rPr lang="en-US" dirty="0" smtClean="0">
                <a:latin typeface="Helvetica Light" charset="0"/>
                <a:cs typeface="Helvetica Light" charset="0"/>
                <a:sym typeface="Helvetica Light" charset="0"/>
              </a:rPr>
              <a:t>CGC</a:t>
            </a:r>
            <a:endParaRPr lang="en-US" dirty="0">
              <a:latin typeface="Helvetica Light" charset="0"/>
              <a:sym typeface="Helvetica Light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2508"/>
            <a:ext cx="3134320" cy="30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18" y="3374727"/>
            <a:ext cx="3545086" cy="2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28.05.10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743200" y="6248400"/>
            <a:ext cx="35052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DiscoCent Spring Meeting   I.G.Bearden, Niels Bohr Institute </a:t>
            </a:r>
            <a:endParaRPr lang="en-US" sz="1400"/>
          </a:p>
        </p:txBody>
      </p:sp>
      <p:sp>
        <p:nvSpPr>
          <p:cNvPr id="7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2EE9AB8-11BF-3449-9DF9-980276E97299}" type="slidenum">
              <a:rPr lang="en-US"/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16482" name="Rectangle 2"/>
          <p:cNvSpPr>
            <a:spLocks noChangeArrowheads="1"/>
          </p:cNvSpPr>
          <p:nvPr/>
        </p:nvSpPr>
        <p:spPr bwMode="auto">
          <a:xfrm>
            <a:off x="457200" y="2057400"/>
            <a:ext cx="3048000" cy="1066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16483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Quantified by: </a:t>
            </a:r>
          </a:p>
        </p:txBody>
      </p:sp>
      <p:graphicFrame>
        <p:nvGraphicFramePr>
          <p:cNvPr id="916484" name="Object 4"/>
          <p:cNvGraphicFramePr>
            <a:graphicFrameLocks noChangeAspect="1"/>
          </p:cNvGraphicFramePr>
          <p:nvPr/>
        </p:nvGraphicFramePr>
        <p:xfrm>
          <a:off x="533400" y="2133600"/>
          <a:ext cx="277812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4" imgW="1739880" imgH="469800" progId="Equation.3">
                  <p:embed/>
                </p:oleObj>
              </mc:Choice>
              <mc:Fallback>
                <p:oleObj name="Equation" r:id="rId4" imgW="1739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2778125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6485" name="Text Box 5"/>
          <p:cNvSpPr txBox="1">
            <a:spLocks noChangeArrowheads="1"/>
          </p:cNvSpPr>
          <p:nvPr/>
        </p:nvSpPr>
        <p:spPr bwMode="auto">
          <a:xfrm>
            <a:off x="381000" y="4343400"/>
            <a:ext cx="3357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Arial" charset="0"/>
              </a:rPr>
              <a:t> Cronin Enhancement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Arial" charset="0"/>
              </a:rPr>
              <a:t> Shadowing/Saturation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Arial" charset="0"/>
              </a:rPr>
              <a:t> Jet-quenching</a:t>
            </a:r>
          </a:p>
        </p:txBody>
      </p:sp>
      <p:sp>
        <p:nvSpPr>
          <p:cNvPr id="916486" name="Text Box 6"/>
          <p:cNvSpPr txBox="1">
            <a:spLocks noChangeArrowheads="1"/>
          </p:cNvSpPr>
          <p:nvPr/>
        </p:nvSpPr>
        <p:spPr bwMode="auto">
          <a:xfrm>
            <a:off x="457200" y="3124200"/>
            <a:ext cx="3213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latin typeface="Arial" charset="0"/>
              </a:rPr>
              <a:t>- yield relative to that from</a:t>
            </a:r>
          </a:p>
          <a:p>
            <a:pPr eaLnBrk="1" hangingPunct="1"/>
            <a:r>
              <a:rPr lang="en-US" sz="2000">
                <a:latin typeface="Arial" charset="0"/>
              </a:rPr>
              <a:t>N+N collisions, scaled for</a:t>
            </a:r>
          </a:p>
          <a:p>
            <a:pPr eaLnBrk="1" hangingPunct="1"/>
            <a:r>
              <a:rPr lang="en-US" sz="2000">
                <a:latin typeface="Arial" charset="0"/>
              </a:rPr>
              <a:t>the nuclear geometry (N</a:t>
            </a:r>
            <a:r>
              <a:rPr lang="en-US" sz="2000" baseline="-25000">
                <a:latin typeface="Arial" charset="0"/>
              </a:rPr>
              <a:t>bin</a:t>
            </a:r>
            <a:r>
              <a:rPr lang="en-US" sz="2000">
                <a:latin typeface="Arial" charset="0"/>
              </a:rPr>
              <a:t>)</a:t>
            </a:r>
          </a:p>
        </p:txBody>
      </p:sp>
      <p:sp>
        <p:nvSpPr>
          <p:cNvPr id="9164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Nuclear Modification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915988" y="838200"/>
            <a:ext cx="623435" cy="1143000"/>
            <a:chOff x="3984" y="2304"/>
            <a:chExt cx="768" cy="1248"/>
          </a:xfrm>
        </p:grpSpPr>
        <p:sp>
          <p:nvSpPr>
            <p:cNvPr id="916514" name="Oval 34"/>
            <p:cNvSpPr>
              <a:spLocks noChangeArrowheads="1"/>
            </p:cNvSpPr>
            <p:nvPr/>
          </p:nvSpPr>
          <p:spPr bwMode="auto">
            <a:xfrm>
              <a:off x="3984" y="2304"/>
              <a:ext cx="768" cy="1248"/>
            </a:xfrm>
            <a:prstGeom prst="ellipse">
              <a:avLst/>
            </a:prstGeom>
            <a:solidFill>
              <a:srgbClr val="969696"/>
            </a:solidFill>
            <a:ln w="571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15" name="Oval 35"/>
            <p:cNvSpPr>
              <a:spLocks noChangeArrowheads="1"/>
            </p:cNvSpPr>
            <p:nvPr/>
          </p:nvSpPr>
          <p:spPr bwMode="auto">
            <a:xfrm>
              <a:off x="4608" y="2832"/>
              <a:ext cx="96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16" name="Oval 36"/>
            <p:cNvSpPr>
              <a:spLocks noChangeArrowheads="1"/>
            </p:cNvSpPr>
            <p:nvPr/>
          </p:nvSpPr>
          <p:spPr bwMode="auto">
            <a:xfrm>
              <a:off x="4416" y="2496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A9757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17" name="Oval 37"/>
            <p:cNvSpPr>
              <a:spLocks noChangeArrowheads="1"/>
            </p:cNvSpPr>
            <p:nvPr/>
          </p:nvSpPr>
          <p:spPr bwMode="auto">
            <a:xfrm>
              <a:off x="4416" y="3120"/>
              <a:ext cx="96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18" name="Oval 38"/>
            <p:cNvSpPr>
              <a:spLocks noChangeArrowheads="1"/>
            </p:cNvSpPr>
            <p:nvPr/>
          </p:nvSpPr>
          <p:spPr bwMode="auto">
            <a:xfrm>
              <a:off x="4176" y="2448"/>
              <a:ext cx="96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19" name="Oval 39"/>
            <p:cNvSpPr>
              <a:spLocks noChangeArrowheads="1"/>
            </p:cNvSpPr>
            <p:nvPr/>
          </p:nvSpPr>
          <p:spPr bwMode="auto">
            <a:xfrm>
              <a:off x="4560" y="3168"/>
              <a:ext cx="96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20" name="Oval 40"/>
            <p:cNvSpPr>
              <a:spLocks noChangeArrowheads="1"/>
            </p:cNvSpPr>
            <p:nvPr/>
          </p:nvSpPr>
          <p:spPr bwMode="auto">
            <a:xfrm>
              <a:off x="4176" y="2928"/>
              <a:ext cx="96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21" name="Oval 41"/>
            <p:cNvSpPr>
              <a:spLocks noChangeArrowheads="1"/>
            </p:cNvSpPr>
            <p:nvPr/>
          </p:nvSpPr>
          <p:spPr bwMode="auto">
            <a:xfrm>
              <a:off x="4032" y="2880"/>
              <a:ext cx="96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22" name="Oval 42"/>
            <p:cNvSpPr>
              <a:spLocks noChangeArrowheads="1"/>
            </p:cNvSpPr>
            <p:nvPr/>
          </p:nvSpPr>
          <p:spPr bwMode="auto">
            <a:xfrm>
              <a:off x="4272" y="3312"/>
              <a:ext cx="96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23" name="Oval 43"/>
            <p:cNvSpPr>
              <a:spLocks noChangeArrowheads="1"/>
            </p:cNvSpPr>
            <p:nvPr/>
          </p:nvSpPr>
          <p:spPr bwMode="auto">
            <a:xfrm>
              <a:off x="4416" y="3312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A9757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24" name="Oval 44"/>
            <p:cNvSpPr>
              <a:spLocks noChangeArrowheads="1"/>
            </p:cNvSpPr>
            <p:nvPr/>
          </p:nvSpPr>
          <p:spPr bwMode="auto">
            <a:xfrm>
              <a:off x="4272" y="2880"/>
              <a:ext cx="96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25" name="Oval 45"/>
            <p:cNvSpPr>
              <a:spLocks noChangeArrowheads="1"/>
            </p:cNvSpPr>
            <p:nvPr/>
          </p:nvSpPr>
          <p:spPr bwMode="auto">
            <a:xfrm>
              <a:off x="4128" y="3216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A9757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26" name="Oval 46"/>
            <p:cNvSpPr>
              <a:spLocks noChangeArrowheads="1"/>
            </p:cNvSpPr>
            <p:nvPr/>
          </p:nvSpPr>
          <p:spPr bwMode="auto">
            <a:xfrm>
              <a:off x="4272" y="312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A9757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27" name="Oval 47"/>
            <p:cNvSpPr>
              <a:spLocks noChangeArrowheads="1"/>
            </p:cNvSpPr>
            <p:nvPr/>
          </p:nvSpPr>
          <p:spPr bwMode="auto">
            <a:xfrm>
              <a:off x="4608" y="3024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A9757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28" name="Oval 48"/>
            <p:cNvSpPr>
              <a:spLocks noChangeArrowheads="1"/>
            </p:cNvSpPr>
            <p:nvPr/>
          </p:nvSpPr>
          <p:spPr bwMode="auto">
            <a:xfrm>
              <a:off x="4080" y="264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A9757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29" name="Oval 49"/>
            <p:cNvSpPr>
              <a:spLocks noChangeArrowheads="1"/>
            </p:cNvSpPr>
            <p:nvPr/>
          </p:nvSpPr>
          <p:spPr bwMode="auto">
            <a:xfrm>
              <a:off x="4368" y="2928"/>
              <a:ext cx="96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30" name="Oval 50"/>
            <p:cNvSpPr>
              <a:spLocks noChangeArrowheads="1"/>
            </p:cNvSpPr>
            <p:nvPr/>
          </p:nvSpPr>
          <p:spPr bwMode="auto">
            <a:xfrm>
              <a:off x="4416" y="2736"/>
              <a:ext cx="96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31" name="Oval 51"/>
            <p:cNvSpPr>
              <a:spLocks noChangeArrowheads="1"/>
            </p:cNvSpPr>
            <p:nvPr/>
          </p:nvSpPr>
          <p:spPr bwMode="auto">
            <a:xfrm>
              <a:off x="4560" y="2640"/>
              <a:ext cx="96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32" name="Oval 52"/>
            <p:cNvSpPr>
              <a:spLocks noChangeArrowheads="1"/>
            </p:cNvSpPr>
            <p:nvPr/>
          </p:nvSpPr>
          <p:spPr bwMode="auto">
            <a:xfrm>
              <a:off x="4320" y="2352"/>
              <a:ext cx="96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33" name="Oval 53"/>
            <p:cNvSpPr>
              <a:spLocks noChangeArrowheads="1"/>
            </p:cNvSpPr>
            <p:nvPr/>
          </p:nvSpPr>
          <p:spPr bwMode="auto">
            <a:xfrm>
              <a:off x="4512" y="2928"/>
              <a:ext cx="96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34" name="Oval 54"/>
            <p:cNvSpPr>
              <a:spLocks noChangeArrowheads="1"/>
            </p:cNvSpPr>
            <p:nvPr/>
          </p:nvSpPr>
          <p:spPr bwMode="auto">
            <a:xfrm>
              <a:off x="4320" y="2592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A9757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35" name="Oval 55"/>
            <p:cNvSpPr>
              <a:spLocks noChangeArrowheads="1"/>
            </p:cNvSpPr>
            <p:nvPr/>
          </p:nvSpPr>
          <p:spPr bwMode="auto">
            <a:xfrm>
              <a:off x="4080" y="3072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A9757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36" name="Oval 56"/>
            <p:cNvSpPr>
              <a:spLocks noChangeArrowheads="1"/>
            </p:cNvSpPr>
            <p:nvPr/>
          </p:nvSpPr>
          <p:spPr bwMode="auto">
            <a:xfrm>
              <a:off x="4176" y="2736"/>
              <a:ext cx="96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6253588" y="1365738"/>
            <a:ext cx="1518812" cy="131885"/>
            <a:chOff x="624" y="1488"/>
            <a:chExt cx="1871" cy="144"/>
          </a:xfrm>
        </p:grpSpPr>
        <p:sp>
          <p:nvSpPr>
            <p:cNvPr id="916538" name="Rectangle 58"/>
            <p:cNvSpPr>
              <a:spLocks noChangeArrowheads="1"/>
            </p:cNvSpPr>
            <p:nvPr/>
          </p:nvSpPr>
          <p:spPr bwMode="auto">
            <a:xfrm>
              <a:off x="633" y="1514"/>
              <a:ext cx="1808" cy="92"/>
            </a:xfrm>
            <a:prstGeom prst="rect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39" name="Oval 59"/>
            <p:cNvSpPr>
              <a:spLocks noChangeArrowheads="1"/>
            </p:cNvSpPr>
            <p:nvPr/>
          </p:nvSpPr>
          <p:spPr bwMode="auto">
            <a:xfrm>
              <a:off x="624" y="1488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A9757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40" name="AutoShape 60"/>
            <p:cNvSpPr>
              <a:spLocks noChangeArrowheads="1"/>
            </p:cNvSpPr>
            <p:nvPr/>
          </p:nvSpPr>
          <p:spPr bwMode="auto">
            <a:xfrm rot="-8133702">
              <a:off x="2352" y="1488"/>
              <a:ext cx="143" cy="143"/>
            </a:xfrm>
            <a:prstGeom prst="rtTriangle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916542" name="Oval 62"/>
          <p:cNvSpPr>
            <a:spLocks noChangeArrowheads="1"/>
          </p:cNvSpPr>
          <p:nvPr/>
        </p:nvSpPr>
        <p:spPr bwMode="auto">
          <a:xfrm>
            <a:off x="6324600" y="2514600"/>
            <a:ext cx="762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16543" name="Oval 63"/>
          <p:cNvSpPr>
            <a:spLocks noChangeArrowheads="1"/>
          </p:cNvSpPr>
          <p:nvPr/>
        </p:nvSpPr>
        <p:spPr bwMode="auto">
          <a:xfrm>
            <a:off x="7162800" y="2590800"/>
            <a:ext cx="762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16544" name="AutoShape 64"/>
          <p:cNvSpPr>
            <a:spLocks noChangeArrowheads="1"/>
          </p:cNvSpPr>
          <p:nvPr/>
        </p:nvSpPr>
        <p:spPr bwMode="auto">
          <a:xfrm>
            <a:off x="6400800" y="26289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16545" name="AutoShape 65"/>
          <p:cNvSpPr>
            <a:spLocks noChangeArrowheads="1"/>
          </p:cNvSpPr>
          <p:nvPr/>
        </p:nvSpPr>
        <p:spPr bwMode="auto">
          <a:xfrm flipH="1">
            <a:off x="6858000" y="26924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447800" y="457200"/>
            <a:ext cx="6781800" cy="2133600"/>
            <a:chOff x="912" y="288"/>
            <a:chExt cx="4272" cy="1344"/>
          </a:xfrm>
        </p:grpSpPr>
        <p:sp>
          <p:nvSpPr>
            <p:cNvPr id="916547" name="Oval 67"/>
            <p:cNvSpPr>
              <a:spLocks noChangeArrowheads="1"/>
            </p:cNvSpPr>
            <p:nvPr/>
          </p:nvSpPr>
          <p:spPr bwMode="auto">
            <a:xfrm>
              <a:off x="912" y="1296"/>
              <a:ext cx="1056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48" name="Oval 68"/>
            <p:cNvSpPr>
              <a:spLocks noChangeArrowheads="1"/>
            </p:cNvSpPr>
            <p:nvPr/>
          </p:nvSpPr>
          <p:spPr bwMode="auto">
            <a:xfrm>
              <a:off x="3408" y="288"/>
              <a:ext cx="1776" cy="1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1752600" y="2438400"/>
            <a:ext cx="5867400" cy="533400"/>
            <a:chOff x="1104" y="1536"/>
            <a:chExt cx="3696" cy="336"/>
          </a:xfrm>
        </p:grpSpPr>
        <p:sp>
          <p:nvSpPr>
            <p:cNvPr id="916550" name="Oval 70"/>
            <p:cNvSpPr>
              <a:spLocks noChangeArrowheads="1"/>
            </p:cNvSpPr>
            <p:nvPr/>
          </p:nvSpPr>
          <p:spPr bwMode="auto">
            <a:xfrm>
              <a:off x="1104" y="1536"/>
              <a:ext cx="1056" cy="336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51" name="Oval 71"/>
            <p:cNvSpPr>
              <a:spLocks noChangeArrowheads="1"/>
            </p:cNvSpPr>
            <p:nvPr/>
          </p:nvSpPr>
          <p:spPr bwMode="auto">
            <a:xfrm>
              <a:off x="3744" y="1536"/>
              <a:ext cx="1056" cy="336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45545249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med">
        <p14:prism dir="r"/>
      </p:transition>
    </mc:Choice>
    <mc:Fallback xmlns:mv="urn:schemas-microsoft-com:mac:vml" xmlns="">
      <p:transition spd="med">
        <p:cover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EBD02-8D2B-114F-96AA-4F9D7ADF17CD}" type="slidenum">
              <a:rPr lang="en-US"/>
              <a:pPr/>
              <a:t>18</a:t>
            </a:fld>
            <a:endParaRPr lang="en-US"/>
          </a:p>
        </p:txBody>
      </p:sp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>
          <a:xfrm>
            <a:off x="-75903" y="178594"/>
            <a:ext cx="9295805" cy="785813"/>
          </a:xfrm>
          <a:ln/>
        </p:spPr>
        <p:txBody>
          <a:bodyPr/>
          <a:lstStyle/>
          <a:p>
            <a:r>
              <a:rPr lang="en-US"/>
              <a:t>Saturation at RHIC and LHC</a:t>
            </a:r>
          </a:p>
        </p:txBody>
      </p:sp>
      <p:sp>
        <p:nvSpPr>
          <p:cNvPr id="46082" name="Rectangle 2"/>
          <p:cNvSpPr>
            <a:spLocks/>
          </p:cNvSpPr>
          <p:nvPr/>
        </p:nvSpPr>
        <p:spPr bwMode="auto">
          <a:xfrm>
            <a:off x="1138535" y="6049863"/>
            <a:ext cx="7045523" cy="45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larger phase space for saturation effects at LHC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1086074"/>
            <a:ext cx="6145857" cy="484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771800" y="4077072"/>
            <a:ext cx="914400" cy="914400"/>
          </a:xfrm>
          <a:prstGeom prst="ellipse">
            <a:avLst/>
          </a:prstGeom>
          <a:noFill/>
          <a:ln w="57150" cmpd="sng">
            <a:solidFill>
              <a:srgbClr val="2A2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xtBox 2"/>
          <p:cNvSpPr txBox="1"/>
          <p:nvPr/>
        </p:nvSpPr>
        <p:spPr>
          <a:xfrm>
            <a:off x="323528" y="3501008"/>
            <a:ext cx="152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BRAHMS</a:t>
            </a:r>
            <a:endParaRPr lang="da-DK" dirty="0"/>
          </a:p>
        </p:txBody>
      </p:sp>
      <p:cxnSp>
        <p:nvCxnSpPr>
          <p:cNvPr id="6" name="Elbow Connector 5"/>
          <p:cNvCxnSpPr>
            <a:stCxn id="3" idx="3"/>
          </p:cNvCxnSpPr>
          <p:nvPr/>
        </p:nvCxnSpPr>
        <p:spPr>
          <a:xfrm>
            <a:off x="1844648" y="3731841"/>
            <a:ext cx="1431208" cy="489247"/>
          </a:xfrm>
          <a:prstGeom prst="bentConnector3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27" y="0"/>
            <a:ext cx="93493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/>
          </p:cNvSpPr>
          <p:nvPr/>
        </p:nvSpPr>
        <p:spPr bwMode="auto">
          <a:xfrm>
            <a:off x="8930" y="26789"/>
            <a:ext cx="6474023" cy="821531"/>
          </a:xfrm>
          <a:prstGeom prst="rect">
            <a:avLst/>
          </a:prstGeom>
          <a:solidFill>
            <a:srgbClr val="FEFFFE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2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ALICE Setup</a:t>
            </a:r>
          </a:p>
        </p:txBody>
      </p:sp>
    </p:spTree>
    <p:extLst>
      <p:ext uri="{BB962C8B-B14F-4D97-AF65-F5344CB8AC3E}">
        <p14:creationId xmlns:p14="http://schemas.microsoft.com/office/powerpoint/2010/main" val="345958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6952"/>
          <a:stretch/>
        </p:blipFill>
        <p:spPr bwMode="auto">
          <a:xfrm>
            <a:off x="740188" y="980728"/>
            <a:ext cx="840381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07504" y="332656"/>
            <a:ext cx="4572000" cy="3416320"/>
          </a:xfrm>
          <a:prstGeom prst="rect">
            <a:avLst/>
          </a:prstGeom>
          <a:solidFill>
            <a:srgbClr val="CCFFCC">
              <a:alpha val="37000"/>
            </a:srgbClr>
          </a:solidFill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da-DK" dirty="0" err="1">
                <a:solidFill>
                  <a:schemeClr val="accent1"/>
                </a:solidFill>
              </a:rPr>
              <a:t>Physics</a:t>
            </a:r>
            <a:r>
              <a:rPr lang="da-DK" dirty="0">
                <a:solidFill>
                  <a:schemeClr val="accent1"/>
                </a:solidFill>
              </a:rPr>
              <a:t> </a:t>
            </a:r>
            <a:r>
              <a:rPr lang="da-DK" dirty="0" smtClean="0">
                <a:solidFill>
                  <a:schemeClr val="accent1"/>
                </a:solidFill>
              </a:rPr>
              <a:t>Motivation</a:t>
            </a:r>
            <a:endParaRPr lang="da-DK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a-DK" dirty="0">
                <a:solidFill>
                  <a:schemeClr val="accent1"/>
                </a:solidFill>
              </a:rPr>
              <a:t>Core Upgrade</a:t>
            </a:r>
          </a:p>
          <a:p>
            <a:pPr marL="800100" lvl="1" indent="-342900">
              <a:buFont typeface="Arial"/>
              <a:buChar char="•"/>
            </a:pPr>
            <a:r>
              <a:rPr lang="da-DK" dirty="0" smtClean="0">
                <a:solidFill>
                  <a:schemeClr val="accent1"/>
                </a:solidFill>
              </a:rPr>
              <a:t>High Rate </a:t>
            </a:r>
            <a:r>
              <a:rPr lang="da-DK" dirty="0" err="1" smtClean="0">
                <a:solidFill>
                  <a:schemeClr val="accent1"/>
                </a:solidFill>
              </a:rPr>
              <a:t>Capabilities</a:t>
            </a:r>
            <a:endParaRPr lang="da-DK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da-DK" dirty="0" smtClean="0">
                <a:solidFill>
                  <a:schemeClr val="accent1"/>
                </a:solidFill>
              </a:rPr>
              <a:t>ITS </a:t>
            </a:r>
            <a:r>
              <a:rPr lang="da-DK" dirty="0">
                <a:solidFill>
                  <a:schemeClr val="accent1"/>
                </a:solidFill>
              </a:rPr>
              <a:t>Upgrade</a:t>
            </a:r>
          </a:p>
          <a:p>
            <a:pPr marL="800100" lvl="1" indent="-342900">
              <a:buFont typeface="Arial"/>
              <a:buChar char="•"/>
            </a:pPr>
            <a:r>
              <a:rPr lang="da-DK" dirty="0" err="1" smtClean="0">
                <a:solidFill>
                  <a:schemeClr val="accent1"/>
                </a:solidFill>
              </a:rPr>
              <a:t>Physics</a:t>
            </a:r>
            <a:r>
              <a:rPr lang="da-DK" dirty="0" smtClean="0">
                <a:solidFill>
                  <a:schemeClr val="accent1"/>
                </a:solidFill>
              </a:rPr>
              <a:t> </a:t>
            </a:r>
            <a:r>
              <a:rPr lang="da-DK" dirty="0">
                <a:solidFill>
                  <a:schemeClr val="accent1"/>
                </a:solidFill>
              </a:rPr>
              <a:t>Performance </a:t>
            </a:r>
            <a:r>
              <a:rPr lang="da-DK" dirty="0" err="1">
                <a:solidFill>
                  <a:schemeClr val="accent1"/>
                </a:solidFill>
              </a:rPr>
              <a:t>Examples</a:t>
            </a:r>
            <a:endParaRPr lang="da-DK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a-DK" dirty="0" err="1" smtClean="0">
                <a:solidFill>
                  <a:schemeClr val="accent1"/>
                </a:solidFill>
              </a:rPr>
              <a:t>Possible</a:t>
            </a:r>
            <a:r>
              <a:rPr lang="da-DK" dirty="0" smtClean="0">
                <a:solidFill>
                  <a:schemeClr val="accent1"/>
                </a:solidFill>
              </a:rPr>
              <a:t> Additions</a:t>
            </a:r>
            <a:endParaRPr lang="da-DK" dirty="0">
              <a:solidFill>
                <a:schemeClr val="accent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da-DK" dirty="0">
                <a:solidFill>
                  <a:schemeClr val="accent1"/>
                </a:solidFill>
              </a:rPr>
              <a:t>VHMPID, MFT, </a:t>
            </a:r>
            <a:r>
              <a:rPr lang="da-DK" dirty="0" err="1">
                <a:solidFill>
                  <a:schemeClr val="accent1"/>
                </a:solidFill>
              </a:rPr>
              <a:t>FoCal</a:t>
            </a:r>
            <a:endParaRPr lang="da-DK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a-DK" dirty="0">
                <a:solidFill>
                  <a:schemeClr val="accent1"/>
                </a:solidFill>
              </a:rPr>
              <a:t>Summary</a:t>
            </a:r>
            <a:endParaRPr lang="da-DK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7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E459-AD4C-C04C-AD6A-B2E2A3ABD31B}" type="slidenum">
              <a:rPr lang="en-US"/>
              <a:pPr/>
              <a:t>20</a:t>
            </a:fld>
            <a:endParaRPr lang="en-US"/>
          </a:p>
        </p:txBody>
      </p:sp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>
          <a:xfrm>
            <a:off x="250031" y="89297"/>
            <a:ext cx="8643938" cy="821531"/>
          </a:xfrm>
          <a:ln/>
        </p:spPr>
        <p:txBody>
          <a:bodyPr/>
          <a:lstStyle/>
          <a:p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FoCal</a:t>
            </a:r>
            <a:endParaRPr lang="en-US">
              <a:latin typeface="Helvetica Light" charset="0"/>
              <a:sym typeface="Helvetica Light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>
            <p:ph type="body" idx="1"/>
          </p:nvPr>
        </p:nvSpPr>
        <p:spPr>
          <a:xfrm>
            <a:off x="160734" y="839391"/>
            <a:ext cx="8643938" cy="5661422"/>
          </a:xfrm>
          <a:ln/>
        </p:spPr>
        <p:txBody>
          <a:bodyPr/>
          <a:lstStyle/>
          <a:p>
            <a:pPr>
              <a:lnSpc>
                <a:spcPct val="90000"/>
              </a:lnSpc>
              <a:buFont typeface="Helvetica Light" charset="0"/>
              <a:buChar char="•"/>
            </a:pP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SiW electromagnetic calorimeter</a:t>
            </a:r>
            <a:endParaRPr lang="en-US">
              <a:latin typeface="Helvetica Light" charset="0"/>
              <a:sym typeface="Helvetica Light" charset="0"/>
            </a:endParaRPr>
          </a:p>
          <a:p>
            <a:pPr marL="482186" lvl="1">
              <a:lnSpc>
                <a:spcPct val="90000"/>
              </a:lnSpc>
              <a:buFont typeface="Helvetica Light" charset="0"/>
              <a:buChar char="•"/>
            </a:pP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two options for location</a:t>
            </a:r>
            <a:endParaRPr lang="en-US">
              <a:latin typeface="Helvetica Light" charset="0"/>
              <a:sym typeface="Helvetica Light" charset="0"/>
            </a:endParaRPr>
          </a:p>
          <a:p>
            <a:pPr marL="750067" lvl="2">
              <a:lnSpc>
                <a:spcPct val="90000"/>
              </a:lnSpc>
              <a:buFont typeface="Helvetica Light" charset="0"/>
              <a:buChar char="•"/>
            </a:pP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3.5 m from IP, 2.5 &lt; </a:t>
            </a:r>
            <a:r>
              <a:rPr lang="en-US" sz="2500">
                <a:latin typeface="Symbol" charset="0"/>
                <a:cs typeface="Symbol" charset="0"/>
                <a:sym typeface="Symbol" charset="0"/>
              </a:rPr>
              <a:t>η </a:t>
            </a: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&lt; 4.2</a:t>
            </a:r>
            <a:endParaRPr lang="en-US">
              <a:latin typeface="Helvetica Light" charset="0"/>
              <a:sym typeface="Helvetica Light" charset="0"/>
            </a:endParaRPr>
          </a:p>
          <a:p>
            <a:pPr marL="750067" lvl="2">
              <a:lnSpc>
                <a:spcPct val="90000"/>
              </a:lnSpc>
              <a:buFont typeface="Helvetica Light" charset="0"/>
              <a:buChar char="•"/>
            </a:pP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8 m from IP, 3.3 &lt; </a:t>
            </a:r>
            <a:r>
              <a:rPr lang="en-US" sz="2500">
                <a:latin typeface="Symbol" charset="0"/>
                <a:cs typeface="Symbol" charset="0"/>
                <a:sym typeface="Symbol" charset="0"/>
              </a:rPr>
              <a:t>η </a:t>
            </a: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&lt; 5.0</a:t>
            </a:r>
            <a:endParaRPr lang="en-US">
              <a:latin typeface="Helvetica Light" charset="0"/>
              <a:sym typeface="Helvetica Light" charset="0"/>
            </a:endParaRPr>
          </a:p>
          <a:p>
            <a:pPr marL="750067" lvl="2">
              <a:lnSpc>
                <a:spcPct val="90000"/>
              </a:lnSpc>
              <a:buFont typeface="Helvetica Light" charset="0"/>
              <a:buChar char="•"/>
            </a:pP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optional hadronic calorimeter</a:t>
            </a:r>
            <a:endParaRPr lang="en-US">
              <a:latin typeface="Helvetica Light" charset="0"/>
              <a:sym typeface="Helvetica Light" charset="0"/>
            </a:endParaRPr>
          </a:p>
          <a:p>
            <a:pPr>
              <a:lnSpc>
                <a:spcPct val="90000"/>
              </a:lnSpc>
              <a:buFont typeface="Helvetica Light" charset="0"/>
              <a:buChar char="•"/>
            </a:pP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2 technologies</a:t>
            </a:r>
            <a:endParaRPr lang="en-US">
              <a:latin typeface="Helvetica Light" charset="0"/>
              <a:sym typeface="Helvetica Light" charset="0"/>
            </a:endParaRPr>
          </a:p>
          <a:p>
            <a:pPr marL="482186" lvl="1">
              <a:lnSpc>
                <a:spcPct val="90000"/>
              </a:lnSpc>
              <a:buFont typeface="Helvetica Light" charset="0"/>
              <a:buChar char="•"/>
            </a:pP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low-granularity conventional Si-pads</a:t>
            </a:r>
            <a:endParaRPr lang="en-US">
              <a:latin typeface="Helvetica Light" charset="0"/>
              <a:sym typeface="Helvetica Light" charset="0"/>
            </a:endParaRPr>
          </a:p>
          <a:p>
            <a:pPr marL="482186" lvl="1">
              <a:lnSpc>
                <a:spcPct val="90000"/>
              </a:lnSpc>
              <a:buFont typeface="Helvetica Light" charset="0"/>
              <a:buChar char="•"/>
            </a:pP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high-granularity ≈ 1 mm</a:t>
            </a:r>
            <a:r>
              <a:rPr lang="en-US" sz="2300" baseline="32000">
                <a:latin typeface="Helvetica Light" charset="0"/>
                <a:cs typeface="Helvetica Light" charset="0"/>
                <a:sym typeface="Helvetica Light" charset="0"/>
              </a:rPr>
              <a:t>2 </a:t>
            </a:r>
            <a:endParaRPr lang="en-US">
              <a:latin typeface="Helvetica Light" charset="0"/>
              <a:sym typeface="Helvetica Light" charset="0"/>
            </a:endParaRPr>
          </a:p>
          <a:p>
            <a:pPr marL="750067" lvl="2">
              <a:lnSpc>
                <a:spcPct val="90000"/>
              </a:lnSpc>
              <a:buFont typeface="Helvetica Light" charset="0"/>
              <a:buChar char="•"/>
            </a:pP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needed for </a:t>
            </a:r>
            <a:r>
              <a:rPr lang="en-US" sz="2500">
                <a:latin typeface="Symbol" charset="0"/>
                <a:cs typeface="Symbol" charset="0"/>
                <a:sym typeface="Symbol" charset="0"/>
              </a:rPr>
              <a:t>π</a:t>
            </a:r>
            <a:r>
              <a:rPr lang="en-US" sz="2500" baseline="32000">
                <a:latin typeface="Symbol" charset="0"/>
                <a:cs typeface="Symbol" charset="0"/>
                <a:sym typeface="Symbol" charset="0"/>
              </a:rPr>
              <a:t>0</a:t>
            </a:r>
            <a:r>
              <a:rPr lang="en-US" sz="2500">
                <a:latin typeface="Symbol" charset="0"/>
                <a:cs typeface="Symbol" charset="0"/>
                <a:sym typeface="Symbol" charset="0"/>
              </a:rPr>
              <a:t>/γ </a:t>
            </a: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discrimination </a:t>
            </a:r>
            <a:endParaRPr lang="en-US" sz="2300" baseline="32000">
              <a:latin typeface="Helvetica Light" charset="0"/>
              <a:sym typeface="Helvetica Light" charset="0"/>
            </a:endParaRPr>
          </a:p>
          <a:p>
            <a:pPr marL="750067" lvl="2">
              <a:lnSpc>
                <a:spcPct val="90000"/>
              </a:lnSpc>
              <a:buFont typeface="Helvetica Light" charset="0"/>
              <a:buChar char="•"/>
            </a:pPr>
            <a:r>
              <a:rPr lang="en-US" sz="2300">
                <a:latin typeface="Helvetica Light" charset="0"/>
                <a:cs typeface="Helvetica Light" charset="0"/>
                <a:sym typeface="Helvetica Light" charset="0"/>
              </a:rPr>
              <a:t>likely using MAPS</a:t>
            </a:r>
            <a:endParaRPr lang="en-US" sz="2300">
              <a:latin typeface="Helvetica Light" charset="0"/>
              <a:sym typeface="Helvetica Light" charset="0"/>
            </a:endParaRPr>
          </a:p>
          <a:p>
            <a:pPr>
              <a:lnSpc>
                <a:spcPct val="90000"/>
              </a:lnSpc>
              <a:buFont typeface="Helvetica Light" charset="0"/>
              <a:buChar char="•"/>
            </a:pP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also allows studies of </a:t>
            </a:r>
            <a:r>
              <a:rPr lang="en-US" sz="3000">
                <a:latin typeface="Symbol" charset="0"/>
                <a:cs typeface="Symbol" charset="0"/>
                <a:sym typeface="Symbol" charset="0"/>
              </a:rPr>
              <a:t>γ</a:t>
            </a:r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-jet correlations</a:t>
            </a:r>
            <a:r>
              <a:rPr lang="en-US">
                <a:latin typeface="Helvetica Light" charset="0"/>
                <a:sym typeface="Helvetica Light" charset="0"/>
              </a:rPr>
              <a:t/>
            </a:r>
            <a:br>
              <a:rPr lang="en-US">
                <a:latin typeface="Helvetica Light" charset="0"/>
                <a:sym typeface="Helvetica Light" charset="0"/>
              </a:rPr>
            </a:br>
            <a:endParaRPr lang="en-US">
              <a:latin typeface="Helvetica Light" charset="0"/>
              <a:sym typeface="Helvetica Light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77" y="26789"/>
            <a:ext cx="3661172" cy="454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6223992" y="4579814"/>
            <a:ext cx="2928938" cy="1984623"/>
            <a:chOff x="0" y="0"/>
            <a:chExt cx="2624" cy="1777"/>
          </a:xfrm>
        </p:grpSpPr>
        <p:pic>
          <p:nvPicPr>
            <p:cNvPr id="4096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24" cy="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" y="1172"/>
              <a:ext cx="42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69" name="Group 9"/>
          <p:cNvGrpSpPr>
            <a:grpSpLocks/>
          </p:cNvGrpSpPr>
          <p:nvPr/>
        </p:nvGrpSpPr>
        <p:grpSpPr bwMode="auto">
          <a:xfrm>
            <a:off x="5741789" y="6393657"/>
            <a:ext cx="3232547" cy="330398"/>
            <a:chOff x="0" y="4"/>
            <a:chExt cx="2896" cy="296"/>
          </a:xfrm>
        </p:grpSpPr>
        <p:sp>
          <p:nvSpPr>
            <p:cNvPr id="40967" name="Rectangle 7"/>
            <p:cNvSpPr>
              <a:spLocks/>
            </p:cNvSpPr>
            <p:nvPr/>
          </p:nvSpPr>
          <p:spPr bwMode="auto">
            <a:xfrm>
              <a:off x="0" y="4"/>
              <a:ext cx="2896" cy="296"/>
            </a:xfrm>
            <a:prstGeom prst="rect">
              <a:avLst/>
            </a:prstGeom>
            <a:solidFill>
              <a:srgbClr val="FFFFFF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40968" name="Rectangle 8"/>
            <p:cNvSpPr>
              <a:spLocks/>
            </p:cNvSpPr>
            <p:nvPr/>
          </p:nvSpPr>
          <p:spPr bwMode="auto">
            <a:xfrm>
              <a:off x="0" y="31"/>
              <a:ext cx="287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latin typeface="Helvetica Light" charset="0"/>
                  <a:ea typeface="ＭＳ Ｐゴシック" charset="0"/>
                  <a:cs typeface="Helvetica Light" charset="0"/>
                  <a:sym typeface="Helvetica Light" charset="0"/>
                </a:rPr>
                <a:t>4mm separation clearly detected</a:t>
              </a:r>
            </a:p>
          </p:txBody>
        </p:sp>
      </p:grpSp>
      <p:sp>
        <p:nvSpPr>
          <p:cNvPr id="40970" name="Rectangle 10"/>
          <p:cNvSpPr>
            <a:spLocks/>
          </p:cNvSpPr>
          <p:nvPr/>
        </p:nvSpPr>
        <p:spPr bwMode="auto">
          <a:xfrm>
            <a:off x="308074" y="6393656"/>
            <a:ext cx="297358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posters by T. Gunji (ID 498, 143), </a:t>
            </a:r>
          </a:p>
          <a:p>
            <a:r>
              <a:rPr lang="en-US" sz="140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N. Poljak (ID 118)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00" y="44624"/>
            <a:ext cx="7772400" cy="708528"/>
          </a:xfrm>
          <a:solidFill>
            <a:schemeClr val="accent1">
              <a:lumMod val="40000"/>
              <a:lumOff val="60000"/>
              <a:alpha val="54000"/>
            </a:schemeClr>
          </a:solidFill>
          <a:ln w="31750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cap="none" dirty="0" smtClean="0"/>
              <a:t>ALICE Upgrade Physics Reach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54588"/>
              </p:ext>
            </p:extLst>
          </p:nvPr>
        </p:nvGraphicFramePr>
        <p:xfrm>
          <a:off x="0" y="1481170"/>
          <a:ext cx="9144000" cy="542587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47664"/>
                <a:gridCol w="3384376"/>
                <a:gridCol w="2232248"/>
                <a:gridCol w="1979712"/>
              </a:tblGrid>
              <a:tr h="77946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Topic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Observable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Approved 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(1/</a:t>
                      </a:r>
                      <a:r>
                        <a:rPr lang="en-US" sz="1400" b="1" baseline="0" dirty="0" err="1" smtClean="0"/>
                        <a:t>nb</a:t>
                      </a:r>
                      <a:r>
                        <a:rPr lang="en-US" sz="1400" b="1" baseline="0" dirty="0" smtClean="0"/>
                        <a:t> delivered, 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0.1/</a:t>
                      </a:r>
                      <a:r>
                        <a:rPr lang="en-US" sz="1400" b="1" baseline="0" dirty="0" err="1" smtClean="0"/>
                        <a:t>nb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err="1" smtClean="0"/>
                        <a:t>m.b</a:t>
                      </a:r>
                      <a:r>
                        <a:rPr lang="en-US" sz="1400" b="1" baseline="0" dirty="0" smtClean="0"/>
                        <a:t>.)</a:t>
                      </a:r>
                      <a:endParaRPr lang="en-GB" sz="14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Upgrade </a:t>
                      </a:r>
                    </a:p>
                    <a:p>
                      <a:pPr algn="ctr"/>
                      <a:r>
                        <a:rPr lang="en-US" sz="1400" b="1" dirty="0" smtClean="0"/>
                        <a:t>(10/</a:t>
                      </a:r>
                      <a:r>
                        <a:rPr lang="en-US" sz="1400" b="1" dirty="0" err="1" smtClean="0"/>
                        <a:t>nb</a:t>
                      </a:r>
                      <a:r>
                        <a:rPr lang="en-US" sz="1400" b="1" dirty="0" smtClean="0"/>
                        <a:t> delivered,</a:t>
                      </a:r>
                      <a:r>
                        <a:rPr lang="en-US" sz="14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10/</a:t>
                      </a:r>
                      <a:r>
                        <a:rPr lang="en-US" sz="1400" b="1" baseline="0" dirty="0" err="1" smtClean="0"/>
                        <a:t>nb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err="1" smtClean="0"/>
                        <a:t>m.b</a:t>
                      </a:r>
                      <a:r>
                        <a:rPr lang="en-US" sz="1400" b="1" dirty="0" smtClean="0"/>
                        <a:t>.)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1755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Heavy </a:t>
                      </a:r>
                      <a:r>
                        <a:rPr lang="en-US" sz="1400" b="1" dirty="0" err="1" smtClean="0"/>
                        <a:t>flavour</a:t>
                      </a:r>
                      <a:endParaRPr lang="en-GB" sz="1400" b="1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</a:t>
                      </a:r>
                      <a:r>
                        <a:rPr lang="en-US" sz="1400" b="1" baseline="0" dirty="0" smtClean="0"/>
                        <a:t> meson R</a:t>
                      </a:r>
                      <a:r>
                        <a:rPr lang="en-US" sz="1400" b="1" baseline="-25000" dirty="0" smtClean="0"/>
                        <a:t>AA</a:t>
                      </a:r>
                      <a:endParaRPr lang="en-GB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&gt;1, 10%</a:t>
                      </a:r>
                      <a:endParaRPr lang="en-GB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&gt;0, 0.3%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7558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 from B</a:t>
                      </a:r>
                      <a:r>
                        <a:rPr lang="en-US" sz="1400" b="1" baseline="0" dirty="0" smtClean="0"/>
                        <a:t> R</a:t>
                      </a:r>
                      <a:r>
                        <a:rPr lang="en-US" sz="1400" b="1" baseline="-25000" dirty="0" smtClean="0"/>
                        <a:t>AA</a:t>
                      </a:r>
                      <a:endParaRPr lang="en-GB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&gt;3, 30%</a:t>
                      </a:r>
                      <a:endParaRPr lang="en-GB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&gt;2, 1%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7558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D meson elliptic flow (for v</a:t>
                      </a:r>
                      <a:r>
                        <a:rPr lang="en-US" sz="1400" b="1" baseline="-25000" dirty="0" smtClean="0"/>
                        <a:t>2</a:t>
                      </a:r>
                      <a:r>
                        <a:rPr lang="en-US" sz="1400" b="1" baseline="0" dirty="0" smtClean="0"/>
                        <a:t>=0.2)</a:t>
                      </a:r>
                      <a:endParaRPr lang="en-GB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&gt;1, 50%</a:t>
                      </a:r>
                      <a:endParaRPr lang="en-GB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&gt;0, 2.5%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7558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D from B elliptic flow (for v</a:t>
                      </a:r>
                      <a:r>
                        <a:rPr lang="en-US" sz="1400" b="1" baseline="-25000" dirty="0" smtClean="0"/>
                        <a:t>2</a:t>
                      </a:r>
                      <a:r>
                        <a:rPr lang="en-US" sz="1400" b="1" baseline="0" dirty="0" smtClean="0"/>
                        <a:t>=0.1)</a:t>
                      </a:r>
                      <a:endParaRPr lang="en-GB" sz="1400" b="1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not accessible</a:t>
                      </a:r>
                      <a:endParaRPr lang="en-GB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&gt;2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, 20%</a:t>
                      </a:r>
                      <a:endParaRPr lang="en-GB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7558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Charm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baryon/meson ratio</a:t>
                      </a:r>
                      <a:r>
                        <a:rPr lang="en-US" sz="1400" b="1" baseline="0" dirty="0" smtClean="0"/>
                        <a:t> (</a:t>
                      </a:r>
                      <a:r>
                        <a:rPr lang="en-US" sz="1400" b="1" baseline="0" dirty="0" err="1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400" b="1" baseline="-25000" dirty="0" err="1" smtClean="0"/>
                        <a:t>c</a:t>
                      </a:r>
                      <a:r>
                        <a:rPr lang="en-US" sz="1400" b="1" baseline="0" dirty="0" smtClean="0"/>
                        <a:t>/D)</a:t>
                      </a:r>
                      <a:endParaRPr lang="en-GB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not accessible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&gt;2, 15%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7558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baseline="0" dirty="0" smtClean="0"/>
                        <a:t>D</a:t>
                      </a:r>
                      <a:r>
                        <a:rPr lang="en-GB" sz="1400" b="1" baseline="-25000" dirty="0" smtClean="0"/>
                        <a:t>s</a:t>
                      </a:r>
                      <a:r>
                        <a:rPr lang="en-GB" sz="1400" b="1" baseline="0" dirty="0" smtClean="0"/>
                        <a:t> R</a:t>
                      </a:r>
                      <a:r>
                        <a:rPr lang="en-GB" sz="1400" b="1" baseline="-25000" dirty="0" smtClean="0"/>
                        <a:t>AA</a:t>
                      </a:r>
                      <a:endParaRPr lang="en-GB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&gt;4, 15%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&gt;1, 1%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7558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Charmonia</a:t>
                      </a:r>
                      <a:endParaRPr lang="en-GB" sz="14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J/</a:t>
                      </a:r>
                      <a:r>
                        <a:rPr lang="en-US" sz="1400" b="1" dirty="0" smtClean="0">
                          <a:latin typeface="Symbol" pitchFamily="18" charset="2"/>
                        </a:rPr>
                        <a:t>y</a:t>
                      </a:r>
                      <a:r>
                        <a:rPr lang="en-US" sz="1400" b="1" baseline="0" dirty="0" smtClean="0">
                          <a:latin typeface="Symbol" pitchFamily="18" charset="2"/>
                        </a:rPr>
                        <a:t> </a:t>
                      </a:r>
                      <a:r>
                        <a:rPr lang="en-US" sz="1400" b="1" baseline="0" dirty="0" smtClean="0"/>
                        <a:t>R</a:t>
                      </a:r>
                      <a:r>
                        <a:rPr lang="en-US" sz="1400" b="1" baseline="-25000" dirty="0" smtClean="0"/>
                        <a:t>AA</a:t>
                      </a:r>
                      <a:r>
                        <a:rPr lang="en-US" sz="1400" b="1" baseline="0" dirty="0" smtClean="0"/>
                        <a:t> (forward y)</a:t>
                      </a:r>
                      <a:endParaRPr lang="en-GB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p</a:t>
                      </a:r>
                      <a:r>
                        <a:rPr lang="en-US" sz="1400" b="1" baseline="-25000" dirty="0" err="1" smtClean="0"/>
                        <a:t>T</a:t>
                      </a:r>
                      <a:r>
                        <a:rPr lang="en-US" sz="1400" b="1" dirty="0" smtClean="0"/>
                        <a:t>&gt;0, 1%</a:t>
                      </a:r>
                      <a:endParaRPr lang="en-GB" sz="1400" b="1" dirty="0" smtClean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p</a:t>
                      </a:r>
                      <a:r>
                        <a:rPr lang="en-US" sz="1400" b="1" baseline="-25000" dirty="0" err="1" smtClean="0"/>
                        <a:t>T</a:t>
                      </a:r>
                      <a:r>
                        <a:rPr lang="en-US" sz="1400" b="1" dirty="0" smtClean="0"/>
                        <a:t>&gt;0, 0.3%</a:t>
                      </a:r>
                      <a:endParaRPr lang="en-GB" sz="1400" b="1" dirty="0" smtClean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7558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Symbol" pitchFamily="18" charset="2"/>
                        <a:buNone/>
                      </a:pPr>
                      <a:r>
                        <a:rPr lang="en-US" sz="1400" b="1" baseline="0" dirty="0" smtClean="0"/>
                        <a:t>J/</a:t>
                      </a:r>
                      <a:r>
                        <a:rPr lang="en-US" sz="1400" b="1" baseline="0" dirty="0" smtClean="0">
                          <a:latin typeface="Symbol" pitchFamily="18" charset="2"/>
                        </a:rPr>
                        <a:t>y</a:t>
                      </a:r>
                      <a:r>
                        <a:rPr lang="en-US" sz="1400" b="1" baseline="0" dirty="0" smtClean="0"/>
                        <a:t> R</a:t>
                      </a:r>
                      <a:r>
                        <a:rPr lang="en-US" sz="1400" b="1" baseline="-25000" dirty="0" smtClean="0"/>
                        <a:t>AA </a:t>
                      </a:r>
                      <a:r>
                        <a:rPr lang="en-US" sz="1400" b="1" baseline="0" dirty="0" smtClean="0"/>
                        <a:t>(central y)</a:t>
                      </a:r>
                      <a:endParaRPr lang="en-GB" sz="1400" b="1" baseline="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&gt;0, 5%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latin typeface="+mn-lt"/>
                        <a:cs typeface="Symbol" charset="2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&gt;0, 0.5%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  <a:cs typeface="Symbol" charset="2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52482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J/</a:t>
                      </a:r>
                      <a:r>
                        <a:rPr lang="en-US" sz="1400" b="1" dirty="0" smtClean="0">
                          <a:latin typeface="Symbol" pitchFamily="18" charset="2"/>
                        </a:rPr>
                        <a:t>y</a:t>
                      </a:r>
                      <a:r>
                        <a:rPr lang="en-US" sz="1400" b="1" dirty="0" smtClean="0"/>
                        <a:t> elliptic flow (forward y, for v</a:t>
                      </a:r>
                      <a:r>
                        <a:rPr lang="en-US" sz="1400" b="1" baseline="-25000" dirty="0" smtClean="0"/>
                        <a:t>2</a:t>
                      </a:r>
                      <a:r>
                        <a:rPr lang="en-US" sz="1400" b="1" baseline="0" dirty="0" smtClean="0"/>
                        <a:t> =0.1)</a:t>
                      </a:r>
                      <a:endParaRPr lang="en-GB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&gt;0, 15%</a:t>
                      </a:r>
                      <a:endParaRPr lang="en-GB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&gt;0, 5%</a:t>
                      </a:r>
                      <a:endParaRPr lang="en-GB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7558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Symbol" pitchFamily="18" charset="2"/>
                        </a:rPr>
                        <a:t>y</a:t>
                      </a:r>
                      <a:r>
                        <a:rPr lang="en-US" sz="1400" b="1" dirty="0" smtClean="0"/>
                        <a:t>’</a:t>
                      </a:r>
                      <a:endParaRPr lang="en-GB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&gt;0, 30%</a:t>
                      </a:r>
                      <a:endParaRPr lang="en-GB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&gt;0, 10%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7558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Dielectrons</a:t>
                      </a:r>
                      <a:endParaRPr lang="en-GB" sz="1400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Temperature IMR</a:t>
                      </a:r>
                      <a:endParaRPr lang="en-GB" sz="1400" b="1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</a:t>
                      </a:r>
                      <a:r>
                        <a:rPr lang="en-GB" sz="1400" b="1" dirty="0" err="1" smtClean="0"/>
                        <a:t>ot</a:t>
                      </a:r>
                      <a:r>
                        <a:rPr lang="en-GB" sz="1400" b="1" dirty="0" smtClean="0"/>
                        <a:t> accessible</a:t>
                      </a:r>
                      <a:endParaRPr lang="en-GB" sz="14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10% on T</a:t>
                      </a:r>
                      <a:endParaRPr lang="en-GB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7558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+mn-lt"/>
                        </a:rPr>
                        <a:t>Elliptic</a:t>
                      </a:r>
                      <a:r>
                        <a:rPr lang="en-GB" sz="1400" b="1" baseline="0" dirty="0" smtClean="0">
                          <a:latin typeface="+mn-lt"/>
                        </a:rPr>
                        <a:t> flow IMR (for v</a:t>
                      </a:r>
                      <a:r>
                        <a:rPr lang="en-GB" sz="1400" b="1" baseline="-25000" dirty="0" smtClean="0">
                          <a:latin typeface="+mn-lt"/>
                        </a:rPr>
                        <a:t>2</a:t>
                      </a:r>
                      <a:r>
                        <a:rPr lang="en-GB" sz="1400" b="1" baseline="0" dirty="0" smtClean="0">
                          <a:latin typeface="+mn-lt"/>
                        </a:rPr>
                        <a:t>=0.1)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</a:t>
                      </a:r>
                      <a:r>
                        <a:rPr lang="en-GB" sz="1400" b="1" dirty="0" err="1" smtClean="0"/>
                        <a:t>ot</a:t>
                      </a:r>
                      <a:r>
                        <a:rPr lang="en-GB" sz="1400" b="1" dirty="0" smtClean="0"/>
                        <a:t> accessible</a:t>
                      </a:r>
                      <a:endParaRPr lang="en-GB" sz="1400" b="1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7558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Low</a:t>
                      </a:r>
                      <a:r>
                        <a:rPr lang="en-US" sz="1400" b="1" baseline="0" dirty="0" smtClean="0"/>
                        <a:t>-mass vector </a:t>
                      </a:r>
                      <a:r>
                        <a:rPr lang="en-US" sz="1400" b="1" dirty="0" smtClean="0"/>
                        <a:t>spectral function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</a:rPr>
                        <a:t>ot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 accessible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400" b="1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&gt;0.3, 20%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755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Heavy nuclei</a:t>
                      </a:r>
                      <a:endParaRPr lang="en-GB" sz="1400" b="1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hyper(anti)nuclei, H-</a:t>
                      </a:r>
                      <a:r>
                        <a:rPr lang="en-US" sz="1400" b="1" dirty="0" err="1" smtClean="0"/>
                        <a:t>dibaryon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35% (</a:t>
                      </a:r>
                      <a:r>
                        <a:rPr lang="en-US" sz="1400" b="1" baseline="30000" dirty="0" smtClean="0"/>
                        <a:t>4</a:t>
                      </a:r>
                      <a:r>
                        <a:rPr lang="en-US" sz="1400" b="1" baseline="-25000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400" b="1" dirty="0" smtClean="0"/>
                        <a:t>H)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3.5% </a:t>
                      </a:r>
                      <a:r>
                        <a:rPr lang="en-US" sz="1400" b="1" dirty="0" smtClean="0"/>
                        <a:t>(</a:t>
                      </a:r>
                      <a:r>
                        <a:rPr lang="en-US" sz="1400" b="1" baseline="30000" dirty="0" smtClean="0"/>
                        <a:t>4</a:t>
                      </a:r>
                      <a:r>
                        <a:rPr lang="en-US" sz="1400" b="1" baseline="-25000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400" b="1" dirty="0" smtClean="0"/>
                        <a:t>H)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836712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 smtClean="0">
                <a:latin typeface="+mn-lt"/>
              </a:rPr>
              <a:t>p</a:t>
            </a:r>
            <a:r>
              <a:rPr lang="en-US" sz="1800" baseline="-25000" dirty="0" err="1" smtClean="0">
                <a:latin typeface="+mn-lt"/>
              </a:rPr>
              <a:t>T</a:t>
            </a:r>
            <a:r>
              <a:rPr lang="en-US" sz="1800" dirty="0" smtClean="0">
                <a:latin typeface="+mn-lt"/>
              </a:rPr>
              <a:t> coverage (</a:t>
            </a:r>
            <a:r>
              <a:rPr lang="en-US" sz="1800" dirty="0" err="1" smtClean="0">
                <a:latin typeface="+mn-lt"/>
              </a:rPr>
              <a:t>p</a:t>
            </a:r>
            <a:r>
              <a:rPr lang="en-US" sz="1800" baseline="-25000" dirty="0" err="1" smtClean="0">
                <a:latin typeface="+mn-lt"/>
              </a:rPr>
              <a:t>T</a:t>
            </a:r>
            <a:r>
              <a:rPr lang="en-US" sz="1800" baseline="30000" dirty="0" err="1" smtClean="0">
                <a:latin typeface="+mn-lt"/>
              </a:rPr>
              <a:t>min</a:t>
            </a:r>
            <a:r>
              <a:rPr lang="en-US" sz="1800" dirty="0" smtClean="0">
                <a:latin typeface="+mn-lt"/>
              </a:rPr>
              <a:t>) and statistical error for current ALICE with approved </a:t>
            </a:r>
            <a:r>
              <a:rPr lang="en-US" sz="1800" dirty="0" err="1" smtClean="0">
                <a:latin typeface="+mn-lt"/>
              </a:rPr>
              <a:t>programme</a:t>
            </a:r>
            <a:r>
              <a:rPr lang="en-US" sz="1800" dirty="0" smtClean="0">
                <a:latin typeface="+mn-lt"/>
              </a:rPr>
              <a:t> and upgraded ALICE with extended </a:t>
            </a:r>
            <a:r>
              <a:rPr lang="en-US" sz="1800" dirty="0" err="1" smtClean="0">
                <a:latin typeface="+mn-lt"/>
              </a:rPr>
              <a:t>programme</a:t>
            </a:r>
            <a:r>
              <a:rPr lang="en-US" sz="1800" dirty="0" smtClean="0">
                <a:latin typeface="+mn-lt"/>
              </a:rPr>
              <a:t>. Error in both cases at </a:t>
            </a:r>
            <a:r>
              <a:rPr lang="en-US" sz="1800" dirty="0" err="1" smtClean="0">
                <a:latin typeface="+mn-lt"/>
              </a:rPr>
              <a:t>p</a:t>
            </a:r>
            <a:r>
              <a:rPr lang="en-US" sz="1800" baseline="-25000" dirty="0" err="1" smtClean="0">
                <a:latin typeface="+mn-lt"/>
              </a:rPr>
              <a:t>T</a:t>
            </a:r>
            <a:r>
              <a:rPr lang="en-US" sz="1800" baseline="30000" dirty="0" err="1" smtClean="0">
                <a:latin typeface="+mn-lt"/>
              </a:rPr>
              <a:t>min</a:t>
            </a:r>
            <a:r>
              <a:rPr lang="en-US" sz="1800" dirty="0" smtClean="0">
                <a:latin typeface="+mn-lt"/>
              </a:rPr>
              <a:t> of “approved”.</a:t>
            </a:r>
            <a:endParaRPr lang="en-US" sz="1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September 2012 Meeting with LHCC K.Safarik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820150" y="6669088"/>
            <a:ext cx="323850" cy="188912"/>
          </a:xfrm>
          <a:prstGeom prst="rect">
            <a:avLst/>
          </a:prstGeom>
        </p:spPr>
        <p:txBody>
          <a:bodyPr/>
          <a:lstStyle/>
          <a:p>
            <a:fld id="{B9A04459-2F9A-4BAF-B9C7-3EF9FB6AB51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7278"/>
            <a:ext cx="8064896" cy="585418"/>
          </a:xfrm>
          <a:solidFill>
            <a:schemeClr val="accent1">
              <a:lumMod val="40000"/>
              <a:lumOff val="60000"/>
              <a:alpha val="54000"/>
            </a:schemeClr>
          </a:solidFill>
          <a:ln w="31750">
            <a:solidFill>
              <a:srgbClr val="0000FF"/>
            </a:solidFill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cap="none" dirty="0" smtClean="0"/>
              <a:t>Possible running scenario</a:t>
            </a:r>
            <a:endParaRPr lang="en-US" sz="3200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932363" y="6643688"/>
            <a:ext cx="409575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 September 2012 Meeting with LHCC K.Safarik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568952" cy="5365571"/>
          </a:xfrm>
          <a:prstGeom prst="rect">
            <a:avLst/>
          </a:prstGeom>
          <a:solidFill>
            <a:schemeClr val="accent5">
              <a:alpha val="50000"/>
            </a:schemeClr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en-US" sz="2000" dirty="0" smtClean="0">
              <a:solidFill>
                <a:srgbClr val="FF0000"/>
              </a:solidFill>
            </a:endParaRP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ALICE plans to run 6 years with upgraded detector, i.e. until 2026</a:t>
            </a:r>
          </a:p>
          <a:p>
            <a:pPr algn="l"/>
            <a:r>
              <a:rPr lang="en-US" dirty="0" smtClean="0"/>
              <a:t>(assuming start in 2019 and 2 years break of LS3) </a:t>
            </a:r>
          </a:p>
          <a:p>
            <a:pPr algn="l"/>
            <a:endParaRPr lang="en-US" dirty="0"/>
          </a:p>
          <a:p>
            <a:pPr algn="l"/>
            <a:r>
              <a:rPr lang="en-US" sz="2000" dirty="0" smtClean="0"/>
              <a:t>Possible scenario:</a:t>
            </a:r>
          </a:p>
          <a:p>
            <a:pPr lvl="1" algn="l"/>
            <a:r>
              <a:rPr lang="en-US" sz="2000" dirty="0" smtClean="0"/>
              <a:t>2019 – </a:t>
            </a:r>
            <a:r>
              <a:rPr lang="en-US" sz="2000" dirty="0" err="1" smtClean="0"/>
              <a:t>Pb</a:t>
            </a:r>
            <a:r>
              <a:rPr lang="en-US" sz="2000" dirty="0" smtClean="0"/>
              <a:t>–</a:t>
            </a:r>
            <a:r>
              <a:rPr lang="en-US" sz="2000" dirty="0" err="1" smtClean="0"/>
              <a:t>Pb</a:t>
            </a:r>
            <a:r>
              <a:rPr lang="en-US" sz="2000" dirty="0" smtClean="0"/>
              <a:t>  2.85 nb</a:t>
            </a:r>
            <a:r>
              <a:rPr lang="en-US" sz="2000" baseline="30000" dirty="0" smtClean="0"/>
              <a:t>-1</a:t>
            </a:r>
          </a:p>
          <a:p>
            <a:pPr lvl="1" algn="l"/>
            <a:r>
              <a:rPr lang="en-US" sz="2000" dirty="0" smtClean="0"/>
              <a:t>2020 – </a:t>
            </a:r>
            <a:r>
              <a:rPr lang="en-US" sz="2000" dirty="0" err="1"/>
              <a:t>Pb</a:t>
            </a:r>
            <a:r>
              <a:rPr lang="en-US" sz="2000" dirty="0"/>
              <a:t>–</a:t>
            </a:r>
            <a:r>
              <a:rPr lang="en-US" sz="2000" dirty="0" err="1"/>
              <a:t>Pb</a:t>
            </a:r>
            <a:r>
              <a:rPr lang="en-US" sz="2000" dirty="0"/>
              <a:t>  2.85 </a:t>
            </a:r>
            <a:r>
              <a:rPr lang="en-US" sz="2000" dirty="0" smtClean="0"/>
              <a:t>nb</a:t>
            </a:r>
            <a:r>
              <a:rPr lang="en-US" sz="2000" baseline="30000" dirty="0" smtClean="0"/>
              <a:t>-1 </a:t>
            </a:r>
            <a:r>
              <a:rPr lang="en-US" sz="2000" dirty="0" smtClean="0"/>
              <a:t>(low magnetic field)</a:t>
            </a:r>
          </a:p>
          <a:p>
            <a:pPr lvl="1" algn="l"/>
            <a:r>
              <a:rPr lang="en-US" sz="2000" dirty="0" smtClean="0"/>
              <a:t>2021 – </a:t>
            </a:r>
            <a:r>
              <a:rPr lang="en-US" sz="2000" dirty="0" err="1" smtClean="0"/>
              <a:t>pp</a:t>
            </a:r>
            <a:r>
              <a:rPr lang="en-US" sz="2000" dirty="0" smtClean="0"/>
              <a:t> reference run</a:t>
            </a:r>
          </a:p>
          <a:p>
            <a:pPr lvl="1" algn="l"/>
            <a:endParaRPr lang="en-US" sz="2000" dirty="0" smtClean="0"/>
          </a:p>
          <a:p>
            <a:pPr lvl="1" algn="l"/>
            <a:r>
              <a:rPr 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2022 </a:t>
            </a:r>
            <a:r>
              <a:rPr lang="en-US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LS3</a:t>
            </a:r>
            <a:endParaRPr lang="en-US" sz="2000" baseline="300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lvl="1" algn="l"/>
            <a:r>
              <a:rPr 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2023 </a:t>
            </a:r>
            <a:r>
              <a:rPr lang="en-US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LS3</a:t>
            </a:r>
          </a:p>
          <a:p>
            <a:pPr lvl="1" algn="l"/>
            <a:endParaRPr lang="en-US" sz="2000" baseline="300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lvl="1" algn="l"/>
            <a:r>
              <a:rPr lang="en-US" sz="2000" dirty="0" smtClean="0"/>
              <a:t>2024 </a:t>
            </a:r>
            <a:r>
              <a:rPr lang="en-US" sz="2000" dirty="0"/>
              <a:t>– </a:t>
            </a:r>
            <a:r>
              <a:rPr lang="en-US" sz="2000" dirty="0" err="1"/>
              <a:t>Pb</a:t>
            </a:r>
            <a:r>
              <a:rPr lang="en-US" sz="2000" dirty="0"/>
              <a:t>–</a:t>
            </a:r>
            <a:r>
              <a:rPr lang="en-US" sz="2000" dirty="0" err="1"/>
              <a:t>Pb</a:t>
            </a:r>
            <a:r>
              <a:rPr lang="en-US" sz="2000" dirty="0"/>
              <a:t>  2.85 nb</a:t>
            </a:r>
            <a:r>
              <a:rPr lang="en-US" sz="2000" baseline="30000" dirty="0"/>
              <a:t>-1</a:t>
            </a:r>
          </a:p>
          <a:p>
            <a:pPr lvl="1" algn="l"/>
            <a:r>
              <a:rPr lang="en-US" sz="2000" dirty="0" smtClean="0"/>
              <a:t>2025 </a:t>
            </a:r>
            <a:r>
              <a:rPr lang="en-US" sz="2000" dirty="0"/>
              <a:t>– </a:t>
            </a:r>
            <a:r>
              <a:rPr lang="en-US" sz="2000" dirty="0" smtClean="0"/>
              <a:t>½ </a:t>
            </a:r>
            <a:r>
              <a:rPr lang="en-US" sz="2000" dirty="0" err="1" smtClean="0"/>
              <a:t>Pb</a:t>
            </a:r>
            <a:r>
              <a:rPr lang="en-US" sz="2000" dirty="0" smtClean="0"/>
              <a:t>–</a:t>
            </a:r>
            <a:r>
              <a:rPr lang="en-US" sz="2000" dirty="0" err="1" smtClean="0"/>
              <a:t>Pb</a:t>
            </a:r>
            <a:r>
              <a:rPr lang="en-US" sz="2000" dirty="0" smtClean="0"/>
              <a:t>  1.42 </a:t>
            </a:r>
            <a:r>
              <a:rPr lang="en-US" sz="2000" dirty="0"/>
              <a:t>nb</a:t>
            </a:r>
            <a:r>
              <a:rPr lang="en-US" sz="2000" baseline="30000" dirty="0"/>
              <a:t>-1 </a:t>
            </a:r>
            <a:r>
              <a:rPr lang="en-US" sz="2000" dirty="0"/>
              <a:t> </a:t>
            </a:r>
            <a:r>
              <a:rPr lang="en-US" sz="2000" dirty="0" smtClean="0"/>
              <a:t>+ ½ p–</a:t>
            </a:r>
            <a:r>
              <a:rPr lang="en-US" sz="2000" dirty="0" err="1" smtClean="0"/>
              <a:t>Pb</a:t>
            </a:r>
            <a:r>
              <a:rPr lang="en-US" sz="2000" dirty="0" smtClean="0"/>
              <a:t> 50 nb</a:t>
            </a:r>
            <a:r>
              <a:rPr lang="en-US" sz="2000" baseline="30000" dirty="0" smtClean="0"/>
              <a:t>-1</a:t>
            </a:r>
            <a:endParaRPr lang="en-US" sz="2000" baseline="30000" dirty="0"/>
          </a:p>
          <a:p>
            <a:pPr lvl="1" algn="l"/>
            <a:r>
              <a:rPr lang="en-US" sz="2000" dirty="0" smtClean="0"/>
              <a:t>2026 </a:t>
            </a:r>
            <a:r>
              <a:rPr lang="en-US" sz="2000" dirty="0"/>
              <a:t>– </a:t>
            </a:r>
            <a:r>
              <a:rPr lang="en-US" sz="2000" dirty="0" err="1"/>
              <a:t>Pb</a:t>
            </a:r>
            <a:r>
              <a:rPr lang="en-US" sz="2000" dirty="0"/>
              <a:t>–</a:t>
            </a:r>
            <a:r>
              <a:rPr lang="en-US" sz="2000" dirty="0" err="1"/>
              <a:t>Pb</a:t>
            </a:r>
            <a:r>
              <a:rPr lang="en-US" sz="2000" dirty="0"/>
              <a:t>  2.85 nb</a:t>
            </a:r>
            <a:r>
              <a:rPr lang="en-US" sz="2000" baseline="30000" dirty="0"/>
              <a:t>-1</a:t>
            </a:r>
          </a:p>
          <a:p>
            <a:pPr lvl="1" algn="l"/>
            <a:endParaRPr lang="en-US" sz="2000" baseline="30000" dirty="0"/>
          </a:p>
          <a:p>
            <a:pPr algn="l"/>
            <a:r>
              <a:rPr lang="en-US" dirty="0" smtClean="0"/>
              <a:t>This would </a:t>
            </a:r>
            <a:r>
              <a:rPr lang="en-US" dirty="0"/>
              <a:t>not require </a:t>
            </a:r>
            <a:r>
              <a:rPr lang="en-US" dirty="0" err="1" smtClean="0"/>
              <a:t>pp</a:t>
            </a:r>
            <a:r>
              <a:rPr lang="en-US" dirty="0" smtClean="0"/>
              <a:t> running </a:t>
            </a:r>
            <a:r>
              <a:rPr lang="en-US" dirty="0"/>
              <a:t>during </a:t>
            </a:r>
            <a:r>
              <a:rPr lang="en-US" dirty="0" smtClean="0"/>
              <a:t>high-luminosity runs</a:t>
            </a:r>
            <a:r>
              <a:rPr lang="en-US" smtClean="0"/>
              <a:t>, only </a:t>
            </a:r>
            <a:r>
              <a:rPr lang="en-US" dirty="0"/>
              <a:t>a </a:t>
            </a:r>
            <a:r>
              <a:rPr lang="en-US" dirty="0" smtClean="0"/>
              <a:t>short time </a:t>
            </a:r>
            <a:r>
              <a:rPr lang="en-US" dirty="0"/>
              <a:t>before </a:t>
            </a:r>
            <a:r>
              <a:rPr lang="en-US" dirty="0" smtClean="0"/>
              <a:t>a heavy-ion </a:t>
            </a:r>
            <a:r>
              <a:rPr lang="en-US" dirty="0"/>
              <a:t>run for setting up and </a:t>
            </a:r>
            <a:r>
              <a:rPr lang="en-US" dirty="0" smtClean="0"/>
              <a:t>commissioning.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820150" y="6669088"/>
            <a:ext cx="323850" cy="188912"/>
          </a:xfrm>
          <a:prstGeom prst="rect">
            <a:avLst/>
          </a:prstGeom>
        </p:spPr>
        <p:txBody>
          <a:bodyPr/>
          <a:lstStyle/>
          <a:p>
            <a:fld id="{B9A04459-2F9A-4BAF-B9C7-3EF9FB6AB51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B2FD2-6146-3D43-B773-F60F149BDC29}" type="slidenum">
              <a:rPr lang="en-US"/>
              <a:pPr/>
              <a:t>23</a:t>
            </a:fld>
            <a:endParaRPr lang="en-US"/>
          </a:p>
        </p:txBody>
      </p:sp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>
          <a:xfrm>
            <a:off x="250031" y="0"/>
            <a:ext cx="8643938" cy="821531"/>
          </a:xfrm>
          <a:ln/>
        </p:spPr>
        <p:txBody>
          <a:bodyPr/>
          <a:lstStyle/>
          <a:p>
            <a:r>
              <a:rPr lang="en-US">
                <a:latin typeface="Helvetica Light" charset="0"/>
                <a:cs typeface="Helvetica Light" charset="0"/>
                <a:sym typeface="Helvetica Light" charset="0"/>
              </a:rPr>
              <a:t>Summary</a:t>
            </a:r>
            <a:endParaRPr lang="en-US">
              <a:latin typeface="Helvetica Light" charset="0"/>
              <a:sym typeface="Helvetica Light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>
          <a:xfrm>
            <a:off x="250031" y="750094"/>
            <a:ext cx="8643938" cy="5822156"/>
          </a:xfrm>
          <a:ln/>
        </p:spPr>
        <p:txBody>
          <a:bodyPr/>
          <a:lstStyle/>
          <a:p>
            <a:pPr marL="482186" lvl="1">
              <a:buFont typeface="Helvetica Light" charset="0"/>
              <a:buChar char="•"/>
            </a:pPr>
            <a:r>
              <a:rPr lang="en-US" sz="2800">
                <a:latin typeface="Helvetica Light" charset="0"/>
                <a:cs typeface="Helvetica Light" charset="0"/>
                <a:sym typeface="Helvetica Light" charset="0"/>
              </a:rPr>
              <a:t>ALICE has strong physics program for precision QGP studies</a:t>
            </a:r>
            <a:endParaRPr lang="en-US" sz="2800">
              <a:latin typeface="Helvetica Light" charset="0"/>
              <a:sym typeface="Helvetica Light" charset="0"/>
            </a:endParaRPr>
          </a:p>
          <a:p>
            <a:pPr marL="750067" lvl="2">
              <a:buFont typeface="Helvetica Light" charset="0"/>
              <a:buChar char="•"/>
            </a:pPr>
            <a:r>
              <a:rPr lang="en-US" sz="2800">
                <a:latin typeface="Helvetica Light" charset="0"/>
                <a:cs typeface="Helvetica Light" charset="0"/>
                <a:sym typeface="Helvetica Light" charset="0"/>
              </a:rPr>
              <a:t>unique in rare low-p</a:t>
            </a:r>
            <a:r>
              <a:rPr lang="en-US" sz="2700" baseline="-6000">
                <a:latin typeface="Helvetica Light" charset="0"/>
                <a:cs typeface="Helvetica Light" charset="0"/>
                <a:sym typeface="Helvetica Light" charset="0"/>
              </a:rPr>
              <a:t>T</a:t>
            </a:r>
            <a:r>
              <a:rPr lang="en-US" sz="2800">
                <a:latin typeface="Helvetica Light" charset="0"/>
                <a:cs typeface="Helvetica Light" charset="0"/>
                <a:sym typeface="Helvetica Light" charset="0"/>
              </a:rPr>
              <a:t> probes</a:t>
            </a:r>
            <a:endParaRPr lang="en-US" sz="2800">
              <a:latin typeface="Helvetica Light" charset="0"/>
              <a:sym typeface="Helvetica Light" charset="0"/>
            </a:endParaRPr>
          </a:p>
          <a:p>
            <a:pPr marL="750067" lvl="2">
              <a:buFont typeface="Helvetica Light" charset="0"/>
              <a:buChar char="•"/>
            </a:pPr>
            <a:r>
              <a:rPr lang="en-US" sz="2800">
                <a:latin typeface="Helvetica Light" charset="0"/>
                <a:cs typeface="Helvetica Light" charset="0"/>
                <a:sym typeface="Helvetica Light" charset="0"/>
              </a:rPr>
              <a:t>requires ITS upgrade, enhanced rate capabilities + running beyond LS3</a:t>
            </a:r>
            <a:endParaRPr lang="en-US" sz="2800">
              <a:latin typeface="Helvetica Light" charset="0"/>
              <a:sym typeface="Helvetica Light" charset="0"/>
            </a:endParaRPr>
          </a:p>
          <a:p>
            <a:pPr marL="1017948" lvl="3">
              <a:buFont typeface="Helvetica Light" charset="0"/>
              <a:buChar char="•"/>
            </a:pPr>
            <a:r>
              <a:rPr lang="en-US" sz="2800">
                <a:latin typeface="Helvetica Light" charset="0"/>
                <a:cs typeface="Helvetica Light" charset="0"/>
                <a:sym typeface="Helvetica Light" charset="0"/>
              </a:rPr>
              <a:t>significant R&amp;D program for upgrades</a:t>
            </a:r>
            <a:endParaRPr lang="en-US" sz="2800">
              <a:latin typeface="Helvetica Light" charset="0"/>
              <a:sym typeface="Helvetica Light" charset="0"/>
            </a:endParaRPr>
          </a:p>
          <a:p>
            <a:pPr marL="482186" lvl="1">
              <a:buFont typeface="Helvetica Light" charset="0"/>
              <a:buChar char="•"/>
            </a:pPr>
            <a:r>
              <a:rPr lang="en-US" sz="2800">
                <a:latin typeface="Helvetica Light" charset="0"/>
                <a:cs typeface="Helvetica Light" charset="0"/>
                <a:sym typeface="Helvetica Light" charset="0"/>
              </a:rPr>
              <a:t>further enhancement of the ALICE setup under investigation, possibly</a:t>
            </a:r>
            <a:endParaRPr lang="en-US" sz="2800">
              <a:latin typeface="Helvetica Light" charset="0"/>
              <a:sym typeface="Helvetica Light" charset="0"/>
            </a:endParaRPr>
          </a:p>
          <a:p>
            <a:pPr marL="750067" lvl="2">
              <a:buFont typeface="Helvetica Light" charset="0"/>
              <a:buChar char="•"/>
            </a:pPr>
            <a:r>
              <a:rPr lang="en-US" sz="2800">
                <a:latin typeface="Helvetica Light" charset="0"/>
                <a:cs typeface="Helvetica Light" charset="0"/>
                <a:sym typeface="Helvetica Light" charset="0"/>
              </a:rPr>
              <a:t>strengthening muon measurement and high p</a:t>
            </a:r>
            <a:r>
              <a:rPr lang="en-US" sz="2800" baseline="-6000">
                <a:latin typeface="Helvetica Light" charset="0"/>
                <a:cs typeface="Helvetica Light" charset="0"/>
                <a:sym typeface="Helvetica Light" charset="0"/>
              </a:rPr>
              <a:t>T</a:t>
            </a:r>
            <a:r>
              <a:rPr lang="en-US" sz="2800">
                <a:latin typeface="Helvetica Light" charset="0"/>
                <a:cs typeface="Helvetica Light" charset="0"/>
                <a:sym typeface="Helvetica Light" charset="0"/>
              </a:rPr>
              <a:t> hadron ID</a:t>
            </a:r>
            <a:endParaRPr lang="en-US" sz="2800">
              <a:latin typeface="Helvetica Light" charset="0"/>
              <a:sym typeface="Helvetica Light" charset="0"/>
            </a:endParaRPr>
          </a:p>
          <a:p>
            <a:pPr marL="750067" lvl="2">
              <a:buFont typeface="Helvetica Light" charset="0"/>
              <a:buChar char="•"/>
            </a:pPr>
            <a:r>
              <a:rPr lang="en-US" sz="2800">
                <a:latin typeface="Helvetica Light" charset="0"/>
                <a:cs typeface="Helvetica Light" charset="0"/>
                <a:sym typeface="Helvetica Light" charset="0"/>
              </a:rPr>
              <a:t>exploring forward physics</a:t>
            </a:r>
            <a:endParaRPr lang="en-US" sz="2800">
              <a:latin typeface="Helvetica Light" charset="0"/>
              <a:sym typeface="Helvetica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27" y="0"/>
            <a:ext cx="93493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/>
          </p:cNvSpPr>
          <p:nvPr/>
        </p:nvSpPr>
        <p:spPr bwMode="auto">
          <a:xfrm>
            <a:off x="8930" y="26789"/>
            <a:ext cx="6474023" cy="821531"/>
          </a:xfrm>
          <a:prstGeom prst="rect">
            <a:avLst/>
          </a:prstGeom>
          <a:solidFill>
            <a:srgbClr val="FEFFFE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2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ALICE Setup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Physics</a:t>
            </a:r>
            <a:r>
              <a:rPr lang="da-DK" dirty="0" smtClean="0"/>
              <a:t> Motivation</a:t>
            </a:r>
            <a:endParaRPr lang="da-DK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5085928"/>
          </a:xfrm>
        </p:spPr>
        <p:txBody>
          <a:bodyPr/>
          <a:lstStyle/>
          <a:p>
            <a:r>
              <a:rPr lang="da-DK" dirty="0" err="1" smtClean="0"/>
              <a:t>Thermalization</a:t>
            </a:r>
            <a:r>
              <a:rPr lang="da-DK" dirty="0" smtClean="0"/>
              <a:t> of heavy </a:t>
            </a:r>
            <a:r>
              <a:rPr lang="da-DK" dirty="0" err="1" smtClean="0"/>
              <a:t>quarks</a:t>
            </a:r>
            <a:r>
              <a:rPr lang="da-DK" dirty="0" smtClean="0"/>
              <a:t> in QGP:</a:t>
            </a:r>
          </a:p>
          <a:p>
            <a:pPr lvl="1"/>
            <a:r>
              <a:rPr lang="da-DK" dirty="0" err="1" smtClean="0"/>
              <a:t>Baryon</a:t>
            </a:r>
            <a:r>
              <a:rPr lang="da-DK" dirty="0" smtClean="0"/>
              <a:t>/meson for charm :</a:t>
            </a:r>
            <a:r>
              <a:rPr lang="da-DK" dirty="0" err="1" smtClean="0"/>
              <a:t>Λ</a:t>
            </a:r>
            <a:r>
              <a:rPr lang="da-DK" baseline="-25000" dirty="0" err="1" smtClean="0"/>
              <a:t>c</a:t>
            </a:r>
            <a:r>
              <a:rPr lang="da-DK" baseline="-25000" dirty="0" smtClean="0"/>
              <a:t> </a:t>
            </a:r>
            <a:r>
              <a:rPr lang="da-DK" dirty="0" smtClean="0"/>
              <a:t>/D (</a:t>
            </a:r>
            <a:r>
              <a:rPr lang="da-DK" dirty="0" err="1" smtClean="0"/>
              <a:t>maybe</a:t>
            </a:r>
            <a:r>
              <a:rPr lang="da-DK" dirty="0" smtClean="0"/>
              <a:t> </a:t>
            </a:r>
            <a:r>
              <a:rPr lang="da-DK" dirty="0" err="1" smtClean="0"/>
              <a:t>also</a:t>
            </a:r>
            <a:r>
              <a:rPr lang="da-DK" dirty="0" smtClean="0"/>
              <a:t> </a:t>
            </a:r>
            <a:r>
              <a:rPr lang="da-DK" dirty="0" err="1" smtClean="0"/>
              <a:t>Λ</a:t>
            </a:r>
            <a:r>
              <a:rPr lang="da-DK" baseline="-25000" dirty="0" err="1" smtClean="0"/>
              <a:t>b</a:t>
            </a:r>
            <a:r>
              <a:rPr lang="da-DK" baseline="-25000" dirty="0" smtClean="0"/>
              <a:t> </a:t>
            </a:r>
            <a:r>
              <a:rPr lang="da-DK" dirty="0" smtClean="0"/>
              <a:t>/B?)</a:t>
            </a:r>
          </a:p>
          <a:p>
            <a:pPr lvl="1"/>
            <a:r>
              <a:rPr lang="da-DK" dirty="0" err="1" smtClean="0"/>
              <a:t>Elliptic</a:t>
            </a:r>
            <a:r>
              <a:rPr lang="da-DK" dirty="0" smtClean="0"/>
              <a:t> flow</a:t>
            </a:r>
          </a:p>
          <a:p>
            <a:pPr lvl="1"/>
            <a:r>
              <a:rPr lang="da-DK" dirty="0" err="1" smtClean="0"/>
              <a:t>Thermal</a:t>
            </a:r>
            <a:r>
              <a:rPr lang="da-DK" dirty="0" smtClean="0"/>
              <a:t> </a:t>
            </a:r>
            <a:r>
              <a:rPr lang="da-DK" dirty="0" err="1" smtClean="0"/>
              <a:t>production</a:t>
            </a:r>
            <a:r>
              <a:rPr lang="da-DK" dirty="0" smtClean="0"/>
              <a:t> of charm? (D to </a:t>
            </a:r>
            <a:r>
              <a:rPr lang="da-DK" dirty="0" err="1" smtClean="0"/>
              <a:t>low</a:t>
            </a:r>
            <a:r>
              <a:rPr lang="da-DK" dirty="0" smtClean="0"/>
              <a:t> p</a:t>
            </a:r>
            <a:r>
              <a:rPr lang="da-DK" baseline="-25000" dirty="0" smtClean="0"/>
              <a:t>T</a:t>
            </a:r>
            <a:r>
              <a:rPr lang="da-DK" dirty="0" smtClean="0"/>
              <a:t> )</a:t>
            </a:r>
          </a:p>
          <a:p>
            <a:r>
              <a:rPr lang="da-DK" dirty="0" smtClean="0"/>
              <a:t>Quark </a:t>
            </a:r>
            <a:r>
              <a:rPr lang="da-DK" dirty="0" err="1" smtClean="0"/>
              <a:t>mass</a:t>
            </a:r>
            <a:r>
              <a:rPr lang="da-DK" dirty="0" smtClean="0"/>
              <a:t> </a:t>
            </a:r>
            <a:r>
              <a:rPr lang="da-DK" dirty="0" err="1" smtClean="0"/>
              <a:t>dependence</a:t>
            </a:r>
            <a:r>
              <a:rPr lang="da-DK" dirty="0" smtClean="0"/>
              <a:t> of </a:t>
            </a:r>
            <a:r>
              <a:rPr lang="da-DK" dirty="0" err="1" smtClean="0"/>
              <a:t>energy</a:t>
            </a:r>
            <a:r>
              <a:rPr lang="da-DK" dirty="0" smtClean="0"/>
              <a:t> </a:t>
            </a:r>
            <a:r>
              <a:rPr lang="da-DK" dirty="0" err="1" smtClean="0"/>
              <a:t>loss</a:t>
            </a:r>
            <a:r>
              <a:rPr lang="da-DK" dirty="0" smtClean="0"/>
              <a:t> in QGP:</a:t>
            </a:r>
          </a:p>
          <a:p>
            <a:pPr lvl="1"/>
            <a:r>
              <a:rPr lang="da-DK" dirty="0" smtClean="0"/>
              <a:t>R</a:t>
            </a:r>
            <a:r>
              <a:rPr lang="da-DK" baseline="-25000" dirty="0" smtClean="0"/>
              <a:t>AA </a:t>
            </a:r>
            <a:r>
              <a:rPr lang="da-DK" dirty="0" smtClean="0"/>
              <a:t>for D and B mesons:</a:t>
            </a:r>
          </a:p>
          <a:p>
            <a:pPr lvl="2"/>
            <a:r>
              <a:rPr lang="en-GB" b="1" dirty="0">
                <a:sym typeface="Symbol"/>
              </a:rPr>
              <a:t>Beauty via displaced D</a:t>
            </a:r>
            <a:r>
              <a:rPr lang="en-GB" b="1" baseline="30000" dirty="0">
                <a:sym typeface="Symbol"/>
              </a:rPr>
              <a:t>0</a:t>
            </a:r>
            <a:r>
              <a:rPr lang="en-GB" b="1" dirty="0">
                <a:sym typeface="Symbol"/>
              </a:rPr>
              <a:t>  </a:t>
            </a:r>
          </a:p>
          <a:p>
            <a:pPr lvl="2"/>
            <a:r>
              <a:rPr lang="en-GB" b="1" dirty="0">
                <a:sym typeface="Symbol"/>
              </a:rPr>
              <a:t>Beauty via displaced J/  </a:t>
            </a:r>
            <a:r>
              <a:rPr lang="en-GB" b="1" dirty="0" err="1" smtClean="0">
                <a:sym typeface="Symbol"/>
              </a:rPr>
              <a:t>ee</a:t>
            </a:r>
            <a:endParaRPr lang="en-GB" b="1" dirty="0" smtClean="0">
              <a:sym typeface="Symbol"/>
            </a:endParaRPr>
          </a:p>
          <a:p>
            <a:pPr marL="628650" indent="-514350"/>
            <a:r>
              <a:rPr lang="en-GB" b="1" dirty="0" smtClean="0">
                <a:sym typeface="Symbol"/>
              </a:rPr>
              <a:t>Exotic nuclear physics (hyper- and anti-nuclei)</a:t>
            </a:r>
          </a:p>
          <a:p>
            <a:pPr marL="628650" indent="-514350"/>
            <a:r>
              <a:rPr lang="en-GB" b="1" dirty="0" smtClean="0">
                <a:sym typeface="Symbol"/>
              </a:rPr>
              <a:t>Low-x structure and saturation (CGC?)</a:t>
            </a:r>
            <a:endParaRPr lang="en-GB" b="1" dirty="0">
              <a:sym typeface="Symbol"/>
            </a:endParaRPr>
          </a:p>
          <a:p>
            <a:pPr lvl="1"/>
            <a:endParaRPr lang="da-DK" baseline="-25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271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28.05.10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743200" y="6248400"/>
            <a:ext cx="35052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DiscoCent Spring Meeting   I.G.Bearden, Niels Bohr Institute </a:t>
            </a:r>
            <a:endParaRPr lang="en-US" sz="1400"/>
          </a:p>
        </p:txBody>
      </p:sp>
      <p:sp>
        <p:nvSpPr>
          <p:cNvPr id="7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2EE9AB8-11BF-3449-9DF9-980276E97299}" type="slidenum">
              <a:rPr lang="en-US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16482" name="Rectangle 2"/>
          <p:cNvSpPr>
            <a:spLocks noChangeArrowheads="1"/>
          </p:cNvSpPr>
          <p:nvPr/>
        </p:nvSpPr>
        <p:spPr bwMode="auto">
          <a:xfrm>
            <a:off x="457200" y="2057400"/>
            <a:ext cx="3048000" cy="1066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16483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Quantified by: </a:t>
            </a:r>
          </a:p>
        </p:txBody>
      </p:sp>
      <p:graphicFrame>
        <p:nvGraphicFramePr>
          <p:cNvPr id="916484" name="Object 4"/>
          <p:cNvGraphicFramePr>
            <a:graphicFrameLocks noChangeAspect="1"/>
          </p:cNvGraphicFramePr>
          <p:nvPr/>
        </p:nvGraphicFramePr>
        <p:xfrm>
          <a:off x="533400" y="2133600"/>
          <a:ext cx="277812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739880" imgH="469800" progId="Equation.3">
                  <p:embed/>
                </p:oleObj>
              </mc:Choice>
              <mc:Fallback>
                <p:oleObj name="Equation" r:id="rId4" imgW="1739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2778125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6485" name="Text Box 5"/>
          <p:cNvSpPr txBox="1">
            <a:spLocks noChangeArrowheads="1"/>
          </p:cNvSpPr>
          <p:nvPr/>
        </p:nvSpPr>
        <p:spPr bwMode="auto">
          <a:xfrm>
            <a:off x="381000" y="4343400"/>
            <a:ext cx="3357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Arial" charset="0"/>
              </a:rPr>
              <a:t> Cronin Enhancement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Arial" charset="0"/>
              </a:rPr>
              <a:t> Shadowing/Saturation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chemeClr val="bg2"/>
                </a:solidFill>
                <a:latin typeface="Arial" charset="0"/>
              </a:rPr>
              <a:t> Jet-quenching</a:t>
            </a:r>
          </a:p>
        </p:txBody>
      </p:sp>
      <p:sp>
        <p:nvSpPr>
          <p:cNvPr id="916486" name="Text Box 6"/>
          <p:cNvSpPr txBox="1">
            <a:spLocks noChangeArrowheads="1"/>
          </p:cNvSpPr>
          <p:nvPr/>
        </p:nvSpPr>
        <p:spPr bwMode="auto">
          <a:xfrm>
            <a:off x="457200" y="3124200"/>
            <a:ext cx="3213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latin typeface="Arial" charset="0"/>
              </a:rPr>
              <a:t>- yield relative to that from</a:t>
            </a:r>
          </a:p>
          <a:p>
            <a:pPr eaLnBrk="1" hangingPunct="1"/>
            <a:r>
              <a:rPr lang="en-US" sz="2000">
                <a:latin typeface="Arial" charset="0"/>
              </a:rPr>
              <a:t>N+N collisions, scaled for</a:t>
            </a:r>
          </a:p>
          <a:p>
            <a:pPr eaLnBrk="1" hangingPunct="1"/>
            <a:r>
              <a:rPr lang="en-US" sz="2000">
                <a:latin typeface="Arial" charset="0"/>
              </a:rPr>
              <a:t>the nuclear geometry (N</a:t>
            </a:r>
            <a:r>
              <a:rPr lang="en-US" sz="2000" baseline="-25000">
                <a:latin typeface="Arial" charset="0"/>
              </a:rPr>
              <a:t>bin</a:t>
            </a:r>
            <a:r>
              <a:rPr lang="en-US" sz="2000">
                <a:latin typeface="Arial" charset="0"/>
              </a:rPr>
              <a:t>)</a:t>
            </a:r>
          </a:p>
        </p:txBody>
      </p:sp>
      <p:sp>
        <p:nvSpPr>
          <p:cNvPr id="9164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Nuclear Modification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19800" y="838200"/>
            <a:ext cx="1752600" cy="1143000"/>
            <a:chOff x="3264" y="2784"/>
            <a:chExt cx="2159" cy="124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264" y="2784"/>
              <a:ext cx="768" cy="1248"/>
              <a:chOff x="528" y="2064"/>
              <a:chExt cx="768" cy="1248"/>
            </a:xfrm>
          </p:grpSpPr>
          <p:sp>
            <p:nvSpPr>
              <p:cNvPr id="916490" name="Oval 10"/>
              <p:cNvSpPr>
                <a:spLocks noChangeArrowheads="1"/>
              </p:cNvSpPr>
              <p:nvPr/>
            </p:nvSpPr>
            <p:spPr bwMode="auto">
              <a:xfrm>
                <a:off x="528" y="2064"/>
                <a:ext cx="768" cy="1248"/>
              </a:xfrm>
              <a:prstGeom prst="ellipse">
                <a:avLst/>
              </a:prstGeom>
              <a:solidFill>
                <a:srgbClr val="969696"/>
              </a:solidFill>
              <a:ln w="5715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491" name="Oval 11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492" name="Oval 12"/>
              <p:cNvSpPr>
                <a:spLocks noChangeArrowheads="1"/>
              </p:cNvSpPr>
              <p:nvPr/>
            </p:nvSpPr>
            <p:spPr bwMode="auto">
              <a:xfrm>
                <a:off x="960" y="2256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493" name="Oval 13"/>
              <p:cNvSpPr>
                <a:spLocks noChangeArrowheads="1"/>
              </p:cNvSpPr>
              <p:nvPr/>
            </p:nvSpPr>
            <p:spPr bwMode="auto">
              <a:xfrm>
                <a:off x="960" y="2880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494" name="Oval 14"/>
              <p:cNvSpPr>
                <a:spLocks noChangeArrowheads="1"/>
              </p:cNvSpPr>
              <p:nvPr/>
            </p:nvSpPr>
            <p:spPr bwMode="auto">
              <a:xfrm>
                <a:off x="720" y="2208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495" name="Oval 15"/>
              <p:cNvSpPr>
                <a:spLocks noChangeArrowheads="1"/>
              </p:cNvSpPr>
              <p:nvPr/>
            </p:nvSpPr>
            <p:spPr bwMode="auto">
              <a:xfrm>
                <a:off x="1104" y="2928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496" name="Oval 16"/>
              <p:cNvSpPr>
                <a:spLocks noChangeArrowheads="1"/>
              </p:cNvSpPr>
              <p:nvPr/>
            </p:nvSpPr>
            <p:spPr bwMode="auto">
              <a:xfrm>
                <a:off x="720" y="2688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497" name="Oval 17"/>
              <p:cNvSpPr>
                <a:spLocks noChangeArrowheads="1"/>
              </p:cNvSpPr>
              <p:nvPr/>
            </p:nvSpPr>
            <p:spPr bwMode="auto">
              <a:xfrm>
                <a:off x="576" y="2640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498" name="Oval 18"/>
              <p:cNvSpPr>
                <a:spLocks noChangeArrowheads="1"/>
              </p:cNvSpPr>
              <p:nvPr/>
            </p:nvSpPr>
            <p:spPr bwMode="auto">
              <a:xfrm>
                <a:off x="816" y="3072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499" name="Oval 19"/>
              <p:cNvSpPr>
                <a:spLocks noChangeArrowheads="1"/>
              </p:cNvSpPr>
              <p:nvPr/>
            </p:nvSpPr>
            <p:spPr bwMode="auto">
              <a:xfrm>
                <a:off x="960" y="3072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00" name="Oval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01" name="Oval 21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02" name="Oval 22"/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03" name="Oval 23"/>
              <p:cNvSpPr>
                <a:spLocks noChangeArrowheads="1"/>
              </p:cNvSpPr>
              <p:nvPr/>
            </p:nvSpPr>
            <p:spPr bwMode="auto">
              <a:xfrm>
                <a:off x="1152" y="2784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04" name="Oval 24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05" name="Oval 25"/>
              <p:cNvSpPr>
                <a:spLocks noChangeArrowheads="1"/>
              </p:cNvSpPr>
              <p:nvPr/>
            </p:nvSpPr>
            <p:spPr bwMode="auto">
              <a:xfrm>
                <a:off x="912" y="2688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06" name="Oval 26"/>
              <p:cNvSpPr>
                <a:spLocks noChangeArrowheads="1"/>
              </p:cNvSpPr>
              <p:nvPr/>
            </p:nvSpPr>
            <p:spPr bwMode="auto">
              <a:xfrm>
                <a:off x="960" y="2496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07" name="Oval 27"/>
              <p:cNvSpPr>
                <a:spLocks noChangeArrowheads="1"/>
              </p:cNvSpPr>
              <p:nvPr/>
            </p:nvSpPr>
            <p:spPr bwMode="auto">
              <a:xfrm>
                <a:off x="1104" y="2400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08" name="Oval 28"/>
              <p:cNvSpPr>
                <a:spLocks noChangeArrowheads="1"/>
              </p:cNvSpPr>
              <p:nvPr/>
            </p:nvSpPr>
            <p:spPr bwMode="auto">
              <a:xfrm>
                <a:off x="864" y="2112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09" name="Oval 29"/>
              <p:cNvSpPr>
                <a:spLocks noChangeArrowheads="1"/>
              </p:cNvSpPr>
              <p:nvPr/>
            </p:nvSpPr>
            <p:spPr bwMode="auto">
              <a:xfrm>
                <a:off x="1056" y="2688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10" name="Oval 30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11" name="Oval 31"/>
              <p:cNvSpPr>
                <a:spLocks noChangeArrowheads="1"/>
              </p:cNvSpPr>
              <p:nvPr/>
            </p:nvSpPr>
            <p:spPr bwMode="auto">
              <a:xfrm>
                <a:off x="624" y="2832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12" name="Oval 32"/>
              <p:cNvSpPr>
                <a:spLocks noChangeArrowheads="1"/>
              </p:cNvSpPr>
              <p:nvPr/>
            </p:nvSpPr>
            <p:spPr bwMode="auto">
              <a:xfrm>
                <a:off x="720" y="2496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4368" y="2784"/>
              <a:ext cx="768" cy="1248"/>
              <a:chOff x="3984" y="2304"/>
              <a:chExt cx="768" cy="1248"/>
            </a:xfrm>
          </p:grpSpPr>
          <p:sp>
            <p:nvSpPr>
              <p:cNvPr id="916514" name="Oval 34"/>
              <p:cNvSpPr>
                <a:spLocks noChangeArrowheads="1"/>
              </p:cNvSpPr>
              <p:nvPr/>
            </p:nvSpPr>
            <p:spPr bwMode="auto">
              <a:xfrm>
                <a:off x="3984" y="2304"/>
                <a:ext cx="768" cy="1248"/>
              </a:xfrm>
              <a:prstGeom prst="ellipse">
                <a:avLst/>
              </a:prstGeom>
              <a:solidFill>
                <a:srgbClr val="969696"/>
              </a:solidFill>
              <a:ln w="5715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15" name="Oval 35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96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16" name="Oval 36"/>
              <p:cNvSpPr>
                <a:spLocks noChangeArrowheads="1"/>
              </p:cNvSpPr>
              <p:nvPr/>
            </p:nvSpPr>
            <p:spPr bwMode="auto">
              <a:xfrm>
                <a:off x="4416" y="2496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17" name="Oval 37"/>
              <p:cNvSpPr>
                <a:spLocks noChangeArrowheads="1"/>
              </p:cNvSpPr>
              <p:nvPr/>
            </p:nvSpPr>
            <p:spPr bwMode="auto">
              <a:xfrm>
                <a:off x="4416" y="3120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18" name="Oval 38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19" name="Oval 39"/>
              <p:cNvSpPr>
                <a:spLocks noChangeArrowheads="1"/>
              </p:cNvSpPr>
              <p:nvPr/>
            </p:nvSpPr>
            <p:spPr bwMode="auto">
              <a:xfrm>
                <a:off x="4560" y="3168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20" name="Oval 40"/>
              <p:cNvSpPr>
                <a:spLocks noChangeArrowheads="1"/>
              </p:cNvSpPr>
              <p:nvPr/>
            </p:nvSpPr>
            <p:spPr bwMode="auto">
              <a:xfrm>
                <a:off x="4176" y="2928"/>
                <a:ext cx="96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21" name="Oval 41"/>
              <p:cNvSpPr>
                <a:spLocks noChangeArrowheads="1"/>
              </p:cNvSpPr>
              <p:nvPr/>
            </p:nvSpPr>
            <p:spPr bwMode="auto">
              <a:xfrm>
                <a:off x="4032" y="2880"/>
                <a:ext cx="96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22" name="Oval 42"/>
              <p:cNvSpPr>
                <a:spLocks noChangeArrowheads="1"/>
              </p:cNvSpPr>
              <p:nvPr/>
            </p:nvSpPr>
            <p:spPr bwMode="auto">
              <a:xfrm>
                <a:off x="4272" y="3312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23" name="Oval 43"/>
              <p:cNvSpPr>
                <a:spLocks noChangeArrowheads="1"/>
              </p:cNvSpPr>
              <p:nvPr/>
            </p:nvSpPr>
            <p:spPr bwMode="auto">
              <a:xfrm>
                <a:off x="4416" y="3312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24" name="Oval 44"/>
              <p:cNvSpPr>
                <a:spLocks noChangeArrowheads="1"/>
              </p:cNvSpPr>
              <p:nvPr/>
            </p:nvSpPr>
            <p:spPr bwMode="auto">
              <a:xfrm>
                <a:off x="4272" y="2880"/>
                <a:ext cx="96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25" name="Oval 45"/>
              <p:cNvSpPr>
                <a:spLocks noChangeArrowheads="1"/>
              </p:cNvSpPr>
              <p:nvPr/>
            </p:nvSpPr>
            <p:spPr bwMode="auto">
              <a:xfrm>
                <a:off x="4128" y="3216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26" name="Oval 46"/>
              <p:cNvSpPr>
                <a:spLocks noChangeArrowheads="1"/>
              </p:cNvSpPr>
              <p:nvPr/>
            </p:nvSpPr>
            <p:spPr bwMode="auto">
              <a:xfrm>
                <a:off x="4272" y="3120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27" name="Oval 47"/>
              <p:cNvSpPr>
                <a:spLocks noChangeArrowheads="1"/>
              </p:cNvSpPr>
              <p:nvPr/>
            </p:nvSpPr>
            <p:spPr bwMode="auto">
              <a:xfrm>
                <a:off x="4608" y="3024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28" name="Oval 48"/>
              <p:cNvSpPr>
                <a:spLocks noChangeArrowheads="1"/>
              </p:cNvSpPr>
              <p:nvPr/>
            </p:nvSpPr>
            <p:spPr bwMode="auto">
              <a:xfrm>
                <a:off x="4080" y="2640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29" name="Oval 49"/>
              <p:cNvSpPr>
                <a:spLocks noChangeArrowheads="1"/>
              </p:cNvSpPr>
              <p:nvPr/>
            </p:nvSpPr>
            <p:spPr bwMode="auto">
              <a:xfrm>
                <a:off x="4368" y="2928"/>
                <a:ext cx="96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30" name="Oval 50"/>
              <p:cNvSpPr>
                <a:spLocks noChangeArrowheads="1"/>
              </p:cNvSpPr>
              <p:nvPr/>
            </p:nvSpPr>
            <p:spPr bwMode="auto">
              <a:xfrm>
                <a:off x="4416" y="2736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31" name="Oval 51"/>
              <p:cNvSpPr>
                <a:spLocks noChangeArrowheads="1"/>
              </p:cNvSpPr>
              <p:nvPr/>
            </p:nvSpPr>
            <p:spPr bwMode="auto">
              <a:xfrm>
                <a:off x="4560" y="2640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32" name="Oval 52"/>
              <p:cNvSpPr>
                <a:spLocks noChangeArrowheads="1"/>
              </p:cNvSpPr>
              <p:nvPr/>
            </p:nvSpPr>
            <p:spPr bwMode="auto">
              <a:xfrm>
                <a:off x="4320" y="2352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33" name="Oval 53"/>
              <p:cNvSpPr>
                <a:spLocks noChangeArrowheads="1"/>
              </p:cNvSpPr>
              <p:nvPr/>
            </p:nvSpPr>
            <p:spPr bwMode="auto">
              <a:xfrm>
                <a:off x="4512" y="2928"/>
                <a:ext cx="96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34" name="Oval 54"/>
              <p:cNvSpPr>
                <a:spLocks noChangeArrowheads="1"/>
              </p:cNvSpPr>
              <p:nvPr/>
            </p:nvSpPr>
            <p:spPr bwMode="auto">
              <a:xfrm>
                <a:off x="4320" y="2592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35" name="Oval 55"/>
              <p:cNvSpPr>
                <a:spLocks noChangeArrowheads="1"/>
              </p:cNvSpPr>
              <p:nvPr/>
            </p:nvSpPr>
            <p:spPr bwMode="auto">
              <a:xfrm>
                <a:off x="4080" y="3072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36" name="Oval 56"/>
              <p:cNvSpPr>
                <a:spLocks noChangeArrowheads="1"/>
              </p:cNvSpPr>
              <p:nvPr/>
            </p:nvSpPr>
            <p:spPr bwMode="auto">
              <a:xfrm>
                <a:off x="4176" y="2736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666699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3552" y="3360"/>
              <a:ext cx="1871" cy="144"/>
              <a:chOff x="624" y="1488"/>
              <a:chExt cx="1871" cy="144"/>
            </a:xfrm>
          </p:grpSpPr>
          <p:sp>
            <p:nvSpPr>
              <p:cNvPr id="916538" name="Rectangle 58"/>
              <p:cNvSpPr>
                <a:spLocks noChangeArrowheads="1"/>
              </p:cNvSpPr>
              <p:nvPr/>
            </p:nvSpPr>
            <p:spPr bwMode="auto">
              <a:xfrm>
                <a:off x="633" y="1514"/>
                <a:ext cx="1808" cy="92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39" name="Oval 59"/>
              <p:cNvSpPr>
                <a:spLocks noChangeArrowheads="1"/>
              </p:cNvSpPr>
              <p:nvPr/>
            </p:nvSpPr>
            <p:spPr bwMode="auto">
              <a:xfrm>
                <a:off x="624" y="1488"/>
                <a:ext cx="96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A97575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16540" name="AutoShape 60"/>
              <p:cNvSpPr>
                <a:spLocks noChangeArrowheads="1"/>
              </p:cNvSpPr>
              <p:nvPr/>
            </p:nvSpPr>
            <p:spPr bwMode="auto">
              <a:xfrm rot="-8133702">
                <a:off x="2352" y="1488"/>
                <a:ext cx="143" cy="143"/>
              </a:xfrm>
              <a:prstGeom prst="rtTriangle">
                <a:avLst/>
              </a:prstGeom>
              <a:solidFill>
                <a:srgbClr val="FFCC00">
                  <a:alpha val="50000"/>
                </a:srgbClr>
              </a:solidFill>
              <a:ln w="9525">
                <a:solidFill>
                  <a:srgbClr val="FFCC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</p:grpSp>
      <p:pic>
        <p:nvPicPr>
          <p:cNvPr id="916541" name="Picture 61" descr="RAA-Exam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3321050"/>
            <a:ext cx="2895600" cy="201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16542" name="Oval 62"/>
          <p:cNvSpPr>
            <a:spLocks noChangeArrowheads="1"/>
          </p:cNvSpPr>
          <p:nvPr/>
        </p:nvSpPr>
        <p:spPr bwMode="auto">
          <a:xfrm>
            <a:off x="6324600" y="2514600"/>
            <a:ext cx="762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16543" name="Oval 63"/>
          <p:cNvSpPr>
            <a:spLocks noChangeArrowheads="1"/>
          </p:cNvSpPr>
          <p:nvPr/>
        </p:nvSpPr>
        <p:spPr bwMode="auto">
          <a:xfrm>
            <a:off x="7162800" y="2590800"/>
            <a:ext cx="762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16544" name="AutoShape 64"/>
          <p:cNvSpPr>
            <a:spLocks noChangeArrowheads="1"/>
          </p:cNvSpPr>
          <p:nvPr/>
        </p:nvSpPr>
        <p:spPr bwMode="auto">
          <a:xfrm>
            <a:off x="6400800" y="26289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16545" name="AutoShape 65"/>
          <p:cNvSpPr>
            <a:spLocks noChangeArrowheads="1"/>
          </p:cNvSpPr>
          <p:nvPr/>
        </p:nvSpPr>
        <p:spPr bwMode="auto">
          <a:xfrm flipH="1">
            <a:off x="6858000" y="26924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447800" y="457200"/>
            <a:ext cx="6781800" cy="2133600"/>
            <a:chOff x="912" y="288"/>
            <a:chExt cx="4272" cy="1344"/>
          </a:xfrm>
        </p:grpSpPr>
        <p:sp>
          <p:nvSpPr>
            <p:cNvPr id="916547" name="Oval 67"/>
            <p:cNvSpPr>
              <a:spLocks noChangeArrowheads="1"/>
            </p:cNvSpPr>
            <p:nvPr/>
          </p:nvSpPr>
          <p:spPr bwMode="auto">
            <a:xfrm>
              <a:off x="912" y="1296"/>
              <a:ext cx="1056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48" name="Oval 68"/>
            <p:cNvSpPr>
              <a:spLocks noChangeArrowheads="1"/>
            </p:cNvSpPr>
            <p:nvPr/>
          </p:nvSpPr>
          <p:spPr bwMode="auto">
            <a:xfrm>
              <a:off x="3408" y="288"/>
              <a:ext cx="1776" cy="1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1752600" y="2438400"/>
            <a:ext cx="5867400" cy="533400"/>
            <a:chOff x="1104" y="1536"/>
            <a:chExt cx="3696" cy="336"/>
          </a:xfrm>
        </p:grpSpPr>
        <p:sp>
          <p:nvSpPr>
            <p:cNvPr id="916550" name="Oval 70"/>
            <p:cNvSpPr>
              <a:spLocks noChangeArrowheads="1"/>
            </p:cNvSpPr>
            <p:nvPr/>
          </p:nvSpPr>
          <p:spPr bwMode="auto">
            <a:xfrm>
              <a:off x="1104" y="1536"/>
              <a:ext cx="1056" cy="336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6551" name="Oval 71"/>
            <p:cNvSpPr>
              <a:spLocks noChangeArrowheads="1"/>
            </p:cNvSpPr>
            <p:nvPr/>
          </p:nvSpPr>
          <p:spPr bwMode="auto">
            <a:xfrm>
              <a:off x="3744" y="1536"/>
              <a:ext cx="1056" cy="336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spd="med">
        <p14:prism dir="r"/>
      </p:transition>
    </mc:Choice>
    <mc:Fallback xmlns:mv="urn:schemas-microsoft-com:mac:vml" xmlns="">
      <p:transition spd="med">
        <p:cover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Require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87680" cy="4106863"/>
          </a:xfrm>
        </p:spPr>
        <p:txBody>
          <a:bodyPr/>
          <a:lstStyle/>
          <a:p>
            <a:r>
              <a:rPr lang="da-DK" dirty="0" err="1" smtClean="0"/>
              <a:t>Improved</a:t>
            </a:r>
            <a:r>
              <a:rPr lang="da-DK" dirty="0" smtClean="0"/>
              <a:t> ”</a:t>
            </a:r>
            <a:r>
              <a:rPr lang="da-DK" dirty="0" err="1" smtClean="0"/>
              <a:t>impact</a:t>
            </a:r>
            <a:r>
              <a:rPr lang="da-DK" dirty="0" smtClean="0"/>
              <a:t> parameter” resolution (ID)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Higher</a:t>
            </a:r>
            <a:r>
              <a:rPr lang="da-DK" dirty="0" smtClean="0"/>
              <a:t> rates (</a:t>
            </a:r>
            <a:r>
              <a:rPr lang="da-DK" dirty="0" err="1" smtClean="0"/>
              <a:t>statistics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  <p:grpSp>
        <p:nvGrpSpPr>
          <p:cNvPr id="5" name="Group 15"/>
          <p:cNvGrpSpPr/>
          <p:nvPr/>
        </p:nvGrpSpPr>
        <p:grpSpPr>
          <a:xfrm>
            <a:off x="1588368" y="1884040"/>
            <a:ext cx="4567808" cy="2337048"/>
            <a:chOff x="0" y="1143000"/>
            <a:chExt cx="4038600" cy="19050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1219200"/>
              <a:ext cx="3810000" cy="1752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0" y="1143000"/>
              <a:ext cx="4038600" cy="1905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7653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Current</a:t>
            </a:r>
            <a:r>
              <a:rPr lang="da-DK" dirty="0" smtClean="0"/>
              <a:t> TPC:</a:t>
            </a:r>
            <a:endParaRPr lang="da-D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9602" b="9602"/>
          <a:stretch>
            <a:fillRect/>
          </a:stretch>
        </p:blipFill>
        <p:spPr>
          <a:xfrm>
            <a:off x="4946014" y="2751881"/>
            <a:ext cx="4197986" cy="26213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I.G. Bearden Niels Bohr Institute</a:t>
            </a:r>
          </a:p>
          <a:p>
            <a:pPr>
              <a:defRPr/>
            </a:pPr>
            <a:endParaRPr lang="da-D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564904"/>
            <a:ext cx="4273373" cy="31534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75656" y="3789040"/>
            <a:ext cx="648072" cy="5760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3810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23728" y="4149080"/>
            <a:ext cx="396044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4744"/>
            <a:ext cx="9144000" cy="13162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1600" y="5487615"/>
            <a:ext cx="689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Effective</a:t>
            </a:r>
            <a:r>
              <a:rPr lang="da-DK" dirty="0" smtClean="0"/>
              <a:t> </a:t>
            </a:r>
            <a:r>
              <a:rPr lang="da-DK" dirty="0" err="1" smtClean="0"/>
              <a:t>dead</a:t>
            </a:r>
            <a:r>
              <a:rPr lang="da-DK" dirty="0" smtClean="0"/>
              <a:t> time of 280µs, rate ≤3.5kHz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525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27" y="0"/>
            <a:ext cx="93493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/>
          </p:cNvSpPr>
          <p:nvPr/>
        </p:nvSpPr>
        <p:spPr bwMode="auto">
          <a:xfrm>
            <a:off x="8930" y="26789"/>
            <a:ext cx="6474023" cy="821531"/>
          </a:xfrm>
          <a:prstGeom prst="rect">
            <a:avLst/>
          </a:prstGeom>
          <a:solidFill>
            <a:srgbClr val="FEFFFE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200"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The ALICE Setup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2708920"/>
            <a:ext cx="774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TPC</a:t>
            </a:r>
            <a:endParaRPr lang="da-DK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95736" y="3717032"/>
            <a:ext cx="1296144" cy="21602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91880" y="2852936"/>
            <a:ext cx="432048" cy="144016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71800" y="3903439"/>
            <a:ext cx="679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5m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8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861048"/>
            <a:ext cx="4572000" cy="1981200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0154A-4EB7-DA46-B161-DC5312D5AE2F}" type="slidenum">
              <a:rPr lang="en-US"/>
              <a:pPr/>
              <a:t>9</a:t>
            </a:fld>
            <a:endParaRPr lang="en-US"/>
          </a:p>
        </p:txBody>
      </p:sp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>
          <a:xfrm>
            <a:off x="102692" y="44648"/>
            <a:ext cx="8938617" cy="785813"/>
          </a:xfrm>
          <a:ln/>
        </p:spPr>
        <p:txBody>
          <a:bodyPr/>
          <a:lstStyle/>
          <a:p>
            <a:r>
              <a:rPr lang="en-US"/>
              <a:t>TPC Upgrade</a:t>
            </a:r>
          </a:p>
        </p:txBody>
      </p:sp>
      <p:sp>
        <p:nvSpPr>
          <p:cNvPr id="31746" name="Rectangle 2"/>
          <p:cNvSpPr>
            <a:spLocks/>
          </p:cNvSpPr>
          <p:nvPr/>
        </p:nvSpPr>
        <p:spPr bwMode="auto">
          <a:xfrm>
            <a:off x="238869" y="589359"/>
            <a:ext cx="4741664" cy="634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2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new readout chambers</a:t>
            </a:r>
          </a:p>
          <a:p>
            <a:pPr algn="l">
              <a:buSzPct val="125000"/>
              <a:buFont typeface="Helvetica Light" charset="0"/>
              <a:buChar char="•"/>
            </a:pPr>
            <a:r>
              <a:rPr lang="en-US" sz="20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replace MWPC with GEMs</a:t>
            </a:r>
          </a:p>
          <a:p>
            <a:pPr algn="l">
              <a:buClr>
                <a:srgbClr val="FF0B0B"/>
              </a:buClr>
              <a:buSzPct val="125000"/>
              <a:buFont typeface="Helvetica Light" charset="0"/>
              <a:buChar char="•"/>
            </a:pPr>
            <a:r>
              <a:rPr lang="en-US" sz="2000" dirty="0">
                <a:solidFill>
                  <a:srgbClr val="FF0B0B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no gating, small ion feedback</a:t>
            </a:r>
          </a:p>
          <a:p>
            <a:pPr algn="l">
              <a:buSzPct val="125000"/>
              <a:buFont typeface="Helvetica Light" charset="0"/>
              <a:buChar char="•"/>
            </a:pPr>
            <a:r>
              <a:rPr lang="en-US" sz="20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usage of existing pad-planes possible</a:t>
            </a:r>
          </a:p>
          <a:p>
            <a:pPr marL="937584" lvl="2" indent="-214305">
              <a:buSzPct val="125000"/>
              <a:buFont typeface="Helvetica Light" charset="0"/>
              <a:buChar char="•"/>
            </a:pPr>
            <a:r>
              <a:rPr lang="en-US" sz="17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momentum resolution for constrained tracks not affected</a:t>
            </a:r>
          </a:p>
          <a:p>
            <a:pPr algn="l"/>
            <a:endParaRPr lang="en-US" sz="2000" dirty="0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  <a:p>
            <a:pPr algn="l"/>
            <a:r>
              <a:rPr lang="en-US" sz="22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continuous sampling at 10 MHz, ship data unsuppressed off detector</a:t>
            </a:r>
          </a:p>
          <a:p>
            <a:pPr algn="l">
              <a:buSzPct val="125000"/>
              <a:buFont typeface="Helvetica Light" charset="0"/>
              <a:buChar char="•"/>
            </a:pPr>
            <a:r>
              <a:rPr lang="en-US" sz="20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needs new electronics</a:t>
            </a:r>
            <a:r>
              <a:rPr lang="en-US" sz="22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 </a:t>
            </a:r>
          </a:p>
          <a:p>
            <a:pPr algn="l"/>
            <a:endParaRPr lang="en-US" sz="2200" dirty="0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  <a:p>
            <a:pPr algn="l"/>
            <a:r>
              <a:rPr lang="en-US" sz="22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extensive R&amp;D program ongoing with lab tests</a:t>
            </a:r>
          </a:p>
          <a:p>
            <a:pPr algn="l">
              <a:buSzPct val="125000"/>
              <a:buFont typeface="Helvetica Light" charset="0"/>
              <a:buChar char="•"/>
            </a:pPr>
            <a:r>
              <a:rPr lang="en-US" sz="20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confirm low ion feedback </a:t>
            </a:r>
          </a:p>
          <a:p>
            <a:pPr marL="696491" lvl="1" indent="-214305">
              <a:buSzPct val="125000"/>
              <a:buFont typeface="Helvetica Light" charset="0"/>
              <a:buChar char="•"/>
            </a:pPr>
            <a:r>
              <a:rPr lang="en-US" sz="20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goal: 0.25% at gain of 2000</a:t>
            </a:r>
          </a:p>
          <a:p>
            <a:pPr algn="l">
              <a:buSzPct val="125000"/>
              <a:buFont typeface="Helvetica Light" charset="0"/>
              <a:buChar char="•"/>
            </a:pPr>
            <a:r>
              <a:rPr lang="en-US" sz="2000" dirty="0"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rPr>
              <a:t>gain stability?</a:t>
            </a:r>
          </a:p>
          <a:p>
            <a:pPr algn="l"/>
            <a:endParaRPr lang="en-US" sz="2000" dirty="0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436939" y="6500812"/>
            <a:ext cx="260077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 Light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 Light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 Light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 Light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 Light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Light" charset="0"/>
                <a:ea typeface="ＭＳ Ｐゴシック" charset="0"/>
              </a:defRPr>
            </a:lvl9pPr>
          </a:lstStyle>
          <a:p>
            <a:pPr algn="ctr"/>
            <a:fld id="{9B7F6110-2D3B-ED41-A694-52561B746CE9}" type="slidenum">
              <a:rPr lang="en-US" sz="1300">
                <a:latin typeface="Helvetica Light" charset="0"/>
                <a:cs typeface="Helvetica Light" charset="0"/>
                <a:sym typeface="Helvetica Light" charset="0"/>
              </a:rPr>
              <a:pPr algn="ctr"/>
              <a:t>9</a:t>
            </a:fld>
            <a:endParaRPr lang="en-US" sz="1300">
              <a:latin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8" y="955477"/>
            <a:ext cx="4402336" cy="212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nat_uk">
  <a:themeElements>
    <a:clrScheme name="nat_uk 1">
      <a:dk1>
        <a:srgbClr val="6E6E6E"/>
      </a:dk1>
      <a:lt1>
        <a:srgbClr val="FFFFFF"/>
      </a:lt1>
      <a:dk2>
        <a:srgbClr val="325D3D"/>
      </a:dk2>
      <a:lt2>
        <a:srgbClr val="6E6E6E"/>
      </a:lt2>
      <a:accent1>
        <a:srgbClr val="325D3D"/>
      </a:accent1>
      <a:accent2>
        <a:srgbClr val="559D68"/>
      </a:accent2>
      <a:accent3>
        <a:srgbClr val="FFFFFF"/>
      </a:accent3>
      <a:accent4>
        <a:srgbClr val="5D5D5D"/>
      </a:accent4>
      <a:accent5>
        <a:srgbClr val="ADB6AF"/>
      </a:accent5>
      <a:accent6>
        <a:srgbClr val="4C8E5E"/>
      </a:accent6>
      <a:hlink>
        <a:srgbClr val="74B485"/>
      </a:hlink>
      <a:folHlink>
        <a:srgbClr val="B0D4B9"/>
      </a:folHlink>
    </a:clrScheme>
    <a:fontScheme name="nat_uk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t_uk 1">
        <a:dk1>
          <a:srgbClr val="6E6E6E"/>
        </a:dk1>
        <a:lt1>
          <a:srgbClr val="FFFFFF"/>
        </a:lt1>
        <a:dk2>
          <a:srgbClr val="325D3D"/>
        </a:dk2>
        <a:lt2>
          <a:srgbClr val="6E6E6E"/>
        </a:lt2>
        <a:accent1>
          <a:srgbClr val="325D3D"/>
        </a:accent1>
        <a:accent2>
          <a:srgbClr val="559D68"/>
        </a:accent2>
        <a:accent3>
          <a:srgbClr val="FFFFFF"/>
        </a:accent3>
        <a:accent4>
          <a:srgbClr val="5D5D5D"/>
        </a:accent4>
        <a:accent5>
          <a:srgbClr val="ADB6AF"/>
        </a:accent5>
        <a:accent6>
          <a:srgbClr val="4C8E5E"/>
        </a:accent6>
        <a:hlink>
          <a:srgbClr val="74B485"/>
        </a:hlink>
        <a:folHlink>
          <a:srgbClr val="B0D4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32122</TotalTime>
  <Words>1372</Words>
  <Application>Microsoft Macintosh PowerPoint</Application>
  <PresentationFormat>On-screen Show (4:3)</PresentationFormat>
  <Paragraphs>306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nat_uk</vt:lpstr>
      <vt:lpstr>Equation</vt:lpstr>
      <vt:lpstr>ALICE: Upgrades &amp; Perspectives</vt:lpstr>
      <vt:lpstr>PowerPoint Presentation</vt:lpstr>
      <vt:lpstr>PowerPoint Presentation</vt:lpstr>
      <vt:lpstr>Physics Motivation</vt:lpstr>
      <vt:lpstr>Nuclear Modification</vt:lpstr>
      <vt:lpstr>Require</vt:lpstr>
      <vt:lpstr>Current TPC:</vt:lpstr>
      <vt:lpstr>PowerPoint Presentation</vt:lpstr>
      <vt:lpstr>TPC Upgrade</vt:lpstr>
      <vt:lpstr>Also need:</vt:lpstr>
      <vt:lpstr>Event Size and Rates </vt:lpstr>
      <vt:lpstr>ITS Upgrade</vt:lpstr>
      <vt:lpstr>PowerPoint Presentation</vt:lpstr>
      <vt:lpstr>PowerPoint Presentation</vt:lpstr>
      <vt:lpstr>PowerPoint Presentation</vt:lpstr>
      <vt:lpstr>Small-x Physics</vt:lpstr>
      <vt:lpstr>Nuclear Modification</vt:lpstr>
      <vt:lpstr>Saturation at RHIC and LHC</vt:lpstr>
      <vt:lpstr>PowerPoint Presentation</vt:lpstr>
      <vt:lpstr>FoCal</vt:lpstr>
      <vt:lpstr>ALICE Upgrade Physics Reach</vt:lpstr>
      <vt:lpstr>Possible running scenario</vt:lpstr>
      <vt:lpstr>Summary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Ian Bearden</cp:lastModifiedBy>
  <cp:revision>194</cp:revision>
  <cp:lastPrinted>2012-01-16T12:54:17Z</cp:lastPrinted>
  <dcterms:created xsi:type="dcterms:W3CDTF">2010-03-10T10:23:47Z</dcterms:created>
  <dcterms:modified xsi:type="dcterms:W3CDTF">2012-11-13T08:57:23Z</dcterms:modified>
</cp:coreProperties>
</file>