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304" r:id="rId3"/>
    <p:sldId id="285" r:id="rId4"/>
    <p:sldId id="299" r:id="rId5"/>
    <p:sldId id="298" r:id="rId6"/>
    <p:sldId id="317" r:id="rId7"/>
    <p:sldId id="301" r:id="rId8"/>
    <p:sldId id="294" r:id="rId9"/>
    <p:sldId id="295" r:id="rId10"/>
    <p:sldId id="296" r:id="rId11"/>
    <p:sldId id="303" r:id="rId12"/>
    <p:sldId id="305" r:id="rId13"/>
    <p:sldId id="308" r:id="rId14"/>
    <p:sldId id="307" r:id="rId15"/>
    <p:sldId id="306" r:id="rId16"/>
    <p:sldId id="312" r:id="rId17"/>
    <p:sldId id="313" r:id="rId18"/>
    <p:sldId id="283" r:id="rId19"/>
    <p:sldId id="282" r:id="rId20"/>
    <p:sldId id="310" r:id="rId21"/>
    <p:sldId id="315" r:id="rId22"/>
    <p:sldId id="316" r:id="rId23"/>
    <p:sldId id="314" r:id="rId24"/>
    <p:sldId id="31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402E3-CD1F-48FA-A80D-73E2C7148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Parity asymmetry: that the signal in one direction of the</a:t>
            </a:r>
            <a:r>
              <a:rPr lang="en-US" baseline="0" dirty="0" smtClean="0"/>
              <a:t> Universe is the opposite of the signal in the exact opposite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B0B3-431C-4B31-AF18-AEAB38E3F1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3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24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A3E389-1041-4EAF-AFB8-4D2AE415D10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18192-F996-4452-BA14-226D7DF5FF09}" type="slidenum">
              <a:rPr lang="en-US"/>
              <a:pPr/>
              <a:t>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161C9-0F49-449E-A797-3EBF1483D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8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67E3-CFDA-4A2F-B6F8-D6C6EEBF9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8BB2B-75C7-4C6E-BA3F-B6F966D2B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9DE9-DF3A-4268-9180-CCC05536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BFCF1-067C-46F1-8DC9-A15118B35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83848-421D-452B-9900-5F542E360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2D1F7-2507-4E74-A264-17E36D662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8E75-7435-44F9-99C5-3123980A1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8D492-552A-41D1-A9AA-E7560BD746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27586-8EA6-4F09-B3C3-A634CEBC2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08728-A2D2-46B0-9854-4C5DD0C46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7A17D-346C-497D-A664-2D65C98D9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8EBF99-2AB4-4C93-8752-AA43D05AA1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1.png"/><Relationship Id="rId4" Type="http://schemas.openxmlformats.org/officeDocument/2006/relationships/image" Target="../media/image32.gif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42.wmf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xxx.lanl.gov/find/astro-ph/1/au:+Popa_L/0/1/0/all/0/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96744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0000FF"/>
                </a:solidFill>
              </a:rPr>
              <a:t>DISCOVERY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2800" dirty="0" smtClean="0"/>
              <a:t>A </a:t>
            </a:r>
            <a:r>
              <a:rPr lang="da-DK" sz="2800" dirty="0"/>
              <a:t>U</a:t>
            </a:r>
            <a:r>
              <a:rPr lang="da-DK" sz="2800" dirty="0" smtClean="0"/>
              <a:t>nique Center with Unique </a:t>
            </a:r>
            <a:r>
              <a:rPr lang="da-DK" sz="2800" dirty="0" err="1"/>
              <a:t>O</a:t>
            </a:r>
            <a:r>
              <a:rPr lang="da-DK" sz="2800" dirty="0" err="1" smtClean="0"/>
              <a:t>pportunities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3212976"/>
            <a:ext cx="4968552" cy="273630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000" dirty="0">
                <a:solidFill>
                  <a:srgbClr val="C223FF"/>
                </a:solidFill>
              </a:rPr>
              <a:t>D</a:t>
            </a:r>
            <a:r>
              <a:rPr lang="da-DK" sz="2000" dirty="0" smtClean="0">
                <a:solidFill>
                  <a:srgbClr val="C223FF"/>
                </a:solidFill>
              </a:rPr>
              <a:t>irect and </a:t>
            </a:r>
            <a:r>
              <a:rPr lang="da-DK" sz="2000" dirty="0" err="1" smtClean="0">
                <a:solidFill>
                  <a:srgbClr val="C223FF"/>
                </a:solidFill>
              </a:rPr>
              <a:t>unique</a:t>
            </a:r>
            <a:r>
              <a:rPr lang="da-DK" sz="2000" dirty="0" smtClean="0">
                <a:solidFill>
                  <a:srgbClr val="C223FF"/>
                </a:solidFill>
              </a:rPr>
              <a:t> </a:t>
            </a:r>
            <a:r>
              <a:rPr lang="da-DK" sz="2000" dirty="0" err="1" smtClean="0">
                <a:solidFill>
                  <a:srgbClr val="C223FF"/>
                </a:solidFill>
              </a:rPr>
              <a:t>access</a:t>
            </a:r>
            <a:r>
              <a:rPr lang="da-DK" sz="2000" dirty="0" smtClean="0">
                <a:solidFill>
                  <a:srgbClr val="C223FF"/>
                </a:solidFill>
              </a:rPr>
              <a:t> to data from the most </a:t>
            </a:r>
            <a:r>
              <a:rPr lang="da-DK" sz="2000" dirty="0" err="1" smtClean="0">
                <a:solidFill>
                  <a:srgbClr val="C223FF"/>
                </a:solidFill>
              </a:rPr>
              <a:t>powerful</a:t>
            </a:r>
            <a:r>
              <a:rPr lang="da-DK" sz="2000" dirty="0" smtClean="0">
                <a:solidFill>
                  <a:srgbClr val="C223FF"/>
                </a:solidFill>
              </a:rPr>
              <a:t> </a:t>
            </a:r>
            <a:r>
              <a:rPr lang="da-DK" sz="2000" dirty="0" err="1" smtClean="0">
                <a:solidFill>
                  <a:srgbClr val="C223FF"/>
                </a:solidFill>
              </a:rPr>
              <a:t>experiments</a:t>
            </a:r>
            <a:r>
              <a:rPr lang="da-DK" sz="2000" dirty="0" smtClean="0">
                <a:solidFill>
                  <a:srgbClr val="C223FF"/>
                </a:solidFill>
              </a:rPr>
              <a:t> </a:t>
            </a:r>
            <a:r>
              <a:rPr lang="da-DK" sz="2000" dirty="0" err="1" smtClean="0">
                <a:solidFill>
                  <a:srgbClr val="C223FF"/>
                </a:solidFill>
              </a:rPr>
              <a:t>available</a:t>
            </a:r>
            <a:r>
              <a:rPr lang="da-DK" sz="2000" dirty="0" smtClean="0">
                <a:solidFill>
                  <a:srgbClr val="C223FF"/>
                </a:solidFill>
              </a:rPr>
              <a:t> </a:t>
            </a:r>
            <a:r>
              <a:rPr lang="da-DK" sz="2000" dirty="0" err="1" smtClean="0">
                <a:solidFill>
                  <a:srgbClr val="C223FF"/>
                </a:solidFill>
              </a:rPr>
              <a:t>today</a:t>
            </a:r>
            <a:r>
              <a:rPr lang="da-DK" sz="2000" dirty="0">
                <a:solidFill>
                  <a:srgbClr val="C223FF"/>
                </a:solidFill>
              </a:rPr>
              <a:t> </a:t>
            </a:r>
            <a:r>
              <a:rPr lang="da-DK" sz="2000" dirty="0" smtClean="0"/>
              <a:t>:</a:t>
            </a:r>
          </a:p>
          <a:p>
            <a:pPr lvl="1"/>
            <a:r>
              <a:rPr lang="da-DK" sz="2000" dirty="0" smtClean="0"/>
              <a:t>The </a:t>
            </a:r>
            <a:r>
              <a:rPr lang="da-DK" sz="2000" b="1" dirty="0" smtClean="0">
                <a:solidFill>
                  <a:srgbClr val="0000FF"/>
                </a:solidFill>
              </a:rPr>
              <a:t>Large </a:t>
            </a:r>
            <a:r>
              <a:rPr lang="da-DK" sz="2000" b="1" dirty="0" err="1" smtClean="0">
                <a:solidFill>
                  <a:srgbClr val="0000FF"/>
                </a:solidFill>
              </a:rPr>
              <a:t>Hadron</a:t>
            </a:r>
            <a:r>
              <a:rPr lang="da-DK" sz="2000" b="1" dirty="0" smtClean="0">
                <a:solidFill>
                  <a:srgbClr val="0000FF"/>
                </a:solidFill>
              </a:rPr>
              <a:t> </a:t>
            </a:r>
            <a:r>
              <a:rPr lang="da-DK" sz="2000" b="1" dirty="0" err="1" smtClean="0">
                <a:solidFill>
                  <a:srgbClr val="0000FF"/>
                </a:solidFill>
              </a:rPr>
              <a:t>Collider</a:t>
            </a:r>
            <a:r>
              <a:rPr lang="da-DK" sz="2000" dirty="0" smtClean="0"/>
              <a:t> (LHC) at CERN </a:t>
            </a:r>
            <a:r>
              <a:rPr lang="da-DK" sz="2000" dirty="0" err="1" smtClean="0"/>
              <a:t>exploring</a:t>
            </a:r>
            <a:r>
              <a:rPr lang="da-DK" sz="2000" dirty="0" smtClean="0"/>
              <a:t> p+p and Pb+Pb </a:t>
            </a:r>
            <a:r>
              <a:rPr lang="da-DK" sz="2000" dirty="0" err="1" smtClean="0"/>
              <a:t>collisions</a:t>
            </a:r>
            <a:r>
              <a:rPr lang="da-DK" sz="2000" dirty="0" smtClean="0"/>
              <a:t> at </a:t>
            </a:r>
            <a:r>
              <a:rPr lang="da-DK" sz="2000" dirty="0" err="1" smtClean="0"/>
              <a:t>unprecedented</a:t>
            </a:r>
            <a:r>
              <a:rPr lang="da-DK" sz="2000" dirty="0" smtClean="0"/>
              <a:t> </a:t>
            </a:r>
            <a:r>
              <a:rPr lang="da-DK" sz="2000" dirty="0" err="1" smtClean="0"/>
              <a:t>high</a:t>
            </a:r>
            <a:r>
              <a:rPr lang="da-DK" sz="2000" dirty="0" smtClean="0"/>
              <a:t> </a:t>
            </a:r>
            <a:r>
              <a:rPr lang="da-DK" sz="2000" dirty="0" err="1" smtClean="0"/>
              <a:t>energies</a:t>
            </a:r>
            <a:r>
              <a:rPr lang="da-DK" sz="2000" dirty="0" smtClean="0"/>
              <a:t> (ATLAS and ALICE </a:t>
            </a:r>
            <a:r>
              <a:rPr lang="da-DK" sz="2000" dirty="0" err="1" smtClean="0"/>
              <a:t>experiments</a:t>
            </a:r>
            <a:r>
              <a:rPr lang="da-DK" sz="2000" dirty="0" smtClean="0"/>
              <a:t>)</a:t>
            </a:r>
          </a:p>
          <a:p>
            <a:pPr lvl="1"/>
            <a:r>
              <a:rPr lang="da-DK" sz="2000" dirty="0" smtClean="0"/>
              <a:t>The </a:t>
            </a:r>
            <a:r>
              <a:rPr lang="da-DK" sz="2000" b="1" dirty="0" smtClean="0">
                <a:solidFill>
                  <a:srgbClr val="0000FF"/>
                </a:solidFill>
              </a:rPr>
              <a:t>Planck </a:t>
            </a:r>
            <a:r>
              <a:rPr lang="da-DK" sz="2000" b="1" dirty="0" err="1" smtClean="0">
                <a:solidFill>
                  <a:srgbClr val="0000FF"/>
                </a:solidFill>
              </a:rPr>
              <a:t>satellite</a:t>
            </a:r>
            <a:r>
              <a:rPr lang="da-DK" sz="2000" b="1" dirty="0" smtClean="0">
                <a:solidFill>
                  <a:srgbClr val="0000FF"/>
                </a:solidFill>
              </a:rPr>
              <a:t> </a:t>
            </a:r>
            <a:r>
              <a:rPr lang="da-DK" sz="2000" dirty="0" smtClean="0"/>
              <a:t>mission with </a:t>
            </a:r>
            <a:r>
              <a:rPr lang="da-DK" sz="2000" dirty="0" err="1" smtClean="0"/>
              <a:t>unique</a:t>
            </a:r>
            <a:r>
              <a:rPr lang="da-DK" sz="2000" dirty="0" smtClean="0"/>
              <a:t> resolution and </a:t>
            </a:r>
            <a:r>
              <a:rPr lang="da-DK" sz="2000" dirty="0" err="1" smtClean="0"/>
              <a:t>sensitivity</a:t>
            </a:r>
            <a:r>
              <a:rPr lang="da-DK" sz="2000" dirty="0" smtClean="0"/>
              <a:t>  of the sky. </a:t>
            </a:r>
            <a:r>
              <a:rPr lang="da-DK" dirty="0" smtClean="0"/>
              <a:t>    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323528" y="1268760"/>
            <a:ext cx="4968552" cy="1728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 smtClean="0">
                <a:solidFill>
                  <a:srgbClr val="C223FF"/>
                </a:solidFill>
              </a:rPr>
              <a:t>DISCOVERY </a:t>
            </a:r>
            <a:r>
              <a:rPr lang="da-DK" b="1" dirty="0" err="1" smtClean="0">
                <a:solidFill>
                  <a:srgbClr val="C223FF"/>
                </a:solidFill>
              </a:rPr>
              <a:t>unites</a:t>
            </a:r>
            <a:r>
              <a:rPr lang="da-DK" b="1" dirty="0" smtClean="0">
                <a:solidFill>
                  <a:srgbClr val="C223FF"/>
                </a:solidFill>
              </a:rPr>
              <a:t> </a:t>
            </a:r>
            <a:r>
              <a:rPr lang="da-DK" b="1" dirty="0" err="1" smtClean="0">
                <a:solidFill>
                  <a:srgbClr val="C223FF"/>
                </a:solidFill>
              </a:rPr>
              <a:t>strong</a:t>
            </a:r>
            <a:r>
              <a:rPr lang="da-DK" b="1" dirty="0" smtClean="0">
                <a:solidFill>
                  <a:srgbClr val="C223FF"/>
                </a:solidFill>
              </a:rPr>
              <a:t> </a:t>
            </a:r>
            <a:r>
              <a:rPr lang="da-DK" b="1" dirty="0" err="1" smtClean="0">
                <a:solidFill>
                  <a:srgbClr val="C223FF"/>
                </a:solidFill>
              </a:rPr>
              <a:t>groups</a:t>
            </a:r>
            <a:r>
              <a:rPr lang="da-DK" b="1" dirty="0" smtClean="0">
                <a:solidFill>
                  <a:srgbClr val="C223FF"/>
                </a:solidFill>
              </a:rPr>
              <a:t> in:</a:t>
            </a:r>
          </a:p>
          <a:p>
            <a:pPr marL="0" indent="0">
              <a:buNone/>
            </a:pPr>
            <a:r>
              <a:rPr lang="da-DK" dirty="0" err="1" smtClean="0">
                <a:solidFill>
                  <a:srgbClr val="FF0000"/>
                </a:solidFill>
              </a:rPr>
              <a:t>Theory</a:t>
            </a:r>
            <a:r>
              <a:rPr lang="da-DK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FF0000"/>
                </a:solidFill>
              </a:rPr>
              <a:t>Fundamental </a:t>
            </a:r>
            <a:r>
              <a:rPr lang="da-DK" dirty="0" err="1" smtClean="0">
                <a:solidFill>
                  <a:srgbClr val="FF0000"/>
                </a:solidFill>
              </a:rPr>
              <a:t>Particle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Physics</a:t>
            </a:r>
            <a:r>
              <a:rPr lang="da-DK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FF0000"/>
                </a:solidFill>
              </a:rPr>
              <a:t>Quark </a:t>
            </a:r>
            <a:r>
              <a:rPr lang="da-DK" dirty="0" err="1" smtClean="0">
                <a:solidFill>
                  <a:srgbClr val="FF0000"/>
                </a:solidFill>
              </a:rPr>
              <a:t>Gluon</a:t>
            </a:r>
            <a:r>
              <a:rPr lang="da-DK" dirty="0" smtClean="0">
                <a:solidFill>
                  <a:srgbClr val="FF0000"/>
                </a:solidFill>
              </a:rPr>
              <a:t> Plasma </a:t>
            </a:r>
            <a:r>
              <a:rPr lang="da-DK" dirty="0" err="1" smtClean="0">
                <a:solidFill>
                  <a:srgbClr val="FF0000"/>
                </a:solidFill>
              </a:rPr>
              <a:t>Physics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a-DK" dirty="0" err="1" smtClean="0">
                <a:solidFill>
                  <a:srgbClr val="FF0000"/>
                </a:solidFill>
              </a:rPr>
              <a:t>Cosmic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Microwave</a:t>
            </a:r>
            <a:r>
              <a:rPr lang="da-DK" dirty="0" smtClean="0">
                <a:solidFill>
                  <a:srgbClr val="FF0000"/>
                </a:solidFill>
              </a:rPr>
              <a:t> Radiation </a:t>
            </a:r>
            <a:r>
              <a:rPr lang="da-DK" dirty="0" err="1" smtClean="0">
                <a:solidFill>
                  <a:srgbClr val="FF0000"/>
                </a:solidFill>
              </a:rPr>
              <a:t>Physics</a:t>
            </a:r>
            <a:r>
              <a:rPr lang="da-DK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da-DK" dirty="0" smtClean="0"/>
              <a:t>…</a:t>
            </a:r>
            <a:r>
              <a:rPr lang="da-DK" dirty="0" err="1" smtClean="0"/>
              <a:t>which</a:t>
            </a:r>
            <a:r>
              <a:rPr lang="da-DK" dirty="0" smtClean="0"/>
              <a:t> most </a:t>
            </a:r>
            <a:r>
              <a:rPr lang="da-DK" dirty="0" err="1" smtClean="0"/>
              <a:t>places</a:t>
            </a:r>
            <a:r>
              <a:rPr lang="da-DK" dirty="0" smtClean="0"/>
              <a:t> </a:t>
            </a:r>
            <a:r>
              <a:rPr lang="da-DK" dirty="0" err="1" smtClean="0"/>
              <a:t>rarely</a:t>
            </a:r>
            <a:r>
              <a:rPr lang="da-DK" dirty="0" smtClean="0"/>
              <a:t>  </a:t>
            </a:r>
            <a:r>
              <a:rPr lang="da-DK" dirty="0" err="1" smtClean="0"/>
              <a:t>work</a:t>
            </a:r>
            <a:r>
              <a:rPr lang="da-DK" dirty="0" smtClean="0"/>
              <a:t> </a:t>
            </a:r>
            <a:r>
              <a:rPr lang="da-DK" dirty="0" err="1" smtClean="0"/>
              <a:t>together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11" name="Billede 10" descr="0801022_04-A4-at-144-dpi.jpg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940152" y="1268760"/>
            <a:ext cx="2232248" cy="158417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Billede 3" descr="ATLA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24944"/>
            <a:ext cx="2232248" cy="144016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" name="Billede 5" descr="planck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2232248" cy="151216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Billede 10" descr="0801022_04-A4-at-144-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528" y="1264692"/>
            <a:ext cx="2232248" cy="158417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Billede 5" descr="plan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28" y="4437112"/>
            <a:ext cx="2232248" cy="151216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02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004" y="152400"/>
            <a:ext cx="87479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Can </a:t>
            </a:r>
            <a:r>
              <a:rPr lang="en-US" sz="2000" b="1" dirty="0" smtClean="0">
                <a:solidFill>
                  <a:srgbClr val="FF0000"/>
                </a:solidFill>
              </a:rPr>
              <a:t>KBO</a:t>
            </a:r>
            <a:r>
              <a:rPr lang="en-US" sz="2000" b="1" dirty="0" smtClean="0"/>
              <a:t> foreground  resolve </a:t>
            </a:r>
            <a:r>
              <a:rPr lang="en-US" sz="2000" b="1" dirty="0"/>
              <a:t>the maximum number of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problems   of CMB   anomalies?  </a:t>
            </a:r>
            <a:endParaRPr lang="en-US" sz="2000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DC contribution  to Working Group “Fundamental physics with PLANCK”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73347"/>
            <a:ext cx="4740275" cy="2505855"/>
          </a:xfrm>
          <a:prstGeom prst="rect">
            <a:avLst/>
          </a:prstGeom>
        </p:spPr>
      </p:pic>
      <p:pic>
        <p:nvPicPr>
          <p:cNvPr id="6148" name="Picture 4" descr="http://t1.gstatic.com/images?q=tbn:ANd9GcQPLl0IWhoG1JXfYJ40IwzkrEQjFoiZjThPU05U62U66-8z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3010"/>
            <a:ext cx="3680264" cy="23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2.gstatic.com/images?q=tbn:ANd9GcQ5RcJ_qa5RgPh07xICNVOhfX3FueKfthXEDrOerLZjK2HWvi4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04" y="3979202"/>
            <a:ext cx="4937908" cy="23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267200"/>
                <a:ext cx="376115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τ</m:t>
                      </m:r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~15−70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𝑑𝑒𝑔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dirty="0"/>
              </a:p>
              <a:p>
                <a:r>
                  <a:rPr lang="en-US" dirty="0" smtClean="0"/>
                  <a:t>            </a:t>
                </a:r>
                <a:r>
                  <a:rPr lang="en-US" sz="2400" b="1" dirty="0" smtClean="0"/>
                  <a:t>T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𝟒𝟐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𝟓𝟎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𝑲</m:t>
                    </m:r>
                  </m:oMath>
                </a14:m>
                <a:r>
                  <a:rPr lang="en-US" sz="2400" b="1" dirty="0" smtClean="0"/>
                  <a:t> </a:t>
                </a:r>
              </a:p>
              <a:p>
                <a:r>
                  <a:rPr lang="en-US" sz="2400" b="1" dirty="0" smtClean="0"/>
                  <a:t>        (K-W  WMAP)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3761158" cy="1477328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1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71800"/>
            <a:ext cx="85943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C000"/>
                </a:solidFill>
              </a:rPr>
              <a:t>Pre-cosmological science from</a:t>
            </a:r>
          </a:p>
          <a:p>
            <a:r>
              <a:rPr lang="en-US" sz="4400" b="1" i="1" dirty="0">
                <a:solidFill>
                  <a:srgbClr val="FFC000"/>
                </a:solidFill>
              </a:rPr>
              <a:t> </a:t>
            </a:r>
            <a:r>
              <a:rPr lang="en-US" sz="4400" b="1" i="1" dirty="0" smtClean="0">
                <a:solidFill>
                  <a:srgbClr val="FFC000"/>
                </a:solidFill>
              </a:rPr>
              <a:t>       PLANCK</a:t>
            </a:r>
            <a:r>
              <a:rPr lang="en-US" b="1" i="1" dirty="0" smtClean="0">
                <a:solidFill>
                  <a:srgbClr val="FFC000"/>
                </a:solidFill>
              </a:rPr>
              <a:t>  </a:t>
            </a:r>
            <a:r>
              <a:rPr lang="en-US" sz="2800" b="1" i="1" dirty="0" smtClean="0">
                <a:solidFill>
                  <a:srgbClr val="FFC000"/>
                </a:solidFill>
              </a:rPr>
              <a:t>( 2010-2012)</a:t>
            </a:r>
          </a:p>
          <a:p>
            <a:r>
              <a:rPr lang="en-US" sz="2400" i="1" dirty="0" smtClean="0">
                <a:solidFill>
                  <a:schemeClr val="accent3"/>
                </a:solidFill>
              </a:rPr>
              <a:t>        2.  </a:t>
            </a:r>
            <a:r>
              <a:rPr lang="en-US" sz="2400" i="1" dirty="0" err="1" smtClean="0">
                <a:solidFill>
                  <a:schemeClr val="accent3"/>
                </a:solidFill>
              </a:rPr>
              <a:t>Astro</a:t>
            </a:r>
            <a:r>
              <a:rPr lang="en-US" sz="2400" i="1" dirty="0" smtClean="0">
                <a:solidFill>
                  <a:schemeClr val="accent3"/>
                </a:solidFill>
              </a:rPr>
              <a:t>-particle physics and the Dark Matter</a:t>
            </a:r>
          </a:p>
          <a:p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5122" name="Picture 2" descr="C:\Users\Pavel\Desktop\presetation\CRUISE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vel\Desktop\Planck_GalacticHa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502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0323" y="609600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The PLANCK HAZE</a:t>
            </a:r>
            <a:endParaRPr lang="en-US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073134"/>
            <a:ext cx="673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Most likely we have detected  the synchrotron emission from the</a:t>
            </a:r>
          </a:p>
          <a:p>
            <a:r>
              <a:rPr lang="en-US" i="1" dirty="0" smtClean="0"/>
              <a:t>                               center of the Milky Way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508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0" y="209995"/>
            <a:ext cx="82689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2</a:t>
            </a:r>
            <a:r>
              <a:rPr lang="en-US" b="1" dirty="0"/>
              <a:t>. Planck data and </a:t>
            </a:r>
            <a:r>
              <a:rPr lang="en-US" b="1" dirty="0" smtClean="0"/>
              <a:t>templates</a:t>
            </a:r>
          </a:p>
          <a:p>
            <a:endParaRPr lang="en-US" b="1" dirty="0"/>
          </a:p>
          <a:p>
            <a:r>
              <a:rPr lang="en-US" i="1" dirty="0"/>
              <a:t>Planck </a:t>
            </a:r>
            <a:r>
              <a:rPr lang="en-US" dirty="0"/>
              <a:t>(</a:t>
            </a:r>
            <a:r>
              <a:rPr lang="en-US" dirty="0" err="1"/>
              <a:t>Tauber</a:t>
            </a:r>
            <a:r>
              <a:rPr lang="en-US" dirty="0"/>
              <a:t> et al. 2010; Planck Collaboration I 2011) is </a:t>
            </a:r>
            <a:r>
              <a:rPr lang="en-US" dirty="0" smtClean="0"/>
              <a:t>the third generation </a:t>
            </a:r>
            <a:r>
              <a:rPr lang="en-US" dirty="0"/>
              <a:t>space mission to measure the anisotropy of </a:t>
            </a:r>
            <a:r>
              <a:rPr lang="en-US" dirty="0" smtClean="0"/>
              <a:t>the cosmic </a:t>
            </a:r>
            <a:r>
              <a:rPr lang="en-US" dirty="0"/>
              <a:t>microwave background (CMB).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observes the sky </a:t>
            </a:r>
            <a:r>
              <a:rPr lang="en-US" dirty="0" smtClean="0"/>
              <a:t>in nine </a:t>
            </a:r>
            <a:r>
              <a:rPr lang="en-US" dirty="0"/>
              <a:t>frequency bands covering </a:t>
            </a:r>
            <a:r>
              <a:rPr lang="en-US" b="1" i="1" dirty="0">
                <a:solidFill>
                  <a:srgbClr val="FF0000"/>
                </a:solidFill>
              </a:rPr>
              <a:t>30–857GHz</a:t>
            </a:r>
            <a:r>
              <a:rPr lang="en-US" dirty="0"/>
              <a:t> with high </a:t>
            </a:r>
            <a:r>
              <a:rPr lang="en-US" dirty="0" smtClean="0"/>
              <a:t>sensitivity and </a:t>
            </a:r>
            <a:r>
              <a:rPr lang="en-US" dirty="0"/>
              <a:t>angular resolution from 31′ to 5′. </a:t>
            </a:r>
            <a:endParaRPr lang="en-US" dirty="0" smtClean="0"/>
          </a:p>
          <a:p>
            <a:endParaRPr lang="en-US" dirty="0"/>
          </a:p>
          <a:p>
            <a:r>
              <a:rPr lang="en-US" b="1" i="1" dirty="0" smtClean="0">
                <a:solidFill>
                  <a:schemeClr val="accent2"/>
                </a:solidFill>
              </a:rPr>
              <a:t>The </a:t>
            </a:r>
            <a:r>
              <a:rPr lang="en-US" b="1" i="1" dirty="0">
                <a:solidFill>
                  <a:schemeClr val="accent2"/>
                </a:solidFill>
              </a:rPr>
              <a:t>Low </a:t>
            </a:r>
            <a:r>
              <a:rPr lang="en-US" b="1" i="1" dirty="0" smtClean="0">
                <a:solidFill>
                  <a:schemeClr val="accent2"/>
                </a:solidFill>
              </a:rPr>
              <a:t>Frequency </a:t>
            </a:r>
            <a:r>
              <a:rPr lang="it-IT" b="1" i="1" dirty="0" smtClean="0">
                <a:solidFill>
                  <a:schemeClr val="accent2"/>
                </a:solidFill>
              </a:rPr>
              <a:t>Instrument </a:t>
            </a:r>
            <a:r>
              <a:rPr lang="it-IT" dirty="0"/>
              <a:t>(LFI; Mandolesi et al. 2010; Bersanelli et al. </a:t>
            </a:r>
            <a:r>
              <a:rPr lang="it-IT" dirty="0" smtClean="0"/>
              <a:t>2010;</a:t>
            </a:r>
            <a:r>
              <a:rPr lang="en-US" dirty="0" err="1" smtClean="0"/>
              <a:t>Mennella</a:t>
            </a:r>
            <a:r>
              <a:rPr lang="en-US" dirty="0" smtClean="0"/>
              <a:t> </a:t>
            </a:r>
            <a:r>
              <a:rPr lang="en-US" dirty="0"/>
              <a:t>et al. 2011) covers the 30, 44, and 70GHz bands with</a:t>
            </a:r>
          </a:p>
          <a:p>
            <a:r>
              <a:rPr lang="en-US" dirty="0"/>
              <a:t>amplifiers cooled to 20K. </a:t>
            </a:r>
            <a:endParaRPr lang="en-US" dirty="0" smtClean="0"/>
          </a:p>
          <a:p>
            <a:endParaRPr lang="en-US" dirty="0"/>
          </a:p>
          <a:p>
            <a:r>
              <a:rPr lang="en-US" b="1" i="1" dirty="0" smtClean="0">
                <a:solidFill>
                  <a:schemeClr val="accent2"/>
                </a:solidFill>
              </a:rPr>
              <a:t>The </a:t>
            </a:r>
            <a:r>
              <a:rPr lang="en-US" b="1" i="1" dirty="0">
                <a:solidFill>
                  <a:schemeClr val="accent2"/>
                </a:solidFill>
              </a:rPr>
              <a:t>High Frequency Instrument </a:t>
            </a:r>
            <a:r>
              <a:rPr lang="en-US" dirty="0"/>
              <a:t>(HFI</a:t>
            </a:r>
            <a:r>
              <a:rPr lang="en-US" dirty="0" smtClean="0"/>
              <a:t>; </a:t>
            </a:r>
            <a:r>
              <a:rPr lang="en-US" dirty="0" err="1" smtClean="0"/>
              <a:t>Lamarre</a:t>
            </a:r>
            <a:r>
              <a:rPr lang="en-US" dirty="0" smtClean="0"/>
              <a:t> </a:t>
            </a:r>
            <a:r>
              <a:rPr lang="en-US" dirty="0"/>
              <a:t>et al. 2010; Planck HFI Core Team 2011a) covers </a:t>
            </a:r>
            <a:r>
              <a:rPr lang="en-US" dirty="0" smtClean="0"/>
              <a:t>the 100</a:t>
            </a:r>
            <a:r>
              <a:rPr lang="en-US" dirty="0"/>
              <a:t>, 143, 217, 353, 545, and 857GHz bands with </a:t>
            </a:r>
            <a:r>
              <a:rPr lang="en-US" dirty="0" smtClean="0"/>
              <a:t>bolometers cooled </a:t>
            </a:r>
            <a:r>
              <a:rPr lang="en-US" dirty="0"/>
              <a:t>to 0.1K. </a:t>
            </a:r>
            <a:endParaRPr lang="en-US" dirty="0" smtClean="0"/>
          </a:p>
          <a:p>
            <a:endParaRPr lang="en-US" dirty="0"/>
          </a:p>
          <a:p>
            <a:r>
              <a:rPr lang="en-US" b="1" i="1" dirty="0" err="1" smtClean="0">
                <a:solidFill>
                  <a:schemeClr val="accent2"/>
                </a:solidFill>
              </a:rPr>
              <a:t>Polarisation</a:t>
            </a:r>
            <a:r>
              <a:rPr lang="en-US" b="1" i="1" dirty="0" smtClean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is measured in all but </a:t>
            </a:r>
            <a:r>
              <a:rPr lang="en-US" b="1" i="1" dirty="0" smtClean="0">
                <a:solidFill>
                  <a:schemeClr val="accent2"/>
                </a:solidFill>
              </a:rPr>
              <a:t>the highest </a:t>
            </a:r>
            <a:r>
              <a:rPr lang="en-US" b="1" i="1" dirty="0">
                <a:solidFill>
                  <a:schemeClr val="accent2"/>
                </a:solidFill>
              </a:rPr>
              <a:t>two bands </a:t>
            </a:r>
            <a:r>
              <a:rPr lang="en-US" dirty="0"/>
              <a:t>(Leahy et al. 2010; </a:t>
            </a:r>
            <a:r>
              <a:rPr lang="en-US" dirty="0" err="1"/>
              <a:t>Rosset</a:t>
            </a:r>
            <a:r>
              <a:rPr lang="en-US" dirty="0"/>
              <a:t> et al. </a:t>
            </a:r>
            <a:r>
              <a:rPr lang="en-US" dirty="0" smtClean="0"/>
              <a:t>2010)</a:t>
            </a:r>
            <a:endParaRPr lang="en-US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486400" y="1863691"/>
            <a:ext cx="1295400" cy="496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i="1" dirty="0" smtClean="0"/>
              <a:t> </a:t>
            </a:r>
            <a:endParaRPr lang="da-DK" sz="2400" b="1" i="1" dirty="0"/>
          </a:p>
        </p:txBody>
      </p:sp>
    </p:spTree>
    <p:extLst>
      <p:ext uri="{BB962C8B-B14F-4D97-AF65-F5344CB8AC3E}">
        <p14:creationId xmlns:p14="http://schemas.microsoft.com/office/powerpoint/2010/main" val="37317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028343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Suggestions include 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i="1" dirty="0" smtClean="0">
                <a:solidFill>
                  <a:schemeClr val="accent2"/>
                </a:solidFill>
              </a:rPr>
              <a:t>enhanced </a:t>
            </a:r>
            <a:r>
              <a:rPr lang="en-US" b="1" i="1" dirty="0">
                <a:solidFill>
                  <a:schemeClr val="accent2"/>
                </a:solidFill>
              </a:rPr>
              <a:t>supernova rates </a:t>
            </a:r>
            <a:r>
              <a:rPr lang="en-US" dirty="0"/>
              <a:t>(</a:t>
            </a:r>
            <a:r>
              <a:rPr lang="en-US" dirty="0" err="1"/>
              <a:t>Biermann</a:t>
            </a:r>
            <a:r>
              <a:rPr lang="en-US" dirty="0"/>
              <a:t> et </a:t>
            </a:r>
            <a:r>
              <a:rPr lang="en-US" dirty="0" smtClean="0"/>
              <a:t>al.2010</a:t>
            </a:r>
            <a:r>
              <a:rPr lang="en-US" dirty="0"/>
              <a:t>), a </a:t>
            </a:r>
            <a:r>
              <a:rPr lang="en-US" i="1" dirty="0">
                <a:solidFill>
                  <a:schemeClr val="accent2"/>
                </a:solidFill>
              </a:rPr>
              <a:t>Galactic wind </a:t>
            </a:r>
            <a:r>
              <a:rPr lang="en-US" dirty="0"/>
              <a:t>(Crocker &amp; </a:t>
            </a:r>
            <a:r>
              <a:rPr lang="en-US" dirty="0" err="1"/>
              <a:t>Aharonian</a:t>
            </a:r>
            <a:r>
              <a:rPr lang="en-US" dirty="0"/>
              <a:t> 2011),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b="1" i="1" dirty="0" smtClean="0">
                <a:solidFill>
                  <a:schemeClr val="accent2"/>
                </a:solidFill>
              </a:rPr>
              <a:t>a </a:t>
            </a:r>
            <a:r>
              <a:rPr lang="en-US" b="1" i="1" dirty="0">
                <a:solidFill>
                  <a:schemeClr val="accent2"/>
                </a:solidFill>
              </a:rPr>
              <a:t>jet </a:t>
            </a:r>
            <a:r>
              <a:rPr lang="en-US" b="1" i="1" dirty="0" smtClean="0">
                <a:solidFill>
                  <a:schemeClr val="accent2"/>
                </a:solidFill>
              </a:rPr>
              <a:t>generated by </a:t>
            </a:r>
            <a:r>
              <a:rPr lang="en-US" b="1" i="1" dirty="0">
                <a:solidFill>
                  <a:schemeClr val="accent2"/>
                </a:solidFill>
              </a:rPr>
              <a:t>accretion onto the central black hole </a:t>
            </a:r>
            <a:r>
              <a:rPr lang="en-US" dirty="0"/>
              <a:t>(</a:t>
            </a:r>
            <a:r>
              <a:rPr lang="en-US" dirty="0" err="1"/>
              <a:t>Guo</a:t>
            </a:r>
            <a:r>
              <a:rPr lang="en-US" dirty="0"/>
              <a:t> &amp; Mathews</a:t>
            </a:r>
          </a:p>
          <a:p>
            <a:r>
              <a:rPr lang="en-US" dirty="0" smtClean="0"/>
              <a:t>      2011</a:t>
            </a:r>
            <a:r>
              <a:rPr lang="en-US" dirty="0"/>
              <a:t>; </a:t>
            </a:r>
            <a:r>
              <a:rPr lang="en-US" dirty="0" err="1"/>
              <a:t>Guo</a:t>
            </a:r>
            <a:r>
              <a:rPr lang="en-US" dirty="0"/>
              <a:t> et al. 2011</a:t>
            </a:r>
            <a:r>
              <a:rPr lang="en-US" dirty="0" smtClean="0"/>
              <a:t>),</a:t>
            </a:r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b="1" i="1" dirty="0" smtClean="0">
                <a:solidFill>
                  <a:schemeClr val="accent2"/>
                </a:solidFill>
              </a:rPr>
              <a:t>and </a:t>
            </a:r>
            <a:r>
              <a:rPr lang="en-US" b="1" i="1" dirty="0">
                <a:solidFill>
                  <a:schemeClr val="accent2"/>
                </a:solidFill>
              </a:rPr>
              <a:t>co-annihilation of dark matter (DM</a:t>
            </a:r>
            <a:r>
              <a:rPr lang="en-US" b="1" i="1" dirty="0" smtClean="0">
                <a:solidFill>
                  <a:schemeClr val="accent2"/>
                </a:solidFill>
              </a:rPr>
              <a:t>) particles </a:t>
            </a:r>
            <a:r>
              <a:rPr lang="en-US" b="1" i="1" dirty="0">
                <a:solidFill>
                  <a:schemeClr val="accent2"/>
                </a:solidFill>
              </a:rPr>
              <a:t>in the Galactic halo </a:t>
            </a:r>
            <a:r>
              <a:rPr lang="en-US" dirty="0"/>
              <a:t>(</a:t>
            </a:r>
            <a:r>
              <a:rPr lang="en-US" dirty="0" err="1"/>
              <a:t>Finkbeiner</a:t>
            </a:r>
            <a:r>
              <a:rPr lang="en-US" dirty="0"/>
              <a:t> 2004b; Hooper et </a:t>
            </a:r>
            <a:r>
              <a:rPr lang="en-US" dirty="0" smtClean="0"/>
              <a:t>al.2007</a:t>
            </a:r>
            <a:r>
              <a:rPr lang="en-US" dirty="0"/>
              <a:t>; Lin et al. 2010; </a:t>
            </a:r>
            <a:r>
              <a:rPr lang="en-US" dirty="0" err="1"/>
              <a:t>Dobler</a:t>
            </a:r>
            <a:r>
              <a:rPr lang="en-US" dirty="0"/>
              <a:t> et al. 2011). </a:t>
            </a: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However</a:t>
            </a:r>
            <a:r>
              <a:rPr lang="en-US" i="1" dirty="0">
                <a:solidFill>
                  <a:srgbClr val="FF0000"/>
                </a:solidFill>
              </a:rPr>
              <a:t>, while </a:t>
            </a:r>
            <a:r>
              <a:rPr lang="en-US" i="1" dirty="0" smtClean="0">
                <a:solidFill>
                  <a:srgbClr val="FF0000"/>
                </a:solidFill>
              </a:rPr>
              <a:t>each of </a:t>
            </a:r>
            <a:r>
              <a:rPr lang="en-US" i="1" dirty="0">
                <a:solidFill>
                  <a:srgbClr val="FF0000"/>
                </a:solidFill>
              </a:rPr>
              <a:t>these scenarios can reproduce some of the properties of </a:t>
            </a:r>
            <a:r>
              <a:rPr lang="en-US" i="1" dirty="0" smtClean="0">
                <a:solidFill>
                  <a:srgbClr val="FF0000"/>
                </a:solidFill>
              </a:rPr>
              <a:t>the haze/bubbles </a:t>
            </a:r>
            <a:r>
              <a:rPr lang="en-US" i="1" dirty="0">
                <a:solidFill>
                  <a:srgbClr val="FF0000"/>
                </a:solidFill>
              </a:rPr>
              <a:t>well, none can completely match all of the observed</a:t>
            </a:r>
          </a:p>
          <a:p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dirty="0" smtClean="0">
                <a:solidFill>
                  <a:srgbClr val="FF0000"/>
                </a:solidFill>
              </a:rPr>
              <a:t>haracteristics.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Pavel\Desktop\Planck_GalacticHa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2438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533400"/>
                <a:ext cx="5715000" cy="502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</a:t>
                </a:r>
                <a:r>
                  <a:rPr lang="en-US" b="1" i="1" dirty="0" smtClean="0"/>
                  <a:t>Hard spectrum of injection </a:t>
                </a:r>
                <a:r>
                  <a:rPr lang="en-US" b="1" dirty="0" smtClean="0"/>
                  <a:t>: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𝒅𝑵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𝒅𝑬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3400"/>
                <a:ext cx="5715000" cy="502445"/>
              </a:xfrm>
              <a:prstGeom prst="rect">
                <a:avLst/>
              </a:prstGeom>
              <a:blipFill rotWithShape="1">
                <a:blip r:embed="rId3"/>
                <a:stretch>
                  <a:fillRect l="-85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3710" y="1242900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. </a:t>
            </a:r>
            <a:r>
              <a:rPr lang="en-US" b="1" i="1" dirty="0" smtClean="0"/>
              <a:t>Fingerprint  of the synchrotron haze in polarization 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4992" y="1752600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b="1" i="1" dirty="0" smtClean="0"/>
              <a:t>Anomalies of the TT , TE, EE power spectra</a:t>
            </a:r>
            <a:endParaRPr lang="en-US" b="1" i="1" dirty="0"/>
          </a:p>
        </p:txBody>
      </p:sp>
      <p:pic>
        <p:nvPicPr>
          <p:cNvPr id="8194" name="Picture 2" descr="C:\Users\Pavel\Desktop\DISCOVERY\an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2696"/>
            <a:ext cx="214745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4421" y="2438400"/>
                <a:ext cx="238103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&lt;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𝐷𝑀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421" y="2438400"/>
                <a:ext cx="2381036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Pavel\Desktop\Planck_GalacticHa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31" y="2117744"/>
            <a:ext cx="2438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35379"/>
            <a:ext cx="4001294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51" y="3676054"/>
            <a:ext cx="2209800" cy="24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5797" y="3661792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Hydrogen recombination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96" y="3682124"/>
            <a:ext cx="2047875" cy="227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8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TT2</a:t>
            </a:r>
            <a:r>
              <a:rPr lang="en-US" b="1" dirty="0"/>
              <a:t>. Testing the properties of the DARK MATTER and long living particles in the Universe through ionization history of the cosmic plasma</a:t>
            </a:r>
            <a:r>
              <a:rPr lang="en-US" b="1" dirty="0" smtClean="0"/>
              <a:t>. (</a:t>
            </a:r>
            <a:r>
              <a:rPr lang="en-US" b="1" i="1" dirty="0" smtClean="0">
                <a:solidFill>
                  <a:srgbClr val="FF0000"/>
                </a:solidFill>
              </a:rPr>
              <a:t>DC contribution to FPP 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TT2a. </a:t>
            </a:r>
            <a:r>
              <a:rPr lang="en-US" b="1" i="1" dirty="0"/>
              <a:t>Annihilating Dark Matter and TT-power spectrum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69532"/>
            <a:ext cx="2667000" cy="199286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0" y="1969532"/>
            <a:ext cx="2918460" cy="191666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2667000" cy="2133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038600"/>
            <a:ext cx="28575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33528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71800"/>
            <a:ext cx="85943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C000"/>
                </a:solidFill>
              </a:rPr>
              <a:t>C</a:t>
            </a:r>
            <a:r>
              <a:rPr lang="en-US" sz="4400" b="1" i="1" dirty="0" smtClean="0">
                <a:solidFill>
                  <a:srgbClr val="FFC000"/>
                </a:solidFill>
              </a:rPr>
              <a:t>osmological science from</a:t>
            </a:r>
          </a:p>
          <a:p>
            <a:r>
              <a:rPr lang="en-US" sz="4400" b="1" i="1" dirty="0">
                <a:solidFill>
                  <a:srgbClr val="FFC000"/>
                </a:solidFill>
              </a:rPr>
              <a:t> </a:t>
            </a:r>
            <a:r>
              <a:rPr lang="en-US" sz="4400" b="1" i="1" dirty="0" smtClean="0">
                <a:solidFill>
                  <a:srgbClr val="FFC000"/>
                </a:solidFill>
              </a:rPr>
              <a:t>       PLANCK</a:t>
            </a:r>
            <a:r>
              <a:rPr lang="en-US" b="1" i="1" dirty="0" smtClean="0">
                <a:solidFill>
                  <a:srgbClr val="FFC000"/>
                </a:solidFill>
              </a:rPr>
              <a:t>  </a:t>
            </a:r>
            <a:r>
              <a:rPr lang="en-US" sz="2800" b="1" i="1" dirty="0" smtClean="0">
                <a:solidFill>
                  <a:srgbClr val="FFC000"/>
                </a:solidFill>
              </a:rPr>
              <a:t>( 2013-2020)</a:t>
            </a:r>
          </a:p>
          <a:p>
            <a:r>
              <a:rPr lang="en-US" sz="2400" i="1" dirty="0" smtClean="0">
                <a:solidFill>
                  <a:schemeClr val="accent3"/>
                </a:solidFill>
              </a:rPr>
              <a:t>        2.  Cosmology, theory of inflation, anomalies</a:t>
            </a:r>
          </a:p>
          <a:p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5122" name="Picture 2" descr="C:\Users\Pavel\Desktop\presetation\CRUISE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260648"/>
            <a:ext cx="8280920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i="1" dirty="0" smtClean="0"/>
              <a:t> </a:t>
            </a:r>
            <a:r>
              <a:rPr lang="da-DK" sz="2400" b="1" i="1" dirty="0" err="1" smtClean="0"/>
              <a:t>Parity</a:t>
            </a:r>
            <a:r>
              <a:rPr lang="da-DK" sz="2400" b="1" i="1" dirty="0" smtClean="0"/>
              <a:t> test  of the CMB. (</a:t>
            </a:r>
            <a:r>
              <a:rPr lang="da-DK" sz="2400" b="1" i="1" dirty="0" smtClean="0">
                <a:solidFill>
                  <a:srgbClr val="FF0000"/>
                </a:solidFill>
              </a:rPr>
              <a:t>DC </a:t>
            </a:r>
            <a:r>
              <a:rPr lang="da-DK" sz="2400" b="1" i="1" dirty="0" err="1" smtClean="0">
                <a:solidFill>
                  <a:srgbClr val="FF0000"/>
                </a:solidFill>
              </a:rPr>
              <a:t>contribution</a:t>
            </a:r>
            <a:r>
              <a:rPr lang="da-DK" sz="2400" b="1" i="1" dirty="0" smtClean="0">
                <a:solidFill>
                  <a:srgbClr val="FF0000"/>
                </a:solidFill>
              </a:rPr>
              <a:t> to FPP</a:t>
            </a:r>
            <a:r>
              <a:rPr lang="da-DK" sz="2400" b="1" i="1" dirty="0" smtClean="0"/>
              <a:t>).</a:t>
            </a:r>
            <a:endParaRPr lang="da-DK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30149" y="9807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Parity asymmetry of the CMB:</a:t>
            </a:r>
          </a:p>
        </p:txBody>
      </p:sp>
      <p:sp>
        <p:nvSpPr>
          <p:cNvPr id="18" name="Pladsholder til indhold 2"/>
          <p:cNvSpPr txBox="1">
            <a:spLocks/>
          </p:cNvSpPr>
          <p:nvPr/>
        </p:nvSpPr>
        <p:spPr>
          <a:xfrm>
            <a:off x="200358" y="1318775"/>
            <a:ext cx="3168352" cy="16521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</a:rPr>
              <a:t>Parity violation in  Weak interactions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084"/>
            <a:ext cx="1711522" cy="11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57308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(</a:t>
            </a:r>
            <a:r>
              <a:rPr lang="en-US" sz="2400" b="1" dirty="0" smtClean="0"/>
              <a:t>r</a:t>
            </a:r>
            <a:r>
              <a:rPr lang="en-US" sz="2400" dirty="0" smtClean="0"/>
              <a:t>)=-</a:t>
            </a:r>
            <a:r>
              <a:rPr lang="en-US" sz="2400" b="1" dirty="0" smtClean="0"/>
              <a:t>r</a:t>
            </a:r>
            <a:endParaRPr lang="en-US" sz="2400" b="1" dirty="0"/>
          </a:p>
        </p:txBody>
      </p:sp>
      <p:sp>
        <p:nvSpPr>
          <p:cNvPr id="28" name="Pladsholder til indhold 2"/>
          <p:cNvSpPr txBox="1">
            <a:spLocks/>
          </p:cNvSpPr>
          <p:nvPr/>
        </p:nvSpPr>
        <p:spPr>
          <a:xfrm>
            <a:off x="5638800" y="942599"/>
            <a:ext cx="2952328" cy="8613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T(</a:t>
            </a:r>
            <a:r>
              <a:rPr lang="en-US" sz="2000" b="1" dirty="0" smtClean="0"/>
              <a:t>r</a:t>
            </a:r>
            <a:r>
              <a:rPr lang="en-US" sz="2000" dirty="0" smtClean="0"/>
              <a:t>)=-</a:t>
            </a:r>
            <a:r>
              <a:rPr lang="en-US" sz="2000" dirty="0"/>
              <a:t>T</a:t>
            </a:r>
            <a:r>
              <a:rPr lang="en-US" sz="2000" dirty="0" smtClean="0"/>
              <a:t>(</a:t>
            </a:r>
            <a:r>
              <a:rPr lang="en-US" sz="2000" b="1" dirty="0" smtClean="0"/>
              <a:t>r</a:t>
            </a:r>
            <a:r>
              <a:rPr lang="en-US" sz="2000" dirty="0" smtClean="0"/>
              <a:t>)-most represented ! </a:t>
            </a:r>
            <a:endParaRPr lang="en-US" sz="2000" dirty="0"/>
          </a:p>
        </p:txBody>
      </p:sp>
      <p:pic>
        <p:nvPicPr>
          <p:cNvPr id="31" name="Picture 5" descr="Screensh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30" y="1760048"/>
            <a:ext cx="2428625" cy="14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el 1"/>
          <p:cNvSpPr txBox="1">
            <a:spLocks/>
          </p:cNvSpPr>
          <p:nvPr/>
        </p:nvSpPr>
        <p:spPr>
          <a:xfrm>
            <a:off x="6005130" y="3141858"/>
            <a:ext cx="2952502" cy="1422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153576" y="2034748"/>
            <a:ext cx="12961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51168" y="1768669"/>
            <a:ext cx="1498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From micro-</a:t>
            </a:r>
          </a:p>
          <a:p>
            <a:r>
              <a:rPr lang="en-US" sz="1600" b="1" i="1" dirty="0"/>
              <a:t>t</a:t>
            </a:r>
            <a:r>
              <a:rPr lang="en-US" sz="1600" b="1" i="1" dirty="0" smtClean="0"/>
              <a:t>o macro scales</a:t>
            </a:r>
            <a:endParaRPr lang="en-US" sz="16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2737" y="3212976"/>
            <a:ext cx="301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Possible explanations: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2611" y="3916306"/>
            <a:ext cx="3826277" cy="646331"/>
          </a:xfrm>
          <a:prstGeom prst="rect">
            <a:avLst/>
          </a:prstGeom>
          <a:solidFill>
            <a:schemeClr val="accent2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Local violation of </a:t>
            </a:r>
            <a:r>
              <a:rPr lang="en-US" b="1" i="1" dirty="0" smtClean="0"/>
              <a:t>Copernican </a:t>
            </a:r>
            <a:r>
              <a:rPr lang="en-US" b="1" i="1" dirty="0" smtClean="0"/>
              <a:t>principle</a:t>
            </a:r>
            <a:endParaRPr lang="en-US" b="1" i="1" dirty="0"/>
          </a:p>
        </p:txBody>
      </p:sp>
      <p:sp>
        <p:nvSpPr>
          <p:cNvPr id="44" name="Rectangle 43"/>
          <p:cNvSpPr/>
          <p:nvPr/>
        </p:nvSpPr>
        <p:spPr>
          <a:xfrm>
            <a:off x="423516" y="4630754"/>
            <a:ext cx="3861971" cy="646331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 smtClean="0"/>
              <a:t>Non-trivial topology of space and time</a:t>
            </a:r>
            <a:endParaRPr lang="en-US" b="1" i="1" dirty="0"/>
          </a:p>
        </p:txBody>
      </p:sp>
      <p:sp>
        <p:nvSpPr>
          <p:cNvPr id="45" name="Rectangle 44"/>
          <p:cNvSpPr/>
          <p:nvPr/>
        </p:nvSpPr>
        <p:spPr>
          <a:xfrm>
            <a:off x="418083" y="5405290"/>
            <a:ext cx="3867404" cy="646331"/>
          </a:xfrm>
          <a:prstGeom prst="rect">
            <a:avLst/>
          </a:prstGeom>
          <a:solidFill>
            <a:schemeClr val="accent2">
              <a:alpha val="21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 smtClean="0"/>
              <a:t>Local foreground . Debris of the solar system formation?</a:t>
            </a:r>
            <a:endParaRPr lang="en-US" b="1" i="1" dirty="0"/>
          </a:p>
        </p:txBody>
      </p:sp>
      <p:sp>
        <p:nvSpPr>
          <p:cNvPr id="46" name="Rectangle 45"/>
          <p:cNvSpPr/>
          <p:nvPr/>
        </p:nvSpPr>
        <p:spPr>
          <a:xfrm>
            <a:off x="424677" y="6201323"/>
            <a:ext cx="3945201" cy="646331"/>
          </a:xfrm>
          <a:prstGeom prst="rect">
            <a:avLst/>
          </a:prstGeom>
          <a:solidFill>
            <a:schemeClr val="accent2">
              <a:alpha val="24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 smtClean="0"/>
              <a:t>Effects of systematics and calibration</a:t>
            </a:r>
            <a:endParaRPr lang="en-US" b="1" i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5817" y="4149080"/>
            <a:ext cx="874255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3"/>
          </p:cNvCxnSpPr>
          <p:nvPr/>
        </p:nvCxnSpPr>
        <p:spPr>
          <a:xfrm>
            <a:off x="4285487" y="4953920"/>
            <a:ext cx="890557" cy="77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5" idx="3"/>
          </p:cNvCxnSpPr>
          <p:nvPr/>
        </p:nvCxnSpPr>
        <p:spPr>
          <a:xfrm>
            <a:off x="4285487" y="5728456"/>
            <a:ext cx="885124" cy="202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345817" y="5466983"/>
            <a:ext cx="874255" cy="522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23915" y="4851293"/>
            <a:ext cx="3791056" cy="1754326"/>
          </a:xfrm>
          <a:prstGeom prst="rect">
            <a:avLst/>
          </a:prstGeom>
          <a:solidFill>
            <a:srgbClr val="C223FF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New physics,</a:t>
            </a:r>
          </a:p>
          <a:p>
            <a:r>
              <a:rPr lang="en-US" b="1" i="1" dirty="0" smtClean="0"/>
              <a:t>New sources of</a:t>
            </a:r>
          </a:p>
          <a:p>
            <a:r>
              <a:rPr lang="en-US" b="1" i="1" dirty="0"/>
              <a:t>e</a:t>
            </a:r>
            <a:r>
              <a:rPr lang="en-US" b="1" i="1" dirty="0" smtClean="0"/>
              <a:t>missivity from the space ,</a:t>
            </a:r>
          </a:p>
          <a:p>
            <a:r>
              <a:rPr lang="en-US" b="1" i="1" dirty="0" smtClean="0"/>
              <a:t>Improvement of the data sets and  creditability of the PLANCK mission.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163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99302"/>
            <a:ext cx="3735214" cy="266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4644" y="4176141"/>
            <a:ext cx="3630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Two components “gas” of even</a:t>
            </a:r>
          </a:p>
          <a:p>
            <a:r>
              <a:rPr lang="en-US" b="1" i="1" dirty="0" smtClean="0"/>
              <a:t>           and odd phases. 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66343" y="49530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Separation !!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717" y="457200"/>
            <a:ext cx="529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Pearson’s random walk in the space of phases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2603" y="850305"/>
                <a:ext cx="2715295" cy="1570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𝒍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latin typeface="Cambria Math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𝒍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  <m:r>
                          <a:rPr lang="en-US" i="1">
                            <a:latin typeface="Cambria Math"/>
                          </a:rPr>
                          <m:t>⁡(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03" y="850305"/>
                <a:ext cx="2715295" cy="1570045"/>
              </a:xfrm>
              <a:prstGeom prst="rect">
                <a:avLst/>
              </a:prstGeom>
              <a:blipFill rotWithShape="1">
                <a:blip r:embed="rId4"/>
                <a:stretch>
                  <a:fillRect b="-24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02570" y="4953000"/>
            <a:ext cx="1926190" cy="369332"/>
          </a:xfrm>
          <a:prstGeom prst="rect">
            <a:avLst/>
          </a:prstGeom>
          <a:solidFill>
            <a:schemeClr val="accent2">
              <a:alpha val="31000"/>
            </a:schemeClr>
          </a:solidFill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7898" y="1494346"/>
                <a:ext cx="1816523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Ɵ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kern="10" dirty="0">
                            <a:solidFill>
                              <a:srgbClr val="FF0000"/>
                            </a:solidFill>
                            <a:effectLst>
                              <a:outerShdw dist="45791" dir="2021404" algn="ctr" rotWithShape="0">
                                <a:srgbClr val="B2B2B2">
                                  <a:alpha val="79999"/>
                                </a:srgbClr>
                              </a:outerShdw>
                            </a:effectLst>
                            <a:latin typeface="Times New Roman"/>
                            <a:cs typeface="Times New Roman"/>
                          </a:rPr>
                          <m:t>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000" dirty="0" smtClean="0"/>
                  <a:t>=atan(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𝑙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𝑙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898" y="1494346"/>
                <a:ext cx="1816523" cy="609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84135" y="2444881"/>
                <a:ext cx="2825774" cy="55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𝒍</m:t>
                    </m:r>
                    <m:r>
                      <a:rPr lang="en-US" sz="2000" b="1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𝒍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𝒍</m:t>
                        </m:r>
                      </m:sup>
                      <m:e>
                        <m:r>
                          <a:rPr lang="en-US" sz="2000" b="1" i="0" smtClean="0">
                            <a:latin typeface="Cambria Math"/>
                          </a:rPr>
                          <m:t>𝐜𝐨𝐬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Ɵ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 smtClean="0"/>
                  <a:t>)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35" y="2444881"/>
                <a:ext cx="2825774" cy="550535"/>
              </a:xfrm>
              <a:prstGeom prst="rect">
                <a:avLst/>
              </a:prstGeom>
              <a:blipFill rotWithShape="1">
                <a:blip r:embed="rId7"/>
                <a:stretch>
                  <a:fillRect r="-129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02570" y="2988171"/>
                <a:ext cx="2796920" cy="550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𝒍</m:t>
                    </m:r>
                    <m:r>
                      <a:rPr lang="en-US" sz="2000" b="1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𝒍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𝒍</m:t>
                        </m:r>
                      </m:sup>
                      <m:e>
                        <m:r>
                          <a:rPr lang="en-US" sz="2000" b="1" i="0" smtClean="0">
                            <a:latin typeface="Cambria Math"/>
                          </a:rPr>
                          <m:t>𝐬𝐢𝐧</m:t>
                        </m:r>
                        <m:r>
                          <a:rPr lang="en-US" sz="2000" b="1" i="1"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Ɵ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/>
                  <a:t>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70" y="2988171"/>
                <a:ext cx="2796920" cy="550535"/>
              </a:xfrm>
              <a:prstGeom prst="rect">
                <a:avLst/>
              </a:prstGeom>
              <a:blipFill rotWithShape="1">
                <a:blip r:embed="rId8"/>
                <a:stretch>
                  <a:fillRect r="-1525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06159" y="2716526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Even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Odd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4644" y="2209800"/>
            <a:ext cx="3221515" cy="1597009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vel\Desktop\DISCOVERY pictures\discovery_gruppebillede5-3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01703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6476999" y="1752598"/>
            <a:ext cx="1487103" cy="20574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6629400" y="1752599"/>
            <a:ext cx="1295400" cy="16002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4648200" y="1752598"/>
            <a:ext cx="3276600" cy="133350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4" descr="anim_ic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34" y="106679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5799620" y="2438398"/>
            <a:ext cx="1286979" cy="137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4395933" y="2438398"/>
            <a:ext cx="2630500" cy="167640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429" y="2209800"/>
            <a:ext cx="8060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Synergy of Discovery Center 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pic>
        <p:nvPicPr>
          <p:cNvPr id="3" name="Billede 6" descr="flow30m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36632" y="3810000"/>
            <a:ext cx="3325091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3049" y="324433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CMB-ALICE-T</a:t>
            </a:r>
          </a:p>
        </p:txBody>
      </p:sp>
    </p:spTree>
    <p:extLst>
      <p:ext uri="{BB962C8B-B14F-4D97-AF65-F5344CB8AC3E}">
        <p14:creationId xmlns:p14="http://schemas.microsoft.com/office/powerpoint/2010/main" val="198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0"/>
            <a:ext cx="6408712" cy="6926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sz="2400" b="1" i="1" dirty="0" err="1" smtClean="0"/>
              <a:t>Early</a:t>
            </a:r>
            <a:r>
              <a:rPr lang="da-DK" sz="2400" b="1" i="1" dirty="0" smtClean="0"/>
              <a:t> </a:t>
            </a:r>
            <a:r>
              <a:rPr lang="da-DK" sz="2400" b="1" i="1" dirty="0" err="1" smtClean="0"/>
              <a:t>Universe</a:t>
            </a:r>
            <a:r>
              <a:rPr lang="da-DK" sz="2400" b="1" i="1" dirty="0" smtClean="0"/>
              <a:t> vs. </a:t>
            </a:r>
            <a:r>
              <a:rPr lang="da-DK" sz="2400" b="1" i="1" dirty="0" err="1" smtClean="0"/>
              <a:t>Collisions</a:t>
            </a:r>
            <a:r>
              <a:rPr lang="da-DK" sz="2400" b="1" i="1" dirty="0" smtClean="0"/>
              <a:t> of Heavy Ions. </a:t>
            </a:r>
            <a:r>
              <a:rPr lang="da-DK" sz="2400" b="1" i="1" dirty="0" err="1" smtClean="0"/>
              <a:t>Synergy</a:t>
            </a:r>
            <a:r>
              <a:rPr lang="da-DK" sz="2400" b="1" i="1" dirty="0" smtClean="0"/>
              <a:t> of </a:t>
            </a:r>
            <a:r>
              <a:rPr lang="da-DK" sz="2400" b="1" i="1" dirty="0" err="1" smtClean="0"/>
              <a:t>Discovery</a:t>
            </a:r>
            <a:r>
              <a:rPr lang="da-DK" sz="2400" b="1" i="1" dirty="0" smtClean="0"/>
              <a:t>. </a:t>
            </a:r>
            <a:endParaRPr lang="da-DK" sz="2400" b="1" i="1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0328" y="836712"/>
            <a:ext cx="4354347" cy="3098800"/>
            <a:chOff x="9" y="108"/>
            <a:chExt cx="4001" cy="323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108"/>
              <a:ext cx="4001" cy="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576"/>
              <a:ext cx="3714" cy="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168"/>
              <a:ext cx="259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77" y="853646"/>
            <a:ext cx="5109923" cy="3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3923928" y="908719"/>
            <a:ext cx="309405" cy="2901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CMB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144554" cy="1759796"/>
          </a:xfrm>
          <a:prstGeom prst="rect">
            <a:avLst/>
          </a:prstGeom>
        </p:spPr>
      </p:pic>
      <p:pic>
        <p:nvPicPr>
          <p:cNvPr id="15" name="Billede 14" descr="ALICE-map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1"/>
            <a:ext cx="3168352" cy="1773672"/>
          </a:xfrm>
          <a:prstGeom prst="rect">
            <a:avLst/>
          </a:prstGeom>
        </p:spPr>
      </p:pic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Pladsholder til dato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14" name="Tekstfelt 13"/>
          <p:cNvSpPr txBox="1"/>
          <p:nvPr/>
        </p:nvSpPr>
        <p:spPr>
          <a:xfrm>
            <a:off x="539552" y="414908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CMB sky</a:t>
            </a:r>
            <a:endParaRPr lang="da-DK" sz="1200" dirty="0"/>
          </a:p>
        </p:txBody>
      </p:sp>
      <p:sp>
        <p:nvSpPr>
          <p:cNvPr id="18" name="Tekstfelt 17"/>
          <p:cNvSpPr txBox="1"/>
          <p:nvPr/>
        </p:nvSpPr>
        <p:spPr>
          <a:xfrm>
            <a:off x="5220072" y="414908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</a:t>
            </a:r>
            <a:r>
              <a:rPr lang="da-DK" sz="1200" dirty="0" smtClean="0"/>
              <a:t>eavy Ion </a:t>
            </a:r>
            <a:r>
              <a:rPr lang="da-DK" sz="1200" dirty="0" err="1"/>
              <a:t>C</a:t>
            </a:r>
            <a:r>
              <a:rPr lang="da-DK" sz="1200" dirty="0" err="1" smtClean="0"/>
              <a:t>ollision</a:t>
            </a:r>
            <a:endParaRPr lang="da-DK" sz="1200" dirty="0"/>
          </a:p>
        </p:txBody>
      </p:sp>
      <p:grpSp>
        <p:nvGrpSpPr>
          <p:cNvPr id="19" name="Grupper 18"/>
          <p:cNvGrpSpPr/>
          <p:nvPr/>
        </p:nvGrpSpPr>
        <p:grpSpPr>
          <a:xfrm>
            <a:off x="3923928" y="4581128"/>
            <a:ext cx="1080120" cy="936104"/>
            <a:chOff x="2555776" y="1988840"/>
            <a:chExt cx="4680520" cy="3312368"/>
          </a:xfrm>
        </p:grpSpPr>
        <p:sp>
          <p:nvSpPr>
            <p:cNvPr id="20" name="Ellipse 19"/>
            <p:cNvSpPr/>
            <p:nvPr/>
          </p:nvSpPr>
          <p:spPr>
            <a:xfrm>
              <a:off x="2555776" y="3356992"/>
              <a:ext cx="3168352" cy="1728192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563888" y="1988840"/>
              <a:ext cx="3528392" cy="1944216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707904" y="3356992"/>
              <a:ext cx="3528392" cy="1944216"/>
            </a:xfrm>
            <a:prstGeom prst="ellipse">
              <a:avLst/>
            </a:prstGeom>
            <a:solidFill>
              <a:srgbClr val="3366FF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689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715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 Spherical harmonics. Resonance  to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07E5-1EAE-6144-A27C-36BFAACD1C8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" y="2313404"/>
            <a:ext cx="2852181" cy="1568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49" y="997883"/>
            <a:ext cx="1828072" cy="1005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49" y="4345157"/>
            <a:ext cx="1788810" cy="983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85" y="1278882"/>
            <a:ext cx="1768331" cy="972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79119"/>
            <a:ext cx="1792503" cy="985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9574" y="1579851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m</a:t>
            </a:r>
            <a:r>
              <a:rPr lang="en-US" sz="2400" b="1" dirty="0" smtClean="0">
                <a:solidFill>
                  <a:srgbClr val="FFFF00"/>
                </a:solidFill>
              </a:rPr>
              <a:t>=1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38399" y="1455167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m=2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3332" y="5520180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m=3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48364" y="4143194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m=4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6429" y="1461376"/>
            <a:ext cx="689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V</a:t>
            </a:r>
            <a:r>
              <a:rPr lang="en-US" sz="2400" dirty="0" smtClean="0">
                <a:solidFill>
                  <a:srgbClr val="FFC000"/>
                </a:solidFill>
              </a:rPr>
              <a:t>2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4824" y="4189360"/>
            <a:ext cx="689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V</a:t>
            </a:r>
            <a:r>
              <a:rPr lang="en-US" sz="2400" dirty="0" smtClean="0">
                <a:solidFill>
                  <a:srgbClr val="FFC000"/>
                </a:solidFill>
              </a:rPr>
              <a:t>4</a:t>
            </a: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28" name="Lige pilforbindelse 15"/>
          <p:cNvCxnSpPr/>
          <p:nvPr/>
        </p:nvCxnSpPr>
        <p:spPr>
          <a:xfrm flipV="1">
            <a:off x="3002579" y="1916832"/>
            <a:ext cx="3369621" cy="1172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Lige pilforbindelse 15"/>
          <p:cNvCxnSpPr/>
          <p:nvPr/>
        </p:nvCxnSpPr>
        <p:spPr>
          <a:xfrm>
            <a:off x="3002579" y="3356992"/>
            <a:ext cx="3369621" cy="1015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05182" y="2517289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(m=2)-(n=2)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4939425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sz="2800" dirty="0" smtClean="0">
                <a:solidFill>
                  <a:srgbClr val="FFC000"/>
                </a:solidFill>
              </a:rPr>
              <a:t>m=4)-(n=4)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2298" y="2655788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L=4,m=0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657" y="180723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Conclusion</a:t>
            </a:r>
            <a:endParaRPr lang="en-US" sz="2800" b="1" i="1" dirty="0"/>
          </a:p>
        </p:txBody>
      </p:sp>
      <p:sp>
        <p:nvSpPr>
          <p:cNvPr id="3" name="Rectangle 2"/>
          <p:cNvSpPr/>
          <p:nvPr/>
        </p:nvSpPr>
        <p:spPr>
          <a:xfrm>
            <a:off x="0" y="703943"/>
            <a:ext cx="85712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1.  List </a:t>
            </a:r>
            <a:r>
              <a:rPr lang="en-US" b="1" dirty="0"/>
              <a:t>of </a:t>
            </a:r>
            <a:r>
              <a:rPr lang="en-US" b="1" dirty="0" err="1"/>
              <a:t>hirings</a:t>
            </a:r>
            <a:r>
              <a:rPr lang="en-US" b="1" dirty="0"/>
              <a:t> (post doc, </a:t>
            </a:r>
            <a:r>
              <a:rPr lang="en-US" b="1" dirty="0" err="1"/>
              <a:t>ph.d.</a:t>
            </a:r>
            <a:r>
              <a:rPr lang="en-US" b="1" dirty="0"/>
              <a:t> 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sz="1400" dirty="0"/>
              <a:t>since 2010 </a:t>
            </a:r>
            <a:r>
              <a:rPr lang="en-US" sz="1400" dirty="0" smtClean="0"/>
              <a:t>the DC </a:t>
            </a:r>
            <a:r>
              <a:rPr lang="en-US" sz="1400" dirty="0"/>
              <a:t>Planck team has </a:t>
            </a:r>
            <a:r>
              <a:rPr lang="en-US" sz="1400" i="1" dirty="0">
                <a:solidFill>
                  <a:srgbClr val="FF0000"/>
                </a:solidFill>
              </a:rPr>
              <a:t>1 post doc (</a:t>
            </a:r>
            <a:r>
              <a:rPr lang="en-US" sz="1400" i="1" dirty="0" err="1">
                <a:solidFill>
                  <a:srgbClr val="FF0000"/>
                </a:solidFill>
              </a:rPr>
              <a:t>J.Kim</a:t>
            </a:r>
            <a:r>
              <a:rPr lang="en-US" sz="1400" i="1" dirty="0">
                <a:solidFill>
                  <a:srgbClr val="FF0000"/>
                </a:solidFill>
              </a:rPr>
              <a:t> (01.08.2010-01.07.2012</a:t>
            </a:r>
            <a:r>
              <a:rPr lang="en-US" sz="1400" dirty="0"/>
              <a:t>), </a:t>
            </a:r>
            <a:r>
              <a:rPr lang="en-US" sz="1400" dirty="0">
                <a:solidFill>
                  <a:schemeClr val="accent6"/>
                </a:solidFill>
              </a:rPr>
              <a:t>1 PhD </a:t>
            </a:r>
            <a:r>
              <a:rPr lang="en-US" sz="1400" dirty="0" smtClean="0">
                <a:solidFill>
                  <a:schemeClr val="accent6"/>
                </a:solidFill>
              </a:rPr>
              <a:t>student (M</a:t>
            </a:r>
            <a:r>
              <a:rPr lang="en-US" sz="1400" dirty="0">
                <a:solidFill>
                  <a:schemeClr val="accent6"/>
                </a:solidFill>
              </a:rPr>
              <a:t>. Hansen, 01.09.2011-01.09.2013</a:t>
            </a:r>
            <a:r>
              <a:rPr lang="en-US" sz="1400" dirty="0"/>
              <a:t>)+ new hired </a:t>
            </a:r>
            <a:r>
              <a:rPr lang="en-US" sz="1400" dirty="0">
                <a:solidFill>
                  <a:srgbClr val="00B050"/>
                </a:solidFill>
              </a:rPr>
              <a:t>PhD student A.M. </a:t>
            </a:r>
            <a:r>
              <a:rPr lang="en-US" sz="1400" dirty="0" err="1">
                <a:solidFill>
                  <a:srgbClr val="00B050"/>
                </a:solidFill>
              </a:rPr>
              <a:t>Frejsel</a:t>
            </a:r>
            <a:r>
              <a:rPr lang="en-US" sz="1400" dirty="0">
                <a:solidFill>
                  <a:srgbClr val="00B050"/>
                </a:solidFill>
              </a:rPr>
              <a:t> (01.09.2012- </a:t>
            </a:r>
            <a:r>
              <a:rPr lang="en-US" sz="1400" dirty="0"/>
              <a:t>).</a:t>
            </a:r>
          </a:p>
          <a:p>
            <a:r>
              <a:rPr lang="en-US" sz="1400" dirty="0"/>
              <a:t>In addition 1 PhD student has association with  Discovery Planck team (S. </a:t>
            </a:r>
            <a:r>
              <a:rPr lang="en-US" sz="1400" dirty="0" err="1"/>
              <a:t>Ramazanov</a:t>
            </a:r>
            <a:r>
              <a:rPr lang="en-US" sz="1400" dirty="0"/>
              <a:t> </a:t>
            </a:r>
            <a:r>
              <a:rPr lang="en-US" sz="1400" dirty="0" smtClean="0"/>
              <a:t>) and 1 post doc ( </a:t>
            </a:r>
            <a:r>
              <a:rPr lang="en-US" sz="1400" dirty="0" err="1" smtClean="0"/>
              <a:t>Hao</a:t>
            </a:r>
            <a:r>
              <a:rPr lang="en-US" sz="1400" dirty="0" smtClean="0"/>
              <a:t> Liu, 01.09.2012- )  </a:t>
            </a:r>
            <a:endParaRPr lang="en-US" sz="1400" dirty="0"/>
          </a:p>
          <a:p>
            <a:r>
              <a:rPr lang="en-US" sz="1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982720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 Since </a:t>
            </a:r>
            <a:r>
              <a:rPr lang="en-US" b="1" dirty="0"/>
              <a:t>2010 we have </a:t>
            </a:r>
            <a:r>
              <a:rPr lang="en-US" b="1" dirty="0" smtClean="0"/>
              <a:t>attended  in </a:t>
            </a:r>
            <a:r>
              <a:rPr lang="en-US" b="1" dirty="0" smtClean="0">
                <a:solidFill>
                  <a:srgbClr val="FF0000"/>
                </a:solidFill>
              </a:rPr>
              <a:t>34 </a:t>
            </a:r>
            <a:r>
              <a:rPr lang="en-US" b="1" dirty="0" smtClean="0"/>
              <a:t> conferences and schools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086" y="235205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 funds </a:t>
            </a:r>
            <a:r>
              <a:rPr lang="en-US" b="1" dirty="0"/>
              <a:t>attracted 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6.1</a:t>
            </a:r>
            <a:r>
              <a:rPr lang="en-US" b="1" dirty="0" smtClean="0"/>
              <a:t> </a:t>
            </a:r>
            <a:r>
              <a:rPr lang="en-US" b="1" dirty="0" err="1" smtClean="0"/>
              <a:t>Mkr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86" y="2964318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smtClean="0"/>
              <a:t>4. Summary </a:t>
            </a:r>
            <a:r>
              <a:rPr lang="en-US" b="1" dirty="0"/>
              <a:t>of papers and citations, talks given </a:t>
            </a:r>
            <a:r>
              <a:rPr lang="en-US" b="1" dirty="0" smtClean="0"/>
              <a:t>:</a:t>
            </a:r>
          </a:p>
          <a:p>
            <a:pPr lvl="0"/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52</a:t>
            </a:r>
            <a:r>
              <a:rPr lang="en-US" b="1" dirty="0" smtClean="0"/>
              <a:t> </a:t>
            </a:r>
            <a:r>
              <a:rPr lang="en-US" b="1" dirty="0"/>
              <a:t>papers, </a:t>
            </a:r>
            <a:r>
              <a:rPr lang="en-US" b="1" dirty="0">
                <a:solidFill>
                  <a:srgbClr val="FF0000"/>
                </a:solidFill>
              </a:rPr>
              <a:t>1609</a:t>
            </a:r>
            <a:r>
              <a:rPr lang="en-US" b="1" dirty="0"/>
              <a:t> citations(NASA ADS</a:t>
            </a:r>
            <a:r>
              <a:rPr lang="en-US" b="1" dirty="0">
                <a:solidFill>
                  <a:srgbClr val="FF0000"/>
                </a:solidFill>
              </a:rPr>
              <a:t>),  32 </a:t>
            </a:r>
            <a:r>
              <a:rPr lang="en-US" b="1" dirty="0"/>
              <a:t>talks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745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New </a:t>
            </a:r>
            <a:r>
              <a:rPr lang="en-US" sz="2800" b="1" dirty="0" smtClean="0"/>
              <a:t>proposal- second part of the meeting.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5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vel\Desktop\DETAIL_PICTURE_679877_29136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2760"/>
            <a:ext cx="6781800" cy="53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843314"/>
            <a:ext cx="514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DC PLANCK  Team 2010-2020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/>
        </p:nvSpPr>
        <p:spPr>
          <a:xfrm>
            <a:off x="2024187" y="118310"/>
            <a:ext cx="4457066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9600" dirty="0"/>
          </a:p>
          <a:p>
            <a:pPr algn="ctr"/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0000FF"/>
                </a:solidFill>
              </a:rPr>
              <a:t>DISCOVERY</a:t>
            </a:r>
            <a:r>
              <a:rPr lang="en-US" sz="9600" dirty="0" smtClean="0"/>
              <a:t> </a:t>
            </a:r>
          </a:p>
          <a:p>
            <a:pPr algn="ctr"/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  Center of Excellence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in Particle Physics, Phenomenology &amp; </a:t>
            </a:r>
            <a:r>
              <a:rPr lang="en-US" sz="4900" dirty="0" err="1" smtClean="0"/>
              <a:t>COSMOlogy</a:t>
            </a:r>
            <a:r>
              <a:rPr lang="en-US" sz="4900" dirty="0" smtClean="0"/>
              <a:t> </a:t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pic>
        <p:nvPicPr>
          <p:cNvPr id="6" name="Picture 5" descr="DG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252" y="126532"/>
            <a:ext cx="2655529" cy="116445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0"/>
                    </a14:imgEffect>
                    <a14:imgEffect>
                      <a14:sharpenSoften amount="77000"/>
                    </a14:imgEffect>
                    <a14:imgEffect>
                      <a14:brightnessContrast bright="-1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98773"/>
            <a:ext cx="1066800" cy="950078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</p:pic>
      <p:pic>
        <p:nvPicPr>
          <p:cNvPr id="8" name="Picture 14" descr="anim_ico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521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new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6324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4191000" y="0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8F826"/>
                </a:solidFill>
              </a:rPr>
              <a:t>Boomerang map</a:t>
            </a:r>
          </a:p>
        </p:txBody>
      </p:sp>
      <p:pic>
        <p:nvPicPr>
          <p:cNvPr id="394247" name="Picture 7" descr="wmap300npix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052513"/>
            <a:ext cx="6731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8" name="Picture 8" descr="map_ilcm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3756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2700338" y="2565400"/>
            <a:ext cx="3978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WMAP</a:t>
            </a:r>
          </a:p>
        </p:txBody>
      </p:sp>
      <p:graphicFrame>
        <p:nvGraphicFramePr>
          <p:cNvPr id="394250" name="Object 10"/>
          <p:cNvGraphicFramePr>
            <a:graphicFrameLocks noGrp="1" noChangeAspect="1"/>
          </p:cNvGraphicFramePr>
          <p:nvPr>
            <p:ph/>
          </p:nvPr>
        </p:nvGraphicFramePr>
        <p:xfrm>
          <a:off x="0" y="1628775"/>
          <a:ext cx="4576763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Image" r:id="rId7" imgW="7294035" imgH="7294035" progId="Photoshop.Image.4">
                  <p:embed/>
                </p:oleObj>
              </mc:Choice>
              <mc:Fallback>
                <p:oleObj name="Image" r:id="rId7" imgW="7294035" imgH="7294035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775"/>
                        <a:ext cx="4576763" cy="457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000000"/>
                            </a:solidFill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3" name="Picture 11" descr="030634_b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500562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84" name="Line 12"/>
          <p:cNvSpPr>
            <a:spLocks noChangeShapeType="1"/>
          </p:cNvSpPr>
          <p:nvPr/>
        </p:nvSpPr>
        <p:spPr bwMode="auto">
          <a:xfrm flipV="1">
            <a:off x="7308850" y="2060575"/>
            <a:ext cx="0" cy="381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8754"/>
            <a:ext cx="5410200" cy="256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autoUpdateAnimBg="0"/>
      <p:bldP spid="394249" grpId="0"/>
      <p:bldP spid="412684" grpId="0" animBg="1"/>
      <p:bldP spid="4126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Parameters2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6" name="Line 4"/>
          <p:cNvSpPr>
            <a:spLocks noChangeShapeType="1"/>
          </p:cNvSpPr>
          <p:nvPr/>
        </p:nvSpPr>
        <p:spPr bwMode="auto">
          <a:xfrm flipV="1">
            <a:off x="228600" y="1143000"/>
            <a:ext cx="99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17" name="Line 5"/>
          <p:cNvSpPr>
            <a:spLocks noChangeShapeType="1"/>
          </p:cNvSpPr>
          <p:nvPr/>
        </p:nvSpPr>
        <p:spPr bwMode="auto">
          <a:xfrm flipV="1">
            <a:off x="228600" y="1752600"/>
            <a:ext cx="99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18" name="Line 6"/>
          <p:cNvSpPr>
            <a:spLocks noChangeShapeType="1"/>
          </p:cNvSpPr>
          <p:nvPr/>
        </p:nvSpPr>
        <p:spPr bwMode="auto">
          <a:xfrm flipV="1">
            <a:off x="228600" y="2057400"/>
            <a:ext cx="99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 flipV="1">
            <a:off x="228600" y="2895600"/>
            <a:ext cx="99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 flipV="1">
            <a:off x="3886200" y="1828800"/>
            <a:ext cx="99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 flipV="1">
            <a:off x="228600" y="5334000"/>
            <a:ext cx="99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 flipV="1">
            <a:off x="3886200" y="1219200"/>
            <a:ext cx="99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 flipV="1">
            <a:off x="3886200" y="1524000"/>
            <a:ext cx="99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 rot="5400000">
            <a:off x="5638800" y="4343400"/>
            <a:ext cx="3048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5" name="WordArt 13"/>
          <p:cNvSpPr>
            <a:spLocks noChangeArrowheads="1" noChangeShapeType="1" noTextEdit="1"/>
          </p:cNvSpPr>
          <p:nvPr/>
        </p:nvSpPr>
        <p:spPr bwMode="auto">
          <a:xfrm>
            <a:off x="3048000" y="1371600"/>
            <a:ext cx="3505200" cy="396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20526" name="Picture 14" descr="anim_ic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73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1600" y="3352800"/>
            <a:ext cx="2590800" cy="634750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animBg="1"/>
      <p:bldP spid="320517" grpId="0" animBg="1"/>
      <p:bldP spid="320518" grpId="0" animBg="1"/>
      <p:bldP spid="320519" grpId="0" animBg="1"/>
      <p:bldP spid="320520" grpId="0" animBg="1"/>
      <p:bldP spid="320521" grpId="0" animBg="1"/>
      <p:bldP spid="320522" grpId="0" animBg="1"/>
      <p:bldP spid="320523" grpId="0" animBg="1"/>
      <p:bldP spid="32052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5590"/>
            <a:ext cx="5150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Discovery Synergy “at large”</a:t>
            </a:r>
            <a:endParaRPr lang="en-US" sz="2800" b="1" i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763250"/>
            <a:ext cx="33837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TT1. Testing new models of inflation.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TT1a. 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 Higgs boson driven inflation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Theoretical basis of these models was widely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discussed in the paper “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Observational consequences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the Standard Model Higgs inflation variants”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3"/>
              </a:rPr>
              <a:t>L.A.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hlinkClick r:id="rId3"/>
              </a:rPr>
              <a:t>Popa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JCAP10(2011)025 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7388"/>
            <a:ext cx="2851700" cy="2286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5955" y="77108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TT2. </a:t>
            </a:r>
            <a:r>
              <a:rPr lang="en-US" sz="1400" b="1" i="1" dirty="0" smtClean="0"/>
              <a:t>Testing </a:t>
            </a:r>
            <a:r>
              <a:rPr lang="en-US" sz="1400" b="1" i="1" dirty="0"/>
              <a:t>3+1 and 3+2 neutrino mass </a:t>
            </a:r>
            <a:r>
              <a:rPr lang="en-US" sz="1400" dirty="0"/>
              <a:t>models with cosmology and short </a:t>
            </a:r>
            <a:r>
              <a:rPr lang="en-US" sz="1400" dirty="0" smtClean="0"/>
              <a:t>baseline  experiments</a:t>
            </a:r>
            <a:endParaRPr lang="en-US" sz="1400" dirty="0"/>
          </a:p>
        </p:txBody>
      </p:sp>
      <p:pic>
        <p:nvPicPr>
          <p:cNvPr id="3074" name="Picture 2" descr="D:\chi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57388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hi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57388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066800" y="2057400"/>
            <a:ext cx="13723" cy="19954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6673" y="5061466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TT3. </a:t>
            </a:r>
            <a:r>
              <a:rPr lang="en-US" b="1" i="1" dirty="0" smtClean="0">
                <a:solidFill>
                  <a:srgbClr val="FF0000"/>
                </a:solidFill>
              </a:rPr>
              <a:t>Single field inflation  </a:t>
            </a:r>
            <a:r>
              <a:rPr lang="en-US" b="1" i="1" dirty="0" smtClean="0"/>
              <a:t>or </a:t>
            </a:r>
            <a:r>
              <a:rPr lang="en-US" b="1" i="1" dirty="0" err="1"/>
              <a:t>c</a:t>
            </a:r>
            <a:r>
              <a:rPr lang="en-US" b="1" i="1" dirty="0" err="1" smtClean="0"/>
              <a:t>urvaton</a:t>
            </a:r>
            <a:r>
              <a:rPr lang="en-US" b="1" i="1" dirty="0" smtClean="0"/>
              <a:t> scenario 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083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71800"/>
            <a:ext cx="85943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C000"/>
                </a:solidFill>
              </a:rPr>
              <a:t>Pre-cosmological science from</a:t>
            </a:r>
          </a:p>
          <a:p>
            <a:r>
              <a:rPr lang="en-US" sz="4400" b="1" i="1" dirty="0">
                <a:solidFill>
                  <a:srgbClr val="FFC000"/>
                </a:solidFill>
              </a:rPr>
              <a:t> </a:t>
            </a:r>
            <a:r>
              <a:rPr lang="en-US" sz="4400" b="1" i="1" dirty="0" smtClean="0">
                <a:solidFill>
                  <a:srgbClr val="FFC000"/>
                </a:solidFill>
              </a:rPr>
              <a:t>       PLANCK</a:t>
            </a:r>
            <a:r>
              <a:rPr lang="en-US" b="1" i="1" dirty="0" smtClean="0">
                <a:solidFill>
                  <a:srgbClr val="FFC000"/>
                </a:solidFill>
              </a:rPr>
              <a:t>  </a:t>
            </a:r>
            <a:r>
              <a:rPr lang="en-US" sz="2800" b="1" i="1" dirty="0" smtClean="0">
                <a:solidFill>
                  <a:srgbClr val="FFC000"/>
                </a:solidFill>
              </a:rPr>
              <a:t>( 2010-2012)</a:t>
            </a:r>
          </a:p>
          <a:p>
            <a:r>
              <a:rPr lang="en-US" sz="2400" i="1" dirty="0" smtClean="0">
                <a:solidFill>
                  <a:schemeClr val="accent3"/>
                </a:solidFill>
              </a:rPr>
              <a:t>                       1.  Calibration and foregrounds</a:t>
            </a:r>
          </a:p>
          <a:p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6146" name="Picture 2" descr="C:\Users\Pavel\Desktop\presetation\CRUISE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216" y="196334"/>
            <a:ext cx="671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epoch of precision  </a:t>
            </a:r>
            <a:r>
              <a:rPr lang="en-US" i="1" dirty="0" err="1" smtClean="0"/>
              <a:t>astro</a:t>
            </a:r>
            <a:r>
              <a:rPr lang="en-US" i="1" dirty="0" smtClean="0"/>
              <a:t>-particle physics and cosmology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2408" y="196334"/>
            <a:ext cx="6937592" cy="369332"/>
          </a:xfrm>
          <a:prstGeom prst="rect">
            <a:avLst/>
          </a:prstGeom>
          <a:solidFill>
            <a:srgbClr val="C223FF">
              <a:alpha val="36000"/>
            </a:srgbClr>
          </a:solidFill>
        </p:spPr>
        <p:txBody>
          <a:bodyPr wrap="square" rtlCol="0">
            <a:spAutoFit/>
          </a:bodyPr>
          <a:lstStyle/>
          <a:p>
            <a:endParaRPr lang="en-US" b="1" i="1" dirty="0"/>
          </a:p>
        </p:txBody>
      </p:sp>
      <p:pic>
        <p:nvPicPr>
          <p:cNvPr id="4" name="Picture 2" descr="Clumps of Cold Stuff Across the Sk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8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6" y="794975"/>
            <a:ext cx="3940216" cy="20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0"/>
                    </a14:imgEffect>
                    <a14:imgEffect>
                      <a14:sharpenSoften amount="77000"/>
                    </a14:imgEffect>
                    <a14:imgEffect>
                      <a14:brightnessContrast bright="-1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54" y="794975"/>
            <a:ext cx="3788027" cy="2081212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</p:pic>
      <p:pic>
        <p:nvPicPr>
          <p:cNvPr id="8" name="Picture 10" descr="C:\Users\Pavel\Desktop\DISCOVERY\Planck_nine-channel-map_scre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50386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725324" y="2468152"/>
            <a:ext cx="3675476" cy="111324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4592174" y="5036230"/>
            <a:ext cx="973137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3755571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1.”Full” control of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i="1" dirty="0" smtClean="0">
                <a:solidFill>
                  <a:srgbClr val="FF0000"/>
                </a:solidFill>
              </a:rPr>
              <a:t>ystematic effects</a:t>
            </a:r>
          </a:p>
          <a:p>
            <a:endParaRPr lang="en-US" i="1" dirty="0" smtClean="0"/>
          </a:p>
          <a:p>
            <a:r>
              <a:rPr lang="en-US" b="1" i="1" dirty="0" smtClean="0">
                <a:solidFill>
                  <a:srgbClr val="0070C0"/>
                </a:solidFill>
              </a:rPr>
              <a:t>2. Unprecedented accuracy  in reconstruction of the foregrounds  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251" y="351198"/>
            <a:ext cx="865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1. Discovery and prediction of  new kind of foreground</a:t>
            </a:r>
            <a:r>
              <a:rPr lang="en-US" sz="2800" b="1" i="1" dirty="0" smtClean="0"/>
              <a:t>.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8407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Galactic foregrounds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47304" y="122678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Extragalactic foreground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13332" y="3107371"/>
            <a:ext cx="2743200" cy="1203352"/>
          </a:xfrm>
          <a:prstGeom prst="rect">
            <a:avLst/>
          </a:prstGeom>
          <a:solidFill>
            <a:srgbClr val="C223FF">
              <a:alpha val="36000"/>
            </a:srgbClr>
          </a:solidFill>
        </p:spPr>
        <p:txBody>
          <a:bodyPr wrap="square" rtlCol="0">
            <a:spAutoFit/>
          </a:bodyPr>
          <a:lstStyle/>
          <a:p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47303" y="1197833"/>
            <a:ext cx="2685351" cy="419719"/>
          </a:xfrm>
          <a:prstGeom prst="rect">
            <a:avLst/>
          </a:prstGeom>
          <a:solidFill>
            <a:srgbClr val="C223FF">
              <a:alpha val="36000"/>
            </a:srgbClr>
          </a:solidFill>
        </p:spPr>
        <p:txBody>
          <a:bodyPr wrap="square" rtlCol="0">
            <a:spAutoFit/>
          </a:bodyPr>
          <a:lstStyle/>
          <a:p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67844" y="1326026"/>
            <a:ext cx="2479010" cy="427376"/>
          </a:xfrm>
          <a:prstGeom prst="rect">
            <a:avLst/>
          </a:prstGeom>
          <a:solidFill>
            <a:srgbClr val="C223FF">
              <a:alpha val="36000"/>
            </a:srgbClr>
          </a:solidFill>
        </p:spPr>
        <p:txBody>
          <a:bodyPr wrap="square" rtlCol="0">
            <a:spAutoFit/>
          </a:bodyPr>
          <a:lstStyle/>
          <a:p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7844" y="273598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Synchrotron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5251" y="322922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Dust emission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646" y="364593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Free-free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5251" y="2726356"/>
            <a:ext cx="1633781" cy="1443702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 rtlCol="0">
            <a:spAutoFit/>
          </a:bodyPr>
          <a:lstStyle/>
          <a:p>
            <a:endParaRPr lang="en-US" b="1" i="1" dirty="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569650" y="1753403"/>
            <a:ext cx="1173550" cy="12945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1082141" y="1753402"/>
            <a:ext cx="426736" cy="94626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05945" y="310531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Solar system </a:t>
            </a:r>
          </a:p>
          <a:p>
            <a:r>
              <a:rPr lang="en-US" dirty="0" smtClean="0"/>
              <a:t>(Kuiper belt objects)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5944" y="3107371"/>
            <a:ext cx="2339133" cy="907894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" y="4202034"/>
            <a:ext cx="3004160" cy="18790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02034"/>
            <a:ext cx="2927076" cy="18307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50" y="4202034"/>
            <a:ext cx="2882589" cy="18029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69650" y="62484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6248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67061" y="62484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pic>
        <p:nvPicPr>
          <p:cNvPr id="2051" name="Picture 3" descr="C:\Users\Pavel\Desktop\DISCOVERY\planck2a_scre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39" y="1723365"/>
            <a:ext cx="2266280" cy="12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4849" y="3184268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PLANCK discoveries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Spinning  dust,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Cold core objects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5969" y="242107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NBI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Discovery center ,2012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7454</TotalTime>
  <Words>1192</Words>
  <Application>Microsoft Office PowerPoint</Application>
  <PresentationFormat>On-screen Show (4:3)</PresentationFormat>
  <Paragraphs>181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Image</vt:lpstr>
      <vt:lpstr>DISCOVERY  A Unique Center with Unique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Universe vs. Collisions of Heavy Ions. Synergy of Discovery. </vt:lpstr>
      <vt:lpstr> Spherical harmonics. Resonance  to Vn</vt:lpstr>
      <vt:lpstr>PowerPoint Presentation</vt:lpstr>
      <vt:lpstr>PowerPoint Presentation</vt:lpstr>
    </vt:vector>
  </TitlesOfParts>
  <Company>Niels Bohr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 group</dc:creator>
  <cp:lastModifiedBy>Pavel Naselsky</cp:lastModifiedBy>
  <cp:revision>245</cp:revision>
  <dcterms:created xsi:type="dcterms:W3CDTF">2008-09-23T08:42:39Z</dcterms:created>
  <dcterms:modified xsi:type="dcterms:W3CDTF">2012-11-13T07:31:52Z</dcterms:modified>
</cp:coreProperties>
</file>