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pdf" ContentType="application/pd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2" r:id="rId2"/>
    <p:sldId id="304" r:id="rId3"/>
    <p:sldId id="285" r:id="rId4"/>
    <p:sldId id="299" r:id="rId5"/>
    <p:sldId id="298" r:id="rId6"/>
    <p:sldId id="317" r:id="rId7"/>
    <p:sldId id="301" r:id="rId8"/>
    <p:sldId id="294" r:id="rId9"/>
    <p:sldId id="295" r:id="rId10"/>
    <p:sldId id="296" r:id="rId11"/>
    <p:sldId id="303" r:id="rId12"/>
    <p:sldId id="305" r:id="rId13"/>
    <p:sldId id="308" r:id="rId14"/>
    <p:sldId id="307" r:id="rId15"/>
    <p:sldId id="306" r:id="rId16"/>
    <p:sldId id="312" r:id="rId17"/>
    <p:sldId id="313" r:id="rId18"/>
    <p:sldId id="283" r:id="rId19"/>
    <p:sldId id="282" r:id="rId20"/>
    <p:sldId id="310" r:id="rId21"/>
    <p:sldId id="315" r:id="rId22"/>
    <p:sldId id="316" r:id="rId23"/>
    <p:sldId id="314" r:id="rId24"/>
    <p:sldId id="311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72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F3402E3-CD1F-48FA-A80D-73E2C7148C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466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2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11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12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13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14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15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16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17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Parity asymmetry: that the signal in one direction of the</a:t>
            </a:r>
            <a:r>
              <a:rPr lang="en-US" baseline="0" dirty="0" smtClean="0"/>
              <a:t> Universe is the opposite of the signal in the exact opposite direction.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23B0B3-431C-4B31-AF18-AEAB38E3F1A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232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19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20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3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23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24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6A3E389-1041-4EAF-AFB8-4D2AE415D106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8018192-F996-4452-BA14-226D7DF5FF09}" type="slidenum">
              <a:rPr lang="en-US"/>
              <a:pPr/>
              <a:t>5</a:t>
            </a:fld>
            <a:endParaRPr lang="en-US"/>
          </a:p>
        </p:txBody>
      </p:sp>
      <p:sp>
        <p:nvSpPr>
          <p:cNvPr id="321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1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6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7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8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9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E278-7A1C-4DDE-A0F0-8DB1980E1A00}" type="slidenum">
              <a:rPr lang="en-US"/>
              <a:pPr/>
              <a:t>10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161C9-0F49-449E-A797-3EBF1483D6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87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F567E3-CFDA-4A2F-B6F8-D6C6EEBF915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999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18BB2B-75C7-4C6E-BA3F-B6F966D2B00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672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219200" y="304800"/>
            <a:ext cx="77724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E9DE9-DF3A-4268-9180-CCC055369C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00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1BFCF1-067C-46F1-8DC9-A15118B35DF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4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A83848-421D-452B-9900-5F542E360C1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712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B2D1F7-2507-4E74-A264-17E36D66292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50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E8E75-7435-44F9-99C5-3123980A116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326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08D492-552A-41D1-A9AA-E7560BD7467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673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27586-8EA6-4F09-B3C3-A634CEBC245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346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208728-A2D2-46B0-9854-4C5DD0C466E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168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47A17D-346C-497D-A664-2D65C98D94B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6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C8EBF99-2AB4-4C93-8752-AA43D05AA18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1.png"/><Relationship Id="rId4" Type="http://schemas.openxmlformats.org/officeDocument/2006/relationships/image" Target="../media/image32.gif"/><Relationship Id="rId9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3" Type="http://schemas.openxmlformats.org/officeDocument/2006/relationships/image" Target="../media/image42.wmf"/><Relationship Id="rId7" Type="http://schemas.openxmlformats.org/officeDocument/2006/relationships/image" Target="../media/image16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1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d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7" Type="http://schemas.openxmlformats.org/officeDocument/2006/relationships/image" Target="../media/image49.tif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tiff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gif"/><Relationship Id="rId5" Type="http://schemas.openxmlformats.org/officeDocument/2006/relationships/image" Target="../media/image53.gif"/><Relationship Id="rId4" Type="http://schemas.openxmlformats.org/officeDocument/2006/relationships/image" Target="../media/image52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5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8.jpeg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11.wmf"/><Relationship Id="rId10" Type="http://schemas.openxmlformats.org/officeDocument/2006/relationships/image" Target="../media/image14.png"/><Relationship Id="rId4" Type="http://schemas.openxmlformats.org/officeDocument/2006/relationships/image" Target="../media/image10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xxx.lanl.gov/find/astro-ph/1/au:+Popa_L/0/1/0/all/0/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21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696744" cy="936104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da-DK" b="1" dirty="0" smtClean="0">
                <a:solidFill>
                  <a:srgbClr val="0000FF"/>
                </a:solidFill>
              </a:rPr>
              <a:t>DISCOVERY</a:t>
            </a:r>
            <a:r>
              <a:rPr lang="da-DK" dirty="0" smtClean="0"/>
              <a:t> </a:t>
            </a:r>
            <a:br>
              <a:rPr lang="da-DK" dirty="0" smtClean="0"/>
            </a:br>
            <a:r>
              <a:rPr lang="da-DK" sz="2800" dirty="0" smtClean="0"/>
              <a:t>A </a:t>
            </a:r>
            <a:r>
              <a:rPr lang="da-DK" sz="2800" dirty="0"/>
              <a:t>U</a:t>
            </a:r>
            <a:r>
              <a:rPr lang="da-DK" sz="2800" dirty="0" smtClean="0"/>
              <a:t>nique Center with Unique </a:t>
            </a:r>
            <a:r>
              <a:rPr lang="da-DK" sz="2800" dirty="0" err="1"/>
              <a:t>O</a:t>
            </a:r>
            <a:r>
              <a:rPr lang="da-DK" sz="2800" dirty="0" err="1" smtClean="0"/>
              <a:t>pportunities</a:t>
            </a:r>
            <a:endParaRPr lang="da-DK" sz="2800" dirty="0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23528" y="3212976"/>
            <a:ext cx="4968552" cy="2736304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a-DK" sz="2000" dirty="0">
                <a:solidFill>
                  <a:srgbClr val="C223FF"/>
                </a:solidFill>
              </a:rPr>
              <a:t>D</a:t>
            </a:r>
            <a:r>
              <a:rPr lang="da-DK" sz="2000" dirty="0" smtClean="0">
                <a:solidFill>
                  <a:srgbClr val="C223FF"/>
                </a:solidFill>
              </a:rPr>
              <a:t>irect and </a:t>
            </a:r>
            <a:r>
              <a:rPr lang="da-DK" sz="2000" dirty="0" err="1" smtClean="0">
                <a:solidFill>
                  <a:srgbClr val="C223FF"/>
                </a:solidFill>
              </a:rPr>
              <a:t>unique</a:t>
            </a:r>
            <a:r>
              <a:rPr lang="da-DK" sz="2000" dirty="0" smtClean="0">
                <a:solidFill>
                  <a:srgbClr val="C223FF"/>
                </a:solidFill>
              </a:rPr>
              <a:t> </a:t>
            </a:r>
            <a:r>
              <a:rPr lang="da-DK" sz="2000" dirty="0" err="1" smtClean="0">
                <a:solidFill>
                  <a:srgbClr val="C223FF"/>
                </a:solidFill>
              </a:rPr>
              <a:t>access</a:t>
            </a:r>
            <a:r>
              <a:rPr lang="da-DK" sz="2000" dirty="0" smtClean="0">
                <a:solidFill>
                  <a:srgbClr val="C223FF"/>
                </a:solidFill>
              </a:rPr>
              <a:t> to data from the most </a:t>
            </a:r>
            <a:r>
              <a:rPr lang="da-DK" sz="2000" dirty="0" err="1" smtClean="0">
                <a:solidFill>
                  <a:srgbClr val="C223FF"/>
                </a:solidFill>
              </a:rPr>
              <a:t>powerful</a:t>
            </a:r>
            <a:r>
              <a:rPr lang="da-DK" sz="2000" dirty="0" smtClean="0">
                <a:solidFill>
                  <a:srgbClr val="C223FF"/>
                </a:solidFill>
              </a:rPr>
              <a:t> </a:t>
            </a:r>
            <a:r>
              <a:rPr lang="da-DK" sz="2000" dirty="0" err="1" smtClean="0">
                <a:solidFill>
                  <a:srgbClr val="C223FF"/>
                </a:solidFill>
              </a:rPr>
              <a:t>experiments</a:t>
            </a:r>
            <a:r>
              <a:rPr lang="da-DK" sz="2000" dirty="0" smtClean="0">
                <a:solidFill>
                  <a:srgbClr val="C223FF"/>
                </a:solidFill>
              </a:rPr>
              <a:t> </a:t>
            </a:r>
            <a:r>
              <a:rPr lang="da-DK" sz="2000" dirty="0" err="1" smtClean="0">
                <a:solidFill>
                  <a:srgbClr val="C223FF"/>
                </a:solidFill>
              </a:rPr>
              <a:t>available</a:t>
            </a:r>
            <a:r>
              <a:rPr lang="da-DK" sz="2000" dirty="0" smtClean="0">
                <a:solidFill>
                  <a:srgbClr val="C223FF"/>
                </a:solidFill>
              </a:rPr>
              <a:t> </a:t>
            </a:r>
            <a:r>
              <a:rPr lang="da-DK" sz="2000" dirty="0" err="1" smtClean="0">
                <a:solidFill>
                  <a:srgbClr val="C223FF"/>
                </a:solidFill>
              </a:rPr>
              <a:t>today</a:t>
            </a:r>
            <a:r>
              <a:rPr lang="da-DK" sz="2000" dirty="0">
                <a:solidFill>
                  <a:srgbClr val="C223FF"/>
                </a:solidFill>
              </a:rPr>
              <a:t> </a:t>
            </a:r>
            <a:r>
              <a:rPr lang="da-DK" sz="2000" dirty="0" smtClean="0"/>
              <a:t>:</a:t>
            </a:r>
          </a:p>
          <a:p>
            <a:pPr lvl="1"/>
            <a:r>
              <a:rPr lang="da-DK" sz="2000" dirty="0" smtClean="0"/>
              <a:t>The </a:t>
            </a:r>
            <a:r>
              <a:rPr lang="da-DK" sz="2000" b="1" dirty="0" smtClean="0">
                <a:solidFill>
                  <a:srgbClr val="0000FF"/>
                </a:solidFill>
              </a:rPr>
              <a:t>Large </a:t>
            </a:r>
            <a:r>
              <a:rPr lang="da-DK" sz="2000" b="1" dirty="0" err="1" smtClean="0">
                <a:solidFill>
                  <a:srgbClr val="0000FF"/>
                </a:solidFill>
              </a:rPr>
              <a:t>Hadron</a:t>
            </a:r>
            <a:r>
              <a:rPr lang="da-DK" sz="2000" b="1" dirty="0" smtClean="0">
                <a:solidFill>
                  <a:srgbClr val="0000FF"/>
                </a:solidFill>
              </a:rPr>
              <a:t> </a:t>
            </a:r>
            <a:r>
              <a:rPr lang="da-DK" sz="2000" b="1" dirty="0" err="1" smtClean="0">
                <a:solidFill>
                  <a:srgbClr val="0000FF"/>
                </a:solidFill>
              </a:rPr>
              <a:t>Collider</a:t>
            </a:r>
            <a:r>
              <a:rPr lang="da-DK" sz="2000" dirty="0" smtClean="0"/>
              <a:t> (LHC) at CERN </a:t>
            </a:r>
            <a:r>
              <a:rPr lang="da-DK" sz="2000" dirty="0" err="1" smtClean="0"/>
              <a:t>exploring</a:t>
            </a:r>
            <a:r>
              <a:rPr lang="da-DK" sz="2000" dirty="0" smtClean="0"/>
              <a:t> p+p and Pb+Pb </a:t>
            </a:r>
            <a:r>
              <a:rPr lang="da-DK" sz="2000" dirty="0" err="1" smtClean="0"/>
              <a:t>collisions</a:t>
            </a:r>
            <a:r>
              <a:rPr lang="da-DK" sz="2000" dirty="0" smtClean="0"/>
              <a:t> at </a:t>
            </a:r>
            <a:r>
              <a:rPr lang="da-DK" sz="2000" dirty="0" err="1" smtClean="0"/>
              <a:t>unprecedented</a:t>
            </a:r>
            <a:r>
              <a:rPr lang="da-DK" sz="2000" dirty="0" smtClean="0"/>
              <a:t> </a:t>
            </a:r>
            <a:r>
              <a:rPr lang="da-DK" sz="2000" dirty="0" err="1" smtClean="0"/>
              <a:t>high</a:t>
            </a:r>
            <a:r>
              <a:rPr lang="da-DK" sz="2000" dirty="0" smtClean="0"/>
              <a:t> </a:t>
            </a:r>
            <a:r>
              <a:rPr lang="da-DK" sz="2000" dirty="0" err="1" smtClean="0"/>
              <a:t>energies</a:t>
            </a:r>
            <a:r>
              <a:rPr lang="da-DK" sz="2000" dirty="0" smtClean="0"/>
              <a:t> (ATLAS and ALICE </a:t>
            </a:r>
            <a:r>
              <a:rPr lang="da-DK" sz="2000" dirty="0" err="1" smtClean="0"/>
              <a:t>experiments</a:t>
            </a:r>
            <a:r>
              <a:rPr lang="da-DK" sz="2000" dirty="0" smtClean="0"/>
              <a:t>)</a:t>
            </a:r>
          </a:p>
          <a:p>
            <a:pPr lvl="1"/>
            <a:r>
              <a:rPr lang="da-DK" sz="2000" dirty="0" smtClean="0"/>
              <a:t>The </a:t>
            </a:r>
            <a:r>
              <a:rPr lang="da-DK" sz="2000" b="1" dirty="0" smtClean="0">
                <a:solidFill>
                  <a:srgbClr val="0000FF"/>
                </a:solidFill>
              </a:rPr>
              <a:t>Planck </a:t>
            </a:r>
            <a:r>
              <a:rPr lang="da-DK" sz="2000" b="1" dirty="0" err="1" smtClean="0">
                <a:solidFill>
                  <a:srgbClr val="0000FF"/>
                </a:solidFill>
              </a:rPr>
              <a:t>satellite</a:t>
            </a:r>
            <a:r>
              <a:rPr lang="da-DK" sz="2000" b="1" dirty="0" smtClean="0">
                <a:solidFill>
                  <a:srgbClr val="0000FF"/>
                </a:solidFill>
              </a:rPr>
              <a:t> </a:t>
            </a:r>
            <a:r>
              <a:rPr lang="da-DK" sz="2000" dirty="0" smtClean="0"/>
              <a:t>mission with </a:t>
            </a:r>
            <a:r>
              <a:rPr lang="da-DK" sz="2000" dirty="0" err="1" smtClean="0"/>
              <a:t>unique</a:t>
            </a:r>
            <a:r>
              <a:rPr lang="da-DK" sz="2000" dirty="0" smtClean="0"/>
              <a:t> resolution and </a:t>
            </a:r>
            <a:r>
              <a:rPr lang="da-DK" sz="2000" dirty="0" err="1" smtClean="0"/>
              <a:t>sensitivity</a:t>
            </a:r>
            <a:r>
              <a:rPr lang="da-DK" sz="2000" dirty="0" smtClean="0"/>
              <a:t>  of the sky. </a:t>
            </a:r>
            <a:r>
              <a:rPr lang="da-DK" dirty="0" smtClean="0"/>
              <a:t>    </a:t>
            </a:r>
            <a:endParaRPr lang="da-DK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DB04-75A5-490F-810D-F8BD0533973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8" name="Pladsholder til dato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ladsholder til indhold 2"/>
          <p:cNvSpPr txBox="1">
            <a:spLocks/>
          </p:cNvSpPr>
          <p:nvPr/>
        </p:nvSpPr>
        <p:spPr>
          <a:xfrm>
            <a:off x="323528" y="1268760"/>
            <a:ext cx="4968552" cy="172819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a-DK" b="1" dirty="0" smtClean="0">
                <a:solidFill>
                  <a:srgbClr val="C223FF"/>
                </a:solidFill>
              </a:rPr>
              <a:t>DISCOVERY </a:t>
            </a:r>
            <a:r>
              <a:rPr lang="da-DK" b="1" dirty="0" err="1" smtClean="0">
                <a:solidFill>
                  <a:srgbClr val="C223FF"/>
                </a:solidFill>
              </a:rPr>
              <a:t>unites</a:t>
            </a:r>
            <a:r>
              <a:rPr lang="da-DK" b="1" dirty="0" smtClean="0">
                <a:solidFill>
                  <a:srgbClr val="C223FF"/>
                </a:solidFill>
              </a:rPr>
              <a:t> </a:t>
            </a:r>
            <a:r>
              <a:rPr lang="da-DK" b="1" dirty="0" err="1" smtClean="0">
                <a:solidFill>
                  <a:srgbClr val="C223FF"/>
                </a:solidFill>
              </a:rPr>
              <a:t>strong</a:t>
            </a:r>
            <a:r>
              <a:rPr lang="da-DK" b="1" dirty="0" smtClean="0">
                <a:solidFill>
                  <a:srgbClr val="C223FF"/>
                </a:solidFill>
              </a:rPr>
              <a:t> </a:t>
            </a:r>
            <a:r>
              <a:rPr lang="da-DK" b="1" dirty="0" err="1" smtClean="0">
                <a:solidFill>
                  <a:srgbClr val="C223FF"/>
                </a:solidFill>
              </a:rPr>
              <a:t>groups</a:t>
            </a:r>
            <a:r>
              <a:rPr lang="da-DK" b="1" dirty="0" smtClean="0">
                <a:solidFill>
                  <a:srgbClr val="C223FF"/>
                </a:solidFill>
              </a:rPr>
              <a:t> in:</a:t>
            </a:r>
          </a:p>
          <a:p>
            <a:pPr marL="0" indent="0">
              <a:buNone/>
            </a:pPr>
            <a:r>
              <a:rPr lang="da-DK" dirty="0" err="1" smtClean="0">
                <a:solidFill>
                  <a:srgbClr val="FF0000"/>
                </a:solidFill>
              </a:rPr>
              <a:t>Theory</a:t>
            </a:r>
            <a:r>
              <a:rPr lang="da-DK" dirty="0" smtClean="0">
                <a:solidFill>
                  <a:srgbClr val="FF0000"/>
                </a:solidFill>
              </a:rPr>
              <a:t>, </a:t>
            </a:r>
          </a:p>
          <a:p>
            <a:pPr marL="0" indent="0">
              <a:buNone/>
            </a:pPr>
            <a:r>
              <a:rPr lang="da-DK" dirty="0" smtClean="0">
                <a:solidFill>
                  <a:srgbClr val="FF0000"/>
                </a:solidFill>
              </a:rPr>
              <a:t>Fundamental </a:t>
            </a:r>
            <a:r>
              <a:rPr lang="da-DK" dirty="0" err="1" smtClean="0">
                <a:solidFill>
                  <a:srgbClr val="FF0000"/>
                </a:solidFill>
              </a:rPr>
              <a:t>Particle</a:t>
            </a:r>
            <a:r>
              <a:rPr lang="da-DK" dirty="0" smtClean="0">
                <a:solidFill>
                  <a:srgbClr val="FF0000"/>
                </a:solidFill>
              </a:rPr>
              <a:t> </a:t>
            </a:r>
            <a:r>
              <a:rPr lang="da-DK" dirty="0" err="1" smtClean="0">
                <a:solidFill>
                  <a:srgbClr val="FF0000"/>
                </a:solidFill>
              </a:rPr>
              <a:t>Physics</a:t>
            </a:r>
            <a:r>
              <a:rPr lang="da-DK" dirty="0" smtClean="0">
                <a:solidFill>
                  <a:srgbClr val="FF0000"/>
                </a:solidFill>
              </a:rPr>
              <a:t>,</a:t>
            </a:r>
          </a:p>
          <a:p>
            <a:pPr marL="0" indent="0">
              <a:buNone/>
            </a:pPr>
            <a:r>
              <a:rPr lang="da-DK" dirty="0" smtClean="0">
                <a:solidFill>
                  <a:srgbClr val="FF0000"/>
                </a:solidFill>
              </a:rPr>
              <a:t>Quark </a:t>
            </a:r>
            <a:r>
              <a:rPr lang="da-DK" dirty="0" err="1" smtClean="0">
                <a:solidFill>
                  <a:srgbClr val="FF0000"/>
                </a:solidFill>
              </a:rPr>
              <a:t>Gluon</a:t>
            </a:r>
            <a:r>
              <a:rPr lang="da-DK" dirty="0" smtClean="0">
                <a:solidFill>
                  <a:srgbClr val="FF0000"/>
                </a:solidFill>
              </a:rPr>
              <a:t> Plasma </a:t>
            </a:r>
            <a:r>
              <a:rPr lang="da-DK" dirty="0" err="1" smtClean="0">
                <a:solidFill>
                  <a:srgbClr val="FF0000"/>
                </a:solidFill>
              </a:rPr>
              <a:t>Physics</a:t>
            </a:r>
            <a:r>
              <a:rPr lang="da-DK" dirty="0" smtClean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da-DK" dirty="0" err="1" smtClean="0">
                <a:solidFill>
                  <a:srgbClr val="FF0000"/>
                </a:solidFill>
              </a:rPr>
              <a:t>Cosmic</a:t>
            </a:r>
            <a:r>
              <a:rPr lang="da-DK" dirty="0" smtClean="0">
                <a:solidFill>
                  <a:srgbClr val="FF0000"/>
                </a:solidFill>
              </a:rPr>
              <a:t> </a:t>
            </a:r>
            <a:r>
              <a:rPr lang="da-DK" dirty="0" err="1" smtClean="0">
                <a:solidFill>
                  <a:srgbClr val="FF0000"/>
                </a:solidFill>
              </a:rPr>
              <a:t>Microwave</a:t>
            </a:r>
            <a:r>
              <a:rPr lang="da-DK" dirty="0" smtClean="0">
                <a:solidFill>
                  <a:srgbClr val="FF0000"/>
                </a:solidFill>
              </a:rPr>
              <a:t> Radiation </a:t>
            </a:r>
            <a:r>
              <a:rPr lang="da-DK" dirty="0" err="1" smtClean="0">
                <a:solidFill>
                  <a:srgbClr val="FF0000"/>
                </a:solidFill>
              </a:rPr>
              <a:t>Physics</a:t>
            </a:r>
            <a:r>
              <a:rPr lang="da-DK" dirty="0" smtClean="0">
                <a:solidFill>
                  <a:srgbClr val="FF0000"/>
                </a:solidFill>
              </a:rPr>
              <a:t>, </a:t>
            </a:r>
          </a:p>
          <a:p>
            <a:pPr marL="0" indent="0">
              <a:buNone/>
            </a:pPr>
            <a:r>
              <a:rPr lang="da-DK" dirty="0" smtClean="0"/>
              <a:t>…</a:t>
            </a:r>
            <a:r>
              <a:rPr lang="da-DK" dirty="0" err="1" smtClean="0"/>
              <a:t>which</a:t>
            </a:r>
            <a:r>
              <a:rPr lang="da-DK" dirty="0" smtClean="0"/>
              <a:t> most </a:t>
            </a:r>
            <a:r>
              <a:rPr lang="da-DK" dirty="0" err="1" smtClean="0"/>
              <a:t>places</a:t>
            </a:r>
            <a:r>
              <a:rPr lang="da-DK" dirty="0" smtClean="0"/>
              <a:t> </a:t>
            </a:r>
            <a:r>
              <a:rPr lang="da-DK" dirty="0" err="1" smtClean="0"/>
              <a:t>rarely</a:t>
            </a:r>
            <a:r>
              <a:rPr lang="da-DK" dirty="0" smtClean="0"/>
              <a:t>  </a:t>
            </a:r>
            <a:r>
              <a:rPr lang="da-DK" dirty="0" err="1" smtClean="0"/>
              <a:t>work</a:t>
            </a:r>
            <a:r>
              <a:rPr lang="da-DK" dirty="0" smtClean="0"/>
              <a:t> </a:t>
            </a:r>
            <a:r>
              <a:rPr lang="da-DK" dirty="0" err="1" smtClean="0"/>
              <a:t>together</a:t>
            </a:r>
            <a:r>
              <a:rPr lang="da-DK" dirty="0" smtClean="0"/>
              <a:t>.</a:t>
            </a:r>
          </a:p>
          <a:p>
            <a:pPr marL="0" indent="0">
              <a:buNone/>
            </a:pPr>
            <a:endParaRPr lang="da-DK" dirty="0" smtClean="0"/>
          </a:p>
        </p:txBody>
      </p:sp>
      <p:pic>
        <p:nvPicPr>
          <p:cNvPr id="11" name="Billede 10" descr="0801022_04-A4-at-144-dpi.jpg"/>
          <p:cNvPicPr>
            <a:picLocks noChangeAspect="1"/>
          </p:cNvPicPr>
          <p:nvPr/>
        </p:nvPicPr>
        <p:blipFill>
          <a:blip/>
          <a:srcRect/>
          <a:stretch>
            <a:fillRect/>
          </a:stretch>
        </p:blipFill>
        <p:spPr bwMode="auto">
          <a:xfrm>
            <a:off x="5940152" y="1268760"/>
            <a:ext cx="2232248" cy="1584176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" name="Billede 3" descr="ATLAS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924944"/>
            <a:ext cx="2232248" cy="1440160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6" name="Billede 5" descr="planck.jp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437112"/>
            <a:ext cx="2232248" cy="151216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pic>
        <p:nvPicPr>
          <p:cNvPr id="12" name="Billede 10" descr="0801022_04-A4-at-144-dpi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2528" y="1264692"/>
            <a:ext cx="2232248" cy="1584176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3" name="Billede 5" descr="planck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528" y="4437112"/>
            <a:ext cx="2232248" cy="151216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21027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2004" y="152400"/>
            <a:ext cx="874790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Can </a:t>
            </a:r>
            <a:r>
              <a:rPr lang="en-US" sz="2000" b="1" dirty="0" smtClean="0">
                <a:solidFill>
                  <a:srgbClr val="FF0000"/>
                </a:solidFill>
              </a:rPr>
              <a:t>KBO</a:t>
            </a:r>
            <a:r>
              <a:rPr lang="en-US" sz="2000" b="1" dirty="0" smtClean="0"/>
              <a:t> foreground  resolve </a:t>
            </a:r>
            <a:r>
              <a:rPr lang="en-US" sz="2000" b="1" dirty="0"/>
              <a:t>the maximum number of </a:t>
            </a:r>
            <a:endParaRPr lang="en-US" sz="2000" b="1" dirty="0" smtClean="0"/>
          </a:p>
          <a:p>
            <a:r>
              <a:rPr lang="en-US" sz="2000" b="1" dirty="0"/>
              <a:t> </a:t>
            </a:r>
            <a:r>
              <a:rPr lang="en-US" sz="2000" b="1" dirty="0" smtClean="0"/>
              <a:t>         problems   of CMB   anomalies?  </a:t>
            </a:r>
            <a:endParaRPr lang="en-US" sz="2000" b="1" dirty="0"/>
          </a:p>
          <a:p>
            <a:r>
              <a:rPr lang="en-US" b="1" dirty="0" smtClean="0">
                <a:solidFill>
                  <a:srgbClr val="FF0000"/>
                </a:solidFill>
              </a:rPr>
              <a:t>DC contribution  to Working Group “Fundamental physics with PLANCK”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473347"/>
            <a:ext cx="4740275" cy="2505855"/>
          </a:xfrm>
          <a:prstGeom prst="rect">
            <a:avLst/>
          </a:prstGeom>
        </p:spPr>
      </p:pic>
      <p:pic>
        <p:nvPicPr>
          <p:cNvPr id="6148" name="Picture 4" descr="http://t1.gstatic.com/images?q=tbn:ANd9GcQPLl0IWhoG1JXfYJ40IwzkrEQjFoiZjThPU05U62U66-8zsca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53010"/>
            <a:ext cx="3680264" cy="239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t2.gstatic.com/images?q=tbn:ANd9GcQ5RcJ_qa5RgPh07xICNVOhfX3FueKfthXEDrOerLZjK2HWvi4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004" y="3979202"/>
            <a:ext cx="4937908" cy="232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0" y="4267200"/>
                <a:ext cx="3761158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2400" i="1" smtClean="0">
                          <a:latin typeface="Cambria Math"/>
                        </a:rPr>
                        <m:t>τ</m:t>
                      </m:r>
                      <m:r>
                        <a:rPr lang="el-GR" sz="2400" i="1" smtClean="0">
                          <a:latin typeface="Cambria Math"/>
                          <a:ea typeface="Cambria Math"/>
                        </a:rPr>
                        <m:t>~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3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  <a:ea typeface="Cambria Math"/>
                            </a:rPr>
                            <m:t>−7</m:t>
                          </m:r>
                        </m:sup>
                      </m:sSup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,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𝐻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~15−70 </m:t>
                      </m:r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𝑑𝑒𝑔</m:t>
                      </m:r>
                    </m:oMath>
                  </m:oMathPara>
                </a14:m>
                <a:endParaRPr lang="en-US" sz="2400" dirty="0" smtClean="0"/>
              </a:p>
              <a:p>
                <a:endParaRPr lang="en-US" dirty="0"/>
              </a:p>
              <a:p>
                <a:r>
                  <a:rPr lang="en-US" dirty="0" smtClean="0"/>
                  <a:t>            </a:t>
                </a:r>
                <a:r>
                  <a:rPr lang="en-US" sz="2400" b="1" dirty="0" smtClean="0"/>
                  <a:t>T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/>
                        <a:ea typeface="Cambria Math"/>
                      </a:rPr>
                      <m:t>~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𝟒𝟐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𝟓𝟎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1" i="1" smtClean="0">
                        <a:latin typeface="Cambria Math"/>
                        <a:ea typeface="Cambria Math"/>
                      </a:rPr>
                      <m:t>𝑲</m:t>
                    </m:r>
                  </m:oMath>
                </a14:m>
                <a:r>
                  <a:rPr lang="en-US" sz="2400" b="1" dirty="0" smtClean="0"/>
                  <a:t> </a:t>
                </a:r>
              </a:p>
              <a:p>
                <a:r>
                  <a:rPr lang="en-US" sz="2400" b="1" dirty="0" smtClean="0"/>
                  <a:t>        (K-W  WMAP)</a:t>
                </a:r>
                <a:endParaRPr lang="en-US" sz="24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267200"/>
                <a:ext cx="3761158" cy="1477328"/>
              </a:xfrm>
              <a:prstGeom prst="rect">
                <a:avLst/>
              </a:prstGeom>
              <a:blipFill rotWithShape="1">
                <a:blip r:embed="rId6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9915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971800"/>
            <a:ext cx="85943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solidFill>
                  <a:srgbClr val="FFC000"/>
                </a:solidFill>
              </a:rPr>
              <a:t>Pre-cosmological science from</a:t>
            </a:r>
          </a:p>
          <a:p>
            <a:r>
              <a:rPr lang="en-US" sz="4400" b="1" i="1" dirty="0">
                <a:solidFill>
                  <a:srgbClr val="FFC000"/>
                </a:solidFill>
              </a:rPr>
              <a:t> </a:t>
            </a:r>
            <a:r>
              <a:rPr lang="en-US" sz="4400" b="1" i="1" dirty="0" smtClean="0">
                <a:solidFill>
                  <a:srgbClr val="FFC000"/>
                </a:solidFill>
              </a:rPr>
              <a:t>       PLANCK</a:t>
            </a:r>
            <a:r>
              <a:rPr lang="en-US" b="1" i="1" dirty="0" smtClean="0">
                <a:solidFill>
                  <a:srgbClr val="FFC000"/>
                </a:solidFill>
              </a:rPr>
              <a:t>  </a:t>
            </a:r>
            <a:r>
              <a:rPr lang="en-US" sz="2800" b="1" i="1" dirty="0" smtClean="0">
                <a:solidFill>
                  <a:srgbClr val="FFC000"/>
                </a:solidFill>
              </a:rPr>
              <a:t>( 2010-2012)</a:t>
            </a:r>
          </a:p>
          <a:p>
            <a:r>
              <a:rPr lang="en-US" sz="2400" i="1" dirty="0" smtClean="0">
                <a:solidFill>
                  <a:schemeClr val="accent3"/>
                </a:solidFill>
              </a:rPr>
              <a:t>        2.  </a:t>
            </a:r>
            <a:r>
              <a:rPr lang="en-US" sz="2400" i="1" dirty="0" err="1" smtClean="0">
                <a:solidFill>
                  <a:schemeClr val="accent3"/>
                </a:solidFill>
              </a:rPr>
              <a:t>Astro</a:t>
            </a:r>
            <a:r>
              <a:rPr lang="en-US" sz="2400" i="1" dirty="0" smtClean="0">
                <a:solidFill>
                  <a:schemeClr val="accent3"/>
                </a:solidFill>
              </a:rPr>
              <a:t>-particle physics and the Dark Matter</a:t>
            </a:r>
          </a:p>
          <a:p>
            <a:r>
              <a:rPr lang="en-US" i="1" dirty="0" smtClean="0"/>
              <a:t> </a:t>
            </a:r>
            <a:endParaRPr lang="en-US" i="1" dirty="0"/>
          </a:p>
        </p:txBody>
      </p:sp>
      <p:pic>
        <p:nvPicPr>
          <p:cNvPr id="5122" name="Picture 2" descr="C:\Users\Pavel\Desktop\presetation\CRUISE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8580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03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Pavel\Desktop\Planck_GalacticHaz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24000"/>
            <a:ext cx="6502400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0323" y="609600"/>
            <a:ext cx="39677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/>
              <a:t>The PLANCK HAZE</a:t>
            </a:r>
            <a:endParaRPr lang="en-US" sz="32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5073134"/>
            <a:ext cx="67377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Most likely we have detected  the synchrotron emission from the</a:t>
            </a:r>
          </a:p>
          <a:p>
            <a:r>
              <a:rPr lang="en-US" i="1" dirty="0" smtClean="0"/>
              <a:t>                               center of the Milky Way 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5083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50" y="209995"/>
            <a:ext cx="826890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                                        2</a:t>
            </a:r>
            <a:r>
              <a:rPr lang="en-US" b="1" dirty="0"/>
              <a:t>. Planck data and </a:t>
            </a:r>
            <a:r>
              <a:rPr lang="en-US" b="1" dirty="0" smtClean="0"/>
              <a:t>templates</a:t>
            </a:r>
          </a:p>
          <a:p>
            <a:endParaRPr lang="en-US" b="1" dirty="0"/>
          </a:p>
          <a:p>
            <a:r>
              <a:rPr lang="en-US" i="1" dirty="0"/>
              <a:t>Planck </a:t>
            </a:r>
            <a:r>
              <a:rPr lang="en-US" dirty="0"/>
              <a:t>(</a:t>
            </a:r>
            <a:r>
              <a:rPr lang="en-US" dirty="0" err="1"/>
              <a:t>Tauber</a:t>
            </a:r>
            <a:r>
              <a:rPr lang="en-US" dirty="0"/>
              <a:t> et al. 2010; Planck Collaboration I 2011) is </a:t>
            </a:r>
            <a:r>
              <a:rPr lang="en-US" dirty="0" smtClean="0"/>
              <a:t>the third generation </a:t>
            </a:r>
            <a:r>
              <a:rPr lang="en-US" dirty="0"/>
              <a:t>space mission to measure the anisotropy of </a:t>
            </a:r>
            <a:r>
              <a:rPr lang="en-US" dirty="0" smtClean="0"/>
              <a:t>the cosmic </a:t>
            </a:r>
            <a:r>
              <a:rPr lang="en-US" dirty="0"/>
              <a:t>microwave background (CMB).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It </a:t>
            </a:r>
            <a:r>
              <a:rPr lang="en-US" dirty="0"/>
              <a:t>observes the sky </a:t>
            </a:r>
            <a:r>
              <a:rPr lang="en-US" dirty="0" smtClean="0"/>
              <a:t>in nine </a:t>
            </a:r>
            <a:r>
              <a:rPr lang="en-US" dirty="0"/>
              <a:t>frequency bands covering </a:t>
            </a:r>
            <a:r>
              <a:rPr lang="en-US" b="1" i="1" dirty="0">
                <a:solidFill>
                  <a:srgbClr val="FF0000"/>
                </a:solidFill>
              </a:rPr>
              <a:t>30–857GHz</a:t>
            </a:r>
            <a:r>
              <a:rPr lang="en-US" dirty="0"/>
              <a:t> with high </a:t>
            </a:r>
            <a:r>
              <a:rPr lang="en-US" dirty="0" smtClean="0"/>
              <a:t>sensitivity and </a:t>
            </a:r>
            <a:r>
              <a:rPr lang="en-US" dirty="0"/>
              <a:t>angular resolution from 31′ to 5′. </a:t>
            </a:r>
            <a:endParaRPr lang="en-US" dirty="0" smtClean="0"/>
          </a:p>
          <a:p>
            <a:endParaRPr lang="en-US" dirty="0"/>
          </a:p>
          <a:p>
            <a:r>
              <a:rPr lang="en-US" b="1" i="1" dirty="0" smtClean="0">
                <a:solidFill>
                  <a:schemeClr val="accent2"/>
                </a:solidFill>
              </a:rPr>
              <a:t>The </a:t>
            </a:r>
            <a:r>
              <a:rPr lang="en-US" b="1" i="1" dirty="0">
                <a:solidFill>
                  <a:schemeClr val="accent2"/>
                </a:solidFill>
              </a:rPr>
              <a:t>Low </a:t>
            </a:r>
            <a:r>
              <a:rPr lang="en-US" b="1" i="1" dirty="0" smtClean="0">
                <a:solidFill>
                  <a:schemeClr val="accent2"/>
                </a:solidFill>
              </a:rPr>
              <a:t>Frequency </a:t>
            </a:r>
            <a:r>
              <a:rPr lang="it-IT" b="1" i="1" dirty="0" smtClean="0">
                <a:solidFill>
                  <a:schemeClr val="accent2"/>
                </a:solidFill>
              </a:rPr>
              <a:t>Instrument </a:t>
            </a:r>
            <a:r>
              <a:rPr lang="it-IT" dirty="0"/>
              <a:t>(LFI; Mandolesi et al. 2010; Bersanelli et al. </a:t>
            </a:r>
            <a:r>
              <a:rPr lang="it-IT" dirty="0" smtClean="0"/>
              <a:t>2010;</a:t>
            </a:r>
            <a:r>
              <a:rPr lang="en-US" dirty="0" err="1" smtClean="0"/>
              <a:t>Mennella</a:t>
            </a:r>
            <a:r>
              <a:rPr lang="en-US" dirty="0" smtClean="0"/>
              <a:t> </a:t>
            </a:r>
            <a:r>
              <a:rPr lang="en-US" dirty="0"/>
              <a:t>et al. 2011) covers the 30, 44, and 70GHz bands with</a:t>
            </a:r>
          </a:p>
          <a:p>
            <a:r>
              <a:rPr lang="en-US" dirty="0"/>
              <a:t>amplifiers cooled to 20K. </a:t>
            </a:r>
            <a:endParaRPr lang="en-US" dirty="0" smtClean="0"/>
          </a:p>
          <a:p>
            <a:endParaRPr lang="en-US" dirty="0"/>
          </a:p>
          <a:p>
            <a:r>
              <a:rPr lang="en-US" b="1" i="1" dirty="0" smtClean="0">
                <a:solidFill>
                  <a:schemeClr val="accent2"/>
                </a:solidFill>
              </a:rPr>
              <a:t>The </a:t>
            </a:r>
            <a:r>
              <a:rPr lang="en-US" b="1" i="1" dirty="0">
                <a:solidFill>
                  <a:schemeClr val="accent2"/>
                </a:solidFill>
              </a:rPr>
              <a:t>High Frequency Instrument </a:t>
            </a:r>
            <a:r>
              <a:rPr lang="en-US" dirty="0"/>
              <a:t>(HFI</a:t>
            </a:r>
            <a:r>
              <a:rPr lang="en-US" dirty="0" smtClean="0"/>
              <a:t>; </a:t>
            </a:r>
            <a:r>
              <a:rPr lang="en-US" dirty="0" err="1" smtClean="0"/>
              <a:t>Lamarre</a:t>
            </a:r>
            <a:r>
              <a:rPr lang="en-US" dirty="0" smtClean="0"/>
              <a:t> </a:t>
            </a:r>
            <a:r>
              <a:rPr lang="en-US" dirty="0"/>
              <a:t>et al. 2010; Planck HFI Core Team 2011a) covers </a:t>
            </a:r>
            <a:r>
              <a:rPr lang="en-US" dirty="0" smtClean="0"/>
              <a:t>the 100</a:t>
            </a:r>
            <a:r>
              <a:rPr lang="en-US" dirty="0"/>
              <a:t>, 143, 217, 353, 545, and 857GHz bands with </a:t>
            </a:r>
            <a:r>
              <a:rPr lang="en-US" dirty="0" smtClean="0"/>
              <a:t>bolometers cooled </a:t>
            </a:r>
            <a:r>
              <a:rPr lang="en-US" dirty="0"/>
              <a:t>to 0.1K. </a:t>
            </a:r>
            <a:endParaRPr lang="en-US" dirty="0" smtClean="0"/>
          </a:p>
          <a:p>
            <a:endParaRPr lang="en-US" dirty="0"/>
          </a:p>
          <a:p>
            <a:r>
              <a:rPr lang="en-US" b="1" i="1" dirty="0" err="1" smtClean="0">
                <a:solidFill>
                  <a:schemeClr val="accent2"/>
                </a:solidFill>
              </a:rPr>
              <a:t>Polarisation</a:t>
            </a:r>
            <a:r>
              <a:rPr lang="en-US" b="1" i="1" dirty="0" smtClean="0">
                <a:solidFill>
                  <a:schemeClr val="accent2"/>
                </a:solidFill>
              </a:rPr>
              <a:t> </a:t>
            </a:r>
            <a:r>
              <a:rPr lang="en-US" b="1" i="1" dirty="0">
                <a:solidFill>
                  <a:schemeClr val="accent2"/>
                </a:solidFill>
              </a:rPr>
              <a:t>is measured in all but </a:t>
            </a:r>
            <a:r>
              <a:rPr lang="en-US" b="1" i="1" dirty="0" smtClean="0">
                <a:solidFill>
                  <a:schemeClr val="accent2"/>
                </a:solidFill>
              </a:rPr>
              <a:t>the highest </a:t>
            </a:r>
            <a:r>
              <a:rPr lang="en-US" b="1" i="1" dirty="0">
                <a:solidFill>
                  <a:schemeClr val="accent2"/>
                </a:solidFill>
              </a:rPr>
              <a:t>two bands </a:t>
            </a:r>
            <a:r>
              <a:rPr lang="en-US" dirty="0"/>
              <a:t>(Leahy et al. 2010; </a:t>
            </a:r>
            <a:r>
              <a:rPr lang="en-US" dirty="0" err="1"/>
              <a:t>Rosset</a:t>
            </a:r>
            <a:r>
              <a:rPr lang="en-US" dirty="0"/>
              <a:t> et al. </a:t>
            </a:r>
            <a:r>
              <a:rPr lang="en-US" dirty="0" smtClean="0"/>
              <a:t>2010)</a:t>
            </a:r>
            <a:endParaRPr lang="en-US" dirty="0"/>
          </a:p>
        </p:txBody>
      </p:sp>
      <p:sp>
        <p:nvSpPr>
          <p:cNvPr id="3" name="Titel 1"/>
          <p:cNvSpPr txBox="1">
            <a:spLocks/>
          </p:cNvSpPr>
          <p:nvPr/>
        </p:nvSpPr>
        <p:spPr>
          <a:xfrm>
            <a:off x="5486400" y="1863691"/>
            <a:ext cx="1295400" cy="496904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400" b="1" i="1" dirty="0" smtClean="0"/>
              <a:t> </a:t>
            </a:r>
            <a:endParaRPr lang="da-DK" sz="2400" b="1" i="1" dirty="0"/>
          </a:p>
        </p:txBody>
      </p:sp>
    </p:spTree>
    <p:extLst>
      <p:ext uri="{BB962C8B-B14F-4D97-AF65-F5344CB8AC3E}">
        <p14:creationId xmlns:p14="http://schemas.microsoft.com/office/powerpoint/2010/main" val="373172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57200" y="1028343"/>
            <a:ext cx="83058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Suggestions include </a:t>
            </a:r>
            <a:endParaRPr lang="en-US" dirty="0" smtClean="0"/>
          </a:p>
          <a:p>
            <a:endParaRPr lang="en-US" dirty="0"/>
          </a:p>
          <a:p>
            <a:pPr marL="342900" indent="-342900">
              <a:buAutoNum type="arabicPeriod"/>
            </a:pPr>
            <a:r>
              <a:rPr lang="en-US" b="1" i="1" dirty="0" smtClean="0">
                <a:solidFill>
                  <a:schemeClr val="accent2"/>
                </a:solidFill>
              </a:rPr>
              <a:t>enhanced </a:t>
            </a:r>
            <a:r>
              <a:rPr lang="en-US" b="1" i="1" dirty="0">
                <a:solidFill>
                  <a:schemeClr val="accent2"/>
                </a:solidFill>
              </a:rPr>
              <a:t>supernova rates </a:t>
            </a:r>
            <a:r>
              <a:rPr lang="en-US" dirty="0"/>
              <a:t>(</a:t>
            </a:r>
            <a:r>
              <a:rPr lang="en-US" dirty="0" err="1"/>
              <a:t>Biermann</a:t>
            </a:r>
            <a:r>
              <a:rPr lang="en-US" dirty="0"/>
              <a:t> et </a:t>
            </a:r>
            <a:r>
              <a:rPr lang="en-US" dirty="0" smtClean="0"/>
              <a:t>al.2010</a:t>
            </a:r>
            <a:r>
              <a:rPr lang="en-US" dirty="0"/>
              <a:t>), a </a:t>
            </a:r>
            <a:r>
              <a:rPr lang="en-US" i="1" dirty="0">
                <a:solidFill>
                  <a:schemeClr val="accent2"/>
                </a:solidFill>
              </a:rPr>
              <a:t>Galactic wind </a:t>
            </a:r>
            <a:r>
              <a:rPr lang="en-US" dirty="0"/>
              <a:t>(Crocker &amp; </a:t>
            </a:r>
            <a:r>
              <a:rPr lang="en-US" dirty="0" err="1"/>
              <a:t>Aharonian</a:t>
            </a:r>
            <a:r>
              <a:rPr lang="en-US" dirty="0"/>
              <a:t> 2011), </a:t>
            </a: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en-US" b="1" i="1" dirty="0" smtClean="0">
                <a:solidFill>
                  <a:schemeClr val="accent2"/>
                </a:solidFill>
              </a:rPr>
              <a:t>a </a:t>
            </a:r>
            <a:r>
              <a:rPr lang="en-US" b="1" i="1" dirty="0">
                <a:solidFill>
                  <a:schemeClr val="accent2"/>
                </a:solidFill>
              </a:rPr>
              <a:t>jet </a:t>
            </a:r>
            <a:r>
              <a:rPr lang="en-US" b="1" i="1" dirty="0" smtClean="0">
                <a:solidFill>
                  <a:schemeClr val="accent2"/>
                </a:solidFill>
              </a:rPr>
              <a:t>generated by </a:t>
            </a:r>
            <a:r>
              <a:rPr lang="en-US" b="1" i="1" dirty="0">
                <a:solidFill>
                  <a:schemeClr val="accent2"/>
                </a:solidFill>
              </a:rPr>
              <a:t>accretion onto the central black hole </a:t>
            </a:r>
            <a:r>
              <a:rPr lang="en-US" dirty="0"/>
              <a:t>(</a:t>
            </a:r>
            <a:r>
              <a:rPr lang="en-US" dirty="0" err="1"/>
              <a:t>Guo</a:t>
            </a:r>
            <a:r>
              <a:rPr lang="en-US" dirty="0"/>
              <a:t> &amp; Mathews</a:t>
            </a:r>
          </a:p>
          <a:p>
            <a:r>
              <a:rPr lang="en-US" dirty="0" smtClean="0"/>
              <a:t>      2011</a:t>
            </a:r>
            <a:r>
              <a:rPr lang="en-US" dirty="0"/>
              <a:t>; </a:t>
            </a:r>
            <a:r>
              <a:rPr lang="en-US" dirty="0" err="1"/>
              <a:t>Guo</a:t>
            </a:r>
            <a:r>
              <a:rPr lang="en-US" dirty="0"/>
              <a:t> et al. 2011</a:t>
            </a:r>
            <a:r>
              <a:rPr lang="en-US" dirty="0" smtClean="0"/>
              <a:t>),</a:t>
            </a:r>
          </a:p>
          <a:p>
            <a:endParaRPr lang="en-US" dirty="0" smtClean="0"/>
          </a:p>
          <a:p>
            <a:pPr marL="342900" indent="-342900">
              <a:buAutoNum type="arabicPeriod" startAt="3"/>
            </a:pPr>
            <a:r>
              <a:rPr lang="en-US" b="1" i="1" dirty="0" smtClean="0">
                <a:solidFill>
                  <a:schemeClr val="accent2"/>
                </a:solidFill>
              </a:rPr>
              <a:t>and </a:t>
            </a:r>
            <a:r>
              <a:rPr lang="en-US" b="1" i="1" dirty="0">
                <a:solidFill>
                  <a:schemeClr val="accent2"/>
                </a:solidFill>
              </a:rPr>
              <a:t>co-annihilation of dark matter (DM</a:t>
            </a:r>
            <a:r>
              <a:rPr lang="en-US" b="1" i="1" dirty="0" smtClean="0">
                <a:solidFill>
                  <a:schemeClr val="accent2"/>
                </a:solidFill>
              </a:rPr>
              <a:t>) particles </a:t>
            </a:r>
            <a:r>
              <a:rPr lang="en-US" b="1" i="1" dirty="0">
                <a:solidFill>
                  <a:schemeClr val="accent2"/>
                </a:solidFill>
              </a:rPr>
              <a:t>in the Galactic halo </a:t>
            </a:r>
            <a:r>
              <a:rPr lang="en-US" dirty="0"/>
              <a:t>(</a:t>
            </a:r>
            <a:r>
              <a:rPr lang="en-US" dirty="0" err="1"/>
              <a:t>Finkbeiner</a:t>
            </a:r>
            <a:r>
              <a:rPr lang="en-US" dirty="0"/>
              <a:t> 2004b; Hooper et </a:t>
            </a:r>
            <a:r>
              <a:rPr lang="en-US" dirty="0" smtClean="0"/>
              <a:t>al.2007</a:t>
            </a:r>
            <a:r>
              <a:rPr lang="en-US" dirty="0"/>
              <a:t>; Lin et al. 2010; </a:t>
            </a:r>
            <a:r>
              <a:rPr lang="en-US" dirty="0" err="1"/>
              <a:t>Dobler</a:t>
            </a:r>
            <a:r>
              <a:rPr lang="en-US" dirty="0"/>
              <a:t> et al. 2011). </a:t>
            </a:r>
            <a:endParaRPr lang="en-US" dirty="0" smtClean="0"/>
          </a:p>
          <a:p>
            <a:pPr marL="342900" indent="-342900">
              <a:buAutoNum type="arabicPeriod" startAt="3"/>
            </a:pPr>
            <a:endParaRPr lang="en-US" dirty="0" smtClean="0"/>
          </a:p>
          <a:p>
            <a:r>
              <a:rPr lang="en-US" i="1" dirty="0" smtClean="0">
                <a:solidFill>
                  <a:srgbClr val="FF0000"/>
                </a:solidFill>
              </a:rPr>
              <a:t>However</a:t>
            </a:r>
            <a:r>
              <a:rPr lang="en-US" i="1" dirty="0">
                <a:solidFill>
                  <a:srgbClr val="FF0000"/>
                </a:solidFill>
              </a:rPr>
              <a:t>, while </a:t>
            </a:r>
            <a:r>
              <a:rPr lang="en-US" i="1" dirty="0" smtClean="0">
                <a:solidFill>
                  <a:srgbClr val="FF0000"/>
                </a:solidFill>
              </a:rPr>
              <a:t>each of </a:t>
            </a:r>
            <a:r>
              <a:rPr lang="en-US" i="1" dirty="0">
                <a:solidFill>
                  <a:srgbClr val="FF0000"/>
                </a:solidFill>
              </a:rPr>
              <a:t>these scenarios can reproduce some of the properties of </a:t>
            </a:r>
            <a:r>
              <a:rPr lang="en-US" i="1" dirty="0" smtClean="0">
                <a:solidFill>
                  <a:srgbClr val="FF0000"/>
                </a:solidFill>
              </a:rPr>
              <a:t>the haze/bubbles </a:t>
            </a:r>
            <a:r>
              <a:rPr lang="en-US" i="1" dirty="0">
                <a:solidFill>
                  <a:srgbClr val="FF0000"/>
                </a:solidFill>
              </a:rPr>
              <a:t>well, none can completely match all of the observed</a:t>
            </a:r>
          </a:p>
          <a:p>
            <a:r>
              <a:rPr lang="en-US" i="1" dirty="0">
                <a:solidFill>
                  <a:srgbClr val="FF0000"/>
                </a:solidFill>
              </a:rPr>
              <a:t>c</a:t>
            </a:r>
            <a:r>
              <a:rPr lang="en-US" i="1" dirty="0" smtClean="0">
                <a:solidFill>
                  <a:srgbClr val="FF0000"/>
                </a:solidFill>
              </a:rPr>
              <a:t>haracteristics.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Pavel\Desktop\Planck_GalacticHaz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28600"/>
            <a:ext cx="24384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83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762000" y="533400"/>
                <a:ext cx="5715000" cy="5024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1. </a:t>
                </a:r>
                <a:r>
                  <a:rPr lang="en-US" b="1" i="1" dirty="0" smtClean="0"/>
                  <a:t>Hard spectrum of injection </a:t>
                </a:r>
                <a:r>
                  <a:rPr lang="en-US" b="1" dirty="0" smtClean="0"/>
                  <a:t>: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𝒅𝑵</m:t>
                        </m:r>
                      </m:num>
                      <m:den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𝒅𝑬</m:t>
                        </m:r>
                      </m:den>
                    </m:f>
                    <m:r>
                      <a:rPr lang="en-US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∝</m:t>
                    </m:r>
                    <m:sSup>
                      <m:sSupPr>
                        <m:ctrlP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𝑬</m:t>
                        </m:r>
                      </m:e>
                      <m:sup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.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sup>
                    </m:sSup>
                  </m:oMath>
                </a14:m>
                <a:endParaRPr lang="en-US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533400"/>
                <a:ext cx="5715000" cy="502445"/>
              </a:xfrm>
              <a:prstGeom prst="rect">
                <a:avLst/>
              </a:prstGeom>
              <a:blipFill rotWithShape="1">
                <a:blip r:embed="rId3"/>
                <a:stretch>
                  <a:fillRect l="-853" b="-4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803710" y="1242900"/>
            <a:ext cx="6096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r>
              <a:rPr lang="en-US" i="1" dirty="0" smtClean="0"/>
              <a:t>. </a:t>
            </a:r>
            <a:r>
              <a:rPr lang="en-US" b="1" i="1" dirty="0" smtClean="0"/>
              <a:t>Fingerprint  of the synchrotron haze in polarization </a:t>
            </a:r>
            <a:endParaRPr lang="en-US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834992" y="1752600"/>
            <a:ext cx="5198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3. </a:t>
            </a:r>
            <a:r>
              <a:rPr lang="en-US" b="1" i="1" dirty="0" smtClean="0"/>
              <a:t>Anomalies of the TT , TE, EE power spectra</a:t>
            </a:r>
            <a:endParaRPr lang="en-US" b="1" i="1" dirty="0"/>
          </a:p>
        </p:txBody>
      </p:sp>
      <p:pic>
        <p:nvPicPr>
          <p:cNvPr id="8194" name="Picture 2" descr="C:\Users\Pavel\Desktop\DISCOVERY\ann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322696"/>
            <a:ext cx="214745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434421" y="2438400"/>
                <a:ext cx="2381036" cy="6182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/>
                            </a:rPr>
                          </m:ctrlPr>
                        </m:sSubPr>
                        <m:e>
                          <m:f>
                            <m:fPr>
                              <m:ctrlPr>
                                <a:rPr lang="en-US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 smtClean="0">
                                  <a:latin typeface="Cambria Math"/>
                                </a:rPr>
                                <m:t>𝑑</m:t>
                              </m:r>
                            </m:num>
                            <m:den>
                              <m:r>
                                <a:rPr lang="en-US" i="1" smtClean="0">
                                  <a:latin typeface="Cambria Math"/>
                                </a:rPr>
                                <m:t>𝑑</m:t>
                              </m:r>
                              <m:r>
                                <a:rPr lang="en-US" b="0" i="1" smtClean="0">
                                  <a:latin typeface="Cambria Math"/>
                                </a:rPr>
                                <m:t>𝑡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en-US" b="0" i="1" smtClean="0">
                              <a:latin typeface="Cambria Math"/>
                            </a:rPr>
                            <m:t>𝑒</m:t>
                          </m:r>
                        </m:sub>
                      </m:sSub>
                      <m:r>
                        <a:rPr lang="en-US" i="1" smtClean="0">
                          <a:latin typeface="Cambria Math"/>
                          <a:ea typeface="Cambria Math"/>
                        </a:rPr>
                        <m:t>∝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 &lt;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/>
                          <a:ea typeface="Cambria Math"/>
                        </a:rPr>
                        <m:t>σ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𝑉</m:t>
                      </m:r>
                      <m:r>
                        <a:rPr lang="en-US" b="0" i="1" smtClean="0">
                          <a:latin typeface="Cambria Math"/>
                          <a:ea typeface="Cambria Math"/>
                        </a:rPr>
                        <m:t>&gt;</m:t>
                      </m:r>
                      <m:sSubSup>
                        <m:sSubSupPr>
                          <m:ctrlPr>
                            <a:rPr lang="en-US" b="0" i="1" smtClean="0">
                              <a:latin typeface="Cambria Math"/>
                              <a:ea typeface="Cambria Math"/>
                            </a:rPr>
                          </m:ctrlPr>
                        </m:sSubSupPr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</m:e>
                        <m:sub>
                          <m:r>
                            <a:rPr lang="en-US" b="0" i="1" smtClean="0">
                              <a:latin typeface="Cambria Math"/>
                              <a:ea typeface="Cambria Math"/>
                            </a:rPr>
                            <m:t>𝐷𝑀</m:t>
                          </m:r>
                        </m:sub>
                        <m:sup/>
                      </m:sSub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4421" y="2438400"/>
                <a:ext cx="2381036" cy="61824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2" descr="C:\Users\Pavel\Desktop\Planck_GalacticHaz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331" y="2117744"/>
            <a:ext cx="24384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35379"/>
            <a:ext cx="4001294" cy="158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251" y="3676054"/>
            <a:ext cx="2209800" cy="2459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935797" y="3661792"/>
            <a:ext cx="29161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en-US" b="1" i="1" dirty="0">
                <a:solidFill>
                  <a:srgbClr val="FF0000"/>
                </a:solidFill>
              </a:rPr>
              <a:t>Hydrogen recombination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2196" y="3682124"/>
            <a:ext cx="2047875" cy="2278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83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81000"/>
            <a:ext cx="7696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TT2</a:t>
            </a:r>
            <a:r>
              <a:rPr lang="en-US" b="1" dirty="0"/>
              <a:t>. Testing the properties of the DARK MATTER and long living particles in the Universe through ionization history of the cosmic plasma</a:t>
            </a:r>
            <a:r>
              <a:rPr lang="en-US" b="1" dirty="0" smtClean="0"/>
              <a:t>. (</a:t>
            </a:r>
            <a:r>
              <a:rPr lang="en-US" b="1" i="1" dirty="0" smtClean="0">
                <a:solidFill>
                  <a:srgbClr val="FF0000"/>
                </a:solidFill>
              </a:rPr>
              <a:t>DC contribution to FPP </a:t>
            </a:r>
            <a:r>
              <a:rPr lang="en-US" b="1" dirty="0" smtClean="0"/>
              <a:t>)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457200" y="1600200"/>
            <a:ext cx="7162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TT2a. </a:t>
            </a:r>
            <a:r>
              <a:rPr lang="en-US" b="1" i="1" dirty="0"/>
              <a:t>Annihilating Dark Matter and TT-power spectrum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69532"/>
            <a:ext cx="2667000" cy="199286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140" y="1969532"/>
            <a:ext cx="2918460" cy="1916668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038600"/>
            <a:ext cx="2667000" cy="2133600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8100" y="4038600"/>
            <a:ext cx="2857500" cy="2133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10400" y="3352800"/>
            <a:ext cx="902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WMAP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600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971800"/>
            <a:ext cx="85943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>
                <a:solidFill>
                  <a:srgbClr val="FFC000"/>
                </a:solidFill>
              </a:rPr>
              <a:t>C</a:t>
            </a:r>
            <a:r>
              <a:rPr lang="en-US" sz="4400" b="1" i="1" dirty="0" smtClean="0">
                <a:solidFill>
                  <a:srgbClr val="FFC000"/>
                </a:solidFill>
              </a:rPr>
              <a:t>osmological science from</a:t>
            </a:r>
          </a:p>
          <a:p>
            <a:r>
              <a:rPr lang="en-US" sz="4400" b="1" i="1" dirty="0">
                <a:solidFill>
                  <a:srgbClr val="FFC000"/>
                </a:solidFill>
              </a:rPr>
              <a:t> </a:t>
            </a:r>
            <a:r>
              <a:rPr lang="en-US" sz="4400" b="1" i="1" dirty="0" smtClean="0">
                <a:solidFill>
                  <a:srgbClr val="FFC000"/>
                </a:solidFill>
              </a:rPr>
              <a:t>       PLANCK</a:t>
            </a:r>
            <a:r>
              <a:rPr lang="en-US" b="1" i="1" dirty="0" smtClean="0">
                <a:solidFill>
                  <a:srgbClr val="FFC000"/>
                </a:solidFill>
              </a:rPr>
              <a:t>  </a:t>
            </a:r>
            <a:r>
              <a:rPr lang="en-US" sz="2800" b="1" i="1" dirty="0" smtClean="0">
                <a:solidFill>
                  <a:srgbClr val="FFC000"/>
                </a:solidFill>
              </a:rPr>
              <a:t>( 2013-2020)</a:t>
            </a:r>
          </a:p>
          <a:p>
            <a:r>
              <a:rPr lang="en-US" sz="2400" i="1" dirty="0" smtClean="0">
                <a:solidFill>
                  <a:schemeClr val="accent3"/>
                </a:solidFill>
              </a:rPr>
              <a:t>        2.  Cosmology, theory of inflation, anomalies</a:t>
            </a:r>
          </a:p>
          <a:p>
            <a:r>
              <a:rPr lang="en-US" i="1" dirty="0" smtClean="0"/>
              <a:t> </a:t>
            </a:r>
            <a:endParaRPr lang="en-US" i="1" dirty="0"/>
          </a:p>
        </p:txBody>
      </p:sp>
      <p:pic>
        <p:nvPicPr>
          <p:cNvPr id="5122" name="Picture 2" descr="C:\Users\Pavel\Desktop\presetation\CRUISE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85800"/>
            <a:ext cx="19812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442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/>
          <p:cNvSpPr txBox="1">
            <a:spLocks/>
          </p:cNvSpPr>
          <p:nvPr/>
        </p:nvSpPr>
        <p:spPr>
          <a:xfrm>
            <a:off x="467544" y="260648"/>
            <a:ext cx="8280920" cy="64807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2400" b="1" i="1" dirty="0" smtClean="0"/>
              <a:t> </a:t>
            </a:r>
            <a:r>
              <a:rPr lang="da-DK" sz="2400" b="1" i="1" dirty="0" err="1" smtClean="0"/>
              <a:t>Parity</a:t>
            </a:r>
            <a:r>
              <a:rPr lang="da-DK" sz="2400" b="1" i="1" dirty="0" smtClean="0"/>
              <a:t> test  of the CMB. (</a:t>
            </a:r>
            <a:r>
              <a:rPr lang="da-DK" sz="2400" b="1" i="1" dirty="0" smtClean="0">
                <a:solidFill>
                  <a:srgbClr val="FF0000"/>
                </a:solidFill>
              </a:rPr>
              <a:t>DC </a:t>
            </a:r>
            <a:r>
              <a:rPr lang="da-DK" sz="2400" b="1" i="1" dirty="0" err="1" smtClean="0">
                <a:solidFill>
                  <a:srgbClr val="FF0000"/>
                </a:solidFill>
              </a:rPr>
              <a:t>contribution</a:t>
            </a:r>
            <a:r>
              <a:rPr lang="da-DK" sz="2400" b="1" i="1" dirty="0" smtClean="0">
                <a:solidFill>
                  <a:srgbClr val="FF0000"/>
                </a:solidFill>
              </a:rPr>
              <a:t> to FPP</a:t>
            </a:r>
            <a:r>
              <a:rPr lang="da-DK" sz="2400" b="1" i="1" dirty="0" smtClean="0"/>
              <a:t>).</a:t>
            </a:r>
            <a:endParaRPr lang="da-DK" sz="2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830149" y="980728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Parity asymmetry of the CMB:</a:t>
            </a:r>
          </a:p>
        </p:txBody>
      </p:sp>
      <p:sp>
        <p:nvSpPr>
          <p:cNvPr id="18" name="Pladsholder til indhold 2"/>
          <p:cNvSpPr txBox="1">
            <a:spLocks/>
          </p:cNvSpPr>
          <p:nvPr/>
        </p:nvSpPr>
        <p:spPr>
          <a:xfrm>
            <a:off x="200358" y="1318775"/>
            <a:ext cx="3168352" cy="1652141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i="1" dirty="0">
                <a:solidFill>
                  <a:srgbClr val="FF0000"/>
                </a:solidFill>
              </a:rPr>
              <a:t>Parity violation in  Weak interactions</a:t>
            </a:r>
          </a:p>
        </p:txBody>
      </p:sp>
      <p:pic>
        <p:nvPicPr>
          <p:cNvPr id="19" name="Picture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73084"/>
            <a:ext cx="1711522" cy="1143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1573084"/>
            <a:ext cx="11176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P</a:t>
            </a:r>
            <a:r>
              <a:rPr lang="en-US" sz="2400" dirty="0" smtClean="0"/>
              <a:t>(</a:t>
            </a:r>
            <a:r>
              <a:rPr lang="en-US" sz="2400" b="1" dirty="0" smtClean="0"/>
              <a:t>r</a:t>
            </a:r>
            <a:r>
              <a:rPr lang="en-US" sz="2400" dirty="0" smtClean="0"/>
              <a:t>)=-</a:t>
            </a:r>
            <a:r>
              <a:rPr lang="en-US" sz="2400" b="1" dirty="0" smtClean="0"/>
              <a:t>r</a:t>
            </a:r>
            <a:endParaRPr lang="en-US" sz="2400" b="1" dirty="0"/>
          </a:p>
        </p:txBody>
      </p:sp>
      <p:sp>
        <p:nvSpPr>
          <p:cNvPr id="28" name="Pladsholder til indhold 2"/>
          <p:cNvSpPr txBox="1">
            <a:spLocks/>
          </p:cNvSpPr>
          <p:nvPr/>
        </p:nvSpPr>
        <p:spPr>
          <a:xfrm>
            <a:off x="5638800" y="942599"/>
            <a:ext cx="2952328" cy="861318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 smtClean="0">
                <a:solidFill>
                  <a:srgbClr val="FF0000"/>
                </a:solidFill>
              </a:rPr>
              <a:t>P</a:t>
            </a:r>
            <a:r>
              <a:rPr lang="en-US" sz="2000" dirty="0" smtClean="0"/>
              <a:t>T(</a:t>
            </a:r>
            <a:r>
              <a:rPr lang="en-US" sz="2000" b="1" dirty="0" smtClean="0"/>
              <a:t>r</a:t>
            </a:r>
            <a:r>
              <a:rPr lang="en-US" sz="2000" dirty="0" smtClean="0"/>
              <a:t>)=-</a:t>
            </a:r>
            <a:r>
              <a:rPr lang="en-US" sz="2000" dirty="0"/>
              <a:t>T</a:t>
            </a:r>
            <a:r>
              <a:rPr lang="en-US" sz="2000" dirty="0" smtClean="0"/>
              <a:t>(</a:t>
            </a:r>
            <a:r>
              <a:rPr lang="en-US" sz="2000" b="1" dirty="0" smtClean="0"/>
              <a:t>r</a:t>
            </a:r>
            <a:r>
              <a:rPr lang="en-US" sz="2000" dirty="0" smtClean="0"/>
              <a:t>)-most represented ! </a:t>
            </a:r>
            <a:endParaRPr lang="en-US" sz="2000" dirty="0"/>
          </a:p>
        </p:txBody>
      </p:sp>
      <p:pic>
        <p:nvPicPr>
          <p:cNvPr id="31" name="Picture 5" descr="Screensho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130" y="1760048"/>
            <a:ext cx="2428625" cy="145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itel 1"/>
          <p:cNvSpPr txBox="1">
            <a:spLocks/>
          </p:cNvSpPr>
          <p:nvPr/>
        </p:nvSpPr>
        <p:spPr>
          <a:xfrm>
            <a:off x="6005130" y="3141858"/>
            <a:ext cx="2952502" cy="14223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a-DK" dirty="0"/>
          </a:p>
        </p:txBody>
      </p:sp>
      <p:cxnSp>
        <p:nvCxnSpPr>
          <p:cNvPr id="41" name="Straight Arrow Connector 40"/>
          <p:cNvCxnSpPr/>
          <p:nvPr/>
        </p:nvCxnSpPr>
        <p:spPr>
          <a:xfrm flipV="1">
            <a:off x="4153576" y="2034748"/>
            <a:ext cx="1296144" cy="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951168" y="1768669"/>
            <a:ext cx="14985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/>
              <a:t>From micro-</a:t>
            </a:r>
          </a:p>
          <a:p>
            <a:r>
              <a:rPr lang="en-US" sz="1600" b="1" i="1" dirty="0"/>
              <a:t>t</a:t>
            </a:r>
            <a:r>
              <a:rPr lang="en-US" sz="1600" b="1" i="1" dirty="0" smtClean="0"/>
              <a:t>o macro scales</a:t>
            </a:r>
            <a:endParaRPr lang="en-US" sz="1600" b="1" i="1" dirty="0"/>
          </a:p>
        </p:txBody>
      </p:sp>
      <p:sp>
        <p:nvSpPr>
          <p:cNvPr id="42" name="TextBox 41"/>
          <p:cNvSpPr txBox="1"/>
          <p:nvPr/>
        </p:nvSpPr>
        <p:spPr>
          <a:xfrm>
            <a:off x="832737" y="3212976"/>
            <a:ext cx="30157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Possible explanations:</a:t>
            </a:r>
            <a:endParaRPr lang="en-US" sz="2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52611" y="3916306"/>
            <a:ext cx="3826277" cy="646331"/>
          </a:xfrm>
          <a:prstGeom prst="rect">
            <a:avLst/>
          </a:prstGeom>
          <a:solidFill>
            <a:schemeClr val="accent2">
              <a:alpha val="34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Local violation of </a:t>
            </a:r>
            <a:r>
              <a:rPr lang="en-US" b="1" i="1" dirty="0" smtClean="0"/>
              <a:t>Copernican </a:t>
            </a:r>
            <a:r>
              <a:rPr lang="en-US" b="1" i="1" dirty="0" smtClean="0"/>
              <a:t>principle</a:t>
            </a:r>
            <a:endParaRPr lang="en-US" b="1" i="1" dirty="0"/>
          </a:p>
        </p:txBody>
      </p:sp>
      <p:sp>
        <p:nvSpPr>
          <p:cNvPr id="44" name="Rectangle 43"/>
          <p:cNvSpPr/>
          <p:nvPr/>
        </p:nvSpPr>
        <p:spPr>
          <a:xfrm>
            <a:off x="423516" y="4630754"/>
            <a:ext cx="3861971" cy="646331"/>
          </a:xfrm>
          <a:prstGeom prst="rect">
            <a:avLst/>
          </a:prstGeom>
          <a:solidFill>
            <a:schemeClr val="accent2">
              <a:alpha val="33000"/>
            </a:schemeClr>
          </a:solidFill>
        </p:spPr>
        <p:txBody>
          <a:bodyPr wrap="square">
            <a:spAutoFit/>
          </a:bodyPr>
          <a:lstStyle/>
          <a:p>
            <a:r>
              <a:rPr lang="en-US" b="1" i="1" dirty="0" smtClean="0"/>
              <a:t>Non-trivial topology of space and time</a:t>
            </a:r>
            <a:endParaRPr lang="en-US" b="1" i="1" dirty="0"/>
          </a:p>
        </p:txBody>
      </p:sp>
      <p:sp>
        <p:nvSpPr>
          <p:cNvPr id="45" name="Rectangle 44"/>
          <p:cNvSpPr/>
          <p:nvPr/>
        </p:nvSpPr>
        <p:spPr>
          <a:xfrm>
            <a:off x="418083" y="5405290"/>
            <a:ext cx="3867404" cy="646331"/>
          </a:xfrm>
          <a:prstGeom prst="rect">
            <a:avLst/>
          </a:prstGeom>
          <a:solidFill>
            <a:schemeClr val="accent2">
              <a:alpha val="21000"/>
            </a:schemeClr>
          </a:solidFill>
        </p:spPr>
        <p:txBody>
          <a:bodyPr wrap="square">
            <a:spAutoFit/>
          </a:bodyPr>
          <a:lstStyle/>
          <a:p>
            <a:r>
              <a:rPr lang="en-US" b="1" i="1" dirty="0" smtClean="0"/>
              <a:t>Local foreground . Debris of the solar system formation?</a:t>
            </a:r>
            <a:endParaRPr lang="en-US" b="1" i="1" dirty="0"/>
          </a:p>
        </p:txBody>
      </p:sp>
      <p:sp>
        <p:nvSpPr>
          <p:cNvPr id="46" name="Rectangle 45"/>
          <p:cNvSpPr/>
          <p:nvPr/>
        </p:nvSpPr>
        <p:spPr>
          <a:xfrm>
            <a:off x="424677" y="6201323"/>
            <a:ext cx="3945201" cy="646331"/>
          </a:xfrm>
          <a:prstGeom prst="rect">
            <a:avLst/>
          </a:prstGeom>
          <a:solidFill>
            <a:schemeClr val="accent2">
              <a:alpha val="24000"/>
            </a:schemeClr>
          </a:solidFill>
        </p:spPr>
        <p:txBody>
          <a:bodyPr wrap="square">
            <a:spAutoFit/>
          </a:bodyPr>
          <a:lstStyle/>
          <a:p>
            <a:r>
              <a:rPr lang="en-US" b="1" i="1" dirty="0" smtClean="0"/>
              <a:t>Effects of systematics and calibration</a:t>
            </a:r>
            <a:endParaRPr lang="en-US" b="1" i="1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4345817" y="4149080"/>
            <a:ext cx="874255" cy="13681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44" idx="3"/>
          </p:cNvCxnSpPr>
          <p:nvPr/>
        </p:nvCxnSpPr>
        <p:spPr>
          <a:xfrm>
            <a:off x="4285487" y="4953920"/>
            <a:ext cx="890557" cy="7740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>
            <a:stCxn id="45" idx="3"/>
          </p:cNvCxnSpPr>
          <p:nvPr/>
        </p:nvCxnSpPr>
        <p:spPr>
          <a:xfrm>
            <a:off x="4285487" y="5728456"/>
            <a:ext cx="885124" cy="20264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flipV="1">
            <a:off x="4345817" y="5466983"/>
            <a:ext cx="874255" cy="52294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323915" y="4851293"/>
            <a:ext cx="3791056" cy="1754326"/>
          </a:xfrm>
          <a:prstGeom prst="rect">
            <a:avLst/>
          </a:prstGeom>
          <a:solidFill>
            <a:srgbClr val="C223FF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New physics,</a:t>
            </a:r>
          </a:p>
          <a:p>
            <a:r>
              <a:rPr lang="en-US" b="1" i="1" dirty="0" smtClean="0"/>
              <a:t>New sources of</a:t>
            </a:r>
          </a:p>
          <a:p>
            <a:r>
              <a:rPr lang="en-US" b="1" i="1" dirty="0"/>
              <a:t>e</a:t>
            </a:r>
            <a:r>
              <a:rPr lang="en-US" b="1" i="1" dirty="0" smtClean="0"/>
              <a:t>missivity from the space ,</a:t>
            </a:r>
          </a:p>
          <a:p>
            <a:r>
              <a:rPr lang="en-US" b="1" i="1" dirty="0" smtClean="0"/>
              <a:t>Improvement of the data sets and  creditability of the PLANCK mission.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016304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799302"/>
            <a:ext cx="3735214" cy="2666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84644" y="4176141"/>
            <a:ext cx="36300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Two components “gas” of even</a:t>
            </a:r>
          </a:p>
          <a:p>
            <a:r>
              <a:rPr lang="en-US" b="1" i="1" dirty="0" smtClean="0"/>
              <a:t>           and odd phases. </a:t>
            </a:r>
            <a:endParaRPr lang="en-US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666343" y="4953000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Separation !!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6717" y="457200"/>
            <a:ext cx="5292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Pearson’s random walk in the space of phases</a:t>
            </a:r>
            <a:endParaRPr lang="en-US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882603" y="850305"/>
                <a:ext cx="2715295" cy="157004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𝒍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,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𝒎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/>
                                </a:rPr>
                                <m:t>𝒍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,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𝒎</m:t>
                              </m:r>
                            </m:sub>
                          </m:sSub>
                        </m:e>
                      </m:d>
                      <m:func>
                        <m:func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en-US" b="1" i="0" smtClean="0">
                              <a:latin typeface="Cambria Math"/>
                            </a:rPr>
                            <m:t>𝐞𝐱𝐩</m:t>
                          </m:r>
                        </m:fName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𝒊</m:t>
                              </m:r>
                              <m:sSub>
                                <m:sSub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 smtClean="0">
                                      <a:latin typeface="Cambria Math"/>
                                    </a:rPr>
                                    <m:t>𝝍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𝒍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,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𝒎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</m:oMath>
                  </m:oMathPara>
                </a14:m>
                <a:endParaRPr lang="en-US" b="1" dirty="0" smtClean="0"/>
              </a:p>
              <a:p>
                <a:endParaRPr lang="en-US" dirty="0" smtClean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𝑙</m:t>
                        </m:r>
                      </m:e>
                    </m:d>
                    <m:r>
                      <a:rPr lang="en-US" b="0" i="1" smtClean="0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  <m:r>
                          <a:rPr lang="en-US" b="0" i="1" smtClean="0">
                            <a:latin typeface="Cambria Math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/>
                          </a:rPr>
                          <m:t>𝑙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cos</m:t>
                        </m:r>
                        <m:r>
                          <a:rPr lang="en-US" b="0" i="1" smtClean="0">
                            <a:latin typeface="Cambria Math"/>
                          </a:rPr>
                          <m:t>⁡(</m:t>
                        </m:r>
                      </m:e>
                    </m:nary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</a:rPr>
                          <m:t>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𝑙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 smtClean="0"/>
                  <a:t>)</a:t>
                </a:r>
                <a:endParaRPr lang="en-US" dirty="0"/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𝑙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i="1">
                            <a:latin typeface="Cambria Math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/>
                          </a:rPr>
                          <m:t>𝑚</m:t>
                        </m:r>
                        <m:r>
                          <a:rPr lang="en-US" i="1">
                            <a:latin typeface="Cambria Math"/>
                          </a:rPr>
                          <m:t>=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𝑙</m:t>
                        </m:r>
                      </m:sup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sin</m:t>
                        </m:r>
                        <m:r>
                          <a:rPr lang="en-US" i="1">
                            <a:latin typeface="Cambria Math"/>
                          </a:rPr>
                          <m:t>⁡(</m:t>
                        </m:r>
                      </m:e>
                    </m:nary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i="1">
                            <a:latin typeface="Cambria Math"/>
                          </a:rPr>
                          <m:t>ψ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𝑙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603" y="850305"/>
                <a:ext cx="2715295" cy="1570045"/>
              </a:xfrm>
              <a:prstGeom prst="rect">
                <a:avLst/>
              </a:prstGeom>
              <a:blipFill rotWithShape="1">
                <a:blip r:embed="rId4"/>
                <a:stretch>
                  <a:fillRect b="-248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4402570" y="4953000"/>
            <a:ext cx="1926190" cy="369332"/>
          </a:xfrm>
          <a:prstGeom prst="rect">
            <a:avLst/>
          </a:prstGeom>
          <a:solidFill>
            <a:schemeClr val="accent2">
              <a:alpha val="31000"/>
            </a:schemeClr>
          </a:solidFill>
        </p:spPr>
        <p:txBody>
          <a:bodyPr wrap="square" rtlCol="0">
            <a:spAutoFit/>
          </a:bodyPr>
          <a:lstStyle/>
          <a:p>
            <a:endParaRPr lang="en-US" b="1" i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597898" y="1494346"/>
                <a:ext cx="1816523" cy="6099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/>
                      </a:rPr>
                      <m:t>Ɵ</m:t>
                    </m:r>
                    <m:sSub>
                      <m:sSubPr>
                        <m:ctrlPr>
                          <a:rPr lang="en-US" sz="2000" i="1" smtClean="0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sz="2000" kern="10" dirty="0">
                            <a:solidFill>
                              <a:srgbClr val="FF0000"/>
                            </a:solidFill>
                            <a:effectLst>
                              <a:outerShdw dist="45791" dir="2021404" algn="ctr" rotWithShape="0">
                                <a:srgbClr val="B2B2B2">
                                  <a:alpha val="79999"/>
                                </a:srgbClr>
                              </a:outerShdw>
                            </a:effectLst>
                            <a:latin typeface="Times New Roman"/>
                            <a:cs typeface="Times New Roman"/>
                          </a:rPr>
                          <m:t> </m:t>
                        </m:r>
                      </m:e>
                      <m:sub>
                        <m:r>
                          <a:rPr lang="en-US" sz="2000" b="0" i="1" smtClean="0">
                            <a:latin typeface="Cambria Math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2000" dirty="0" smtClean="0"/>
                  <a:t>=atan(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dirty="0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0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latin typeface="Cambria Math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000" b="0" i="1" dirty="0" smtClean="0">
                                <a:latin typeface="Cambria Math"/>
                              </a:rPr>
                              <m:t>+</m:t>
                            </m:r>
                          </m:sup>
                        </m:sSup>
                        <m:r>
                          <a:rPr lang="en-US" sz="2000" b="0" i="1" dirty="0" smtClean="0">
                            <a:latin typeface="Cambria Math"/>
                          </a:rPr>
                          <m:t>(</m:t>
                        </m:r>
                        <m:r>
                          <a:rPr lang="en-US" sz="2000" b="0" i="1" dirty="0" smtClean="0">
                            <a:latin typeface="Cambria Math"/>
                          </a:rPr>
                          <m:t>𝑙</m:t>
                        </m:r>
                        <m:r>
                          <a:rPr lang="en-US" sz="2000" b="0" i="1" dirty="0" smtClean="0">
                            <a:latin typeface="Cambria Math"/>
                          </a:rPr>
                          <m:t>)</m:t>
                        </m:r>
                      </m:num>
                      <m:den>
                        <m:sSup>
                          <m:sSupPr>
                            <m:ctrlPr>
                              <a:rPr lang="en-US" sz="2000" i="1" dirty="0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0" i="1" dirty="0" smtClean="0">
                                <a:latin typeface="Cambria Math"/>
                              </a:rPr>
                              <m:t>𝑅</m:t>
                            </m:r>
                          </m:e>
                          <m:sup>
                            <m:r>
                              <a:rPr lang="en-US" sz="2000" b="0" i="1" dirty="0" smtClean="0">
                                <a:latin typeface="Cambria Math"/>
                              </a:rPr>
                              <m:t>−</m:t>
                            </m:r>
                          </m:sup>
                        </m:sSup>
                        <m:r>
                          <a:rPr lang="en-US" sz="2000" b="0" i="1" dirty="0" smtClean="0">
                            <a:latin typeface="Cambria Math"/>
                          </a:rPr>
                          <m:t>(</m:t>
                        </m:r>
                        <m:r>
                          <a:rPr lang="en-US" sz="2000" b="0" i="1" dirty="0" smtClean="0">
                            <a:latin typeface="Cambria Math"/>
                          </a:rPr>
                          <m:t>𝑙</m:t>
                        </m:r>
                        <m:r>
                          <a:rPr lang="en-US" sz="2000" b="0" i="1" dirty="0" smtClean="0">
                            <a:latin typeface="Cambria Math"/>
                          </a:rPr>
                          <m:t>)</m:t>
                        </m:r>
                      </m:den>
                    </m:f>
                    <m:r>
                      <a:rPr lang="en-US" sz="2000" b="0" i="1" dirty="0" smtClean="0">
                        <a:latin typeface="Cambria Math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7898" y="1494346"/>
                <a:ext cx="1816523" cy="6099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84135" y="2444881"/>
                <a:ext cx="2825774" cy="55053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latin typeface="Cambria Math"/>
                          </a:rPr>
                          <m:t>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+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</a:rPr>
                      <m:t>(</m:t>
                    </m:r>
                    <m:r>
                      <a:rPr lang="en-US" sz="2000" b="1" i="1" smtClean="0">
                        <a:latin typeface="Cambria Math"/>
                      </a:rPr>
                      <m:t>𝒍</m:t>
                    </m:r>
                    <m:r>
                      <a:rPr lang="en-US" sz="2000" b="1" i="1" smtClean="0">
                        <a:latin typeface="Cambria Math"/>
                      </a:rPr>
                      <m:t>)=</m:t>
                    </m:r>
                    <m:f>
                      <m:f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𝒍</m:t>
                            </m:r>
                          </m:e>
                        </m:rad>
                      </m:den>
                    </m:f>
                    <m:nary>
                      <m:naryPr>
                        <m:chr m:val="∑"/>
                        <m:ctrlPr>
                          <a:rPr lang="en-US" sz="2000" b="1" i="1" smtClean="0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1" i="1" smtClean="0">
                            <a:latin typeface="Cambria Math"/>
                          </a:rPr>
                          <m:t>𝒏</m:t>
                        </m:r>
                        <m:r>
                          <a:rPr lang="en-US" sz="2000" b="1" i="1" smtClean="0">
                            <a:latin typeface="Cambria Math"/>
                          </a:rPr>
                          <m:t>=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𝟐</m:t>
                        </m:r>
                      </m:sub>
                      <m:sup>
                        <m:r>
                          <a:rPr lang="en-US" sz="2000" b="1" i="1" smtClean="0">
                            <a:latin typeface="Cambria Math"/>
                          </a:rPr>
                          <m:t>𝒍</m:t>
                        </m:r>
                      </m:sup>
                      <m:e>
                        <m:r>
                          <a:rPr lang="en-US" sz="2000" b="1" i="0" smtClean="0">
                            <a:latin typeface="Cambria Math"/>
                          </a:rPr>
                          <m:t>𝐜𝐨𝐬</m:t>
                        </m:r>
                        <m:r>
                          <a:rPr lang="en-US" sz="2000" b="1" i="1" smtClean="0">
                            <a:latin typeface="Cambria Math"/>
                          </a:rPr>
                          <m:t>⁡(</m:t>
                        </m:r>
                        <m:sSub>
                          <m:sSubPr>
                            <m:ctrlPr>
                              <a:rPr lang="en-US" sz="2000" b="1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latin typeface="Cambria Math"/>
                              </a:rPr>
                              <m:t>Ɵ</m:t>
                            </m:r>
                          </m:e>
                          <m:sub>
                            <m:r>
                              <a:rPr lang="en-US" sz="2000" b="1" i="1" smtClean="0"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000" b="1" dirty="0" smtClean="0"/>
                  <a:t>)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4135" y="2444881"/>
                <a:ext cx="2825774" cy="550535"/>
              </a:xfrm>
              <a:prstGeom prst="rect">
                <a:avLst/>
              </a:prstGeom>
              <a:blipFill rotWithShape="1">
                <a:blip r:embed="rId7"/>
                <a:stretch>
                  <a:fillRect r="-1293"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402570" y="2988171"/>
                <a:ext cx="2796920" cy="5505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000" b="1" i="1">
                            <a:latin typeface="Cambria Math"/>
                          </a:rPr>
                          <m:t>𝒓</m:t>
                        </m:r>
                      </m:e>
                      <m:sup>
                        <m:r>
                          <a:rPr lang="en-US" sz="2000" b="1" i="1" smtClean="0">
                            <a:latin typeface="Cambria Math"/>
                          </a:rPr>
                          <m:t>−</m:t>
                        </m:r>
                      </m:sup>
                    </m:sSup>
                    <m:r>
                      <a:rPr lang="en-US" sz="2000" b="1" i="1" smtClean="0">
                        <a:latin typeface="Cambria Math"/>
                      </a:rPr>
                      <m:t>(</m:t>
                    </m:r>
                    <m:r>
                      <a:rPr lang="en-US" sz="2000" b="1" i="1" smtClean="0">
                        <a:latin typeface="Cambria Math"/>
                      </a:rPr>
                      <m:t>𝒍</m:t>
                    </m:r>
                    <m:r>
                      <a:rPr lang="en-US" sz="2000" b="1" i="1" smtClean="0">
                        <a:latin typeface="Cambria Math"/>
                      </a:rPr>
                      <m:t>)=</m:t>
                    </m:r>
                    <m:f>
                      <m:fPr>
                        <m:ctrlPr>
                          <a:rPr lang="en-US" sz="20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b="1" i="1">
                            <a:latin typeface="Cambria Math"/>
                          </a:rPr>
                          <m:t>𝟏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000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𝒍</m:t>
                            </m:r>
                          </m:e>
                        </m:rad>
                      </m:den>
                    </m:f>
                    <m:nary>
                      <m:naryPr>
                        <m:chr m:val="∑"/>
                        <m:ctrlPr>
                          <a:rPr lang="en-US" sz="2000" b="1" i="1">
                            <a:latin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000" b="1" i="1">
                            <a:latin typeface="Cambria Math"/>
                          </a:rPr>
                          <m:t>𝒏</m:t>
                        </m:r>
                        <m:r>
                          <a:rPr lang="en-US" sz="2000" b="1" i="1">
                            <a:latin typeface="Cambria Math"/>
                          </a:rPr>
                          <m:t>=</m:t>
                        </m:r>
                        <m:r>
                          <a:rPr lang="en-US" sz="2000" b="1" i="1">
                            <a:latin typeface="Cambria Math"/>
                          </a:rPr>
                          <m:t>𝟐</m:t>
                        </m:r>
                      </m:sub>
                      <m:sup>
                        <m:r>
                          <a:rPr lang="en-US" sz="2000" b="1" i="1">
                            <a:latin typeface="Cambria Math"/>
                          </a:rPr>
                          <m:t>𝒍</m:t>
                        </m:r>
                      </m:sup>
                      <m:e>
                        <m:r>
                          <a:rPr lang="en-US" sz="2000" b="1" i="0" smtClean="0">
                            <a:latin typeface="Cambria Math"/>
                          </a:rPr>
                          <m:t>𝐬𝐢𝐧</m:t>
                        </m:r>
                        <m:r>
                          <a:rPr lang="en-US" sz="2000" b="1" i="1">
                            <a:latin typeface="Cambria Math"/>
                          </a:rPr>
                          <m:t>⁡(</m:t>
                        </m:r>
                        <m:sSub>
                          <m:sSubPr>
                            <m:ctrlPr>
                              <a:rPr lang="en-US" sz="2000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latin typeface="Cambria Math"/>
                              </a:rPr>
                              <m:t>Ɵ</m:t>
                            </m:r>
                          </m:e>
                          <m:sub>
                            <m:r>
                              <a:rPr lang="en-US" sz="2000" b="1" i="1">
                                <a:latin typeface="Cambria Math"/>
                              </a:rPr>
                              <m:t>𝒏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sz="2000" b="1" dirty="0"/>
                  <a:t>)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570" y="2988171"/>
                <a:ext cx="2796920" cy="550535"/>
              </a:xfrm>
              <a:prstGeom prst="rect">
                <a:avLst/>
              </a:prstGeom>
              <a:blipFill rotWithShape="1">
                <a:blip r:embed="rId8"/>
                <a:stretch>
                  <a:fillRect r="-1525" b="-44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506159" y="2716526"/>
            <a:ext cx="736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Even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Odd 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84644" y="2209800"/>
            <a:ext cx="3221515" cy="1597009"/>
          </a:xfrm>
          <a:prstGeom prst="rect">
            <a:avLst/>
          </a:prstGeom>
          <a:solidFill>
            <a:srgbClr val="FFFF00">
              <a:alpha val="25000"/>
            </a:srgbClr>
          </a:solidFill>
        </p:spPr>
        <p:txBody>
          <a:bodyPr wrap="square" rtlCol="0">
            <a:spAutoFit/>
          </a:bodyPr>
          <a:lstStyle/>
          <a:p>
            <a:endParaRPr 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05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avel\Desktop\DISCOVERY pictures\discovery_gruppebillede5-30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017034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ine 12"/>
          <p:cNvSpPr>
            <a:spLocks noChangeShapeType="1"/>
          </p:cNvSpPr>
          <p:nvPr/>
        </p:nvSpPr>
        <p:spPr bwMode="auto">
          <a:xfrm flipH="1">
            <a:off x="6476999" y="1752598"/>
            <a:ext cx="1487103" cy="2057401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Line 12"/>
          <p:cNvSpPr>
            <a:spLocks noChangeShapeType="1"/>
          </p:cNvSpPr>
          <p:nvPr/>
        </p:nvSpPr>
        <p:spPr bwMode="auto">
          <a:xfrm flipH="1">
            <a:off x="6629400" y="1752599"/>
            <a:ext cx="1295400" cy="1600201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Line 12"/>
          <p:cNvSpPr>
            <a:spLocks noChangeShapeType="1"/>
          </p:cNvSpPr>
          <p:nvPr/>
        </p:nvSpPr>
        <p:spPr bwMode="auto">
          <a:xfrm flipH="1">
            <a:off x="4648200" y="1752598"/>
            <a:ext cx="3276600" cy="133350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8" name="Picture 14" descr="anim_ic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6434" y="1066798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ine 12"/>
          <p:cNvSpPr>
            <a:spLocks noChangeShapeType="1"/>
          </p:cNvSpPr>
          <p:nvPr/>
        </p:nvSpPr>
        <p:spPr bwMode="auto">
          <a:xfrm flipH="1">
            <a:off x="5799620" y="2438398"/>
            <a:ext cx="1286979" cy="13716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>
            <a:off x="4395933" y="2438398"/>
            <a:ext cx="2630500" cy="167640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4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16429" y="2209800"/>
            <a:ext cx="806022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i="1" dirty="0" smtClean="0">
                <a:solidFill>
                  <a:srgbClr val="FFFF00"/>
                </a:solidFill>
              </a:rPr>
              <a:t>Synergy of Discovery Center </a:t>
            </a:r>
            <a:endParaRPr lang="en-US" sz="4400" b="1" i="1" dirty="0">
              <a:solidFill>
                <a:srgbClr val="FFFF00"/>
              </a:solidFill>
            </a:endParaRPr>
          </a:p>
        </p:txBody>
      </p:sp>
      <p:pic>
        <p:nvPicPr>
          <p:cNvPr id="3" name="Billede 6" descr="flow30m0.eps"/>
          <p:cNvPicPr>
            <a:picLocks noChangeAspect="1"/>
          </p:cNvPicPr>
          <p:nvPr/>
        </p:nvPicPr>
        <mc:AlternateContent xmlns:mc="http://schemas.openxmlformats.org/markup-compatibility/2006">
          <mc:Choice xmlns:ma="http://schemas.microsoft.com/office/mac/drawingml/2008/main" xmlns:mv="urn:schemas-microsoft-com:mac:vml" xmlns="" Requires="ma">
            <p:blipFill>
              <a:blip r:embed="rId6"/>
              <a:stretch>
                <a:fillRect/>
              </a:stretch>
            </p:blipFill>
          </mc:Choice>
          <mc:Fallback>
            <p:blipFill>
              <a:blip r:embed="rId7"/>
              <a:stretch>
                <a:fillRect/>
              </a:stretch>
            </p:blipFill>
          </mc:Fallback>
        </mc:AlternateContent>
        <p:spPr>
          <a:xfrm>
            <a:off x="3036632" y="3810000"/>
            <a:ext cx="3325091" cy="1828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3049" y="3244334"/>
            <a:ext cx="1697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>
                <a:solidFill>
                  <a:srgbClr val="FFFF00"/>
                </a:solidFill>
              </a:rPr>
              <a:t>CMB-ALICE-T</a:t>
            </a:r>
          </a:p>
        </p:txBody>
      </p:sp>
    </p:spTree>
    <p:extLst>
      <p:ext uri="{BB962C8B-B14F-4D97-AF65-F5344CB8AC3E}">
        <p14:creationId xmlns:p14="http://schemas.microsoft.com/office/powerpoint/2010/main" val="1986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03648" y="0"/>
            <a:ext cx="6408712" cy="69269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da-DK" sz="2400" b="1" i="1" dirty="0" err="1" smtClean="0"/>
              <a:t>Early</a:t>
            </a:r>
            <a:r>
              <a:rPr lang="da-DK" sz="2400" b="1" i="1" dirty="0" smtClean="0"/>
              <a:t> </a:t>
            </a:r>
            <a:r>
              <a:rPr lang="da-DK" sz="2400" b="1" i="1" dirty="0" err="1" smtClean="0"/>
              <a:t>Universe</a:t>
            </a:r>
            <a:r>
              <a:rPr lang="da-DK" sz="2400" b="1" i="1" dirty="0" smtClean="0"/>
              <a:t> vs. </a:t>
            </a:r>
            <a:r>
              <a:rPr lang="da-DK" sz="2400" b="1" i="1" dirty="0" err="1" smtClean="0"/>
              <a:t>Collisions</a:t>
            </a:r>
            <a:r>
              <a:rPr lang="da-DK" sz="2400" b="1" i="1" dirty="0" smtClean="0"/>
              <a:t> of Heavy Ions. </a:t>
            </a:r>
            <a:r>
              <a:rPr lang="da-DK" sz="2400" b="1" i="1" dirty="0" err="1" smtClean="0"/>
              <a:t>Synergy</a:t>
            </a:r>
            <a:r>
              <a:rPr lang="da-DK" sz="2400" b="1" i="1" dirty="0" smtClean="0"/>
              <a:t> of </a:t>
            </a:r>
            <a:r>
              <a:rPr lang="da-DK" sz="2400" b="1" i="1" dirty="0" err="1" smtClean="0"/>
              <a:t>Discovery</a:t>
            </a:r>
            <a:r>
              <a:rPr lang="da-DK" sz="2400" b="1" i="1" dirty="0" smtClean="0"/>
              <a:t>. </a:t>
            </a:r>
            <a:endParaRPr lang="da-DK" sz="2400" b="1" i="1" dirty="0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DISCOVERY presentation by xx</a:t>
            </a:r>
            <a:endParaRPr lang="en-US"/>
          </a:p>
        </p:txBody>
      </p:sp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120328" y="836712"/>
            <a:ext cx="4354347" cy="3098800"/>
            <a:chOff x="9" y="108"/>
            <a:chExt cx="4001" cy="3232"/>
          </a:xfrm>
        </p:grpSpPr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" y="108"/>
              <a:ext cx="4001" cy="3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5" y="576"/>
              <a:ext cx="3714" cy="2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" y="168"/>
              <a:ext cx="2591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3277" y="853646"/>
            <a:ext cx="5109923" cy="3047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ktangel 11"/>
          <p:cNvSpPr/>
          <p:nvPr/>
        </p:nvSpPr>
        <p:spPr>
          <a:xfrm>
            <a:off x="3923928" y="908719"/>
            <a:ext cx="309405" cy="290128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3" name="Billede 12" descr="CMB.tif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49080"/>
            <a:ext cx="3144554" cy="1759796"/>
          </a:xfrm>
          <a:prstGeom prst="rect">
            <a:avLst/>
          </a:prstGeom>
        </p:spPr>
      </p:pic>
      <p:pic>
        <p:nvPicPr>
          <p:cNvPr id="15" name="Billede 14" descr="ALICE-map.tif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4149081"/>
            <a:ext cx="3168352" cy="1773672"/>
          </a:xfrm>
          <a:prstGeom prst="rect">
            <a:avLst/>
          </a:prstGeom>
        </p:spPr>
      </p:pic>
      <p:sp>
        <p:nvSpPr>
          <p:cNvPr id="16" name="Pladsholder til dias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DB04-75A5-490F-810D-F8BD0533973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17" name="Pladsholder til dato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a-DK" smtClean="0"/>
              <a:t>3/5/2012</a:t>
            </a:r>
            <a:endParaRPr lang="en-US"/>
          </a:p>
        </p:txBody>
      </p:sp>
      <p:sp>
        <p:nvSpPr>
          <p:cNvPr id="14" name="Tekstfelt 13"/>
          <p:cNvSpPr txBox="1"/>
          <p:nvPr/>
        </p:nvSpPr>
        <p:spPr>
          <a:xfrm>
            <a:off x="539552" y="4149080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 smtClean="0"/>
              <a:t>CMB sky</a:t>
            </a:r>
            <a:endParaRPr lang="da-DK" sz="1200" dirty="0"/>
          </a:p>
        </p:txBody>
      </p:sp>
      <p:sp>
        <p:nvSpPr>
          <p:cNvPr id="18" name="Tekstfelt 17"/>
          <p:cNvSpPr txBox="1"/>
          <p:nvPr/>
        </p:nvSpPr>
        <p:spPr>
          <a:xfrm>
            <a:off x="5220072" y="4149080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/>
              <a:t>H</a:t>
            </a:r>
            <a:r>
              <a:rPr lang="da-DK" sz="1200" dirty="0" smtClean="0"/>
              <a:t>eavy Ion </a:t>
            </a:r>
            <a:r>
              <a:rPr lang="da-DK" sz="1200" dirty="0" err="1"/>
              <a:t>C</a:t>
            </a:r>
            <a:r>
              <a:rPr lang="da-DK" sz="1200" dirty="0" err="1" smtClean="0"/>
              <a:t>ollision</a:t>
            </a:r>
            <a:endParaRPr lang="da-DK" sz="1200" dirty="0"/>
          </a:p>
        </p:txBody>
      </p:sp>
      <p:grpSp>
        <p:nvGrpSpPr>
          <p:cNvPr id="19" name="Grupper 18"/>
          <p:cNvGrpSpPr/>
          <p:nvPr/>
        </p:nvGrpSpPr>
        <p:grpSpPr>
          <a:xfrm>
            <a:off x="3923928" y="4581128"/>
            <a:ext cx="1080120" cy="936104"/>
            <a:chOff x="2555776" y="1988840"/>
            <a:chExt cx="4680520" cy="3312368"/>
          </a:xfrm>
        </p:grpSpPr>
        <p:sp>
          <p:nvSpPr>
            <p:cNvPr id="20" name="Ellipse 19"/>
            <p:cNvSpPr/>
            <p:nvPr/>
          </p:nvSpPr>
          <p:spPr>
            <a:xfrm>
              <a:off x="2555776" y="3356992"/>
              <a:ext cx="3168352" cy="1728192"/>
            </a:xfrm>
            <a:prstGeom prst="ellipse">
              <a:avLst/>
            </a:prstGeom>
            <a:solidFill>
              <a:srgbClr val="FF0000">
                <a:alpha val="45000"/>
              </a:srgbClr>
            </a:solidFill>
            <a:ln>
              <a:solidFill>
                <a:schemeClr val="bg1"/>
              </a:solidFill>
            </a:ln>
            <a:scene3d>
              <a:camera prst="orthographicFront">
                <a:rot lat="0" lon="0" rev="360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1" name="Ellipse 20"/>
            <p:cNvSpPr/>
            <p:nvPr/>
          </p:nvSpPr>
          <p:spPr>
            <a:xfrm>
              <a:off x="3563888" y="1988840"/>
              <a:ext cx="3528392" cy="1944216"/>
            </a:xfrm>
            <a:prstGeom prst="ellipse">
              <a:avLst/>
            </a:prstGeom>
            <a:solidFill>
              <a:srgbClr val="FFFF00">
                <a:alpha val="45000"/>
              </a:srgbClr>
            </a:solidFill>
            <a:ln>
              <a:solidFill>
                <a:schemeClr val="bg1"/>
              </a:solidFill>
            </a:ln>
            <a:scene3d>
              <a:camera prst="orthographicFront">
                <a:rot lat="0" lon="0" rev="360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22" name="Ellipse 21"/>
            <p:cNvSpPr/>
            <p:nvPr/>
          </p:nvSpPr>
          <p:spPr>
            <a:xfrm>
              <a:off x="3707904" y="3356992"/>
              <a:ext cx="3528392" cy="1944216"/>
            </a:xfrm>
            <a:prstGeom prst="ellipse">
              <a:avLst/>
            </a:prstGeom>
            <a:solidFill>
              <a:srgbClr val="3366FF">
                <a:alpha val="45000"/>
              </a:srgbClr>
            </a:solidFill>
            <a:ln>
              <a:solidFill>
                <a:schemeClr val="bg1"/>
              </a:solidFill>
            </a:ln>
            <a:scene3d>
              <a:camera prst="orthographicFront">
                <a:rot lat="0" lon="0" rev="1920000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468932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344816" cy="71596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 Spherical harmonics. Resonance  to </a:t>
            </a:r>
            <a:r>
              <a:rPr lang="en-US" sz="2400" b="1" i="1" dirty="0" err="1" smtClean="0">
                <a:solidFill>
                  <a:srgbClr val="FF0000"/>
                </a:solidFill>
              </a:rPr>
              <a:t>Vn</a:t>
            </a:r>
            <a:endParaRPr lang="en-US" sz="2400" b="1" i="1" dirty="0">
              <a:solidFill>
                <a:srgbClr val="FF0000"/>
              </a:solidFill>
            </a:endParaRPr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A07E5-1EAE-6144-A27C-36BFAACD1C88}" type="slidenum">
              <a:rPr lang="en-US" smtClean="0"/>
              <a:pPr/>
              <a:t>22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1" y="2313404"/>
            <a:ext cx="2852181" cy="15687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49" y="997883"/>
            <a:ext cx="1828072" cy="10054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949" y="4345157"/>
            <a:ext cx="1788810" cy="98384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8085" y="1278882"/>
            <a:ext cx="1768331" cy="97258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879119"/>
            <a:ext cx="1792503" cy="98587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19574" y="1579851"/>
            <a:ext cx="744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m</a:t>
            </a:r>
            <a:r>
              <a:rPr lang="en-US" sz="2400" b="1" dirty="0" smtClean="0">
                <a:solidFill>
                  <a:srgbClr val="FFFF00"/>
                </a:solidFill>
              </a:rPr>
              <a:t>=1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338399" y="1455167"/>
            <a:ext cx="7441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m=2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463332" y="5520180"/>
            <a:ext cx="7393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m=3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348364" y="4143194"/>
            <a:ext cx="7393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m=4</a:t>
            </a:r>
            <a:endParaRPr lang="en-US" sz="24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66429" y="1461376"/>
            <a:ext cx="6896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rgbClr val="FFC000"/>
                </a:solidFill>
              </a:rPr>
              <a:t>V</a:t>
            </a:r>
            <a:r>
              <a:rPr lang="en-US" sz="2400" dirty="0" smtClean="0">
                <a:solidFill>
                  <a:srgbClr val="FFC000"/>
                </a:solidFill>
              </a:rPr>
              <a:t>2</a:t>
            </a:r>
            <a:endParaRPr lang="en-US" sz="2400" dirty="0">
              <a:solidFill>
                <a:srgbClr val="FFC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94824" y="4189360"/>
            <a:ext cx="6896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>
                <a:solidFill>
                  <a:srgbClr val="FFC000"/>
                </a:solidFill>
              </a:rPr>
              <a:t>V</a:t>
            </a:r>
            <a:r>
              <a:rPr lang="en-US" sz="2400" dirty="0" smtClean="0">
                <a:solidFill>
                  <a:srgbClr val="FFC000"/>
                </a:solidFill>
              </a:rPr>
              <a:t>4</a:t>
            </a:r>
            <a:endParaRPr lang="en-US" sz="2400" dirty="0">
              <a:solidFill>
                <a:srgbClr val="FFC000"/>
              </a:solidFill>
            </a:endParaRPr>
          </a:p>
        </p:txBody>
      </p:sp>
      <p:cxnSp>
        <p:nvCxnSpPr>
          <p:cNvPr id="28" name="Lige pilforbindelse 15"/>
          <p:cNvCxnSpPr/>
          <p:nvPr/>
        </p:nvCxnSpPr>
        <p:spPr>
          <a:xfrm flipV="1">
            <a:off x="3002579" y="1916832"/>
            <a:ext cx="3369621" cy="11725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Lige pilforbindelse 15"/>
          <p:cNvCxnSpPr/>
          <p:nvPr/>
        </p:nvCxnSpPr>
        <p:spPr>
          <a:xfrm>
            <a:off x="3002579" y="3356992"/>
            <a:ext cx="3369621" cy="10150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305182" y="2517289"/>
            <a:ext cx="19319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C000"/>
                </a:solidFill>
              </a:rPr>
              <a:t>(m=2)-(n=2)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211960" y="4939425"/>
            <a:ext cx="18934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C000"/>
                </a:solidFill>
              </a:rPr>
              <a:t>(</a:t>
            </a:r>
            <a:r>
              <a:rPr lang="en-US" sz="2800" dirty="0" smtClean="0">
                <a:solidFill>
                  <a:srgbClr val="FFC000"/>
                </a:solidFill>
              </a:rPr>
              <a:t>m=4)-(n=4)</a:t>
            </a: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82298" y="2655788"/>
            <a:ext cx="21595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L=4,m=0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72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1657" y="180723"/>
            <a:ext cx="21419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/>
              <a:t>Conclusion</a:t>
            </a:r>
            <a:endParaRPr lang="en-US" sz="2800" b="1" i="1" dirty="0"/>
          </a:p>
        </p:txBody>
      </p:sp>
      <p:sp>
        <p:nvSpPr>
          <p:cNvPr id="3" name="Rectangle 2"/>
          <p:cNvSpPr/>
          <p:nvPr/>
        </p:nvSpPr>
        <p:spPr>
          <a:xfrm>
            <a:off x="0" y="703943"/>
            <a:ext cx="857122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 smtClean="0"/>
              <a:t>1.  List </a:t>
            </a:r>
            <a:r>
              <a:rPr lang="en-US" b="1" dirty="0"/>
              <a:t>of </a:t>
            </a:r>
            <a:r>
              <a:rPr lang="en-US" b="1" dirty="0" err="1"/>
              <a:t>hirings</a:t>
            </a:r>
            <a:r>
              <a:rPr lang="en-US" b="1" dirty="0"/>
              <a:t> (post doc, </a:t>
            </a:r>
            <a:r>
              <a:rPr lang="en-US" b="1" dirty="0" err="1"/>
              <a:t>ph.d.</a:t>
            </a:r>
            <a:r>
              <a:rPr lang="en-US" b="1" dirty="0"/>
              <a:t> </a:t>
            </a:r>
            <a:r>
              <a:rPr lang="en-US" b="1" dirty="0" smtClean="0"/>
              <a:t>)</a:t>
            </a:r>
            <a:r>
              <a:rPr lang="en-US" dirty="0" smtClean="0"/>
              <a:t>: </a:t>
            </a:r>
            <a:endParaRPr lang="en-US" dirty="0"/>
          </a:p>
          <a:p>
            <a:r>
              <a:rPr lang="en-US" sz="1400" dirty="0"/>
              <a:t>since 2010 </a:t>
            </a:r>
            <a:r>
              <a:rPr lang="en-US" sz="1400" dirty="0" smtClean="0"/>
              <a:t>the DC </a:t>
            </a:r>
            <a:r>
              <a:rPr lang="en-US" sz="1400" dirty="0"/>
              <a:t>Planck team has </a:t>
            </a:r>
            <a:r>
              <a:rPr lang="en-US" sz="1400" i="1" dirty="0">
                <a:solidFill>
                  <a:srgbClr val="FF0000"/>
                </a:solidFill>
              </a:rPr>
              <a:t>1 post doc (</a:t>
            </a:r>
            <a:r>
              <a:rPr lang="en-US" sz="1400" i="1" dirty="0" err="1">
                <a:solidFill>
                  <a:srgbClr val="FF0000"/>
                </a:solidFill>
              </a:rPr>
              <a:t>J.Kim</a:t>
            </a:r>
            <a:r>
              <a:rPr lang="en-US" sz="1400" i="1" dirty="0">
                <a:solidFill>
                  <a:srgbClr val="FF0000"/>
                </a:solidFill>
              </a:rPr>
              <a:t> (01.08.2010-01.07.2012</a:t>
            </a:r>
            <a:r>
              <a:rPr lang="en-US" sz="1400" dirty="0"/>
              <a:t>), </a:t>
            </a:r>
            <a:r>
              <a:rPr lang="en-US" sz="1400" dirty="0">
                <a:solidFill>
                  <a:schemeClr val="accent6"/>
                </a:solidFill>
              </a:rPr>
              <a:t>1 PhD </a:t>
            </a:r>
            <a:r>
              <a:rPr lang="en-US" sz="1400" dirty="0" smtClean="0">
                <a:solidFill>
                  <a:schemeClr val="accent6"/>
                </a:solidFill>
              </a:rPr>
              <a:t>student (M</a:t>
            </a:r>
            <a:r>
              <a:rPr lang="en-US" sz="1400" dirty="0">
                <a:solidFill>
                  <a:schemeClr val="accent6"/>
                </a:solidFill>
              </a:rPr>
              <a:t>. Hansen, 01.09.2011-01.09.2013</a:t>
            </a:r>
            <a:r>
              <a:rPr lang="en-US" sz="1400" dirty="0"/>
              <a:t>)+ new hired </a:t>
            </a:r>
            <a:r>
              <a:rPr lang="en-US" sz="1400" dirty="0">
                <a:solidFill>
                  <a:srgbClr val="00B050"/>
                </a:solidFill>
              </a:rPr>
              <a:t>PhD student A.M. </a:t>
            </a:r>
            <a:r>
              <a:rPr lang="en-US" sz="1400" dirty="0" err="1">
                <a:solidFill>
                  <a:srgbClr val="00B050"/>
                </a:solidFill>
              </a:rPr>
              <a:t>Frejsel</a:t>
            </a:r>
            <a:r>
              <a:rPr lang="en-US" sz="1400" dirty="0">
                <a:solidFill>
                  <a:srgbClr val="00B050"/>
                </a:solidFill>
              </a:rPr>
              <a:t> (01.09.2012- </a:t>
            </a:r>
            <a:r>
              <a:rPr lang="en-US" sz="1400" dirty="0"/>
              <a:t>).</a:t>
            </a:r>
          </a:p>
          <a:p>
            <a:r>
              <a:rPr lang="en-US" sz="1400" dirty="0"/>
              <a:t>In addition 1 PhD student has association with  Discovery Planck team (S. </a:t>
            </a:r>
            <a:r>
              <a:rPr lang="en-US" sz="1400" dirty="0" err="1"/>
              <a:t>Ramazanov</a:t>
            </a:r>
            <a:r>
              <a:rPr lang="en-US" sz="1400" dirty="0"/>
              <a:t> </a:t>
            </a:r>
            <a:r>
              <a:rPr lang="en-US" sz="1400" dirty="0" smtClean="0"/>
              <a:t>) and 1 post doc ( </a:t>
            </a:r>
            <a:r>
              <a:rPr lang="en-US" sz="1400" dirty="0" err="1" smtClean="0"/>
              <a:t>Hao</a:t>
            </a:r>
            <a:r>
              <a:rPr lang="en-US" sz="1400" dirty="0" smtClean="0"/>
              <a:t> Liu, 01.09.2012- )  </a:t>
            </a:r>
            <a:endParaRPr lang="en-US" sz="1400" dirty="0"/>
          </a:p>
          <a:p>
            <a:r>
              <a:rPr lang="en-US" sz="1400" dirty="0"/>
              <a:t> 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" y="1982720"/>
            <a:ext cx="7494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2.  Since </a:t>
            </a:r>
            <a:r>
              <a:rPr lang="en-US" b="1" dirty="0"/>
              <a:t>2010 we have </a:t>
            </a:r>
            <a:r>
              <a:rPr lang="en-US" b="1" dirty="0" smtClean="0"/>
              <a:t>attended  in </a:t>
            </a:r>
            <a:r>
              <a:rPr lang="en-US" b="1" dirty="0" smtClean="0">
                <a:solidFill>
                  <a:srgbClr val="FF0000"/>
                </a:solidFill>
              </a:rPr>
              <a:t>34 </a:t>
            </a:r>
            <a:r>
              <a:rPr lang="en-US" b="1" dirty="0" smtClean="0"/>
              <a:t> conferences and schools  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086" y="2352052"/>
            <a:ext cx="3172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3.  funds </a:t>
            </a:r>
            <a:r>
              <a:rPr lang="en-US" b="1" dirty="0"/>
              <a:t>attracted </a:t>
            </a:r>
            <a:r>
              <a:rPr lang="en-US" b="1" dirty="0" smtClean="0"/>
              <a:t>: </a:t>
            </a:r>
            <a:r>
              <a:rPr lang="en-US" b="1" dirty="0" smtClean="0">
                <a:solidFill>
                  <a:srgbClr val="FF0000"/>
                </a:solidFill>
              </a:rPr>
              <a:t>6.1</a:t>
            </a:r>
            <a:r>
              <a:rPr lang="en-US" b="1" dirty="0" smtClean="0"/>
              <a:t> </a:t>
            </a:r>
            <a:r>
              <a:rPr lang="en-US" b="1" dirty="0" err="1" smtClean="0"/>
              <a:t>Mkr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7086" y="2964318"/>
            <a:ext cx="55451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b="1" dirty="0" smtClean="0"/>
              <a:t>4. Summary </a:t>
            </a:r>
            <a:r>
              <a:rPr lang="en-US" b="1" dirty="0"/>
              <a:t>of papers and citations, talks given </a:t>
            </a:r>
            <a:r>
              <a:rPr lang="en-US" b="1" dirty="0" smtClean="0"/>
              <a:t>:</a:t>
            </a:r>
          </a:p>
          <a:p>
            <a:pPr lvl="0"/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52</a:t>
            </a:r>
            <a:r>
              <a:rPr lang="en-US" b="1" dirty="0" smtClean="0"/>
              <a:t> </a:t>
            </a:r>
            <a:r>
              <a:rPr lang="en-US" b="1" dirty="0"/>
              <a:t>papers, </a:t>
            </a:r>
            <a:r>
              <a:rPr lang="en-US" b="1" dirty="0">
                <a:solidFill>
                  <a:srgbClr val="FF0000"/>
                </a:solidFill>
              </a:rPr>
              <a:t>1609</a:t>
            </a:r>
            <a:r>
              <a:rPr lang="en-US" b="1" dirty="0"/>
              <a:t> citations(NASA ADS</a:t>
            </a:r>
            <a:r>
              <a:rPr lang="en-US" b="1" dirty="0">
                <a:solidFill>
                  <a:srgbClr val="FF0000"/>
                </a:solidFill>
              </a:rPr>
              <a:t>),  32 </a:t>
            </a:r>
            <a:r>
              <a:rPr lang="en-US" b="1" dirty="0"/>
              <a:t>talks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191000"/>
            <a:ext cx="7455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New </a:t>
            </a:r>
            <a:r>
              <a:rPr lang="en-US" sz="2800" b="1" dirty="0" smtClean="0"/>
              <a:t>proposal- second part of the meeting.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2955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22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avel\Desktop\DETAIL_PICTURE_679877_291364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32760"/>
            <a:ext cx="6781800" cy="5383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95600" y="1843314"/>
            <a:ext cx="51482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solidFill>
                  <a:schemeClr val="bg1"/>
                </a:solidFill>
              </a:rPr>
              <a:t>DC PLANCK  Team 2010-2020</a:t>
            </a:r>
            <a:endParaRPr lang="en-US" sz="2800" i="1" dirty="0">
              <a:solidFill>
                <a:schemeClr val="bg1"/>
              </a:solidFill>
            </a:endParaRPr>
          </a:p>
        </p:txBody>
      </p:sp>
      <p:sp>
        <p:nvSpPr>
          <p:cNvPr id="5" name="Title 6"/>
          <p:cNvSpPr>
            <a:spLocks noGrp="1"/>
          </p:cNvSpPr>
          <p:nvPr/>
        </p:nvSpPr>
        <p:spPr>
          <a:xfrm>
            <a:off x="2024187" y="118310"/>
            <a:ext cx="4457066" cy="1295400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t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1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9600" dirty="0"/>
          </a:p>
          <a:p>
            <a:pPr algn="ctr"/>
            <a:r>
              <a:rPr lang="en-US" sz="9600" dirty="0" smtClean="0"/>
              <a:t> </a:t>
            </a:r>
            <a:r>
              <a:rPr lang="en-US" sz="9600" dirty="0" smtClean="0">
                <a:solidFill>
                  <a:srgbClr val="0000FF"/>
                </a:solidFill>
              </a:rPr>
              <a:t>DISCOVERY</a:t>
            </a:r>
            <a:r>
              <a:rPr lang="en-US" sz="9600" dirty="0" smtClean="0"/>
              <a:t> </a:t>
            </a:r>
          </a:p>
          <a:p>
            <a:pPr algn="ctr"/>
            <a:r>
              <a:rPr lang="en-US" sz="4900" dirty="0"/>
              <a:t/>
            </a:r>
            <a:br>
              <a:rPr lang="en-US" sz="4900" dirty="0"/>
            </a:br>
            <a:r>
              <a:rPr lang="en-US" sz="4900" dirty="0" smtClean="0"/>
              <a:t>  Center of Excellence</a:t>
            </a:r>
            <a:r>
              <a:rPr lang="en-US" sz="4900" dirty="0"/>
              <a:t/>
            </a:r>
            <a:br>
              <a:rPr lang="en-US" sz="4900" dirty="0"/>
            </a:br>
            <a:r>
              <a:rPr lang="en-US" sz="4900" dirty="0" smtClean="0"/>
              <a:t>in Particle Physics, Phenomenology &amp; </a:t>
            </a:r>
            <a:r>
              <a:rPr lang="en-US" sz="4900" dirty="0" err="1" smtClean="0"/>
              <a:t>COSMOlogy</a:t>
            </a:r>
            <a:r>
              <a:rPr lang="en-US" sz="4900" dirty="0" smtClean="0"/>
              <a:t> </a:t>
            </a:r>
            <a:br>
              <a:rPr lang="en-US" sz="4900" dirty="0" smtClean="0"/>
            </a:br>
            <a:r>
              <a:rPr lang="en-US" sz="4900" dirty="0" smtClean="0"/>
              <a:t/>
            </a:r>
            <a:br>
              <a:rPr lang="en-US" sz="49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sz="1800" dirty="0"/>
          </a:p>
        </p:txBody>
      </p:sp>
      <p:pic>
        <p:nvPicPr>
          <p:cNvPr id="6" name="Picture 5" descr="DGlogo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1252" y="126532"/>
            <a:ext cx="2655529" cy="1164456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Marker trans="100000"/>
                    </a14:imgEffect>
                    <a14:imgEffect>
                      <a14:sharpenSoften amount="77000"/>
                    </a14:imgEffect>
                    <a14:imgEffect>
                      <a14:brightnessContrast bright="-13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498773"/>
            <a:ext cx="1066800" cy="950078"/>
          </a:xfrm>
          <a:prstGeom prst="rect">
            <a:avLst/>
          </a:prstGeom>
          <a:pattFill prst="wdDnDiag">
            <a:fgClr>
              <a:srgbClr val="FF0000"/>
            </a:fgClr>
            <a:bgClr>
              <a:schemeClr val="bg1"/>
            </a:bgClr>
          </a:pattFill>
          <a:ln>
            <a:noFill/>
          </a:ln>
          <a:effectLst/>
        </p:spPr>
      </p:pic>
      <p:pic>
        <p:nvPicPr>
          <p:cNvPr id="8" name="Picture 14" descr="anim_ico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745212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929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2" name="Picture 2" descr="newma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762000"/>
            <a:ext cx="6324600" cy="464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4243" name="Text Box 3"/>
          <p:cNvSpPr txBox="1">
            <a:spLocks noChangeArrowheads="1"/>
          </p:cNvSpPr>
          <p:nvPr/>
        </p:nvSpPr>
        <p:spPr bwMode="auto">
          <a:xfrm>
            <a:off x="4191000" y="0"/>
            <a:ext cx="45720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l" eaLnBrk="1" hangingPunct="1"/>
            <a:r>
              <a:rPr lang="en-US" sz="4000">
                <a:solidFill>
                  <a:srgbClr val="F8F826"/>
                </a:solidFill>
              </a:rPr>
              <a:t>Boomerang map</a:t>
            </a:r>
          </a:p>
        </p:txBody>
      </p:sp>
      <p:pic>
        <p:nvPicPr>
          <p:cNvPr id="394247" name="Picture 7" descr="wmap300npix_c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1052513"/>
            <a:ext cx="67310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4248" name="Picture 8" descr="map_ilcm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0"/>
            <a:ext cx="8375650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4249" name="Text Box 9"/>
          <p:cNvSpPr txBox="1">
            <a:spLocks noChangeArrowheads="1"/>
          </p:cNvSpPr>
          <p:nvPr/>
        </p:nvSpPr>
        <p:spPr bwMode="auto">
          <a:xfrm>
            <a:off x="2700338" y="2565400"/>
            <a:ext cx="3978275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96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en-US"/>
              <a:t>WMAP</a:t>
            </a:r>
          </a:p>
        </p:txBody>
      </p:sp>
      <p:graphicFrame>
        <p:nvGraphicFramePr>
          <p:cNvPr id="394250" name="Object 10"/>
          <p:cNvGraphicFramePr>
            <a:graphicFrameLocks noGrp="1" noChangeAspect="1"/>
          </p:cNvGraphicFramePr>
          <p:nvPr>
            <p:ph/>
          </p:nvPr>
        </p:nvGraphicFramePr>
        <p:xfrm>
          <a:off x="0" y="1628775"/>
          <a:ext cx="4576763" cy="4576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4" name="Image" r:id="rId7" imgW="7294035" imgH="7294035" progId="Photoshop.Image.4">
                  <p:embed/>
                </p:oleObj>
              </mc:Choice>
              <mc:Fallback>
                <p:oleObj name="Image" r:id="rId7" imgW="7294035" imgH="7294035" progId="Photoshop.Image.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28775"/>
                        <a:ext cx="4576763" cy="4576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>
                                <a:alpha val="50000"/>
                              </a:schemeClr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000000"/>
                            </a:solidFill>
                            <a:miter lim="800000"/>
                            <a:headEnd type="none" w="med" len="med"/>
                            <a:tailEnd type="none" w="med" len="med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43" name="Picture 11" descr="030634_b"/>
          <p:cNvPicPr>
            <a:picLocks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628775"/>
            <a:ext cx="4500562" cy="453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684" name="Line 12"/>
          <p:cNvSpPr>
            <a:spLocks noChangeShapeType="1"/>
          </p:cNvSpPr>
          <p:nvPr/>
        </p:nvSpPr>
        <p:spPr bwMode="auto">
          <a:xfrm flipV="1">
            <a:off x="7308850" y="2060575"/>
            <a:ext cx="0" cy="38163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056" name="Picture 3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058754"/>
            <a:ext cx="5410200" cy="2569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109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94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94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4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2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2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2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3" grpId="0" autoUpdateAnimBg="0"/>
      <p:bldP spid="394249" grpId="0"/>
      <p:bldP spid="412684" grpId="0" animBg="1"/>
      <p:bldP spid="41268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514" name="Picture 2" descr="Parameters2_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0516" name="Line 4"/>
          <p:cNvSpPr>
            <a:spLocks noChangeShapeType="1"/>
          </p:cNvSpPr>
          <p:nvPr/>
        </p:nvSpPr>
        <p:spPr bwMode="auto">
          <a:xfrm flipV="1">
            <a:off x="228600" y="1143000"/>
            <a:ext cx="99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17" name="Line 5"/>
          <p:cNvSpPr>
            <a:spLocks noChangeShapeType="1"/>
          </p:cNvSpPr>
          <p:nvPr/>
        </p:nvSpPr>
        <p:spPr bwMode="auto">
          <a:xfrm flipV="1">
            <a:off x="228600" y="1752600"/>
            <a:ext cx="99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18" name="Line 6"/>
          <p:cNvSpPr>
            <a:spLocks noChangeShapeType="1"/>
          </p:cNvSpPr>
          <p:nvPr/>
        </p:nvSpPr>
        <p:spPr bwMode="auto">
          <a:xfrm flipV="1">
            <a:off x="228600" y="2057400"/>
            <a:ext cx="99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19" name="Line 7"/>
          <p:cNvSpPr>
            <a:spLocks noChangeShapeType="1"/>
          </p:cNvSpPr>
          <p:nvPr/>
        </p:nvSpPr>
        <p:spPr bwMode="auto">
          <a:xfrm flipV="1">
            <a:off x="228600" y="2895600"/>
            <a:ext cx="99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20" name="Line 8"/>
          <p:cNvSpPr>
            <a:spLocks noChangeShapeType="1"/>
          </p:cNvSpPr>
          <p:nvPr/>
        </p:nvSpPr>
        <p:spPr bwMode="auto">
          <a:xfrm flipV="1">
            <a:off x="3886200" y="1828800"/>
            <a:ext cx="99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21" name="Line 9"/>
          <p:cNvSpPr>
            <a:spLocks noChangeShapeType="1"/>
          </p:cNvSpPr>
          <p:nvPr/>
        </p:nvSpPr>
        <p:spPr bwMode="auto">
          <a:xfrm flipV="1">
            <a:off x="228600" y="5334000"/>
            <a:ext cx="99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22" name="Line 10"/>
          <p:cNvSpPr>
            <a:spLocks noChangeShapeType="1"/>
          </p:cNvSpPr>
          <p:nvPr/>
        </p:nvSpPr>
        <p:spPr bwMode="auto">
          <a:xfrm flipV="1">
            <a:off x="3886200" y="1219200"/>
            <a:ext cx="99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23" name="Line 11"/>
          <p:cNvSpPr>
            <a:spLocks noChangeShapeType="1"/>
          </p:cNvSpPr>
          <p:nvPr/>
        </p:nvSpPr>
        <p:spPr bwMode="auto">
          <a:xfrm flipV="1">
            <a:off x="3886200" y="1524000"/>
            <a:ext cx="9906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0524" name="Rectangle 12"/>
          <p:cNvSpPr>
            <a:spLocks noChangeArrowheads="1"/>
          </p:cNvSpPr>
          <p:nvPr/>
        </p:nvSpPr>
        <p:spPr bwMode="auto">
          <a:xfrm rot="5400000">
            <a:off x="5638800" y="4343400"/>
            <a:ext cx="304800" cy="152400"/>
          </a:xfrm>
          <a:prstGeom prst="rect">
            <a:avLst/>
          </a:prstGeom>
          <a:solidFill>
            <a:schemeClr val="tx1"/>
          </a:solidFill>
          <a:ln w="1270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0525" name="WordArt 13"/>
          <p:cNvSpPr>
            <a:spLocks noChangeArrowheads="1" noChangeShapeType="1" noTextEdit="1"/>
          </p:cNvSpPr>
          <p:nvPr/>
        </p:nvSpPr>
        <p:spPr bwMode="auto">
          <a:xfrm>
            <a:off x="3048000" y="1371600"/>
            <a:ext cx="3505200" cy="3962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?</a:t>
            </a:r>
          </a:p>
        </p:txBody>
      </p:sp>
      <p:pic>
        <p:nvPicPr>
          <p:cNvPr id="320526" name="Picture 14" descr="anim_ico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657350"/>
            <a:ext cx="137160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1371600" y="3352800"/>
            <a:ext cx="2590800" cy="634750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txBody>
          <a:bodyPr wrap="square" rtlCol="0">
            <a:spAutoFit/>
          </a:bodyPr>
          <a:lstStyle/>
          <a:p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133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20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20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20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6" grpId="0" animBg="1"/>
      <p:bldP spid="320517" grpId="0" animBg="1"/>
      <p:bldP spid="320518" grpId="0" animBg="1"/>
      <p:bldP spid="320519" grpId="0" animBg="1"/>
      <p:bldP spid="320520" grpId="0" animBg="1"/>
      <p:bldP spid="320521" grpId="0" animBg="1"/>
      <p:bldP spid="320522" grpId="0" animBg="1"/>
      <p:bldP spid="320523" grpId="0" animBg="1"/>
      <p:bldP spid="320525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195590"/>
            <a:ext cx="51507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/>
              <a:t>Discovery Synergy “at large”</a:t>
            </a:r>
            <a:endParaRPr lang="en-US" sz="2800" b="1" i="1" dirty="0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04800" y="763250"/>
            <a:ext cx="3383747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TT1. Testing new models of inflation.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TT1a. </a:t>
            </a:r>
            <a:r>
              <a:rPr kumimoji="0" lang="en-US" sz="11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The Higgs boson driven inflation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.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Theoretical basis of these models was widely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discussed in the paper “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Observational consequences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of the Standard Model Higgs inflation variants”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3"/>
              </a:rPr>
              <a:t>L.A. </a:t>
            </a:r>
            <a:r>
              <a:rPr kumimoji="0" lang="en-US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3"/>
              </a:rPr>
              <a:t>Popa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 JCAP10(2011)025 .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57388"/>
            <a:ext cx="2851700" cy="228600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25955" y="77108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 smtClean="0"/>
              <a:t>TT2. </a:t>
            </a:r>
            <a:r>
              <a:rPr lang="en-US" sz="1400" b="1" i="1" dirty="0" smtClean="0"/>
              <a:t>Testing </a:t>
            </a:r>
            <a:r>
              <a:rPr lang="en-US" sz="1400" b="1" i="1" dirty="0"/>
              <a:t>3+1 and 3+2 neutrino mass </a:t>
            </a:r>
            <a:r>
              <a:rPr lang="en-US" sz="1400" dirty="0"/>
              <a:t>models with cosmology and short </a:t>
            </a:r>
            <a:r>
              <a:rPr lang="en-US" sz="1400" dirty="0" smtClean="0"/>
              <a:t>baseline  experiments</a:t>
            </a:r>
            <a:endParaRPr lang="en-US" sz="1400" dirty="0"/>
          </a:p>
        </p:txBody>
      </p:sp>
      <p:pic>
        <p:nvPicPr>
          <p:cNvPr id="3074" name="Picture 2" descr="D:\chi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957388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chi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957388"/>
            <a:ext cx="2514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1066800" y="2057400"/>
            <a:ext cx="13723" cy="199548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96673" y="5061466"/>
            <a:ext cx="551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TT3. </a:t>
            </a:r>
            <a:r>
              <a:rPr lang="en-US" b="1" i="1" dirty="0" smtClean="0">
                <a:solidFill>
                  <a:srgbClr val="FF0000"/>
                </a:solidFill>
              </a:rPr>
              <a:t>Single field inflation  </a:t>
            </a:r>
            <a:r>
              <a:rPr lang="en-US" b="1" i="1" dirty="0" smtClean="0"/>
              <a:t>or </a:t>
            </a:r>
            <a:r>
              <a:rPr lang="en-US" b="1" i="1" dirty="0" err="1"/>
              <a:t>c</a:t>
            </a:r>
            <a:r>
              <a:rPr lang="en-US" b="1" i="1" dirty="0" err="1" smtClean="0"/>
              <a:t>urvaton</a:t>
            </a:r>
            <a:r>
              <a:rPr lang="en-US" b="1" i="1" dirty="0" smtClean="0"/>
              <a:t> scenario ?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320833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971800"/>
            <a:ext cx="859436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solidFill>
                  <a:srgbClr val="FFC000"/>
                </a:solidFill>
              </a:rPr>
              <a:t>Pre-cosmological science from</a:t>
            </a:r>
          </a:p>
          <a:p>
            <a:r>
              <a:rPr lang="en-US" sz="4400" b="1" i="1" dirty="0">
                <a:solidFill>
                  <a:srgbClr val="FFC000"/>
                </a:solidFill>
              </a:rPr>
              <a:t> </a:t>
            </a:r>
            <a:r>
              <a:rPr lang="en-US" sz="4400" b="1" i="1" dirty="0" smtClean="0">
                <a:solidFill>
                  <a:srgbClr val="FFC000"/>
                </a:solidFill>
              </a:rPr>
              <a:t>       PLANCK</a:t>
            </a:r>
            <a:r>
              <a:rPr lang="en-US" b="1" i="1" dirty="0" smtClean="0">
                <a:solidFill>
                  <a:srgbClr val="FFC000"/>
                </a:solidFill>
              </a:rPr>
              <a:t>  </a:t>
            </a:r>
            <a:r>
              <a:rPr lang="en-US" sz="2800" b="1" i="1" dirty="0" smtClean="0">
                <a:solidFill>
                  <a:srgbClr val="FFC000"/>
                </a:solidFill>
              </a:rPr>
              <a:t>( 2010-2012)</a:t>
            </a:r>
          </a:p>
          <a:p>
            <a:r>
              <a:rPr lang="en-US" sz="2400" i="1" dirty="0" smtClean="0">
                <a:solidFill>
                  <a:schemeClr val="accent3"/>
                </a:solidFill>
              </a:rPr>
              <a:t>                       1.  Calibration and foregrounds</a:t>
            </a:r>
          </a:p>
          <a:p>
            <a:r>
              <a:rPr lang="en-US" i="1" dirty="0" smtClean="0"/>
              <a:t> </a:t>
            </a:r>
            <a:endParaRPr lang="en-US" i="1" dirty="0"/>
          </a:p>
        </p:txBody>
      </p:sp>
      <p:pic>
        <p:nvPicPr>
          <p:cNvPr id="6146" name="Picture 2" descr="C:\Users\Pavel\Desktop\presetation\CRUISE_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6096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72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216" y="196334"/>
            <a:ext cx="6712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The epoch of precision  </a:t>
            </a:r>
            <a:r>
              <a:rPr lang="en-US" i="1" dirty="0" err="1" smtClean="0"/>
              <a:t>astro</a:t>
            </a:r>
            <a:r>
              <a:rPr lang="en-US" i="1" dirty="0" smtClean="0"/>
              <a:t>-particle physics and cosmology</a:t>
            </a:r>
            <a:endParaRPr lang="en-US" i="1" dirty="0"/>
          </a:p>
        </p:txBody>
      </p:sp>
      <p:sp>
        <p:nvSpPr>
          <p:cNvPr id="3" name="TextBox 2"/>
          <p:cNvSpPr txBox="1"/>
          <p:nvPr/>
        </p:nvSpPr>
        <p:spPr>
          <a:xfrm>
            <a:off x="682408" y="196334"/>
            <a:ext cx="6937592" cy="369332"/>
          </a:xfrm>
          <a:prstGeom prst="rect">
            <a:avLst/>
          </a:prstGeom>
          <a:solidFill>
            <a:srgbClr val="C223FF">
              <a:alpha val="36000"/>
            </a:srgbClr>
          </a:solidFill>
        </p:spPr>
        <p:txBody>
          <a:bodyPr wrap="square" rtlCol="0">
            <a:spAutoFit/>
          </a:bodyPr>
          <a:lstStyle/>
          <a:p>
            <a:endParaRPr lang="en-US" b="1" i="1" dirty="0"/>
          </a:p>
        </p:txBody>
      </p:sp>
      <p:pic>
        <p:nvPicPr>
          <p:cNvPr id="4" name="Picture 2" descr="Clumps of Cold Stuff Across the Sky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87000"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216" y="794975"/>
            <a:ext cx="3940216" cy="201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Marker trans="100000"/>
                    </a14:imgEffect>
                    <a14:imgEffect>
                      <a14:sharpenSoften amount="77000"/>
                    </a14:imgEffect>
                    <a14:imgEffect>
                      <a14:brightnessContrast bright="-13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054" y="794975"/>
            <a:ext cx="3788027" cy="2081212"/>
          </a:xfrm>
          <a:prstGeom prst="rect">
            <a:avLst/>
          </a:prstGeom>
          <a:pattFill prst="wdDnDiag">
            <a:fgClr>
              <a:srgbClr val="FF0000"/>
            </a:fgClr>
            <a:bgClr>
              <a:schemeClr val="bg1"/>
            </a:bgClr>
          </a:pattFill>
          <a:ln>
            <a:noFill/>
          </a:ln>
          <a:effectLst/>
        </p:spPr>
      </p:pic>
      <p:pic>
        <p:nvPicPr>
          <p:cNvPr id="8" name="Picture 10" descr="C:\Users\Pavel\Desktop\DISCOVERY\Planck_nine-channel-map_scree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0"/>
            <a:ext cx="5503863" cy="329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Line 12"/>
          <p:cNvSpPr>
            <a:spLocks noChangeShapeType="1"/>
          </p:cNvSpPr>
          <p:nvPr/>
        </p:nvSpPr>
        <p:spPr bwMode="auto">
          <a:xfrm>
            <a:off x="2725324" y="2468152"/>
            <a:ext cx="3675476" cy="111324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>
            <a:off x="4592174" y="5036230"/>
            <a:ext cx="973137" cy="685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15000" y="3755571"/>
            <a:ext cx="3429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1.”Full” control of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s</a:t>
            </a:r>
            <a:r>
              <a:rPr lang="en-US" b="1" i="1" dirty="0" smtClean="0">
                <a:solidFill>
                  <a:srgbClr val="FF0000"/>
                </a:solidFill>
              </a:rPr>
              <a:t>ystematic effects</a:t>
            </a:r>
          </a:p>
          <a:p>
            <a:endParaRPr lang="en-US" i="1" dirty="0" smtClean="0"/>
          </a:p>
          <a:p>
            <a:r>
              <a:rPr lang="en-US" b="1" i="1" dirty="0" smtClean="0">
                <a:solidFill>
                  <a:srgbClr val="0070C0"/>
                </a:solidFill>
              </a:rPr>
              <a:t>2. Unprecedented accuracy  in reconstruction of the foregrounds  </a:t>
            </a:r>
            <a:endParaRPr lang="en-US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52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5251" y="351198"/>
            <a:ext cx="8650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/>
              <a:t>1. Discovery and prediction of  new kind of foreground</a:t>
            </a:r>
            <a:r>
              <a:rPr lang="en-US" sz="2800" b="1" i="1" dirty="0" smtClean="0"/>
              <a:t>.</a:t>
            </a:r>
            <a:endParaRPr lang="en-US" sz="2800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33400" y="1384070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Galactic foregrounds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5947304" y="1226788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Extragalactic foreground</a:t>
            </a:r>
            <a:endParaRPr lang="en-US" i="1" dirty="0"/>
          </a:p>
        </p:txBody>
      </p:sp>
      <p:sp>
        <p:nvSpPr>
          <p:cNvPr id="8" name="TextBox 7"/>
          <p:cNvSpPr txBox="1"/>
          <p:nvPr/>
        </p:nvSpPr>
        <p:spPr>
          <a:xfrm>
            <a:off x="6213332" y="3107371"/>
            <a:ext cx="2743200" cy="1203352"/>
          </a:xfrm>
          <a:prstGeom prst="rect">
            <a:avLst/>
          </a:prstGeom>
          <a:solidFill>
            <a:srgbClr val="C223FF">
              <a:alpha val="36000"/>
            </a:srgbClr>
          </a:solidFill>
        </p:spPr>
        <p:txBody>
          <a:bodyPr wrap="square" rtlCol="0">
            <a:spAutoFit/>
          </a:bodyPr>
          <a:lstStyle/>
          <a:p>
            <a:endParaRPr lang="en-US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947303" y="1197833"/>
            <a:ext cx="2685351" cy="419719"/>
          </a:xfrm>
          <a:prstGeom prst="rect">
            <a:avLst/>
          </a:prstGeom>
          <a:solidFill>
            <a:srgbClr val="C223FF">
              <a:alpha val="36000"/>
            </a:srgbClr>
          </a:solidFill>
        </p:spPr>
        <p:txBody>
          <a:bodyPr wrap="square" rtlCol="0">
            <a:spAutoFit/>
          </a:bodyPr>
          <a:lstStyle/>
          <a:p>
            <a:endParaRPr lang="en-US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367844" y="1326026"/>
            <a:ext cx="2479010" cy="427376"/>
          </a:xfrm>
          <a:prstGeom prst="rect">
            <a:avLst/>
          </a:prstGeom>
          <a:solidFill>
            <a:srgbClr val="C223FF">
              <a:alpha val="36000"/>
            </a:srgbClr>
          </a:solidFill>
        </p:spPr>
        <p:txBody>
          <a:bodyPr wrap="square" rtlCol="0">
            <a:spAutoFit/>
          </a:bodyPr>
          <a:lstStyle/>
          <a:p>
            <a:endParaRPr lang="en-US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367844" y="2735981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Synchrotron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65251" y="3229226"/>
            <a:ext cx="16337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Dust emission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03646" y="3645933"/>
            <a:ext cx="11336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Free-free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65251" y="2726356"/>
            <a:ext cx="1633781" cy="1443702"/>
          </a:xfrm>
          <a:prstGeom prst="rect">
            <a:avLst/>
          </a:prstGeom>
          <a:solidFill>
            <a:srgbClr val="FFC000">
              <a:alpha val="36000"/>
            </a:srgbClr>
          </a:solidFill>
        </p:spPr>
        <p:txBody>
          <a:bodyPr wrap="square" rtlCol="0">
            <a:spAutoFit/>
          </a:bodyPr>
          <a:lstStyle/>
          <a:p>
            <a:endParaRPr lang="en-US" b="1" i="1" dirty="0"/>
          </a:p>
        </p:txBody>
      </p:sp>
      <p:sp>
        <p:nvSpPr>
          <p:cNvPr id="15" name="Line 12"/>
          <p:cNvSpPr>
            <a:spLocks noChangeShapeType="1"/>
          </p:cNvSpPr>
          <p:nvPr/>
        </p:nvSpPr>
        <p:spPr bwMode="auto">
          <a:xfrm>
            <a:off x="1569650" y="1753403"/>
            <a:ext cx="1173550" cy="1294597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2"/>
          <p:cNvSpPr>
            <a:spLocks noChangeShapeType="1"/>
          </p:cNvSpPr>
          <p:nvPr/>
        </p:nvSpPr>
        <p:spPr bwMode="auto">
          <a:xfrm flipH="1">
            <a:off x="1082141" y="1753402"/>
            <a:ext cx="426736" cy="946266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non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005945" y="3105313"/>
            <a:ext cx="2236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Solar system </a:t>
            </a:r>
          </a:p>
          <a:p>
            <a:r>
              <a:rPr lang="en-US" dirty="0" smtClean="0"/>
              <a:t>(Kuiper belt objects)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005944" y="3107371"/>
            <a:ext cx="2339133" cy="907894"/>
          </a:xfrm>
          <a:prstGeom prst="rect">
            <a:avLst/>
          </a:prstGeom>
          <a:solidFill>
            <a:srgbClr val="FF0000">
              <a:alpha val="36000"/>
            </a:srgbClr>
          </a:solidFill>
        </p:spPr>
        <p:txBody>
          <a:bodyPr wrap="square" rtlCol="0">
            <a:spAutoFit/>
          </a:bodyPr>
          <a:lstStyle/>
          <a:p>
            <a:endParaRPr lang="en-US" b="1" i="1" dirty="0">
              <a:solidFill>
                <a:srgbClr val="FF0000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0" y="4202034"/>
            <a:ext cx="3004160" cy="187900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4202034"/>
            <a:ext cx="2927076" cy="183079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550" y="4202034"/>
            <a:ext cx="2882589" cy="180296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569650" y="624840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572000" y="6248400"/>
            <a:ext cx="33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7567061" y="6248400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</a:t>
            </a:r>
            <a:endParaRPr lang="en-US" dirty="0"/>
          </a:p>
        </p:txBody>
      </p:sp>
      <p:pic>
        <p:nvPicPr>
          <p:cNvPr id="2051" name="Picture 3" descr="C:\Users\Pavel\Desktop\DISCOVERY\planck2a_screen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339" y="1723365"/>
            <a:ext cx="2266280" cy="1276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44849" y="3184268"/>
            <a:ext cx="248016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PLANCK discoveries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Spinning  dust,</a:t>
            </a:r>
          </a:p>
          <a:p>
            <a:r>
              <a:rPr lang="en-US" b="1" i="1" dirty="0" smtClean="0">
                <a:solidFill>
                  <a:srgbClr val="FF0000"/>
                </a:solidFill>
              </a:rPr>
              <a:t>Cold core objects</a:t>
            </a:r>
            <a:endParaRPr lang="en-US" b="1" i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05969" y="2421070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NBI</a:t>
            </a:r>
            <a:r>
              <a:rPr lang="en-US" b="1" i="1" dirty="0" smtClean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Discovery center ,2012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13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7454</TotalTime>
  <Words>1192</Words>
  <Application>Microsoft Office PowerPoint</Application>
  <PresentationFormat>On-screen Show (4:3)</PresentationFormat>
  <Paragraphs>181</Paragraphs>
  <Slides>24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Default Design</vt:lpstr>
      <vt:lpstr>Image</vt:lpstr>
      <vt:lpstr>DISCOVERY  A Unique Center with Unique Opportunities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Early Universe vs. Collisions of Heavy Ions. Synergy of Discovery. </vt:lpstr>
      <vt:lpstr> Spherical harmonics. Resonance  to Vn</vt:lpstr>
      <vt:lpstr>PowerPoint Presentation</vt:lpstr>
      <vt:lpstr>PowerPoint Presentation</vt:lpstr>
    </vt:vector>
  </TitlesOfParts>
  <Company>Niels Bohr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TAC group</dc:creator>
  <cp:lastModifiedBy>Pavel Naselsky</cp:lastModifiedBy>
  <cp:revision>245</cp:revision>
  <dcterms:created xsi:type="dcterms:W3CDTF">2008-09-23T08:42:39Z</dcterms:created>
  <dcterms:modified xsi:type="dcterms:W3CDTF">2012-11-13T07:31:52Z</dcterms:modified>
</cp:coreProperties>
</file>