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64" r:id="rId6"/>
    <p:sldId id="257" r:id="rId7"/>
    <p:sldId id="258" r:id="rId8"/>
    <p:sldId id="283" r:id="rId9"/>
    <p:sldId id="267" r:id="rId10"/>
    <p:sldId id="270" r:id="rId11"/>
    <p:sldId id="279" r:id="rId12"/>
    <p:sldId id="280" r:id="rId13"/>
    <p:sldId id="273" r:id="rId14"/>
    <p:sldId id="281" r:id="rId15"/>
    <p:sldId id="275" r:id="rId16"/>
    <p:sldId id="276" r:id="rId17"/>
    <p:sldId id="277" r:id="rId18"/>
    <p:sldId id="278" r:id="rId19"/>
    <p:sldId id="282" r:id="rId20"/>
    <p:sldId id="274" r:id="rId2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sfarv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sfarv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emlayout 2 - markeringsfarv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Mørkt layout 2 - markeringsfarve 3/markeringsfarv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llemlayout 4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llemlayout 4 - markeringsfarv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llemlayout 3 - markeringsfarv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7052-69E0-3E40-9CE7-CE68043B14C5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AECF1-01E2-3449-8693-1B08263FBE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6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Parity asymmetry: that the signal in one direction of the</a:t>
            </a:r>
            <a:r>
              <a:rPr lang="en-US" baseline="0" dirty="0" smtClean="0"/>
              <a:t> Universe is the opposite of the signal in the exact opposite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B0B3-431C-4B31-AF18-AEAB38E3F1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8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5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46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5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500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95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0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26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34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99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9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7B2E-CA49-3046-BED0-624E79CE381B}" type="datetimeFigureOut">
              <a:rPr lang="da-DK" smtClean="0"/>
              <a:t>11/13/12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C42F-A88B-3D4F-966E-1A60281B71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4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microsoft.com/office/2007/relationships/hdphoto" Target="../media/hdphoto1.wdp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tiff"/><Relationship Id="rId7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gif"/><Relationship Id="rId7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Relationship Id="rId3" Type="http://schemas.openxmlformats.org/officeDocument/2006/relationships/image" Target="../media/image4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100" y="1670050"/>
            <a:ext cx="7772400" cy="183832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Status and </a:t>
            </a:r>
            <a:r>
              <a:rPr lang="da-DK" dirty="0" err="1" smtClean="0"/>
              <a:t>achievements</a:t>
            </a:r>
            <a:r>
              <a:rPr lang="da-DK" dirty="0" smtClean="0"/>
              <a:t> of DISCOVERY</a:t>
            </a:r>
            <a:br>
              <a:rPr lang="da-DK" dirty="0" smtClean="0"/>
            </a:br>
            <a:r>
              <a:rPr lang="da-DK" dirty="0" smtClean="0"/>
              <a:t>2010-2012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</a:t>
            </a:r>
            <a:r>
              <a:rPr lang="da-DK" dirty="0" smtClean="0"/>
              <a:t>valuation</a:t>
            </a:r>
          </a:p>
          <a:p>
            <a:r>
              <a:rPr lang="da-DK" dirty="0" smtClean="0"/>
              <a:t>Application for DISCOVERY II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75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723" y="0"/>
            <a:ext cx="8229600" cy="778652"/>
          </a:xfrm>
        </p:spPr>
        <p:txBody>
          <a:bodyPr>
            <a:normAutofit/>
          </a:bodyPr>
          <a:lstStyle/>
          <a:p>
            <a:r>
              <a:rPr lang="da-DK" sz="2800" dirty="0" smtClean="0"/>
              <a:t>The QGP is hot, </a:t>
            </a:r>
            <a:r>
              <a:rPr lang="da-DK" sz="2800" dirty="0" err="1" smtClean="0"/>
              <a:t>deconfined</a:t>
            </a:r>
            <a:r>
              <a:rPr lang="da-DK" sz="2800" dirty="0"/>
              <a:t>,</a:t>
            </a:r>
            <a:r>
              <a:rPr lang="da-DK" sz="2800" dirty="0" smtClean="0"/>
              <a:t> </a:t>
            </a:r>
            <a:r>
              <a:rPr lang="da-DK" sz="2800" dirty="0" err="1" smtClean="0"/>
              <a:t>dense</a:t>
            </a:r>
            <a:r>
              <a:rPr lang="da-DK" sz="2800" dirty="0" smtClean="0"/>
              <a:t> and it flows</a:t>
            </a:r>
            <a:endParaRPr lang="da-DK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652"/>
            <a:ext cx="2627027" cy="1830710"/>
          </a:xfrm>
          <a:prstGeom prst="rect">
            <a:avLst/>
          </a:prstGeom>
        </p:spPr>
      </p:pic>
      <p:pic>
        <p:nvPicPr>
          <p:cNvPr id="7" name="Bild 2" descr="Jpsi-RAA-ALICE-PHENI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91"/>
            <a:ext cx="2907762" cy="214330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42" y="3888720"/>
            <a:ext cx="3178858" cy="267885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60" y="535835"/>
            <a:ext cx="3058640" cy="2205816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07" y="3478251"/>
            <a:ext cx="2850135" cy="270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dsholder til indhold 6" descr="first pb+pb HLT reco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27980" y="778652"/>
            <a:ext cx="3057380" cy="247254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3" name="Tekstfelt 12"/>
          <p:cNvSpPr txBox="1"/>
          <p:nvPr/>
        </p:nvSpPr>
        <p:spPr>
          <a:xfrm>
            <a:off x="152400" y="2609362"/>
            <a:ext cx="2755362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Thermal</a:t>
            </a:r>
            <a:r>
              <a:rPr lang="da-DK" sz="1400" dirty="0" smtClean="0"/>
              <a:t> radiation from QG: T= 304 </a:t>
            </a:r>
            <a:r>
              <a:rPr lang="da-DK" sz="1400" dirty="0" err="1" smtClean="0"/>
              <a:t>MeV</a:t>
            </a:r>
            <a:r>
              <a:rPr lang="da-DK" sz="1400" dirty="0" smtClean="0"/>
              <a:t>.</a:t>
            </a:r>
          </a:p>
          <a:p>
            <a:r>
              <a:rPr lang="da-DK" sz="1400" dirty="0" smtClean="0"/>
              <a:t>Hottest system </a:t>
            </a:r>
            <a:r>
              <a:rPr lang="da-DK" sz="1400" dirty="0" err="1" smtClean="0"/>
              <a:t>ever</a:t>
            </a:r>
            <a:r>
              <a:rPr lang="da-DK" sz="1400" dirty="0" smtClean="0"/>
              <a:t> in human  lab.</a:t>
            </a:r>
            <a:endParaRPr lang="da-DK" sz="1400" dirty="0"/>
          </a:p>
        </p:txBody>
      </p:sp>
      <p:sp>
        <p:nvSpPr>
          <p:cNvPr id="14" name="Tekstfelt 13"/>
          <p:cNvSpPr txBox="1"/>
          <p:nvPr/>
        </p:nvSpPr>
        <p:spPr>
          <a:xfrm>
            <a:off x="152400" y="3637038"/>
            <a:ext cx="275536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J/</a:t>
            </a:r>
            <a:r>
              <a:rPr lang="da-DK" sz="1400" dirty="0" err="1" smtClean="0"/>
              <a:t>Psi</a:t>
            </a:r>
            <a:r>
              <a:rPr lang="da-DK" sz="1400" dirty="0" smtClean="0"/>
              <a:t> regeneration=&gt; </a:t>
            </a:r>
            <a:r>
              <a:rPr lang="da-DK" sz="1400" dirty="0" err="1" smtClean="0"/>
              <a:t>direct</a:t>
            </a:r>
            <a:r>
              <a:rPr lang="da-DK" sz="1400" dirty="0" smtClean="0"/>
              <a:t> </a:t>
            </a:r>
            <a:r>
              <a:rPr lang="da-DK" sz="1400" dirty="0" err="1" smtClean="0"/>
              <a:t>proof</a:t>
            </a:r>
            <a:r>
              <a:rPr lang="da-DK" sz="1400" dirty="0" smtClean="0"/>
              <a:t> of </a:t>
            </a:r>
            <a:r>
              <a:rPr lang="da-DK" sz="1400" dirty="0" err="1" smtClean="0"/>
              <a:t>deconfined</a:t>
            </a:r>
            <a:r>
              <a:rPr lang="da-DK" sz="1400" dirty="0" smtClean="0"/>
              <a:t> large system</a:t>
            </a:r>
            <a:endParaRPr lang="da-DK" sz="1400" dirty="0"/>
          </a:p>
        </p:txBody>
      </p:sp>
      <p:sp>
        <p:nvSpPr>
          <p:cNvPr id="15" name="Tekstfelt 14"/>
          <p:cNvSpPr txBox="1"/>
          <p:nvPr/>
        </p:nvSpPr>
        <p:spPr>
          <a:xfrm>
            <a:off x="6362696" y="2762277"/>
            <a:ext cx="2540473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Heavy </a:t>
            </a:r>
            <a:r>
              <a:rPr lang="da-DK" sz="1400" dirty="0" err="1" smtClean="0"/>
              <a:t>quarks</a:t>
            </a:r>
            <a:r>
              <a:rPr lang="da-DK" sz="1400" dirty="0" smtClean="0"/>
              <a:t> </a:t>
            </a:r>
            <a:r>
              <a:rPr lang="da-DK" sz="1400" dirty="0" err="1" smtClean="0"/>
              <a:t>are</a:t>
            </a:r>
            <a:r>
              <a:rPr lang="da-DK" sz="1400" dirty="0" smtClean="0"/>
              <a:t> </a:t>
            </a:r>
            <a:r>
              <a:rPr lang="da-DK" sz="1400" dirty="0" err="1" smtClean="0"/>
              <a:t>also</a:t>
            </a:r>
            <a:r>
              <a:rPr lang="da-DK" sz="1400" dirty="0" smtClean="0"/>
              <a:t> </a:t>
            </a:r>
            <a:r>
              <a:rPr lang="da-DK" sz="1400" dirty="0" err="1" smtClean="0"/>
              <a:t>suppressed</a:t>
            </a:r>
            <a:r>
              <a:rPr lang="da-DK" sz="1400" dirty="0" smtClean="0"/>
              <a:t> and </a:t>
            </a:r>
            <a:r>
              <a:rPr lang="da-DK" sz="1400" dirty="0" err="1" smtClean="0"/>
              <a:t>they</a:t>
            </a:r>
            <a:r>
              <a:rPr lang="da-DK" sz="1400" dirty="0" smtClean="0"/>
              <a:t> flow. =&gt; new transport </a:t>
            </a:r>
            <a:r>
              <a:rPr lang="da-DK" sz="1400" dirty="0" err="1" smtClean="0"/>
              <a:t>theory</a:t>
            </a:r>
            <a:r>
              <a:rPr lang="da-DK" sz="1400" dirty="0" smtClean="0"/>
              <a:t> for </a:t>
            </a:r>
            <a:r>
              <a:rPr lang="da-DK" sz="1400" dirty="0" err="1" smtClean="0"/>
              <a:t>quark</a:t>
            </a:r>
            <a:r>
              <a:rPr lang="da-DK" sz="1400" dirty="0" smtClean="0"/>
              <a:t> matter</a:t>
            </a:r>
            <a:endParaRPr lang="da-DK" sz="1400" dirty="0"/>
          </a:p>
        </p:txBody>
      </p:sp>
      <p:sp>
        <p:nvSpPr>
          <p:cNvPr id="16" name="Tekstfelt 15"/>
          <p:cNvSpPr txBox="1"/>
          <p:nvPr/>
        </p:nvSpPr>
        <p:spPr>
          <a:xfrm>
            <a:off x="3759193" y="6209616"/>
            <a:ext cx="1308108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Jet suppression</a:t>
            </a:r>
          </a:p>
        </p:txBody>
      </p:sp>
    </p:spTree>
    <p:extLst>
      <p:ext uri="{BB962C8B-B14F-4D97-AF65-F5344CB8AC3E}">
        <p14:creationId xmlns:p14="http://schemas.microsoft.com/office/powerpoint/2010/main" val="21977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6" y="260648"/>
            <a:ext cx="82809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b="1" i="1" dirty="0" err="1"/>
              <a:t>D</a:t>
            </a:r>
            <a:r>
              <a:rPr lang="da-DK" sz="2400" b="1" i="1" dirty="0" err="1" smtClean="0"/>
              <a:t>iscovery</a:t>
            </a:r>
            <a:r>
              <a:rPr lang="da-DK" sz="2400" b="1" i="1" dirty="0" smtClean="0"/>
              <a:t> from </a:t>
            </a:r>
            <a:r>
              <a:rPr lang="da-DK" sz="2400" b="1" i="1" dirty="0" err="1" smtClean="0"/>
              <a:t>Discovery</a:t>
            </a:r>
            <a:r>
              <a:rPr lang="da-DK" sz="2400" b="1" i="1" dirty="0" smtClean="0"/>
              <a:t> Center: </a:t>
            </a:r>
            <a:r>
              <a:rPr lang="da-DK" sz="2400" b="1" i="1" dirty="0" err="1" smtClean="0"/>
              <a:t>Parity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asymmetry</a:t>
            </a:r>
            <a:r>
              <a:rPr lang="da-DK" sz="2400" b="1" i="1" dirty="0" smtClean="0"/>
              <a:t> of the CMB. </a:t>
            </a:r>
            <a:endParaRPr lang="da-DK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8" y="3212976"/>
            <a:ext cx="2055519" cy="14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0153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Parity asymmetry of the CMB: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70188" y="3512827"/>
            <a:ext cx="1862255" cy="2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68144" y="3933056"/>
            <a:ext cx="1039140" cy="3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2"/>
          <p:cNvSpPr txBox="1">
            <a:spLocks/>
          </p:cNvSpPr>
          <p:nvPr/>
        </p:nvSpPr>
        <p:spPr>
          <a:xfrm>
            <a:off x="467544" y="1340776"/>
            <a:ext cx="3168352" cy="16521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</a:rPr>
              <a:t>Parity violation in  Weak interactions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1573092"/>
            <a:ext cx="1711522" cy="11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573084"/>
            <a:ext cx="72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/>
              <a:t>(</a:t>
            </a:r>
            <a:r>
              <a:rPr lang="en-US" sz="1600" b="1" dirty="0" smtClean="0"/>
              <a:t>r</a:t>
            </a:r>
            <a:r>
              <a:rPr lang="en-US" sz="1600" dirty="0" smtClean="0"/>
              <a:t>)=-</a:t>
            </a:r>
            <a:r>
              <a:rPr lang="en-US" sz="1600" b="1" dirty="0" smtClean="0"/>
              <a:t>r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29504" y="2276872"/>
            <a:ext cx="131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l-GR" sz="1600" dirty="0" smtClean="0"/>
              <a:t>ψ</a:t>
            </a:r>
            <a:r>
              <a:rPr lang="en-US" sz="1600" dirty="0" smtClean="0"/>
              <a:t>(</a:t>
            </a:r>
            <a:r>
              <a:rPr lang="en-US" sz="1600" b="1" dirty="0" smtClean="0"/>
              <a:t>r</a:t>
            </a:r>
            <a:r>
              <a:rPr lang="en-US" sz="1600" dirty="0" smtClean="0"/>
              <a:t>)=±</a:t>
            </a:r>
            <a:r>
              <a:rPr lang="el-GR" sz="1600" dirty="0" smtClean="0"/>
              <a:t>ψ</a:t>
            </a:r>
            <a:r>
              <a:rPr lang="en-US" sz="1600" dirty="0" smtClean="0"/>
              <a:t>(</a:t>
            </a:r>
            <a:r>
              <a:rPr lang="en-US" sz="1600" b="1" dirty="0" smtClean="0"/>
              <a:t>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2" idx="2"/>
            <a:endCxn id="3" idx="0"/>
          </p:cNvCxnSpPr>
          <p:nvPr/>
        </p:nvCxnSpPr>
        <p:spPr>
          <a:xfrm flipH="1">
            <a:off x="2685911" y="1911638"/>
            <a:ext cx="18434" cy="365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ladsholder til indhold 2"/>
          <p:cNvSpPr txBox="1">
            <a:spLocks/>
          </p:cNvSpPr>
          <p:nvPr/>
        </p:nvSpPr>
        <p:spPr>
          <a:xfrm>
            <a:off x="4788024" y="1318784"/>
            <a:ext cx="2952328" cy="16521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en-US" sz="1200" dirty="0" smtClean="0"/>
              <a:t>T(</a:t>
            </a:r>
            <a:r>
              <a:rPr lang="en-US" sz="1200" b="1" dirty="0" smtClean="0"/>
              <a:t>r</a:t>
            </a:r>
            <a:r>
              <a:rPr lang="en-US" sz="1200" dirty="0" smtClean="0"/>
              <a:t>)=-</a:t>
            </a:r>
            <a:r>
              <a:rPr lang="en-US" sz="1200" dirty="0"/>
              <a:t>T</a:t>
            </a:r>
            <a:r>
              <a:rPr lang="en-US" sz="1200" dirty="0" smtClean="0"/>
              <a:t>(</a:t>
            </a:r>
            <a:r>
              <a:rPr lang="en-US" sz="1200" b="1" dirty="0" smtClean="0"/>
              <a:t>r</a:t>
            </a:r>
            <a:r>
              <a:rPr lang="en-US" sz="1200" dirty="0" smtClean="0"/>
              <a:t>)-most represented ! </a:t>
            </a:r>
            <a:endParaRPr lang="en-US" sz="1200" dirty="0"/>
          </a:p>
        </p:txBody>
      </p:sp>
      <p:pic>
        <p:nvPicPr>
          <p:cNvPr id="31" name="Picture 5" descr="Screensh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52" y="1573084"/>
            <a:ext cx="2428625" cy="14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1"/>
          <p:cNvSpPr txBox="1">
            <a:spLocks/>
          </p:cNvSpPr>
          <p:nvPr/>
        </p:nvSpPr>
        <p:spPr>
          <a:xfrm>
            <a:off x="4787850" y="2954901"/>
            <a:ext cx="2952502" cy="142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V="1">
            <a:off x="5148064" y="3356992"/>
            <a:ext cx="152212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48264" y="3212979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Theoretical prediction from Inflation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948264" y="3789047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WMAP 5 and 7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948264" y="4149080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Chance probability: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    2/1000 !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35896" y="2420888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79912" y="1340772"/>
            <a:ext cx="9476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micro-</a:t>
            </a:r>
          </a:p>
          <a:p>
            <a:r>
              <a:rPr lang="en-US" sz="1400" i="1" dirty="0"/>
              <a:t>t</a:t>
            </a:r>
            <a:r>
              <a:rPr lang="en-US" sz="1400" i="1" dirty="0" smtClean="0"/>
              <a:t>o macro scale</a:t>
            </a:r>
            <a:endParaRPr lang="en-US" sz="14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7544" y="3212979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explanations: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2615" y="3916307"/>
            <a:ext cx="3882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Local violation of Copernicus principle</a:t>
            </a:r>
            <a:endParaRPr lang="en-US" i="1" dirty="0"/>
          </a:p>
        </p:txBody>
      </p:sp>
      <p:sp>
        <p:nvSpPr>
          <p:cNvPr id="44" name="Rectangle 43"/>
          <p:cNvSpPr/>
          <p:nvPr/>
        </p:nvSpPr>
        <p:spPr>
          <a:xfrm>
            <a:off x="467544" y="4420032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Non-trivial topology of space and time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7544" y="4941176"/>
            <a:ext cx="38674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Local foreground . Debris of the solar system formation.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67545" y="5805264"/>
            <a:ext cx="387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Effects of systematic and calibration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21" y="4149080"/>
            <a:ext cx="874255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3"/>
          </p:cNvCxnSpPr>
          <p:nvPr/>
        </p:nvCxnSpPr>
        <p:spPr>
          <a:xfrm>
            <a:off x="4355976" y="4604698"/>
            <a:ext cx="864096" cy="912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5" idx="3"/>
          </p:cNvCxnSpPr>
          <p:nvPr/>
        </p:nvCxnSpPr>
        <p:spPr>
          <a:xfrm>
            <a:off x="4334948" y="5264334"/>
            <a:ext cx="885124" cy="396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345821" y="5877280"/>
            <a:ext cx="874255" cy="112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0072" y="4797152"/>
            <a:ext cx="36470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New physics,</a:t>
            </a:r>
          </a:p>
          <a:p>
            <a:r>
              <a:rPr lang="en-US" i="1" dirty="0" smtClean="0"/>
              <a:t>New sources of</a:t>
            </a:r>
          </a:p>
          <a:p>
            <a:r>
              <a:rPr lang="en-US" i="1" dirty="0" smtClean="0"/>
              <a:t>Emissivity from the space ,</a:t>
            </a:r>
          </a:p>
          <a:p>
            <a:r>
              <a:rPr lang="en-US" i="1" dirty="0" smtClean="0"/>
              <a:t>Improvement of the data sets and </a:t>
            </a:r>
          </a:p>
          <a:p>
            <a:r>
              <a:rPr lang="en-US" i="1" dirty="0"/>
              <a:t>c</a:t>
            </a:r>
            <a:r>
              <a:rPr lang="en-US" i="1" dirty="0" smtClean="0"/>
              <a:t>reditability of the PLANCK mission.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08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5373216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/>
              <a:t>Development of Automated Programs </a:t>
            </a:r>
          </a:p>
          <a:p>
            <a:r>
              <a:rPr lang="en-US" dirty="0" smtClean="0">
                <a:solidFill>
                  <a:srgbClr val="02103A"/>
                </a:solidFill>
              </a:rPr>
              <a:t>Discovery Center Results</a:t>
            </a:r>
            <a:endParaRPr lang="en-US" dirty="0">
              <a:solidFill>
                <a:srgbClr val="02103A"/>
              </a:solidFill>
            </a:endParaRPr>
          </a:p>
          <a:p>
            <a:r>
              <a:rPr lang="en-US" dirty="0" err="1">
                <a:solidFill>
                  <a:srgbClr val="FFFF00"/>
                </a:solidFill>
              </a:rPr>
              <a:t>Ngluon</a:t>
            </a:r>
            <a:r>
              <a:rPr lang="en-US" dirty="0">
                <a:solidFill>
                  <a:srgbClr val="FFFF00"/>
                </a:solidFill>
              </a:rPr>
              <a:t>, </a:t>
            </a:r>
          </a:p>
          <a:p>
            <a:r>
              <a:rPr lang="en-US" dirty="0" err="1">
                <a:solidFill>
                  <a:srgbClr val="FFFF00"/>
                </a:solidFill>
              </a:rPr>
              <a:t>Blackhat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9275" y="-158755"/>
            <a:ext cx="8042276" cy="1003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….from compact trees to loops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" name="Object 23"/>
          <p:cNvGraphicFramePr>
            <a:graphicFrameLocks noChangeAspect="1"/>
          </p:cNvGraphicFramePr>
          <p:nvPr/>
        </p:nvGraphicFramePr>
        <p:xfrm>
          <a:off x="359417" y="2415375"/>
          <a:ext cx="2169992" cy="145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Bitmap Image" r:id="rId3" imgW="12352381" imgH="8287907" progId="">
                  <p:embed/>
                </p:oleObj>
              </mc:Choice>
              <mc:Fallback>
                <p:oleObj name="Bitmap Image" r:id="rId3" imgW="12352381" imgH="82879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7" y="2415375"/>
                        <a:ext cx="2169992" cy="1454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926381" y="2162030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632" y="976323"/>
            <a:ext cx="3566855" cy="2073217"/>
          </a:xfrm>
          <a:prstGeom prst="rect">
            <a:avLst/>
          </a:prstGeom>
        </p:spPr>
      </p:pic>
      <p:sp>
        <p:nvSpPr>
          <p:cNvPr id="46" name="Line 19"/>
          <p:cNvSpPr>
            <a:spLocks noChangeShapeType="1"/>
          </p:cNvSpPr>
          <p:nvPr/>
        </p:nvSpPr>
        <p:spPr bwMode="auto">
          <a:xfrm flipH="1" flipV="1">
            <a:off x="2225398" y="5825522"/>
            <a:ext cx="2089165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20438"/>
              </p:ext>
            </p:extLst>
          </p:nvPr>
        </p:nvGraphicFramePr>
        <p:xfrm>
          <a:off x="1043608" y="4941168"/>
          <a:ext cx="882825" cy="87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Bitmap Image" r:id="rId6" imgW="4638095" imgH="4580952" progId="">
                  <p:embed/>
                </p:oleObj>
              </mc:Choice>
              <mc:Fallback>
                <p:oleObj name="Bitmap Image" r:id="rId6" imgW="4638095" imgH="45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941168"/>
                        <a:ext cx="882825" cy="872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88857"/>
              </p:ext>
            </p:extLst>
          </p:nvPr>
        </p:nvGraphicFramePr>
        <p:xfrm>
          <a:off x="2555776" y="4581128"/>
          <a:ext cx="1111674" cy="99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Bitmap Image" r:id="rId8" imgW="4877481" imgH="4371429" progId="">
                  <p:embed/>
                </p:oleObj>
              </mc:Choice>
              <mc:Fallback>
                <p:oleObj name="Bitmap Image" r:id="rId8" imgW="4877481" imgH="4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81128"/>
                        <a:ext cx="1111674" cy="99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15225"/>
              </p:ext>
            </p:extLst>
          </p:nvPr>
        </p:nvGraphicFramePr>
        <p:xfrm>
          <a:off x="3640138" y="3194050"/>
          <a:ext cx="4762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Bitmap Image" r:id="rId10" imgW="25400" imgH="25400" progId="">
                  <p:embed/>
                </p:oleObj>
              </mc:Choice>
              <mc:Fallback>
                <p:oleObj name="Bitmap Image" r:id="rId10" imgW="25400" imgH="25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194050"/>
                        <a:ext cx="4762" cy="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Line 19"/>
          <p:cNvSpPr>
            <a:spLocks noChangeShapeType="1"/>
          </p:cNvSpPr>
          <p:nvPr/>
        </p:nvSpPr>
        <p:spPr bwMode="auto">
          <a:xfrm flipV="1">
            <a:off x="2225398" y="5656383"/>
            <a:ext cx="2090756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1457839" y="4466868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2583871" y="3142604"/>
            <a:ext cx="356396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2351211" y="4309960"/>
            <a:ext cx="356396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19"/>
          <p:cNvSpPr>
            <a:spLocks noChangeShapeType="1"/>
          </p:cNvSpPr>
          <p:nvPr/>
        </p:nvSpPr>
        <p:spPr bwMode="auto">
          <a:xfrm>
            <a:off x="1926514" y="2162030"/>
            <a:ext cx="0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259632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Quadruple cuts</a:t>
            </a:r>
          </a:p>
        </p:txBody>
      </p:sp>
      <p:sp>
        <p:nvSpPr>
          <p:cNvPr id="102" name="Line 19"/>
          <p:cNvSpPr>
            <a:spLocks noChangeShapeType="1"/>
          </p:cNvSpPr>
          <p:nvPr/>
        </p:nvSpPr>
        <p:spPr bwMode="auto">
          <a:xfrm>
            <a:off x="2681809" y="3869837"/>
            <a:ext cx="382988" cy="290479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059832" y="3861048"/>
            <a:ext cx="1697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Rational</a:t>
            </a:r>
          </a:p>
          <a:p>
            <a:r>
              <a:rPr lang="en-US" sz="2400" dirty="0" smtClean="0"/>
              <a:t>polynomials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-828161" y="58693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Triple cuts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948264" y="5733256"/>
            <a:ext cx="1914133" cy="886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Automated computation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491880" y="908720"/>
            <a:ext cx="1940720" cy="888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Recursive techniques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355976" y="2564904"/>
            <a:ext cx="1712017" cy="8767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On-shell simplification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48888" y="3529973"/>
            <a:ext cx="4061556" cy="15812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Powerful computational methods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Impossible by Feynman diagrams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Revolution in doable computations</a:t>
            </a:r>
          </a:p>
          <a:p>
            <a:endParaRPr lang="en-US" sz="200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Key: Compact, simple, symmetric, precise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9258" y="392947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 basis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04081" y="976323"/>
            <a:ext cx="2860718" cy="10723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Compact, on-shell tree Amplitudes</a:t>
            </a:r>
            <a:endParaRPr lang="en-US" dirty="0"/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68388"/>
              </p:ext>
            </p:extLst>
          </p:nvPr>
        </p:nvGraphicFramePr>
        <p:xfrm>
          <a:off x="3059832" y="2852936"/>
          <a:ext cx="10611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Bitmap Image" r:id="rId12" imgW="4704762" imgH="4486901" progId="">
                  <p:embed/>
                </p:oleObj>
              </mc:Choice>
              <mc:Fallback>
                <p:oleObj name="Bitmap Image" r:id="rId12" imgW="4704762" imgH="44869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852936"/>
                        <a:ext cx="10611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99" grpId="0"/>
      <p:bldP spid="102" grpId="0" animBg="1"/>
      <p:bldP spid="103" grpId="0"/>
      <p:bldP spid="105" grpId="0"/>
      <p:bldP spid="106" grpId="0" animBg="1"/>
      <p:bldP spid="107" grpId="0" animBg="1"/>
      <p:bldP spid="108" grpId="0" animBg="1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267"/>
          </a:xfrm>
        </p:spPr>
        <p:txBody>
          <a:bodyPr>
            <a:normAutofit fontScale="90000"/>
          </a:bodyPr>
          <a:lstStyle/>
          <a:p>
            <a:r>
              <a:rPr lang="da-DK" sz="2800" dirty="0" smtClean="0"/>
              <a:t>The </a:t>
            </a:r>
            <a:r>
              <a:rPr lang="da-DK" sz="2800" dirty="0" err="1" smtClean="0"/>
              <a:t>measurable</a:t>
            </a:r>
            <a:r>
              <a:rPr lang="da-DK" sz="2800" dirty="0" smtClean="0"/>
              <a:t> </a:t>
            </a:r>
            <a:r>
              <a:rPr lang="da-DK" sz="2800" dirty="0" err="1" smtClean="0"/>
              <a:t>scientific</a:t>
            </a:r>
            <a:r>
              <a:rPr lang="da-DK" sz="2800" dirty="0" smtClean="0"/>
              <a:t> output</a:t>
            </a:r>
            <a:br>
              <a:rPr lang="da-DK" sz="2800" dirty="0" smtClean="0"/>
            </a:br>
            <a:endParaRPr lang="da-DK" sz="28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658851"/>
              </p:ext>
            </p:extLst>
          </p:nvPr>
        </p:nvGraphicFramePr>
        <p:xfrm>
          <a:off x="457200" y="1301123"/>
          <a:ext cx="8229600" cy="3403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4457"/>
                <a:gridCol w="1237383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#Papers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#Citations (2010-12)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Most </a:t>
                      </a:r>
                      <a:r>
                        <a:rPr lang="da-DK" dirty="0" err="1" smtClean="0"/>
                        <a:t>cited</a:t>
                      </a:r>
                      <a:r>
                        <a:rPr lang="da-DK" dirty="0" smtClean="0"/>
                        <a:t> (2010-12)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Subject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pp ATLAS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234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6649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336; 281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Higgs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QGP ALICE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243;203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Elliptic</a:t>
                      </a:r>
                      <a:r>
                        <a:rPr lang="da-DK" dirty="0" smtClean="0"/>
                        <a:t> Flow; Jet suppression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CMB Planck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209; 138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Fermi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map</a:t>
                      </a:r>
                      <a:r>
                        <a:rPr lang="da-DK" baseline="0" dirty="0" smtClean="0"/>
                        <a:t>;  Planck res.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Theory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1827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184;</a:t>
                      </a:r>
                      <a:r>
                        <a:rPr lang="da-DK" baseline="0" dirty="0" smtClean="0"/>
                        <a:t> 113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NLO PDF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Total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496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12497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457200" y="5312917"/>
            <a:ext cx="755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Ph</a:t>
            </a:r>
            <a:r>
              <a:rPr lang="da-DK" dirty="0"/>
              <a:t>.</a:t>
            </a:r>
            <a:r>
              <a:rPr lang="da-DK" dirty="0" smtClean="0"/>
              <a:t> </a:t>
            </a:r>
            <a:r>
              <a:rPr lang="da-DK" dirty="0" smtClean="0"/>
              <a:t>D. </a:t>
            </a:r>
            <a:r>
              <a:rPr lang="da-DK" dirty="0" smtClean="0"/>
              <a:t>Courses (5), </a:t>
            </a:r>
            <a:r>
              <a:rPr lang="da-DK" dirty="0" err="1" smtClean="0"/>
              <a:t>Visitors</a:t>
            </a:r>
            <a:r>
              <a:rPr lang="da-DK" dirty="0" smtClean="0"/>
              <a:t> (&gt;100), </a:t>
            </a:r>
            <a:r>
              <a:rPr lang="da-DK" dirty="0"/>
              <a:t> </a:t>
            </a:r>
            <a:r>
              <a:rPr lang="da-DK" dirty="0" smtClean="0"/>
              <a:t>Workshops and </a:t>
            </a:r>
            <a:r>
              <a:rPr lang="da-DK" dirty="0" err="1" smtClean="0"/>
              <a:t>conferences</a:t>
            </a:r>
            <a:r>
              <a:rPr lang="da-DK" dirty="0" smtClean="0"/>
              <a:t> (?), </a:t>
            </a:r>
            <a:r>
              <a:rPr lang="da-DK" dirty="0" err="1" smtClean="0"/>
              <a:t>Youngster</a:t>
            </a:r>
            <a:r>
              <a:rPr lang="da-DK" dirty="0" smtClean="0"/>
              <a:t> </a:t>
            </a:r>
            <a:r>
              <a:rPr lang="da-DK" dirty="0" err="1" smtClean="0"/>
              <a:t>symposia</a:t>
            </a:r>
            <a:r>
              <a:rPr lang="da-DK" dirty="0" smtClean="0"/>
              <a:t>, …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570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2" y="116632"/>
            <a:ext cx="295232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Discover the </a:t>
            </a:r>
            <a:r>
              <a:rPr lang="da-DK" dirty="0" err="1" smtClean="0"/>
              <a:t>Synergy</a:t>
            </a:r>
            <a:endParaRPr lang="da-DK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555780" y="3356992"/>
            <a:ext cx="3168352" cy="1728192"/>
          </a:xfrm>
          <a:prstGeom prst="ellipse">
            <a:avLst/>
          </a:prstGeom>
          <a:solidFill>
            <a:srgbClr val="FF00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1907704" y="2276872"/>
            <a:ext cx="3744416" cy="1728192"/>
          </a:xfrm>
          <a:prstGeom prst="ellipse">
            <a:avLst/>
          </a:prstGeom>
          <a:solidFill>
            <a:srgbClr val="CCFFCC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3563892" y="1988840"/>
            <a:ext cx="3528392" cy="1944216"/>
          </a:xfrm>
          <a:prstGeom prst="ellipse">
            <a:avLst/>
          </a:prstGeom>
          <a:solidFill>
            <a:srgbClr val="FFFF00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3707906" y="3356992"/>
            <a:ext cx="3528392" cy="1944216"/>
          </a:xfrm>
          <a:prstGeom prst="ellipse">
            <a:avLst/>
          </a:prstGeom>
          <a:solidFill>
            <a:srgbClr val="3366FF">
              <a:alpha val="45000"/>
            </a:srgbClr>
          </a:solidFill>
          <a:ln w="25400">
            <a:solidFill>
              <a:schemeClr val="bg1"/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6732242" y="1052736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, QCD matter, </a:t>
            </a:r>
            <a:r>
              <a:rPr lang="da-DK" dirty="0" err="1" smtClean="0"/>
              <a:t>fluctuations</a:t>
            </a:r>
            <a:r>
              <a:rPr lang="da-DK" dirty="0" smtClean="0"/>
              <a:t>,  </a:t>
            </a:r>
            <a:r>
              <a:rPr lang="da-DK" dirty="0" err="1" smtClean="0"/>
              <a:t>correlations</a:t>
            </a:r>
            <a:r>
              <a:rPr lang="da-DK" dirty="0" smtClean="0"/>
              <a:t>, flow and </a:t>
            </a:r>
            <a:r>
              <a:rPr lang="da-DK" dirty="0" err="1" smtClean="0"/>
              <a:t>thermalization</a:t>
            </a:r>
            <a:r>
              <a:rPr lang="da-DK" dirty="0" smtClean="0"/>
              <a:t>,</a:t>
            </a:r>
          </a:p>
          <a:p>
            <a:r>
              <a:rPr lang="da-DK" dirty="0" smtClean="0"/>
              <a:t>heavy </a:t>
            </a:r>
            <a:r>
              <a:rPr lang="da-DK" dirty="0" err="1" smtClean="0"/>
              <a:t>quarks</a:t>
            </a:r>
            <a:r>
              <a:rPr lang="da-DK" dirty="0" smtClean="0"/>
              <a:t>,</a:t>
            </a:r>
          </a:p>
          <a:p>
            <a:r>
              <a:rPr lang="da-DK" dirty="0" err="1" smtClean="0"/>
              <a:t>Color</a:t>
            </a:r>
            <a:r>
              <a:rPr lang="da-DK" dirty="0" smtClean="0"/>
              <a:t> Glass </a:t>
            </a:r>
            <a:r>
              <a:rPr lang="da-DK" dirty="0" err="1" smtClean="0"/>
              <a:t>Condensate</a:t>
            </a:r>
            <a:endParaRPr lang="da-DK" dirty="0" smtClean="0"/>
          </a:p>
        </p:txBody>
      </p:sp>
      <p:sp>
        <p:nvSpPr>
          <p:cNvPr id="11" name="Tekstfelt 10"/>
          <p:cNvSpPr txBox="1"/>
          <p:nvPr/>
        </p:nvSpPr>
        <p:spPr>
          <a:xfrm>
            <a:off x="7020276" y="4725152"/>
            <a:ext cx="2016224" cy="175432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Cosmic</a:t>
            </a:r>
            <a:r>
              <a:rPr lang="da-DK" dirty="0" smtClean="0"/>
              <a:t> </a:t>
            </a:r>
            <a:r>
              <a:rPr lang="da-DK" dirty="0" err="1" smtClean="0"/>
              <a:t>Microwave</a:t>
            </a:r>
            <a:r>
              <a:rPr lang="da-DK" dirty="0" smtClean="0"/>
              <a:t> </a:t>
            </a:r>
            <a:r>
              <a:rPr lang="da-DK" dirty="0" err="1" smtClean="0"/>
              <a:t>Background</a:t>
            </a:r>
            <a:r>
              <a:rPr lang="da-DK" dirty="0" smtClean="0"/>
              <a:t>, the</a:t>
            </a:r>
          </a:p>
          <a:p>
            <a:r>
              <a:rPr lang="da-DK" dirty="0" err="1" smtClean="0"/>
              <a:t>Earliest</a:t>
            </a:r>
            <a:r>
              <a:rPr lang="da-DK" dirty="0" smtClean="0"/>
              <a:t> </a:t>
            </a:r>
            <a:r>
              <a:rPr lang="da-DK" dirty="0" err="1" smtClean="0"/>
              <a:t>Universe</a:t>
            </a:r>
            <a:r>
              <a:rPr lang="da-DK" dirty="0" smtClean="0"/>
              <a:t>, Dark Matter, </a:t>
            </a:r>
            <a:r>
              <a:rPr lang="da-DK" dirty="0" err="1" smtClean="0"/>
              <a:t>fluctuations</a:t>
            </a:r>
            <a:r>
              <a:rPr lang="da-DK" dirty="0" smtClean="0"/>
              <a:t>, flow </a:t>
            </a:r>
          </a:p>
          <a:p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179512" y="980729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Strong</a:t>
            </a:r>
            <a:r>
              <a:rPr lang="da-DK" dirty="0" smtClean="0"/>
              <a:t> and </a:t>
            </a:r>
            <a:r>
              <a:rPr lang="da-DK" dirty="0" err="1" smtClean="0"/>
              <a:t>Electroweak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, Standard Model and </a:t>
            </a:r>
            <a:r>
              <a:rPr lang="da-DK" dirty="0" err="1" smtClean="0"/>
              <a:t>beyond</a:t>
            </a:r>
            <a:r>
              <a:rPr lang="da-DK" dirty="0" smtClean="0"/>
              <a:t>, </a:t>
            </a:r>
            <a:r>
              <a:rPr lang="da-DK" dirty="0" err="1" smtClean="0"/>
              <a:t>Higgs</a:t>
            </a:r>
            <a:r>
              <a:rPr lang="da-DK" dirty="0" smtClean="0"/>
              <a:t>, Dark Matter,  </a:t>
            </a:r>
            <a:r>
              <a:rPr lang="da-DK" dirty="0" err="1" smtClean="0"/>
              <a:t>correlations</a:t>
            </a:r>
            <a:r>
              <a:rPr lang="da-DK" dirty="0" smtClean="0"/>
              <a:t>, Amplitudes </a:t>
            </a:r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539556" y="3933056"/>
            <a:ext cx="2016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Amplitudes, </a:t>
            </a:r>
            <a:r>
              <a:rPr lang="da-DK" dirty="0" err="1" smtClean="0"/>
              <a:t>Parton</a:t>
            </a:r>
            <a:r>
              <a:rPr lang="da-DK" dirty="0" smtClean="0"/>
              <a:t> Distribution </a:t>
            </a:r>
            <a:r>
              <a:rPr lang="da-DK" dirty="0" err="1" smtClean="0"/>
              <a:t>functions</a:t>
            </a:r>
            <a:r>
              <a:rPr lang="da-DK" dirty="0" smtClean="0"/>
              <a:t>, </a:t>
            </a:r>
            <a:r>
              <a:rPr lang="da-DK" dirty="0" err="1" smtClean="0"/>
              <a:t>Strong</a:t>
            </a:r>
            <a:r>
              <a:rPr lang="da-DK" dirty="0" smtClean="0"/>
              <a:t> and </a:t>
            </a:r>
            <a:r>
              <a:rPr lang="da-DK" dirty="0" err="1" smtClean="0"/>
              <a:t>Electroweak</a:t>
            </a:r>
            <a:r>
              <a:rPr lang="da-DK" dirty="0" smtClean="0"/>
              <a:t> </a:t>
            </a:r>
            <a:r>
              <a:rPr lang="da-DK" dirty="0" err="1" smtClean="0"/>
              <a:t>interactions</a:t>
            </a:r>
            <a:r>
              <a:rPr lang="da-DK" dirty="0" smtClean="0"/>
              <a:t> , Standard Model and </a:t>
            </a:r>
            <a:r>
              <a:rPr lang="da-DK" dirty="0" err="1" smtClean="0"/>
              <a:t>beyond</a:t>
            </a:r>
            <a:r>
              <a:rPr lang="da-DK" dirty="0" smtClean="0"/>
              <a:t>,  </a:t>
            </a:r>
            <a:r>
              <a:rPr lang="da-DK" dirty="0" err="1" smtClean="0"/>
              <a:t>Cosmology</a:t>
            </a:r>
            <a:r>
              <a:rPr lang="da-DK" dirty="0" smtClean="0"/>
              <a:t>, </a:t>
            </a:r>
            <a:r>
              <a:rPr lang="da-DK" dirty="0" err="1" smtClean="0"/>
              <a:t>Gravity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3995936" y="3573016"/>
            <a:ext cx="129614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FF"/>
                </a:solidFill>
              </a:rPr>
              <a:t>DISCOVERY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2627784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ATLAS</a:t>
            </a:r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5508106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ALICE</a:t>
            </a:r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5508106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PLANCK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3131842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THEORY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92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24036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err="1" smtClean="0"/>
              <a:t>Synergy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700" dirty="0" smtClean="0"/>
              <a:t>A </a:t>
            </a:r>
            <a:r>
              <a:rPr lang="da-DK" sz="2700" dirty="0" err="1" smtClean="0"/>
              <a:t>few</a:t>
            </a:r>
            <a:r>
              <a:rPr lang="da-DK" sz="2700" dirty="0" smtClean="0"/>
              <a:t>  </a:t>
            </a:r>
            <a:r>
              <a:rPr lang="da-DK" sz="2700" dirty="0" err="1" smtClean="0"/>
              <a:t>examples</a:t>
            </a:r>
            <a:r>
              <a:rPr lang="da-DK" sz="2700" dirty="0" smtClean="0"/>
              <a:t/>
            </a:r>
            <a:br>
              <a:rPr lang="da-DK" sz="2700" dirty="0" smtClean="0"/>
            </a:br>
            <a:r>
              <a:rPr lang="da-DK" sz="2700" dirty="0" smtClean="0"/>
              <a:t> The list </a:t>
            </a:r>
            <a:r>
              <a:rPr lang="da-DK" sz="2700" dirty="0" err="1" smtClean="0"/>
              <a:t>should</a:t>
            </a:r>
            <a:r>
              <a:rPr lang="da-DK" sz="2700" dirty="0" smtClean="0"/>
              <a:t> </a:t>
            </a:r>
            <a:r>
              <a:rPr lang="da-DK" sz="2700" dirty="0" err="1" smtClean="0"/>
              <a:t>grow</a:t>
            </a:r>
            <a:r>
              <a:rPr lang="da-DK" sz="2700" dirty="0" smtClean="0"/>
              <a:t>!</a:t>
            </a:r>
            <a:endParaRPr lang="da-DK" sz="27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700809"/>
            <a:ext cx="6923112" cy="396044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da-DK" dirty="0" smtClean="0"/>
              <a:t>New and original approach to </a:t>
            </a:r>
            <a:r>
              <a:rPr lang="da-DK" dirty="0" err="1" smtClean="0"/>
              <a:t>study</a:t>
            </a:r>
            <a:r>
              <a:rPr lang="da-DK" dirty="0" smtClean="0"/>
              <a:t> the </a:t>
            </a:r>
            <a:r>
              <a:rPr lang="da-DK" dirty="0" err="1" smtClean="0"/>
              <a:t>collective</a:t>
            </a:r>
            <a:r>
              <a:rPr lang="da-DK" dirty="0" smtClean="0"/>
              <a:t> </a:t>
            </a:r>
            <a:r>
              <a:rPr lang="da-DK" dirty="0" err="1" smtClean="0"/>
              <a:t>aspects</a:t>
            </a:r>
            <a:r>
              <a:rPr lang="da-DK" dirty="0" smtClean="0"/>
              <a:t> and </a:t>
            </a:r>
            <a:r>
              <a:rPr lang="da-DK" dirty="0" err="1" smtClean="0"/>
              <a:t>fluctuation</a:t>
            </a:r>
            <a:r>
              <a:rPr lang="da-DK" dirty="0" smtClean="0"/>
              <a:t> in heavy-ion </a:t>
            </a:r>
            <a:r>
              <a:rPr lang="da-DK" dirty="0" err="1" smtClean="0"/>
              <a:t>collisions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methods</a:t>
            </a:r>
            <a:r>
              <a:rPr lang="da-DK" dirty="0" smtClean="0"/>
              <a:t> </a:t>
            </a:r>
            <a:r>
              <a:rPr lang="da-DK" dirty="0" err="1" smtClean="0"/>
              <a:t>developed</a:t>
            </a:r>
            <a:r>
              <a:rPr lang="da-DK" dirty="0" smtClean="0"/>
              <a:t> for </a:t>
            </a:r>
            <a:r>
              <a:rPr lang="da-DK" dirty="0" smtClean="0"/>
              <a:t>the </a:t>
            </a:r>
            <a:r>
              <a:rPr lang="da-DK" dirty="0" smtClean="0"/>
              <a:t>CMB-sky in </a:t>
            </a:r>
            <a:r>
              <a:rPr lang="da-DK" dirty="0" err="1" smtClean="0"/>
              <a:t>cosmology</a:t>
            </a:r>
            <a:r>
              <a:rPr lang="da-DK" dirty="0" smtClean="0"/>
              <a:t>!</a:t>
            </a:r>
          </a:p>
          <a:p>
            <a:endParaRPr lang="da-DK" dirty="0" smtClean="0"/>
          </a:p>
          <a:p>
            <a:r>
              <a:rPr lang="da-DK" dirty="0" err="1" smtClean="0"/>
              <a:t>Understanding</a:t>
            </a:r>
            <a:r>
              <a:rPr lang="da-DK" dirty="0" smtClean="0"/>
              <a:t> </a:t>
            </a:r>
            <a:r>
              <a:rPr lang="da-DK" dirty="0" err="1" smtClean="0"/>
              <a:t>correlations</a:t>
            </a:r>
            <a:r>
              <a:rPr lang="da-DK" dirty="0" smtClean="0"/>
              <a:t> in </a:t>
            </a:r>
            <a:r>
              <a:rPr lang="da-DK" dirty="0" err="1" smtClean="0"/>
              <a:t>p-p</a:t>
            </a:r>
            <a:r>
              <a:rPr lang="da-DK" dirty="0" smtClean="0"/>
              <a:t> </a:t>
            </a:r>
            <a:r>
              <a:rPr lang="da-DK" dirty="0" err="1" smtClean="0"/>
              <a:t>collisions</a:t>
            </a:r>
            <a:r>
              <a:rPr lang="da-DK" dirty="0" smtClean="0"/>
              <a:t>: a new test of the </a:t>
            </a:r>
            <a:r>
              <a:rPr lang="da-DK" dirty="0" err="1" smtClean="0"/>
              <a:t>microscopic</a:t>
            </a:r>
            <a:r>
              <a:rPr lang="da-DK" dirty="0" smtClean="0"/>
              <a:t> QCD </a:t>
            </a:r>
            <a:r>
              <a:rPr lang="da-DK" dirty="0" err="1" smtClean="0"/>
              <a:t>physics</a:t>
            </a:r>
            <a:r>
              <a:rPr lang="da-DK" dirty="0" smtClean="0"/>
              <a:t> (the ”</a:t>
            </a:r>
            <a:r>
              <a:rPr lang="da-DK" dirty="0" err="1" smtClean="0"/>
              <a:t>underlying</a:t>
            </a:r>
            <a:r>
              <a:rPr lang="da-DK" dirty="0" smtClean="0"/>
              <a:t> event”).</a:t>
            </a:r>
          </a:p>
          <a:p>
            <a:endParaRPr lang="da-DK" dirty="0" smtClean="0"/>
          </a:p>
          <a:p>
            <a:r>
              <a:rPr lang="da-DK" dirty="0" err="1" smtClean="0"/>
              <a:t>Parton</a:t>
            </a:r>
            <a:r>
              <a:rPr lang="da-DK" dirty="0" smtClean="0"/>
              <a:t> Distributions </a:t>
            </a:r>
            <a:r>
              <a:rPr lang="da-DK" dirty="0" err="1"/>
              <a:t>F</a:t>
            </a:r>
            <a:r>
              <a:rPr lang="da-DK" dirty="0" err="1" smtClean="0"/>
              <a:t>unctions</a:t>
            </a:r>
            <a:r>
              <a:rPr lang="da-DK" dirty="0" smtClean="0"/>
              <a:t> (PDF) in </a:t>
            </a:r>
            <a:r>
              <a:rPr lang="da-DK" dirty="0" err="1" smtClean="0"/>
              <a:t>proton-nucleus</a:t>
            </a:r>
            <a:r>
              <a:rPr lang="da-DK" dirty="0" smtClean="0"/>
              <a:t> </a:t>
            </a:r>
            <a:r>
              <a:rPr lang="da-DK" dirty="0" err="1" smtClean="0"/>
              <a:t>collisions</a:t>
            </a:r>
            <a:r>
              <a:rPr lang="da-DK" dirty="0" smtClean="0"/>
              <a:t>:  </a:t>
            </a:r>
          </a:p>
          <a:p>
            <a:pPr>
              <a:buNone/>
            </a:pPr>
            <a:r>
              <a:rPr lang="da-DK" dirty="0" smtClean="0"/>
              <a:t>      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deliver the most </a:t>
            </a:r>
            <a:r>
              <a:rPr lang="da-DK" dirty="0" err="1" smtClean="0"/>
              <a:t>accurate</a:t>
            </a:r>
            <a:r>
              <a:rPr lang="da-DK" dirty="0" smtClean="0"/>
              <a:t> </a:t>
            </a:r>
            <a:r>
              <a:rPr lang="da-DK" dirty="0" err="1" smtClean="0"/>
              <a:t>predictions</a:t>
            </a:r>
            <a:r>
              <a:rPr lang="da-DK" dirty="0" smtClean="0"/>
              <a:t>!                 </a:t>
            </a:r>
          </a:p>
          <a:p>
            <a:endParaRPr lang="da-DK" dirty="0" smtClean="0"/>
          </a:p>
          <a:p>
            <a:r>
              <a:rPr lang="da-DK" sz="3300" dirty="0" err="1" smtClean="0"/>
              <a:t>Improving</a:t>
            </a:r>
            <a:r>
              <a:rPr lang="da-DK" sz="3300" dirty="0" smtClean="0"/>
              <a:t> data </a:t>
            </a:r>
            <a:r>
              <a:rPr lang="da-DK" sz="3300" dirty="0"/>
              <a:t>sets </a:t>
            </a:r>
            <a:r>
              <a:rPr lang="da-DK" sz="3300" dirty="0" err="1"/>
              <a:t>through</a:t>
            </a:r>
            <a:r>
              <a:rPr lang="da-DK" sz="3300" dirty="0"/>
              <a:t> </a:t>
            </a:r>
            <a:r>
              <a:rPr lang="da-DK" sz="3300" dirty="0" err="1"/>
              <a:t>recovering</a:t>
            </a:r>
            <a:r>
              <a:rPr lang="da-DK" sz="3300" dirty="0"/>
              <a:t> signal at zones</a:t>
            </a:r>
            <a:r>
              <a:rPr lang="da-DK" sz="3300" dirty="0" smtClean="0"/>
              <a:t> of </a:t>
            </a:r>
            <a:r>
              <a:rPr lang="da-DK" sz="3300" dirty="0" err="1"/>
              <a:t>detectors</a:t>
            </a:r>
            <a:r>
              <a:rPr lang="da-DK" sz="3300" dirty="0"/>
              <a:t> </a:t>
            </a:r>
            <a:r>
              <a:rPr lang="da-DK" sz="3300" dirty="0" err="1" smtClean="0"/>
              <a:t>faults</a:t>
            </a:r>
            <a:r>
              <a:rPr lang="da-DK" sz="3300" dirty="0" smtClean="0"/>
              <a:t> with </a:t>
            </a:r>
            <a:r>
              <a:rPr lang="da-DK" sz="3300" dirty="0" err="1"/>
              <a:t>strong</a:t>
            </a:r>
            <a:r>
              <a:rPr lang="da-DK" sz="3300" dirty="0"/>
              <a:t> </a:t>
            </a:r>
            <a:r>
              <a:rPr lang="da-DK" sz="3300" dirty="0" smtClean="0"/>
              <a:t>signal </a:t>
            </a:r>
            <a:r>
              <a:rPr lang="da-DK" sz="3300" dirty="0" err="1" smtClean="0"/>
              <a:t>contamination</a:t>
            </a:r>
            <a:r>
              <a:rPr lang="da-DK" sz="3300" dirty="0" smtClean="0"/>
              <a:t>.</a:t>
            </a:r>
          </a:p>
          <a:p>
            <a:endParaRPr lang="da-DK" sz="3300" dirty="0" smtClean="0"/>
          </a:p>
          <a:p>
            <a:r>
              <a:rPr lang="da-DK" sz="3300" dirty="0" smtClean="0"/>
              <a:t>New </a:t>
            </a:r>
            <a:r>
              <a:rPr lang="da-DK" sz="3300" dirty="0" err="1" smtClean="0"/>
              <a:t>bounds</a:t>
            </a:r>
            <a:r>
              <a:rPr lang="da-DK" sz="3300" dirty="0" smtClean="0"/>
              <a:t> on </a:t>
            </a:r>
            <a:r>
              <a:rPr lang="da-DK" sz="3300" dirty="0" err="1" smtClean="0"/>
              <a:t>baryogenesis</a:t>
            </a:r>
            <a:r>
              <a:rPr lang="da-DK" sz="3300" dirty="0" smtClean="0"/>
              <a:t> in the </a:t>
            </a:r>
            <a:r>
              <a:rPr lang="da-DK" sz="3300" dirty="0" err="1" smtClean="0"/>
              <a:t>Universe</a:t>
            </a:r>
            <a:r>
              <a:rPr lang="da-DK" sz="3300" dirty="0" smtClean="0"/>
              <a:t> from LHC data!</a:t>
            </a: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3/5/2012</a:t>
            </a:r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" name="Grupper 3"/>
          <p:cNvGrpSpPr/>
          <p:nvPr/>
        </p:nvGrpSpPr>
        <p:grpSpPr>
          <a:xfrm>
            <a:off x="7596338" y="1340768"/>
            <a:ext cx="936104" cy="576064"/>
            <a:chOff x="2555776" y="1988840"/>
            <a:chExt cx="4680520" cy="3312368"/>
          </a:xfrm>
        </p:grpSpPr>
        <p:sp>
          <p:nvSpPr>
            <p:cNvPr id="9" name="Ellipse 8"/>
            <p:cNvSpPr/>
            <p:nvPr/>
          </p:nvSpPr>
          <p:spPr>
            <a:xfrm>
              <a:off x="2555776" y="3356992"/>
              <a:ext cx="3168352" cy="1728192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707904" y="3356992"/>
              <a:ext cx="3528392" cy="1944216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" name="Grupper 5"/>
          <p:cNvGrpSpPr/>
          <p:nvPr/>
        </p:nvGrpSpPr>
        <p:grpSpPr>
          <a:xfrm>
            <a:off x="7596336" y="2924944"/>
            <a:ext cx="864096" cy="648072"/>
            <a:chOff x="2555776" y="1988840"/>
            <a:chExt cx="4536504" cy="3096344"/>
          </a:xfrm>
        </p:grpSpPr>
        <p:sp>
          <p:nvSpPr>
            <p:cNvPr id="12" name="Ellipse 11"/>
            <p:cNvSpPr/>
            <p:nvPr/>
          </p:nvSpPr>
          <p:spPr>
            <a:xfrm>
              <a:off x="2555776" y="3356992"/>
              <a:ext cx="3168352" cy="1728192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6" name="Grupper 15"/>
          <p:cNvGrpSpPr/>
          <p:nvPr/>
        </p:nvGrpSpPr>
        <p:grpSpPr>
          <a:xfrm>
            <a:off x="7668348" y="2276872"/>
            <a:ext cx="720080" cy="360040"/>
            <a:chOff x="1907704" y="1988840"/>
            <a:chExt cx="5184576" cy="2016224"/>
          </a:xfrm>
        </p:grpSpPr>
        <p:sp>
          <p:nvSpPr>
            <p:cNvPr id="14" name="Ellipse 13"/>
            <p:cNvSpPr/>
            <p:nvPr/>
          </p:nvSpPr>
          <p:spPr>
            <a:xfrm>
              <a:off x="1907704" y="2276872"/>
              <a:ext cx="3744416" cy="1728192"/>
            </a:xfrm>
            <a:prstGeom prst="ellipse">
              <a:avLst/>
            </a:prstGeom>
            <a:solidFill>
              <a:srgbClr val="CCFFCC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upper 18"/>
          <p:cNvGrpSpPr/>
          <p:nvPr/>
        </p:nvGrpSpPr>
        <p:grpSpPr>
          <a:xfrm>
            <a:off x="7668346" y="4797152"/>
            <a:ext cx="1008112" cy="576064"/>
            <a:chOff x="2555776" y="3356992"/>
            <a:chExt cx="4680520" cy="1944216"/>
          </a:xfrm>
        </p:grpSpPr>
        <p:sp>
          <p:nvSpPr>
            <p:cNvPr id="17" name="Ellipse 16"/>
            <p:cNvSpPr/>
            <p:nvPr/>
          </p:nvSpPr>
          <p:spPr>
            <a:xfrm>
              <a:off x="2555776" y="3356992"/>
              <a:ext cx="3168352" cy="1728192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707904" y="3356992"/>
              <a:ext cx="3528392" cy="1944216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" name="Grupper 21"/>
          <p:cNvGrpSpPr/>
          <p:nvPr/>
        </p:nvGrpSpPr>
        <p:grpSpPr>
          <a:xfrm>
            <a:off x="7740352" y="3789040"/>
            <a:ext cx="720080" cy="648072"/>
            <a:chOff x="7740352" y="3789040"/>
            <a:chExt cx="720080" cy="648072"/>
          </a:xfrm>
        </p:grpSpPr>
        <p:sp>
          <p:nvSpPr>
            <p:cNvPr id="20" name="Ellipse 19"/>
            <p:cNvSpPr/>
            <p:nvPr/>
          </p:nvSpPr>
          <p:spPr>
            <a:xfrm>
              <a:off x="7740352" y="3789040"/>
              <a:ext cx="648072" cy="360040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 w="25400"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812360" y="4077072"/>
              <a:ext cx="648072" cy="360040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 w="25400"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0853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50" y="274638"/>
            <a:ext cx="6408712" cy="4180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sz="1800" dirty="0" err="1" smtClean="0"/>
              <a:t>Early</a:t>
            </a:r>
            <a:r>
              <a:rPr lang="da-DK" sz="1800" dirty="0" smtClean="0"/>
              <a:t> </a:t>
            </a:r>
            <a:r>
              <a:rPr lang="da-DK" sz="1800" dirty="0" err="1" smtClean="0"/>
              <a:t>Universe</a:t>
            </a:r>
            <a:r>
              <a:rPr lang="da-DK" sz="1800" dirty="0" smtClean="0"/>
              <a:t> vs. </a:t>
            </a:r>
            <a:r>
              <a:rPr lang="da-DK" sz="1800" dirty="0" err="1" smtClean="0"/>
              <a:t>Collisions</a:t>
            </a:r>
            <a:r>
              <a:rPr lang="da-DK" sz="1800" dirty="0" smtClean="0"/>
              <a:t> of Heavy Ions</a:t>
            </a:r>
            <a:endParaRPr lang="da-DK" sz="1800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0332" y="836712"/>
            <a:ext cx="4354347" cy="3098800"/>
            <a:chOff x="9" y="108"/>
            <a:chExt cx="4001" cy="32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108"/>
              <a:ext cx="4001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576"/>
              <a:ext cx="3714" cy="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68"/>
              <a:ext cx="259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7" y="853654"/>
            <a:ext cx="5109923" cy="3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3923932" y="908727"/>
            <a:ext cx="309405" cy="2901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CMB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144554" cy="1759796"/>
          </a:xfrm>
          <a:prstGeom prst="rect">
            <a:avLst/>
          </a:prstGeom>
        </p:spPr>
      </p:pic>
      <p:pic>
        <p:nvPicPr>
          <p:cNvPr id="15" name="Billede 14" descr="ALICE-map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1"/>
            <a:ext cx="3168352" cy="1773672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539554" y="414908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CMB sky</a:t>
            </a:r>
            <a:endParaRPr lang="da-DK" sz="1200" dirty="0"/>
          </a:p>
        </p:txBody>
      </p:sp>
      <p:sp>
        <p:nvSpPr>
          <p:cNvPr id="18" name="Tekstfelt 17"/>
          <p:cNvSpPr txBox="1"/>
          <p:nvPr/>
        </p:nvSpPr>
        <p:spPr>
          <a:xfrm>
            <a:off x="5220072" y="414908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  <a:r>
              <a:rPr lang="da-DK" sz="1200" dirty="0" smtClean="0"/>
              <a:t>eavy Ion </a:t>
            </a:r>
            <a:r>
              <a:rPr lang="da-DK" sz="1200" dirty="0" err="1"/>
              <a:t>C</a:t>
            </a:r>
            <a:r>
              <a:rPr lang="da-DK" sz="1200" dirty="0" err="1" smtClean="0"/>
              <a:t>ollision</a:t>
            </a:r>
            <a:endParaRPr lang="da-DK" sz="1200" dirty="0"/>
          </a:p>
        </p:txBody>
      </p:sp>
      <p:grpSp>
        <p:nvGrpSpPr>
          <p:cNvPr id="19" name="Grupper 18"/>
          <p:cNvGrpSpPr/>
          <p:nvPr/>
        </p:nvGrpSpPr>
        <p:grpSpPr>
          <a:xfrm>
            <a:off x="3923928" y="4581128"/>
            <a:ext cx="1080120" cy="936104"/>
            <a:chOff x="2555776" y="1988840"/>
            <a:chExt cx="4680520" cy="3312368"/>
          </a:xfrm>
        </p:grpSpPr>
        <p:sp>
          <p:nvSpPr>
            <p:cNvPr id="20" name="Ellipse 19"/>
            <p:cNvSpPr/>
            <p:nvPr/>
          </p:nvSpPr>
          <p:spPr>
            <a:xfrm>
              <a:off x="2555776" y="3356992"/>
              <a:ext cx="3168352" cy="1728192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707904" y="3356992"/>
              <a:ext cx="3528392" cy="1944216"/>
            </a:xfrm>
            <a:prstGeom prst="ellipse">
              <a:avLst/>
            </a:prstGeom>
            <a:solidFill>
              <a:srgbClr val="3366FF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9694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040560" cy="692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sz="2400" dirty="0" smtClean="0"/>
              <a:t>Long Range </a:t>
            </a:r>
            <a:r>
              <a:rPr lang="da-DK" sz="2400" dirty="0" err="1" smtClean="0"/>
              <a:t>Rapidity</a:t>
            </a:r>
            <a:r>
              <a:rPr lang="da-DK" sz="2400" dirty="0" smtClean="0"/>
              <a:t> </a:t>
            </a:r>
            <a:r>
              <a:rPr lang="da-DK" sz="2400" dirty="0" err="1" smtClean="0"/>
              <a:t>Correlations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Billede 6" descr="900GeV-correlatio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1" r="2331"/>
          <a:stretch/>
        </p:blipFill>
        <p:spPr>
          <a:xfrm>
            <a:off x="5868144" y="836720"/>
            <a:ext cx="2795612" cy="2742143"/>
          </a:xfrm>
          <a:prstGeom prst="rect">
            <a:avLst/>
          </a:prstGeom>
        </p:spPr>
      </p:pic>
      <p:pic>
        <p:nvPicPr>
          <p:cNvPr id="8" name="Billede 7" descr="7TeV-correla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3637582"/>
            <a:ext cx="2664296" cy="2671738"/>
          </a:xfrm>
          <a:prstGeom prst="rect">
            <a:avLst/>
          </a:prstGeom>
        </p:spPr>
      </p:pic>
      <p:pic>
        <p:nvPicPr>
          <p:cNvPr id="9" name="Billede 8" descr="QED-fiel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1"/>
            <a:ext cx="1296144" cy="1564311"/>
          </a:xfrm>
          <a:prstGeom prst="rect">
            <a:avLst/>
          </a:prstGeom>
        </p:spPr>
      </p:pic>
      <p:pic>
        <p:nvPicPr>
          <p:cNvPr id="10" name="Billede 9" descr="QCH-fiel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0" y="1268760"/>
            <a:ext cx="2088232" cy="841412"/>
          </a:xfrm>
          <a:prstGeom prst="rect">
            <a:avLst/>
          </a:prstGeom>
        </p:spPr>
      </p:pic>
      <p:pic>
        <p:nvPicPr>
          <p:cNvPr id="11" name="Billede 10" descr="string fragmentati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76" y="3725540"/>
            <a:ext cx="2364470" cy="2468240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395536" y="90872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QED-</a:t>
            </a:r>
            <a:r>
              <a:rPr lang="da-DK" dirty="0" err="1" smtClean="0"/>
              <a:t>field</a:t>
            </a:r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2915820" y="9087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QCD-</a:t>
            </a:r>
            <a:r>
              <a:rPr lang="da-DK" dirty="0" err="1" smtClean="0"/>
              <a:t>field</a:t>
            </a:r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2195736" y="2276872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Backward</a:t>
            </a:r>
            <a:r>
              <a:rPr lang="da-DK" dirty="0" smtClean="0"/>
              <a:t>-Forward </a:t>
            </a:r>
            <a:r>
              <a:rPr lang="da-DK" dirty="0" err="1" smtClean="0"/>
              <a:t>correlations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2627784" y="328498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String</a:t>
            </a:r>
            <a:r>
              <a:rPr lang="da-DK" dirty="0" smtClean="0"/>
              <a:t> Fragmentation</a:t>
            </a:r>
            <a:endParaRPr lang="da-DK" dirty="0"/>
          </a:p>
        </p:txBody>
      </p:sp>
      <p:sp>
        <p:nvSpPr>
          <p:cNvPr id="16" name="Pil ned 15"/>
          <p:cNvSpPr/>
          <p:nvPr/>
        </p:nvSpPr>
        <p:spPr>
          <a:xfrm>
            <a:off x="3419872" y="2708920"/>
            <a:ext cx="484632" cy="504056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Højrepil 16"/>
          <p:cNvSpPr/>
          <p:nvPr/>
        </p:nvSpPr>
        <p:spPr>
          <a:xfrm>
            <a:off x="5508106" y="2204864"/>
            <a:ext cx="576064" cy="4846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" name="Lige pilforbindelse 18"/>
          <p:cNvCxnSpPr/>
          <p:nvPr/>
        </p:nvCxnSpPr>
        <p:spPr>
          <a:xfrm flipV="1">
            <a:off x="3851920" y="1628800"/>
            <a:ext cx="324036" cy="5760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flipH="1" flipV="1">
            <a:off x="3059832" y="1628800"/>
            <a:ext cx="432048" cy="5760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Billede 24" descr="correlation-factor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437112"/>
            <a:ext cx="2330539" cy="758496"/>
          </a:xfrm>
          <a:prstGeom prst="rect">
            <a:avLst/>
          </a:prstGeom>
        </p:spPr>
      </p:pic>
      <p:grpSp>
        <p:nvGrpSpPr>
          <p:cNvPr id="26" name="Grupper 25"/>
          <p:cNvGrpSpPr/>
          <p:nvPr/>
        </p:nvGrpSpPr>
        <p:grpSpPr>
          <a:xfrm>
            <a:off x="251520" y="188640"/>
            <a:ext cx="1259632" cy="504056"/>
            <a:chOff x="1907704" y="1988840"/>
            <a:chExt cx="5184576" cy="2016224"/>
          </a:xfrm>
        </p:grpSpPr>
        <p:sp>
          <p:nvSpPr>
            <p:cNvPr id="27" name="Ellipse 26"/>
            <p:cNvSpPr/>
            <p:nvPr/>
          </p:nvSpPr>
          <p:spPr>
            <a:xfrm>
              <a:off x="1907704" y="2276872"/>
              <a:ext cx="3744416" cy="1728192"/>
            </a:xfrm>
            <a:prstGeom prst="ellipse">
              <a:avLst/>
            </a:prstGeom>
            <a:solidFill>
              <a:srgbClr val="CCFFCC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546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240360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dirty="0" smtClean="0"/>
              <a:t>Jet </a:t>
            </a:r>
            <a:r>
              <a:rPr lang="da-DK" dirty="0" err="1" smtClean="0"/>
              <a:t>Quenching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7" name="Pladsholder til indhold 6" descr="run168759_evt7578342_v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58" y="2996960"/>
            <a:ext cx="3403981" cy="2735975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4" name="Billede 6" descr="RAA_ALIC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700816"/>
            <a:ext cx="5105400" cy="40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kstboks 7"/>
          <p:cNvSpPr txBox="1">
            <a:spLocks noChangeArrowheads="1"/>
          </p:cNvSpPr>
          <p:nvPr/>
        </p:nvSpPr>
        <p:spPr bwMode="auto">
          <a:xfrm>
            <a:off x="7467600" y="4725144"/>
            <a:ext cx="1676400" cy="36933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Punch </a:t>
            </a:r>
            <a:r>
              <a:rPr lang="da-DK" dirty="0" err="1">
                <a:solidFill>
                  <a:srgbClr val="FF0000"/>
                </a:solidFill>
              </a:rPr>
              <a:t>through</a:t>
            </a:r>
            <a:r>
              <a:rPr lang="da-DK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6" name="Lige pilforbindelse 9"/>
          <p:cNvCxnSpPr>
            <a:cxnSpLocks noChangeShapeType="1"/>
            <a:stCxn id="25" idx="1"/>
          </p:cNvCxnSpPr>
          <p:nvPr/>
        </p:nvCxnSpPr>
        <p:spPr bwMode="auto">
          <a:xfrm flipV="1">
            <a:off x="7467600" y="4149080"/>
            <a:ext cx="488776" cy="76073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" name="Lige pilforbindelse 14"/>
          <p:cNvCxnSpPr>
            <a:cxnSpLocks noChangeShapeType="1"/>
          </p:cNvCxnSpPr>
          <p:nvPr/>
        </p:nvCxnSpPr>
        <p:spPr bwMode="auto">
          <a:xfrm>
            <a:off x="5580112" y="2780928"/>
            <a:ext cx="2" cy="20882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8" name="Tekstboks 16"/>
          <p:cNvSpPr txBox="1">
            <a:spLocks noChangeArrowheads="1"/>
          </p:cNvSpPr>
          <p:nvPr/>
        </p:nvSpPr>
        <p:spPr bwMode="auto">
          <a:xfrm>
            <a:off x="6228184" y="5661252"/>
            <a:ext cx="190500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 dirty="0" smtClean="0"/>
              <a:t>ALICE. </a:t>
            </a:r>
            <a:r>
              <a:rPr lang="da-DK" dirty="0" err="1" smtClean="0"/>
              <a:t>Phys</a:t>
            </a:r>
            <a:r>
              <a:rPr lang="da-DK" dirty="0" smtClean="0"/>
              <a:t>. </a:t>
            </a:r>
            <a:r>
              <a:rPr lang="da-DK" dirty="0" err="1" smtClean="0"/>
              <a:t>Lett</a:t>
            </a:r>
            <a:r>
              <a:rPr lang="da-DK" dirty="0" smtClean="0"/>
              <a:t>. B 696 (2010) 30-39 </a:t>
            </a:r>
            <a:endParaRPr lang="da-DK" dirty="0"/>
          </a:p>
        </p:txBody>
      </p:sp>
      <p:sp>
        <p:nvSpPr>
          <p:cNvPr id="29" name="Ellipse 28"/>
          <p:cNvSpPr/>
          <p:nvPr/>
        </p:nvSpPr>
        <p:spPr>
          <a:xfrm>
            <a:off x="8172400" y="2348880"/>
            <a:ext cx="541784" cy="51435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604448" y="2348880"/>
            <a:ext cx="539552" cy="514350"/>
          </a:xfrm>
          <a:prstGeom prst="ellipse">
            <a:avLst/>
          </a:prstGeom>
          <a:solidFill>
            <a:srgbClr val="CCFFCC">
              <a:alpha val="4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8460434" y="3923531"/>
            <a:ext cx="577280" cy="51435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/>
          <p:cNvSpPr/>
          <p:nvPr/>
        </p:nvSpPr>
        <p:spPr>
          <a:xfrm>
            <a:off x="8536510" y="3933056"/>
            <a:ext cx="576064" cy="514350"/>
          </a:xfrm>
          <a:prstGeom prst="ellipse">
            <a:avLst/>
          </a:prstGeom>
          <a:solidFill>
            <a:srgbClr val="CCFFCC">
              <a:alpha val="4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Tekstboks 25"/>
          <p:cNvSpPr txBox="1"/>
          <p:nvPr/>
        </p:nvSpPr>
        <p:spPr>
          <a:xfrm>
            <a:off x="5580112" y="3645024"/>
            <a:ext cx="6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x7</a:t>
            </a:r>
            <a:endParaRPr lang="da-DK" dirty="0"/>
          </a:p>
        </p:txBody>
      </p:sp>
      <p:grpSp>
        <p:nvGrpSpPr>
          <p:cNvPr id="37" name="Grupper 36"/>
          <p:cNvGrpSpPr/>
          <p:nvPr/>
        </p:nvGrpSpPr>
        <p:grpSpPr>
          <a:xfrm>
            <a:off x="611560" y="404664"/>
            <a:ext cx="1259632" cy="504056"/>
            <a:chOff x="1907704" y="1988840"/>
            <a:chExt cx="5184576" cy="2016224"/>
          </a:xfrm>
        </p:grpSpPr>
        <p:sp>
          <p:nvSpPr>
            <p:cNvPr id="38" name="Ellipse 37"/>
            <p:cNvSpPr/>
            <p:nvPr/>
          </p:nvSpPr>
          <p:spPr>
            <a:xfrm>
              <a:off x="1907704" y="2276872"/>
              <a:ext cx="3744416" cy="1728192"/>
            </a:xfrm>
            <a:prstGeom prst="ellipse">
              <a:avLst/>
            </a:prstGeom>
            <a:solidFill>
              <a:srgbClr val="CCFFCC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63888" y="1988840"/>
              <a:ext cx="3528392" cy="1944216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2"/>
          <p:cNvGrpSpPr>
            <a:grpSpLocks/>
          </p:cNvGrpSpPr>
          <p:nvPr/>
        </p:nvGrpSpPr>
        <p:grpSpPr bwMode="auto">
          <a:xfrm>
            <a:off x="395540" y="1268760"/>
            <a:ext cx="2736304" cy="1584176"/>
            <a:chOff x="1328" y="808"/>
            <a:chExt cx="3386" cy="1971"/>
          </a:xfrm>
          <a:solidFill>
            <a:schemeClr val="bg1"/>
          </a:solidFill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5" y="808"/>
              <a:ext cx="1800" cy="197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28" y="891"/>
              <a:ext cx="1199" cy="1805"/>
              <a:chOff x="1328" y="891"/>
              <a:chExt cx="1199" cy="1805"/>
            </a:xfrm>
            <a:grpFill/>
          </p:grpSpPr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6" y="891"/>
                <a:ext cx="903" cy="1805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28" y="1730"/>
                <a:ext cx="183" cy="183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44" y="1640"/>
                <a:ext cx="183" cy="183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806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240360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 b="1" dirty="0" smtClean="0"/>
              <a:t>Summary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6004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da-DK" sz="2400" dirty="0" smtClean="0"/>
              <a:t>The</a:t>
            </a:r>
            <a:r>
              <a:rPr lang="da-DK" sz="2400" dirty="0"/>
              <a:t> </a:t>
            </a:r>
            <a:r>
              <a:rPr lang="da-DK" sz="2400" dirty="0" smtClean="0"/>
              <a:t>grant from the Danish National Research Foundation has </a:t>
            </a:r>
            <a:r>
              <a:rPr lang="da-DK" sz="2400" dirty="0" err="1" smtClean="0"/>
              <a:t>been</a:t>
            </a:r>
            <a:r>
              <a:rPr lang="da-DK" sz="2400" dirty="0" smtClean="0"/>
              <a:t> decisive for </a:t>
            </a:r>
            <a:r>
              <a:rPr lang="da-DK" sz="2400" dirty="0" err="1" smtClean="0"/>
              <a:t>bringing</a:t>
            </a:r>
            <a:r>
              <a:rPr lang="da-DK" sz="2400" dirty="0" smtClean="0"/>
              <a:t> </a:t>
            </a:r>
            <a:r>
              <a:rPr lang="da-DK" sz="2400" dirty="0" err="1" smtClean="0"/>
              <a:t>outstanding</a:t>
            </a:r>
            <a:r>
              <a:rPr lang="da-DK" sz="2400" dirty="0" smtClean="0"/>
              <a:t> </a:t>
            </a:r>
            <a:r>
              <a:rPr lang="da-DK" sz="2400" dirty="0" err="1" smtClean="0"/>
              <a:t>young</a:t>
            </a:r>
            <a:r>
              <a:rPr lang="da-DK" sz="2400" dirty="0" smtClean="0"/>
              <a:t> </a:t>
            </a:r>
            <a:r>
              <a:rPr lang="da-DK" sz="2400" dirty="0" err="1" smtClean="0"/>
              <a:t>scientists</a:t>
            </a:r>
            <a:r>
              <a:rPr lang="da-DK" sz="2400" dirty="0" smtClean="0"/>
              <a:t> to the </a:t>
            </a:r>
            <a:r>
              <a:rPr lang="da-DK" sz="2400" dirty="0" err="1" smtClean="0"/>
              <a:t>Discovery</a:t>
            </a:r>
            <a:r>
              <a:rPr lang="da-DK" sz="2400" dirty="0" smtClean="0"/>
              <a:t> Center and for </a:t>
            </a:r>
            <a:r>
              <a:rPr lang="da-DK" sz="2400" dirty="0" err="1" smtClean="0"/>
              <a:t>initiating</a:t>
            </a:r>
            <a:r>
              <a:rPr lang="da-DK" sz="2400" dirty="0" smtClean="0"/>
              <a:t> </a:t>
            </a:r>
            <a:r>
              <a:rPr lang="da-DK" sz="2400" b="1" dirty="0" smtClean="0"/>
              <a:t>new </a:t>
            </a:r>
            <a:r>
              <a:rPr lang="da-DK" sz="2400" b="1" dirty="0" err="1" smtClean="0"/>
              <a:t>physics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across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previous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borders</a:t>
            </a:r>
            <a:endParaRPr lang="da-DK" sz="2400" b="1" dirty="0" smtClean="0"/>
          </a:p>
          <a:p>
            <a:endParaRPr lang="da-DK" sz="2400" b="1" dirty="0" smtClean="0"/>
          </a:p>
          <a:p>
            <a:r>
              <a:rPr lang="da-DK" sz="2400" dirty="0" smtClean="0"/>
              <a:t>The </a:t>
            </a:r>
            <a:r>
              <a:rPr lang="da-DK" sz="2400" dirty="0" err="1" smtClean="0"/>
              <a:t>flexibility</a:t>
            </a:r>
            <a:r>
              <a:rPr lang="da-DK" sz="2400" dirty="0" smtClean="0"/>
              <a:t> has </a:t>
            </a:r>
            <a:r>
              <a:rPr lang="da-DK" sz="2400" dirty="0" err="1" smtClean="0"/>
              <a:t>been</a:t>
            </a:r>
            <a:r>
              <a:rPr lang="da-DK" sz="2400" dirty="0" smtClean="0"/>
              <a:t> </a:t>
            </a:r>
            <a:r>
              <a:rPr lang="da-DK" sz="2400" dirty="0" err="1" smtClean="0"/>
              <a:t>essential</a:t>
            </a:r>
            <a:r>
              <a:rPr lang="da-DK" sz="2400" dirty="0" smtClean="0"/>
              <a:t> for </a:t>
            </a:r>
            <a:r>
              <a:rPr lang="da-DK" sz="2400" b="1" dirty="0" err="1" smtClean="0"/>
              <a:t>hiring</a:t>
            </a:r>
            <a:r>
              <a:rPr lang="da-DK" sz="2400" b="1" dirty="0" smtClean="0"/>
              <a:t> the </a:t>
            </a:r>
            <a:r>
              <a:rPr lang="da-DK" sz="2400" b="1" dirty="0" err="1" smtClean="0"/>
              <a:t>best</a:t>
            </a:r>
            <a:r>
              <a:rPr lang="da-DK" sz="2400" b="1" dirty="0" smtClean="0"/>
              <a:t> at the right time </a:t>
            </a:r>
            <a:r>
              <a:rPr lang="da-DK" sz="2400" dirty="0" smtClean="0"/>
              <a:t>and </a:t>
            </a:r>
            <a:r>
              <a:rPr lang="da-DK" sz="2400" dirty="0" err="1" smtClean="0"/>
              <a:t>combining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other</a:t>
            </a:r>
            <a:r>
              <a:rPr lang="da-DK" sz="2400" dirty="0" smtClean="0"/>
              <a:t> </a:t>
            </a:r>
            <a:r>
              <a:rPr lang="da-DK" sz="2400" dirty="0" err="1" smtClean="0"/>
              <a:t>grants</a:t>
            </a:r>
            <a:r>
              <a:rPr lang="da-DK" sz="2400" dirty="0" smtClean="0"/>
              <a:t>: </a:t>
            </a:r>
            <a:r>
              <a:rPr lang="da-DK" sz="2400" b="1" dirty="0" smtClean="0"/>
              <a:t>a </a:t>
            </a:r>
            <a:r>
              <a:rPr lang="da-DK" sz="2400" b="1" dirty="0" err="1" smtClean="0"/>
              <a:t>fantastic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period</a:t>
            </a:r>
            <a:r>
              <a:rPr lang="da-DK" sz="2400" b="1" dirty="0" smtClean="0"/>
              <a:t> of </a:t>
            </a:r>
            <a:r>
              <a:rPr lang="da-DK" sz="2400" b="1" dirty="0" err="1" smtClean="0"/>
              <a:t>growth</a:t>
            </a:r>
            <a:r>
              <a:rPr lang="da-DK" sz="2400" b="1" dirty="0" smtClean="0"/>
              <a:t> </a:t>
            </a:r>
          </a:p>
          <a:p>
            <a:endParaRPr lang="da-DK" sz="2400" b="1" dirty="0" smtClean="0"/>
          </a:p>
          <a:p>
            <a:r>
              <a:rPr lang="da-DK" sz="2400" dirty="0" err="1" smtClean="0"/>
              <a:t>Many</a:t>
            </a:r>
            <a:r>
              <a:rPr lang="da-DK" sz="2400" dirty="0" smtClean="0"/>
              <a:t> diverse </a:t>
            </a:r>
            <a:r>
              <a:rPr lang="da-DK" sz="2400" dirty="0" err="1" smtClean="0"/>
              <a:t>activities</a:t>
            </a:r>
            <a:r>
              <a:rPr lang="da-DK" sz="2400" dirty="0" smtClean="0"/>
              <a:t>: A </a:t>
            </a:r>
            <a:r>
              <a:rPr lang="da-DK" sz="2400" dirty="0" err="1" smtClean="0"/>
              <a:t>wealth</a:t>
            </a:r>
            <a:r>
              <a:rPr lang="da-DK" sz="2400" dirty="0" smtClean="0"/>
              <a:t> of </a:t>
            </a:r>
            <a:r>
              <a:rPr lang="da-DK" sz="2400" dirty="0" err="1" smtClean="0"/>
              <a:t>exciting</a:t>
            </a:r>
            <a:r>
              <a:rPr lang="da-DK" sz="2400" dirty="0" smtClean="0"/>
              <a:t> </a:t>
            </a:r>
            <a:r>
              <a:rPr lang="da-DK" sz="2400" dirty="0" err="1" smtClean="0"/>
              <a:t>results</a:t>
            </a:r>
            <a:r>
              <a:rPr lang="da-DK" sz="2400" dirty="0" smtClean="0"/>
              <a:t> </a:t>
            </a:r>
            <a:r>
              <a:rPr lang="da-DK" sz="2400" dirty="0" err="1" smtClean="0"/>
              <a:t>already</a:t>
            </a:r>
            <a:r>
              <a:rPr lang="da-DK" sz="2400" dirty="0" smtClean="0"/>
              <a:t> </a:t>
            </a:r>
            <a:r>
              <a:rPr lang="da-DK" sz="2400" dirty="0" err="1" smtClean="0"/>
              <a:t>delivered</a:t>
            </a:r>
            <a:r>
              <a:rPr lang="da-DK" sz="2400" dirty="0" smtClean="0"/>
              <a:t>, and </a:t>
            </a:r>
            <a:r>
              <a:rPr lang="da-DK" sz="2400" b="1" dirty="0" err="1" smtClean="0"/>
              <a:t>much</a:t>
            </a:r>
            <a:r>
              <a:rPr lang="da-DK" sz="2400" b="1" dirty="0" smtClean="0"/>
              <a:t> more to </a:t>
            </a:r>
            <a:r>
              <a:rPr lang="da-DK" sz="2400" b="1" dirty="0" err="1" smtClean="0"/>
              <a:t>come</a:t>
            </a:r>
            <a:endParaRPr lang="da-DK" sz="2400" b="1" dirty="0" smtClean="0"/>
          </a:p>
          <a:p>
            <a:endParaRPr lang="da-DK" sz="2400" b="1" dirty="0" smtClean="0"/>
          </a:p>
          <a:p>
            <a:r>
              <a:rPr lang="da-DK" sz="2400" dirty="0" smtClean="0"/>
              <a:t>The </a:t>
            </a:r>
            <a:r>
              <a:rPr lang="da-DK" sz="2400" dirty="0" err="1" smtClean="0"/>
              <a:t>Discovery</a:t>
            </a:r>
            <a:r>
              <a:rPr lang="da-DK" sz="2400" dirty="0" smtClean="0"/>
              <a:t> Center is </a:t>
            </a:r>
            <a:r>
              <a:rPr lang="da-DK" sz="2400" dirty="0" err="1" smtClean="0"/>
              <a:t>much</a:t>
            </a:r>
            <a:r>
              <a:rPr lang="da-DK" sz="2400" dirty="0" smtClean="0"/>
              <a:t> more </a:t>
            </a:r>
            <a:r>
              <a:rPr lang="da-DK" sz="2400" dirty="0" err="1" smtClean="0"/>
              <a:t>than</a:t>
            </a:r>
            <a:r>
              <a:rPr lang="da-DK" sz="2400" dirty="0" smtClean="0"/>
              <a:t> the sum of the parts:        </a:t>
            </a:r>
            <a:r>
              <a:rPr lang="da-DK" sz="2400" dirty="0"/>
              <a:t> </a:t>
            </a:r>
            <a:r>
              <a:rPr lang="da-DK" sz="2400" dirty="0" smtClean="0"/>
              <a:t>                   </a:t>
            </a:r>
            <a:r>
              <a:rPr lang="da-DK" sz="2400" b="1" dirty="0" smtClean="0"/>
              <a:t>a transformation of the </a:t>
            </a:r>
            <a:r>
              <a:rPr lang="da-DK" sz="2400" b="1" dirty="0" err="1" smtClean="0"/>
              <a:t>high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energy</a:t>
            </a:r>
            <a:r>
              <a:rPr lang="da-DK" sz="2400" b="1" dirty="0" smtClean="0"/>
              <a:t> research landscape in Denmark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Billede 6" descr="han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53136"/>
            <a:ext cx="3131840" cy="2204864"/>
          </a:xfrm>
          <a:prstGeom prst="rect">
            <a:avLst/>
          </a:prstGeom>
        </p:spPr>
      </p:pic>
      <p:pic>
        <p:nvPicPr>
          <p:cNvPr id="8" name="Billede 7" descr="pull togeth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" y="4725144"/>
            <a:ext cx="304488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099"/>
          </a:xfrm>
        </p:spPr>
        <p:txBody>
          <a:bodyPr>
            <a:normAutofit/>
          </a:bodyPr>
          <a:lstStyle/>
          <a:p>
            <a:r>
              <a:rPr lang="da-DK" dirty="0" err="1" smtClean="0"/>
              <a:t>Towards</a:t>
            </a:r>
            <a:r>
              <a:rPr lang="da-DK" dirty="0" smtClean="0"/>
              <a:t> DISCOVERY 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800" dirty="0" err="1"/>
              <a:t>Self</a:t>
            </a:r>
            <a:r>
              <a:rPr lang="da-DK" sz="2800" dirty="0"/>
              <a:t>-Evaluation of DISCOVERY </a:t>
            </a:r>
            <a:r>
              <a:rPr lang="da-DK" sz="2800" dirty="0" smtClean="0"/>
              <a:t>I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asked</a:t>
            </a:r>
            <a:r>
              <a:rPr lang="da-DK" sz="2800" dirty="0" smtClean="0"/>
              <a:t> to </a:t>
            </a:r>
            <a:r>
              <a:rPr lang="da-DK" sz="2800" dirty="0" err="1" smtClean="0"/>
              <a:t>submit</a:t>
            </a:r>
            <a:r>
              <a:rPr lang="da-DK" sz="2800" dirty="0"/>
              <a:t>:</a:t>
            </a:r>
            <a:endParaRPr lang="da-DK" sz="2800" dirty="0" smtClean="0"/>
          </a:p>
          <a:p>
            <a:r>
              <a:rPr lang="da-DK" sz="2800" dirty="0" smtClean="0"/>
              <a:t>a ”</a:t>
            </a:r>
            <a:r>
              <a:rPr lang="da-DK" sz="2800" dirty="0" err="1" smtClean="0"/>
              <a:t>self-evaluation</a:t>
            </a:r>
            <a:r>
              <a:rPr lang="da-DK" sz="2800" dirty="0" smtClean="0"/>
              <a:t>” by </a:t>
            </a:r>
            <a:r>
              <a:rPr lang="da-DK" sz="2800" dirty="0" err="1" smtClean="0"/>
              <a:t>February</a:t>
            </a:r>
            <a:r>
              <a:rPr lang="da-DK" sz="2800" dirty="0" smtClean="0"/>
              <a:t> 2013 </a:t>
            </a:r>
          </a:p>
          <a:p>
            <a:r>
              <a:rPr lang="da-DK" sz="2800" dirty="0" err="1" smtClean="0"/>
              <a:t>names</a:t>
            </a:r>
            <a:r>
              <a:rPr lang="da-DK" sz="2800" dirty="0" smtClean="0"/>
              <a:t> for 3 </a:t>
            </a:r>
            <a:r>
              <a:rPr lang="da-DK" sz="2800" dirty="0" err="1" smtClean="0"/>
              <a:t>possible</a:t>
            </a:r>
            <a:r>
              <a:rPr lang="da-DK" sz="2800" dirty="0" smtClean="0"/>
              <a:t> </a:t>
            </a:r>
            <a:r>
              <a:rPr lang="da-DK" sz="2800" dirty="0" err="1" smtClean="0"/>
              <a:t>external</a:t>
            </a:r>
            <a:r>
              <a:rPr lang="da-DK" sz="2800" dirty="0" smtClean="0"/>
              <a:t> </a:t>
            </a:r>
            <a:r>
              <a:rPr lang="da-DK" sz="2800" dirty="0" err="1" smtClean="0"/>
              <a:t>referees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r>
              <a:rPr lang="da-DK" sz="2800" dirty="0" smtClean="0"/>
              <a:t>=&gt;</a:t>
            </a:r>
          </a:p>
          <a:p>
            <a:pPr marL="0" indent="0">
              <a:buNone/>
            </a:pPr>
            <a:r>
              <a:rPr lang="da-DK" sz="2800" dirty="0" smtClean="0"/>
              <a:t>A new </a:t>
            </a:r>
            <a:r>
              <a:rPr lang="da-DK" sz="2800" dirty="0" err="1" smtClean="0"/>
              <a:t>application</a:t>
            </a:r>
            <a:r>
              <a:rPr lang="da-DK" sz="2800" dirty="0" smtClean="0"/>
              <a:t> for 5 </a:t>
            </a:r>
            <a:r>
              <a:rPr lang="da-DK" sz="2800" dirty="0" err="1" smtClean="0"/>
              <a:t>years</a:t>
            </a:r>
            <a:r>
              <a:rPr lang="da-DK" sz="2800" dirty="0" smtClean="0"/>
              <a:t>: DISCOVERY II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6603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Synergy</a:t>
            </a:r>
            <a:r>
              <a:rPr lang="da-DK" dirty="0" smtClean="0"/>
              <a:t> &amp; </a:t>
            </a:r>
            <a:r>
              <a:rPr lang="da-DK" dirty="0" err="1" smtClean="0"/>
              <a:t>added</a:t>
            </a:r>
            <a:r>
              <a:rPr lang="da-DK" dirty="0" smtClean="0"/>
              <a:t> </a:t>
            </a:r>
            <a:r>
              <a:rPr lang="da-DK" dirty="0" err="1" smtClean="0"/>
              <a:t>value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908300" y="1752600"/>
            <a:ext cx="3048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Need</a:t>
            </a:r>
            <a:r>
              <a:rPr lang="da-DK" dirty="0" smtClean="0"/>
              <a:t> </a:t>
            </a:r>
            <a:r>
              <a:rPr lang="da-DK" dirty="0" smtClean="0"/>
              <a:t>to </a:t>
            </a:r>
            <a:r>
              <a:rPr lang="da-DK" dirty="0" err="1" smtClean="0"/>
              <a:t>work</a:t>
            </a:r>
            <a:r>
              <a:rPr lang="da-DK" dirty="0" smtClean="0"/>
              <a:t> on </a:t>
            </a:r>
            <a:r>
              <a:rPr lang="da-DK" dirty="0" err="1" smtClean="0"/>
              <a:t>this</a:t>
            </a:r>
            <a:r>
              <a:rPr lang="da-DK" dirty="0" smtClean="0"/>
              <a:t>  </a:t>
            </a:r>
            <a:endParaRPr lang="da-DK" dirty="0" smtClean="0"/>
          </a:p>
          <a:p>
            <a:r>
              <a:rPr lang="da-DK" dirty="0" smtClean="0"/>
              <a:t>Joint </a:t>
            </a:r>
            <a:r>
              <a:rPr lang="da-DK" dirty="0" err="1" smtClean="0"/>
              <a:t>activities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Added</a:t>
            </a:r>
            <a:r>
              <a:rPr lang="da-DK" dirty="0" smtClean="0"/>
              <a:t> </a:t>
            </a:r>
            <a:r>
              <a:rPr lang="da-DK" dirty="0" err="1" smtClean="0"/>
              <a:t>value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… for </a:t>
            </a:r>
            <a:r>
              <a:rPr lang="da-DK" dirty="0" err="1" smtClean="0"/>
              <a:t>discussion</a:t>
            </a:r>
            <a:r>
              <a:rPr lang="da-DK" dirty="0" smtClean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44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Billede 6" descr="discovery_gruppebillede3-25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3542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059832" y="2606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The DISCOVERY  team</a:t>
            </a:r>
          </a:p>
          <a:p>
            <a:pPr algn="ctr"/>
            <a:r>
              <a:rPr lang="da-DK" dirty="0" smtClean="0"/>
              <a:t> August 2012.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3491880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 &gt;   50 </a:t>
            </a:r>
            <a:r>
              <a:rPr lang="da-DK" dirty="0" err="1" smtClean="0"/>
              <a:t>members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221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8838" y="260648"/>
            <a:ext cx="5256584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a-DK" sz="2800" dirty="0" smtClean="0"/>
              <a:t>A </a:t>
            </a:r>
            <a:r>
              <a:rPr lang="da-DK" sz="2800" dirty="0" err="1" smtClean="0"/>
              <a:t>young</a:t>
            </a:r>
            <a:r>
              <a:rPr lang="da-DK" sz="2800" dirty="0" smtClean="0"/>
              <a:t> &amp; International </a:t>
            </a:r>
            <a:r>
              <a:rPr lang="da-DK" sz="2800" dirty="0"/>
              <a:t>G</a:t>
            </a:r>
            <a:r>
              <a:rPr lang="da-DK" sz="2800" dirty="0" smtClean="0"/>
              <a:t>roup</a:t>
            </a:r>
            <a:endParaRPr lang="da-DK" sz="2800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Billede 3" descr="World t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140721" cy="3096344"/>
          </a:xfrm>
          <a:prstGeom prst="rect">
            <a:avLst/>
          </a:prstGeom>
        </p:spPr>
      </p:pic>
      <p:pic>
        <p:nvPicPr>
          <p:cNvPr id="9" name="Billede 8" descr="udenlandske_studeren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7"/>
            <a:ext cx="8640960" cy="42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Many</a:t>
            </a:r>
            <a:r>
              <a:rPr lang="da-DK" sz="3200" dirty="0" smtClean="0"/>
              <a:t> students and post </a:t>
            </a:r>
            <a:r>
              <a:rPr lang="da-DK" sz="3200" dirty="0" err="1" smtClean="0"/>
              <a:t>docs</a:t>
            </a:r>
            <a:r>
              <a:rPr lang="da-DK" sz="3200" dirty="0" smtClean="0"/>
              <a:t>.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DISCOVERY presentation by xx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Billede 6" descr="alle_studerend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did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write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0745" y="1349376"/>
            <a:ext cx="8628629" cy="47767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a-DK" sz="3400" dirty="0"/>
              <a:t>DISCOVERY </a:t>
            </a:r>
            <a:r>
              <a:rPr lang="da-DK" sz="3400" dirty="0" err="1" smtClean="0"/>
              <a:t>focuses</a:t>
            </a:r>
            <a:r>
              <a:rPr lang="da-DK" sz="3400" dirty="0" smtClean="0"/>
              <a:t> </a:t>
            </a:r>
            <a:r>
              <a:rPr lang="da-DK" sz="3400" dirty="0"/>
              <a:t>on </a:t>
            </a:r>
            <a:r>
              <a:rPr lang="da-DK" sz="3400" dirty="0" err="1"/>
              <a:t>three</a:t>
            </a:r>
            <a:r>
              <a:rPr lang="da-DK" sz="3400" dirty="0"/>
              <a:t> </a:t>
            </a:r>
            <a:r>
              <a:rPr lang="da-DK" sz="3400" dirty="0" err="1"/>
              <a:t>scientific</a:t>
            </a:r>
            <a:r>
              <a:rPr lang="da-DK" sz="3400" dirty="0"/>
              <a:t> </a:t>
            </a:r>
            <a:r>
              <a:rPr lang="da-DK" sz="3400" dirty="0" err="1"/>
              <a:t>themes</a:t>
            </a:r>
            <a:r>
              <a:rPr lang="da-DK" sz="3400" dirty="0"/>
              <a:t>: </a:t>
            </a:r>
            <a:endParaRPr lang="da-DK" sz="3400" dirty="0" smtClean="0"/>
          </a:p>
          <a:p>
            <a:pPr marL="0" indent="0">
              <a:buNone/>
            </a:pPr>
            <a:endParaRPr lang="da-DK" sz="3400" dirty="0"/>
          </a:p>
          <a:p>
            <a:pPr marL="514350" indent="-514350">
              <a:buFont typeface="+mj-lt"/>
              <a:buAutoNum type="arabicPeriod"/>
            </a:pPr>
            <a:r>
              <a:rPr lang="da-DK" sz="3400" dirty="0" smtClean="0"/>
              <a:t>The </a:t>
            </a:r>
            <a:r>
              <a:rPr lang="da-DK" sz="3400" dirty="0" err="1"/>
              <a:t>precise</a:t>
            </a:r>
            <a:r>
              <a:rPr lang="da-DK" sz="3400" dirty="0"/>
              <a:t> </a:t>
            </a:r>
            <a:r>
              <a:rPr lang="da-DK" sz="3400" dirty="0" err="1"/>
              <a:t>exploration</a:t>
            </a:r>
            <a:r>
              <a:rPr lang="da-DK" sz="3400" dirty="0"/>
              <a:t> of the </a:t>
            </a:r>
            <a:r>
              <a:rPr lang="da-DK" sz="3400" dirty="0" err="1">
                <a:solidFill>
                  <a:srgbClr val="FF0000"/>
                </a:solidFill>
              </a:rPr>
              <a:t>unknown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mechanism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that</a:t>
            </a:r>
            <a:r>
              <a:rPr lang="da-DK" sz="3400" dirty="0">
                <a:solidFill>
                  <a:srgbClr val="FF0000"/>
                </a:solidFill>
              </a:rPr>
              <a:t> breaks the </a:t>
            </a:r>
            <a:r>
              <a:rPr lang="da-DK" sz="3400" dirty="0" err="1">
                <a:solidFill>
                  <a:srgbClr val="FF0000"/>
                </a:solidFill>
              </a:rPr>
              <a:t>electroweak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symmetry</a:t>
            </a:r>
            <a:r>
              <a:rPr lang="da-DK" sz="3400" dirty="0"/>
              <a:t>, </a:t>
            </a:r>
            <a:endParaRPr lang="da-DK" sz="3400" dirty="0" smtClean="0"/>
          </a:p>
          <a:p>
            <a:pPr marL="0" indent="0">
              <a:buNone/>
            </a:pPr>
            <a:r>
              <a:rPr lang="da-DK" sz="3400" dirty="0"/>
              <a:t>	</a:t>
            </a:r>
            <a:r>
              <a:rPr lang="da-DK" sz="3400" dirty="0" err="1" smtClean="0"/>
              <a:t>along</a:t>
            </a:r>
            <a:r>
              <a:rPr lang="da-DK" sz="3400" dirty="0" smtClean="0"/>
              <a:t> </a:t>
            </a:r>
            <a:r>
              <a:rPr lang="da-DK" sz="3400" dirty="0"/>
              <a:t>with the </a:t>
            </a:r>
            <a:r>
              <a:rPr lang="da-DK" sz="3400" dirty="0" err="1"/>
              <a:t>predictions</a:t>
            </a:r>
            <a:r>
              <a:rPr lang="da-DK" sz="3400" dirty="0"/>
              <a:t> for </a:t>
            </a:r>
            <a:r>
              <a:rPr lang="da-DK" sz="3400" dirty="0" err="1"/>
              <a:t>various</a:t>
            </a:r>
            <a:r>
              <a:rPr lang="da-DK" sz="3400" dirty="0"/>
              <a:t> </a:t>
            </a:r>
            <a:r>
              <a:rPr lang="da-DK" sz="3400" dirty="0" err="1"/>
              <a:t>proposals</a:t>
            </a:r>
            <a:r>
              <a:rPr lang="da-DK" sz="3400" dirty="0"/>
              <a:t> for </a:t>
            </a:r>
            <a:r>
              <a:rPr lang="da-DK" sz="3400" dirty="0" err="1"/>
              <a:t>this</a:t>
            </a:r>
            <a:r>
              <a:rPr lang="da-DK" sz="3400" dirty="0"/>
              <a:t> </a:t>
            </a:r>
            <a:r>
              <a:rPr lang="da-DK" sz="3400" dirty="0" err="1"/>
              <a:t>mechanism</a:t>
            </a:r>
            <a:r>
              <a:rPr lang="da-DK" sz="3400" dirty="0"/>
              <a:t>, </a:t>
            </a:r>
            <a:endParaRPr lang="da-DK" sz="3400" dirty="0" smtClean="0"/>
          </a:p>
          <a:p>
            <a:pPr marL="514350" indent="-514350">
              <a:buFont typeface="+mj-lt"/>
              <a:buAutoNum type="arabicPeriod"/>
            </a:pPr>
            <a:endParaRPr lang="da-DK" sz="3400" dirty="0"/>
          </a:p>
          <a:p>
            <a:pPr marL="514350" indent="-514350">
              <a:buFont typeface="+mj-lt"/>
              <a:buAutoNum type="arabicPeriod"/>
            </a:pPr>
            <a:r>
              <a:rPr lang="da-DK" sz="3400" dirty="0"/>
              <a:t>T</a:t>
            </a:r>
            <a:r>
              <a:rPr lang="da-DK" sz="3400" dirty="0" smtClean="0"/>
              <a:t>he </a:t>
            </a:r>
            <a:r>
              <a:rPr lang="da-DK" sz="3400" dirty="0" err="1"/>
              <a:t>exploration</a:t>
            </a:r>
            <a:r>
              <a:rPr lang="da-DK" sz="3400" dirty="0"/>
              <a:t> of </a:t>
            </a:r>
            <a:r>
              <a:rPr lang="da-DK" sz="3400" dirty="0" err="1"/>
              <a:t>detailed</a:t>
            </a:r>
            <a:r>
              <a:rPr lang="da-DK" sz="3400" dirty="0"/>
              <a:t> </a:t>
            </a:r>
            <a:r>
              <a:rPr lang="da-DK" sz="3400" dirty="0" err="1"/>
              <a:t>expectations</a:t>
            </a:r>
            <a:r>
              <a:rPr lang="da-DK" sz="3400" dirty="0"/>
              <a:t> of </a:t>
            </a:r>
            <a:r>
              <a:rPr lang="da-DK" sz="3400" dirty="0" err="1"/>
              <a:t>both</a:t>
            </a:r>
            <a:r>
              <a:rPr lang="da-DK" sz="3400" dirty="0"/>
              <a:t> the </a:t>
            </a:r>
            <a:r>
              <a:rPr lang="da-DK" sz="3400" dirty="0" err="1">
                <a:solidFill>
                  <a:srgbClr val="FF0000"/>
                </a:solidFill>
              </a:rPr>
              <a:t>perturbative</a:t>
            </a:r>
            <a:r>
              <a:rPr lang="da-DK" sz="3400" dirty="0">
                <a:solidFill>
                  <a:srgbClr val="FF0000"/>
                </a:solidFill>
              </a:rPr>
              <a:t> and </a:t>
            </a:r>
            <a:r>
              <a:rPr lang="da-DK" sz="3400" dirty="0" err="1">
                <a:solidFill>
                  <a:srgbClr val="FF0000"/>
                </a:solidFill>
              </a:rPr>
              <a:t>nonperturbative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aspects</a:t>
            </a:r>
            <a:r>
              <a:rPr lang="da-DK" sz="3400" dirty="0">
                <a:solidFill>
                  <a:srgbClr val="FF0000"/>
                </a:solidFill>
              </a:rPr>
              <a:t> of QCD at the TeV </a:t>
            </a:r>
            <a:r>
              <a:rPr lang="da-DK" sz="3400" dirty="0" err="1" smtClean="0">
                <a:solidFill>
                  <a:srgbClr val="FF0000"/>
                </a:solidFill>
              </a:rPr>
              <a:t>scale</a:t>
            </a:r>
            <a:r>
              <a:rPr lang="da-DK" sz="3400" dirty="0" smtClean="0">
                <a:solidFill>
                  <a:srgbClr val="FF0000"/>
                </a:solidFill>
              </a:rPr>
              <a:t> </a:t>
            </a:r>
            <a:r>
              <a:rPr lang="da-DK" sz="3400" dirty="0" smtClean="0"/>
              <a:t>—</a:t>
            </a:r>
            <a:r>
              <a:rPr lang="da-DK" sz="3400" dirty="0"/>
              <a:t>the </a:t>
            </a:r>
            <a:r>
              <a:rPr lang="da-DK" sz="3400" dirty="0" err="1"/>
              <a:t>energy</a:t>
            </a:r>
            <a:r>
              <a:rPr lang="da-DK" sz="3400" dirty="0"/>
              <a:t> </a:t>
            </a:r>
            <a:r>
              <a:rPr lang="da-DK" sz="3400" dirty="0" err="1"/>
              <a:t>scale</a:t>
            </a:r>
            <a:r>
              <a:rPr lang="da-DK" sz="3400" dirty="0"/>
              <a:t> </a:t>
            </a:r>
            <a:r>
              <a:rPr lang="da-DK" sz="3400" dirty="0" err="1"/>
              <a:t>appropriate</a:t>
            </a:r>
            <a:r>
              <a:rPr lang="da-DK" sz="3400" dirty="0"/>
              <a:t> for the Large </a:t>
            </a:r>
            <a:r>
              <a:rPr lang="da-DK" sz="3400" dirty="0" err="1"/>
              <a:t>Hadron</a:t>
            </a:r>
            <a:r>
              <a:rPr lang="da-DK" sz="3400" dirty="0"/>
              <a:t> </a:t>
            </a:r>
            <a:r>
              <a:rPr lang="da-DK" sz="3400" dirty="0" err="1" smtClean="0"/>
              <a:t>Collider</a:t>
            </a:r>
            <a:r>
              <a:rPr lang="da-DK" sz="3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da-DK" sz="3400" dirty="0"/>
          </a:p>
          <a:p>
            <a:pPr marL="514350" indent="-514350">
              <a:buFont typeface="+mj-lt"/>
              <a:buAutoNum type="arabicPeriod"/>
            </a:pPr>
            <a:r>
              <a:rPr lang="da-DK" sz="3400" dirty="0"/>
              <a:t>T</a:t>
            </a:r>
            <a:r>
              <a:rPr lang="da-DK" sz="3400" dirty="0" smtClean="0"/>
              <a:t>he </a:t>
            </a:r>
            <a:r>
              <a:rPr lang="da-DK" sz="3400" dirty="0" err="1"/>
              <a:t>search</a:t>
            </a:r>
            <a:r>
              <a:rPr lang="da-DK" sz="3400" dirty="0"/>
              <a:t> for </a:t>
            </a:r>
            <a:r>
              <a:rPr lang="da-DK" sz="3400" dirty="0" err="1">
                <a:solidFill>
                  <a:srgbClr val="FF0000"/>
                </a:solidFill>
              </a:rPr>
              <a:t>connections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between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particle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physics</a:t>
            </a:r>
            <a:r>
              <a:rPr lang="da-DK" sz="3400" dirty="0">
                <a:solidFill>
                  <a:srgbClr val="FF0000"/>
                </a:solidFill>
              </a:rPr>
              <a:t> and </a:t>
            </a:r>
            <a:r>
              <a:rPr lang="da-DK" sz="3400" dirty="0" err="1">
                <a:solidFill>
                  <a:srgbClr val="FF0000"/>
                </a:solidFill>
              </a:rPr>
              <a:t>cosmology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/>
              <a:t>in the </a:t>
            </a:r>
            <a:r>
              <a:rPr lang="da-DK" sz="3400" dirty="0" err="1"/>
              <a:t>discoveries</a:t>
            </a:r>
            <a:r>
              <a:rPr lang="da-DK" sz="3400" dirty="0"/>
              <a:t> made by the Planck </a:t>
            </a:r>
            <a:r>
              <a:rPr lang="da-DK" sz="3400" dirty="0" err="1"/>
              <a:t>mission’s</a:t>
            </a:r>
            <a:r>
              <a:rPr lang="da-DK" sz="3400" dirty="0"/>
              <a:t> </a:t>
            </a:r>
            <a:r>
              <a:rPr lang="da-DK" sz="3400" dirty="0" err="1"/>
              <a:t>measurements</a:t>
            </a:r>
            <a:r>
              <a:rPr lang="da-DK" sz="3400" dirty="0"/>
              <a:t> studies of the </a:t>
            </a:r>
            <a:r>
              <a:rPr lang="da-DK" sz="3400" dirty="0" err="1"/>
              <a:t>fluctuations</a:t>
            </a:r>
            <a:r>
              <a:rPr lang="da-DK" sz="3400" dirty="0"/>
              <a:t> in the </a:t>
            </a:r>
            <a:r>
              <a:rPr lang="da-DK" sz="3400" dirty="0" err="1"/>
              <a:t>cosmic</a:t>
            </a:r>
            <a:r>
              <a:rPr lang="da-DK" sz="3400" dirty="0"/>
              <a:t> </a:t>
            </a:r>
            <a:r>
              <a:rPr lang="da-DK" sz="3400" dirty="0" err="1"/>
              <a:t>microwave</a:t>
            </a:r>
            <a:r>
              <a:rPr lang="da-DK" sz="3400" dirty="0"/>
              <a:t> </a:t>
            </a:r>
            <a:r>
              <a:rPr lang="da-DK" sz="3400" dirty="0" err="1"/>
              <a:t>background</a:t>
            </a:r>
            <a:r>
              <a:rPr lang="da-DK" sz="3400" dirty="0"/>
              <a:t> radiation. </a:t>
            </a:r>
            <a:endParaRPr lang="da-DK" sz="3400" dirty="0" smtClean="0"/>
          </a:p>
          <a:p>
            <a:endParaRPr lang="da-DK" sz="3400" dirty="0"/>
          </a:p>
          <a:p>
            <a:endParaRPr lang="da-DK" sz="3400" dirty="0"/>
          </a:p>
          <a:p>
            <a:pPr marL="0" indent="0">
              <a:buNone/>
            </a:pPr>
            <a:r>
              <a:rPr lang="da-DK" sz="3400" dirty="0"/>
              <a:t>The </a:t>
            </a:r>
            <a:r>
              <a:rPr lang="da-DK" sz="3400" dirty="0" err="1"/>
              <a:t>work</a:t>
            </a:r>
            <a:r>
              <a:rPr lang="da-DK" sz="3400" dirty="0"/>
              <a:t> in DISCOVERY </a:t>
            </a:r>
            <a:r>
              <a:rPr lang="da-DK" sz="3400" dirty="0" err="1"/>
              <a:t>will</a:t>
            </a:r>
            <a:r>
              <a:rPr lang="da-DK" sz="3400" dirty="0"/>
              <a:t> </a:t>
            </a:r>
            <a:r>
              <a:rPr lang="da-DK" sz="3400" dirty="0" err="1"/>
              <a:t>be</a:t>
            </a:r>
            <a:r>
              <a:rPr lang="da-DK" sz="3400" dirty="0"/>
              <a:t> </a:t>
            </a:r>
            <a:r>
              <a:rPr lang="da-DK" sz="3400" dirty="0" err="1"/>
              <a:t>organized</a:t>
            </a:r>
            <a:r>
              <a:rPr lang="da-DK" sz="3400" dirty="0"/>
              <a:t> in </a:t>
            </a:r>
            <a:r>
              <a:rPr lang="da-DK" sz="3400" dirty="0" err="1">
                <a:solidFill>
                  <a:srgbClr val="FF0000"/>
                </a:solidFill>
              </a:rPr>
              <a:t>four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subgroups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interacting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closely</a:t>
            </a:r>
            <a:r>
              <a:rPr lang="da-DK" sz="3400" dirty="0">
                <a:solidFill>
                  <a:srgbClr val="FF0000"/>
                </a:solidFill>
              </a:rPr>
              <a:t> with </a:t>
            </a:r>
            <a:r>
              <a:rPr lang="da-DK" sz="3400" dirty="0" err="1">
                <a:solidFill>
                  <a:srgbClr val="FF0000"/>
                </a:solidFill>
              </a:rPr>
              <a:t>each</a:t>
            </a:r>
            <a:r>
              <a:rPr lang="da-DK" sz="3400" dirty="0">
                <a:solidFill>
                  <a:srgbClr val="FF0000"/>
                </a:solidFill>
              </a:rPr>
              <a:t> </a:t>
            </a:r>
            <a:r>
              <a:rPr lang="da-DK" sz="3400" dirty="0" err="1">
                <a:solidFill>
                  <a:srgbClr val="FF0000"/>
                </a:solidFill>
              </a:rPr>
              <a:t>other</a:t>
            </a:r>
            <a:r>
              <a:rPr lang="da-DK" sz="3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400" dirty="0" smtClean="0"/>
              <a:t>The </a:t>
            </a:r>
            <a:r>
              <a:rPr lang="da-DK" sz="3400" dirty="0" err="1">
                <a:solidFill>
                  <a:srgbClr val="0000FF"/>
                </a:solidFill>
              </a:rPr>
              <a:t>experimental</a:t>
            </a:r>
            <a:r>
              <a:rPr lang="da-DK" sz="3400" dirty="0">
                <a:solidFill>
                  <a:srgbClr val="0000FF"/>
                </a:solidFill>
              </a:rPr>
              <a:t> ATLAS </a:t>
            </a:r>
            <a:r>
              <a:rPr lang="da-DK" sz="3400" dirty="0" err="1"/>
              <a:t>group</a:t>
            </a:r>
            <a:r>
              <a:rPr lang="da-DK" sz="3400" dirty="0"/>
              <a:t>, </a:t>
            </a:r>
            <a:r>
              <a:rPr lang="da-DK" sz="3400" dirty="0" err="1"/>
              <a:t>studying</a:t>
            </a:r>
            <a:r>
              <a:rPr lang="da-DK" sz="3400" dirty="0"/>
              <a:t> pp </a:t>
            </a:r>
            <a:r>
              <a:rPr lang="da-DK" sz="3400" dirty="0" err="1"/>
              <a:t>collisions</a:t>
            </a:r>
            <a:r>
              <a:rPr lang="da-DK" sz="3400" dirty="0"/>
              <a:t> at the </a:t>
            </a:r>
            <a:r>
              <a:rPr lang="da-DK" sz="3400" dirty="0" err="1"/>
              <a:t>energy</a:t>
            </a:r>
            <a:r>
              <a:rPr lang="da-DK" sz="3400" dirty="0"/>
              <a:t> and </a:t>
            </a:r>
            <a:r>
              <a:rPr lang="da-DK" sz="3400" dirty="0" err="1"/>
              <a:t>luminosity</a:t>
            </a:r>
            <a:r>
              <a:rPr lang="da-DK" sz="3400" dirty="0"/>
              <a:t> </a:t>
            </a:r>
            <a:r>
              <a:rPr lang="da-DK" sz="3400" dirty="0" err="1"/>
              <a:t>frontier</a:t>
            </a:r>
            <a:r>
              <a:rPr lang="da-DK" sz="3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400" dirty="0" smtClean="0"/>
              <a:t>The </a:t>
            </a:r>
            <a:r>
              <a:rPr lang="da-DK" sz="3400" dirty="0" err="1">
                <a:solidFill>
                  <a:srgbClr val="0000FF"/>
                </a:solidFill>
              </a:rPr>
              <a:t>experimental</a:t>
            </a:r>
            <a:r>
              <a:rPr lang="da-DK" sz="3400" dirty="0">
                <a:solidFill>
                  <a:srgbClr val="0000FF"/>
                </a:solidFill>
              </a:rPr>
              <a:t> ALICE </a:t>
            </a:r>
            <a:r>
              <a:rPr lang="da-DK" sz="3400" dirty="0" err="1"/>
              <a:t>group</a:t>
            </a:r>
            <a:r>
              <a:rPr lang="da-DK" sz="3400" dirty="0"/>
              <a:t>, </a:t>
            </a:r>
            <a:r>
              <a:rPr lang="da-DK" sz="3400" dirty="0" err="1"/>
              <a:t>studying</a:t>
            </a:r>
            <a:r>
              <a:rPr lang="da-DK" sz="3400" dirty="0"/>
              <a:t> </a:t>
            </a:r>
            <a:r>
              <a:rPr lang="da-DK" sz="3400" dirty="0" err="1"/>
              <a:t>nuclear</a:t>
            </a:r>
            <a:r>
              <a:rPr lang="da-DK" sz="3400" dirty="0"/>
              <a:t> </a:t>
            </a:r>
            <a:r>
              <a:rPr lang="da-DK" sz="3400" dirty="0" err="1"/>
              <a:t>collisions</a:t>
            </a:r>
            <a:r>
              <a:rPr lang="da-DK" sz="3400" dirty="0"/>
              <a:t> at </a:t>
            </a:r>
            <a:r>
              <a:rPr lang="da-DK" sz="3400" dirty="0" err="1"/>
              <a:t>very</a:t>
            </a:r>
            <a:r>
              <a:rPr lang="da-DK" sz="3400" dirty="0"/>
              <a:t> </a:t>
            </a:r>
            <a:r>
              <a:rPr lang="da-DK" sz="3400" dirty="0" err="1"/>
              <a:t>high</a:t>
            </a:r>
            <a:r>
              <a:rPr lang="da-DK" sz="3400" dirty="0"/>
              <a:t> </a:t>
            </a:r>
            <a:r>
              <a:rPr lang="da-DK" sz="3400" dirty="0" err="1"/>
              <a:t>energy</a:t>
            </a:r>
            <a:r>
              <a:rPr lang="da-DK" sz="3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400" dirty="0" smtClean="0"/>
              <a:t>The </a:t>
            </a:r>
            <a:r>
              <a:rPr lang="da-DK" sz="3400" dirty="0" err="1">
                <a:solidFill>
                  <a:srgbClr val="0000FF"/>
                </a:solidFill>
              </a:rPr>
              <a:t>theoretical</a:t>
            </a:r>
            <a:r>
              <a:rPr lang="da-DK" sz="3400" dirty="0">
                <a:solidFill>
                  <a:srgbClr val="0000FF"/>
                </a:solidFill>
              </a:rPr>
              <a:t> </a:t>
            </a:r>
            <a:r>
              <a:rPr lang="da-DK" sz="3400" dirty="0" err="1">
                <a:solidFill>
                  <a:srgbClr val="0000FF"/>
                </a:solidFill>
              </a:rPr>
              <a:t>phenomenology</a:t>
            </a:r>
            <a:r>
              <a:rPr lang="da-DK" sz="3400" dirty="0">
                <a:solidFill>
                  <a:srgbClr val="0000FF"/>
                </a:solidFill>
              </a:rPr>
              <a:t> </a:t>
            </a:r>
            <a:r>
              <a:rPr lang="da-DK" sz="3400" dirty="0" err="1"/>
              <a:t>group</a:t>
            </a:r>
            <a:r>
              <a:rPr lang="da-DK" sz="3400" dirty="0"/>
              <a:t>, </a:t>
            </a:r>
            <a:r>
              <a:rPr lang="da-DK" sz="3400" dirty="0" err="1"/>
              <a:t>studying</a:t>
            </a:r>
            <a:r>
              <a:rPr lang="da-DK" sz="3400" dirty="0"/>
              <a:t> the </a:t>
            </a:r>
            <a:r>
              <a:rPr lang="da-DK" sz="3400" dirty="0" err="1"/>
              <a:t>consequences</a:t>
            </a:r>
            <a:r>
              <a:rPr lang="da-DK" sz="3400" dirty="0"/>
              <a:t> of the </a:t>
            </a:r>
            <a:r>
              <a:rPr lang="da-DK" sz="3400" dirty="0" err="1"/>
              <a:t>strong</a:t>
            </a:r>
            <a:r>
              <a:rPr lang="da-DK" sz="3400" dirty="0"/>
              <a:t> </a:t>
            </a:r>
            <a:r>
              <a:rPr lang="da-DK" sz="3400" dirty="0" err="1"/>
              <a:t>interaction</a:t>
            </a:r>
            <a:r>
              <a:rPr lang="da-DK" sz="3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400" dirty="0" smtClean="0"/>
              <a:t>The </a:t>
            </a:r>
            <a:r>
              <a:rPr lang="da-DK" sz="3400" dirty="0" err="1">
                <a:solidFill>
                  <a:srgbClr val="0000FF"/>
                </a:solidFill>
              </a:rPr>
              <a:t>theoretical</a:t>
            </a:r>
            <a:r>
              <a:rPr lang="da-DK" sz="3400" dirty="0">
                <a:solidFill>
                  <a:srgbClr val="0000FF"/>
                </a:solidFill>
              </a:rPr>
              <a:t> </a:t>
            </a:r>
            <a:r>
              <a:rPr lang="da-DK" sz="3400" dirty="0" err="1">
                <a:solidFill>
                  <a:srgbClr val="0000FF"/>
                </a:solidFill>
              </a:rPr>
              <a:t>cosmology</a:t>
            </a:r>
            <a:r>
              <a:rPr lang="da-DK" sz="3400" dirty="0">
                <a:solidFill>
                  <a:srgbClr val="0000FF"/>
                </a:solidFill>
              </a:rPr>
              <a:t> </a:t>
            </a:r>
            <a:r>
              <a:rPr lang="da-DK" sz="3400" dirty="0" err="1"/>
              <a:t>group</a:t>
            </a:r>
            <a:r>
              <a:rPr lang="da-DK" sz="3400" dirty="0"/>
              <a:t>, </a:t>
            </a:r>
            <a:r>
              <a:rPr lang="da-DK" sz="3400" dirty="0" err="1"/>
              <a:t>analyzing</a:t>
            </a:r>
            <a:r>
              <a:rPr lang="da-DK" sz="3400" dirty="0"/>
              <a:t> and </a:t>
            </a:r>
            <a:r>
              <a:rPr lang="da-DK" sz="3400" dirty="0" err="1"/>
              <a:t>interpreting</a:t>
            </a:r>
            <a:r>
              <a:rPr lang="da-DK" sz="3400" dirty="0"/>
              <a:t> the </a:t>
            </a:r>
            <a:r>
              <a:rPr lang="da-DK" sz="3400" dirty="0" err="1"/>
              <a:t>cosmic</a:t>
            </a:r>
            <a:r>
              <a:rPr lang="da-DK" sz="3400" dirty="0"/>
              <a:t> </a:t>
            </a:r>
            <a:r>
              <a:rPr lang="da-DK" sz="3400" dirty="0" err="1"/>
              <a:t>microwave</a:t>
            </a:r>
            <a:r>
              <a:rPr lang="da-DK" sz="3400" dirty="0"/>
              <a:t> </a:t>
            </a:r>
            <a:r>
              <a:rPr lang="da-DK" sz="3400" dirty="0" err="1"/>
              <a:t>background</a:t>
            </a:r>
            <a:r>
              <a:rPr lang="da-DK" sz="3400" dirty="0"/>
              <a:t> as </a:t>
            </a:r>
            <a:r>
              <a:rPr lang="da-DK" sz="3400" dirty="0" err="1"/>
              <a:t>measured</a:t>
            </a:r>
            <a:r>
              <a:rPr lang="da-DK" sz="3400" dirty="0"/>
              <a:t> by the PLANCK </a:t>
            </a:r>
            <a:r>
              <a:rPr lang="da-DK" sz="3400" dirty="0" err="1"/>
              <a:t>satellite</a:t>
            </a:r>
            <a:r>
              <a:rPr lang="da-DK" sz="3400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864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proposed</a:t>
            </a:r>
            <a:r>
              <a:rPr lang="da-DK" dirty="0" smtClean="0"/>
              <a:t> Projects &amp; Milestones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tabLst>
                <a:tab pos="6991350" algn="l"/>
                <a:tab pos="7620000" algn="l"/>
              </a:tabLst>
            </a:pPr>
            <a:r>
              <a:rPr lang="da-DK" b="1" dirty="0" smtClean="0"/>
              <a:t>Optimizing </a:t>
            </a:r>
            <a:r>
              <a:rPr lang="da-DK" b="1" dirty="0"/>
              <a:t>the </a:t>
            </a:r>
            <a:r>
              <a:rPr lang="da-DK" b="1" dirty="0" smtClean="0"/>
              <a:t>performance </a:t>
            </a:r>
            <a:r>
              <a:rPr lang="da-DK" b="1" dirty="0"/>
              <a:t>of the LHC </a:t>
            </a:r>
            <a:r>
              <a:rPr lang="da-DK" b="1" dirty="0" err="1"/>
              <a:t>detectors</a:t>
            </a:r>
            <a:r>
              <a:rPr lang="da-DK" b="1" dirty="0" smtClean="0"/>
              <a:t>.		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Search </a:t>
            </a:r>
            <a:r>
              <a:rPr lang="da-DK" b="1" dirty="0"/>
              <a:t>for </a:t>
            </a:r>
            <a:r>
              <a:rPr lang="da-DK" b="1" dirty="0" err="1"/>
              <a:t>Higgs</a:t>
            </a:r>
            <a:r>
              <a:rPr lang="da-DK" b="1" dirty="0"/>
              <a:t> in the </a:t>
            </a:r>
            <a:r>
              <a:rPr lang="da-DK" b="1" dirty="0" err="1"/>
              <a:t>tau-tau</a:t>
            </a:r>
            <a:r>
              <a:rPr lang="da-DK" b="1" dirty="0"/>
              <a:t> </a:t>
            </a:r>
            <a:r>
              <a:rPr lang="da-DK" b="1" dirty="0" err="1"/>
              <a:t>channel</a:t>
            </a:r>
            <a:r>
              <a:rPr lang="da-DK" b="1" dirty="0"/>
              <a:t> </a:t>
            </a:r>
            <a:r>
              <a:rPr lang="da-DK" b="1" dirty="0" smtClean="0"/>
              <a:t>                                	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The </a:t>
            </a:r>
            <a:r>
              <a:rPr lang="da-DK" b="1" dirty="0" err="1"/>
              <a:t>production</a:t>
            </a:r>
            <a:r>
              <a:rPr lang="da-DK" b="1" dirty="0"/>
              <a:t> and </a:t>
            </a:r>
            <a:r>
              <a:rPr lang="da-DK" b="1" dirty="0" err="1"/>
              <a:t>decay</a:t>
            </a:r>
            <a:r>
              <a:rPr lang="da-DK" b="1" dirty="0"/>
              <a:t> of </a:t>
            </a:r>
            <a:r>
              <a:rPr lang="da-DK" b="1" dirty="0" err="1"/>
              <a:t>electroweak</a:t>
            </a:r>
            <a:r>
              <a:rPr lang="da-DK" b="1" dirty="0"/>
              <a:t> </a:t>
            </a:r>
            <a:r>
              <a:rPr lang="da-DK" b="1" dirty="0" err="1"/>
              <a:t>vector</a:t>
            </a:r>
            <a:r>
              <a:rPr lang="da-DK" b="1" dirty="0"/>
              <a:t> </a:t>
            </a:r>
            <a:r>
              <a:rPr lang="da-DK" b="1" dirty="0" err="1"/>
              <a:t>bosons</a:t>
            </a:r>
            <a:r>
              <a:rPr lang="da-DK" b="1" dirty="0"/>
              <a:t>. 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Generic</a:t>
            </a:r>
            <a:r>
              <a:rPr lang="da-DK" b="1" dirty="0" smtClean="0"/>
              <a:t> </a:t>
            </a:r>
            <a:r>
              <a:rPr lang="da-DK" b="1" dirty="0" err="1"/>
              <a:t>Searches</a:t>
            </a:r>
            <a:r>
              <a:rPr lang="da-DK" b="1" dirty="0"/>
              <a:t> for new </a:t>
            </a:r>
            <a:r>
              <a:rPr lang="da-DK" b="1" dirty="0" err="1"/>
              <a:t>physics</a:t>
            </a:r>
            <a:r>
              <a:rPr lang="da-DK" b="1" dirty="0"/>
              <a:t> </a:t>
            </a:r>
            <a:r>
              <a:rPr lang="da-DK" b="1" dirty="0" smtClean="0"/>
              <a:t>                                         	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Boson</a:t>
            </a:r>
            <a:r>
              <a:rPr lang="da-DK" b="1" dirty="0" err="1"/>
              <a:t>-boson</a:t>
            </a:r>
            <a:r>
              <a:rPr lang="da-DK" b="1" dirty="0"/>
              <a:t> </a:t>
            </a:r>
            <a:r>
              <a:rPr lang="da-DK" b="1" dirty="0" err="1"/>
              <a:t>couplings</a:t>
            </a:r>
            <a:r>
              <a:rPr lang="da-DK" b="1" dirty="0"/>
              <a:t> 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Parton</a:t>
            </a:r>
            <a:r>
              <a:rPr lang="da-DK" b="1" dirty="0" smtClean="0"/>
              <a:t> </a:t>
            </a:r>
            <a:r>
              <a:rPr lang="da-DK" b="1" dirty="0" err="1"/>
              <a:t>showers</a:t>
            </a:r>
            <a:r>
              <a:rPr lang="da-DK" b="1" dirty="0"/>
              <a:t> and </a:t>
            </a:r>
            <a:r>
              <a:rPr lang="da-DK" b="1" dirty="0" err="1"/>
              <a:t>hadronization</a:t>
            </a:r>
            <a:r>
              <a:rPr lang="da-DK" b="1" dirty="0"/>
              <a:t>. 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Neural </a:t>
            </a:r>
            <a:r>
              <a:rPr lang="da-DK" b="1" dirty="0" err="1"/>
              <a:t>network</a:t>
            </a:r>
            <a:r>
              <a:rPr lang="da-DK" b="1" dirty="0"/>
              <a:t> </a:t>
            </a:r>
            <a:r>
              <a:rPr lang="da-DK" b="1" dirty="0" err="1"/>
              <a:t>fit</a:t>
            </a:r>
            <a:r>
              <a:rPr lang="da-DK" b="1" dirty="0"/>
              <a:t> to </a:t>
            </a:r>
            <a:r>
              <a:rPr lang="da-DK" b="1" dirty="0" err="1"/>
              <a:t>structure</a:t>
            </a:r>
            <a:r>
              <a:rPr lang="da-DK" b="1" dirty="0"/>
              <a:t> </a:t>
            </a:r>
            <a:r>
              <a:rPr lang="da-DK" b="1" dirty="0" err="1"/>
              <a:t>functions</a:t>
            </a:r>
            <a:r>
              <a:rPr lang="da-DK" b="1" dirty="0"/>
              <a:t>. </a:t>
            </a:r>
            <a:r>
              <a:rPr lang="da-DK" b="1" dirty="0" smtClean="0"/>
              <a:t>                   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Further</a:t>
            </a:r>
            <a:r>
              <a:rPr lang="da-DK" b="1" dirty="0" smtClean="0"/>
              <a:t> </a:t>
            </a:r>
            <a:r>
              <a:rPr lang="da-DK" b="1" dirty="0" err="1"/>
              <a:t>effects</a:t>
            </a:r>
            <a:r>
              <a:rPr lang="da-DK" b="1" dirty="0"/>
              <a:t> of small-x </a:t>
            </a:r>
            <a:r>
              <a:rPr lang="da-DK" b="1" dirty="0" err="1"/>
              <a:t>resummations</a:t>
            </a:r>
            <a:r>
              <a:rPr lang="da-DK" b="1" dirty="0"/>
              <a:t>. </a:t>
            </a:r>
            <a:r>
              <a:rPr lang="da-DK" b="1" dirty="0" smtClean="0"/>
              <a:t>                     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New </a:t>
            </a:r>
            <a:r>
              <a:rPr lang="da-DK" b="1" dirty="0"/>
              <a:t>QCD amplitude </a:t>
            </a:r>
            <a:r>
              <a:rPr lang="da-DK" b="1" dirty="0" err="1"/>
              <a:t>calculations</a:t>
            </a:r>
            <a:r>
              <a:rPr lang="da-DK" b="1" dirty="0"/>
              <a:t>. </a:t>
            </a:r>
            <a:r>
              <a:rPr lang="da-DK" b="1" dirty="0" smtClean="0"/>
              <a:t>                                 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Particle</a:t>
            </a:r>
            <a:r>
              <a:rPr lang="da-DK" b="1" dirty="0" smtClean="0"/>
              <a:t> </a:t>
            </a:r>
            <a:r>
              <a:rPr lang="da-DK" b="1" dirty="0" err="1"/>
              <a:t>production</a:t>
            </a:r>
            <a:r>
              <a:rPr lang="da-DK" b="1" dirty="0"/>
              <a:t> from hot and </a:t>
            </a:r>
            <a:r>
              <a:rPr lang="da-DK" b="1" dirty="0" err="1"/>
              <a:t>dense</a:t>
            </a:r>
            <a:r>
              <a:rPr lang="da-DK" b="1" dirty="0"/>
              <a:t> </a:t>
            </a:r>
            <a:r>
              <a:rPr lang="da-DK" b="1" dirty="0" err="1"/>
              <a:t>quark-gluon</a:t>
            </a:r>
            <a:r>
              <a:rPr lang="da-DK" b="1" dirty="0"/>
              <a:t> </a:t>
            </a:r>
            <a:r>
              <a:rPr lang="da-DK" b="1" dirty="0" smtClean="0"/>
              <a:t>matter</a:t>
            </a:r>
            <a:r>
              <a:rPr lang="da-DK" b="1" dirty="0"/>
              <a:t> </a:t>
            </a:r>
            <a:r>
              <a:rPr lang="da-DK" b="1" dirty="0" smtClean="0"/>
              <a:t>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err="1" smtClean="0"/>
              <a:t>Tomography</a:t>
            </a:r>
            <a:r>
              <a:rPr lang="da-DK" b="1" dirty="0" smtClean="0"/>
              <a:t> </a:t>
            </a:r>
            <a:r>
              <a:rPr lang="da-DK" b="1" dirty="0"/>
              <a:t>of Quark </a:t>
            </a:r>
            <a:r>
              <a:rPr lang="da-DK" b="1" dirty="0" err="1"/>
              <a:t>Gluon</a:t>
            </a:r>
            <a:r>
              <a:rPr lang="da-DK" b="1" dirty="0"/>
              <a:t> </a:t>
            </a:r>
            <a:r>
              <a:rPr lang="da-DK" b="1" dirty="0" smtClean="0"/>
              <a:t>Matter</a:t>
            </a:r>
            <a:r>
              <a:rPr lang="da-DK" b="1" dirty="0"/>
              <a:t> </a:t>
            </a:r>
            <a:r>
              <a:rPr lang="da-DK" b="1" dirty="0" smtClean="0"/>
              <a:t>                             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Inflation and the fine </a:t>
            </a:r>
            <a:r>
              <a:rPr lang="da-DK" b="1" dirty="0" err="1" smtClean="0"/>
              <a:t>structure</a:t>
            </a:r>
            <a:r>
              <a:rPr lang="da-DK" b="1" dirty="0" smtClean="0"/>
              <a:t> of the </a:t>
            </a:r>
            <a:r>
              <a:rPr lang="da-DK" b="1" dirty="0" err="1" smtClean="0"/>
              <a:t>early</a:t>
            </a:r>
            <a:r>
              <a:rPr lang="da-DK" b="1" dirty="0" smtClean="0"/>
              <a:t> </a:t>
            </a:r>
            <a:r>
              <a:rPr lang="da-DK" b="1" dirty="0" err="1" smtClean="0"/>
              <a:t>Universe</a:t>
            </a:r>
            <a:r>
              <a:rPr lang="da-DK" b="1" dirty="0" smtClean="0"/>
              <a:t>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 smtClean="0"/>
          </a:p>
          <a:p>
            <a:pPr marL="514350" indent="-514350">
              <a:buFont typeface="+mj-lt"/>
              <a:buAutoNum type="arabicPeriod"/>
            </a:pPr>
            <a:r>
              <a:rPr lang="da-DK" b="1" dirty="0" smtClean="0"/>
              <a:t>The </a:t>
            </a:r>
            <a:r>
              <a:rPr lang="da-DK" b="1" dirty="0" err="1"/>
              <a:t>ionization</a:t>
            </a:r>
            <a:r>
              <a:rPr lang="da-DK" b="1" dirty="0"/>
              <a:t> </a:t>
            </a:r>
            <a:r>
              <a:rPr lang="da-DK" b="1" dirty="0" err="1"/>
              <a:t>history</a:t>
            </a:r>
            <a:r>
              <a:rPr lang="da-DK" b="1" dirty="0"/>
              <a:t> of the </a:t>
            </a:r>
            <a:r>
              <a:rPr lang="da-DK" b="1" dirty="0" err="1"/>
              <a:t>cosmic</a:t>
            </a:r>
            <a:r>
              <a:rPr lang="da-DK" b="1" dirty="0"/>
              <a:t> plasma. </a:t>
            </a:r>
            <a:r>
              <a:rPr lang="da-DK" b="1" dirty="0" smtClean="0"/>
              <a:t>                               	</a:t>
            </a:r>
            <a:r>
              <a:rPr lang="da-DK" b="1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da-DK" b="1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da-DK" b="1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8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11/2/12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JJG, Europ. Strat. Forum. 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1F1-0350-4341-B479-4636369265C8}" type="slidenum">
              <a:rPr lang="da-DK" smtClean="0"/>
              <a:t>8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15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3/5/2012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DISCOVERY presentation by xx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DB04-75A5-490F-810D-F8BD053397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HIGGS was Discovered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797152"/>
            <a:ext cx="37444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 masses below 560 </a:t>
            </a:r>
            <a:r>
              <a:rPr lang="en-US" dirty="0" err="1" smtClean="0"/>
              <a:t>GeV</a:t>
            </a:r>
            <a:r>
              <a:rPr lang="en-US" dirty="0" smtClean="0"/>
              <a:t> excluded at 95% confidence level except around 126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Data does not allow exclusion there!!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3528" y="692696"/>
            <a:ext cx="4392489" cy="3096344"/>
            <a:chOff x="179511" y="764704"/>
            <a:chExt cx="4271599" cy="3096344"/>
          </a:xfrm>
        </p:grpSpPr>
        <p:pic>
          <p:nvPicPr>
            <p:cNvPr id="4" name="Picture 3" descr="H_fig_01a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764704"/>
              <a:ext cx="4271599" cy="309634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27584" y="908720"/>
              <a:ext cx="3024336" cy="2448272"/>
              <a:chOff x="827584" y="908720"/>
              <a:chExt cx="3024336" cy="244827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31640" y="908720"/>
                <a:ext cx="2520280" cy="2448272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27584" y="908720"/>
                <a:ext cx="360040" cy="2448272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51520" y="3789040"/>
            <a:ext cx="1800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Higgs ruled out by data for most masses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1151620" y="3068960"/>
            <a:ext cx="3600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0"/>
          </p:cNvCxnSpPr>
          <p:nvPr/>
        </p:nvCxnSpPr>
        <p:spPr>
          <a:xfrm flipV="1">
            <a:off x="1151620" y="3068960"/>
            <a:ext cx="104411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23728" y="3789040"/>
            <a:ext cx="12961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 not here!!!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403648" y="2780928"/>
            <a:ext cx="1368152" cy="100811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H_fig_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283968" cy="310531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0072" y="3933056"/>
            <a:ext cx="3528392" cy="1200329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observation in a model without Higgs is very small:</a:t>
            </a:r>
          </a:p>
          <a:p>
            <a:r>
              <a:rPr lang="en-US" b="1" dirty="0" smtClean="0"/>
              <a:t>Need Higgs at m=126 </a:t>
            </a:r>
            <a:r>
              <a:rPr lang="en-US" b="1" dirty="0" err="1" smtClean="0"/>
              <a:t>GeV</a:t>
            </a:r>
            <a:r>
              <a:rPr lang="en-US" b="1" dirty="0" smtClean="0"/>
              <a:t> to explain data!</a:t>
            </a:r>
            <a:endParaRPr lang="en-US" b="1" dirty="0"/>
          </a:p>
        </p:txBody>
      </p:sp>
      <p:cxnSp>
        <p:nvCxnSpPr>
          <p:cNvPr id="36" name="Straight Arrow Connector 35"/>
          <p:cNvCxnSpPr>
            <a:stCxn id="34" idx="0"/>
          </p:cNvCxnSpPr>
          <p:nvPr/>
        </p:nvCxnSpPr>
        <p:spPr>
          <a:xfrm flipH="1" flipV="1">
            <a:off x="5868144" y="2924944"/>
            <a:ext cx="1116124" cy="1008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5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1002</Words>
  <Application>Microsoft Macintosh PowerPoint</Application>
  <PresentationFormat>Skærmshow (4:3)</PresentationFormat>
  <Paragraphs>222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Bitmap Image</vt:lpstr>
      <vt:lpstr>Status and achievements of DISCOVERY 2010-2012</vt:lpstr>
      <vt:lpstr>Towards DISCOVERY II</vt:lpstr>
      <vt:lpstr>PowerPoint-præsentation</vt:lpstr>
      <vt:lpstr>A young &amp; International Group</vt:lpstr>
      <vt:lpstr>Many students and post docs.</vt:lpstr>
      <vt:lpstr>What did we write ?</vt:lpstr>
      <vt:lpstr>The proposed Projects &amp; Milestones </vt:lpstr>
      <vt:lpstr>PowerPoint-præsentation</vt:lpstr>
      <vt:lpstr>The HIGGS was Discovered</vt:lpstr>
      <vt:lpstr>The QGP is hot, deconfined, dense and it flows</vt:lpstr>
      <vt:lpstr>PowerPoint-præsentation</vt:lpstr>
      <vt:lpstr>PowerPoint-præsentation</vt:lpstr>
      <vt:lpstr>The measurable scientific output </vt:lpstr>
      <vt:lpstr>Discover the Synergy</vt:lpstr>
      <vt:lpstr>Synergy A few  examples  The list should grow!</vt:lpstr>
      <vt:lpstr>Early Universe vs. Collisions of Heavy Ions</vt:lpstr>
      <vt:lpstr>Long Range Rapidity Correlations</vt:lpstr>
      <vt:lpstr>Jet Quenching </vt:lpstr>
      <vt:lpstr>Summary</vt:lpstr>
      <vt:lpstr>Synergy &amp; added value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achievements of DISCOVERY 2010-2012</dc:title>
  <dc:creator>Jens Jørgen Gaardhøje</dc:creator>
  <cp:lastModifiedBy>Jens Jørgen Gaardhøje</cp:lastModifiedBy>
  <cp:revision>32</cp:revision>
  <dcterms:created xsi:type="dcterms:W3CDTF">2012-11-07T12:14:44Z</dcterms:created>
  <dcterms:modified xsi:type="dcterms:W3CDTF">2012-11-13T14:29:23Z</dcterms:modified>
</cp:coreProperties>
</file>