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15"/>
  </p:notesMasterIdLst>
  <p:handoutMasterIdLst>
    <p:handoutMasterId r:id="rId16"/>
  </p:handoutMasterIdLst>
  <p:sldIdLst>
    <p:sldId id="310" r:id="rId2"/>
    <p:sldId id="399" r:id="rId3"/>
    <p:sldId id="377" r:id="rId4"/>
    <p:sldId id="378" r:id="rId5"/>
    <p:sldId id="394" r:id="rId6"/>
    <p:sldId id="395" r:id="rId7"/>
    <p:sldId id="396" r:id="rId8"/>
    <p:sldId id="397" r:id="rId9"/>
    <p:sldId id="398" r:id="rId10"/>
    <p:sldId id="403" r:id="rId11"/>
    <p:sldId id="400" r:id="rId12"/>
    <p:sldId id="401" r:id="rId13"/>
    <p:sldId id="40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D5D3"/>
    <a:srgbClr val="074DD5"/>
    <a:srgbClr val="053FFF"/>
    <a:srgbClr val="C223FF"/>
    <a:srgbClr val="803435"/>
    <a:srgbClr val="FF0000"/>
    <a:srgbClr val="020000"/>
    <a:srgbClr val="FF3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5" autoAdjust="0"/>
  </p:normalViewPr>
  <p:slideViewPr>
    <p:cSldViewPr>
      <p:cViewPr>
        <p:scale>
          <a:sx n="100" d="100"/>
          <a:sy n="100" d="100"/>
        </p:scale>
        <p:origin x="-896"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A0D1CE-750D-0D43-85A7-8B804E7F50D0}" type="datetimeFigureOut">
              <a:rPr lang="da-DK" smtClean="0"/>
              <a:pPr/>
              <a:t>11/12/12</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B53556-1FC8-B248-BCF0-0E6BBE435195}" type="slidenum">
              <a:rPr lang="da-DK" smtClean="0"/>
              <a:pPr/>
              <a:t>‹#›</a:t>
            </a:fld>
            <a:endParaRPr lang="da-DK" dirty="0"/>
          </a:p>
        </p:txBody>
      </p:sp>
    </p:spTree>
    <p:extLst>
      <p:ext uri="{BB962C8B-B14F-4D97-AF65-F5344CB8AC3E}">
        <p14:creationId xmlns:p14="http://schemas.microsoft.com/office/powerpoint/2010/main" val="167895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AE010-72C8-42E6-AB51-685E47182C38}" type="datetimeFigureOut">
              <a:rPr lang="en-US" smtClean="0"/>
              <a:pPr/>
              <a:t>11/12/12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3B0B3-431C-4B31-AF18-AEAB38E3F1AF}" type="slidenum">
              <a:rPr lang="en-US" smtClean="0"/>
              <a:pPr/>
              <a:t>‹#›</a:t>
            </a:fld>
            <a:endParaRPr lang="en-US" dirty="0"/>
          </a:p>
        </p:txBody>
      </p:sp>
    </p:spTree>
    <p:extLst>
      <p:ext uri="{BB962C8B-B14F-4D97-AF65-F5344CB8AC3E}">
        <p14:creationId xmlns:p14="http://schemas.microsoft.com/office/powerpoint/2010/main" val="4883385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Good morning. I am XX</a:t>
            </a:r>
            <a:r>
              <a:rPr lang="en-US" baseline="0" dirty="0" smtClean="0"/>
              <a:t>  and will present an overview of the Discovery center.</a:t>
            </a:r>
            <a:endParaRPr lang="en-US" dirty="0"/>
          </a:p>
        </p:txBody>
      </p:sp>
      <p:sp>
        <p:nvSpPr>
          <p:cNvPr id="4" name="Slide Number Placeholder 3"/>
          <p:cNvSpPr>
            <a:spLocks noGrp="1"/>
          </p:cNvSpPr>
          <p:nvPr>
            <p:ph type="sldNum" sz="quarter" idx="10"/>
          </p:nvPr>
        </p:nvSpPr>
        <p:spPr/>
        <p:txBody>
          <a:bodyPr/>
          <a:lstStyle/>
          <a:p>
            <a:fld id="{D123B0B3-431C-4B31-AF18-AEAB38E3F1A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6" name="Slide Number Placeholder 5"/>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6" name="Slide Number Placeholder 5"/>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6" name="Slide Number Placeholder 5"/>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6" name="Slide Number Placeholder 5"/>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6" name="Slide Number Placeholder 5"/>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da-DK" dirty="0" smtClean="0"/>
              <a:t>13/11/2012</a:t>
            </a:r>
            <a:endParaRPr lang="en-US" dirty="0"/>
          </a:p>
        </p:txBody>
      </p:sp>
      <p:sp>
        <p:nvSpPr>
          <p:cNvPr id="6" name="Footer Placeholder 5"/>
          <p:cNvSpPr>
            <a:spLocks noGrp="1"/>
          </p:cNvSpPr>
          <p:nvPr>
            <p:ph type="ftr" sz="quarter" idx="11"/>
          </p:nvPr>
        </p:nvSpPr>
        <p:spPr/>
        <p:txBody>
          <a:bodyPr/>
          <a:lstStyle/>
          <a:p>
            <a:r>
              <a:rPr lang="en-US" dirty="0" smtClean="0"/>
              <a:t>DISCOVERY presentation by Peter</a:t>
            </a:r>
            <a:endParaRPr lang="en-US" dirty="0"/>
          </a:p>
        </p:txBody>
      </p:sp>
      <p:sp>
        <p:nvSpPr>
          <p:cNvPr id="7" name="Slide Number Placeholder 6"/>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da-DK" dirty="0" smtClean="0"/>
              <a:t>13/11/2012</a:t>
            </a:r>
            <a:endParaRPr lang="en-US" dirty="0"/>
          </a:p>
        </p:txBody>
      </p:sp>
      <p:sp>
        <p:nvSpPr>
          <p:cNvPr id="8" name="Footer Placeholder 7"/>
          <p:cNvSpPr>
            <a:spLocks noGrp="1"/>
          </p:cNvSpPr>
          <p:nvPr>
            <p:ph type="ftr" sz="quarter" idx="11"/>
          </p:nvPr>
        </p:nvSpPr>
        <p:spPr/>
        <p:txBody>
          <a:bodyPr/>
          <a:lstStyle/>
          <a:p>
            <a:r>
              <a:rPr lang="en-US" dirty="0" smtClean="0"/>
              <a:t>DISCOVERY presentation by Peter</a:t>
            </a:r>
            <a:endParaRPr lang="en-US" dirty="0"/>
          </a:p>
        </p:txBody>
      </p:sp>
      <p:sp>
        <p:nvSpPr>
          <p:cNvPr id="9" name="Slide Number Placeholder 8"/>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da-DK" dirty="0" smtClean="0"/>
              <a:t>13/11/2012</a:t>
            </a:r>
            <a:endParaRPr lang="en-US" dirty="0"/>
          </a:p>
        </p:txBody>
      </p:sp>
      <p:sp>
        <p:nvSpPr>
          <p:cNvPr id="4" name="Footer Placeholder 3"/>
          <p:cNvSpPr>
            <a:spLocks noGrp="1"/>
          </p:cNvSpPr>
          <p:nvPr>
            <p:ph type="ftr" sz="quarter" idx="11"/>
          </p:nvPr>
        </p:nvSpPr>
        <p:spPr/>
        <p:txBody>
          <a:bodyPr/>
          <a:lstStyle/>
          <a:p>
            <a:r>
              <a:rPr lang="en-US" dirty="0" smtClean="0"/>
              <a:t>DISCOVERY presentation by Peter</a:t>
            </a:r>
            <a:endParaRPr lang="en-US" dirty="0"/>
          </a:p>
        </p:txBody>
      </p:sp>
      <p:sp>
        <p:nvSpPr>
          <p:cNvPr id="5" name="Slide Number Placeholder 4"/>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dirty="0" smtClean="0"/>
              <a:t>13/11/2012</a:t>
            </a:r>
            <a:endParaRPr lang="en-US" dirty="0"/>
          </a:p>
        </p:txBody>
      </p:sp>
      <p:sp>
        <p:nvSpPr>
          <p:cNvPr id="3" name="Footer Placeholder 2"/>
          <p:cNvSpPr>
            <a:spLocks noGrp="1"/>
          </p:cNvSpPr>
          <p:nvPr>
            <p:ph type="ftr" sz="quarter" idx="11"/>
          </p:nvPr>
        </p:nvSpPr>
        <p:spPr/>
        <p:txBody>
          <a:bodyPr/>
          <a:lstStyle/>
          <a:p>
            <a:r>
              <a:rPr lang="en-US" dirty="0" smtClean="0"/>
              <a:t>DISCOVERY presentation by Peter</a:t>
            </a:r>
            <a:endParaRPr lang="en-US" dirty="0"/>
          </a:p>
        </p:txBody>
      </p:sp>
      <p:sp>
        <p:nvSpPr>
          <p:cNvPr id="4" name="Slide Number Placeholder 3"/>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a-DK" dirty="0" smtClean="0"/>
              <a:t>13/11/2012</a:t>
            </a:r>
            <a:endParaRPr lang="en-US" dirty="0"/>
          </a:p>
        </p:txBody>
      </p:sp>
      <p:sp>
        <p:nvSpPr>
          <p:cNvPr id="6" name="Footer Placeholder 5"/>
          <p:cNvSpPr>
            <a:spLocks noGrp="1"/>
          </p:cNvSpPr>
          <p:nvPr>
            <p:ph type="ftr" sz="quarter" idx="11"/>
          </p:nvPr>
        </p:nvSpPr>
        <p:spPr/>
        <p:txBody>
          <a:bodyPr/>
          <a:lstStyle/>
          <a:p>
            <a:r>
              <a:rPr lang="en-US" dirty="0" smtClean="0"/>
              <a:t>DISCOVERY presentation by Peter</a:t>
            </a:r>
            <a:endParaRPr lang="en-US" dirty="0"/>
          </a:p>
        </p:txBody>
      </p:sp>
      <p:sp>
        <p:nvSpPr>
          <p:cNvPr id="7" name="Slide Number Placeholder 6"/>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a-DK" dirty="0" smtClean="0"/>
              <a:t>13/11/2012</a:t>
            </a:r>
            <a:endParaRPr lang="en-US" dirty="0"/>
          </a:p>
        </p:txBody>
      </p:sp>
      <p:sp>
        <p:nvSpPr>
          <p:cNvPr id="6" name="Footer Placeholder 5"/>
          <p:cNvSpPr>
            <a:spLocks noGrp="1"/>
          </p:cNvSpPr>
          <p:nvPr>
            <p:ph type="ftr" sz="quarter" idx="11"/>
          </p:nvPr>
        </p:nvSpPr>
        <p:spPr/>
        <p:txBody>
          <a:bodyPr/>
          <a:lstStyle/>
          <a:p>
            <a:r>
              <a:rPr lang="en-US" dirty="0" smtClean="0"/>
              <a:t>DISCOVERY presentation by Peter</a:t>
            </a:r>
            <a:endParaRPr lang="en-US" dirty="0"/>
          </a:p>
        </p:txBody>
      </p:sp>
      <p:sp>
        <p:nvSpPr>
          <p:cNvPr id="7" name="Slide Number Placeholder 6"/>
          <p:cNvSpPr>
            <a:spLocks noGrp="1"/>
          </p:cNvSpPr>
          <p:nvPr>
            <p:ph type="sldNum" sz="quarter" idx="12"/>
          </p:nvPr>
        </p:nvSpPr>
        <p:spPr/>
        <p:txBody>
          <a:bodyPr/>
          <a:lstStyle/>
          <a:p>
            <a:fld id="{25F0DB04-75A5-490F-810D-F8BD053397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dirty="0" smtClean="0"/>
              <a:t>13/11/2012</a:t>
            </a:r>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DISCOVERY presentation by Peter</a:t>
            </a:r>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0DB04-75A5-490F-810D-F8BD053397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gi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p:cNvSpPr>
            <a:spLocks noGrp="1"/>
          </p:cNvSpPr>
          <p:nvPr>
            <p:ph type="title"/>
          </p:nvPr>
        </p:nvSpPr>
        <p:spPr>
          <a:xfrm>
            <a:off x="251520" y="2348880"/>
            <a:ext cx="8640960" cy="3600400"/>
          </a:xfrm>
          <a:effectLst>
            <a:glow rad="1905000">
              <a:srgbClr val="053FFF">
                <a:alpha val="51000"/>
              </a:srgbClr>
            </a:glow>
            <a:softEdge rad="1270000"/>
          </a:effectLst>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5400" dirty="0" smtClean="0"/>
              <a:t> </a:t>
            </a:r>
            <a:r>
              <a:rPr lang="en-US" sz="6600" dirty="0" smtClean="0">
                <a:solidFill>
                  <a:srgbClr val="0000FF"/>
                </a:solidFill>
              </a:rPr>
              <a:t>DISCOVERY II</a:t>
            </a:r>
            <a:r>
              <a:rPr lang="en-US" sz="6600" dirty="0" smtClean="0"/>
              <a:t> </a:t>
            </a:r>
            <a:r>
              <a:rPr lang="en-US" sz="6000" dirty="0"/>
              <a:t/>
            </a:r>
            <a:br>
              <a:rPr lang="en-US" sz="6000" dirty="0"/>
            </a:br>
            <a:r>
              <a:rPr lang="en-US" sz="3200" dirty="0" smtClean="0"/>
              <a:t> </a:t>
            </a:r>
            <a:r>
              <a:rPr lang="en-US" sz="3200" dirty="0"/>
              <a:t> Center of Excellence</a:t>
            </a:r>
            <a:br>
              <a:rPr lang="en-US" sz="3200" dirty="0"/>
            </a:br>
            <a:r>
              <a:rPr lang="en-US" sz="3200" dirty="0" smtClean="0"/>
              <a:t>in </a:t>
            </a:r>
            <a:r>
              <a:rPr lang="en-US" sz="3200" dirty="0"/>
              <a:t>Particle </a:t>
            </a:r>
            <a:r>
              <a:rPr lang="en-US" sz="3200" dirty="0" smtClean="0"/>
              <a:t>Physics AND COSMOLOGY</a:t>
            </a:r>
            <a:r>
              <a:rPr lang="en-US" sz="3200" dirty="0"/>
              <a:t/>
            </a:r>
            <a:br>
              <a:rPr lang="en-US" sz="3200" dirty="0"/>
            </a:br>
            <a:endParaRPr lang="en-US" sz="2400" dirty="0"/>
          </a:p>
        </p:txBody>
      </p:sp>
      <p:sp>
        <p:nvSpPr>
          <p:cNvPr id="13" name="Pladsholder til dato 12"/>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a:xfrm>
            <a:off x="0" y="5949280"/>
            <a:ext cx="2339752" cy="504056"/>
          </a:xfrm>
        </p:spPr>
        <p:txBody>
          <a:bodyPr/>
          <a:lstStyle/>
          <a:p>
            <a:r>
              <a:rPr lang="en-US" dirty="0" smtClean="0"/>
              <a:t>DISCOVERY presentation by Peter</a:t>
            </a:r>
            <a:endParaRPr lang="en-US" dirty="0"/>
          </a:p>
        </p:txBody>
      </p:sp>
      <p:pic>
        <p:nvPicPr>
          <p:cNvPr id="6" name="Picture 5" descr="logo.bmp"/>
          <p:cNvPicPr>
            <a:picLocks noChangeAspect="1"/>
          </p:cNvPicPr>
          <p:nvPr/>
        </p:nvPicPr>
        <p:blipFill>
          <a:blip r:embed="rId3"/>
          <a:stretch>
            <a:fillRect/>
          </a:stretch>
        </p:blipFill>
        <p:spPr>
          <a:xfrm>
            <a:off x="323530" y="7020"/>
            <a:ext cx="2088232" cy="1944216"/>
          </a:xfrm>
          <a:prstGeom prst="rect">
            <a:avLst/>
          </a:prstGeom>
        </p:spPr>
      </p:pic>
      <p:pic>
        <p:nvPicPr>
          <p:cNvPr id="11" name="Picture 10" descr="nat-logo.pdf"/>
          <p:cNvPicPr>
            <a:picLocks noChangeAspect="1"/>
          </p:cNvPicPr>
          <p:nvPr/>
        </p:nvPicPr>
        <p:blipFill>
          <a:blip r:embed="rId4"/>
          <a:stretch>
            <a:fillRect/>
          </a:stretch>
        </p:blipFill>
        <p:spPr>
          <a:xfrm>
            <a:off x="3779912" y="548680"/>
            <a:ext cx="1071240" cy="1203564"/>
          </a:xfrm>
          <a:prstGeom prst="rect">
            <a:avLst/>
          </a:prstGeom>
          <a:solidFill>
            <a:schemeClr val="bg1"/>
          </a:solidFill>
        </p:spPr>
      </p:pic>
      <p:pic>
        <p:nvPicPr>
          <p:cNvPr id="9" name="Picture 8" descr="DGlogo.gif"/>
          <p:cNvPicPr>
            <a:picLocks noChangeAspect="1"/>
          </p:cNvPicPr>
          <p:nvPr/>
        </p:nvPicPr>
        <p:blipFill>
          <a:blip r:embed="rId5"/>
          <a:stretch>
            <a:fillRect/>
          </a:stretch>
        </p:blipFill>
        <p:spPr>
          <a:xfrm>
            <a:off x="6300196" y="188640"/>
            <a:ext cx="2655529" cy="1164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498178"/>
          </a:xfrm>
        </p:spPr>
        <p:txBody>
          <a:bodyPr>
            <a:normAutofit/>
          </a:bodyPr>
          <a:lstStyle/>
          <a:p>
            <a:r>
              <a:rPr lang="en-US" sz="3600" dirty="0" smtClean="0"/>
              <a:t>High Energy Heavy Ion project 2</a:t>
            </a:r>
            <a:br>
              <a:rPr lang="en-US" sz="3600" dirty="0" smtClean="0"/>
            </a:br>
            <a:r>
              <a:rPr lang="en-US" sz="3600" dirty="0" smtClean="0"/>
              <a:t>both ALICE and ATLAS </a:t>
            </a:r>
            <a:endParaRPr lang="en-US" sz="3600" dirty="0"/>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8" name="TextBox 7"/>
          <p:cNvSpPr txBox="1"/>
          <p:nvPr/>
        </p:nvSpPr>
        <p:spPr>
          <a:xfrm>
            <a:off x="611560" y="1916832"/>
            <a:ext cx="7056784" cy="4801315"/>
          </a:xfrm>
          <a:prstGeom prst="rect">
            <a:avLst/>
          </a:prstGeom>
          <a:noFill/>
        </p:spPr>
        <p:txBody>
          <a:bodyPr wrap="square" rtlCol="0">
            <a:spAutoFit/>
          </a:bodyPr>
          <a:lstStyle/>
          <a:p>
            <a:r>
              <a:rPr lang="en-US" dirty="0" smtClean="0"/>
              <a:t>1) Low-x dynamics. How does gluon saturation work?</a:t>
            </a:r>
          </a:p>
          <a:p>
            <a:r>
              <a:rPr lang="en-US" dirty="0" smtClean="0"/>
              <a:t>2) What are the nuclear structure functions? Hard and soft probes..</a:t>
            </a:r>
          </a:p>
          <a:p>
            <a:r>
              <a:rPr lang="en-US" dirty="0" smtClean="0"/>
              <a:t>3) What are the dynamics of very peripheral collisions?</a:t>
            </a:r>
          </a:p>
          <a:p>
            <a:r>
              <a:rPr lang="en-US" dirty="0" smtClean="0"/>
              <a:t>4) Diffraction and forward physics.</a:t>
            </a:r>
          </a:p>
          <a:p>
            <a:endParaRPr lang="en-US" dirty="0" smtClean="0"/>
          </a:p>
          <a:p>
            <a:endParaRPr lang="en-US" dirty="0" smtClean="0"/>
          </a:p>
          <a:p>
            <a:r>
              <a:rPr lang="en-US" dirty="0" smtClean="0"/>
              <a:t>An interesting extension could be</a:t>
            </a:r>
          </a:p>
          <a:p>
            <a:endParaRPr lang="en-US" dirty="0" smtClean="0"/>
          </a:p>
          <a:p>
            <a:endParaRPr lang="en-US" dirty="0"/>
          </a:p>
          <a:p>
            <a:endParaRPr lang="en-US" dirty="0" smtClean="0"/>
          </a:p>
          <a:p>
            <a:endParaRPr lang="en-US" dirty="0"/>
          </a:p>
          <a:p>
            <a:endParaRPr lang="en-US" dirty="0" smtClean="0"/>
          </a:p>
          <a:p>
            <a:r>
              <a:rPr lang="en-US" dirty="0" smtClean="0"/>
              <a:t>You would have  p+A or Pb+A collisions at about Ecms=100GeV, polarized targets, access to x</a:t>
            </a:r>
            <a:r>
              <a:rPr lang="en-US" baseline="-25000" dirty="0" smtClean="0"/>
              <a:t>F</a:t>
            </a:r>
            <a:r>
              <a:rPr lang="en-US" dirty="0" smtClean="0"/>
              <a:t>=-1 and very high luminosity. </a:t>
            </a:r>
            <a:r>
              <a:rPr lang="en-US" dirty="0" smtClean="0"/>
              <a:t>You address </a:t>
            </a:r>
            <a:r>
              <a:rPr lang="en-US" dirty="0" smtClean="0"/>
              <a:t>a wide range of </a:t>
            </a:r>
            <a:r>
              <a:rPr lang="en-US" dirty="0" smtClean="0"/>
              <a:t>unexplored, exciting </a:t>
            </a:r>
            <a:r>
              <a:rPr lang="en-US" dirty="0" smtClean="0"/>
              <a:t>and surprising QCD phenomena</a:t>
            </a:r>
            <a:r>
              <a:rPr lang="en-US" dirty="0" smtClean="0"/>
              <a:t>. Participation in some of the studies could be considered.</a:t>
            </a:r>
            <a:endParaRPr lang="en-US" dirty="0" smtClean="0"/>
          </a:p>
          <a:p>
            <a:endParaRPr lang="en-US" dirty="0"/>
          </a:p>
        </p:txBody>
      </p:sp>
      <p:pic>
        <p:nvPicPr>
          <p:cNvPr id="3" name="Picture 2"/>
          <p:cNvPicPr>
            <a:picLocks noChangeAspect="1"/>
          </p:cNvPicPr>
          <p:nvPr/>
        </p:nvPicPr>
        <p:blipFill>
          <a:blip r:embed="rId2"/>
          <a:stretch>
            <a:fillRect/>
          </a:stretch>
        </p:blipFill>
        <p:spPr>
          <a:xfrm>
            <a:off x="4427984" y="3212976"/>
            <a:ext cx="2413000" cy="1866900"/>
          </a:xfrm>
          <a:prstGeom prst="rect">
            <a:avLst/>
          </a:prstGeom>
        </p:spPr>
      </p:pic>
    </p:spTree>
    <p:extLst>
      <p:ext uri="{BB962C8B-B14F-4D97-AF65-F5344CB8AC3E}">
        <p14:creationId xmlns:p14="http://schemas.microsoft.com/office/powerpoint/2010/main" val="42672199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778098"/>
          </a:xfrm>
        </p:spPr>
        <p:txBody>
          <a:bodyPr/>
          <a:lstStyle/>
          <a:p>
            <a:r>
              <a:rPr lang="en-US" dirty="0" smtClean="0"/>
              <a:t>Hard(ware) choices</a:t>
            </a:r>
            <a:endParaRPr lang="en-US" dirty="0"/>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6" name="TextBox 5"/>
          <p:cNvSpPr txBox="1"/>
          <p:nvPr/>
        </p:nvSpPr>
        <p:spPr>
          <a:xfrm>
            <a:off x="1043608" y="1318022"/>
            <a:ext cx="7200800" cy="5170646"/>
          </a:xfrm>
          <a:prstGeom prst="rect">
            <a:avLst/>
          </a:prstGeom>
          <a:noFill/>
        </p:spPr>
        <p:txBody>
          <a:bodyPr wrap="square" rtlCol="0">
            <a:spAutoFit/>
          </a:bodyPr>
          <a:lstStyle/>
          <a:p>
            <a:r>
              <a:rPr lang="en-US" sz="2400" dirty="0" smtClean="0"/>
              <a:t>Some hardware expenses are coming up in the next 5 years, without any clear funding source:</a:t>
            </a:r>
          </a:p>
          <a:p>
            <a:endParaRPr lang="en-US" sz="2400" dirty="0"/>
          </a:p>
          <a:p>
            <a:pPr marL="342900" indent="-342900">
              <a:buAutoNum type="arabicParenR"/>
            </a:pPr>
            <a:r>
              <a:rPr lang="en-US" sz="2400" dirty="0" smtClean="0"/>
              <a:t>ATLAS Phase I upgrade.     1.2Mkr 2013-2018</a:t>
            </a:r>
          </a:p>
          <a:p>
            <a:pPr marL="342900" indent="-342900">
              <a:buAutoNum type="arabicParenR"/>
            </a:pPr>
            <a:r>
              <a:rPr lang="en-US" sz="2400" dirty="0" smtClean="0"/>
              <a:t>ALICE Upgrade.                    Similar</a:t>
            </a:r>
          </a:p>
          <a:p>
            <a:pPr marL="342900" indent="-342900">
              <a:buAutoNum type="arabicParenR"/>
            </a:pPr>
            <a:r>
              <a:rPr lang="en-US" sz="2400" dirty="0" smtClean="0"/>
              <a:t>Tier 1 pledges                       3 Mkr 2013-2018</a:t>
            </a:r>
          </a:p>
          <a:p>
            <a:endParaRPr lang="en-US" sz="2400" dirty="0" smtClean="0"/>
          </a:p>
          <a:p>
            <a:r>
              <a:rPr lang="en-US" sz="2400" dirty="0" smtClean="0"/>
              <a:t>Discovery 1 had none of this kind.</a:t>
            </a:r>
          </a:p>
          <a:p>
            <a:endParaRPr lang="en-US" sz="2400" dirty="0" smtClean="0"/>
          </a:p>
          <a:p>
            <a:r>
              <a:rPr lang="en-US" sz="2400" dirty="0" smtClean="0"/>
              <a:t>However, it is unclear whether DFF/Ministry will pay.</a:t>
            </a:r>
          </a:p>
          <a:p>
            <a:r>
              <a:rPr lang="en-US" sz="2400" dirty="0"/>
              <a:t>T</a:t>
            </a:r>
            <a:r>
              <a:rPr lang="en-US" sz="2400" dirty="0" smtClean="0"/>
              <a:t>here is no Danish participation without…. </a:t>
            </a:r>
          </a:p>
          <a:p>
            <a:r>
              <a:rPr lang="en-US" sz="2400" dirty="0" smtClean="0"/>
              <a:t>So should we include things like that?</a:t>
            </a:r>
          </a:p>
          <a:p>
            <a:endParaRPr lang="en-US" sz="2400" dirty="0"/>
          </a:p>
          <a:p>
            <a:endParaRPr lang="en-US" dirty="0"/>
          </a:p>
        </p:txBody>
      </p:sp>
    </p:spTree>
    <p:extLst>
      <p:ext uri="{BB962C8B-B14F-4D97-AF65-F5344CB8AC3E}">
        <p14:creationId xmlns:p14="http://schemas.microsoft.com/office/powerpoint/2010/main" val="42902283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778098"/>
          </a:xfrm>
        </p:spPr>
        <p:txBody>
          <a:bodyPr/>
          <a:lstStyle/>
          <a:p>
            <a:r>
              <a:rPr lang="en-US" dirty="0" smtClean="0"/>
              <a:t>Theory project 1: SM</a:t>
            </a:r>
            <a:endParaRPr lang="en-US" dirty="0"/>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8" name="TextBox 7"/>
          <p:cNvSpPr txBox="1"/>
          <p:nvPr/>
        </p:nvSpPr>
        <p:spPr>
          <a:xfrm>
            <a:off x="611560" y="1268760"/>
            <a:ext cx="7397663" cy="5170646"/>
          </a:xfrm>
          <a:prstGeom prst="rect">
            <a:avLst/>
          </a:prstGeom>
          <a:noFill/>
        </p:spPr>
        <p:txBody>
          <a:bodyPr wrap="square" rtlCol="0">
            <a:spAutoFit/>
          </a:bodyPr>
          <a:lstStyle/>
          <a:p>
            <a:endParaRPr lang="en-US" dirty="0" smtClean="0"/>
          </a:p>
          <a:p>
            <a:pPr marL="457200" indent="-457200">
              <a:buAutoNum type="arabicParenR"/>
            </a:pPr>
            <a:r>
              <a:rPr lang="en-US" sz="2400" dirty="0" smtClean="0"/>
              <a:t>Create </a:t>
            </a:r>
            <a:r>
              <a:rPr lang="en-US" sz="2400" dirty="0" smtClean="0"/>
              <a:t>tools to analyze and understand data in terms of SM reactions, steadily adding more legs, loops and PDF constraints</a:t>
            </a:r>
            <a:r>
              <a:rPr lang="en-US" sz="2400" dirty="0" smtClean="0"/>
              <a:t>.</a:t>
            </a:r>
          </a:p>
          <a:p>
            <a:pPr marL="457200" indent="-457200">
              <a:buAutoNum type="arabicParenR"/>
            </a:pPr>
            <a:r>
              <a:rPr lang="en-US" sz="2400" dirty="0" smtClean="0"/>
              <a:t>Neutrino physics is new.</a:t>
            </a:r>
            <a:endParaRPr lang="en-US" sz="2400" dirty="0" smtClean="0"/>
          </a:p>
          <a:p>
            <a:endParaRPr lang="en-US" sz="2400" dirty="0"/>
          </a:p>
          <a:p>
            <a:r>
              <a:rPr lang="en-US" sz="2400" dirty="0" smtClean="0"/>
              <a:t>European </a:t>
            </a:r>
            <a:r>
              <a:rPr lang="en-US" sz="2400" dirty="0" smtClean="0"/>
              <a:t>collaboration and coordination </a:t>
            </a:r>
            <a:r>
              <a:rPr lang="en-US" sz="2400" dirty="0" smtClean="0"/>
              <a:t>(MCnet</a:t>
            </a:r>
            <a:r>
              <a:rPr lang="en-US" sz="2400" dirty="0" smtClean="0"/>
              <a:t>) is increasingly important, because a lot of work is needed making user friendly interfaces, validation, matching, hadronization and </a:t>
            </a:r>
            <a:r>
              <a:rPr lang="en-US" sz="2400" dirty="0" smtClean="0"/>
              <a:t>HepMC output</a:t>
            </a:r>
            <a:r>
              <a:rPr lang="en-US" sz="2400" dirty="0" smtClean="0"/>
              <a:t>. </a:t>
            </a:r>
            <a:r>
              <a:rPr lang="en-US" sz="2400" dirty="0" smtClean="0"/>
              <a:t>A higher emphasis on organized European collaboration would be new</a:t>
            </a:r>
            <a:r>
              <a:rPr lang="en-US" sz="2400" dirty="0"/>
              <a:t> </a:t>
            </a:r>
            <a:r>
              <a:rPr lang="en-US" sz="2400" dirty="0" smtClean="0"/>
              <a:t>and is in a way already happening.</a:t>
            </a:r>
          </a:p>
          <a:p>
            <a:endParaRPr lang="en-US" sz="2400" dirty="0"/>
          </a:p>
          <a:p>
            <a:r>
              <a:rPr lang="en-US" sz="2400" dirty="0" smtClean="0"/>
              <a:t> </a:t>
            </a:r>
            <a:endParaRPr lang="en-US" sz="2400" dirty="0"/>
          </a:p>
        </p:txBody>
      </p:sp>
    </p:spTree>
    <p:extLst>
      <p:ext uri="{BB962C8B-B14F-4D97-AF65-F5344CB8AC3E}">
        <p14:creationId xmlns:p14="http://schemas.microsoft.com/office/powerpoint/2010/main" val="39317820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778098"/>
          </a:xfrm>
        </p:spPr>
        <p:txBody>
          <a:bodyPr/>
          <a:lstStyle/>
          <a:p>
            <a:r>
              <a:rPr lang="en-US" dirty="0" smtClean="0"/>
              <a:t>Theory project 2: BSM</a:t>
            </a:r>
            <a:endParaRPr lang="en-US" dirty="0"/>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
        <p:nvSpPr>
          <p:cNvPr id="8" name="TextBox 7"/>
          <p:cNvSpPr txBox="1"/>
          <p:nvPr/>
        </p:nvSpPr>
        <p:spPr>
          <a:xfrm>
            <a:off x="683568" y="1268760"/>
            <a:ext cx="8352928" cy="1107996"/>
          </a:xfrm>
          <a:prstGeom prst="rect">
            <a:avLst/>
          </a:prstGeom>
          <a:noFill/>
        </p:spPr>
        <p:txBody>
          <a:bodyPr wrap="square" rtlCol="0">
            <a:spAutoFit/>
          </a:bodyPr>
          <a:lstStyle/>
          <a:p>
            <a:endParaRPr lang="en-US" dirty="0" smtClean="0"/>
          </a:p>
          <a:p>
            <a:r>
              <a:rPr lang="en-US" sz="2400" dirty="0" smtClean="0"/>
              <a:t>Theory will probably be more “experiment-driven” than in the past. “Around the corner” arguments </a:t>
            </a:r>
            <a:r>
              <a:rPr lang="en-US" sz="2400" dirty="0" smtClean="0"/>
              <a:t>tend to </a:t>
            </a:r>
            <a:r>
              <a:rPr lang="en-US" sz="2400" dirty="0" smtClean="0"/>
              <a:t>be given up. </a:t>
            </a:r>
            <a:endParaRPr lang="en-US" sz="2400" dirty="0"/>
          </a:p>
        </p:txBody>
      </p:sp>
      <p:pic>
        <p:nvPicPr>
          <p:cNvPr id="3" name="Picture 2"/>
          <p:cNvPicPr>
            <a:picLocks noChangeAspect="1"/>
          </p:cNvPicPr>
          <p:nvPr/>
        </p:nvPicPr>
        <p:blipFill>
          <a:blip r:embed="rId2"/>
          <a:stretch>
            <a:fillRect/>
          </a:stretch>
        </p:blipFill>
        <p:spPr>
          <a:xfrm>
            <a:off x="4751512" y="2348880"/>
            <a:ext cx="4392488" cy="3508978"/>
          </a:xfrm>
          <a:prstGeom prst="rect">
            <a:avLst/>
          </a:prstGeom>
        </p:spPr>
      </p:pic>
      <p:sp>
        <p:nvSpPr>
          <p:cNvPr id="6" name="TextBox 5"/>
          <p:cNvSpPr txBox="1"/>
          <p:nvPr/>
        </p:nvSpPr>
        <p:spPr>
          <a:xfrm>
            <a:off x="827584" y="3068960"/>
            <a:ext cx="3744416" cy="2616101"/>
          </a:xfrm>
          <a:prstGeom prst="rect">
            <a:avLst/>
          </a:prstGeom>
          <a:noFill/>
        </p:spPr>
        <p:txBody>
          <a:bodyPr wrap="square" rtlCol="0">
            <a:spAutoFit/>
          </a:bodyPr>
          <a:lstStyle/>
          <a:p>
            <a:r>
              <a:rPr lang="en-US" sz="2400" dirty="0"/>
              <a:t>S</a:t>
            </a:r>
            <a:r>
              <a:rPr lang="en-US" sz="2400" dirty="0" smtClean="0"/>
              <a:t>till all crazy ideas should be pursued, as well as any hint from baryogenesis, grand unification, string theory or other </a:t>
            </a:r>
            <a:r>
              <a:rPr lang="en-US" sz="2400" dirty="0" smtClean="0"/>
              <a:t>beautiful principle </a:t>
            </a:r>
            <a:r>
              <a:rPr lang="en-US" sz="2400" dirty="0" smtClean="0"/>
              <a:t>to guide searches.</a:t>
            </a:r>
          </a:p>
          <a:p>
            <a:endParaRPr lang="en-US" sz="2000" dirty="0"/>
          </a:p>
        </p:txBody>
      </p:sp>
    </p:spTree>
    <p:extLst>
      <p:ext uri="{BB962C8B-B14F-4D97-AF65-F5344CB8AC3E}">
        <p14:creationId xmlns:p14="http://schemas.microsoft.com/office/powerpoint/2010/main" val="32406460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908720"/>
            <a:ext cx="8026151" cy="4968551"/>
          </a:xfrm>
        </p:spPr>
        <p:txBody>
          <a:bodyPr>
            <a:normAutofit lnSpcReduction="10000"/>
          </a:bodyPr>
          <a:lstStyle/>
          <a:p>
            <a:r>
              <a:rPr lang="en-US" dirty="0" smtClean="0"/>
              <a:t>The following slides are meant as a loose sketch to trigger discussion – </a:t>
            </a:r>
            <a:r>
              <a:rPr lang="en-US" dirty="0"/>
              <a:t>n</a:t>
            </a:r>
            <a:r>
              <a:rPr lang="en-US" dirty="0" smtClean="0"/>
              <a:t>ot in any way a final proposal.</a:t>
            </a:r>
          </a:p>
          <a:p>
            <a:endParaRPr lang="en-US" dirty="0"/>
          </a:p>
          <a:p>
            <a:r>
              <a:rPr lang="en-US" dirty="0" smtClean="0"/>
              <a:t>A total of nine broad projects are proposed. </a:t>
            </a:r>
            <a:r>
              <a:rPr lang="en-US" dirty="0"/>
              <a:t>C</a:t>
            </a:r>
            <a:r>
              <a:rPr lang="en-US" dirty="0" smtClean="0"/>
              <a:t>ould not make it fewer.</a:t>
            </a:r>
          </a:p>
          <a:p>
            <a:endParaRPr lang="en-US" dirty="0"/>
          </a:p>
          <a:p>
            <a:r>
              <a:rPr lang="en-US" dirty="0"/>
              <a:t>A</a:t>
            </a:r>
            <a:r>
              <a:rPr lang="en-US" dirty="0" smtClean="0"/>
              <a:t> </a:t>
            </a:r>
            <a:r>
              <a:rPr lang="en-US" dirty="0" smtClean="0">
                <a:solidFill>
                  <a:srgbClr val="FF0000"/>
                </a:solidFill>
              </a:rPr>
              <a:t>red thread</a:t>
            </a:r>
            <a:r>
              <a:rPr lang="en-US" dirty="0" smtClean="0"/>
              <a:t> is </a:t>
            </a:r>
            <a:r>
              <a:rPr lang="en-US" dirty="0" smtClean="0">
                <a:solidFill>
                  <a:schemeClr val="tx1"/>
                </a:solidFill>
              </a:rPr>
              <a:t>dark matter</a:t>
            </a:r>
            <a:r>
              <a:rPr lang="en-US" dirty="0" smtClean="0"/>
              <a:t>. LHC has </a:t>
            </a:r>
            <a:r>
              <a:rPr lang="en-US" dirty="0"/>
              <a:t>,</a:t>
            </a:r>
            <a:r>
              <a:rPr lang="en-US" dirty="0" smtClean="0">
                <a:solidFill>
                  <a:srgbClr val="FF0000"/>
                </a:solidFill>
              </a:rPr>
              <a:t>MAYBE!</a:t>
            </a:r>
            <a:r>
              <a:rPr lang="en-US" dirty="0" smtClean="0"/>
              <a:t>, confirmed the SM and seen nothing beyond. So the logical step is to increase energy and luminosity to get more statistics at high masses and to raise our sights to cosmic radiation. </a:t>
            </a:r>
            <a:r>
              <a:rPr lang="en-US" dirty="0"/>
              <a:t>W</a:t>
            </a:r>
            <a:r>
              <a:rPr lang="en-US" dirty="0" smtClean="0"/>
              <a:t>e know that some new particle </a:t>
            </a:r>
            <a:r>
              <a:rPr lang="en-US" b="1" dirty="0" smtClean="0">
                <a:solidFill>
                  <a:schemeClr val="tx1"/>
                </a:solidFill>
              </a:rPr>
              <a:t>must</a:t>
            </a:r>
            <a:r>
              <a:rPr lang="en-US" dirty="0" smtClean="0"/>
              <a:t> be there.  The CMB can narrow it further down and cosmic radiation can give hints.</a:t>
            </a:r>
          </a:p>
          <a:p>
            <a:endParaRPr lang="en-US" dirty="0"/>
          </a:p>
          <a:p>
            <a:r>
              <a:rPr lang="en-US" dirty="0" smtClean="0"/>
              <a:t>But at the same time many long standing intertwined issues will be addressed: The CR acceleration, the QGP phase-transitions, the nature of the electro-weak symmetry breakdown, the constitution of protons and nuclei, neutrino masses etc..</a:t>
            </a:r>
          </a:p>
          <a:p>
            <a:r>
              <a:rPr lang="en-US" dirty="0" smtClean="0"/>
              <a:t> </a:t>
            </a:r>
            <a:endParaRPr lang="en-US" dirty="0"/>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spTree>
    <p:extLst>
      <p:ext uri="{BB962C8B-B14F-4D97-AF65-F5344CB8AC3E}">
        <p14:creationId xmlns:p14="http://schemas.microsoft.com/office/powerpoint/2010/main" val="672807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bbl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da-DK" dirty="0" smtClean="0"/>
              <a:t>13/11/2012</a:t>
            </a:r>
            <a:endParaRPr lang="en-US" dirty="0"/>
          </a:p>
        </p:txBody>
      </p:sp>
      <p:sp>
        <p:nvSpPr>
          <p:cNvPr id="3" name="Footer Placeholder 2"/>
          <p:cNvSpPr>
            <a:spLocks noGrp="1"/>
          </p:cNvSpPr>
          <p:nvPr>
            <p:ph type="ftr" sz="quarter" idx="11"/>
          </p:nvPr>
        </p:nvSpPr>
        <p:spPr/>
        <p:txBody>
          <a:bodyPr/>
          <a:lstStyle/>
          <a:p>
            <a:r>
              <a:rPr lang="en-US" dirty="0" smtClean="0"/>
              <a:t>DISCOVERY presentation by Peter</a:t>
            </a:r>
            <a:endParaRPr lang="en-US" dirty="0"/>
          </a:p>
        </p:txBody>
      </p:sp>
    </p:spTree>
    <p:extLst>
      <p:ext uri="{BB962C8B-B14F-4D97-AF65-F5344CB8AC3E}">
        <p14:creationId xmlns:p14="http://schemas.microsoft.com/office/powerpoint/2010/main" val="24947321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bbl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39556" y="980733"/>
            <a:ext cx="8604444" cy="5170645"/>
          </a:xfrm>
          <a:prstGeom prst="rect">
            <a:avLst/>
          </a:prstGeom>
          <a:noFill/>
        </p:spPr>
        <p:txBody>
          <a:bodyPr wrap="square" rtlCol="0">
            <a:spAutoFit/>
          </a:bodyPr>
          <a:lstStyle/>
          <a:p>
            <a:r>
              <a:rPr lang="en-US" sz="5400" b="1" dirty="0" smtClean="0">
                <a:solidFill>
                  <a:srgbClr val="FFFFFF"/>
                </a:solidFill>
              </a:rPr>
              <a:t>AstroP/cosmology Projects:</a:t>
            </a:r>
          </a:p>
          <a:p>
            <a:pPr marL="914400" indent="-914400">
              <a:buAutoNum type="arabicParenR"/>
            </a:pPr>
            <a:r>
              <a:rPr lang="en-US" sz="3600" dirty="0" smtClean="0">
                <a:solidFill>
                  <a:srgbClr val="FFFFFF"/>
                </a:solidFill>
              </a:rPr>
              <a:t>Cosmic radiation –New!</a:t>
            </a:r>
          </a:p>
          <a:p>
            <a:r>
              <a:rPr lang="en-US" sz="3600" dirty="0" smtClean="0">
                <a:solidFill>
                  <a:srgbClr val="FFFFFF"/>
                </a:solidFill>
              </a:rPr>
              <a:t>With data from ICECUBE, CTA, Herschel, ALMA and PLANCK we can</a:t>
            </a:r>
          </a:p>
          <a:p>
            <a:r>
              <a:rPr lang="en-US" sz="2400" dirty="0" smtClean="0">
                <a:solidFill>
                  <a:srgbClr val="FFFFFF"/>
                </a:solidFill>
              </a:rPr>
              <a:t>1a) </a:t>
            </a:r>
            <a:r>
              <a:rPr lang="en-US" sz="2400" dirty="0">
                <a:solidFill>
                  <a:srgbClr val="FFFFFF"/>
                </a:solidFill>
              </a:rPr>
              <a:t>D</a:t>
            </a:r>
            <a:r>
              <a:rPr lang="en-US" sz="2400" dirty="0" smtClean="0">
                <a:solidFill>
                  <a:srgbClr val="FFFFFF"/>
                </a:solidFill>
              </a:rPr>
              <a:t>etermine the acceleration mechanism</a:t>
            </a:r>
          </a:p>
          <a:p>
            <a:r>
              <a:rPr lang="en-US" sz="2400" dirty="0" smtClean="0">
                <a:solidFill>
                  <a:srgbClr val="FFFFFF"/>
                </a:solidFill>
              </a:rPr>
              <a:t>1b) Map the magnetic fields for CR tracking</a:t>
            </a:r>
          </a:p>
          <a:p>
            <a:r>
              <a:rPr lang="en-US" sz="2400" dirty="0" smtClean="0">
                <a:solidFill>
                  <a:srgbClr val="FFFFFF"/>
                </a:solidFill>
              </a:rPr>
              <a:t>1c) Explore anomalies (PLANCK haze). Perhaps Dark Matter.</a:t>
            </a:r>
          </a:p>
          <a:p>
            <a:r>
              <a:rPr lang="en-US" sz="2400" dirty="0" smtClean="0">
                <a:solidFill>
                  <a:srgbClr val="FFFFFF"/>
                </a:solidFill>
              </a:rPr>
              <a:t>1d) Pin down CR point sources</a:t>
            </a:r>
          </a:p>
          <a:p>
            <a:r>
              <a:rPr lang="en-US" sz="2400" dirty="0" smtClean="0">
                <a:solidFill>
                  <a:srgbClr val="FFFFFF"/>
                </a:solidFill>
              </a:rPr>
              <a:t>1e) Do </a:t>
            </a:r>
            <a:r>
              <a:rPr lang="en-US" sz="2400" dirty="0">
                <a:solidFill>
                  <a:srgbClr val="FFFFFF"/>
                </a:solidFill>
              </a:rPr>
              <a:t>f</a:t>
            </a:r>
            <a:r>
              <a:rPr lang="en-US" sz="2400" dirty="0" smtClean="0">
                <a:solidFill>
                  <a:srgbClr val="FFFFFF"/>
                </a:solidFill>
              </a:rPr>
              <a:t>undamental neutrino physics with ICECUBE??</a:t>
            </a:r>
          </a:p>
          <a:p>
            <a:r>
              <a:rPr lang="en-US" sz="2400" dirty="0" smtClean="0">
                <a:solidFill>
                  <a:srgbClr val="FFFFFF"/>
                </a:solidFill>
              </a:rPr>
              <a:t>Overlaps from all components of </a:t>
            </a:r>
            <a:r>
              <a:rPr lang="en-US" sz="2400" dirty="0" smtClean="0">
                <a:solidFill>
                  <a:srgbClr val="FFFFFF"/>
                </a:solidFill>
              </a:rPr>
              <a:t>Discovery. </a:t>
            </a:r>
            <a:r>
              <a:rPr lang="en-US" sz="2400" dirty="0" smtClean="0">
                <a:solidFill>
                  <a:srgbClr val="FFFFFF"/>
                </a:solidFill>
              </a:rPr>
              <a:t>And we are good at mirrors in DK.</a:t>
            </a:r>
            <a:endParaRPr lang="en-US" sz="2400" dirty="0">
              <a:solidFill>
                <a:srgbClr val="FFFFFF"/>
              </a:solidFill>
            </a:endParaRPr>
          </a:p>
        </p:txBody>
      </p:sp>
      <p:sp>
        <p:nvSpPr>
          <p:cNvPr id="3" name="Date Placeholder 2"/>
          <p:cNvSpPr>
            <a:spLocks noGrp="1"/>
          </p:cNvSpPr>
          <p:nvPr>
            <p:ph type="dt" sz="half" idx="10"/>
          </p:nvPr>
        </p:nvSpPr>
        <p:spPr/>
        <p:txBody>
          <a:bodyPr/>
          <a:lstStyle/>
          <a:p>
            <a:r>
              <a:rPr lang="da-DK" dirty="0" smtClean="0"/>
              <a:t>13/11/2012</a:t>
            </a:r>
            <a:endParaRPr lang="en-US" dirty="0"/>
          </a:p>
        </p:txBody>
      </p:sp>
      <p:sp>
        <p:nvSpPr>
          <p:cNvPr id="4" name="Footer Placeholder 3"/>
          <p:cNvSpPr>
            <a:spLocks noGrp="1"/>
          </p:cNvSpPr>
          <p:nvPr>
            <p:ph type="ftr" sz="quarter" idx="11"/>
          </p:nvPr>
        </p:nvSpPr>
        <p:spPr/>
        <p:txBody>
          <a:bodyPr/>
          <a:lstStyle/>
          <a:p>
            <a:r>
              <a:rPr lang="en-US" dirty="0" smtClean="0"/>
              <a:t>DISCOVERY presentation by Peter</a:t>
            </a:r>
            <a:endParaRPr lang="en-US" dirty="0"/>
          </a:p>
        </p:txBody>
      </p:sp>
    </p:spTree>
    <p:extLst>
      <p:ext uri="{BB962C8B-B14F-4D97-AF65-F5344CB8AC3E}">
        <p14:creationId xmlns:p14="http://schemas.microsoft.com/office/powerpoint/2010/main" val="8580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bbl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39556" y="980733"/>
            <a:ext cx="8604444" cy="3877984"/>
          </a:xfrm>
          <a:prstGeom prst="rect">
            <a:avLst/>
          </a:prstGeom>
          <a:noFill/>
        </p:spPr>
        <p:txBody>
          <a:bodyPr wrap="square" rtlCol="0">
            <a:spAutoFit/>
          </a:bodyPr>
          <a:lstStyle/>
          <a:p>
            <a:r>
              <a:rPr lang="en-US" sz="5400" b="1" dirty="0" smtClean="0">
                <a:solidFill>
                  <a:srgbClr val="FFFFFF"/>
                </a:solidFill>
              </a:rPr>
              <a:t>AstroP/cosmology Projects:</a:t>
            </a:r>
          </a:p>
          <a:p>
            <a:pPr marL="914400" indent="-914400">
              <a:buFont typeface="+mj-lt"/>
              <a:buAutoNum type="arabicParenR" startAt="2"/>
            </a:pPr>
            <a:r>
              <a:rPr lang="en-US" sz="3600" dirty="0" smtClean="0">
                <a:solidFill>
                  <a:srgbClr val="FFFFFF"/>
                </a:solidFill>
              </a:rPr>
              <a:t>CMB anomalies</a:t>
            </a:r>
          </a:p>
          <a:p>
            <a:r>
              <a:rPr lang="en-US" sz="3600" dirty="0" smtClean="0">
                <a:solidFill>
                  <a:srgbClr val="FFFFFF"/>
                </a:solidFill>
              </a:rPr>
              <a:t>With PLANCK it is within our reach to</a:t>
            </a:r>
          </a:p>
          <a:p>
            <a:r>
              <a:rPr lang="en-US" sz="2400" dirty="0">
                <a:solidFill>
                  <a:srgbClr val="FFFFFF"/>
                </a:solidFill>
              </a:rPr>
              <a:t>2</a:t>
            </a:r>
            <a:r>
              <a:rPr lang="en-US" sz="2400" dirty="0" smtClean="0">
                <a:solidFill>
                  <a:srgbClr val="FFFFFF"/>
                </a:solidFill>
              </a:rPr>
              <a:t>a) Explain low multi-pole anomalies (constr. </a:t>
            </a:r>
            <a:r>
              <a:rPr lang="en-US" sz="2400" dirty="0">
                <a:solidFill>
                  <a:srgbClr val="FFFFFF"/>
                </a:solidFill>
              </a:rPr>
              <a:t>c</a:t>
            </a:r>
            <a:r>
              <a:rPr lang="en-US" sz="2400" dirty="0" smtClean="0">
                <a:solidFill>
                  <a:srgbClr val="FFFFFF"/>
                </a:solidFill>
              </a:rPr>
              <a:t>osmo. principle) </a:t>
            </a:r>
          </a:p>
          <a:p>
            <a:r>
              <a:rPr lang="en-US" sz="2400" dirty="0">
                <a:solidFill>
                  <a:srgbClr val="FFFFFF"/>
                </a:solidFill>
              </a:rPr>
              <a:t>2</a:t>
            </a:r>
            <a:r>
              <a:rPr lang="en-US" sz="2400" dirty="0" smtClean="0">
                <a:solidFill>
                  <a:srgbClr val="FFFFFF"/>
                </a:solidFill>
              </a:rPr>
              <a:t>b) Explain Dark Energy (anisotropies, voids, metric perturbations)</a:t>
            </a:r>
          </a:p>
          <a:p>
            <a:r>
              <a:rPr lang="en-US" sz="2400" dirty="0">
                <a:solidFill>
                  <a:srgbClr val="FFFFFF"/>
                </a:solidFill>
              </a:rPr>
              <a:t>2</a:t>
            </a:r>
            <a:r>
              <a:rPr lang="en-US" sz="2400" dirty="0" smtClean="0">
                <a:solidFill>
                  <a:srgbClr val="FFFFFF"/>
                </a:solidFill>
              </a:rPr>
              <a:t>c) Test models of inflation (B-modes, grav. waves, non-Gauss)</a:t>
            </a:r>
          </a:p>
          <a:p>
            <a:r>
              <a:rPr lang="en-US" sz="2400" dirty="0">
                <a:solidFill>
                  <a:srgbClr val="FFFFFF"/>
                </a:solidFill>
              </a:rPr>
              <a:t>2</a:t>
            </a:r>
            <a:r>
              <a:rPr lang="en-US" sz="2400" dirty="0" smtClean="0">
                <a:solidFill>
                  <a:srgbClr val="FFFFFF"/>
                </a:solidFill>
              </a:rPr>
              <a:t>d) Place constraints on neutrino species and masses</a:t>
            </a:r>
          </a:p>
          <a:p>
            <a:r>
              <a:rPr lang="en-US" sz="2400" dirty="0" smtClean="0">
                <a:solidFill>
                  <a:srgbClr val="FFFFFF"/>
                </a:solidFill>
              </a:rPr>
              <a:t>Some overlaps with theory and LHC</a:t>
            </a:r>
          </a:p>
        </p:txBody>
      </p:sp>
      <p:sp>
        <p:nvSpPr>
          <p:cNvPr id="3" name="Date Placeholder 2"/>
          <p:cNvSpPr>
            <a:spLocks noGrp="1"/>
          </p:cNvSpPr>
          <p:nvPr>
            <p:ph type="dt" sz="half" idx="10"/>
          </p:nvPr>
        </p:nvSpPr>
        <p:spPr/>
        <p:txBody>
          <a:bodyPr/>
          <a:lstStyle/>
          <a:p>
            <a:r>
              <a:rPr lang="da-DK" dirty="0" smtClean="0"/>
              <a:t>13/11/2012</a:t>
            </a:r>
            <a:endParaRPr lang="en-US" dirty="0"/>
          </a:p>
        </p:txBody>
      </p:sp>
      <p:sp>
        <p:nvSpPr>
          <p:cNvPr id="4" name="Footer Placeholder 3"/>
          <p:cNvSpPr>
            <a:spLocks noGrp="1"/>
          </p:cNvSpPr>
          <p:nvPr>
            <p:ph type="ftr" sz="quarter" idx="11"/>
          </p:nvPr>
        </p:nvSpPr>
        <p:spPr/>
        <p:txBody>
          <a:bodyPr/>
          <a:lstStyle/>
          <a:p>
            <a:r>
              <a:rPr lang="en-US" dirty="0" smtClean="0"/>
              <a:t>DISCOVERY presentation by Peter</a:t>
            </a:r>
            <a:endParaRPr lang="en-US" dirty="0"/>
          </a:p>
        </p:txBody>
      </p:sp>
    </p:spTree>
    <p:extLst>
      <p:ext uri="{BB962C8B-B14F-4D97-AF65-F5344CB8AC3E}">
        <p14:creationId xmlns:p14="http://schemas.microsoft.com/office/powerpoint/2010/main" val="38840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709612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4" name="Rectangle 2"/>
          <p:cNvSpPr>
            <a:spLocks noGrp="1" noChangeArrowheads="1"/>
          </p:cNvSpPr>
          <p:nvPr>
            <p:ph type="title"/>
          </p:nvPr>
        </p:nvSpPr>
        <p:spPr>
          <a:xfrm>
            <a:off x="251520" y="116632"/>
            <a:ext cx="6492651" cy="622250"/>
          </a:xfrm>
          <a:ln/>
        </p:spPr>
        <p:txBody>
          <a:bodyPr rIns="132080">
            <a:normAutofit fontScale="90000"/>
          </a:bodyPr>
          <a:lstStyle/>
          <a:p>
            <a:r>
              <a:rPr lang="en-US" sz="4800" dirty="0" smtClean="0">
                <a:solidFill>
                  <a:srgbClr val="0000FF"/>
                </a:solidFill>
                <a:latin typeface="Palatino" charset="0"/>
                <a:cs typeface="Palatino" charset="0"/>
                <a:sym typeface="Palatino" charset="0"/>
              </a:rPr>
              <a:t>Energy frontier projects</a:t>
            </a:r>
            <a:endParaRPr lang="en-US" sz="4800" dirty="0">
              <a:solidFill>
                <a:srgbClr val="0000FF"/>
              </a:solidFill>
              <a:latin typeface="Palatino" charset="0"/>
              <a:ea typeface="ヒラギノ明朝 ProN W3" charset="0"/>
              <a:cs typeface="ヒラギノ明朝 ProN W3" charset="0"/>
              <a:sym typeface="Palatino" charset="0"/>
            </a:endParaRPr>
          </a:p>
        </p:txBody>
      </p:sp>
      <p:sp>
        <p:nvSpPr>
          <p:cNvPr id="3075" name="Rectangle 3"/>
          <p:cNvSpPr>
            <a:spLocks/>
          </p:cNvSpPr>
          <p:nvPr/>
        </p:nvSpPr>
        <p:spPr bwMode="auto">
          <a:xfrm>
            <a:off x="592138" y="5994400"/>
            <a:ext cx="794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600" dirty="0">
                <a:solidFill>
                  <a:srgbClr val="FFFFFF"/>
                </a:solidFill>
                <a:latin typeface="Times New Roman" charset="0"/>
                <a:ea typeface="ＭＳ Ｐゴシック" charset="0"/>
                <a:cs typeface="Times New Roman" charset="0"/>
                <a:sym typeface="Times New Roman" charset="0"/>
              </a:rPr>
              <a:t>Event as seen by the TRT detector. The occupancy is near 100%, rendering reconstructing void!</a:t>
            </a:r>
          </a:p>
        </p:txBody>
      </p:sp>
      <p:sp>
        <p:nvSpPr>
          <p:cNvPr id="2" name="TextBox 1"/>
          <p:cNvSpPr txBox="1"/>
          <p:nvPr/>
        </p:nvSpPr>
        <p:spPr>
          <a:xfrm>
            <a:off x="1043608" y="980728"/>
            <a:ext cx="7200800" cy="584776"/>
          </a:xfrm>
          <a:prstGeom prst="rect">
            <a:avLst/>
          </a:prstGeom>
          <a:noFill/>
        </p:spPr>
        <p:txBody>
          <a:bodyPr wrap="square" rtlCol="0">
            <a:spAutoFit/>
          </a:bodyPr>
          <a:lstStyle/>
          <a:p>
            <a:pPr marL="514350" indent="-514350">
              <a:buAutoNum type="arabicParenR"/>
            </a:pPr>
            <a:r>
              <a:rPr lang="en-US" sz="3200" dirty="0" smtClean="0">
                <a:solidFill>
                  <a:srgbClr val="0000FF"/>
                </a:solidFill>
              </a:rPr>
              <a:t>What is this “Higgs-like” new particle </a:t>
            </a:r>
            <a:r>
              <a:rPr lang="en-US" sz="3200" dirty="0" smtClean="0"/>
              <a:t>? </a:t>
            </a:r>
          </a:p>
        </p:txBody>
      </p:sp>
      <p:sp>
        <p:nvSpPr>
          <p:cNvPr id="3" name="TextBox 2"/>
          <p:cNvSpPr txBox="1"/>
          <p:nvPr/>
        </p:nvSpPr>
        <p:spPr>
          <a:xfrm>
            <a:off x="1763688" y="2132856"/>
            <a:ext cx="6840760" cy="1569660"/>
          </a:xfrm>
          <a:prstGeom prst="rect">
            <a:avLst/>
          </a:prstGeom>
          <a:noFill/>
        </p:spPr>
        <p:txBody>
          <a:bodyPr wrap="square" rtlCol="0">
            <a:spAutoFit/>
          </a:bodyPr>
          <a:lstStyle/>
          <a:p>
            <a:pPr marL="457200" indent="-457200">
              <a:buAutoNum type="alphaLcParenR"/>
            </a:pPr>
            <a:r>
              <a:rPr lang="en-US" sz="2400" dirty="0" smtClean="0">
                <a:solidFill>
                  <a:srgbClr val="0000FF"/>
                </a:solidFill>
              </a:rPr>
              <a:t>Spin, parity, CP</a:t>
            </a:r>
            <a:r>
              <a:rPr lang="en-US" sz="2400" dirty="0">
                <a:solidFill>
                  <a:srgbClr val="0000FF"/>
                </a:solidFill>
              </a:rPr>
              <a:t> </a:t>
            </a:r>
            <a:r>
              <a:rPr lang="en-US" sz="2400" dirty="0" smtClean="0">
                <a:solidFill>
                  <a:srgbClr val="0000FF"/>
                </a:solidFill>
              </a:rPr>
              <a:t>from analysis of 4l events?</a:t>
            </a:r>
          </a:p>
          <a:p>
            <a:pPr marL="457200" indent="-457200">
              <a:buAutoNum type="alphaLcParenR" startAt="2"/>
            </a:pPr>
            <a:r>
              <a:rPr lang="en-US" sz="2400" dirty="0" smtClean="0">
                <a:solidFill>
                  <a:srgbClr val="0000FF"/>
                </a:solidFill>
              </a:rPr>
              <a:t>Is there more than one Higgs-like particle?</a:t>
            </a:r>
          </a:p>
          <a:p>
            <a:pPr marL="457200" indent="-457200">
              <a:buAutoNum type="alphaLcParenR" startAt="3"/>
            </a:pPr>
            <a:r>
              <a:rPr lang="en-US" sz="2400" dirty="0" smtClean="0">
                <a:solidFill>
                  <a:srgbClr val="0000FF"/>
                </a:solidFill>
              </a:rPr>
              <a:t>Does it couple to bosons and fermions as expected?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709612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4" name="Rectangle 2"/>
          <p:cNvSpPr>
            <a:spLocks noGrp="1" noChangeArrowheads="1"/>
          </p:cNvSpPr>
          <p:nvPr>
            <p:ph type="title"/>
          </p:nvPr>
        </p:nvSpPr>
        <p:spPr>
          <a:xfrm>
            <a:off x="251520" y="116632"/>
            <a:ext cx="6492651" cy="622250"/>
          </a:xfrm>
          <a:ln/>
        </p:spPr>
        <p:txBody>
          <a:bodyPr rIns="132080">
            <a:normAutofit fontScale="90000"/>
          </a:bodyPr>
          <a:lstStyle/>
          <a:p>
            <a:r>
              <a:rPr lang="en-US" sz="4800" dirty="0" smtClean="0">
                <a:solidFill>
                  <a:srgbClr val="0000FF"/>
                </a:solidFill>
                <a:latin typeface="Palatino" charset="0"/>
                <a:cs typeface="Palatino" charset="0"/>
                <a:sym typeface="Palatino" charset="0"/>
              </a:rPr>
              <a:t>Energy frontier projects</a:t>
            </a:r>
            <a:endParaRPr lang="en-US" sz="4800" dirty="0">
              <a:solidFill>
                <a:srgbClr val="0000FF"/>
              </a:solidFill>
              <a:latin typeface="Palatino" charset="0"/>
              <a:ea typeface="ヒラギノ明朝 ProN W3" charset="0"/>
              <a:cs typeface="ヒラギノ明朝 ProN W3" charset="0"/>
              <a:sym typeface="Palatino" charset="0"/>
            </a:endParaRPr>
          </a:p>
        </p:txBody>
      </p:sp>
      <p:sp>
        <p:nvSpPr>
          <p:cNvPr id="3075" name="Rectangle 3"/>
          <p:cNvSpPr>
            <a:spLocks/>
          </p:cNvSpPr>
          <p:nvPr/>
        </p:nvSpPr>
        <p:spPr bwMode="auto">
          <a:xfrm>
            <a:off x="592138" y="5994400"/>
            <a:ext cx="794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600" dirty="0">
                <a:solidFill>
                  <a:srgbClr val="FFFFFF"/>
                </a:solidFill>
                <a:latin typeface="Times New Roman" charset="0"/>
                <a:ea typeface="ＭＳ Ｐゴシック" charset="0"/>
                <a:cs typeface="Times New Roman" charset="0"/>
                <a:sym typeface="Times New Roman" charset="0"/>
              </a:rPr>
              <a:t>Event as seen by the TRT detector. The occupancy is near 100%, rendering reconstructing void!</a:t>
            </a:r>
          </a:p>
        </p:txBody>
      </p:sp>
      <p:sp>
        <p:nvSpPr>
          <p:cNvPr id="2" name="TextBox 1"/>
          <p:cNvSpPr txBox="1"/>
          <p:nvPr/>
        </p:nvSpPr>
        <p:spPr>
          <a:xfrm>
            <a:off x="1043608" y="980728"/>
            <a:ext cx="7200800" cy="584776"/>
          </a:xfrm>
          <a:prstGeom prst="rect">
            <a:avLst/>
          </a:prstGeom>
          <a:noFill/>
        </p:spPr>
        <p:txBody>
          <a:bodyPr wrap="square" rtlCol="0">
            <a:spAutoFit/>
          </a:bodyPr>
          <a:lstStyle/>
          <a:p>
            <a:pPr marL="514350" indent="-514350">
              <a:buFont typeface="+mj-lt"/>
              <a:buAutoNum type="arabicParenR" startAt="2"/>
            </a:pPr>
            <a:r>
              <a:rPr lang="en-US" sz="3200" dirty="0" smtClean="0">
                <a:solidFill>
                  <a:srgbClr val="0000FF"/>
                </a:solidFill>
              </a:rPr>
              <a:t>Coupling strength anomalies </a:t>
            </a:r>
            <a:r>
              <a:rPr lang="en-US" sz="3200" dirty="0" smtClean="0"/>
              <a:t>? </a:t>
            </a:r>
          </a:p>
        </p:txBody>
      </p:sp>
      <p:sp>
        <p:nvSpPr>
          <p:cNvPr id="3" name="TextBox 2"/>
          <p:cNvSpPr txBox="1"/>
          <p:nvPr/>
        </p:nvSpPr>
        <p:spPr>
          <a:xfrm>
            <a:off x="971600" y="1844824"/>
            <a:ext cx="8064896" cy="1569660"/>
          </a:xfrm>
          <a:prstGeom prst="rect">
            <a:avLst/>
          </a:prstGeom>
          <a:noFill/>
        </p:spPr>
        <p:txBody>
          <a:bodyPr wrap="square" rtlCol="0">
            <a:spAutoFit/>
          </a:bodyPr>
          <a:lstStyle/>
          <a:p>
            <a:pPr marL="457200" indent="-457200">
              <a:buAutoNum type="alphaLcParenR"/>
            </a:pPr>
            <a:r>
              <a:rPr lang="en-US" sz="2400" dirty="0" smtClean="0">
                <a:solidFill>
                  <a:srgbClr val="0000FF"/>
                </a:solidFill>
              </a:rPr>
              <a:t>Limits on anomalous Triple Gauge Boson Couplings</a:t>
            </a:r>
          </a:p>
          <a:p>
            <a:pPr marL="457200" indent="-457200">
              <a:buAutoNum type="alphaLcParenR" startAt="2"/>
            </a:pPr>
            <a:r>
              <a:rPr lang="en-US" sz="2400" dirty="0">
                <a:solidFill>
                  <a:srgbClr val="0000FF"/>
                </a:solidFill>
              </a:rPr>
              <a:t>S</a:t>
            </a:r>
            <a:r>
              <a:rPr lang="en-US" sz="2400" dirty="0" smtClean="0">
                <a:solidFill>
                  <a:srgbClr val="0000FF"/>
                </a:solidFill>
              </a:rPr>
              <a:t>ignificantly better the W mass.</a:t>
            </a:r>
          </a:p>
          <a:p>
            <a:pPr marL="457200" indent="-457200">
              <a:buAutoNum type="alphaLcParenR" startAt="3"/>
            </a:pPr>
            <a:r>
              <a:rPr lang="en-US" sz="2400" dirty="0" smtClean="0">
                <a:solidFill>
                  <a:srgbClr val="0000FF"/>
                </a:solidFill>
              </a:rPr>
              <a:t>alpha</a:t>
            </a:r>
            <a:r>
              <a:rPr lang="en-US" sz="2400" baseline="-25000" dirty="0" smtClean="0">
                <a:solidFill>
                  <a:srgbClr val="0000FF"/>
                </a:solidFill>
              </a:rPr>
              <a:t>S</a:t>
            </a:r>
            <a:r>
              <a:rPr lang="en-US" sz="2400" dirty="0" smtClean="0">
                <a:solidFill>
                  <a:srgbClr val="0000FF"/>
                </a:solidFill>
              </a:rPr>
              <a:t>(Q</a:t>
            </a:r>
            <a:r>
              <a:rPr lang="en-US" sz="2400" baseline="30000" dirty="0" smtClean="0">
                <a:solidFill>
                  <a:srgbClr val="0000FF"/>
                </a:solidFill>
              </a:rPr>
              <a:t>2</a:t>
            </a:r>
            <a:r>
              <a:rPr lang="en-US" sz="2400" dirty="0" smtClean="0">
                <a:solidFill>
                  <a:srgbClr val="0000FF"/>
                </a:solidFill>
              </a:rPr>
              <a:t>) from Z+jets? (would be new)</a:t>
            </a:r>
          </a:p>
          <a:p>
            <a:pPr marL="457200" indent="-457200">
              <a:buAutoNum type="alphaLcParenR" startAt="3"/>
            </a:pPr>
            <a:r>
              <a:rPr lang="en-US" sz="2400" dirty="0" smtClean="0">
                <a:solidFill>
                  <a:srgbClr val="0000FF"/>
                </a:solidFill>
              </a:rPr>
              <a:t>Sin</a:t>
            </a:r>
            <a:r>
              <a:rPr lang="en-US" sz="2400" baseline="30000" dirty="0" smtClean="0">
                <a:solidFill>
                  <a:srgbClr val="0000FF"/>
                </a:solidFill>
              </a:rPr>
              <a:t>2</a:t>
            </a:r>
            <a:r>
              <a:rPr lang="en-US" sz="2400" dirty="0" smtClean="0">
                <a:solidFill>
                  <a:srgbClr val="0000FF"/>
                </a:solidFill>
              </a:rPr>
              <a:t>(theta</a:t>
            </a:r>
            <a:r>
              <a:rPr lang="en-US" sz="2400" baseline="-25000" dirty="0" smtClean="0">
                <a:solidFill>
                  <a:srgbClr val="0000FF"/>
                </a:solidFill>
              </a:rPr>
              <a:t>W</a:t>
            </a:r>
            <a:r>
              <a:rPr lang="en-US" sz="2400" dirty="0" smtClean="0">
                <a:solidFill>
                  <a:srgbClr val="0000FF"/>
                </a:solidFill>
              </a:rPr>
              <a:t>) ?</a:t>
            </a:r>
            <a:r>
              <a:rPr lang="en-US" sz="2400" dirty="0" smtClean="0">
                <a:solidFill>
                  <a:srgbClr val="0000FF"/>
                </a:solidFill>
              </a:rPr>
              <a:t>? Forward electrons and Z-&gt; tau polarization</a:t>
            </a:r>
            <a:endParaRPr lang="en-US" sz="2400" dirty="0" smtClean="0">
              <a:solidFill>
                <a:srgbClr val="0000FF"/>
              </a:solidFill>
            </a:endParaRPr>
          </a:p>
        </p:txBody>
      </p:sp>
    </p:spTree>
    <p:extLst>
      <p:ext uri="{BB962C8B-B14F-4D97-AF65-F5344CB8AC3E}">
        <p14:creationId xmlns:p14="http://schemas.microsoft.com/office/powerpoint/2010/main" val="177854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709612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4" name="Rectangle 2"/>
          <p:cNvSpPr>
            <a:spLocks noGrp="1" noChangeArrowheads="1"/>
          </p:cNvSpPr>
          <p:nvPr>
            <p:ph type="title"/>
          </p:nvPr>
        </p:nvSpPr>
        <p:spPr>
          <a:xfrm>
            <a:off x="251520" y="116632"/>
            <a:ext cx="6492651" cy="622250"/>
          </a:xfrm>
          <a:ln/>
        </p:spPr>
        <p:txBody>
          <a:bodyPr rIns="132080">
            <a:normAutofit fontScale="90000"/>
          </a:bodyPr>
          <a:lstStyle/>
          <a:p>
            <a:r>
              <a:rPr lang="en-US" sz="4800" dirty="0" smtClean="0">
                <a:solidFill>
                  <a:srgbClr val="0000FF"/>
                </a:solidFill>
                <a:latin typeface="Palatino" charset="0"/>
                <a:cs typeface="Palatino" charset="0"/>
                <a:sym typeface="Palatino" charset="0"/>
              </a:rPr>
              <a:t>Energy frontier projects</a:t>
            </a:r>
            <a:endParaRPr lang="en-US" sz="4800" dirty="0">
              <a:solidFill>
                <a:srgbClr val="0000FF"/>
              </a:solidFill>
              <a:latin typeface="Palatino" charset="0"/>
              <a:ea typeface="ヒラギノ明朝 ProN W3" charset="0"/>
              <a:cs typeface="ヒラギノ明朝 ProN W3" charset="0"/>
              <a:sym typeface="Palatino" charset="0"/>
            </a:endParaRPr>
          </a:p>
        </p:txBody>
      </p:sp>
      <p:sp>
        <p:nvSpPr>
          <p:cNvPr id="3075" name="Rectangle 3"/>
          <p:cNvSpPr>
            <a:spLocks/>
          </p:cNvSpPr>
          <p:nvPr/>
        </p:nvSpPr>
        <p:spPr bwMode="auto">
          <a:xfrm>
            <a:off x="592138" y="5994400"/>
            <a:ext cx="794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600" dirty="0">
                <a:solidFill>
                  <a:srgbClr val="FFFFFF"/>
                </a:solidFill>
                <a:latin typeface="Times New Roman" charset="0"/>
                <a:ea typeface="ＭＳ Ｐゴシック" charset="0"/>
                <a:cs typeface="Times New Roman" charset="0"/>
                <a:sym typeface="Times New Roman" charset="0"/>
              </a:rPr>
              <a:t>Event as seen by the TRT detector. The occupancy is near 100%, rendering reconstructing void!</a:t>
            </a:r>
          </a:p>
        </p:txBody>
      </p:sp>
      <p:sp>
        <p:nvSpPr>
          <p:cNvPr id="2" name="TextBox 1"/>
          <p:cNvSpPr txBox="1"/>
          <p:nvPr/>
        </p:nvSpPr>
        <p:spPr>
          <a:xfrm>
            <a:off x="1043608" y="980728"/>
            <a:ext cx="7200800" cy="584776"/>
          </a:xfrm>
          <a:prstGeom prst="rect">
            <a:avLst/>
          </a:prstGeom>
          <a:noFill/>
        </p:spPr>
        <p:txBody>
          <a:bodyPr wrap="square" rtlCol="0">
            <a:spAutoFit/>
          </a:bodyPr>
          <a:lstStyle/>
          <a:p>
            <a:pPr marL="514350" indent="-514350">
              <a:buFont typeface="+mj-lt"/>
              <a:buAutoNum type="arabicParenR" startAt="3"/>
            </a:pPr>
            <a:r>
              <a:rPr lang="en-US" sz="3200" dirty="0" smtClean="0">
                <a:solidFill>
                  <a:srgbClr val="0000FF"/>
                </a:solidFill>
              </a:rPr>
              <a:t>Searches</a:t>
            </a:r>
            <a:r>
              <a:rPr lang="en-US" sz="3200" dirty="0" smtClean="0"/>
              <a:t> </a:t>
            </a:r>
          </a:p>
        </p:txBody>
      </p:sp>
      <p:sp>
        <p:nvSpPr>
          <p:cNvPr id="3" name="TextBox 2"/>
          <p:cNvSpPr txBox="1"/>
          <p:nvPr/>
        </p:nvSpPr>
        <p:spPr>
          <a:xfrm>
            <a:off x="971600" y="1844824"/>
            <a:ext cx="8064896" cy="1200328"/>
          </a:xfrm>
          <a:prstGeom prst="rect">
            <a:avLst/>
          </a:prstGeom>
          <a:noFill/>
        </p:spPr>
        <p:txBody>
          <a:bodyPr wrap="square" rtlCol="0">
            <a:spAutoFit/>
          </a:bodyPr>
          <a:lstStyle/>
          <a:p>
            <a:pPr marL="457200" indent="-457200">
              <a:buAutoNum type="alphaLcParenR"/>
            </a:pPr>
            <a:r>
              <a:rPr lang="en-US" sz="2400" dirty="0" smtClean="0">
                <a:solidFill>
                  <a:srgbClr val="0000FF"/>
                </a:solidFill>
              </a:rPr>
              <a:t>Limits on any new particle decaying into third generation??</a:t>
            </a:r>
          </a:p>
          <a:p>
            <a:pPr marL="457200" indent="-457200">
              <a:buAutoNum type="alphaLcParenR" startAt="2"/>
            </a:pPr>
            <a:r>
              <a:rPr lang="en-US" sz="2400" dirty="0" smtClean="0">
                <a:solidFill>
                  <a:srgbClr val="0000FF"/>
                </a:solidFill>
              </a:rPr>
              <a:t>WHIMP DM searches via mono-jets?? (would be new)</a:t>
            </a:r>
          </a:p>
          <a:p>
            <a:pPr marL="457200" indent="-457200">
              <a:buAutoNum type="alphaLcParenR" startAt="2"/>
            </a:pPr>
            <a:r>
              <a:rPr lang="en-US" sz="2400" dirty="0" smtClean="0">
                <a:solidFill>
                  <a:srgbClr val="0000FF"/>
                </a:solidFill>
              </a:rPr>
              <a:t>Long-lived </a:t>
            </a:r>
            <a:r>
              <a:rPr lang="en-US" sz="2400" dirty="0" smtClean="0">
                <a:solidFill>
                  <a:srgbClr val="0000FF"/>
                </a:solidFill>
              </a:rPr>
              <a:t>SUSY and monopoles?</a:t>
            </a:r>
            <a:r>
              <a:rPr lang="en-US" sz="2400" dirty="0" smtClean="0">
                <a:solidFill>
                  <a:srgbClr val="0000FF"/>
                </a:solidFill>
              </a:rPr>
              <a:t>? </a:t>
            </a:r>
            <a:r>
              <a:rPr lang="en-US" sz="2400" dirty="0">
                <a:solidFill>
                  <a:srgbClr val="0000FF"/>
                </a:solidFill>
              </a:rPr>
              <a:t> </a:t>
            </a:r>
            <a:r>
              <a:rPr lang="en-US" sz="2400" dirty="0" smtClean="0">
                <a:solidFill>
                  <a:srgbClr val="0000FF"/>
                </a:solidFill>
              </a:rPr>
              <a:t>Or something else?</a:t>
            </a:r>
            <a:endParaRPr lang="en-US" sz="2400" dirty="0" smtClean="0">
              <a:solidFill>
                <a:srgbClr val="0000FF"/>
              </a:solidFill>
            </a:endParaRPr>
          </a:p>
        </p:txBody>
      </p:sp>
    </p:spTree>
    <p:extLst>
      <p:ext uri="{BB962C8B-B14F-4D97-AF65-F5344CB8AC3E}">
        <p14:creationId xmlns:p14="http://schemas.microsoft.com/office/powerpoint/2010/main" val="364017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778098"/>
          </a:xfrm>
        </p:spPr>
        <p:txBody>
          <a:bodyPr>
            <a:normAutofit fontScale="90000"/>
          </a:bodyPr>
          <a:lstStyle/>
          <a:p>
            <a:r>
              <a:rPr lang="en-US" dirty="0" smtClean="0"/>
              <a:t>High Energy Heavy Ion project 1</a:t>
            </a:r>
            <a:br>
              <a:rPr lang="en-US" dirty="0" smtClean="0"/>
            </a:br>
            <a:r>
              <a:rPr lang="en-US" dirty="0" smtClean="0"/>
              <a:t>Theory and ALICE</a:t>
            </a:r>
            <a:endParaRPr lang="en-US" dirty="0"/>
          </a:p>
        </p:txBody>
      </p:sp>
      <p:sp>
        <p:nvSpPr>
          <p:cNvPr id="4" name="Date Placeholder 3"/>
          <p:cNvSpPr>
            <a:spLocks noGrp="1"/>
          </p:cNvSpPr>
          <p:nvPr>
            <p:ph type="dt" sz="half" idx="10"/>
          </p:nvPr>
        </p:nvSpPr>
        <p:spPr/>
        <p:txBody>
          <a:bodyPr/>
          <a:lstStyle/>
          <a:p>
            <a:r>
              <a:rPr lang="da-DK" dirty="0" smtClean="0"/>
              <a:t>13/11/2012</a:t>
            </a:r>
            <a:endParaRPr lang="en-US" dirty="0"/>
          </a:p>
        </p:txBody>
      </p:sp>
      <p:sp>
        <p:nvSpPr>
          <p:cNvPr id="5" name="Footer Placeholder 4"/>
          <p:cNvSpPr>
            <a:spLocks noGrp="1"/>
          </p:cNvSpPr>
          <p:nvPr>
            <p:ph type="ftr" sz="quarter" idx="11"/>
          </p:nvPr>
        </p:nvSpPr>
        <p:spPr/>
        <p:txBody>
          <a:bodyPr/>
          <a:lstStyle/>
          <a:p>
            <a:r>
              <a:rPr lang="en-US" dirty="0" smtClean="0"/>
              <a:t>DISCOVERY presentation by Peter</a:t>
            </a:r>
            <a:endParaRPr lang="en-US" dirty="0"/>
          </a:p>
        </p:txBody>
      </p:sp>
      <p:pic>
        <p:nvPicPr>
          <p:cNvPr id="7" name="Picture 6"/>
          <p:cNvPicPr>
            <a:picLocks noChangeAspect="1"/>
          </p:cNvPicPr>
          <p:nvPr/>
        </p:nvPicPr>
        <p:blipFill>
          <a:blip r:embed="rId2"/>
          <a:stretch>
            <a:fillRect/>
          </a:stretch>
        </p:blipFill>
        <p:spPr>
          <a:xfrm>
            <a:off x="467544" y="2171700"/>
            <a:ext cx="8039100" cy="4686300"/>
          </a:xfrm>
          <a:prstGeom prst="rect">
            <a:avLst/>
          </a:prstGeom>
        </p:spPr>
      </p:pic>
      <p:sp>
        <p:nvSpPr>
          <p:cNvPr id="8" name="TextBox 7"/>
          <p:cNvSpPr txBox="1"/>
          <p:nvPr/>
        </p:nvSpPr>
        <p:spPr>
          <a:xfrm>
            <a:off x="3203848" y="1412776"/>
            <a:ext cx="5688576" cy="923330"/>
          </a:xfrm>
          <a:prstGeom prst="rect">
            <a:avLst/>
          </a:prstGeom>
          <a:noFill/>
        </p:spPr>
        <p:txBody>
          <a:bodyPr wrap="none" rtlCol="0">
            <a:spAutoFit/>
          </a:bodyPr>
          <a:lstStyle/>
          <a:p>
            <a:r>
              <a:rPr lang="en-US" dirty="0" smtClean="0"/>
              <a:t>What is the microscopic nature of the phase transitions?</a:t>
            </a:r>
          </a:p>
          <a:p>
            <a:r>
              <a:rPr lang="en-US" dirty="0" smtClean="0"/>
              <a:t>What are the properties of the QGP state and how does it</a:t>
            </a:r>
          </a:p>
          <a:p>
            <a:r>
              <a:rPr lang="en-US" dirty="0"/>
              <a:t>i</a:t>
            </a:r>
            <a:r>
              <a:rPr lang="en-US" dirty="0" smtClean="0"/>
              <a:t>nfluence the development of the early universe?</a:t>
            </a:r>
            <a:endParaRPr lang="en-US" dirty="0"/>
          </a:p>
        </p:txBody>
      </p:sp>
    </p:spTree>
    <p:extLst>
      <p:ext uri="{BB962C8B-B14F-4D97-AF65-F5344CB8AC3E}">
        <p14:creationId xmlns:p14="http://schemas.microsoft.com/office/powerpoint/2010/main" val="3900902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5264196</TotalTime>
  <Words>990</Words>
  <Application>Microsoft Macintosh PowerPoint</Application>
  <PresentationFormat>On-screen Show (4:3)</PresentationFormat>
  <Paragraphs>109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DISCOVERY II    Center of Excellence in Particle Physics AND COSMOLOGY </vt:lpstr>
      <vt:lpstr>PowerPoint Presentation</vt:lpstr>
      <vt:lpstr>PowerPoint Presentation</vt:lpstr>
      <vt:lpstr>PowerPoint Presentation</vt:lpstr>
      <vt:lpstr>PowerPoint Presentation</vt:lpstr>
      <vt:lpstr>Energy frontier projects</vt:lpstr>
      <vt:lpstr>Energy frontier projects</vt:lpstr>
      <vt:lpstr>Energy frontier projects</vt:lpstr>
      <vt:lpstr>High Energy Heavy Ion project 1 Theory and ALICE</vt:lpstr>
      <vt:lpstr>High Energy Heavy Ion project 2 both ALICE and ATLAS </vt:lpstr>
      <vt:lpstr>Hard(ware) choices</vt:lpstr>
      <vt:lpstr>Theory project 1: SM</vt:lpstr>
      <vt:lpstr>Theory project 2: BSM</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Peter Hansen</cp:lastModifiedBy>
  <cp:revision>494</cp:revision>
  <dcterms:created xsi:type="dcterms:W3CDTF">2012-06-09T08:17:59Z</dcterms:created>
  <dcterms:modified xsi:type="dcterms:W3CDTF">2012-11-12T20:11:12Z</dcterms:modified>
</cp:coreProperties>
</file>