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9" r:id="rId3"/>
    <p:sldId id="260" r:id="rId4"/>
    <p:sldId id="258" r:id="rId5"/>
    <p:sldId id="263" r:id="rId6"/>
    <p:sldId id="257" r:id="rId7"/>
    <p:sldId id="261" r:id="rId8"/>
    <p:sldId id="262" r:id="rId9"/>
  </p:sldIdLst>
  <p:sldSz cx="9144000" cy="6858000" type="screen4x3"/>
  <p:notesSz cx="6858000" cy="9144000"/>
  <p:defaultTextStyle>
    <a:defPPr>
      <a:defRPr lang="da-DK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160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74BC25-94CE-DB42-8A2A-C06CB98F04AC}" type="datetimeFigureOut">
              <a:rPr lang="da-DK" smtClean="0"/>
              <a:t>11/1/12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0C2896-BF2D-2347-8394-6A4D9D00735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8498068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5BA5ED-47FE-3545-8A89-107A2E7C82C5}" type="datetimeFigureOut">
              <a:rPr lang="da-DK" smtClean="0"/>
              <a:t>11/1/12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347468-CC1E-784A-8C6A-01992A2A6EE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605056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undertiteltypografien i masteren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11/2/12</a:t>
            </a:r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JJG, Europ. Strat. Forum. </a:t>
            </a: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1C1F1-0350-4341-B479-4636369265C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46796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11/2/12</a:t>
            </a:r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JJG, Europ. Strat. Forum. </a:t>
            </a: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1C1F1-0350-4341-B479-4636369265C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16532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11/2/12</a:t>
            </a:r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JJG, Europ. Strat. Forum. </a:t>
            </a: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1C1F1-0350-4341-B479-4636369265C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94993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11/2/12</a:t>
            </a:r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JJG, Europ. Strat. Forum. </a:t>
            </a: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1C1F1-0350-4341-B479-4636369265C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81952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11/2/12</a:t>
            </a:r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JJG, Europ. Strat. Forum. </a:t>
            </a: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1C1F1-0350-4341-B479-4636369265C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46081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11/2/12</a:t>
            </a:r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JJG, Europ. Strat. Forum. </a:t>
            </a:r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1C1F1-0350-4341-B479-4636369265C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37697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11/2/12</a:t>
            </a:r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JJG, Europ. Strat. Forum. </a:t>
            </a:r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1C1F1-0350-4341-B479-4636369265C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7036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11/2/12</a:t>
            </a:r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JJG, Europ. Strat. Forum. </a:t>
            </a:r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1C1F1-0350-4341-B479-4636369265C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09495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11/2/12</a:t>
            </a:r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JJG, Europ. Strat. Forum. </a:t>
            </a:r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1C1F1-0350-4341-B479-4636369265C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10171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11/2/12</a:t>
            </a:r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JJG, Europ. Strat. Forum. </a:t>
            </a:r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1C1F1-0350-4341-B479-4636369265C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61001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11/2/12</a:t>
            </a:r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JJG, Europ. Strat. Forum. </a:t>
            </a:r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1C1F1-0350-4341-B479-4636369265C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5223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a-DK" smtClean="0"/>
              <a:t>11/2/12</a:t>
            </a:r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a-DK" smtClean="0"/>
              <a:t>JJG, Europ. Strat. Forum. </a:t>
            </a: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D1C1F1-0350-4341-B479-4636369265C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18542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066801"/>
            <a:ext cx="7772400" cy="2533650"/>
          </a:xfrm>
        </p:spPr>
        <p:txBody>
          <a:bodyPr>
            <a:normAutofit/>
          </a:bodyPr>
          <a:lstStyle/>
          <a:p>
            <a:r>
              <a:rPr lang="da-DK" dirty="0" smtClean="0"/>
              <a:t>European </a:t>
            </a:r>
            <a:r>
              <a:rPr lang="da-DK" dirty="0" err="1" smtClean="0"/>
              <a:t>Strategy</a:t>
            </a:r>
            <a:r>
              <a:rPr lang="da-DK" dirty="0" smtClean="0"/>
              <a:t> </a:t>
            </a:r>
            <a:br>
              <a:rPr lang="da-DK" dirty="0" smtClean="0"/>
            </a:br>
            <a:r>
              <a:rPr lang="da-DK" dirty="0" smtClean="0"/>
              <a:t>for </a:t>
            </a:r>
            <a:br>
              <a:rPr lang="da-DK" dirty="0" smtClean="0"/>
            </a:br>
            <a:r>
              <a:rPr lang="da-DK" dirty="0" err="1" smtClean="0"/>
              <a:t>Particle</a:t>
            </a:r>
            <a:r>
              <a:rPr lang="da-DK" dirty="0" smtClean="0"/>
              <a:t> </a:t>
            </a:r>
            <a:r>
              <a:rPr lang="da-DK" dirty="0" err="1" smtClean="0"/>
              <a:t>Physics</a:t>
            </a:r>
            <a:endParaRPr lang="da-DK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11/2/12</a:t>
            </a:r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JJG, Europ. Strat. Forum. </a:t>
            </a: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1C1F1-0350-4341-B479-4636369265C8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866289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 smtClean="0"/>
              <a:t>Mandate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da-DK" dirty="0"/>
              <a:t>At </a:t>
            </a:r>
            <a:r>
              <a:rPr lang="da-DK" dirty="0" err="1"/>
              <a:t>appropriate</a:t>
            </a:r>
            <a:r>
              <a:rPr lang="da-DK" dirty="0"/>
              <a:t> intervals, at most </a:t>
            </a:r>
            <a:r>
              <a:rPr lang="da-DK" dirty="0" err="1"/>
              <a:t>every</a:t>
            </a:r>
            <a:r>
              <a:rPr lang="da-DK" dirty="0"/>
              <a:t> 5 </a:t>
            </a:r>
            <a:r>
              <a:rPr lang="da-DK" dirty="0" err="1"/>
              <a:t>years</a:t>
            </a:r>
            <a:r>
              <a:rPr lang="da-DK" dirty="0"/>
              <a:t>, the European </a:t>
            </a:r>
            <a:r>
              <a:rPr lang="da-DK" dirty="0" err="1"/>
              <a:t>Strategy</a:t>
            </a:r>
            <a:r>
              <a:rPr lang="da-DK" dirty="0"/>
              <a:t> Session of </a:t>
            </a:r>
            <a:r>
              <a:rPr lang="da-DK" dirty="0" err="1"/>
              <a:t>Council</a:t>
            </a:r>
            <a:r>
              <a:rPr lang="da-DK" dirty="0"/>
              <a:t> </a:t>
            </a:r>
            <a:r>
              <a:rPr lang="da-DK" dirty="0" err="1"/>
              <a:t>will</a:t>
            </a:r>
            <a:r>
              <a:rPr lang="da-DK" dirty="0"/>
              <a:t> re-</a:t>
            </a:r>
            <a:r>
              <a:rPr lang="da-DK" dirty="0" err="1"/>
              <a:t>enact</a:t>
            </a:r>
            <a:r>
              <a:rPr lang="da-DK" dirty="0"/>
              <a:t> the </a:t>
            </a:r>
            <a:r>
              <a:rPr lang="da-DK" dirty="0" err="1"/>
              <a:t>process</a:t>
            </a:r>
            <a:r>
              <a:rPr lang="da-DK" dirty="0"/>
              <a:t> </a:t>
            </a:r>
            <a:r>
              <a:rPr lang="da-DK" dirty="0" err="1"/>
              <a:t>aimed</a:t>
            </a:r>
            <a:r>
              <a:rPr lang="da-DK" dirty="0"/>
              <a:t> at </a:t>
            </a:r>
            <a:r>
              <a:rPr lang="da-DK" dirty="0" err="1">
                <a:solidFill>
                  <a:srgbClr val="FF0000"/>
                </a:solidFill>
              </a:rPr>
              <a:t>updating</a:t>
            </a:r>
            <a:r>
              <a:rPr lang="da-DK" dirty="0">
                <a:solidFill>
                  <a:srgbClr val="FF0000"/>
                </a:solidFill>
              </a:rPr>
              <a:t> the medium and long-term European </a:t>
            </a:r>
            <a:r>
              <a:rPr lang="da-DK" dirty="0" err="1">
                <a:solidFill>
                  <a:srgbClr val="FF0000"/>
                </a:solidFill>
              </a:rPr>
              <a:t>Strategy</a:t>
            </a:r>
            <a:r>
              <a:rPr lang="da-DK" dirty="0">
                <a:solidFill>
                  <a:srgbClr val="FF0000"/>
                </a:solidFill>
              </a:rPr>
              <a:t> for </a:t>
            </a:r>
            <a:r>
              <a:rPr lang="da-DK" dirty="0" err="1">
                <a:solidFill>
                  <a:srgbClr val="FF0000"/>
                </a:solidFill>
              </a:rPr>
              <a:t>Particle</a:t>
            </a:r>
            <a:r>
              <a:rPr lang="da-DK" dirty="0">
                <a:solidFill>
                  <a:srgbClr val="FF0000"/>
                </a:solidFill>
              </a:rPr>
              <a:t> </a:t>
            </a:r>
            <a:r>
              <a:rPr lang="da-DK" dirty="0" err="1">
                <a:solidFill>
                  <a:srgbClr val="FF0000"/>
                </a:solidFill>
              </a:rPr>
              <a:t>Physics</a:t>
            </a:r>
            <a:r>
              <a:rPr lang="da-DK" dirty="0"/>
              <a:t>, by </a:t>
            </a:r>
            <a:r>
              <a:rPr lang="da-DK" dirty="0" err="1"/>
              <a:t>setting</a:t>
            </a:r>
            <a:r>
              <a:rPr lang="da-DK" dirty="0"/>
              <a:t> up a </a:t>
            </a:r>
            <a:r>
              <a:rPr lang="da-DK" dirty="0" err="1"/>
              <a:t>Working</a:t>
            </a:r>
            <a:r>
              <a:rPr lang="da-DK" dirty="0"/>
              <a:t> Group, the European </a:t>
            </a:r>
            <a:r>
              <a:rPr lang="da-DK" dirty="0" err="1"/>
              <a:t>Strategy</a:t>
            </a:r>
            <a:r>
              <a:rPr lang="da-DK" dirty="0"/>
              <a:t> Group (ESG), </a:t>
            </a:r>
            <a:r>
              <a:rPr lang="da-DK" dirty="0" err="1"/>
              <a:t>similar</a:t>
            </a:r>
            <a:r>
              <a:rPr lang="da-DK" dirty="0"/>
              <a:t> to the </a:t>
            </a:r>
            <a:r>
              <a:rPr lang="da-DK" dirty="0" err="1"/>
              <a:t>Strategy</a:t>
            </a:r>
            <a:r>
              <a:rPr lang="da-DK" dirty="0"/>
              <a:t> Group in 2005/2006. </a:t>
            </a:r>
            <a:endParaRPr lang="da-DK" dirty="0" smtClean="0"/>
          </a:p>
          <a:p>
            <a:endParaRPr lang="da-DK" dirty="0"/>
          </a:p>
          <a:p>
            <a:r>
              <a:rPr lang="da-DK" dirty="0" smtClean="0"/>
              <a:t>The </a:t>
            </a:r>
            <a:r>
              <a:rPr lang="da-DK" dirty="0"/>
              <a:t>ESG </a:t>
            </a:r>
            <a:r>
              <a:rPr lang="da-DK" dirty="0" err="1"/>
              <a:t>will</a:t>
            </a:r>
            <a:r>
              <a:rPr lang="da-DK" dirty="0"/>
              <a:t> </a:t>
            </a:r>
            <a:r>
              <a:rPr lang="da-DK" dirty="0" err="1"/>
              <a:t>be</a:t>
            </a:r>
            <a:r>
              <a:rPr lang="da-DK" dirty="0"/>
              <a:t> a </a:t>
            </a:r>
            <a:r>
              <a:rPr lang="da-DK" dirty="0" err="1">
                <a:solidFill>
                  <a:srgbClr val="FF0000"/>
                </a:solidFill>
              </a:rPr>
              <a:t>Working</a:t>
            </a:r>
            <a:r>
              <a:rPr lang="da-DK" dirty="0">
                <a:solidFill>
                  <a:srgbClr val="FF0000"/>
                </a:solidFill>
              </a:rPr>
              <a:t> Group of </a:t>
            </a:r>
            <a:r>
              <a:rPr lang="da-DK" dirty="0" err="1">
                <a:solidFill>
                  <a:srgbClr val="FF0000"/>
                </a:solidFill>
              </a:rPr>
              <a:t>Council</a:t>
            </a:r>
            <a:r>
              <a:rPr lang="da-DK" dirty="0"/>
              <a:t> </a:t>
            </a:r>
            <a:r>
              <a:rPr lang="da-DK" dirty="0" err="1"/>
              <a:t>which</a:t>
            </a:r>
            <a:r>
              <a:rPr lang="da-DK" dirty="0"/>
              <a:t> </a:t>
            </a:r>
            <a:r>
              <a:rPr lang="da-DK" dirty="0" err="1"/>
              <a:t>will</a:t>
            </a:r>
            <a:r>
              <a:rPr lang="da-DK" dirty="0"/>
              <a:t> </a:t>
            </a:r>
            <a:r>
              <a:rPr lang="da-DK" dirty="0" err="1"/>
              <a:t>cease</a:t>
            </a:r>
            <a:r>
              <a:rPr lang="da-DK" dirty="0"/>
              <a:t> to </a:t>
            </a:r>
            <a:r>
              <a:rPr lang="da-DK" dirty="0" err="1"/>
              <a:t>exist</a:t>
            </a:r>
            <a:r>
              <a:rPr lang="da-DK" dirty="0"/>
              <a:t> </a:t>
            </a:r>
            <a:r>
              <a:rPr lang="da-DK" dirty="0" err="1"/>
              <a:t>each</a:t>
            </a:r>
            <a:r>
              <a:rPr lang="da-DK" dirty="0"/>
              <a:t> time </a:t>
            </a:r>
            <a:r>
              <a:rPr lang="da-DK" dirty="0" err="1"/>
              <a:t>Council</a:t>
            </a:r>
            <a:r>
              <a:rPr lang="da-DK" dirty="0"/>
              <a:t> has </a:t>
            </a:r>
            <a:r>
              <a:rPr lang="da-DK" dirty="0" err="1"/>
              <a:t>adopted</a:t>
            </a:r>
            <a:r>
              <a:rPr lang="da-DK" dirty="0"/>
              <a:t> the new medium and long-term </a:t>
            </a:r>
            <a:r>
              <a:rPr lang="da-DK" dirty="0" err="1"/>
              <a:t>Strategy</a:t>
            </a:r>
            <a:r>
              <a:rPr lang="da-DK" dirty="0"/>
              <a:t>.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11/2/12</a:t>
            </a:r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JJG, Europ. Strat. Forum. </a:t>
            </a: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1C1F1-0350-4341-B479-4636369265C8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942745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20700"/>
          </a:xfrm>
        </p:spPr>
        <p:txBody>
          <a:bodyPr>
            <a:normAutofit/>
          </a:bodyPr>
          <a:lstStyle/>
          <a:p>
            <a:r>
              <a:rPr lang="da-DK" sz="2800" dirty="0" err="1" smtClean="0"/>
              <a:t>Composition</a:t>
            </a:r>
            <a:endParaRPr lang="da-DK" sz="2800" dirty="0"/>
          </a:p>
        </p:txBody>
      </p:sp>
      <p:sp>
        <p:nvSpPr>
          <p:cNvPr id="7" name="Pladsholder til indhold 6"/>
          <p:cNvSpPr>
            <a:spLocks noGrp="1"/>
          </p:cNvSpPr>
          <p:nvPr>
            <p:ph idx="1"/>
          </p:nvPr>
        </p:nvSpPr>
        <p:spPr>
          <a:xfrm>
            <a:off x="127000" y="520700"/>
            <a:ext cx="2971800" cy="6140144"/>
          </a:xfrm>
          <a:ln>
            <a:solidFill>
              <a:srgbClr val="0000FF"/>
            </a:solidFill>
          </a:ln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4400" b="1" dirty="0" smtClean="0">
                <a:solidFill>
                  <a:srgbClr val="FF0000"/>
                </a:solidFill>
              </a:rPr>
              <a:t>The European Strategy Group (ESG)  Members</a:t>
            </a:r>
          </a:p>
          <a:p>
            <a:pPr marL="0" indent="0">
              <a:buNone/>
            </a:pPr>
            <a:r>
              <a:rPr lang="en-US" sz="4400" dirty="0" smtClean="0"/>
              <a:t>Member States			</a:t>
            </a:r>
          </a:p>
          <a:p>
            <a:pPr marL="0" indent="0">
              <a:buNone/>
            </a:pPr>
            <a:r>
              <a:rPr lang="en-US" sz="4400" dirty="0" smtClean="0"/>
              <a:t> 	Austria	Prof. A.H. Hoang	</a:t>
            </a:r>
          </a:p>
          <a:p>
            <a:pPr marL="0" indent="0">
              <a:buNone/>
            </a:pPr>
            <a:r>
              <a:rPr lang="en-US" sz="4400" dirty="0" smtClean="0"/>
              <a:t> 	Belgium	Prof. W. Van </a:t>
            </a:r>
            <a:r>
              <a:rPr lang="en-US" sz="4400" dirty="0" err="1" smtClean="0"/>
              <a:t>Doninck</a:t>
            </a:r>
            <a:r>
              <a:rPr lang="en-US" sz="4400" dirty="0" smtClean="0"/>
              <a:t>	</a:t>
            </a:r>
          </a:p>
          <a:p>
            <a:pPr marL="0" indent="0">
              <a:buNone/>
            </a:pPr>
            <a:r>
              <a:rPr lang="en-US" sz="4400" dirty="0" smtClean="0"/>
              <a:t> 	Bulgaria	Prof. L. </a:t>
            </a:r>
            <a:r>
              <a:rPr lang="en-US" sz="4400" dirty="0" err="1" smtClean="0"/>
              <a:t>Litov</a:t>
            </a:r>
            <a:r>
              <a:rPr lang="en-US" sz="4400" dirty="0" smtClean="0"/>
              <a:t>	</a:t>
            </a:r>
          </a:p>
          <a:p>
            <a:pPr marL="0" indent="0">
              <a:buNone/>
            </a:pPr>
            <a:r>
              <a:rPr lang="en-US" sz="4400" dirty="0" smtClean="0"/>
              <a:t> 	Czech Republic	Prof. J. </a:t>
            </a:r>
            <a:r>
              <a:rPr lang="en-US" sz="4400" dirty="0" err="1" smtClean="0"/>
              <a:t>Chyla</a:t>
            </a:r>
            <a:r>
              <a:rPr lang="en-US" sz="4400" dirty="0" smtClean="0"/>
              <a:t>	</a:t>
            </a:r>
          </a:p>
          <a:p>
            <a:pPr marL="0" indent="0">
              <a:buNone/>
            </a:pPr>
            <a:r>
              <a:rPr lang="en-US" sz="4400" dirty="0" smtClean="0"/>
              <a:t> 	Denmark	Prof. J.J. Gaardhøje	</a:t>
            </a:r>
          </a:p>
          <a:p>
            <a:pPr marL="0" indent="0">
              <a:buNone/>
            </a:pPr>
            <a:r>
              <a:rPr lang="en-US" sz="4400" dirty="0" smtClean="0"/>
              <a:t> 	Finland		Prof. P. </a:t>
            </a:r>
            <a:r>
              <a:rPr lang="en-US" sz="4400" dirty="0" err="1" smtClean="0"/>
              <a:t>Eerola</a:t>
            </a:r>
            <a:r>
              <a:rPr lang="en-US" sz="4400" dirty="0" smtClean="0"/>
              <a:t>	</a:t>
            </a:r>
          </a:p>
          <a:p>
            <a:pPr marL="400050" lvl="1" indent="0">
              <a:buNone/>
            </a:pPr>
            <a:r>
              <a:rPr lang="en-US" sz="4000" dirty="0" smtClean="0"/>
              <a:t> 	France		Prof. E. </a:t>
            </a:r>
            <a:r>
              <a:rPr lang="en-US" sz="4000" dirty="0" err="1" smtClean="0"/>
              <a:t>Augé</a:t>
            </a:r>
            <a:r>
              <a:rPr lang="en-US" sz="4000" dirty="0" smtClean="0"/>
              <a:t>	</a:t>
            </a:r>
          </a:p>
          <a:p>
            <a:pPr marL="400050" lvl="1" indent="0">
              <a:buNone/>
            </a:pPr>
            <a:r>
              <a:rPr lang="en-US" sz="4000" dirty="0" smtClean="0"/>
              <a:t> 	Germany	Prof. S. </a:t>
            </a:r>
            <a:r>
              <a:rPr lang="en-US" sz="4000" dirty="0" err="1" smtClean="0"/>
              <a:t>Bethke</a:t>
            </a:r>
            <a:r>
              <a:rPr lang="en-US" sz="4000" dirty="0" smtClean="0"/>
              <a:t>	</a:t>
            </a:r>
          </a:p>
          <a:p>
            <a:pPr marL="0" indent="0">
              <a:buNone/>
            </a:pPr>
            <a:r>
              <a:rPr lang="en-US" sz="4400" dirty="0" smtClean="0"/>
              <a:t> 	Greece		Prof. P. </a:t>
            </a:r>
            <a:r>
              <a:rPr lang="en-US" sz="4400" dirty="0" err="1" smtClean="0"/>
              <a:t>Rapidis</a:t>
            </a:r>
            <a:r>
              <a:rPr lang="en-US" sz="4400" dirty="0" smtClean="0"/>
              <a:t>	</a:t>
            </a:r>
          </a:p>
          <a:p>
            <a:pPr marL="0" indent="0">
              <a:buNone/>
            </a:pPr>
            <a:r>
              <a:rPr lang="en-US" sz="4400" dirty="0" smtClean="0"/>
              <a:t> 	Hungary	Prof. P. </a:t>
            </a:r>
            <a:r>
              <a:rPr lang="en-US" sz="4400" dirty="0" err="1" smtClean="0"/>
              <a:t>Levai</a:t>
            </a:r>
            <a:r>
              <a:rPr lang="en-US" sz="4400" dirty="0" smtClean="0"/>
              <a:t>	</a:t>
            </a:r>
          </a:p>
          <a:p>
            <a:pPr marL="0" indent="0">
              <a:buNone/>
            </a:pPr>
            <a:r>
              <a:rPr lang="en-US" sz="4400" dirty="0" smtClean="0"/>
              <a:t> 	Italy		Prof. F. </a:t>
            </a:r>
            <a:r>
              <a:rPr lang="en-US" sz="4400" dirty="0" err="1" smtClean="0"/>
              <a:t>Ferroni</a:t>
            </a:r>
            <a:r>
              <a:rPr lang="en-US" sz="4400" dirty="0" smtClean="0"/>
              <a:t>	</a:t>
            </a:r>
          </a:p>
          <a:p>
            <a:pPr marL="0" indent="0">
              <a:buNone/>
            </a:pPr>
            <a:r>
              <a:rPr lang="en-US" sz="4400" dirty="0" smtClean="0"/>
              <a:t> 	Netherlands	Prof. S. De Jong	</a:t>
            </a:r>
          </a:p>
          <a:p>
            <a:pPr marL="0" indent="0">
              <a:buNone/>
            </a:pPr>
            <a:r>
              <a:rPr lang="en-US" sz="4400" dirty="0" smtClean="0"/>
              <a:t> 	Norway		Prof. A. Read	</a:t>
            </a:r>
          </a:p>
          <a:p>
            <a:pPr marL="0" indent="0">
              <a:buNone/>
            </a:pPr>
            <a:r>
              <a:rPr lang="en-US" sz="4400" dirty="0" smtClean="0"/>
              <a:t> 	Poland		Prof. A. </a:t>
            </a:r>
            <a:r>
              <a:rPr lang="en-US" sz="4400" dirty="0" err="1" smtClean="0"/>
              <a:t>Zalewska</a:t>
            </a:r>
            <a:r>
              <a:rPr lang="en-US" sz="4400" dirty="0" smtClean="0"/>
              <a:t>	</a:t>
            </a:r>
          </a:p>
          <a:p>
            <a:pPr marL="0" indent="0">
              <a:buNone/>
            </a:pPr>
            <a:r>
              <a:rPr lang="en-US" sz="4400" dirty="0" smtClean="0"/>
              <a:t> 	Portugal	Prof. G. </a:t>
            </a:r>
            <a:r>
              <a:rPr lang="en-US" sz="4400" dirty="0" err="1" smtClean="0"/>
              <a:t>Barreira</a:t>
            </a:r>
            <a:r>
              <a:rPr lang="en-US" sz="4400" dirty="0" smtClean="0"/>
              <a:t>	</a:t>
            </a:r>
          </a:p>
          <a:p>
            <a:pPr marL="0" indent="0">
              <a:buNone/>
            </a:pPr>
            <a:r>
              <a:rPr lang="en-US" sz="4400" dirty="0" smtClean="0"/>
              <a:t> 	Slovakia	</a:t>
            </a:r>
            <a:r>
              <a:rPr lang="en-US" sz="4400" dirty="0" err="1" smtClean="0"/>
              <a:t>Dr</a:t>
            </a:r>
            <a:r>
              <a:rPr lang="en-US" sz="4400" dirty="0" smtClean="0"/>
              <a:t> L. </a:t>
            </a:r>
            <a:r>
              <a:rPr lang="en-US" sz="4400" dirty="0" err="1" smtClean="0"/>
              <a:t>Sandor</a:t>
            </a:r>
            <a:r>
              <a:rPr lang="en-US" sz="4400" dirty="0" smtClean="0"/>
              <a:t>	</a:t>
            </a:r>
          </a:p>
          <a:p>
            <a:pPr marL="0" indent="0">
              <a:buNone/>
            </a:pPr>
            <a:r>
              <a:rPr lang="en-US" sz="4400" dirty="0" smtClean="0"/>
              <a:t> 	Spain		Prof. F. del </a:t>
            </a:r>
            <a:r>
              <a:rPr lang="en-US" sz="4400" dirty="0" err="1" smtClean="0"/>
              <a:t>Aguila</a:t>
            </a:r>
            <a:r>
              <a:rPr lang="en-US" sz="4400" dirty="0" smtClean="0"/>
              <a:t>	</a:t>
            </a:r>
          </a:p>
          <a:p>
            <a:pPr marL="0" indent="0">
              <a:buNone/>
            </a:pPr>
            <a:r>
              <a:rPr lang="en-US" sz="4400" dirty="0" smtClean="0"/>
              <a:t> 	Sweden		Prof. B. </a:t>
            </a:r>
            <a:r>
              <a:rPr lang="en-US" sz="4400" dirty="0" err="1" smtClean="0"/>
              <a:t>Asman</a:t>
            </a:r>
            <a:r>
              <a:rPr lang="en-US" sz="4400" dirty="0" smtClean="0"/>
              <a:t>	</a:t>
            </a:r>
          </a:p>
          <a:p>
            <a:pPr marL="0" indent="0">
              <a:buNone/>
            </a:pPr>
            <a:r>
              <a:rPr lang="en-US" sz="4400" dirty="0" smtClean="0"/>
              <a:t> 	Switzerland	Prof. K. </a:t>
            </a:r>
            <a:r>
              <a:rPr lang="en-US" sz="4400" dirty="0" err="1" smtClean="0"/>
              <a:t>Kirch</a:t>
            </a:r>
            <a:r>
              <a:rPr lang="en-US" sz="4400" dirty="0" smtClean="0"/>
              <a:t>	</a:t>
            </a:r>
          </a:p>
          <a:p>
            <a:pPr marL="0" indent="0">
              <a:buNone/>
            </a:pPr>
            <a:r>
              <a:rPr lang="en-US" sz="4400" dirty="0" smtClean="0"/>
              <a:t> 	U.K.		Prof. J. Butterworth	</a:t>
            </a:r>
          </a:p>
          <a:p>
            <a:pPr marL="0" indent="0">
              <a:buNone/>
            </a:pPr>
            <a:r>
              <a:rPr lang="en-US" sz="4400" dirty="0" smtClean="0"/>
              <a:t> 	 	 	</a:t>
            </a:r>
          </a:p>
          <a:p>
            <a:pPr marL="0" indent="0">
              <a:buNone/>
            </a:pPr>
            <a:r>
              <a:rPr lang="en-US" sz="4400" dirty="0" smtClean="0"/>
              <a:t>CERN Director General	Prof. R. </a:t>
            </a:r>
            <a:r>
              <a:rPr lang="en-US" sz="4400" dirty="0" err="1" smtClean="0"/>
              <a:t>Heuer</a:t>
            </a:r>
            <a:r>
              <a:rPr lang="en-US" sz="4400" dirty="0" smtClean="0"/>
              <a:t>	</a:t>
            </a:r>
          </a:p>
          <a:p>
            <a:pPr marL="0" indent="0">
              <a:buNone/>
            </a:pPr>
            <a:r>
              <a:rPr lang="en-US" sz="4400" dirty="0" smtClean="0"/>
              <a:t> 	 	 	</a:t>
            </a:r>
          </a:p>
          <a:p>
            <a:pPr marL="0" indent="0">
              <a:buNone/>
            </a:pPr>
            <a:r>
              <a:rPr lang="en-US" sz="4400" dirty="0" smtClean="0"/>
              <a:t>Major European National Laboratories			</a:t>
            </a:r>
          </a:p>
          <a:p>
            <a:pPr marL="0" indent="0">
              <a:buNone/>
            </a:pPr>
            <a:r>
              <a:rPr lang="en-US" sz="4400" dirty="0" smtClean="0"/>
              <a:t> 	CIEMAT	C. Lopez	</a:t>
            </a:r>
          </a:p>
          <a:p>
            <a:pPr marL="0" indent="0">
              <a:buNone/>
            </a:pPr>
            <a:r>
              <a:rPr lang="en-US" sz="4400" dirty="0" smtClean="0"/>
              <a:t> 	DESY	J. </a:t>
            </a:r>
            <a:r>
              <a:rPr lang="en-US" sz="4400" dirty="0" err="1" smtClean="0"/>
              <a:t>Mnich</a:t>
            </a:r>
            <a:r>
              <a:rPr lang="en-US" sz="4400" dirty="0" smtClean="0"/>
              <a:t>	</a:t>
            </a:r>
          </a:p>
          <a:p>
            <a:pPr marL="0" indent="0">
              <a:buNone/>
            </a:pPr>
            <a:r>
              <a:rPr lang="en-US" sz="4400" dirty="0" smtClean="0"/>
              <a:t> 	IRFU	Ph. </a:t>
            </a:r>
            <a:r>
              <a:rPr lang="en-US" sz="4400" dirty="0" err="1" smtClean="0"/>
              <a:t>Chomaz</a:t>
            </a:r>
            <a:r>
              <a:rPr lang="en-US" sz="4400" dirty="0" smtClean="0"/>
              <a:t>	</a:t>
            </a:r>
          </a:p>
          <a:p>
            <a:pPr marL="0" indent="0">
              <a:buNone/>
            </a:pPr>
            <a:r>
              <a:rPr lang="en-US" sz="4400" dirty="0" smtClean="0"/>
              <a:t> 	LAL	A. </a:t>
            </a:r>
            <a:r>
              <a:rPr lang="en-US" sz="4400" dirty="0" err="1" smtClean="0"/>
              <a:t>Stocchi</a:t>
            </a:r>
            <a:r>
              <a:rPr lang="en-US" sz="4400" dirty="0" smtClean="0"/>
              <a:t>	</a:t>
            </a:r>
          </a:p>
          <a:p>
            <a:pPr marL="0" indent="0">
              <a:buNone/>
            </a:pPr>
            <a:r>
              <a:rPr lang="en-US" sz="4400" dirty="0" smtClean="0"/>
              <a:t> 	NIKHEF	F. </a:t>
            </a:r>
            <a:r>
              <a:rPr lang="en-US" sz="4400" dirty="0" err="1" smtClean="0"/>
              <a:t>Linde</a:t>
            </a:r>
            <a:r>
              <a:rPr lang="en-US" sz="4400" dirty="0" smtClean="0"/>
              <a:t>	</a:t>
            </a:r>
          </a:p>
          <a:p>
            <a:pPr marL="0" indent="0">
              <a:buNone/>
            </a:pPr>
            <a:r>
              <a:rPr lang="en-US" sz="4400" dirty="0" smtClean="0"/>
              <a:t> 	LNF	U. </a:t>
            </a:r>
            <a:r>
              <a:rPr lang="en-US" sz="4400" dirty="0" err="1" smtClean="0"/>
              <a:t>Dosselli</a:t>
            </a:r>
            <a:r>
              <a:rPr lang="en-US" sz="4400" dirty="0" smtClean="0"/>
              <a:t>	</a:t>
            </a:r>
          </a:p>
          <a:p>
            <a:pPr marL="0" indent="0">
              <a:buNone/>
            </a:pPr>
            <a:r>
              <a:rPr lang="en-US" sz="4400" dirty="0" smtClean="0"/>
              <a:t> 	LNGS	L. </a:t>
            </a:r>
            <a:r>
              <a:rPr lang="en-US" sz="4400" dirty="0" err="1" smtClean="0"/>
              <a:t>Votano</a:t>
            </a:r>
            <a:r>
              <a:rPr lang="en-US" sz="4400" dirty="0" smtClean="0"/>
              <a:t>	</a:t>
            </a:r>
          </a:p>
          <a:p>
            <a:pPr marL="0" indent="0">
              <a:buNone/>
            </a:pPr>
            <a:r>
              <a:rPr lang="en-US" sz="4400" dirty="0" smtClean="0"/>
              <a:t> 	PSI	L. </a:t>
            </a:r>
            <a:r>
              <a:rPr lang="en-US" sz="4400" dirty="0" err="1" smtClean="0"/>
              <a:t>Rivkin</a:t>
            </a:r>
            <a:r>
              <a:rPr lang="en-US" sz="4400" dirty="0" smtClean="0"/>
              <a:t>	</a:t>
            </a:r>
          </a:p>
          <a:p>
            <a:pPr marL="0" indent="0">
              <a:buNone/>
            </a:pPr>
            <a:r>
              <a:rPr lang="en-US" sz="4400" dirty="0" smtClean="0"/>
              <a:t> 	STFC-RAL J. </a:t>
            </a:r>
            <a:r>
              <a:rPr lang="en-US" sz="4400" dirty="0" err="1" smtClean="0"/>
              <a:t>Womersley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8" name="Tekstfelt 7"/>
          <p:cNvSpPr txBox="1"/>
          <p:nvPr/>
        </p:nvSpPr>
        <p:spPr>
          <a:xfrm>
            <a:off x="3276600" y="520700"/>
            <a:ext cx="2654300" cy="6355588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FF0000"/>
                </a:solidFill>
              </a:rPr>
              <a:t>Invitees</a:t>
            </a:r>
          </a:p>
          <a:p>
            <a:r>
              <a:rPr lang="en-US" sz="1100" dirty="0" smtClean="0"/>
              <a:t>	 	 	</a:t>
            </a:r>
          </a:p>
          <a:p>
            <a:r>
              <a:rPr lang="en-US" sz="1100" dirty="0" smtClean="0"/>
              <a:t>Candidate for Accession			</a:t>
            </a:r>
          </a:p>
          <a:p>
            <a:r>
              <a:rPr lang="en-US" sz="1100" dirty="0" smtClean="0"/>
              <a:t>Romania	</a:t>
            </a:r>
            <a:r>
              <a:rPr lang="en-US" sz="1100" dirty="0" err="1" smtClean="0"/>
              <a:t>Dr</a:t>
            </a:r>
            <a:r>
              <a:rPr lang="en-US" sz="1100" dirty="0" smtClean="0"/>
              <a:t> S. </a:t>
            </a:r>
            <a:r>
              <a:rPr lang="en-US" sz="1100" dirty="0" err="1" smtClean="0"/>
              <a:t>Dita</a:t>
            </a:r>
            <a:r>
              <a:rPr lang="en-US" sz="1100" dirty="0" smtClean="0"/>
              <a:t>	</a:t>
            </a:r>
          </a:p>
          <a:p>
            <a:r>
              <a:rPr lang="en-US" sz="1100" dirty="0" smtClean="0"/>
              <a:t>Associate Member in the pre-stage of Membership			</a:t>
            </a:r>
          </a:p>
          <a:p>
            <a:r>
              <a:rPr lang="en-US" sz="1100" dirty="0" smtClean="0"/>
              <a:t> Israel		Prof. E. </a:t>
            </a:r>
            <a:r>
              <a:rPr lang="en-US" sz="1100" dirty="0" err="1" smtClean="0"/>
              <a:t>Rabinovici</a:t>
            </a:r>
            <a:r>
              <a:rPr lang="en-US" sz="1100" dirty="0" smtClean="0"/>
              <a:t>	</a:t>
            </a:r>
          </a:p>
          <a:p>
            <a:r>
              <a:rPr lang="en-US" sz="1100" dirty="0" smtClean="0"/>
              <a:t>Observer States			</a:t>
            </a:r>
          </a:p>
          <a:p>
            <a:r>
              <a:rPr lang="en-US" sz="1100" dirty="0" smtClean="0"/>
              <a:t> India		Prof. T. Aziz	</a:t>
            </a:r>
          </a:p>
          <a:p>
            <a:r>
              <a:rPr lang="en-US" sz="1100" dirty="0" smtClean="0"/>
              <a:t> Japan		Prof. Sh. </a:t>
            </a:r>
            <a:r>
              <a:rPr lang="en-US" sz="1100" dirty="0" err="1" smtClean="0"/>
              <a:t>Asai</a:t>
            </a:r>
            <a:r>
              <a:rPr lang="en-US" sz="1100" dirty="0" smtClean="0"/>
              <a:t>	</a:t>
            </a:r>
          </a:p>
          <a:p>
            <a:r>
              <a:rPr lang="en-US" sz="1100" dirty="0" smtClean="0"/>
              <a:t> Russian Fed.	Prof. A. </a:t>
            </a:r>
            <a:r>
              <a:rPr lang="en-US" sz="1100" dirty="0" err="1" smtClean="0"/>
              <a:t>Bondar</a:t>
            </a:r>
            <a:r>
              <a:rPr lang="en-US" sz="1100" dirty="0" smtClean="0"/>
              <a:t>	</a:t>
            </a:r>
          </a:p>
          <a:p>
            <a:r>
              <a:rPr lang="en-US" sz="1100" dirty="0" smtClean="0"/>
              <a:t> Turkey		Prof. </a:t>
            </a:r>
            <a:r>
              <a:rPr lang="en-US" sz="1100" dirty="0" err="1" smtClean="0"/>
              <a:t>Dr</a:t>
            </a:r>
            <a:r>
              <a:rPr lang="en-US" sz="1100" dirty="0" smtClean="0"/>
              <a:t> M. </a:t>
            </a:r>
            <a:r>
              <a:rPr lang="en-US" sz="1100" dirty="0" err="1" smtClean="0"/>
              <a:t>Zeyrek</a:t>
            </a:r>
            <a:r>
              <a:rPr lang="en-US" sz="1100" dirty="0" smtClean="0"/>
              <a:t>	</a:t>
            </a:r>
          </a:p>
          <a:p>
            <a:r>
              <a:rPr lang="en-US" sz="1100" dirty="0" smtClean="0"/>
              <a:t> United States	Prof. M. </a:t>
            </a:r>
            <a:r>
              <a:rPr lang="en-US" sz="1100" dirty="0" err="1" smtClean="0"/>
              <a:t>Shochet</a:t>
            </a:r>
            <a:r>
              <a:rPr lang="en-US" sz="1100" dirty="0" smtClean="0"/>
              <a:t>	</a:t>
            </a:r>
          </a:p>
          <a:p>
            <a:r>
              <a:rPr lang="en-US" sz="1100" dirty="0" smtClean="0"/>
              <a:t> 	 	 		</a:t>
            </a:r>
          </a:p>
          <a:p>
            <a:r>
              <a:rPr lang="en-US" sz="1100" dirty="0" smtClean="0"/>
              <a:t> EU		</a:t>
            </a:r>
            <a:r>
              <a:rPr lang="en-US" sz="1100" dirty="0" err="1" smtClean="0"/>
              <a:t>Dr</a:t>
            </a:r>
            <a:r>
              <a:rPr lang="en-US" sz="1100" dirty="0" smtClean="0"/>
              <a:t> R. </a:t>
            </a:r>
            <a:r>
              <a:rPr lang="en-US" sz="1100" dirty="0" err="1" smtClean="0"/>
              <a:t>Lecbychová</a:t>
            </a:r>
            <a:r>
              <a:rPr lang="en-US" sz="1100" dirty="0" smtClean="0"/>
              <a:t>	</a:t>
            </a:r>
          </a:p>
          <a:p>
            <a:r>
              <a:rPr lang="en-US" sz="1100" dirty="0" smtClean="0"/>
              <a:t> </a:t>
            </a:r>
            <a:r>
              <a:rPr lang="en-US" sz="1100" dirty="0" err="1" smtClean="0"/>
              <a:t>ApPEC</a:t>
            </a:r>
            <a:r>
              <a:rPr lang="en-US" sz="1100" dirty="0" smtClean="0"/>
              <a:t>		</a:t>
            </a:r>
            <a:r>
              <a:rPr lang="en-US" sz="1100" dirty="0" err="1" smtClean="0"/>
              <a:t>Dr</a:t>
            </a:r>
            <a:r>
              <a:rPr lang="en-US" sz="1100" dirty="0" smtClean="0"/>
              <a:t> S. </a:t>
            </a:r>
            <a:r>
              <a:rPr lang="en-US" sz="1100" dirty="0" err="1" smtClean="0"/>
              <a:t>Katsanevas</a:t>
            </a:r>
            <a:r>
              <a:rPr lang="en-US" sz="1100" dirty="0" smtClean="0"/>
              <a:t>	</a:t>
            </a:r>
          </a:p>
          <a:p>
            <a:r>
              <a:rPr lang="en-US" sz="1100" dirty="0" smtClean="0"/>
              <a:t> Chair	 FALC	Prof. Y. Osaka	</a:t>
            </a:r>
          </a:p>
          <a:p>
            <a:r>
              <a:rPr lang="en-US" sz="1100" dirty="0" smtClean="0"/>
              <a:t> Chair	 ESFRI 	</a:t>
            </a:r>
            <a:r>
              <a:rPr lang="en-US" sz="1100" dirty="0" err="1" smtClean="0"/>
              <a:t>Dr</a:t>
            </a:r>
            <a:r>
              <a:rPr lang="en-US" sz="1100" dirty="0" smtClean="0"/>
              <a:t> B. </a:t>
            </a:r>
            <a:r>
              <a:rPr lang="en-US" sz="1100" dirty="0" err="1" smtClean="0"/>
              <a:t>Vierkorn</a:t>
            </a:r>
            <a:r>
              <a:rPr lang="en-US" sz="1100" dirty="0" smtClean="0"/>
              <a:t>-Rudolph	</a:t>
            </a:r>
          </a:p>
          <a:p>
            <a:r>
              <a:rPr lang="en-US" sz="1100" dirty="0" smtClean="0"/>
              <a:t> Chair </a:t>
            </a:r>
            <a:r>
              <a:rPr lang="en-US" sz="1100" dirty="0" err="1" smtClean="0"/>
              <a:t>NuPECC</a:t>
            </a:r>
            <a:r>
              <a:rPr lang="en-US" sz="1100" dirty="0" smtClean="0"/>
              <a:t>	Prof. A. </a:t>
            </a:r>
            <a:r>
              <a:rPr lang="en-US" sz="1100" dirty="0" err="1" smtClean="0"/>
              <a:t>Bracco</a:t>
            </a:r>
            <a:r>
              <a:rPr lang="en-US" sz="1100" dirty="0" smtClean="0"/>
              <a:t>	</a:t>
            </a:r>
          </a:p>
          <a:p>
            <a:r>
              <a:rPr lang="en-US" sz="1100" dirty="0" smtClean="0"/>
              <a:t> JINR, </a:t>
            </a:r>
            <a:r>
              <a:rPr lang="en-US" sz="1100" dirty="0" err="1" smtClean="0"/>
              <a:t>Dubna</a:t>
            </a:r>
            <a:r>
              <a:rPr lang="en-US" sz="1100" dirty="0" smtClean="0"/>
              <a:t>	Prof. V. </a:t>
            </a:r>
            <a:r>
              <a:rPr lang="en-US" sz="1100" dirty="0" err="1" smtClean="0"/>
              <a:t>Matveev</a:t>
            </a:r>
            <a:r>
              <a:rPr lang="en-US" sz="1100" dirty="0" smtClean="0"/>
              <a:t>	</a:t>
            </a:r>
          </a:p>
          <a:p>
            <a:r>
              <a:rPr lang="en-US" sz="1100" dirty="0" smtClean="0"/>
              <a:t> 	 	 	</a:t>
            </a:r>
          </a:p>
          <a:p>
            <a:endParaRPr lang="en-US" sz="1100" dirty="0" smtClean="0"/>
          </a:p>
          <a:p>
            <a:endParaRPr lang="en-US" sz="1100" dirty="0" smtClean="0"/>
          </a:p>
          <a:p>
            <a:endParaRPr lang="en-US" sz="1100" dirty="0" smtClean="0"/>
          </a:p>
          <a:p>
            <a:r>
              <a:rPr lang="en-US" sz="1100" dirty="0" smtClean="0"/>
              <a:t>Scientific Assistant	Prof. E. </a:t>
            </a:r>
            <a:r>
              <a:rPr lang="en-US" sz="1100" dirty="0" err="1" smtClean="0"/>
              <a:t>Tsesmelis</a:t>
            </a:r>
            <a:r>
              <a:rPr lang="en-US" sz="1100" dirty="0" smtClean="0"/>
              <a:t>	</a:t>
            </a:r>
          </a:p>
          <a:p>
            <a:endParaRPr lang="en-US" sz="1100" dirty="0" smtClean="0"/>
          </a:p>
          <a:p>
            <a:r>
              <a:rPr lang="en-US" sz="1100" dirty="0" smtClean="0"/>
              <a:t>Strategy Secretariat Members			</a:t>
            </a:r>
          </a:p>
          <a:p>
            <a:r>
              <a:rPr lang="en-US" sz="1100" dirty="0" smtClean="0"/>
              <a:t> Scientific Secretary (Chair)Prof. T. </a:t>
            </a:r>
            <a:r>
              <a:rPr lang="en-US" sz="1100" dirty="0" err="1" smtClean="0"/>
              <a:t>Nakada</a:t>
            </a:r>
            <a:r>
              <a:rPr lang="en-US" sz="1100" dirty="0" smtClean="0"/>
              <a:t>	</a:t>
            </a:r>
          </a:p>
          <a:p>
            <a:r>
              <a:rPr lang="en-US" sz="1100" dirty="0" smtClean="0"/>
              <a:t> SPC Chair		Prof. F. </a:t>
            </a:r>
            <a:r>
              <a:rPr lang="en-US" sz="1100" dirty="0" err="1" smtClean="0"/>
              <a:t>Zwirner</a:t>
            </a:r>
            <a:r>
              <a:rPr lang="en-US" sz="1100" dirty="0" smtClean="0"/>
              <a:t>	</a:t>
            </a:r>
          </a:p>
          <a:p>
            <a:r>
              <a:rPr lang="en-US" sz="1100" dirty="0" smtClean="0"/>
              <a:t> ECFA Chair		</a:t>
            </a:r>
            <a:r>
              <a:rPr lang="en-US" sz="1100" dirty="0" err="1" smtClean="0"/>
              <a:t>Dr</a:t>
            </a:r>
            <a:r>
              <a:rPr lang="en-US" sz="1100" dirty="0" smtClean="0"/>
              <a:t> M. </a:t>
            </a:r>
            <a:r>
              <a:rPr lang="en-US" sz="1100" dirty="0" err="1" smtClean="0"/>
              <a:t>Krammer</a:t>
            </a:r>
            <a:r>
              <a:rPr lang="en-US" sz="1100" dirty="0" smtClean="0"/>
              <a:t>	</a:t>
            </a:r>
          </a:p>
          <a:p>
            <a:r>
              <a:rPr lang="en-US" sz="1100" dirty="0" smtClean="0"/>
              <a:t> Reps. EU Lab. </a:t>
            </a:r>
            <a:r>
              <a:rPr lang="en-US" sz="1100" dirty="0" err="1" smtClean="0"/>
              <a:t>Dir</a:t>
            </a:r>
            <a:r>
              <a:rPr lang="en-US" sz="1100" dirty="0" smtClean="0"/>
              <a:t> </a:t>
            </a:r>
            <a:r>
              <a:rPr lang="en-US" sz="1100" dirty="0" err="1" smtClean="0"/>
              <a:t>Mtg</a:t>
            </a:r>
            <a:r>
              <a:rPr lang="en-US" sz="1100" dirty="0" smtClean="0"/>
              <a:t> </a:t>
            </a:r>
            <a:r>
              <a:rPr lang="en-US" sz="1100" dirty="0" smtClean="0"/>
              <a:t> 	Dr. Ph. </a:t>
            </a:r>
            <a:r>
              <a:rPr lang="en-US" sz="1100" dirty="0" err="1" smtClean="0"/>
              <a:t>Chomaz</a:t>
            </a:r>
            <a:endParaRPr lang="en-US" sz="1100" dirty="0" smtClean="0"/>
          </a:p>
          <a:p>
            <a:endParaRPr lang="en-US" sz="1100" dirty="0" smtClean="0"/>
          </a:p>
          <a:p>
            <a:endParaRPr lang="da-DK" sz="1100" dirty="0" smtClean="0"/>
          </a:p>
        </p:txBody>
      </p:sp>
      <p:sp>
        <p:nvSpPr>
          <p:cNvPr id="9" name="Tekstfelt 8"/>
          <p:cNvSpPr txBox="1"/>
          <p:nvPr/>
        </p:nvSpPr>
        <p:spPr>
          <a:xfrm>
            <a:off x="6096000" y="520700"/>
            <a:ext cx="2794000" cy="6124756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The European Strategy </a:t>
            </a:r>
            <a:r>
              <a:rPr lang="en-US" sz="1100" b="1" u="sng" dirty="0" smtClean="0">
                <a:solidFill>
                  <a:srgbClr val="FF0000"/>
                </a:solidFill>
              </a:rPr>
              <a:t>Preparatory Group </a:t>
            </a:r>
            <a:r>
              <a:rPr lang="en-US" sz="1100" b="1" dirty="0" smtClean="0">
                <a:solidFill>
                  <a:srgbClr val="FF0000"/>
                </a:solidFill>
              </a:rPr>
              <a:t>(ESPG) Members</a:t>
            </a:r>
          </a:p>
          <a:p>
            <a:endParaRPr lang="en-US" sz="1100" b="1" dirty="0" smtClean="0"/>
          </a:p>
          <a:p>
            <a:r>
              <a:rPr lang="en-US" sz="1100" b="1" dirty="0" smtClean="0"/>
              <a:t>Strategy Secretariat Members</a:t>
            </a:r>
            <a:r>
              <a:rPr lang="en-US" sz="1100" dirty="0" smtClean="0"/>
              <a:t>	 	</a:t>
            </a:r>
          </a:p>
          <a:p>
            <a:r>
              <a:rPr lang="en-US" sz="1100" dirty="0" smtClean="0"/>
              <a:t>Prof. T. </a:t>
            </a:r>
            <a:r>
              <a:rPr lang="en-US" sz="1100" dirty="0" err="1" smtClean="0"/>
              <a:t>Nakada</a:t>
            </a:r>
            <a:r>
              <a:rPr lang="en-US" sz="1100" dirty="0" smtClean="0"/>
              <a:t>	Scientific Secretary (Chair)	</a:t>
            </a:r>
          </a:p>
          <a:p>
            <a:r>
              <a:rPr lang="en-US" sz="1100" dirty="0" smtClean="0"/>
              <a:t>Prof. F. </a:t>
            </a:r>
            <a:r>
              <a:rPr lang="en-US" sz="1100" dirty="0" err="1" smtClean="0"/>
              <a:t>Zwirner</a:t>
            </a:r>
            <a:r>
              <a:rPr lang="en-US" sz="1100" dirty="0" smtClean="0"/>
              <a:t>	SPC Chair	</a:t>
            </a:r>
          </a:p>
          <a:p>
            <a:r>
              <a:rPr lang="en-US" sz="1100" dirty="0" err="1" smtClean="0"/>
              <a:t>Dr</a:t>
            </a:r>
            <a:r>
              <a:rPr lang="en-US" sz="1100" dirty="0" smtClean="0"/>
              <a:t> M. </a:t>
            </a:r>
            <a:r>
              <a:rPr lang="en-US" sz="1100" dirty="0" err="1" smtClean="0"/>
              <a:t>Krammer</a:t>
            </a:r>
            <a:r>
              <a:rPr lang="en-US" sz="1100" dirty="0" smtClean="0"/>
              <a:t>	ECFA Chair	</a:t>
            </a:r>
          </a:p>
          <a:p>
            <a:r>
              <a:rPr lang="en-US" sz="1100" dirty="0" err="1" smtClean="0"/>
              <a:t>Dr</a:t>
            </a:r>
            <a:r>
              <a:rPr lang="en-US" sz="1100" dirty="0" smtClean="0"/>
              <a:t> Ph. </a:t>
            </a:r>
            <a:r>
              <a:rPr lang="en-US" sz="1100" dirty="0" err="1" smtClean="0"/>
              <a:t>Chomaz</a:t>
            </a:r>
            <a:r>
              <a:rPr lang="en-US" sz="1100" dirty="0" smtClean="0"/>
              <a:t>	</a:t>
            </a:r>
            <a:r>
              <a:rPr lang="en-US" sz="1100" dirty="0" err="1" smtClean="0"/>
              <a:t>Repres</a:t>
            </a:r>
            <a:r>
              <a:rPr lang="en-US" sz="1100" dirty="0" smtClean="0"/>
              <a:t>. EU Lab. Directors	</a:t>
            </a:r>
          </a:p>
          <a:p>
            <a:r>
              <a:rPr lang="en-US" sz="1100" dirty="0" smtClean="0"/>
              <a:t> 	 	</a:t>
            </a:r>
          </a:p>
          <a:p>
            <a:r>
              <a:rPr lang="en-US" sz="1100" b="1" dirty="0" smtClean="0"/>
              <a:t>SPC</a:t>
            </a:r>
            <a:r>
              <a:rPr lang="en-US" sz="1100" dirty="0" smtClean="0"/>
              <a:t>	 	</a:t>
            </a:r>
          </a:p>
          <a:p>
            <a:r>
              <a:rPr lang="en-US" sz="1100" dirty="0" smtClean="0"/>
              <a:t>Prof. R. </a:t>
            </a:r>
            <a:r>
              <a:rPr lang="en-US" sz="1100" dirty="0" err="1" smtClean="0"/>
              <a:t>Aleksan</a:t>
            </a:r>
            <a:r>
              <a:rPr lang="en-US" sz="1100" dirty="0" smtClean="0"/>
              <a:t> (FR)	 	</a:t>
            </a:r>
          </a:p>
          <a:p>
            <a:r>
              <a:rPr lang="en-US" sz="1100" dirty="0" smtClean="0"/>
              <a:t>Prof. P. Braun-</a:t>
            </a:r>
            <a:r>
              <a:rPr lang="en-US" sz="1100" dirty="0" err="1" smtClean="0"/>
              <a:t>Munzinger</a:t>
            </a:r>
            <a:r>
              <a:rPr lang="en-US" sz="1100" dirty="0" smtClean="0"/>
              <a:t> (DE)	 	</a:t>
            </a:r>
          </a:p>
          <a:p>
            <a:r>
              <a:rPr lang="en-US" sz="1100" dirty="0" smtClean="0"/>
              <a:t>Prof. M. </a:t>
            </a:r>
            <a:r>
              <a:rPr lang="en-US" sz="1100" dirty="0" err="1" smtClean="0"/>
              <a:t>Diemoz</a:t>
            </a:r>
            <a:r>
              <a:rPr lang="en-US" sz="1100" dirty="0" smtClean="0"/>
              <a:t> (IT)	 	</a:t>
            </a:r>
          </a:p>
          <a:p>
            <a:r>
              <a:rPr lang="en-US" sz="1100" dirty="0" smtClean="0"/>
              <a:t>Prof. D. </a:t>
            </a:r>
            <a:r>
              <a:rPr lang="en-US" sz="1100" dirty="0" err="1" smtClean="0"/>
              <a:t>Wark</a:t>
            </a:r>
            <a:r>
              <a:rPr lang="en-US" sz="1100" dirty="0" smtClean="0"/>
              <a:t> (UK)	 	</a:t>
            </a:r>
          </a:p>
          <a:p>
            <a:r>
              <a:rPr lang="en-US" sz="1100" dirty="0" smtClean="0"/>
              <a:t> 	 	</a:t>
            </a:r>
          </a:p>
          <a:p>
            <a:r>
              <a:rPr lang="en-US" sz="1100" b="1" dirty="0" smtClean="0"/>
              <a:t>ECFA</a:t>
            </a:r>
            <a:r>
              <a:rPr lang="en-US" sz="1100" dirty="0" smtClean="0"/>
              <a:t>	 	</a:t>
            </a:r>
          </a:p>
          <a:p>
            <a:r>
              <a:rPr lang="en-US" sz="1100" dirty="0" smtClean="0"/>
              <a:t>Prof. K. </a:t>
            </a:r>
            <a:r>
              <a:rPr lang="en-US" sz="1100" dirty="0" err="1" smtClean="0"/>
              <a:t>Desch</a:t>
            </a:r>
            <a:r>
              <a:rPr lang="en-US" sz="1100" dirty="0" smtClean="0"/>
              <a:t> (DE)	 	</a:t>
            </a:r>
          </a:p>
          <a:p>
            <a:r>
              <a:rPr lang="en-US" sz="1100" dirty="0" smtClean="0"/>
              <a:t>Prof. K. </a:t>
            </a:r>
            <a:r>
              <a:rPr lang="en-US" sz="1100" dirty="0" err="1" smtClean="0"/>
              <a:t>Huitu</a:t>
            </a:r>
            <a:r>
              <a:rPr lang="en-US" sz="1100" dirty="0" smtClean="0"/>
              <a:t> (FI)	 	</a:t>
            </a:r>
          </a:p>
          <a:p>
            <a:r>
              <a:rPr lang="en-US" sz="1100" dirty="0" smtClean="0"/>
              <a:t>Prof. A. P. </a:t>
            </a:r>
            <a:r>
              <a:rPr lang="en-US" sz="1100" dirty="0" err="1" smtClean="0"/>
              <a:t>Zarnecki</a:t>
            </a:r>
            <a:r>
              <a:rPr lang="en-US" sz="1100" dirty="0" smtClean="0"/>
              <a:t> (PL)	 	</a:t>
            </a:r>
          </a:p>
          <a:p>
            <a:r>
              <a:rPr lang="en-US" sz="1100" dirty="0" smtClean="0"/>
              <a:t>Prof. C. De </a:t>
            </a:r>
            <a:r>
              <a:rPr lang="en-US" sz="1100" dirty="0" err="1" smtClean="0"/>
              <a:t>Clercq</a:t>
            </a:r>
            <a:r>
              <a:rPr lang="en-US" sz="1100" dirty="0" smtClean="0"/>
              <a:t> (BE)	 	</a:t>
            </a:r>
          </a:p>
          <a:p>
            <a:r>
              <a:rPr lang="en-US" sz="1100" dirty="0" smtClean="0"/>
              <a:t> 	 	</a:t>
            </a:r>
          </a:p>
          <a:p>
            <a:r>
              <a:rPr lang="en-US" sz="1100" b="1" dirty="0" smtClean="0"/>
              <a:t>CERN</a:t>
            </a:r>
            <a:r>
              <a:rPr lang="en-US" sz="1100" dirty="0" smtClean="0"/>
              <a:t>	 	</a:t>
            </a:r>
          </a:p>
          <a:p>
            <a:r>
              <a:rPr lang="en-US" sz="1100" dirty="0" err="1" smtClean="0"/>
              <a:t>Dr</a:t>
            </a:r>
            <a:r>
              <a:rPr lang="en-US" sz="1100" dirty="0" smtClean="0"/>
              <a:t> P. </a:t>
            </a:r>
            <a:r>
              <a:rPr lang="en-US" sz="1100" dirty="0" err="1" smtClean="0"/>
              <a:t>Jenni</a:t>
            </a:r>
            <a:r>
              <a:rPr lang="en-US" sz="1100" dirty="0" smtClean="0"/>
              <a:t>	 	</a:t>
            </a:r>
          </a:p>
          <a:p>
            <a:r>
              <a:rPr lang="en-US" sz="1100" dirty="0" smtClean="0"/>
              <a:t> 	 	</a:t>
            </a:r>
          </a:p>
          <a:p>
            <a:r>
              <a:rPr lang="en-US" sz="1100" b="1" dirty="0" smtClean="0"/>
              <a:t>ASIA/AMERICAS</a:t>
            </a:r>
            <a:r>
              <a:rPr lang="en-US" sz="1100" dirty="0" smtClean="0"/>
              <a:t>	 	</a:t>
            </a:r>
          </a:p>
          <a:p>
            <a:r>
              <a:rPr lang="en-US" sz="1100" dirty="0" smtClean="0"/>
              <a:t>Prof. Y. </a:t>
            </a:r>
            <a:r>
              <a:rPr lang="en-US" sz="1100" dirty="0" err="1" smtClean="0"/>
              <a:t>Kuno</a:t>
            </a:r>
            <a:r>
              <a:rPr lang="en-US" sz="1100" dirty="0" smtClean="0"/>
              <a:t> (Asia)	 	</a:t>
            </a:r>
          </a:p>
          <a:p>
            <a:r>
              <a:rPr lang="en-US" sz="1100" dirty="0" smtClean="0"/>
              <a:t>Prof. P. McBride (Americas)	 	</a:t>
            </a:r>
          </a:p>
          <a:p>
            <a:r>
              <a:rPr lang="en-US" sz="1100" dirty="0" smtClean="0"/>
              <a:t> </a:t>
            </a:r>
          </a:p>
          <a:p>
            <a:endParaRPr lang="en-US" sz="1100" dirty="0" smtClean="0"/>
          </a:p>
          <a:p>
            <a:endParaRPr lang="en-US" sz="1100" dirty="0" smtClean="0"/>
          </a:p>
          <a:p>
            <a:r>
              <a:rPr lang="en-US" sz="1100" dirty="0" smtClean="0"/>
              <a:t>	 	</a:t>
            </a:r>
          </a:p>
          <a:p>
            <a:r>
              <a:rPr lang="en-US" sz="1100" dirty="0" smtClean="0"/>
              <a:t>Prof. E. </a:t>
            </a:r>
            <a:r>
              <a:rPr lang="en-US" sz="1100" dirty="0" err="1" smtClean="0"/>
              <a:t>Tsesmelis</a:t>
            </a:r>
            <a:r>
              <a:rPr lang="en-US" sz="1100" dirty="0" smtClean="0"/>
              <a:t>	Scientific Assistant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10" name="Pladsholder til dato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11/2/12</a:t>
            </a:r>
            <a:endParaRPr lang="da-DK"/>
          </a:p>
        </p:txBody>
      </p:sp>
      <p:sp>
        <p:nvSpPr>
          <p:cNvPr id="11" name="Pladsholder til sidefod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 smtClean="0"/>
              <a:t>JJG, </a:t>
            </a:r>
            <a:r>
              <a:rPr lang="da-DK" dirty="0" err="1" smtClean="0"/>
              <a:t>Europ</a:t>
            </a:r>
            <a:r>
              <a:rPr lang="da-DK" dirty="0" smtClean="0"/>
              <a:t>. Strat. Forum. </a:t>
            </a:r>
            <a:endParaRPr lang="da-DK" dirty="0"/>
          </a:p>
        </p:txBody>
      </p:sp>
      <p:sp>
        <p:nvSpPr>
          <p:cNvPr id="12" name="Pladsholder til diasnumm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1C1F1-0350-4341-B479-4636369265C8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651212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9898" y="274638"/>
            <a:ext cx="8494753" cy="1143000"/>
          </a:xfrm>
        </p:spPr>
        <p:txBody>
          <a:bodyPr>
            <a:normAutofit/>
          </a:bodyPr>
          <a:lstStyle/>
          <a:p>
            <a:r>
              <a:rPr lang="da-DK" sz="2000" dirty="0" smtClean="0"/>
              <a:t>REMINDER:</a:t>
            </a:r>
            <a:br>
              <a:rPr lang="da-DK" sz="2000" dirty="0" smtClean="0"/>
            </a:br>
            <a:r>
              <a:rPr lang="da-DK" sz="2000" dirty="0" smtClean="0"/>
              <a:t>European </a:t>
            </a:r>
            <a:r>
              <a:rPr lang="da-DK" sz="2000" dirty="0" err="1" smtClean="0"/>
              <a:t>Strategy</a:t>
            </a:r>
            <a:r>
              <a:rPr lang="da-DK" sz="2000" dirty="0" smtClean="0"/>
              <a:t> for </a:t>
            </a:r>
            <a:r>
              <a:rPr lang="da-DK" sz="2000" dirty="0" err="1" smtClean="0"/>
              <a:t>Particle</a:t>
            </a:r>
            <a:r>
              <a:rPr lang="da-DK" sz="2000" dirty="0" smtClean="0"/>
              <a:t> </a:t>
            </a:r>
            <a:r>
              <a:rPr lang="da-DK" sz="2000" dirty="0" err="1" smtClean="0"/>
              <a:t>Physics</a:t>
            </a:r>
            <a:r>
              <a:rPr lang="da-DK" sz="2000" dirty="0" smtClean="0"/>
              <a:t/>
            </a:r>
            <a:br>
              <a:rPr lang="da-DK" sz="2000" dirty="0" smtClean="0"/>
            </a:br>
            <a:r>
              <a:rPr lang="da-DK" sz="2000" dirty="0" err="1" smtClean="0"/>
              <a:t>Current</a:t>
            </a:r>
            <a:r>
              <a:rPr lang="da-DK" sz="2000" dirty="0" smtClean="0"/>
              <a:t> </a:t>
            </a:r>
            <a:r>
              <a:rPr lang="da-DK" sz="2000" dirty="0" err="1" smtClean="0"/>
              <a:t>strategy</a:t>
            </a:r>
            <a:r>
              <a:rPr lang="da-DK" sz="2000" dirty="0" smtClean="0"/>
              <a:t> </a:t>
            </a:r>
            <a:r>
              <a:rPr lang="da-DK" sz="2000" dirty="0" err="1" smtClean="0"/>
              <a:t>adopted</a:t>
            </a:r>
            <a:r>
              <a:rPr lang="da-DK" sz="2000" dirty="0" smtClean="0"/>
              <a:t> by the </a:t>
            </a:r>
            <a:r>
              <a:rPr lang="da-DK" sz="2000" dirty="0" err="1" smtClean="0"/>
              <a:t>Council</a:t>
            </a:r>
            <a:r>
              <a:rPr lang="da-DK" sz="2000" dirty="0" smtClean="0"/>
              <a:t> in </a:t>
            </a:r>
            <a:r>
              <a:rPr lang="da-DK" sz="2000" dirty="0" err="1" smtClean="0">
                <a:solidFill>
                  <a:srgbClr val="FF0000"/>
                </a:solidFill>
              </a:rPr>
              <a:t>July</a:t>
            </a:r>
            <a:r>
              <a:rPr lang="da-DK" sz="2000" dirty="0" smtClean="0">
                <a:solidFill>
                  <a:srgbClr val="FF0000"/>
                </a:solidFill>
              </a:rPr>
              <a:t> 2006</a:t>
            </a:r>
            <a:endParaRPr lang="da-DK" sz="2000" dirty="0">
              <a:solidFill>
                <a:srgbClr val="FF0000"/>
              </a:solidFill>
            </a:endParaRP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184365" y="1600200"/>
            <a:ext cx="8767587" cy="491490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da-DK" sz="8000" dirty="0" smtClean="0"/>
              <a:t>						 17 </a:t>
            </a:r>
            <a:r>
              <a:rPr lang="da-DK" sz="8000" dirty="0" err="1"/>
              <a:t>strategy</a:t>
            </a:r>
            <a:r>
              <a:rPr lang="da-DK" sz="8000" dirty="0"/>
              <a:t> statements: </a:t>
            </a:r>
            <a:endParaRPr lang="da-DK" sz="8000" dirty="0" smtClean="0"/>
          </a:p>
          <a:p>
            <a:r>
              <a:rPr lang="da-DK" sz="8000" dirty="0" smtClean="0"/>
              <a:t>General </a:t>
            </a:r>
            <a:r>
              <a:rPr lang="da-DK" sz="8000" dirty="0" err="1" smtClean="0"/>
              <a:t>issues</a:t>
            </a:r>
            <a:r>
              <a:rPr lang="da-DK" sz="8000" dirty="0" smtClean="0"/>
              <a:t>: 	</a:t>
            </a:r>
          </a:p>
          <a:p>
            <a:pPr marL="0" indent="0">
              <a:buNone/>
            </a:pPr>
            <a:r>
              <a:rPr lang="da-DK" sz="8000" dirty="0"/>
              <a:t>	</a:t>
            </a:r>
            <a:r>
              <a:rPr lang="da-DK" sz="8000" dirty="0" smtClean="0"/>
              <a:t>	</a:t>
            </a:r>
            <a:r>
              <a:rPr lang="da-DK" sz="8000" dirty="0" err="1"/>
              <a:t>N</a:t>
            </a:r>
            <a:r>
              <a:rPr lang="da-DK" sz="8000" dirty="0" err="1" smtClean="0"/>
              <a:t>ecessity</a:t>
            </a:r>
            <a:r>
              <a:rPr lang="da-DK" sz="8000" dirty="0" smtClean="0"/>
              <a:t> </a:t>
            </a:r>
            <a:r>
              <a:rPr lang="da-DK" sz="8000" dirty="0"/>
              <a:t>of </a:t>
            </a:r>
            <a:r>
              <a:rPr lang="da-DK" sz="8000" dirty="0" err="1" smtClean="0"/>
              <a:t>strategy</a:t>
            </a:r>
            <a:r>
              <a:rPr lang="da-DK" sz="8000" dirty="0" smtClean="0"/>
              <a:t> due to</a:t>
            </a:r>
            <a:r>
              <a:rPr lang="da-DK" sz="8000" dirty="0" smtClean="0">
                <a:solidFill>
                  <a:srgbClr val="FF0000"/>
                </a:solidFill>
              </a:rPr>
              <a:t> </a:t>
            </a:r>
            <a:r>
              <a:rPr lang="da-DK" sz="8000" dirty="0" err="1" smtClean="0">
                <a:solidFill>
                  <a:srgbClr val="FF0000"/>
                </a:solidFill>
              </a:rPr>
              <a:t>globalization</a:t>
            </a:r>
            <a:r>
              <a:rPr lang="da-DK" sz="8000" dirty="0" smtClean="0"/>
              <a:t>, </a:t>
            </a:r>
          </a:p>
          <a:p>
            <a:pPr marL="0" indent="0">
              <a:buNone/>
            </a:pPr>
            <a:r>
              <a:rPr lang="da-DK" sz="8000" dirty="0"/>
              <a:t>	</a:t>
            </a:r>
            <a:r>
              <a:rPr lang="da-DK" sz="8000" dirty="0" smtClean="0"/>
              <a:t>	Europe </a:t>
            </a:r>
            <a:r>
              <a:rPr lang="da-DK" sz="8000" dirty="0" err="1" smtClean="0"/>
              <a:t>should</a:t>
            </a:r>
            <a:r>
              <a:rPr lang="da-DK" sz="8000" dirty="0" smtClean="0"/>
              <a:t> </a:t>
            </a:r>
            <a:r>
              <a:rPr lang="da-DK" sz="8000" dirty="0" err="1" smtClean="0"/>
              <a:t>maintain</a:t>
            </a:r>
            <a:r>
              <a:rPr lang="da-DK" sz="8000" dirty="0" smtClean="0"/>
              <a:t> </a:t>
            </a:r>
            <a:r>
              <a:rPr lang="da-DK" sz="8000" dirty="0" err="1" smtClean="0"/>
              <a:t>its</a:t>
            </a:r>
            <a:r>
              <a:rPr lang="da-DK" sz="8000" dirty="0" smtClean="0"/>
              <a:t> </a:t>
            </a:r>
            <a:r>
              <a:rPr lang="da-DK" sz="8000" dirty="0" smtClean="0">
                <a:solidFill>
                  <a:srgbClr val="FF0000"/>
                </a:solidFill>
              </a:rPr>
              <a:t>central position</a:t>
            </a:r>
            <a:r>
              <a:rPr lang="da-DK" sz="8000" dirty="0" smtClean="0"/>
              <a:t> in PP</a:t>
            </a:r>
          </a:p>
          <a:p>
            <a:r>
              <a:rPr lang="da-DK" sz="8000" dirty="0"/>
              <a:t>8</a:t>
            </a:r>
            <a:r>
              <a:rPr lang="da-DK" sz="8000" dirty="0" smtClean="0"/>
              <a:t> </a:t>
            </a:r>
            <a:r>
              <a:rPr lang="da-DK" sz="8000" dirty="0"/>
              <a:t>Scientific </a:t>
            </a:r>
            <a:r>
              <a:rPr lang="da-DK" sz="8000" dirty="0" err="1"/>
              <a:t>activities</a:t>
            </a:r>
            <a:r>
              <a:rPr lang="da-DK" sz="8000" dirty="0"/>
              <a:t> </a:t>
            </a:r>
            <a:endParaRPr lang="da-DK" sz="8000" dirty="0" smtClean="0"/>
          </a:p>
          <a:p>
            <a:pPr marL="400050" lvl="1" indent="0">
              <a:buNone/>
            </a:pPr>
            <a:r>
              <a:rPr lang="da-DK" sz="8000" dirty="0" smtClean="0"/>
              <a:t>		</a:t>
            </a:r>
            <a:r>
              <a:rPr lang="da-DK" sz="8000" b="1" dirty="0" smtClean="0">
                <a:solidFill>
                  <a:srgbClr val="FF0000"/>
                </a:solidFill>
              </a:rPr>
              <a:t>LHC</a:t>
            </a:r>
            <a:r>
              <a:rPr lang="da-DK" sz="8000" dirty="0"/>
              <a:t>, Accelerator R&amp;D, ILC, Neutrino, </a:t>
            </a:r>
            <a:r>
              <a:rPr lang="da-DK" sz="8000" dirty="0" err="1" smtClean="0"/>
              <a:t>Astroparticle</a:t>
            </a:r>
            <a:r>
              <a:rPr lang="da-DK" sz="8000" dirty="0"/>
              <a:t>, </a:t>
            </a:r>
            <a:r>
              <a:rPr lang="da-DK" sz="8000" dirty="0" err="1"/>
              <a:t>Flavour</a:t>
            </a:r>
            <a:r>
              <a:rPr lang="da-DK" sz="8000" dirty="0" smtClean="0"/>
              <a:t>,</a:t>
            </a:r>
          </a:p>
          <a:p>
            <a:pPr marL="400050" lvl="1" indent="0">
              <a:buNone/>
            </a:pPr>
            <a:r>
              <a:rPr lang="da-DK" sz="8000" dirty="0"/>
              <a:t> </a:t>
            </a:r>
            <a:r>
              <a:rPr lang="da-DK" sz="8000" dirty="0" smtClean="0"/>
              <a:t>        </a:t>
            </a:r>
            <a:r>
              <a:rPr lang="da-DK" sz="8000" dirty="0" err="1"/>
              <a:t>Nuclear</a:t>
            </a:r>
            <a:r>
              <a:rPr lang="da-DK" sz="8000" dirty="0"/>
              <a:t> </a:t>
            </a:r>
            <a:r>
              <a:rPr lang="da-DK" sz="8000" dirty="0" err="1"/>
              <a:t>physics</a:t>
            </a:r>
            <a:r>
              <a:rPr lang="da-DK" sz="8000" dirty="0"/>
              <a:t>, </a:t>
            </a:r>
            <a:r>
              <a:rPr lang="da-DK" sz="8000" dirty="0" err="1" smtClean="0"/>
              <a:t>Theory</a:t>
            </a:r>
            <a:endParaRPr lang="da-DK" sz="8000" dirty="0" smtClean="0"/>
          </a:p>
          <a:p>
            <a:r>
              <a:rPr lang="da-DK" sz="8000" dirty="0"/>
              <a:t>4</a:t>
            </a:r>
            <a:r>
              <a:rPr lang="da-DK" sz="8000" dirty="0" smtClean="0"/>
              <a:t> </a:t>
            </a:r>
            <a:r>
              <a:rPr lang="da-DK" sz="8000" dirty="0" err="1"/>
              <a:t>Organizational</a:t>
            </a:r>
            <a:r>
              <a:rPr lang="da-DK" sz="8000" dirty="0"/>
              <a:t> </a:t>
            </a:r>
            <a:r>
              <a:rPr lang="da-DK" sz="8000" dirty="0" err="1"/>
              <a:t>issues</a:t>
            </a:r>
            <a:r>
              <a:rPr lang="da-DK" sz="8000" dirty="0"/>
              <a:t> </a:t>
            </a:r>
            <a:endParaRPr lang="da-DK" sz="8000" dirty="0" smtClean="0"/>
          </a:p>
          <a:p>
            <a:pPr marL="400050" lvl="1" indent="0">
              <a:buNone/>
            </a:pPr>
            <a:r>
              <a:rPr lang="da-DK" sz="8000" dirty="0" smtClean="0"/>
              <a:t>		CERN </a:t>
            </a:r>
            <a:r>
              <a:rPr lang="da-DK" sz="8000" dirty="0" err="1"/>
              <a:t>Council’s</a:t>
            </a:r>
            <a:r>
              <a:rPr lang="da-DK" sz="8000" dirty="0"/>
              <a:t> </a:t>
            </a:r>
            <a:r>
              <a:rPr lang="da-DK" sz="8000" dirty="0" err="1"/>
              <a:t>role</a:t>
            </a:r>
            <a:r>
              <a:rPr lang="da-DK" sz="8000" dirty="0"/>
              <a:t> in </a:t>
            </a:r>
            <a:r>
              <a:rPr lang="da-DK" sz="8000" dirty="0" err="1"/>
              <a:t>coordinating</a:t>
            </a:r>
            <a:r>
              <a:rPr lang="da-DK" sz="8000" dirty="0"/>
              <a:t> European </a:t>
            </a:r>
            <a:r>
              <a:rPr lang="da-DK" sz="8000" dirty="0" err="1"/>
              <a:t>particle</a:t>
            </a:r>
            <a:r>
              <a:rPr lang="da-DK" sz="8000" dirty="0"/>
              <a:t> </a:t>
            </a:r>
            <a:r>
              <a:rPr lang="da-DK" sz="8000" dirty="0" err="1" smtClean="0"/>
              <a:t>physics</a:t>
            </a:r>
            <a:endParaRPr lang="da-DK" sz="8000" dirty="0" smtClean="0"/>
          </a:p>
          <a:p>
            <a:pPr marL="400050" lvl="1" indent="0">
              <a:buNone/>
            </a:pPr>
            <a:r>
              <a:rPr lang="da-DK" sz="8000" dirty="0" smtClean="0"/>
              <a:t>		</a:t>
            </a:r>
            <a:r>
              <a:rPr lang="da-DK" sz="8000" dirty="0" err="1" smtClean="0"/>
              <a:t>Globalization</a:t>
            </a:r>
            <a:r>
              <a:rPr lang="da-DK" sz="8000" dirty="0"/>
              <a:t/>
            </a:r>
            <a:br>
              <a:rPr lang="da-DK" sz="8000" dirty="0"/>
            </a:br>
            <a:r>
              <a:rPr lang="da-DK" sz="8000" dirty="0" smtClean="0"/>
              <a:t>		Relation </a:t>
            </a:r>
            <a:r>
              <a:rPr lang="da-DK" sz="8000" dirty="0"/>
              <a:t>with </a:t>
            </a:r>
            <a:r>
              <a:rPr lang="da-DK" sz="8000" dirty="0" smtClean="0"/>
              <a:t>EU</a:t>
            </a:r>
          </a:p>
          <a:p>
            <a:pPr marL="400050" lvl="1" indent="0">
              <a:buNone/>
            </a:pPr>
            <a:r>
              <a:rPr lang="da-DK" sz="8000" dirty="0" smtClean="0"/>
              <a:t>		Non-</a:t>
            </a:r>
            <a:r>
              <a:rPr lang="da-DK" sz="8000" dirty="0" err="1" smtClean="0"/>
              <a:t>member</a:t>
            </a:r>
            <a:r>
              <a:rPr lang="da-DK" sz="8000" dirty="0" smtClean="0"/>
              <a:t> </a:t>
            </a:r>
            <a:r>
              <a:rPr lang="da-DK" sz="8000" dirty="0" err="1" smtClean="0"/>
              <a:t>state</a:t>
            </a:r>
            <a:r>
              <a:rPr lang="da-DK" sz="8000" dirty="0" smtClean="0"/>
              <a:t> relations and </a:t>
            </a:r>
            <a:r>
              <a:rPr lang="da-DK" sz="8000" dirty="0" err="1" smtClean="0"/>
              <a:t>role</a:t>
            </a:r>
            <a:r>
              <a:rPr lang="da-DK" sz="8000" dirty="0" smtClean="0"/>
              <a:t> </a:t>
            </a:r>
            <a:r>
              <a:rPr lang="da-DK" sz="8000" dirty="0" smtClean="0"/>
              <a:t> </a:t>
            </a:r>
          </a:p>
          <a:p>
            <a:r>
              <a:rPr lang="da-DK" sz="8000" dirty="0" smtClean="0"/>
              <a:t>3 </a:t>
            </a:r>
            <a:r>
              <a:rPr lang="da-DK" sz="8000" dirty="0" err="1" smtClean="0"/>
              <a:t>Complementary</a:t>
            </a:r>
            <a:r>
              <a:rPr lang="da-DK" sz="8000" dirty="0" smtClean="0"/>
              <a:t> </a:t>
            </a:r>
            <a:r>
              <a:rPr lang="da-DK" sz="8000" dirty="0" err="1"/>
              <a:t>issues</a:t>
            </a:r>
            <a:r>
              <a:rPr lang="da-DK" sz="8000" dirty="0"/>
              <a:t> </a:t>
            </a:r>
            <a:endParaRPr lang="da-DK" sz="8000" dirty="0" smtClean="0"/>
          </a:p>
          <a:p>
            <a:pPr marL="0" indent="0">
              <a:buNone/>
            </a:pPr>
            <a:r>
              <a:rPr lang="da-DK" sz="8000" dirty="0"/>
              <a:t>	</a:t>
            </a:r>
            <a:r>
              <a:rPr lang="da-DK" sz="8000" dirty="0" smtClean="0"/>
              <a:t>	</a:t>
            </a:r>
            <a:r>
              <a:rPr lang="da-DK" sz="8000" dirty="0" err="1" smtClean="0"/>
              <a:t>Outreach</a:t>
            </a:r>
            <a:r>
              <a:rPr lang="da-DK" sz="8000" dirty="0" smtClean="0"/>
              <a:t> </a:t>
            </a:r>
          </a:p>
          <a:p>
            <a:pPr marL="0" indent="0">
              <a:buNone/>
            </a:pPr>
            <a:r>
              <a:rPr lang="da-DK" sz="8000" dirty="0"/>
              <a:t>	</a:t>
            </a:r>
            <a:r>
              <a:rPr lang="da-DK" sz="8000" dirty="0" smtClean="0"/>
              <a:t>	Technology </a:t>
            </a:r>
            <a:r>
              <a:rPr lang="da-DK" sz="8000" dirty="0"/>
              <a:t>Transfer Network </a:t>
            </a:r>
            <a:endParaRPr lang="da-DK" sz="8000" dirty="0" smtClean="0"/>
          </a:p>
          <a:p>
            <a:pPr marL="0" indent="0">
              <a:buNone/>
            </a:pPr>
            <a:r>
              <a:rPr lang="da-DK" sz="8000" dirty="0"/>
              <a:t>	</a:t>
            </a:r>
            <a:r>
              <a:rPr lang="da-DK" sz="8000" dirty="0" smtClean="0"/>
              <a:t>	Relation </a:t>
            </a:r>
            <a:r>
              <a:rPr lang="da-DK" sz="8000" dirty="0"/>
              <a:t>with </a:t>
            </a:r>
            <a:r>
              <a:rPr lang="da-DK" sz="8000" dirty="0" err="1" smtClean="0"/>
              <a:t>industry</a:t>
            </a:r>
            <a:endParaRPr lang="da-DK" sz="8000" dirty="0" smtClean="0"/>
          </a:p>
          <a:p>
            <a:pPr marL="0" indent="0">
              <a:buNone/>
            </a:pPr>
            <a:endParaRPr lang="da-DK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11/2/12</a:t>
            </a:r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JJG, Europ. Strat. Forum. </a:t>
            </a: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1C1F1-0350-4341-B479-4636369265C8}" type="slidenum">
              <a:rPr lang="da-DK" smtClean="0"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682494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3200" dirty="0" err="1" smtClean="0"/>
              <a:t>Five</a:t>
            </a:r>
            <a:r>
              <a:rPr lang="da-DK" sz="3200" dirty="0" smtClean="0"/>
              <a:t> </a:t>
            </a:r>
            <a:r>
              <a:rPr lang="da-DK" sz="3200" dirty="0" err="1" smtClean="0"/>
              <a:t>working</a:t>
            </a:r>
            <a:r>
              <a:rPr lang="da-DK" sz="3200" dirty="0" smtClean="0"/>
              <a:t> </a:t>
            </a:r>
            <a:r>
              <a:rPr lang="da-DK" sz="3200" dirty="0" err="1" smtClean="0"/>
              <a:t>groups</a:t>
            </a:r>
            <a:r>
              <a:rPr lang="da-DK" sz="3200" dirty="0" smtClean="0"/>
              <a:t> </a:t>
            </a:r>
            <a:endParaRPr lang="da-DK" sz="3200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da-DK" dirty="0" smtClean="0"/>
              <a:t>1) </a:t>
            </a:r>
            <a:r>
              <a:rPr lang="da-DK" dirty="0" err="1" smtClean="0">
                <a:solidFill>
                  <a:srgbClr val="FF0000"/>
                </a:solidFill>
              </a:rPr>
              <a:t>Working</a:t>
            </a:r>
            <a:r>
              <a:rPr lang="da-DK" dirty="0" smtClean="0">
                <a:solidFill>
                  <a:srgbClr val="FF0000"/>
                </a:solidFill>
              </a:rPr>
              <a:t> </a:t>
            </a:r>
            <a:r>
              <a:rPr lang="da-DK" dirty="0">
                <a:solidFill>
                  <a:srgbClr val="FF0000"/>
                </a:solidFill>
              </a:rPr>
              <a:t>mode of CERN </a:t>
            </a:r>
            <a:r>
              <a:rPr lang="da-DK" dirty="0" err="1">
                <a:solidFill>
                  <a:srgbClr val="FF0000"/>
                </a:solidFill>
              </a:rPr>
              <a:t>Council</a:t>
            </a:r>
            <a:r>
              <a:rPr lang="da-DK" dirty="0">
                <a:solidFill>
                  <a:srgbClr val="FF0000"/>
                </a:solidFill>
              </a:rPr>
              <a:t> </a:t>
            </a:r>
            <a:r>
              <a:rPr lang="da-DK" dirty="0"/>
              <a:t>for the European </a:t>
            </a:r>
            <a:r>
              <a:rPr lang="da-DK" dirty="0" err="1"/>
              <a:t>Strategy</a:t>
            </a:r>
            <a:r>
              <a:rPr lang="da-DK" dirty="0"/>
              <a:t> </a:t>
            </a:r>
            <a:r>
              <a:rPr lang="da-DK" dirty="0" err="1"/>
              <a:t>matters</a:t>
            </a:r>
            <a:r>
              <a:rPr lang="da-DK" dirty="0">
                <a:solidFill>
                  <a:srgbClr val="FF0000"/>
                </a:solidFill>
              </a:rPr>
              <a:t> </a:t>
            </a:r>
            <a:endParaRPr lang="da-DK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da-DK" dirty="0"/>
              <a:t>Chaired by M. Spiro </a:t>
            </a:r>
            <a:endParaRPr lang="da-DK" dirty="0" smtClean="0"/>
          </a:p>
          <a:p>
            <a:pPr marL="0" indent="0">
              <a:buNone/>
            </a:pPr>
            <a:endParaRPr lang="da-DK" dirty="0" smtClean="0"/>
          </a:p>
          <a:p>
            <a:pPr marL="0" indent="0">
              <a:buNone/>
            </a:pPr>
            <a:r>
              <a:rPr lang="da-DK" dirty="0" smtClean="0"/>
              <a:t>2) Framework </a:t>
            </a:r>
            <a:r>
              <a:rPr lang="da-DK" dirty="0"/>
              <a:t>for the </a:t>
            </a:r>
            <a:r>
              <a:rPr lang="da-DK" dirty="0">
                <a:solidFill>
                  <a:srgbClr val="FF0000"/>
                </a:solidFill>
              </a:rPr>
              <a:t>European</a:t>
            </a:r>
            <a:r>
              <a:rPr lang="da-DK" dirty="0"/>
              <a:t> </a:t>
            </a:r>
            <a:r>
              <a:rPr lang="da-DK" dirty="0">
                <a:solidFill>
                  <a:srgbClr val="FF0000"/>
                </a:solidFill>
              </a:rPr>
              <a:t>participation to </a:t>
            </a:r>
            <a:r>
              <a:rPr lang="da-DK" u="sng" dirty="0">
                <a:solidFill>
                  <a:srgbClr val="FF0000"/>
                </a:solidFill>
              </a:rPr>
              <a:t>a global </a:t>
            </a:r>
            <a:r>
              <a:rPr lang="da-DK" u="sng" dirty="0" err="1">
                <a:solidFill>
                  <a:srgbClr val="FF0000"/>
                </a:solidFill>
              </a:rPr>
              <a:t>project</a:t>
            </a:r>
            <a:r>
              <a:rPr lang="da-DK" u="sng" dirty="0">
                <a:solidFill>
                  <a:srgbClr val="FF0000"/>
                </a:solidFill>
              </a:rPr>
              <a:t> </a:t>
            </a:r>
            <a:r>
              <a:rPr lang="da-DK" dirty="0">
                <a:solidFill>
                  <a:srgbClr val="FF0000"/>
                </a:solidFill>
              </a:rPr>
              <a:t>and </a:t>
            </a:r>
            <a:r>
              <a:rPr lang="da-DK" dirty="0" err="1">
                <a:solidFill>
                  <a:srgbClr val="FF0000"/>
                </a:solidFill>
              </a:rPr>
              <a:t>role</a:t>
            </a:r>
            <a:r>
              <a:rPr lang="da-DK" dirty="0">
                <a:solidFill>
                  <a:srgbClr val="FF0000"/>
                </a:solidFill>
              </a:rPr>
              <a:t> of national </a:t>
            </a:r>
            <a:r>
              <a:rPr lang="da-DK" dirty="0" err="1">
                <a:solidFill>
                  <a:srgbClr val="FF0000"/>
                </a:solidFill>
              </a:rPr>
              <a:t>laboratories</a:t>
            </a:r>
            <a:r>
              <a:rPr lang="da-DK" dirty="0"/>
              <a:t> and CERN Geneva </a:t>
            </a:r>
            <a:r>
              <a:rPr lang="da-DK" dirty="0" err="1"/>
              <a:t>laboratory</a:t>
            </a:r>
            <a:r>
              <a:rPr lang="da-DK" dirty="0"/>
              <a:t>. </a:t>
            </a:r>
            <a:endParaRPr lang="da-DK" dirty="0" smtClean="0"/>
          </a:p>
          <a:p>
            <a:pPr marL="0" indent="0">
              <a:buNone/>
            </a:pPr>
            <a:r>
              <a:rPr lang="da-DK" dirty="0"/>
              <a:t>Chaired by S. de Jong </a:t>
            </a:r>
            <a:endParaRPr lang="da-DK" dirty="0" smtClean="0"/>
          </a:p>
          <a:p>
            <a:pPr marL="0" indent="0">
              <a:buNone/>
            </a:pPr>
            <a:endParaRPr lang="da-DK" dirty="0" smtClean="0"/>
          </a:p>
          <a:p>
            <a:pPr marL="0" indent="0">
              <a:buNone/>
            </a:pPr>
            <a:r>
              <a:rPr lang="da-DK" dirty="0" smtClean="0"/>
              <a:t>3) CERN </a:t>
            </a:r>
            <a:r>
              <a:rPr lang="da-DK" dirty="0">
                <a:solidFill>
                  <a:srgbClr val="FF0000"/>
                </a:solidFill>
              </a:rPr>
              <a:t>relation with the European and International </a:t>
            </a:r>
            <a:r>
              <a:rPr lang="da-DK" dirty="0" err="1">
                <a:solidFill>
                  <a:srgbClr val="FF0000"/>
                </a:solidFill>
              </a:rPr>
              <a:t>bodies</a:t>
            </a:r>
            <a:r>
              <a:rPr lang="da-DK" dirty="0">
                <a:solidFill>
                  <a:srgbClr val="FF0000"/>
                </a:solidFill>
              </a:rPr>
              <a:t> </a:t>
            </a:r>
            <a:r>
              <a:rPr lang="da-DK" dirty="0" err="1"/>
              <a:t>such</a:t>
            </a:r>
            <a:r>
              <a:rPr lang="da-DK" dirty="0"/>
              <a:t> as EU, ESFRI, and </a:t>
            </a:r>
            <a:r>
              <a:rPr lang="da-DK" dirty="0" err="1"/>
              <a:t>others</a:t>
            </a:r>
            <a:r>
              <a:rPr lang="da-DK" dirty="0"/>
              <a:t> </a:t>
            </a:r>
            <a:endParaRPr lang="da-DK" dirty="0" smtClean="0"/>
          </a:p>
          <a:p>
            <a:pPr marL="0" indent="0">
              <a:buNone/>
            </a:pPr>
            <a:r>
              <a:rPr lang="da-DK" dirty="0"/>
              <a:t>Chaired by B. </a:t>
            </a:r>
            <a:r>
              <a:rPr lang="da-DK" dirty="0" err="1"/>
              <a:t>Åsman</a:t>
            </a:r>
            <a:r>
              <a:rPr lang="da-DK" dirty="0"/>
              <a:t> </a:t>
            </a:r>
            <a:endParaRPr lang="da-DK" dirty="0" smtClean="0"/>
          </a:p>
          <a:p>
            <a:pPr marL="0" indent="0">
              <a:buNone/>
            </a:pPr>
            <a:endParaRPr lang="da-DK" dirty="0" smtClean="0"/>
          </a:p>
          <a:p>
            <a:pPr marL="0" indent="0">
              <a:buNone/>
            </a:pPr>
            <a:r>
              <a:rPr lang="da-DK" dirty="0" smtClean="0"/>
              <a:t>4) </a:t>
            </a:r>
            <a:r>
              <a:rPr lang="da-DK" dirty="0" smtClean="0">
                <a:solidFill>
                  <a:srgbClr val="FF0000"/>
                </a:solidFill>
              </a:rPr>
              <a:t>Knowledge </a:t>
            </a:r>
            <a:r>
              <a:rPr lang="da-DK" dirty="0">
                <a:solidFill>
                  <a:srgbClr val="FF0000"/>
                </a:solidFill>
              </a:rPr>
              <a:t>Transfer and </a:t>
            </a:r>
            <a:r>
              <a:rPr lang="da-DK" dirty="0" err="1" smtClean="0">
                <a:solidFill>
                  <a:srgbClr val="FF0000"/>
                </a:solidFill>
              </a:rPr>
              <a:t>iIndustrial</a:t>
            </a:r>
            <a:r>
              <a:rPr lang="da-DK" dirty="0" smtClean="0">
                <a:solidFill>
                  <a:srgbClr val="FF0000"/>
                </a:solidFill>
              </a:rPr>
              <a:t> relations</a:t>
            </a:r>
          </a:p>
          <a:p>
            <a:pPr marL="0" indent="0">
              <a:buNone/>
            </a:pPr>
            <a:r>
              <a:rPr lang="da-DK" dirty="0" smtClean="0"/>
              <a:t>Chaired </a:t>
            </a:r>
            <a:r>
              <a:rPr lang="da-DK" dirty="0"/>
              <a:t>by E. </a:t>
            </a:r>
            <a:r>
              <a:rPr lang="da-DK" dirty="0" err="1"/>
              <a:t>Auge</a:t>
            </a:r>
            <a:r>
              <a:rPr lang="da-DK" dirty="0"/>
              <a:t>̀ </a:t>
            </a:r>
            <a:endParaRPr lang="da-DK" dirty="0" smtClean="0"/>
          </a:p>
          <a:p>
            <a:pPr marL="0" indent="0">
              <a:buNone/>
            </a:pPr>
            <a:endParaRPr lang="da-DK" dirty="0" smtClean="0"/>
          </a:p>
          <a:p>
            <a:pPr marL="0" indent="0">
              <a:buNone/>
            </a:pPr>
            <a:r>
              <a:rPr lang="da-DK" dirty="0" smtClean="0"/>
              <a:t>5) </a:t>
            </a:r>
            <a:r>
              <a:rPr lang="da-DK" dirty="0" smtClean="0">
                <a:solidFill>
                  <a:srgbClr val="FF0000"/>
                </a:solidFill>
              </a:rPr>
              <a:t>Education</a:t>
            </a:r>
            <a:r>
              <a:rPr lang="da-DK" dirty="0">
                <a:solidFill>
                  <a:srgbClr val="FF0000"/>
                </a:solidFill>
              </a:rPr>
              <a:t>, </a:t>
            </a:r>
            <a:r>
              <a:rPr lang="da-DK" dirty="0" err="1">
                <a:solidFill>
                  <a:srgbClr val="FF0000"/>
                </a:solidFill>
              </a:rPr>
              <a:t>Outreach</a:t>
            </a:r>
            <a:r>
              <a:rPr lang="da-DK" dirty="0">
                <a:solidFill>
                  <a:srgbClr val="FF0000"/>
                </a:solidFill>
              </a:rPr>
              <a:t> and </a:t>
            </a:r>
            <a:r>
              <a:rPr lang="da-DK" dirty="0" err="1" smtClean="0">
                <a:solidFill>
                  <a:srgbClr val="FF0000"/>
                </a:solidFill>
              </a:rPr>
              <a:t>Communication</a:t>
            </a:r>
            <a:r>
              <a:rPr lang="da-DK" dirty="0" smtClean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r>
              <a:rPr lang="da-DK" dirty="0" smtClean="0"/>
              <a:t>Chaired </a:t>
            </a:r>
            <a:r>
              <a:rPr lang="da-DK" dirty="0"/>
              <a:t>by S. </a:t>
            </a:r>
            <a:r>
              <a:rPr lang="da-DK" dirty="0" err="1"/>
              <a:t>Bethke</a:t>
            </a:r>
            <a:r>
              <a:rPr lang="da-DK" dirty="0"/>
              <a:t> </a:t>
            </a:r>
            <a:endParaRPr lang="da-DK" dirty="0" smtClean="0"/>
          </a:p>
          <a:p>
            <a:endParaRPr lang="da-DK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11/2/12</a:t>
            </a:r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JJG, Europ. Strat. Forum. </a:t>
            </a: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1C1F1-0350-4341-B479-4636369265C8}" type="slidenum">
              <a:rPr lang="da-DK" smtClean="0"/>
              <a:t>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638650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2000" dirty="0" smtClean="0"/>
              <a:t>European </a:t>
            </a:r>
            <a:r>
              <a:rPr lang="da-DK" sz="2000" dirty="0" err="1" smtClean="0"/>
              <a:t>Strategy</a:t>
            </a:r>
            <a:r>
              <a:rPr lang="da-DK" sz="2000" dirty="0" smtClean="0"/>
              <a:t> for PP</a:t>
            </a:r>
            <a:r>
              <a:rPr lang="da-DK" sz="3600" dirty="0" smtClean="0"/>
              <a:t/>
            </a:r>
            <a:br>
              <a:rPr lang="da-DK" sz="3600" dirty="0" smtClean="0"/>
            </a:br>
            <a:r>
              <a:rPr lang="da-DK" sz="2400" dirty="0" err="1" smtClean="0"/>
              <a:t>Timetable</a:t>
            </a:r>
            <a:r>
              <a:rPr lang="da-DK" sz="3600" dirty="0" smtClean="0"/>
              <a:t> 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400" b="1" baseline="30000" dirty="0" smtClean="0">
                <a:solidFill>
                  <a:srgbClr val="000090"/>
                </a:solidFill>
              </a:rPr>
              <a:t>Pre-town meetings </a:t>
            </a:r>
            <a:r>
              <a:rPr lang="en-US" sz="2400" baseline="30000" dirty="0" smtClean="0"/>
              <a:t>within disciplines, </a:t>
            </a:r>
            <a:r>
              <a:rPr lang="en-US" sz="2400" b="1" baseline="30000" dirty="0">
                <a:solidFill>
                  <a:srgbClr val="FF0000"/>
                </a:solidFill>
              </a:rPr>
              <a:t>before summer 2012</a:t>
            </a:r>
          </a:p>
          <a:p>
            <a:pPr marL="0" indent="0">
              <a:buNone/>
            </a:pPr>
            <a:endParaRPr lang="en-US" sz="2400" b="1" baseline="30000" dirty="0"/>
          </a:p>
          <a:p>
            <a:pPr marL="0" indent="0">
              <a:buNone/>
            </a:pPr>
            <a:r>
              <a:rPr lang="en-US" sz="2400" b="1" baseline="30000" dirty="0" smtClean="0">
                <a:solidFill>
                  <a:srgbClr val="000090"/>
                </a:solidFill>
              </a:rPr>
              <a:t>General Town </a:t>
            </a:r>
            <a:r>
              <a:rPr lang="en-US" sz="2400" b="1" baseline="30000" dirty="0">
                <a:solidFill>
                  <a:srgbClr val="000090"/>
                </a:solidFill>
              </a:rPr>
              <a:t>M</a:t>
            </a:r>
            <a:r>
              <a:rPr lang="en-US" sz="2400" b="1" baseline="30000" dirty="0" smtClean="0">
                <a:solidFill>
                  <a:srgbClr val="000090"/>
                </a:solidFill>
              </a:rPr>
              <a:t>eeting</a:t>
            </a:r>
            <a:r>
              <a:rPr lang="en-US" sz="2400" baseline="30000" dirty="0" smtClean="0">
                <a:solidFill>
                  <a:srgbClr val="000090"/>
                </a:solidFill>
              </a:rPr>
              <a:t> in Krakow</a:t>
            </a:r>
            <a:r>
              <a:rPr lang="en-US" sz="2400" baseline="30000" dirty="0" smtClean="0"/>
              <a:t>, </a:t>
            </a:r>
            <a:r>
              <a:rPr lang="en-US" sz="2400" b="1" baseline="30000" dirty="0" smtClean="0">
                <a:solidFill>
                  <a:srgbClr val="FF0000"/>
                </a:solidFill>
              </a:rPr>
              <a:t>September 10-12, 2012</a:t>
            </a:r>
          </a:p>
          <a:p>
            <a:pPr marL="0" indent="0">
              <a:buNone/>
            </a:pPr>
            <a:r>
              <a:rPr lang="en-US" sz="2400" baseline="30000" dirty="0" smtClean="0"/>
              <a:t> </a:t>
            </a:r>
            <a:endParaRPr lang="en-US" sz="2400" b="1" baseline="30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400" b="1" baseline="30000" dirty="0" smtClean="0">
                <a:solidFill>
                  <a:srgbClr val="FF0000"/>
                </a:solidFill>
              </a:rPr>
              <a:t>Briefing book </a:t>
            </a:r>
            <a:r>
              <a:rPr lang="en-US" sz="2400" baseline="30000" dirty="0" smtClean="0"/>
              <a:t>will be written by the Preparatory Group and Scientific Secretaries of the sessions, summarizing the outputs of the symposium. </a:t>
            </a:r>
          </a:p>
          <a:p>
            <a:pPr marL="0" indent="0">
              <a:buNone/>
            </a:pPr>
            <a:r>
              <a:rPr lang="en-US" sz="2400" baseline="30000" dirty="0" smtClean="0"/>
              <a:t>Briefing book will be the scientific input for the Strategy Group for the drafting of the Strategy. </a:t>
            </a:r>
          </a:p>
          <a:p>
            <a:pPr marL="0" indent="0">
              <a:buNone/>
            </a:pPr>
            <a:endParaRPr lang="en-US" sz="2400" baseline="30000" dirty="0" smtClean="0"/>
          </a:p>
          <a:p>
            <a:pPr marL="0" indent="0">
              <a:buNone/>
            </a:pPr>
            <a:r>
              <a:rPr lang="en-US" sz="2400" baseline="30000" dirty="0"/>
              <a:t>Preparation of Strategy drafting session: </a:t>
            </a:r>
            <a:r>
              <a:rPr lang="en-US" sz="2400" b="1" baseline="30000" dirty="0">
                <a:solidFill>
                  <a:srgbClr val="FF0000"/>
                </a:solidFill>
              </a:rPr>
              <a:t>CERN 11 </a:t>
            </a:r>
            <a:r>
              <a:rPr lang="en-US" sz="2400" b="1" baseline="30000" dirty="0" err="1">
                <a:solidFill>
                  <a:srgbClr val="FF0000"/>
                </a:solidFill>
              </a:rPr>
              <a:t>december</a:t>
            </a:r>
            <a:endParaRPr lang="en-US" sz="2400" b="1" baseline="30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400" b="1" baseline="30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400" b="1" baseline="30000" dirty="0" smtClean="0">
                <a:solidFill>
                  <a:srgbClr val="FF0000"/>
                </a:solidFill>
              </a:rPr>
              <a:t>Strategy drafting session </a:t>
            </a:r>
            <a:r>
              <a:rPr lang="en-US" sz="2400" baseline="30000" dirty="0" smtClean="0"/>
              <a:t>by the Strategy Group in </a:t>
            </a:r>
            <a:r>
              <a:rPr lang="en-US" sz="2400" b="1" baseline="30000" dirty="0" smtClean="0">
                <a:solidFill>
                  <a:srgbClr val="FF0000"/>
                </a:solidFill>
              </a:rPr>
              <a:t>January 21-26 2013 in </a:t>
            </a:r>
            <a:r>
              <a:rPr lang="en-US" sz="2400" b="1" baseline="30000" dirty="0">
                <a:solidFill>
                  <a:srgbClr val="FF0000"/>
                </a:solidFill>
              </a:rPr>
              <a:t>ERICE, Sicily.</a:t>
            </a:r>
          </a:p>
          <a:p>
            <a:pPr marL="0" indent="0">
              <a:buNone/>
            </a:pPr>
            <a:r>
              <a:rPr lang="en-US" sz="2400" baseline="30000" dirty="0"/>
              <a:t>Strate</a:t>
            </a:r>
            <a:r>
              <a:rPr lang="en-US" sz="2400" baseline="30000" dirty="0" smtClean="0"/>
              <a:t>gy on scientific and other issues-&gt;</a:t>
            </a:r>
            <a:r>
              <a:rPr lang="en-US" sz="2400" dirty="0" smtClean="0"/>
              <a:t> </a:t>
            </a:r>
            <a:r>
              <a:rPr lang="en-US" sz="2400" baseline="30000" dirty="0" smtClean="0"/>
              <a:t>Draft for Strategy statements and deliberation document.</a:t>
            </a:r>
          </a:p>
          <a:p>
            <a:pPr marL="0" indent="0">
              <a:buNone/>
            </a:pPr>
            <a:endParaRPr lang="en-US" sz="2400" baseline="30000" dirty="0" smtClean="0"/>
          </a:p>
          <a:p>
            <a:pPr marL="0" indent="0">
              <a:buNone/>
            </a:pPr>
            <a:r>
              <a:rPr lang="en-US" sz="2400" baseline="30000" dirty="0" smtClean="0"/>
              <a:t>Draft strategy will be submitted to the </a:t>
            </a:r>
            <a:r>
              <a:rPr lang="en-US" sz="2400" b="1" baseline="30000" dirty="0" smtClean="0">
                <a:solidFill>
                  <a:srgbClr val="008000"/>
                </a:solidFill>
              </a:rPr>
              <a:t>CERN Council for the </a:t>
            </a:r>
            <a:r>
              <a:rPr lang="en-US" sz="2400" b="1" baseline="30000" dirty="0" smtClean="0">
                <a:solidFill>
                  <a:srgbClr val="FF0000"/>
                </a:solidFill>
              </a:rPr>
              <a:t>March 2013 </a:t>
            </a:r>
            <a:r>
              <a:rPr lang="en-US" sz="2400" b="1" baseline="30000" dirty="0" smtClean="0">
                <a:solidFill>
                  <a:srgbClr val="008000"/>
                </a:solidFill>
              </a:rPr>
              <a:t>session for discussion.</a:t>
            </a:r>
            <a:endParaRPr lang="en-US" sz="2400" b="1" baseline="30000" dirty="0">
              <a:solidFill>
                <a:srgbClr val="008000"/>
              </a:solidFill>
            </a:endParaRPr>
          </a:p>
          <a:p>
            <a:pPr marL="0" indent="0">
              <a:buNone/>
            </a:pPr>
            <a:endParaRPr lang="en-US" sz="2400" baseline="30000" dirty="0" smtClean="0"/>
          </a:p>
          <a:p>
            <a:pPr marL="0" indent="0">
              <a:buNone/>
            </a:pPr>
            <a:r>
              <a:rPr lang="en-US" sz="2400" b="1" baseline="30000" dirty="0" smtClean="0">
                <a:solidFill>
                  <a:srgbClr val="008000"/>
                </a:solidFill>
              </a:rPr>
              <a:t>Formal adoption of the strategy in a special Council session in Brussels </a:t>
            </a:r>
            <a:r>
              <a:rPr lang="en-US" sz="2400" b="1" baseline="30000" dirty="0" smtClean="0">
                <a:solidFill>
                  <a:srgbClr val="FF0000"/>
                </a:solidFill>
              </a:rPr>
              <a:t>in May 2013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baseline="30000" dirty="0">
                <a:solidFill>
                  <a:srgbClr val="FF0000"/>
                </a:solidFill>
              </a:rPr>
              <a:t>(22 or 23</a:t>
            </a:r>
            <a:r>
              <a:rPr lang="en-US" sz="2400" b="1" baseline="30000" dirty="0" smtClean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r>
              <a:rPr lang="en-US" sz="2400" b="1" baseline="30000" dirty="0" smtClean="0">
                <a:solidFill>
                  <a:srgbClr val="008000"/>
                </a:solidFill>
              </a:rPr>
              <a:t>(coincides with EU council of ministers competitiveness meeting). Outreach event 1 week later?</a:t>
            </a:r>
            <a:endParaRPr lang="en-US" sz="2400" b="1" baseline="30000" dirty="0">
              <a:solidFill>
                <a:srgbClr val="008000"/>
              </a:solidFill>
            </a:endParaRPr>
          </a:p>
          <a:p>
            <a:pPr marL="0" indent="0">
              <a:buNone/>
            </a:pPr>
            <a:r>
              <a:rPr lang="en-US" sz="2400" baseline="30000" dirty="0" smtClean="0"/>
              <a:t>1) Strategy statement, 2) deliberation document, 3) brochure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11/2/12</a:t>
            </a:r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JJG, Europ. Strat. Forum. </a:t>
            </a: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1C1F1-0350-4341-B479-4636369265C8}" type="slidenum">
              <a:rPr lang="da-DK" smtClean="0"/>
              <a:t>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41335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Krakow Town meeting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da-DK" sz="3100" dirty="0" smtClean="0"/>
              <a:t>10-12 September: </a:t>
            </a:r>
          </a:p>
          <a:p>
            <a:pPr marL="0" indent="0">
              <a:buNone/>
            </a:pPr>
            <a:r>
              <a:rPr lang="da-DK" sz="3100" dirty="0" smtClean="0"/>
              <a:t>2.5  </a:t>
            </a:r>
            <a:r>
              <a:rPr lang="da-DK" sz="3100" dirty="0" err="1" smtClean="0"/>
              <a:t>days</a:t>
            </a:r>
            <a:r>
              <a:rPr lang="da-DK" sz="3100" dirty="0" smtClean="0"/>
              <a:t> </a:t>
            </a:r>
            <a:r>
              <a:rPr lang="da-DK" sz="3100" dirty="0"/>
              <a:t>of </a:t>
            </a:r>
            <a:r>
              <a:rPr lang="da-DK" sz="3100" dirty="0" smtClean="0"/>
              <a:t>session; Close </a:t>
            </a:r>
            <a:r>
              <a:rPr lang="da-DK" sz="3100" dirty="0"/>
              <a:t>to 500 participants </a:t>
            </a:r>
            <a:endParaRPr lang="da-DK" sz="3100" dirty="0" smtClean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 err="1" smtClean="0"/>
              <a:t>Plenary</a:t>
            </a:r>
            <a:r>
              <a:rPr lang="da-DK" dirty="0" smtClean="0"/>
              <a:t> </a:t>
            </a:r>
            <a:r>
              <a:rPr lang="da-DK" dirty="0"/>
              <a:t>speakers summarising the </a:t>
            </a:r>
            <a:r>
              <a:rPr lang="da-DK" dirty="0" err="1"/>
              <a:t>current</a:t>
            </a:r>
            <a:r>
              <a:rPr lang="da-DK" dirty="0"/>
              <a:t> status and future options, with long </a:t>
            </a:r>
            <a:r>
              <a:rPr lang="da-DK" dirty="0" err="1"/>
              <a:t>discussion</a:t>
            </a:r>
            <a:r>
              <a:rPr lang="da-DK" dirty="0"/>
              <a:t> sessions, for </a:t>
            </a:r>
            <a:endParaRPr lang="da-DK" dirty="0" smtClean="0"/>
          </a:p>
          <a:p>
            <a:pPr marL="0" indent="0">
              <a:buNone/>
            </a:pPr>
            <a:r>
              <a:rPr lang="da-DK" dirty="0">
                <a:solidFill>
                  <a:srgbClr val="008000"/>
                </a:solidFill>
              </a:rPr>
              <a:t>– </a:t>
            </a:r>
            <a:r>
              <a:rPr lang="da-DK" dirty="0" smtClean="0">
                <a:solidFill>
                  <a:srgbClr val="008000"/>
                </a:solidFill>
              </a:rPr>
              <a:t>High </a:t>
            </a:r>
            <a:r>
              <a:rPr lang="da-DK" dirty="0" err="1">
                <a:solidFill>
                  <a:srgbClr val="008000"/>
                </a:solidFill>
              </a:rPr>
              <a:t>energy</a:t>
            </a:r>
            <a:r>
              <a:rPr lang="da-DK" dirty="0">
                <a:solidFill>
                  <a:srgbClr val="008000"/>
                </a:solidFill>
              </a:rPr>
              <a:t> </a:t>
            </a:r>
            <a:r>
              <a:rPr lang="da-DK" dirty="0" err="1">
                <a:solidFill>
                  <a:srgbClr val="008000"/>
                </a:solidFill>
              </a:rPr>
              <a:t>frontier</a:t>
            </a:r>
            <a:r>
              <a:rPr lang="da-DK" dirty="0">
                <a:solidFill>
                  <a:srgbClr val="008000"/>
                </a:solidFill>
              </a:rPr>
              <a:t> </a:t>
            </a:r>
            <a:br>
              <a:rPr lang="da-DK" dirty="0">
                <a:solidFill>
                  <a:srgbClr val="008000"/>
                </a:solidFill>
              </a:rPr>
            </a:br>
            <a:r>
              <a:rPr lang="da-DK" dirty="0">
                <a:solidFill>
                  <a:srgbClr val="008000"/>
                </a:solidFill>
              </a:rPr>
              <a:t>– </a:t>
            </a:r>
            <a:r>
              <a:rPr lang="da-DK" dirty="0" err="1">
                <a:solidFill>
                  <a:srgbClr val="008000"/>
                </a:solidFill>
              </a:rPr>
              <a:t>Flavour</a:t>
            </a:r>
            <a:r>
              <a:rPr lang="da-DK" dirty="0">
                <a:solidFill>
                  <a:srgbClr val="008000"/>
                </a:solidFill>
              </a:rPr>
              <a:t> and </a:t>
            </a:r>
            <a:r>
              <a:rPr lang="da-DK" dirty="0" err="1">
                <a:solidFill>
                  <a:srgbClr val="008000"/>
                </a:solidFill>
              </a:rPr>
              <a:t>symmetries</a:t>
            </a:r>
            <a:r>
              <a:rPr lang="da-DK" dirty="0">
                <a:solidFill>
                  <a:srgbClr val="008000"/>
                </a:solidFill>
              </a:rPr>
              <a:t/>
            </a:r>
            <a:br>
              <a:rPr lang="da-DK" dirty="0">
                <a:solidFill>
                  <a:srgbClr val="008000"/>
                </a:solidFill>
              </a:rPr>
            </a:br>
            <a:r>
              <a:rPr lang="da-DK" dirty="0">
                <a:solidFill>
                  <a:srgbClr val="008000"/>
                </a:solidFill>
              </a:rPr>
              <a:t>– </a:t>
            </a:r>
            <a:r>
              <a:rPr lang="da-DK" dirty="0" err="1">
                <a:solidFill>
                  <a:srgbClr val="008000"/>
                </a:solidFill>
              </a:rPr>
              <a:t>Strong</a:t>
            </a:r>
            <a:r>
              <a:rPr lang="da-DK" dirty="0">
                <a:solidFill>
                  <a:srgbClr val="008000"/>
                </a:solidFill>
              </a:rPr>
              <a:t> </a:t>
            </a:r>
            <a:r>
              <a:rPr lang="da-DK" dirty="0" err="1">
                <a:solidFill>
                  <a:srgbClr val="008000"/>
                </a:solidFill>
              </a:rPr>
              <a:t>interactions</a:t>
            </a:r>
            <a:r>
              <a:rPr lang="da-DK" dirty="0">
                <a:solidFill>
                  <a:srgbClr val="008000"/>
                </a:solidFill>
              </a:rPr>
              <a:t/>
            </a:r>
            <a:br>
              <a:rPr lang="da-DK" dirty="0">
                <a:solidFill>
                  <a:srgbClr val="008000"/>
                </a:solidFill>
              </a:rPr>
            </a:br>
            <a:r>
              <a:rPr lang="da-DK" dirty="0">
                <a:solidFill>
                  <a:srgbClr val="008000"/>
                </a:solidFill>
              </a:rPr>
              <a:t>– </a:t>
            </a:r>
            <a:r>
              <a:rPr lang="da-DK" dirty="0" err="1">
                <a:solidFill>
                  <a:srgbClr val="008000"/>
                </a:solidFill>
              </a:rPr>
              <a:t>Astroparticle</a:t>
            </a:r>
            <a:r>
              <a:rPr lang="da-DK" dirty="0">
                <a:solidFill>
                  <a:srgbClr val="008000"/>
                </a:solidFill>
              </a:rPr>
              <a:t> </a:t>
            </a:r>
            <a:r>
              <a:rPr lang="da-DK" dirty="0" err="1">
                <a:solidFill>
                  <a:srgbClr val="008000"/>
                </a:solidFill>
              </a:rPr>
              <a:t>physics</a:t>
            </a:r>
            <a:r>
              <a:rPr lang="da-DK" dirty="0">
                <a:solidFill>
                  <a:srgbClr val="008000"/>
                </a:solidFill>
              </a:rPr>
              <a:t/>
            </a:r>
            <a:br>
              <a:rPr lang="da-DK" dirty="0">
                <a:solidFill>
                  <a:srgbClr val="008000"/>
                </a:solidFill>
              </a:rPr>
            </a:br>
            <a:r>
              <a:rPr lang="da-DK" dirty="0">
                <a:solidFill>
                  <a:srgbClr val="008000"/>
                </a:solidFill>
              </a:rPr>
              <a:t>– Neutrino</a:t>
            </a:r>
            <a:br>
              <a:rPr lang="da-DK" dirty="0">
                <a:solidFill>
                  <a:srgbClr val="008000"/>
                </a:solidFill>
              </a:rPr>
            </a:br>
            <a:r>
              <a:rPr lang="da-DK" dirty="0">
                <a:solidFill>
                  <a:srgbClr val="008000"/>
                </a:solidFill>
              </a:rPr>
              <a:t>– </a:t>
            </a:r>
            <a:r>
              <a:rPr lang="da-DK" dirty="0" err="1">
                <a:solidFill>
                  <a:srgbClr val="008000"/>
                </a:solidFill>
              </a:rPr>
              <a:t>Theoretical</a:t>
            </a:r>
            <a:r>
              <a:rPr lang="da-DK" dirty="0">
                <a:solidFill>
                  <a:srgbClr val="008000"/>
                </a:solidFill>
              </a:rPr>
              <a:t> </a:t>
            </a:r>
            <a:r>
              <a:rPr lang="da-DK" dirty="0" err="1">
                <a:solidFill>
                  <a:srgbClr val="008000"/>
                </a:solidFill>
              </a:rPr>
              <a:t>physics</a:t>
            </a:r>
            <a:r>
              <a:rPr lang="da-DK" dirty="0">
                <a:solidFill>
                  <a:srgbClr val="008000"/>
                </a:solidFill>
              </a:rPr>
              <a:t/>
            </a:r>
            <a:br>
              <a:rPr lang="da-DK" dirty="0">
                <a:solidFill>
                  <a:srgbClr val="008000"/>
                </a:solidFill>
              </a:rPr>
            </a:br>
            <a:r>
              <a:rPr lang="da-DK" dirty="0">
                <a:solidFill>
                  <a:srgbClr val="008000"/>
                </a:solidFill>
              </a:rPr>
              <a:t>– Accelerator science </a:t>
            </a:r>
            <a:br>
              <a:rPr lang="da-DK" dirty="0">
                <a:solidFill>
                  <a:srgbClr val="008000"/>
                </a:solidFill>
              </a:rPr>
            </a:br>
            <a:r>
              <a:rPr lang="da-DK" dirty="0">
                <a:solidFill>
                  <a:srgbClr val="008000"/>
                </a:solidFill>
              </a:rPr>
              <a:t>– Instrumentation, </a:t>
            </a:r>
            <a:r>
              <a:rPr lang="da-DK" dirty="0" err="1">
                <a:solidFill>
                  <a:srgbClr val="008000"/>
                </a:solidFill>
              </a:rPr>
              <a:t>computing</a:t>
            </a:r>
            <a:r>
              <a:rPr lang="da-DK" dirty="0">
                <a:solidFill>
                  <a:srgbClr val="008000"/>
                </a:solidFill>
              </a:rPr>
              <a:t>, and </a:t>
            </a:r>
            <a:r>
              <a:rPr lang="da-DK" dirty="0" err="1">
                <a:solidFill>
                  <a:srgbClr val="008000"/>
                </a:solidFill>
              </a:rPr>
              <a:t>infrastructure</a:t>
            </a:r>
            <a:r>
              <a:rPr lang="da-DK" dirty="0">
                <a:solidFill>
                  <a:srgbClr val="008000"/>
                </a:solidFill>
              </a:rPr>
              <a:t> </a:t>
            </a:r>
            <a:endParaRPr lang="da-DK" dirty="0" smtClean="0">
              <a:solidFill>
                <a:srgbClr val="008000"/>
              </a:solidFill>
            </a:endParaRPr>
          </a:p>
          <a:p>
            <a:endParaRPr lang="da-DK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11/2/12</a:t>
            </a:r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JJG, Europ. Strat. Forum. </a:t>
            </a: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1C1F1-0350-4341-B479-4636369265C8}" type="slidenum">
              <a:rPr lang="da-DK" smtClean="0"/>
              <a:t>7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248155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85762"/>
          </a:xfrm>
        </p:spPr>
        <p:txBody>
          <a:bodyPr>
            <a:noAutofit/>
          </a:bodyPr>
          <a:lstStyle/>
          <a:p>
            <a:r>
              <a:rPr lang="da-DK" sz="2400" dirty="0" err="1" smtClean="0"/>
              <a:t>Some</a:t>
            </a:r>
            <a:r>
              <a:rPr lang="da-DK" sz="2400" dirty="0" smtClean="0"/>
              <a:t> initial observations/</a:t>
            </a:r>
            <a:r>
              <a:rPr lang="da-DK" sz="2400" dirty="0" err="1" smtClean="0"/>
              <a:t>conclusions</a:t>
            </a:r>
            <a:r>
              <a:rPr lang="da-DK" sz="2400" dirty="0" smtClean="0"/>
              <a:t>.</a:t>
            </a:r>
            <a:endParaRPr lang="da-DK" sz="2400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190500" y="825500"/>
            <a:ext cx="8801100" cy="5892800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da-DK" sz="3000" dirty="0" smtClean="0"/>
              <a:t>Direct</a:t>
            </a:r>
            <a:r>
              <a:rPr lang="da-DK" sz="3000" dirty="0"/>
              <a:t>-</a:t>
            </a:r>
            <a:r>
              <a:rPr lang="da-DK" sz="3000" dirty="0" err="1"/>
              <a:t>search</a:t>
            </a:r>
            <a:r>
              <a:rPr lang="da-DK" sz="3000" dirty="0"/>
              <a:t> </a:t>
            </a:r>
            <a:r>
              <a:rPr lang="da-DK" sz="3400" dirty="0"/>
              <a:t>of new </a:t>
            </a:r>
            <a:r>
              <a:rPr lang="da-DK" sz="3400" dirty="0" err="1"/>
              <a:t>particles</a:t>
            </a:r>
            <a:r>
              <a:rPr lang="da-DK" sz="3400" dirty="0"/>
              <a:t> at High Energy </a:t>
            </a:r>
            <a:r>
              <a:rPr lang="da-DK" sz="3400" dirty="0" err="1"/>
              <a:t>Frontier</a:t>
            </a:r>
            <a:r>
              <a:rPr lang="da-DK" sz="3400" dirty="0"/>
              <a:t> and </a:t>
            </a:r>
            <a:r>
              <a:rPr lang="da-DK" sz="3400" dirty="0" err="1" smtClean="0"/>
              <a:t>Indirect</a:t>
            </a:r>
            <a:r>
              <a:rPr lang="da-DK" sz="3400" dirty="0" err="1"/>
              <a:t>-search</a:t>
            </a:r>
            <a:r>
              <a:rPr lang="da-DK" sz="3400" dirty="0"/>
              <a:t> of new </a:t>
            </a:r>
            <a:r>
              <a:rPr lang="da-DK" sz="3400" dirty="0" err="1"/>
              <a:t>physics</a:t>
            </a:r>
            <a:r>
              <a:rPr lang="da-DK" sz="3400" dirty="0"/>
              <a:t>, i.e. </a:t>
            </a:r>
            <a:r>
              <a:rPr lang="da-DK" sz="3400" dirty="0" err="1"/>
              <a:t>precision</a:t>
            </a:r>
            <a:r>
              <a:rPr lang="da-DK" sz="3400" dirty="0"/>
              <a:t> </a:t>
            </a:r>
            <a:r>
              <a:rPr lang="da-DK" sz="3400" dirty="0" err="1"/>
              <a:t>measurements</a:t>
            </a:r>
            <a:r>
              <a:rPr lang="da-DK" sz="3400" dirty="0"/>
              <a:t> at </a:t>
            </a:r>
            <a:r>
              <a:rPr lang="da-DK" sz="3400" dirty="0" err="1"/>
              <a:t>any</a:t>
            </a:r>
            <a:r>
              <a:rPr lang="da-DK" sz="3400" dirty="0"/>
              <a:t> </a:t>
            </a:r>
            <a:endParaRPr lang="da-DK" sz="3400" dirty="0" smtClean="0"/>
          </a:p>
          <a:p>
            <a:pPr marL="0" indent="0">
              <a:buNone/>
            </a:pPr>
            <a:r>
              <a:rPr lang="da-DK" sz="3400" dirty="0" err="1" smtClean="0"/>
              <a:t>energy</a:t>
            </a:r>
            <a:r>
              <a:rPr lang="da-DK" sz="3400" dirty="0" smtClean="0"/>
              <a:t> </a:t>
            </a:r>
            <a:r>
              <a:rPr lang="da-DK" sz="3400" dirty="0" err="1"/>
              <a:t>machines</a:t>
            </a:r>
            <a:r>
              <a:rPr lang="da-DK" sz="3400" dirty="0"/>
              <a:t> to </a:t>
            </a:r>
            <a:r>
              <a:rPr lang="da-DK" sz="3400" dirty="0" err="1"/>
              <a:t>study</a:t>
            </a:r>
            <a:r>
              <a:rPr lang="da-DK" sz="3400" dirty="0"/>
              <a:t> rare processes </a:t>
            </a:r>
            <a:r>
              <a:rPr lang="da-DK" sz="3400" dirty="0" err="1"/>
              <a:t>looking</a:t>
            </a:r>
            <a:r>
              <a:rPr lang="da-DK" sz="3400" dirty="0"/>
              <a:t> for a deviation from the Standard Model </a:t>
            </a:r>
            <a:r>
              <a:rPr lang="da-DK" sz="3400" dirty="0" err="1"/>
              <a:t>calculations</a:t>
            </a:r>
            <a:r>
              <a:rPr lang="da-DK" sz="3400" dirty="0" err="1" smtClean="0"/>
              <a:t>,are</a:t>
            </a:r>
            <a:r>
              <a:rPr lang="da-DK" sz="3400" dirty="0" smtClean="0"/>
              <a:t> </a:t>
            </a:r>
            <a:r>
              <a:rPr lang="da-DK" sz="3400" dirty="0" err="1"/>
              <a:t>providing</a:t>
            </a:r>
            <a:r>
              <a:rPr lang="da-DK" sz="3400" dirty="0"/>
              <a:t> </a:t>
            </a:r>
            <a:r>
              <a:rPr lang="da-DK" sz="3400" dirty="0" err="1"/>
              <a:t>fruitful</a:t>
            </a:r>
            <a:r>
              <a:rPr lang="da-DK" sz="3400" dirty="0"/>
              <a:t> </a:t>
            </a:r>
            <a:r>
              <a:rPr lang="da-DK" sz="3400" dirty="0" err="1"/>
              <a:t>complementary</a:t>
            </a:r>
            <a:r>
              <a:rPr lang="da-DK" sz="3400" dirty="0"/>
              <a:t> </a:t>
            </a:r>
            <a:r>
              <a:rPr lang="da-DK" sz="3400" dirty="0" err="1"/>
              <a:t>results</a:t>
            </a:r>
            <a:r>
              <a:rPr lang="da-DK" sz="3400" dirty="0"/>
              <a:t>. </a:t>
            </a:r>
            <a:endParaRPr lang="da-DK" sz="3400" dirty="0" smtClean="0"/>
          </a:p>
          <a:p>
            <a:pPr marL="0" indent="0">
              <a:buNone/>
            </a:pPr>
            <a:r>
              <a:rPr lang="da-DK" sz="3400" b="1" dirty="0">
                <a:solidFill>
                  <a:srgbClr val="FF0000"/>
                </a:solidFill>
              </a:rPr>
              <a:t>But </a:t>
            </a:r>
            <a:r>
              <a:rPr lang="da-DK" sz="3400" b="1" dirty="0" err="1">
                <a:solidFill>
                  <a:srgbClr val="FF0000"/>
                </a:solidFill>
              </a:rPr>
              <a:t>no</a:t>
            </a:r>
            <a:r>
              <a:rPr lang="da-DK" sz="3400" b="1" dirty="0">
                <a:solidFill>
                  <a:srgbClr val="FF0000"/>
                </a:solidFill>
              </a:rPr>
              <a:t> </a:t>
            </a:r>
            <a:r>
              <a:rPr lang="da-DK" sz="3400" b="1" dirty="0" err="1">
                <a:solidFill>
                  <a:srgbClr val="FF0000"/>
                </a:solidFill>
              </a:rPr>
              <a:t>compelling</a:t>
            </a:r>
            <a:r>
              <a:rPr lang="da-DK" sz="3400" b="1" dirty="0">
                <a:solidFill>
                  <a:srgbClr val="FF0000"/>
                </a:solidFill>
              </a:rPr>
              <a:t> sign of New </a:t>
            </a:r>
            <a:r>
              <a:rPr lang="da-DK" sz="3400" dirty="0" err="1">
                <a:solidFill>
                  <a:srgbClr val="FF0000"/>
                </a:solidFill>
              </a:rPr>
              <a:t>Physics</a:t>
            </a:r>
            <a:r>
              <a:rPr lang="da-DK" sz="3400" dirty="0">
                <a:solidFill>
                  <a:srgbClr val="FF0000"/>
                </a:solidFill>
              </a:rPr>
              <a:t> so far. </a:t>
            </a:r>
            <a:r>
              <a:rPr lang="da-DK" sz="3400" dirty="0" err="1">
                <a:solidFill>
                  <a:srgbClr val="FF0000"/>
                </a:solidFill>
              </a:rPr>
              <a:t>Continue</a:t>
            </a:r>
            <a:r>
              <a:rPr lang="da-DK" sz="3400" dirty="0">
                <a:solidFill>
                  <a:srgbClr val="FF0000"/>
                </a:solidFill>
              </a:rPr>
              <a:t> </a:t>
            </a:r>
            <a:r>
              <a:rPr lang="da-DK" sz="3400" dirty="0" err="1">
                <a:solidFill>
                  <a:srgbClr val="FF0000"/>
                </a:solidFill>
              </a:rPr>
              <a:t>pushing</a:t>
            </a:r>
            <a:r>
              <a:rPr lang="da-DK" sz="3400" dirty="0">
                <a:solidFill>
                  <a:srgbClr val="FF0000"/>
                </a:solidFill>
              </a:rPr>
              <a:t> at </a:t>
            </a:r>
            <a:r>
              <a:rPr lang="da-DK" sz="3400" dirty="0" err="1">
                <a:solidFill>
                  <a:srgbClr val="FF0000"/>
                </a:solidFill>
              </a:rPr>
              <a:t>two</a:t>
            </a:r>
            <a:r>
              <a:rPr lang="da-DK" sz="3400" dirty="0">
                <a:solidFill>
                  <a:srgbClr val="FF0000"/>
                </a:solidFill>
              </a:rPr>
              <a:t> fronts is </a:t>
            </a:r>
            <a:r>
              <a:rPr lang="da-DK" sz="3400" dirty="0" err="1">
                <a:solidFill>
                  <a:srgbClr val="FF0000"/>
                </a:solidFill>
              </a:rPr>
              <a:t>essential</a:t>
            </a:r>
            <a:r>
              <a:rPr lang="da-DK" sz="3400" dirty="0">
                <a:solidFill>
                  <a:srgbClr val="FF0000"/>
                </a:solidFill>
              </a:rPr>
              <a:t>. </a:t>
            </a:r>
            <a:endParaRPr lang="da-DK" sz="3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da-DK" sz="3400" dirty="0" smtClean="0"/>
          </a:p>
          <a:p>
            <a:pPr marL="0" indent="0">
              <a:buNone/>
            </a:pPr>
            <a:r>
              <a:rPr lang="da-DK" sz="3400" dirty="0" err="1"/>
              <a:t>Discovery</a:t>
            </a:r>
            <a:r>
              <a:rPr lang="da-DK" sz="3400" dirty="0"/>
              <a:t> of “</a:t>
            </a:r>
            <a:r>
              <a:rPr lang="da-DK" sz="3400" dirty="0" err="1"/>
              <a:t>Higgs</a:t>
            </a:r>
            <a:r>
              <a:rPr lang="da-DK" sz="3400" dirty="0"/>
              <a:t>” </a:t>
            </a:r>
            <a:r>
              <a:rPr lang="da-DK" sz="3400" dirty="0" err="1"/>
              <a:t>like</a:t>
            </a:r>
            <a:r>
              <a:rPr lang="da-DK" sz="3400" dirty="0"/>
              <a:t> </a:t>
            </a:r>
            <a:r>
              <a:rPr lang="da-DK" sz="3400" dirty="0" err="1"/>
              <a:t>boson</a:t>
            </a:r>
            <a:r>
              <a:rPr lang="da-DK" sz="3400" dirty="0"/>
              <a:t> at LHC </a:t>
            </a:r>
            <a:r>
              <a:rPr lang="da-DK" sz="3400" dirty="0" err="1"/>
              <a:t>opens</a:t>
            </a:r>
            <a:r>
              <a:rPr lang="da-DK" sz="3400" dirty="0"/>
              <a:t> a new line of </a:t>
            </a:r>
            <a:r>
              <a:rPr lang="da-DK" sz="3400" dirty="0" err="1"/>
              <a:t>indirect-</a:t>
            </a:r>
            <a:r>
              <a:rPr lang="da-DK" sz="3400" dirty="0" err="1">
                <a:solidFill>
                  <a:srgbClr val="FF0000"/>
                </a:solidFill>
              </a:rPr>
              <a:t>search</a:t>
            </a:r>
            <a:r>
              <a:rPr lang="da-DK" sz="3400" dirty="0">
                <a:solidFill>
                  <a:srgbClr val="FF0000"/>
                </a:solidFill>
              </a:rPr>
              <a:t>: </a:t>
            </a:r>
            <a:r>
              <a:rPr lang="da-DK" sz="3400" dirty="0" err="1">
                <a:solidFill>
                  <a:srgbClr val="FF0000"/>
                </a:solidFill>
              </a:rPr>
              <a:t>precision</a:t>
            </a:r>
            <a:r>
              <a:rPr lang="da-DK" sz="3400" dirty="0">
                <a:solidFill>
                  <a:srgbClr val="FF0000"/>
                </a:solidFill>
              </a:rPr>
              <a:t> </a:t>
            </a:r>
            <a:r>
              <a:rPr lang="da-DK" sz="3400" dirty="0" err="1">
                <a:solidFill>
                  <a:srgbClr val="FF0000"/>
                </a:solidFill>
              </a:rPr>
              <a:t>measurement</a:t>
            </a:r>
            <a:r>
              <a:rPr lang="da-DK" sz="3400" dirty="0">
                <a:solidFill>
                  <a:srgbClr val="FF0000"/>
                </a:solidFill>
              </a:rPr>
              <a:t> of “</a:t>
            </a:r>
            <a:r>
              <a:rPr lang="da-DK" sz="3400" dirty="0" err="1">
                <a:solidFill>
                  <a:srgbClr val="FF0000"/>
                </a:solidFill>
              </a:rPr>
              <a:t>Higgs</a:t>
            </a:r>
            <a:r>
              <a:rPr lang="da-DK" sz="3400" dirty="0">
                <a:solidFill>
                  <a:srgbClr val="FF0000"/>
                </a:solidFill>
              </a:rPr>
              <a:t>” properties</a:t>
            </a:r>
            <a:r>
              <a:rPr lang="da-DK" sz="3400" dirty="0"/>
              <a:t>. </a:t>
            </a:r>
            <a:endParaRPr lang="da-DK" sz="3400" dirty="0" smtClean="0"/>
          </a:p>
          <a:p>
            <a:pPr marL="0" indent="0">
              <a:buNone/>
            </a:pPr>
            <a:r>
              <a:rPr lang="da-DK" sz="3400" dirty="0"/>
              <a:t>Is LHC </a:t>
            </a:r>
            <a:r>
              <a:rPr lang="da-DK" sz="3400" dirty="0" err="1"/>
              <a:t>alone</a:t>
            </a:r>
            <a:r>
              <a:rPr lang="da-DK" sz="3400" dirty="0"/>
              <a:t> </a:t>
            </a:r>
            <a:r>
              <a:rPr lang="da-DK" sz="3400" dirty="0" err="1"/>
              <a:t>enough</a:t>
            </a:r>
            <a:r>
              <a:rPr lang="da-DK" sz="3400" dirty="0"/>
              <a:t> or a </a:t>
            </a:r>
            <a:r>
              <a:rPr lang="da-DK" sz="3400" i="1" dirty="0"/>
              <a:t>new </a:t>
            </a:r>
            <a:r>
              <a:rPr lang="da-DK" sz="3400" i="1" dirty="0" err="1"/>
              <a:t>facility</a:t>
            </a:r>
            <a:r>
              <a:rPr lang="da-DK" sz="3400" i="1" dirty="0"/>
              <a:t> </a:t>
            </a:r>
            <a:r>
              <a:rPr lang="da-DK" sz="3400" i="1" dirty="0" err="1"/>
              <a:t>also</a:t>
            </a:r>
            <a:r>
              <a:rPr lang="da-DK" sz="3400" i="1" dirty="0"/>
              <a:t> </a:t>
            </a:r>
            <a:r>
              <a:rPr lang="da-DK" sz="3400" i="1" dirty="0" err="1"/>
              <a:t>needed</a:t>
            </a:r>
            <a:r>
              <a:rPr lang="da-DK" sz="3400" i="1" dirty="0"/>
              <a:t>? </a:t>
            </a:r>
            <a:r>
              <a:rPr lang="da-DK" sz="3400" dirty="0"/>
              <a:t> Linear </a:t>
            </a:r>
            <a:r>
              <a:rPr lang="da-DK" sz="3400" i="1" dirty="0"/>
              <a:t>or </a:t>
            </a:r>
            <a:r>
              <a:rPr lang="da-DK" sz="3400" i="1" dirty="0" err="1"/>
              <a:t>Circular</a:t>
            </a:r>
            <a:r>
              <a:rPr lang="da-DK" sz="3400" i="1" dirty="0"/>
              <a:t> </a:t>
            </a:r>
            <a:r>
              <a:rPr lang="da-DK" sz="3400" i="1" dirty="0" err="1"/>
              <a:t>e+e</a:t>
            </a:r>
            <a:r>
              <a:rPr lang="da-DK" sz="3400" i="1" dirty="0"/>
              <a:t> </a:t>
            </a:r>
            <a:r>
              <a:rPr lang="da-DK" sz="3400" i="1" dirty="0" err="1"/>
              <a:t>colliders</a:t>
            </a:r>
            <a:r>
              <a:rPr lang="da-DK" sz="3400" i="1" dirty="0"/>
              <a:t>, </a:t>
            </a:r>
            <a:r>
              <a:rPr lang="da-DK" sz="3400" i="1" dirty="0" err="1"/>
              <a:t>Circular</a:t>
            </a:r>
            <a:r>
              <a:rPr lang="da-DK" sz="3400" i="1" dirty="0"/>
              <a:t> </a:t>
            </a:r>
            <a:r>
              <a:rPr lang="da-DK" sz="3400" dirty="0" err="1"/>
              <a:t>μ+μ</a:t>
            </a:r>
            <a:r>
              <a:rPr lang="da-DK" sz="3400" dirty="0"/>
              <a:t> </a:t>
            </a:r>
            <a:r>
              <a:rPr lang="da-DK" sz="3400" i="1" dirty="0" err="1"/>
              <a:t>collider</a:t>
            </a:r>
            <a:r>
              <a:rPr lang="da-DK" sz="3400" i="1" dirty="0"/>
              <a:t> </a:t>
            </a:r>
            <a:r>
              <a:rPr lang="da-DK" sz="3400" dirty="0"/>
              <a:t> </a:t>
            </a:r>
            <a:r>
              <a:rPr lang="da-DK" sz="3400" i="1" dirty="0" err="1" smtClean="0"/>
              <a:t>γ</a:t>
            </a:r>
            <a:r>
              <a:rPr lang="da-DK" sz="3400" i="1" dirty="0" err="1"/>
              <a:t>-γ</a:t>
            </a:r>
            <a:r>
              <a:rPr lang="da-DK" sz="3400" i="1" dirty="0"/>
              <a:t> </a:t>
            </a:r>
            <a:r>
              <a:rPr lang="da-DK" sz="3400" i="1" dirty="0" err="1"/>
              <a:t>collider</a:t>
            </a:r>
            <a:r>
              <a:rPr lang="da-DK" sz="3400" i="1" dirty="0"/>
              <a:t> </a:t>
            </a:r>
            <a:r>
              <a:rPr lang="da-DK" sz="3400" i="1" dirty="0" err="1"/>
              <a:t>based</a:t>
            </a:r>
            <a:r>
              <a:rPr lang="da-DK" sz="3400" i="1" dirty="0"/>
              <a:t> on </a:t>
            </a:r>
            <a:r>
              <a:rPr lang="da-DK" sz="3400" i="1" dirty="0" err="1"/>
              <a:t>circular</a:t>
            </a:r>
            <a:r>
              <a:rPr lang="da-DK" sz="3400" i="1" dirty="0"/>
              <a:t> e </a:t>
            </a:r>
            <a:r>
              <a:rPr lang="da-DK" sz="3400" i="1" dirty="0" err="1"/>
              <a:t>storage</a:t>
            </a:r>
            <a:r>
              <a:rPr lang="da-DK" sz="3400" i="1" dirty="0"/>
              <a:t> rings </a:t>
            </a:r>
            <a:endParaRPr lang="da-DK" sz="3400" i="1" dirty="0" smtClean="0"/>
          </a:p>
          <a:p>
            <a:pPr marL="0" indent="0">
              <a:buNone/>
            </a:pPr>
            <a:endParaRPr lang="da-DK" sz="3400" b="1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da-DK" sz="3400" b="1" dirty="0">
                <a:solidFill>
                  <a:srgbClr val="FF0000"/>
                </a:solidFill>
              </a:rPr>
              <a:t>A</a:t>
            </a:r>
            <a:r>
              <a:rPr lang="da-DK" sz="3400" b="1" dirty="0" smtClean="0">
                <a:solidFill>
                  <a:srgbClr val="FF0000"/>
                </a:solidFill>
              </a:rPr>
              <a:t> </a:t>
            </a:r>
            <a:r>
              <a:rPr lang="da-DK" sz="3400" b="1" dirty="0" err="1">
                <a:solidFill>
                  <a:srgbClr val="FF0000"/>
                </a:solidFill>
              </a:rPr>
              <a:t>high</a:t>
            </a:r>
            <a:r>
              <a:rPr lang="da-DK" sz="3400" b="1" dirty="0">
                <a:solidFill>
                  <a:srgbClr val="FF0000"/>
                </a:solidFill>
              </a:rPr>
              <a:t> </a:t>
            </a:r>
            <a:r>
              <a:rPr lang="da-DK" sz="3400" b="1" dirty="0" err="1">
                <a:solidFill>
                  <a:srgbClr val="FF0000"/>
                </a:solidFill>
              </a:rPr>
              <a:t>energy</a:t>
            </a:r>
            <a:r>
              <a:rPr lang="da-DK" sz="3400" b="1" dirty="0">
                <a:solidFill>
                  <a:srgbClr val="FF0000"/>
                </a:solidFill>
              </a:rPr>
              <a:t> </a:t>
            </a:r>
            <a:r>
              <a:rPr lang="da-DK" sz="3400" b="1" dirty="0" err="1">
                <a:solidFill>
                  <a:srgbClr val="FF0000"/>
                </a:solidFill>
              </a:rPr>
              <a:t>frontier</a:t>
            </a:r>
            <a:r>
              <a:rPr lang="da-DK" sz="3400" b="1" dirty="0">
                <a:solidFill>
                  <a:srgbClr val="FF0000"/>
                </a:solidFill>
              </a:rPr>
              <a:t> </a:t>
            </a:r>
            <a:r>
              <a:rPr lang="da-DK" sz="3400" b="1" dirty="0" err="1">
                <a:solidFill>
                  <a:srgbClr val="FF0000"/>
                </a:solidFill>
              </a:rPr>
              <a:t>machine</a:t>
            </a:r>
            <a:r>
              <a:rPr lang="da-DK" sz="3400" b="1" dirty="0">
                <a:solidFill>
                  <a:srgbClr val="FF0000"/>
                </a:solidFill>
              </a:rPr>
              <a:t> </a:t>
            </a:r>
            <a:r>
              <a:rPr lang="da-DK" sz="3400" dirty="0"/>
              <a:t>(VLHC etc.) </a:t>
            </a:r>
            <a:r>
              <a:rPr lang="da-DK" sz="3400" dirty="0" err="1" smtClean="0"/>
              <a:t>needs</a:t>
            </a:r>
            <a:r>
              <a:rPr lang="da-DK" sz="3400" dirty="0" smtClean="0"/>
              <a:t> </a:t>
            </a:r>
            <a:r>
              <a:rPr lang="da-DK" sz="3400" dirty="0"/>
              <a:t>more input: from LHC run @ 13~14 TeV </a:t>
            </a:r>
            <a:r>
              <a:rPr lang="da-DK" sz="3400" dirty="0" err="1"/>
              <a:t>e.g</a:t>
            </a:r>
            <a:r>
              <a:rPr lang="da-DK" sz="3400" dirty="0"/>
              <a:t>. </a:t>
            </a:r>
            <a:endParaRPr lang="da-DK" sz="3400" dirty="0" smtClean="0"/>
          </a:p>
          <a:p>
            <a:pPr marL="0" indent="0">
              <a:buNone/>
            </a:pPr>
            <a:endParaRPr lang="da-DK" sz="3400" dirty="0"/>
          </a:p>
          <a:p>
            <a:pPr marL="0" indent="0">
              <a:buNone/>
            </a:pPr>
            <a:r>
              <a:rPr lang="da-DK" sz="3400" dirty="0" err="1"/>
              <a:t>Some</a:t>
            </a:r>
            <a:r>
              <a:rPr lang="da-DK" sz="3400" dirty="0"/>
              <a:t> of the </a:t>
            </a:r>
            <a:r>
              <a:rPr lang="da-DK" sz="3400" dirty="0" err="1"/>
              <a:t>astropartice</a:t>
            </a:r>
            <a:r>
              <a:rPr lang="da-DK" sz="3400" dirty="0"/>
              <a:t> </a:t>
            </a:r>
            <a:r>
              <a:rPr lang="da-DK" sz="3400" dirty="0" err="1"/>
              <a:t>projects</a:t>
            </a:r>
            <a:r>
              <a:rPr lang="da-DK" sz="3400" dirty="0"/>
              <a:t> </a:t>
            </a:r>
            <a:r>
              <a:rPr lang="da-DK" sz="3400" dirty="0" err="1"/>
              <a:t>are</a:t>
            </a:r>
            <a:r>
              <a:rPr lang="da-DK" sz="3400" dirty="0"/>
              <a:t> </a:t>
            </a:r>
            <a:r>
              <a:rPr lang="da-DK" sz="3400" dirty="0" err="1"/>
              <a:t>addressing</a:t>
            </a:r>
            <a:r>
              <a:rPr lang="da-DK" sz="3400" dirty="0"/>
              <a:t> </a:t>
            </a:r>
            <a:r>
              <a:rPr lang="da-DK" sz="3400" dirty="0" err="1"/>
              <a:t>particle</a:t>
            </a:r>
            <a:r>
              <a:rPr lang="da-DK" sz="3400" dirty="0"/>
              <a:t> </a:t>
            </a:r>
            <a:r>
              <a:rPr lang="da-DK" sz="3400" dirty="0" err="1"/>
              <a:t>physics</a:t>
            </a:r>
            <a:r>
              <a:rPr lang="da-DK" sz="3400" dirty="0"/>
              <a:t> </a:t>
            </a:r>
            <a:r>
              <a:rPr lang="da-DK" sz="3400" dirty="0" err="1"/>
              <a:t>questions</a:t>
            </a:r>
            <a:r>
              <a:rPr lang="da-DK" sz="3400" dirty="0"/>
              <a:t>: </a:t>
            </a:r>
            <a:endParaRPr lang="da-DK" sz="3400" dirty="0" smtClean="0"/>
          </a:p>
          <a:p>
            <a:pPr marL="0" indent="0">
              <a:buNone/>
            </a:pPr>
            <a:r>
              <a:rPr lang="da-DK" sz="3400" dirty="0"/>
              <a:t>– proton </a:t>
            </a:r>
            <a:r>
              <a:rPr lang="da-DK" sz="3400" dirty="0" err="1"/>
              <a:t>decays</a:t>
            </a:r>
            <a:r>
              <a:rPr lang="da-DK" sz="3400" dirty="0"/>
              <a:t>, </a:t>
            </a:r>
            <a:r>
              <a:rPr lang="da-DK" sz="3400" dirty="0" smtClean="0"/>
              <a:t>, </a:t>
            </a:r>
            <a:r>
              <a:rPr lang="da-DK" sz="3400" dirty="0" err="1" smtClean="0"/>
              <a:t>direct</a:t>
            </a:r>
            <a:r>
              <a:rPr lang="da-DK" sz="3400" dirty="0" smtClean="0"/>
              <a:t> </a:t>
            </a:r>
            <a:r>
              <a:rPr lang="da-DK" sz="3400" dirty="0" err="1"/>
              <a:t>search</a:t>
            </a:r>
            <a:r>
              <a:rPr lang="da-DK" sz="3400" dirty="0"/>
              <a:t> of dark matter, </a:t>
            </a:r>
            <a:r>
              <a:rPr lang="da-DK" sz="3400" dirty="0" smtClean="0"/>
              <a:t>neutrino</a:t>
            </a:r>
            <a:r>
              <a:rPr lang="da-DK" sz="3400" dirty="0"/>
              <a:t>-</a:t>
            </a:r>
            <a:r>
              <a:rPr lang="da-DK" sz="3400" dirty="0" err="1"/>
              <a:t>less</a:t>
            </a:r>
            <a:r>
              <a:rPr lang="da-DK" sz="3400" dirty="0"/>
              <a:t> double beta </a:t>
            </a:r>
            <a:r>
              <a:rPr lang="da-DK" sz="3400" dirty="0" err="1"/>
              <a:t>decays</a:t>
            </a:r>
            <a:r>
              <a:rPr lang="da-DK" sz="3400" dirty="0"/>
              <a:t> </a:t>
            </a:r>
            <a:endParaRPr lang="da-DK" sz="3400" dirty="0" smtClean="0"/>
          </a:p>
          <a:p>
            <a:endParaRPr lang="da-DK" sz="3400" dirty="0"/>
          </a:p>
          <a:p>
            <a:pPr marL="0" indent="0">
              <a:buNone/>
            </a:pPr>
            <a:r>
              <a:rPr lang="da-DK" sz="3400" dirty="0" smtClean="0"/>
              <a:t>A </a:t>
            </a:r>
            <a:r>
              <a:rPr lang="da-DK" sz="3400" dirty="0" err="1"/>
              <a:t>facility</a:t>
            </a:r>
            <a:r>
              <a:rPr lang="da-DK" sz="3400" dirty="0"/>
              <a:t> for </a:t>
            </a:r>
            <a:r>
              <a:rPr lang="da-DK" sz="3400" b="1" dirty="0">
                <a:solidFill>
                  <a:srgbClr val="FF0000"/>
                </a:solidFill>
              </a:rPr>
              <a:t>a long baseline neutrino </a:t>
            </a:r>
            <a:r>
              <a:rPr lang="da-DK" sz="3400" b="1" dirty="0" err="1">
                <a:solidFill>
                  <a:srgbClr val="FF0000"/>
                </a:solidFill>
              </a:rPr>
              <a:t>detector</a:t>
            </a:r>
            <a:r>
              <a:rPr lang="da-DK" sz="3400" b="1" dirty="0">
                <a:solidFill>
                  <a:srgbClr val="FF0000"/>
                </a:solidFill>
              </a:rPr>
              <a:t> </a:t>
            </a:r>
            <a:r>
              <a:rPr lang="da-DK" sz="3400" dirty="0" err="1"/>
              <a:t>share</a:t>
            </a:r>
            <a:r>
              <a:rPr lang="da-DK" sz="3400" dirty="0"/>
              <a:t> </a:t>
            </a:r>
            <a:r>
              <a:rPr lang="da-DK" sz="3400" dirty="0" err="1"/>
              <a:t>common</a:t>
            </a:r>
            <a:r>
              <a:rPr lang="da-DK" sz="3400" dirty="0"/>
              <a:t> </a:t>
            </a:r>
            <a:r>
              <a:rPr lang="da-DK" sz="3400" dirty="0" err="1"/>
              <a:t>interests</a:t>
            </a:r>
            <a:r>
              <a:rPr lang="da-DK" sz="3400" dirty="0"/>
              <a:t> </a:t>
            </a:r>
            <a:r>
              <a:rPr lang="da-DK" sz="3400" dirty="0" err="1"/>
              <a:t>between</a:t>
            </a:r>
            <a:r>
              <a:rPr lang="da-DK" sz="3400" dirty="0"/>
              <a:t> </a:t>
            </a:r>
            <a:r>
              <a:rPr lang="da-DK" sz="3400" dirty="0" err="1"/>
              <a:t>astropartice</a:t>
            </a:r>
            <a:r>
              <a:rPr lang="da-DK" sz="3400" dirty="0"/>
              <a:t> </a:t>
            </a:r>
            <a:r>
              <a:rPr lang="da-DK" sz="3400" dirty="0" err="1"/>
              <a:t>physics</a:t>
            </a:r>
            <a:r>
              <a:rPr lang="da-DK" sz="3400" dirty="0"/>
              <a:t> and </a:t>
            </a:r>
            <a:r>
              <a:rPr lang="da-DK" sz="3400" dirty="0" err="1"/>
              <a:t>particle</a:t>
            </a:r>
            <a:r>
              <a:rPr lang="da-DK" sz="3400" dirty="0"/>
              <a:t> </a:t>
            </a:r>
            <a:r>
              <a:rPr lang="da-DK" sz="3400" dirty="0" err="1"/>
              <a:t>physics</a:t>
            </a:r>
            <a:r>
              <a:rPr lang="da-DK" sz="3400" dirty="0"/>
              <a:t> (</a:t>
            </a:r>
            <a:r>
              <a:rPr lang="da-DK" sz="3400" dirty="0" err="1"/>
              <a:t>both</a:t>
            </a:r>
            <a:r>
              <a:rPr lang="da-DK" sz="3400" dirty="0"/>
              <a:t> accelerator and non-accelerator </a:t>
            </a:r>
            <a:r>
              <a:rPr lang="da-DK" sz="3400" dirty="0" err="1"/>
              <a:t>based</a:t>
            </a:r>
            <a:r>
              <a:rPr lang="da-DK" sz="3400" dirty="0"/>
              <a:t>) </a:t>
            </a:r>
            <a:endParaRPr lang="da-DK" sz="3400" dirty="0" smtClean="0"/>
          </a:p>
          <a:p>
            <a:endParaRPr lang="da-DK" sz="3400" dirty="0"/>
          </a:p>
          <a:p>
            <a:pPr marL="0" indent="0">
              <a:buNone/>
            </a:pPr>
            <a:r>
              <a:rPr lang="da-DK" sz="3400" dirty="0" smtClean="0"/>
              <a:t>Major </a:t>
            </a:r>
            <a:r>
              <a:rPr lang="da-DK" sz="3400" dirty="0" err="1"/>
              <a:t>challenges</a:t>
            </a:r>
            <a:r>
              <a:rPr lang="da-DK" sz="3400" dirty="0"/>
              <a:t> in neutrino </a:t>
            </a:r>
            <a:r>
              <a:rPr lang="da-DK" sz="3400" dirty="0" err="1"/>
              <a:t>physics</a:t>
            </a:r>
            <a:r>
              <a:rPr lang="da-DK" sz="3400" dirty="0"/>
              <a:t>: </a:t>
            </a:r>
            <a:r>
              <a:rPr lang="da-DK" sz="3400" dirty="0" err="1"/>
              <a:t>mass</a:t>
            </a:r>
            <a:r>
              <a:rPr lang="da-DK" sz="3400" dirty="0"/>
              <a:t> </a:t>
            </a:r>
            <a:r>
              <a:rPr lang="da-DK" sz="3400" dirty="0" err="1"/>
              <a:t>hierarchy</a:t>
            </a:r>
            <a:r>
              <a:rPr lang="da-DK" sz="3400" dirty="0"/>
              <a:t>, </a:t>
            </a:r>
            <a:r>
              <a:rPr lang="da-DK" sz="3400" dirty="0" err="1"/>
              <a:t>precision</a:t>
            </a:r>
            <a:r>
              <a:rPr lang="da-DK" sz="3400" dirty="0"/>
              <a:t> </a:t>
            </a:r>
            <a:r>
              <a:rPr lang="da-DK" sz="3400" dirty="0" err="1"/>
              <a:t>measurement</a:t>
            </a:r>
            <a:r>
              <a:rPr lang="da-DK" sz="3400" dirty="0"/>
              <a:t> of the </a:t>
            </a:r>
            <a:r>
              <a:rPr lang="da-DK" sz="3400" dirty="0" err="1"/>
              <a:t>mixing</a:t>
            </a:r>
            <a:r>
              <a:rPr lang="da-DK" sz="3400" dirty="0"/>
              <a:t> parameters (in </a:t>
            </a:r>
            <a:r>
              <a:rPr lang="da-DK" sz="3400" dirty="0" err="1"/>
              <a:t>particular</a:t>
            </a:r>
            <a:r>
              <a:rPr lang="da-DK" sz="3400" dirty="0"/>
              <a:t> the CP </a:t>
            </a:r>
            <a:r>
              <a:rPr lang="da-DK" sz="3400" dirty="0" err="1"/>
              <a:t>violation</a:t>
            </a:r>
            <a:r>
              <a:rPr lang="da-DK" sz="3400" dirty="0"/>
              <a:t> </a:t>
            </a:r>
            <a:r>
              <a:rPr lang="da-DK" sz="3400" dirty="0" err="1"/>
              <a:t>phase</a:t>
            </a:r>
            <a:r>
              <a:rPr lang="da-DK" sz="3400" dirty="0"/>
              <a:t>), sterile neutrinos. </a:t>
            </a:r>
            <a:endParaRPr lang="da-DK" sz="3400" dirty="0" smtClean="0"/>
          </a:p>
          <a:p>
            <a:endParaRPr lang="da-DK" sz="3400" dirty="0"/>
          </a:p>
          <a:p>
            <a:pPr marL="0" indent="0">
              <a:buNone/>
            </a:pPr>
            <a:r>
              <a:rPr lang="da-DK" sz="3400" dirty="0"/>
              <a:t>European neutrino </a:t>
            </a:r>
            <a:r>
              <a:rPr lang="da-DK" sz="3400" dirty="0" err="1"/>
              <a:t>community</a:t>
            </a:r>
            <a:r>
              <a:rPr lang="da-DK" sz="3400" dirty="0"/>
              <a:t> </a:t>
            </a:r>
            <a:r>
              <a:rPr lang="da-DK" sz="3400" dirty="0" err="1"/>
              <a:t>presented</a:t>
            </a:r>
            <a:r>
              <a:rPr lang="da-DK" sz="3400" dirty="0"/>
              <a:t> </a:t>
            </a:r>
          </a:p>
          <a:p>
            <a:pPr marL="0" indent="0">
              <a:buNone/>
            </a:pPr>
            <a:r>
              <a:rPr lang="da-DK" sz="3400" dirty="0"/>
              <a:t>– CERN SPS long baseline neutrino </a:t>
            </a:r>
            <a:r>
              <a:rPr lang="da-DK" sz="3400" dirty="0" err="1"/>
              <a:t>beam</a:t>
            </a:r>
            <a:r>
              <a:rPr lang="da-DK" sz="3400" dirty="0"/>
              <a:t> to Finland with a massive </a:t>
            </a:r>
            <a:r>
              <a:rPr lang="da-DK" sz="3400" dirty="0" err="1"/>
              <a:t>liquid</a:t>
            </a:r>
            <a:r>
              <a:rPr lang="da-DK" sz="3400" dirty="0"/>
              <a:t> Ar </a:t>
            </a:r>
            <a:r>
              <a:rPr lang="da-DK" sz="3400" dirty="0" err="1"/>
              <a:t>detector</a:t>
            </a:r>
            <a:r>
              <a:rPr lang="da-DK" sz="3400" dirty="0"/>
              <a:t> for the </a:t>
            </a:r>
            <a:r>
              <a:rPr lang="da-DK" sz="3400" dirty="0" err="1"/>
              <a:t>mass</a:t>
            </a:r>
            <a:r>
              <a:rPr lang="da-DK" sz="3400" dirty="0"/>
              <a:t> </a:t>
            </a:r>
            <a:r>
              <a:rPr lang="da-DK" sz="3400" dirty="0" err="1"/>
              <a:t>hierarchy</a:t>
            </a:r>
            <a:r>
              <a:rPr lang="da-DK" sz="3400" dirty="0"/>
              <a:t> and </a:t>
            </a:r>
            <a:r>
              <a:rPr lang="da-DK" sz="3400" dirty="0" err="1"/>
              <a:t>mixing</a:t>
            </a:r>
            <a:r>
              <a:rPr lang="da-DK" sz="3400" dirty="0"/>
              <a:t> parameter </a:t>
            </a:r>
            <a:r>
              <a:rPr lang="da-DK" sz="3400" dirty="0" err="1"/>
              <a:t>measurements</a:t>
            </a:r>
            <a:r>
              <a:rPr lang="da-DK" sz="3400" dirty="0"/>
              <a:t> </a:t>
            </a:r>
            <a:r>
              <a:rPr lang="da-DK" sz="3400" dirty="0" err="1"/>
              <a:t>ApPEC</a:t>
            </a:r>
            <a:r>
              <a:rPr lang="da-DK" sz="3400" dirty="0"/>
              <a:t> joint </a:t>
            </a:r>
            <a:r>
              <a:rPr lang="da-DK" sz="3400" dirty="0" err="1"/>
              <a:t>coordination</a:t>
            </a:r>
            <a:r>
              <a:rPr lang="da-DK" sz="3400" dirty="0"/>
              <a:t>? </a:t>
            </a:r>
            <a:endParaRPr lang="da-DK" sz="3400" dirty="0" smtClean="0"/>
          </a:p>
          <a:p>
            <a:pPr marL="0" indent="0">
              <a:buNone/>
            </a:pPr>
            <a:r>
              <a:rPr lang="da-DK" sz="3400" dirty="0"/>
              <a:t>– CERN SPS short baseline neutrino </a:t>
            </a:r>
            <a:r>
              <a:rPr lang="da-DK" sz="3400" dirty="0" err="1"/>
              <a:t>beam</a:t>
            </a:r>
            <a:r>
              <a:rPr lang="da-DK" sz="3400" dirty="0"/>
              <a:t> for sterile neutrino </a:t>
            </a:r>
            <a:r>
              <a:rPr lang="da-DK" sz="3400" dirty="0" err="1"/>
              <a:t>search</a:t>
            </a:r>
            <a:r>
              <a:rPr lang="da-DK" sz="3400" dirty="0"/>
              <a:t>, with </a:t>
            </a:r>
            <a:r>
              <a:rPr lang="da-DK" sz="3400" dirty="0" err="1"/>
              <a:t>exiting</a:t>
            </a:r>
            <a:r>
              <a:rPr lang="da-DK" sz="3400" dirty="0"/>
              <a:t> </a:t>
            </a:r>
            <a:r>
              <a:rPr lang="da-DK" sz="3400" dirty="0" err="1"/>
              <a:t>detector</a:t>
            </a:r>
            <a:r>
              <a:rPr lang="da-DK" sz="3400" dirty="0"/>
              <a:t> </a:t>
            </a:r>
            <a:r>
              <a:rPr lang="da-DK" sz="3400" dirty="0" err="1"/>
              <a:t>moving</a:t>
            </a:r>
            <a:r>
              <a:rPr lang="da-DK" sz="3400" dirty="0"/>
              <a:t> from GSNL to CERN </a:t>
            </a:r>
            <a:endParaRPr lang="da-DK" sz="3400" dirty="0" smtClean="0"/>
          </a:p>
          <a:p>
            <a:pPr marL="0" indent="0">
              <a:buNone/>
            </a:pPr>
            <a:r>
              <a:rPr lang="da-DK" sz="3400" dirty="0"/>
              <a:t>– Neutrino </a:t>
            </a:r>
            <a:r>
              <a:rPr lang="da-DK" sz="3400" dirty="0" err="1"/>
              <a:t>factory</a:t>
            </a:r>
            <a:r>
              <a:rPr lang="da-DK" sz="3400" dirty="0"/>
              <a:t> for </a:t>
            </a:r>
            <a:r>
              <a:rPr lang="da-DK" sz="3400" dirty="0" err="1"/>
              <a:t>ultimate</a:t>
            </a:r>
            <a:r>
              <a:rPr lang="da-DK" sz="3400" dirty="0"/>
              <a:t> </a:t>
            </a:r>
            <a:r>
              <a:rPr lang="da-DK" sz="3400" dirty="0" err="1"/>
              <a:t>precision</a:t>
            </a:r>
            <a:r>
              <a:rPr lang="da-DK" sz="3400" dirty="0"/>
              <a:t> </a:t>
            </a:r>
            <a:r>
              <a:rPr lang="da-DK" sz="3400" dirty="0" err="1"/>
              <a:t>measurements</a:t>
            </a:r>
            <a:r>
              <a:rPr lang="da-DK" sz="3400" dirty="0"/>
              <a:t> of the </a:t>
            </a:r>
            <a:r>
              <a:rPr lang="da-DK" sz="3400" dirty="0" err="1"/>
              <a:t>mixing</a:t>
            </a:r>
            <a:r>
              <a:rPr lang="da-DK" sz="3400" dirty="0"/>
              <a:t> parameters for a longer term future. </a:t>
            </a:r>
            <a:endParaRPr lang="da-DK" sz="3400" dirty="0" smtClean="0"/>
          </a:p>
          <a:p>
            <a:endParaRPr lang="da-DK" sz="3400" dirty="0"/>
          </a:p>
          <a:p>
            <a:pPr marL="0" indent="0">
              <a:buNone/>
            </a:pPr>
            <a:r>
              <a:rPr lang="da-DK" sz="3400" dirty="0" smtClean="0">
                <a:solidFill>
                  <a:srgbClr val="0000FF"/>
                </a:solidFill>
              </a:rPr>
              <a:t>USA </a:t>
            </a:r>
            <a:r>
              <a:rPr lang="da-DK" sz="3400" dirty="0">
                <a:solidFill>
                  <a:srgbClr val="0000FF"/>
                </a:solidFill>
              </a:rPr>
              <a:t>vision </a:t>
            </a:r>
            <a:r>
              <a:rPr lang="da-DK" sz="3400" dirty="0" err="1">
                <a:solidFill>
                  <a:srgbClr val="0000FF"/>
                </a:solidFill>
              </a:rPr>
              <a:t>based</a:t>
            </a:r>
            <a:r>
              <a:rPr lang="da-DK" sz="3400" dirty="0">
                <a:solidFill>
                  <a:srgbClr val="0000FF"/>
                </a:solidFill>
              </a:rPr>
              <a:t> on </a:t>
            </a:r>
            <a:r>
              <a:rPr lang="da-DK" sz="3400" dirty="0" err="1">
                <a:solidFill>
                  <a:srgbClr val="0000FF"/>
                </a:solidFill>
              </a:rPr>
              <a:t>cosmology-astropartice</a:t>
            </a:r>
            <a:r>
              <a:rPr lang="da-DK" sz="3400" dirty="0">
                <a:solidFill>
                  <a:srgbClr val="0000FF"/>
                </a:solidFill>
              </a:rPr>
              <a:t> programme and long baseline neutrino programme, </a:t>
            </a:r>
            <a:r>
              <a:rPr lang="da-DK" sz="3400" dirty="0" err="1">
                <a:solidFill>
                  <a:srgbClr val="0000FF"/>
                </a:solidFill>
              </a:rPr>
              <a:t>followed</a:t>
            </a:r>
            <a:r>
              <a:rPr lang="da-DK" sz="3400" dirty="0">
                <a:solidFill>
                  <a:srgbClr val="0000FF"/>
                </a:solidFill>
              </a:rPr>
              <a:t> by </a:t>
            </a:r>
            <a:r>
              <a:rPr lang="da-DK" sz="3400" dirty="0" err="1">
                <a:solidFill>
                  <a:srgbClr val="0000FF"/>
                </a:solidFill>
              </a:rPr>
              <a:t>physics</a:t>
            </a:r>
            <a:r>
              <a:rPr lang="da-DK" sz="3400" dirty="0">
                <a:solidFill>
                  <a:srgbClr val="0000FF"/>
                </a:solidFill>
              </a:rPr>
              <a:t> with </a:t>
            </a:r>
            <a:r>
              <a:rPr lang="da-DK" sz="3400" dirty="0" err="1">
                <a:solidFill>
                  <a:srgbClr val="0000FF"/>
                </a:solidFill>
              </a:rPr>
              <a:t>multi</a:t>
            </a:r>
            <a:r>
              <a:rPr lang="da-DK" sz="3400" dirty="0">
                <a:solidFill>
                  <a:srgbClr val="0000FF"/>
                </a:solidFill>
              </a:rPr>
              <a:t>-MW proton driver</a:t>
            </a:r>
            <a:r>
              <a:rPr lang="da-DK" sz="3400" dirty="0"/>
              <a:t>. </a:t>
            </a:r>
            <a:endParaRPr lang="da-DK" sz="3400" dirty="0" smtClean="0"/>
          </a:p>
          <a:p>
            <a:pPr marL="0" indent="0">
              <a:buNone/>
            </a:pPr>
            <a:endParaRPr lang="da-DK" sz="3400" dirty="0"/>
          </a:p>
          <a:p>
            <a:pPr marL="0" indent="0">
              <a:buNone/>
            </a:pPr>
            <a:r>
              <a:rPr lang="da-DK" sz="3400" dirty="0" smtClean="0"/>
              <a:t>JAPAN </a:t>
            </a:r>
            <a:r>
              <a:rPr lang="da-DK" sz="3400" dirty="0" err="1"/>
              <a:t>community</a:t>
            </a:r>
            <a:r>
              <a:rPr lang="da-DK" sz="3400" dirty="0"/>
              <a:t> pushes 250-500 GeV linear </a:t>
            </a:r>
            <a:r>
              <a:rPr lang="da-DK" sz="3400" dirty="0" err="1"/>
              <a:t>e+e</a:t>
            </a:r>
            <a:r>
              <a:rPr lang="da-DK" sz="3400" dirty="0"/>
              <a:t> </a:t>
            </a:r>
            <a:r>
              <a:rPr lang="da-DK" sz="3400" dirty="0" err="1"/>
              <a:t>collider</a:t>
            </a:r>
            <a:r>
              <a:rPr lang="da-DK" sz="3400" dirty="0"/>
              <a:t> with a </a:t>
            </a:r>
            <a:r>
              <a:rPr lang="da-DK" sz="3400" dirty="0" err="1"/>
              <a:t>hope</a:t>
            </a:r>
            <a:r>
              <a:rPr lang="da-DK" sz="3400" dirty="0"/>
              <a:t> to start data </a:t>
            </a:r>
            <a:r>
              <a:rPr lang="da-DK" sz="3400" dirty="0" err="1"/>
              <a:t>taking</a:t>
            </a:r>
            <a:r>
              <a:rPr lang="da-DK" sz="3400" dirty="0"/>
              <a:t> </a:t>
            </a:r>
            <a:r>
              <a:rPr lang="da-DK" sz="3400" dirty="0" err="1"/>
              <a:t>before</a:t>
            </a:r>
            <a:r>
              <a:rPr lang="da-DK" sz="3400" dirty="0"/>
              <a:t> 2030, and </a:t>
            </a:r>
            <a:r>
              <a:rPr lang="da-DK" sz="3400" dirty="0" err="1"/>
              <a:t>Hyper</a:t>
            </a:r>
            <a:r>
              <a:rPr lang="da-DK" sz="3400" dirty="0"/>
              <a:t> </a:t>
            </a:r>
            <a:r>
              <a:rPr lang="da-DK" sz="3400" dirty="0" err="1"/>
              <a:t>Kamiokande</a:t>
            </a:r>
            <a:r>
              <a:rPr lang="da-DK" sz="3400" dirty="0"/>
              <a:t> </a:t>
            </a:r>
            <a:r>
              <a:rPr lang="da-DK" sz="3400" dirty="0" err="1"/>
              <a:t>water</a:t>
            </a:r>
            <a:r>
              <a:rPr lang="da-DK" sz="3400" dirty="0"/>
              <a:t> </a:t>
            </a:r>
            <a:r>
              <a:rPr lang="da-DK" sz="3400" dirty="0" err="1"/>
              <a:t>Cherenkov</a:t>
            </a:r>
            <a:r>
              <a:rPr lang="da-DK" sz="3400" dirty="0"/>
              <a:t> (or </a:t>
            </a:r>
            <a:r>
              <a:rPr lang="da-DK" sz="3400" dirty="0" err="1"/>
              <a:t>liquid</a:t>
            </a:r>
            <a:r>
              <a:rPr lang="da-DK" sz="3400" dirty="0"/>
              <a:t>-Ar in </a:t>
            </a:r>
            <a:r>
              <a:rPr lang="da-DK" sz="3400" dirty="0" err="1"/>
              <a:t>Okinoshima</a:t>
            </a:r>
            <a:r>
              <a:rPr lang="da-DK" sz="3400" dirty="0"/>
              <a:t>) </a:t>
            </a:r>
            <a:r>
              <a:rPr lang="da-DK" sz="3400" dirty="0" err="1"/>
              <a:t>detector</a:t>
            </a:r>
            <a:r>
              <a:rPr lang="da-DK" sz="3400" dirty="0"/>
              <a:t> for JPARC neutrino </a:t>
            </a:r>
            <a:r>
              <a:rPr lang="da-DK" sz="3400" dirty="0" err="1"/>
              <a:t>beam</a:t>
            </a:r>
            <a:r>
              <a:rPr lang="da-DK" sz="3400" dirty="0"/>
              <a:t> with a </a:t>
            </a:r>
            <a:r>
              <a:rPr lang="da-DK" sz="3400" dirty="0" err="1"/>
              <a:t>hope</a:t>
            </a:r>
            <a:r>
              <a:rPr lang="da-DK" sz="3400" dirty="0"/>
              <a:t> to start </a:t>
            </a:r>
            <a:r>
              <a:rPr lang="da-DK" sz="3400" dirty="0" err="1"/>
              <a:t>construction</a:t>
            </a:r>
            <a:r>
              <a:rPr lang="da-DK" sz="3400" dirty="0"/>
              <a:t> in ~2018, </a:t>
            </a:r>
            <a:r>
              <a:rPr lang="da-DK" sz="3400" dirty="0" err="1"/>
              <a:t>while</a:t>
            </a:r>
            <a:r>
              <a:rPr lang="da-DK" sz="3400" dirty="0"/>
              <a:t> </a:t>
            </a:r>
            <a:r>
              <a:rPr lang="da-DK" sz="3400" dirty="0" err="1"/>
              <a:t>SuperKEKB</a:t>
            </a:r>
            <a:r>
              <a:rPr lang="da-DK" sz="3400" dirty="0"/>
              <a:t> </a:t>
            </a:r>
            <a:r>
              <a:rPr lang="da-DK" sz="3400" dirty="0" err="1"/>
              <a:t>construction</a:t>
            </a:r>
            <a:r>
              <a:rPr lang="da-DK" sz="3400" dirty="0"/>
              <a:t> is in </a:t>
            </a:r>
            <a:r>
              <a:rPr lang="da-DK" sz="3400" dirty="0" err="1"/>
              <a:t>progress</a:t>
            </a:r>
            <a:r>
              <a:rPr lang="da-DK" sz="3400" dirty="0"/>
              <a:t>. </a:t>
            </a:r>
            <a:endParaRPr lang="da-DK" sz="3400" dirty="0" smtClean="0"/>
          </a:p>
          <a:p>
            <a:pPr marL="0" indent="0">
              <a:buNone/>
            </a:pPr>
            <a:endParaRPr lang="da-DK" sz="3400" dirty="0" smtClean="0"/>
          </a:p>
          <a:p>
            <a:endParaRPr lang="da-DK" sz="3400" dirty="0"/>
          </a:p>
          <a:p>
            <a:pPr marL="0" indent="0">
              <a:buNone/>
            </a:pPr>
            <a:r>
              <a:rPr lang="da-DK" sz="3400" dirty="0"/>
              <a:t>Upgrade of ALICE and with a plan to run </a:t>
            </a:r>
            <a:r>
              <a:rPr lang="da-DK" sz="3400" dirty="0" err="1"/>
              <a:t>till</a:t>
            </a:r>
            <a:r>
              <a:rPr lang="da-DK" sz="3400" dirty="0"/>
              <a:t> </a:t>
            </a:r>
            <a:r>
              <a:rPr lang="da-DK" sz="3400" dirty="0" smtClean="0"/>
              <a:t>2026 </a:t>
            </a:r>
            <a:r>
              <a:rPr lang="da-DK" sz="3400" dirty="0"/>
              <a:t>is the </a:t>
            </a:r>
            <a:r>
              <a:rPr lang="da-DK" sz="3400" dirty="0" err="1"/>
              <a:t>highest</a:t>
            </a:r>
            <a:r>
              <a:rPr lang="da-DK" sz="3400" dirty="0"/>
              <a:t> </a:t>
            </a:r>
            <a:r>
              <a:rPr lang="da-DK" sz="3400" dirty="0" err="1"/>
              <a:t>priority</a:t>
            </a:r>
            <a:r>
              <a:rPr lang="da-DK" sz="3400" dirty="0"/>
              <a:t> of the European Heavy Ion </a:t>
            </a:r>
            <a:r>
              <a:rPr lang="da-DK" sz="3400" dirty="0" err="1"/>
              <a:t>community</a:t>
            </a:r>
            <a:r>
              <a:rPr lang="da-DK" sz="3400" dirty="0"/>
              <a:t>. </a:t>
            </a:r>
            <a:endParaRPr lang="da-DK" sz="3400" dirty="0" smtClean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11/2/12</a:t>
            </a:r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JJG, Europ. Strat. Forum. </a:t>
            </a: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1C1F1-0350-4341-B479-4636369265C8}" type="slidenum">
              <a:rPr lang="da-DK" smtClean="0"/>
              <a:t>8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06140431"/>
      </p:ext>
    </p:extLst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Kontor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Kontor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5574</TotalTime>
  <Words>647</Words>
  <Application>Microsoft Macintosh PowerPoint</Application>
  <PresentationFormat>Skærmshow (4:3)</PresentationFormat>
  <Paragraphs>209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8</vt:i4>
      </vt:variant>
    </vt:vector>
  </HeadingPairs>
  <TitlesOfParts>
    <vt:vector size="9" baseType="lpstr">
      <vt:lpstr>Kontortema</vt:lpstr>
      <vt:lpstr>European Strategy  for  Particle Physics</vt:lpstr>
      <vt:lpstr>Mandate</vt:lpstr>
      <vt:lpstr>Composition</vt:lpstr>
      <vt:lpstr>REMINDER: European Strategy for Particle Physics Current strategy adopted by the Council in July 2006</vt:lpstr>
      <vt:lpstr>Five working groups </vt:lpstr>
      <vt:lpstr>European Strategy for PP Timetable </vt:lpstr>
      <vt:lpstr>Krakow Town meeting</vt:lpstr>
      <vt:lpstr>Some initial observations/conclusions.</vt:lpstr>
    </vt:vector>
  </TitlesOfParts>
  <Company>Niels Bohr Institute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European Strategy for Particle Physics</dc:title>
  <dc:creator>Jens Jørgen Gaardhøje</dc:creator>
  <cp:lastModifiedBy>Jens Jørgen Gaardhøje</cp:lastModifiedBy>
  <cp:revision>18</cp:revision>
  <dcterms:created xsi:type="dcterms:W3CDTF">2012-10-29T12:49:05Z</dcterms:created>
  <dcterms:modified xsi:type="dcterms:W3CDTF">2012-11-02T09:44:00Z</dcterms:modified>
</cp:coreProperties>
</file>