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</p:sldMasterIdLst>
  <p:notesMasterIdLst>
    <p:notesMasterId r:id="rId43"/>
  </p:notesMasterIdLst>
  <p:handoutMasterIdLst>
    <p:handoutMasterId r:id="rId44"/>
  </p:handoutMasterIdLst>
  <p:sldIdLst>
    <p:sldId id="403" r:id="rId2"/>
    <p:sldId id="385" r:id="rId3"/>
    <p:sldId id="335" r:id="rId4"/>
    <p:sldId id="363" r:id="rId5"/>
    <p:sldId id="384" r:id="rId6"/>
    <p:sldId id="381" r:id="rId7"/>
    <p:sldId id="394" r:id="rId8"/>
    <p:sldId id="382" r:id="rId9"/>
    <p:sldId id="383" r:id="rId10"/>
    <p:sldId id="352" r:id="rId11"/>
    <p:sldId id="347" r:id="rId12"/>
    <p:sldId id="354" r:id="rId13"/>
    <p:sldId id="355" r:id="rId14"/>
    <p:sldId id="404" r:id="rId15"/>
    <p:sldId id="405" r:id="rId16"/>
    <p:sldId id="406" r:id="rId17"/>
    <p:sldId id="410" r:id="rId18"/>
    <p:sldId id="411" r:id="rId19"/>
    <p:sldId id="409" r:id="rId20"/>
    <p:sldId id="408" r:id="rId21"/>
    <p:sldId id="407" r:id="rId22"/>
    <p:sldId id="368" r:id="rId23"/>
    <p:sldId id="378" r:id="rId24"/>
    <p:sldId id="373" r:id="rId25"/>
    <p:sldId id="375" r:id="rId26"/>
    <p:sldId id="376" r:id="rId27"/>
    <p:sldId id="374" r:id="rId28"/>
    <p:sldId id="365" r:id="rId29"/>
    <p:sldId id="334" r:id="rId30"/>
    <p:sldId id="366" r:id="rId31"/>
    <p:sldId id="392" r:id="rId32"/>
    <p:sldId id="399" r:id="rId33"/>
    <p:sldId id="310" r:id="rId34"/>
    <p:sldId id="311" r:id="rId35"/>
    <p:sldId id="315" r:id="rId36"/>
    <p:sldId id="328" r:id="rId37"/>
    <p:sldId id="316" r:id="rId38"/>
    <p:sldId id="326" r:id="rId39"/>
    <p:sldId id="320" r:id="rId40"/>
    <p:sldId id="337" r:id="rId41"/>
    <p:sldId id="400" r:id="rId42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F50B2"/>
    <a:srgbClr val="225FB2"/>
    <a:srgbClr val="566858"/>
    <a:srgbClr val="4C86FF"/>
    <a:srgbClr val="6B6B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00" autoAdjust="0"/>
    <p:restoredTop sz="94660"/>
  </p:normalViewPr>
  <p:slideViewPr>
    <p:cSldViewPr snapToGrid="0" snapToObjects="1">
      <p:cViewPr>
        <p:scale>
          <a:sx n="95" d="100"/>
          <a:sy n="95" d="100"/>
        </p:scale>
        <p:origin x="-280" y="-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511C8-9EF1-BE4D-B387-2D525D824203}" type="datetime1">
              <a:rPr lang="de-DE" smtClean="0"/>
              <a:t>10/29/12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CCBB4-44ED-DE4B-81DD-360212DF8A2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73404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3EE0CE-1650-C743-8F01-249630D461C2}" type="datetime1">
              <a:rPr lang="de-DE" smtClean="0"/>
              <a:t>10/29/12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21FEE-A835-FE40-B62F-1233973A01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23260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21FEE-A835-FE40-B62F-1233973A01FA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2612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21FEE-A835-FE40-B62F-1233973A01FA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2612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937E3C9-8B3D-014E-A881-DFC0E9C6530B}" type="slidenum">
              <a:rPr lang="de-DE" smtClean="0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9380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172450" cy="9080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93595-6A0F-E54A-963D-CC204ACD2B7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1063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2171700" cy="6126163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3627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542048-0DAF-2C48-B9E8-FA0645693FE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4153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172450" cy="9080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de-DE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6C5A3-9D75-0948-BBD8-18CECEC8966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6307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3EF2-AD89-A743-BE89-9CB56C620E1E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98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97556"/>
            <a:ext cx="7715250" cy="908050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55889"/>
            <a:ext cx="8229600" cy="4870274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1"/>
                </a:solidFill>
                <a:latin typeface="Calibri"/>
                <a:cs typeface="Calibri"/>
              </a:defRPr>
            </a:lvl1pPr>
            <a:lvl2pPr>
              <a:defRPr>
                <a:solidFill>
                  <a:schemeClr val="tx1"/>
                </a:solidFill>
                <a:latin typeface="Calibri"/>
                <a:cs typeface="Calibri"/>
              </a:defRPr>
            </a:lvl2pPr>
            <a:lvl3pPr>
              <a:defRPr>
                <a:solidFill>
                  <a:schemeClr val="tx1"/>
                </a:solidFill>
                <a:latin typeface="Calibri"/>
                <a:cs typeface="Calibri"/>
              </a:defRPr>
            </a:lvl3pPr>
            <a:lvl4pPr>
              <a:defRPr>
                <a:solidFill>
                  <a:schemeClr val="tx1"/>
                </a:solidFill>
                <a:latin typeface="Calibri"/>
                <a:cs typeface="Calibri"/>
              </a:defRPr>
            </a:lvl4pPr>
            <a:lvl5pPr>
              <a:defRPr>
                <a:solidFill>
                  <a:schemeClr val="tx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144BE-5367-C341-A287-B4ED7F8B216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8955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0E58A-5E7F-ED47-A742-AADAA4163D5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7765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172450" cy="9080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34176-0216-DB47-BD9D-B01695CA0DD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3205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36D57-8384-EF43-8CE8-2602F78BBF8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0011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172450" cy="90805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238F9-CEC2-244E-A7D2-2A11661F5DA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8649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1669F-E594-9B49-938F-8769F75AB93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658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49C47-D646-E44F-AB20-7E65F5E5FA2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80668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7C194-2EB8-244F-81F0-1BEDB93F8DA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243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hteck 2"/>
          <p:cNvSpPr>
            <a:spLocks noChangeArrowheads="1"/>
          </p:cNvSpPr>
          <p:nvPr userDrawn="1"/>
        </p:nvSpPr>
        <p:spPr bwMode="auto">
          <a:xfrm>
            <a:off x="8172450" y="0"/>
            <a:ext cx="957263" cy="908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7203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0245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3AF07D19-4D9F-C942-AD7C-25E81B3C9EAF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72040" name="Line 8"/>
          <p:cNvSpPr>
            <a:spLocks noChangeShapeType="1"/>
          </p:cNvSpPr>
          <p:nvPr userDrawn="1"/>
        </p:nvSpPr>
        <p:spPr bwMode="auto">
          <a:xfrm flipV="1">
            <a:off x="250825" y="6328278"/>
            <a:ext cx="8713788" cy="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>
              <a:defRPr/>
            </a:pPr>
            <a:endParaRPr lang="de-DE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cs typeface="+mn-cs"/>
            </a:endParaRPr>
          </a:p>
        </p:txBody>
      </p:sp>
      <p:sp>
        <p:nvSpPr>
          <p:cNvPr id="8" name="Rectangle 4"/>
          <p:cNvSpPr txBox="1">
            <a:spLocks noChangeArrowheads="1"/>
          </p:cNvSpPr>
          <p:nvPr userDrawn="1"/>
        </p:nvSpPr>
        <p:spPr>
          <a:xfrm>
            <a:off x="2421372" y="6431882"/>
            <a:ext cx="4574654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r>
              <a:rPr lang="de-DE" sz="1200" dirty="0" smtClean="0">
                <a:latin typeface="Calibri"/>
                <a:cs typeface="Calibri"/>
              </a:rPr>
              <a:t>JJG, NBI, </a:t>
            </a:r>
            <a:r>
              <a:rPr lang="de-DE" sz="1200" dirty="0" err="1" smtClean="0">
                <a:latin typeface="Calibri"/>
                <a:cs typeface="Calibri"/>
              </a:rPr>
              <a:t>nov</a:t>
            </a:r>
            <a:r>
              <a:rPr lang="de-DE" sz="1200" dirty="0" smtClean="0">
                <a:latin typeface="Calibri"/>
                <a:cs typeface="Calibri"/>
              </a:rPr>
              <a:t> . 2012</a:t>
            </a:r>
          </a:p>
          <a:p>
            <a:pPr>
              <a:defRPr/>
            </a:pPr>
            <a:endParaRPr lang="de-DE" sz="1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539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49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bg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bg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Relationship Id="rId3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Relationship Id="rId3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ndico.cern.ch/event/HItownmeetin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" descr="ALICE_event_167693_0x3d94315a_2011-11-12_06:51:12_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89" y="1598"/>
            <a:ext cx="8513011" cy="626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0" y="1598"/>
            <a:ext cx="8903368" cy="61245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197556"/>
            <a:ext cx="8071853" cy="908050"/>
          </a:xfrm>
        </p:spPr>
        <p:txBody>
          <a:bodyPr/>
          <a:lstStyle/>
          <a:p>
            <a:r>
              <a:rPr lang="de-DE" dirty="0" err="1" smtClean="0"/>
              <a:t>Relativistic</a:t>
            </a:r>
            <a:r>
              <a:rPr lang="de-DE" dirty="0" smtClean="0"/>
              <a:t> Heavy-Ion </a:t>
            </a:r>
            <a:r>
              <a:rPr lang="de-DE" dirty="0" err="1" smtClean="0"/>
              <a:t>Collisions</a:t>
            </a:r>
            <a:r>
              <a:rPr lang="de-DE" dirty="0" smtClean="0"/>
              <a:t> @ LHC ++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0" y="4986421"/>
            <a:ext cx="1818105" cy="1139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6354345" y="5128403"/>
            <a:ext cx="1818105" cy="1139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kstfelt 8"/>
          <p:cNvSpPr txBox="1"/>
          <p:nvPr/>
        </p:nvSpPr>
        <p:spPr>
          <a:xfrm>
            <a:off x="6096001" y="4806402"/>
            <a:ext cx="2784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rgbClr val="FF0000"/>
                </a:solidFill>
                <a:latin typeface="Calibri"/>
                <a:cs typeface="Calibri"/>
              </a:rPr>
              <a:t>One</a:t>
            </a:r>
            <a:r>
              <a:rPr lang="da-DK" dirty="0" smtClean="0">
                <a:solidFill>
                  <a:srgbClr val="FF0000"/>
                </a:solidFill>
                <a:latin typeface="Calibri"/>
                <a:cs typeface="Calibri"/>
              </a:rPr>
              <a:t> central ALICE event for </a:t>
            </a:r>
          </a:p>
          <a:p>
            <a:r>
              <a:rPr lang="da-DK" dirty="0" smtClean="0">
                <a:solidFill>
                  <a:srgbClr val="FF0000"/>
                </a:solidFill>
                <a:latin typeface="Calibri"/>
                <a:cs typeface="Calibri"/>
              </a:rPr>
              <a:t>Pb+Pb @ 2.76 </a:t>
            </a:r>
            <a:r>
              <a:rPr lang="da-DK" dirty="0" err="1" smtClean="0">
                <a:solidFill>
                  <a:srgbClr val="FF0000"/>
                </a:solidFill>
                <a:latin typeface="Calibri"/>
                <a:cs typeface="Calibri"/>
              </a:rPr>
              <a:t>TeV.A</a:t>
            </a:r>
            <a:endParaRPr lang="da-DK" dirty="0" smtClean="0">
              <a:solidFill>
                <a:srgbClr val="FF0000"/>
              </a:solidFill>
              <a:latin typeface="Calibri"/>
              <a:cs typeface="Calibri"/>
            </a:endParaRPr>
          </a:p>
          <a:p>
            <a:r>
              <a:rPr lang="da-DK" dirty="0" smtClean="0">
                <a:solidFill>
                  <a:srgbClr val="FF0000"/>
                </a:solidFill>
                <a:latin typeface="Calibri"/>
                <a:cs typeface="Calibri"/>
              </a:rPr>
              <a:t>=&gt; E(</a:t>
            </a:r>
            <a:r>
              <a:rPr lang="da-DK" dirty="0" err="1" smtClean="0">
                <a:solidFill>
                  <a:srgbClr val="FF0000"/>
                </a:solidFill>
                <a:latin typeface="Calibri"/>
                <a:cs typeface="Calibri"/>
              </a:rPr>
              <a:t>kin_total</a:t>
            </a:r>
            <a:r>
              <a:rPr lang="da-DK" dirty="0" smtClean="0">
                <a:solidFill>
                  <a:srgbClr val="FF0000"/>
                </a:solidFill>
                <a:latin typeface="Calibri"/>
                <a:cs typeface="Calibri"/>
              </a:rPr>
              <a:t>)= 574 GeV </a:t>
            </a:r>
          </a:p>
          <a:p>
            <a:r>
              <a:rPr lang="da-DK" dirty="0" smtClean="0">
                <a:solidFill>
                  <a:srgbClr val="FF0000"/>
                </a:solidFill>
                <a:latin typeface="Calibri"/>
                <a:cs typeface="Calibri"/>
              </a:rPr>
              <a:t>0-5% central: </a:t>
            </a:r>
          </a:p>
          <a:p>
            <a:r>
              <a:rPr lang="da-DK" dirty="0" smtClean="0">
                <a:solidFill>
                  <a:srgbClr val="FF0000"/>
                </a:solidFill>
                <a:latin typeface="Calibri"/>
                <a:cs typeface="Calibri"/>
              </a:rPr>
              <a:t>25000 </a:t>
            </a:r>
            <a:r>
              <a:rPr lang="da-DK" dirty="0" err="1" smtClean="0">
                <a:solidFill>
                  <a:srgbClr val="FF0000"/>
                </a:solidFill>
                <a:latin typeface="Calibri"/>
                <a:cs typeface="Calibri"/>
              </a:rPr>
              <a:t>particles</a:t>
            </a:r>
            <a:endParaRPr lang="da-DK" dirty="0" smtClean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672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ALICE: LHC </a:t>
            </a:r>
            <a:r>
              <a:rPr lang="de-DE" dirty="0" err="1" smtClean="0"/>
              <a:t>phase</a:t>
            </a:r>
            <a:r>
              <a:rPr lang="de-DE" dirty="0" smtClean="0"/>
              <a:t> 1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457200" y="1255889"/>
            <a:ext cx="8229600" cy="4870274"/>
          </a:xfrm>
        </p:spPr>
        <p:txBody>
          <a:bodyPr/>
          <a:lstStyle/>
          <a:p>
            <a:r>
              <a:rPr lang="de-DE" sz="2400" dirty="0"/>
              <a:t>a</a:t>
            </a:r>
            <a:r>
              <a:rPr lang="de-DE" sz="2400" dirty="0" smtClean="0"/>
              <a:t>fter </a:t>
            </a:r>
            <a:r>
              <a:rPr lang="de-DE" sz="2400" dirty="0" err="1" smtClean="0">
                <a:solidFill>
                  <a:srgbClr val="0000FF"/>
                </a:solidFill>
              </a:rPr>
              <a:t>completion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of</a:t>
            </a:r>
            <a:r>
              <a:rPr lang="de-DE" sz="2400" dirty="0" smtClean="0">
                <a:solidFill>
                  <a:srgbClr val="0000FF"/>
                </a:solidFill>
              </a:rPr>
              <a:t> Phase 1 </a:t>
            </a:r>
            <a:r>
              <a:rPr lang="de-DE" sz="2400" dirty="0" smtClean="0"/>
              <a:t>(</a:t>
            </a:r>
            <a:r>
              <a:rPr lang="de-DE" sz="2400" dirty="0" smtClean="0">
                <a:solidFill>
                  <a:srgbClr val="FF0000"/>
                </a:solidFill>
              </a:rPr>
              <a:t>1 nb</a:t>
            </a:r>
            <a:r>
              <a:rPr lang="de-DE" sz="2400" baseline="30000" dirty="0" smtClean="0">
                <a:solidFill>
                  <a:srgbClr val="FF0000"/>
                </a:solidFill>
              </a:rPr>
              <a:t>-1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Pb-Pb</a:t>
            </a:r>
            <a:r>
              <a:rPr lang="de-DE" sz="2400" dirty="0" smtClean="0">
                <a:solidFill>
                  <a:srgbClr val="FF0000"/>
                </a:solidFill>
              </a:rPr>
              <a:t> at √</a:t>
            </a:r>
            <a:r>
              <a:rPr lang="de-DE" sz="2400" dirty="0" err="1">
                <a:solidFill>
                  <a:srgbClr val="FF0000"/>
                </a:solidFill>
              </a:rPr>
              <a:t>s</a:t>
            </a:r>
            <a:r>
              <a:rPr lang="de-DE" sz="2400" baseline="-25000" dirty="0" err="1">
                <a:solidFill>
                  <a:srgbClr val="FF0000"/>
                </a:solidFill>
              </a:rPr>
              <a:t>NN</a:t>
            </a:r>
            <a:r>
              <a:rPr lang="de-DE" sz="2400" dirty="0">
                <a:solidFill>
                  <a:srgbClr val="FF0000"/>
                </a:solidFill>
              </a:rPr>
              <a:t>=5.5 </a:t>
            </a:r>
            <a:r>
              <a:rPr lang="de-DE" sz="2400" dirty="0" smtClean="0">
                <a:solidFill>
                  <a:srgbClr val="FF0000"/>
                </a:solidFill>
              </a:rPr>
              <a:t>TeV</a:t>
            </a:r>
            <a:r>
              <a:rPr lang="de-DE" sz="2400" dirty="0" smtClean="0"/>
              <a:t>) </a:t>
            </a:r>
          </a:p>
          <a:p>
            <a:r>
              <a:rPr lang="de-DE" sz="2400" dirty="0" err="1" smtClean="0"/>
              <a:t>there</a:t>
            </a:r>
            <a:r>
              <a:rPr lang="de-DE" sz="2400" dirty="0" smtClean="0"/>
              <a:t> will </a:t>
            </a:r>
            <a:r>
              <a:rPr lang="de-DE" sz="2400" dirty="0" err="1" smtClean="0"/>
              <a:t>be</a:t>
            </a:r>
            <a:r>
              <a:rPr lang="de-DE" sz="2400" dirty="0" smtClean="0"/>
              <a:t> high-</a:t>
            </a:r>
            <a:r>
              <a:rPr lang="de-DE" sz="2400" dirty="0" err="1" smtClean="0"/>
              <a:t>precision</a:t>
            </a:r>
            <a:r>
              <a:rPr lang="de-DE" sz="2400" dirty="0" smtClean="0"/>
              <a:t> </a:t>
            </a:r>
            <a:r>
              <a:rPr lang="de-DE" sz="2400" dirty="0" err="1" smtClean="0"/>
              <a:t>data</a:t>
            </a:r>
            <a:r>
              <a:rPr lang="de-DE" sz="2400" dirty="0" smtClean="0"/>
              <a:t> </a:t>
            </a:r>
            <a:r>
              <a:rPr lang="de-DE" sz="2400" dirty="0" err="1" smtClean="0"/>
              <a:t>available</a:t>
            </a:r>
            <a:r>
              <a:rPr lang="de-DE" sz="2400" dirty="0" smtClean="0"/>
              <a:t> on </a:t>
            </a:r>
            <a:r>
              <a:rPr lang="de-DE" sz="2400" dirty="0" err="1" smtClean="0"/>
              <a:t>some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key</a:t>
            </a:r>
            <a:endParaRPr lang="de-DE" sz="2400" dirty="0" smtClean="0"/>
          </a:p>
          <a:p>
            <a:r>
              <a:rPr lang="de-DE" sz="2400" dirty="0"/>
              <a:t>o</a:t>
            </a:r>
            <a:r>
              <a:rPr lang="de-DE" sz="2400" dirty="0" smtClean="0"/>
              <a:t>bservables </a:t>
            </a:r>
          </a:p>
          <a:p>
            <a:endParaRPr lang="de-DE" sz="2400" dirty="0" smtClean="0"/>
          </a:p>
          <a:p>
            <a:r>
              <a:rPr lang="de-DE" sz="2400" dirty="0" smtClean="0">
                <a:solidFill>
                  <a:srgbClr val="0000FF"/>
                </a:solidFill>
              </a:rPr>
              <a:t>BUT</a:t>
            </a:r>
          </a:p>
          <a:p>
            <a:endParaRPr lang="de-DE" sz="2400" dirty="0"/>
          </a:p>
          <a:p>
            <a:r>
              <a:rPr lang="de-DE" sz="2400" dirty="0" err="1"/>
              <a:t>there</a:t>
            </a:r>
            <a:r>
              <a:rPr lang="de-DE" sz="2400" dirty="0"/>
              <a:t> </a:t>
            </a:r>
            <a:r>
              <a:rPr lang="de-DE" sz="2400" dirty="0" err="1"/>
              <a:t>are</a:t>
            </a:r>
            <a:r>
              <a:rPr lang="de-DE" sz="2400" dirty="0"/>
              <a:t> </a:t>
            </a:r>
            <a:r>
              <a:rPr lang="de-DE" sz="2400" dirty="0" err="1"/>
              <a:t>major</a:t>
            </a:r>
            <a:r>
              <a:rPr lang="de-DE" sz="2400" dirty="0"/>
              <a:t> </a:t>
            </a:r>
            <a:r>
              <a:rPr lang="de-DE" sz="2400" dirty="0" err="1"/>
              <a:t>opportunities</a:t>
            </a:r>
            <a:r>
              <a:rPr lang="de-DE" sz="2400" dirty="0"/>
              <a:t> at </a:t>
            </a:r>
            <a:r>
              <a:rPr lang="de-DE" sz="2400" dirty="0" err="1"/>
              <a:t>the</a:t>
            </a:r>
            <a:r>
              <a:rPr lang="de-DE" sz="2400" dirty="0"/>
              <a:t> LHC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be</a:t>
            </a:r>
            <a:r>
              <a:rPr lang="de-DE" sz="2400" dirty="0"/>
              <a:t> </a:t>
            </a:r>
            <a:r>
              <a:rPr lang="de-DE" sz="2400" dirty="0" err="1"/>
              <a:t>explored</a:t>
            </a:r>
            <a:r>
              <a:rPr lang="de-DE" sz="2400" dirty="0"/>
              <a:t> </a:t>
            </a:r>
            <a:r>
              <a:rPr lang="de-DE" sz="2400" dirty="0" err="1">
                <a:solidFill>
                  <a:srgbClr val="0000FF"/>
                </a:solidFill>
              </a:rPr>
              <a:t>with</a:t>
            </a:r>
            <a:r>
              <a:rPr lang="de-DE" sz="2400" dirty="0">
                <a:solidFill>
                  <a:srgbClr val="0000FF"/>
                </a:solidFill>
              </a:rPr>
              <a:t> </a:t>
            </a:r>
            <a:r>
              <a:rPr lang="de-DE" sz="2400" dirty="0" err="1">
                <a:solidFill>
                  <a:srgbClr val="0000FF"/>
                </a:solidFill>
              </a:rPr>
              <a:t>increased</a:t>
            </a:r>
            <a:r>
              <a:rPr lang="de-DE" sz="2400" dirty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Pb-Pb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luminosity</a:t>
            </a:r>
            <a:r>
              <a:rPr lang="de-DE" sz="2400" dirty="0" smtClean="0">
                <a:solidFill>
                  <a:srgbClr val="0000FF"/>
                </a:solidFill>
              </a:rPr>
              <a:t>!</a:t>
            </a:r>
          </a:p>
          <a:p>
            <a:endParaRPr lang="de-DE" sz="2400" dirty="0"/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931074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</a:t>
            </a:r>
            <a:r>
              <a:rPr lang="de-DE" dirty="0" err="1" smtClean="0"/>
              <a:t>uture</a:t>
            </a:r>
            <a:r>
              <a:rPr lang="de-DE" dirty="0" smtClean="0"/>
              <a:t> </a:t>
            </a:r>
            <a:r>
              <a:rPr lang="de-DE" dirty="0" err="1" smtClean="0"/>
              <a:t>opportunities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</a:t>
            </a:r>
            <a:r>
              <a:rPr lang="de-DE" dirty="0" smtClean="0"/>
              <a:t>HL-LHC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de-DE" sz="2000" dirty="0" smtClean="0">
                <a:solidFill>
                  <a:srgbClr val="0000FF"/>
                </a:solidFill>
              </a:rPr>
              <a:t>Jets	</a:t>
            </a:r>
            <a:r>
              <a:rPr lang="de-DE" sz="1800" dirty="0"/>
              <a:t>	</a:t>
            </a:r>
            <a:r>
              <a:rPr lang="de-DE" sz="1800" dirty="0" smtClean="0"/>
              <a:t>- </a:t>
            </a:r>
            <a:r>
              <a:rPr lang="de-DE" sz="1800" dirty="0" err="1" smtClean="0"/>
              <a:t>precision</a:t>
            </a:r>
            <a:r>
              <a:rPr lang="de-DE" sz="1800" dirty="0" smtClean="0"/>
              <a:t> </a:t>
            </a:r>
            <a:r>
              <a:rPr lang="de-DE" sz="1800" dirty="0" err="1" smtClean="0"/>
              <a:t>measurements</a:t>
            </a:r>
            <a:r>
              <a:rPr lang="de-DE" sz="1800" dirty="0"/>
              <a:t>:</a:t>
            </a:r>
            <a:r>
              <a:rPr lang="de-DE" sz="1800" dirty="0" smtClean="0"/>
              <a:t> </a:t>
            </a:r>
          </a:p>
          <a:p>
            <a:pPr marL="0" indent="0"/>
            <a:r>
              <a:rPr lang="de-DE" sz="1800" dirty="0"/>
              <a:t>	</a:t>
            </a:r>
            <a:r>
              <a:rPr lang="de-DE" sz="1800" dirty="0" smtClean="0"/>
              <a:t>		</a:t>
            </a:r>
            <a:r>
              <a:rPr lang="de-DE" sz="1800" dirty="0" err="1" smtClean="0">
                <a:ea typeface="Lucida Grande"/>
              </a:rPr>
              <a:t>γ</a:t>
            </a:r>
            <a:r>
              <a:rPr lang="de-DE" sz="1800" dirty="0" smtClean="0">
                <a:ea typeface="Lucida Grande"/>
              </a:rPr>
              <a:t>-Jet, b-Jet, Z-Jet, multi-Jet, </a:t>
            </a:r>
          </a:p>
          <a:p>
            <a:pPr marL="0" indent="0"/>
            <a:r>
              <a:rPr lang="de-DE" sz="1800" dirty="0">
                <a:ea typeface="Lucida Grande"/>
              </a:rPr>
              <a:t>	</a:t>
            </a:r>
            <a:r>
              <a:rPr lang="de-DE" sz="1800" dirty="0" smtClean="0">
                <a:ea typeface="Lucida Grande"/>
              </a:rPr>
              <a:t>		PID </a:t>
            </a:r>
            <a:r>
              <a:rPr lang="de-DE" sz="1800" dirty="0" err="1" smtClean="0">
                <a:ea typeface="Lucida Grande"/>
              </a:rPr>
              <a:t>fragmentation</a:t>
            </a:r>
            <a:r>
              <a:rPr lang="de-DE" sz="1800" dirty="0" smtClean="0">
                <a:ea typeface="Lucida Grande"/>
              </a:rPr>
              <a:t> </a:t>
            </a:r>
            <a:r>
              <a:rPr lang="de-DE" sz="1800" dirty="0" err="1" smtClean="0">
                <a:ea typeface="Lucida Grande"/>
              </a:rPr>
              <a:t>functions</a:t>
            </a:r>
            <a:r>
              <a:rPr lang="de-DE" sz="1800" dirty="0" smtClean="0">
                <a:ea typeface="Lucida Grande"/>
              </a:rPr>
              <a:t>,</a:t>
            </a:r>
          </a:p>
          <a:p>
            <a:pPr marL="0" indent="0"/>
            <a:r>
              <a:rPr lang="de-DE" sz="1800" dirty="0">
                <a:ea typeface="Lucida Grande"/>
              </a:rPr>
              <a:t>	</a:t>
            </a:r>
            <a:r>
              <a:rPr lang="de-DE" sz="1800" dirty="0" smtClean="0">
                <a:ea typeface="Lucida Grande"/>
              </a:rPr>
              <a:t>		TeV-</a:t>
            </a:r>
            <a:r>
              <a:rPr lang="de-DE" sz="1800" dirty="0" err="1" smtClean="0">
                <a:ea typeface="Lucida Grande"/>
              </a:rPr>
              <a:t>scale</a:t>
            </a:r>
            <a:r>
              <a:rPr lang="de-DE" sz="1800" dirty="0" smtClean="0">
                <a:ea typeface="Lucida Grande"/>
              </a:rPr>
              <a:t> </a:t>
            </a:r>
            <a:r>
              <a:rPr lang="de-DE" sz="1800" dirty="0" err="1" smtClean="0">
                <a:ea typeface="Lucida Grande"/>
              </a:rPr>
              <a:t>jet</a:t>
            </a:r>
            <a:r>
              <a:rPr lang="de-DE" sz="1800" dirty="0" smtClean="0">
                <a:ea typeface="Lucida Grande"/>
              </a:rPr>
              <a:t> </a:t>
            </a:r>
            <a:r>
              <a:rPr lang="de-DE" sz="1800" dirty="0" err="1" smtClean="0">
                <a:ea typeface="Lucida Grande"/>
              </a:rPr>
              <a:t>quenching</a:t>
            </a:r>
            <a:r>
              <a:rPr lang="de-DE" sz="1800" dirty="0" smtClean="0">
                <a:ea typeface="Lucida Grande"/>
              </a:rPr>
              <a:t> </a:t>
            </a:r>
          </a:p>
          <a:p>
            <a:pPr marL="0" indent="0"/>
            <a:endParaRPr lang="de-DE" sz="800" dirty="0" smtClean="0"/>
          </a:p>
          <a:p>
            <a:pPr marL="0" indent="0"/>
            <a:r>
              <a:rPr lang="de-DE" sz="2000" dirty="0" err="1" smtClean="0">
                <a:solidFill>
                  <a:srgbClr val="0000FF"/>
                </a:solidFill>
              </a:rPr>
              <a:t>ϒ</a:t>
            </a:r>
            <a:r>
              <a:rPr lang="de-DE" sz="2000" dirty="0" smtClean="0">
                <a:solidFill>
                  <a:srgbClr val="0000FF"/>
                </a:solidFill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</a:rPr>
              <a:t>spectroscopy</a:t>
            </a:r>
            <a:r>
              <a:rPr lang="de-DE" sz="2000" dirty="0">
                <a:solidFill>
                  <a:srgbClr val="0000FF"/>
                </a:solidFill>
              </a:rPr>
              <a:t> </a:t>
            </a:r>
            <a:r>
              <a:rPr lang="de-DE" sz="2000" dirty="0" smtClean="0">
                <a:solidFill>
                  <a:srgbClr val="0000FF"/>
                </a:solidFill>
              </a:rPr>
              <a:t>	</a:t>
            </a:r>
            <a:r>
              <a:rPr lang="de-DE" sz="1800" dirty="0" smtClean="0"/>
              <a:t>- 1s, 2s, 3s </a:t>
            </a:r>
            <a:r>
              <a:rPr lang="de-DE" sz="1800" dirty="0" err="1" smtClean="0"/>
              <a:t>states</a:t>
            </a:r>
            <a:r>
              <a:rPr lang="de-DE" sz="1800" dirty="0" smtClean="0"/>
              <a:t>, </a:t>
            </a:r>
            <a:r>
              <a:rPr lang="de-DE" sz="1800" dirty="0" err="1" smtClean="0"/>
              <a:t>onset-behaviour</a:t>
            </a:r>
            <a:endParaRPr lang="de-DE" sz="1800" dirty="0" smtClean="0"/>
          </a:p>
          <a:p>
            <a:pPr marL="0" indent="0"/>
            <a:endParaRPr lang="de-DE" sz="800" dirty="0" smtClean="0">
              <a:solidFill>
                <a:srgbClr val="0000FF"/>
              </a:solidFill>
            </a:endParaRPr>
          </a:p>
          <a:p>
            <a:pPr marL="0" indent="0"/>
            <a:r>
              <a:rPr lang="de-DE" sz="2000" dirty="0" err="1" smtClean="0">
                <a:solidFill>
                  <a:srgbClr val="0000FF"/>
                </a:solidFill>
              </a:rPr>
              <a:t>Charmonia</a:t>
            </a:r>
            <a:r>
              <a:rPr lang="de-DE" sz="1800" dirty="0"/>
              <a:t>	</a:t>
            </a:r>
            <a:r>
              <a:rPr lang="de-DE" sz="1800" dirty="0" smtClean="0"/>
              <a:t>- </a:t>
            </a:r>
            <a:r>
              <a:rPr lang="de-DE" sz="1800" dirty="0" err="1" smtClean="0"/>
              <a:t>low</a:t>
            </a:r>
            <a:r>
              <a:rPr lang="de-DE" sz="1800" dirty="0" smtClean="0"/>
              <a:t> </a:t>
            </a:r>
            <a:r>
              <a:rPr lang="de-DE" sz="1800" i="1" dirty="0" err="1" smtClean="0"/>
              <a:t>p</a:t>
            </a:r>
            <a:r>
              <a:rPr lang="de-DE" sz="1800" baseline="-25000" dirty="0" err="1" smtClean="0"/>
              <a:t>T</a:t>
            </a:r>
            <a:r>
              <a:rPr lang="de-DE" sz="1800" dirty="0" smtClean="0"/>
              <a:t> J/</a:t>
            </a:r>
            <a:r>
              <a:rPr lang="de-DE" sz="1800" dirty="0" err="1" smtClean="0">
                <a:ea typeface="Lucida Grande"/>
              </a:rPr>
              <a:t>ψ</a:t>
            </a:r>
            <a:r>
              <a:rPr lang="de-DE" sz="1800" dirty="0"/>
              <a:t> </a:t>
            </a:r>
            <a:r>
              <a:rPr lang="de-DE" sz="1800" dirty="0" err="1" smtClean="0"/>
              <a:t>over</a:t>
            </a:r>
            <a:r>
              <a:rPr lang="de-DE" sz="1800" dirty="0" smtClean="0"/>
              <a:t> </a:t>
            </a:r>
            <a:r>
              <a:rPr lang="de-DE" sz="1800" dirty="0" err="1" smtClean="0"/>
              <a:t>wide</a:t>
            </a:r>
            <a:r>
              <a:rPr lang="de-DE" sz="1800" dirty="0" smtClean="0"/>
              <a:t> </a:t>
            </a:r>
            <a:r>
              <a:rPr lang="de-DE" sz="1800" dirty="0" err="1" smtClean="0"/>
              <a:t>rapidity</a:t>
            </a:r>
            <a:r>
              <a:rPr lang="de-DE" sz="1800" dirty="0" smtClean="0"/>
              <a:t> </a:t>
            </a:r>
            <a:r>
              <a:rPr lang="de-DE" sz="1800" dirty="0" err="1" smtClean="0"/>
              <a:t>range</a:t>
            </a:r>
            <a:r>
              <a:rPr lang="de-DE" sz="1800" dirty="0" smtClean="0"/>
              <a:t>, </a:t>
            </a:r>
            <a:r>
              <a:rPr lang="de-DE" sz="1800" dirty="0" err="1" smtClean="0">
                <a:ea typeface="Lucida Grande"/>
              </a:rPr>
              <a:t>ψ</a:t>
            </a:r>
            <a:r>
              <a:rPr lang="de-DE" sz="1800" dirty="0" smtClean="0"/>
              <a:t>‘, </a:t>
            </a:r>
            <a:r>
              <a:rPr lang="de-DE" sz="1800" dirty="0" err="1" smtClean="0">
                <a:ea typeface="Lucida Grande"/>
              </a:rPr>
              <a:t>Χ</a:t>
            </a:r>
            <a:r>
              <a:rPr lang="de-DE" sz="1800" baseline="-25000" dirty="0" err="1" smtClean="0"/>
              <a:t>c</a:t>
            </a:r>
            <a:endParaRPr lang="de-DE" sz="1800" baseline="-25000" dirty="0" smtClean="0"/>
          </a:p>
          <a:p>
            <a:pPr marL="0" indent="0"/>
            <a:endParaRPr lang="de-DE" sz="800" dirty="0" smtClean="0">
              <a:solidFill>
                <a:srgbClr val="0000FF"/>
              </a:solidFill>
            </a:endParaRPr>
          </a:p>
          <a:p>
            <a:pPr marL="0" indent="0"/>
            <a:r>
              <a:rPr lang="de-DE" sz="2000" dirty="0" smtClean="0">
                <a:solidFill>
                  <a:srgbClr val="0000FF"/>
                </a:solidFill>
              </a:rPr>
              <a:t>Heavy </a:t>
            </a:r>
            <a:r>
              <a:rPr lang="de-DE" sz="2000" dirty="0" err="1" smtClean="0">
                <a:solidFill>
                  <a:srgbClr val="0000FF"/>
                </a:solidFill>
              </a:rPr>
              <a:t>Flavors</a:t>
            </a:r>
            <a:r>
              <a:rPr lang="de-DE" sz="2000" dirty="0"/>
              <a:t>	</a:t>
            </a:r>
            <a:r>
              <a:rPr lang="de-DE" sz="1800" dirty="0" smtClean="0"/>
              <a:t>- </a:t>
            </a:r>
            <a:r>
              <a:rPr lang="de-DE" sz="1800" dirty="0" err="1"/>
              <a:t>c</a:t>
            </a:r>
            <a:r>
              <a:rPr lang="de-DE" sz="1800" dirty="0" err="1" smtClean="0"/>
              <a:t>omprehensive</a:t>
            </a:r>
            <a:r>
              <a:rPr lang="de-DE" sz="1800" dirty="0" smtClean="0"/>
              <a:t> </a:t>
            </a:r>
            <a:r>
              <a:rPr lang="de-DE" sz="1800" dirty="0" err="1" smtClean="0"/>
              <a:t>measurement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D, D</a:t>
            </a:r>
            <a:r>
              <a:rPr lang="de-DE" sz="1800" baseline="30000" dirty="0" smtClean="0"/>
              <a:t>*</a:t>
            </a:r>
            <a:r>
              <a:rPr lang="de-DE" sz="1800" dirty="0" smtClean="0"/>
              <a:t>, </a:t>
            </a:r>
            <a:r>
              <a:rPr lang="de-DE" sz="1800" dirty="0" err="1" smtClean="0"/>
              <a:t>D</a:t>
            </a:r>
            <a:r>
              <a:rPr lang="de-DE" sz="1800" baseline="-25000" dirty="0" err="1" smtClean="0"/>
              <a:t>s</a:t>
            </a:r>
            <a:r>
              <a:rPr lang="de-DE" sz="1800" dirty="0" smtClean="0"/>
              <a:t>, </a:t>
            </a:r>
            <a:r>
              <a:rPr lang="de-DE" sz="1800" dirty="0" err="1" smtClean="0">
                <a:ea typeface="Lucida Grande"/>
              </a:rPr>
              <a:t>Λ</a:t>
            </a:r>
            <a:r>
              <a:rPr lang="de-DE" sz="1800" baseline="-25000" dirty="0" err="1" smtClean="0"/>
              <a:t>c</a:t>
            </a:r>
            <a:r>
              <a:rPr lang="de-DE" sz="1800" dirty="0" smtClean="0"/>
              <a:t>, B, </a:t>
            </a:r>
            <a:r>
              <a:rPr lang="de-DE" sz="1800" dirty="0" err="1" smtClean="0">
                <a:ea typeface="Lucida Grande"/>
              </a:rPr>
              <a:t>Λ</a:t>
            </a:r>
            <a:r>
              <a:rPr lang="de-DE" sz="1800" baseline="-25000" dirty="0" err="1" smtClean="0"/>
              <a:t>b</a:t>
            </a:r>
            <a:r>
              <a:rPr lang="de-DE" sz="1800" dirty="0"/>
              <a:t>:</a:t>
            </a:r>
            <a:endParaRPr lang="de-DE" sz="1800" baseline="-25000" dirty="0" smtClean="0"/>
          </a:p>
          <a:p>
            <a:pPr marL="0" indent="0"/>
            <a:r>
              <a:rPr lang="de-DE" sz="1800" baseline="-25000" dirty="0"/>
              <a:t>	</a:t>
            </a:r>
            <a:r>
              <a:rPr lang="de-DE" sz="1800" baseline="-25000" dirty="0" smtClean="0"/>
              <a:t>		</a:t>
            </a:r>
            <a:r>
              <a:rPr lang="de-DE" sz="1800" dirty="0" smtClean="0"/>
              <a:t>Baryon/Meson </a:t>
            </a:r>
            <a:r>
              <a:rPr lang="de-DE" sz="1800" dirty="0" err="1" smtClean="0"/>
              <a:t>ratios</a:t>
            </a:r>
            <a:r>
              <a:rPr lang="de-DE" sz="1800" dirty="0" smtClean="0"/>
              <a:t> down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low</a:t>
            </a:r>
            <a:r>
              <a:rPr lang="de-DE" sz="1800" dirty="0" smtClean="0"/>
              <a:t> </a:t>
            </a:r>
            <a:r>
              <a:rPr lang="de-DE" sz="1800" i="1" dirty="0" err="1" smtClean="0"/>
              <a:t>p</a:t>
            </a:r>
            <a:r>
              <a:rPr lang="de-DE" sz="1800" baseline="-25000" dirty="0" err="1" smtClean="0"/>
              <a:t>T</a:t>
            </a:r>
            <a:r>
              <a:rPr lang="de-DE" sz="1800" dirty="0" smtClean="0"/>
              <a:t>, </a:t>
            </a:r>
            <a:r>
              <a:rPr lang="de-DE" sz="1800" i="1" dirty="0" smtClean="0"/>
              <a:t>R</a:t>
            </a:r>
            <a:r>
              <a:rPr lang="de-DE" sz="1800" baseline="-25000" dirty="0" smtClean="0"/>
              <a:t>AA</a:t>
            </a:r>
            <a:r>
              <a:rPr lang="de-DE" sz="1800" dirty="0" smtClean="0"/>
              <a:t>, </a:t>
            </a:r>
            <a:r>
              <a:rPr lang="de-DE" sz="1800" i="1" dirty="0" smtClean="0"/>
              <a:t>v</a:t>
            </a:r>
            <a:r>
              <a:rPr lang="de-DE" sz="1800" i="1" baseline="-25000" dirty="0" smtClean="0"/>
              <a:t>2</a:t>
            </a:r>
          </a:p>
          <a:p>
            <a:pPr marL="0" indent="0"/>
            <a:r>
              <a:rPr lang="de-DE" sz="1800" i="1" baseline="-25000" dirty="0"/>
              <a:t>	</a:t>
            </a:r>
            <a:r>
              <a:rPr lang="de-DE" sz="1800" i="1" baseline="-25000" dirty="0" smtClean="0"/>
              <a:t>		</a:t>
            </a:r>
            <a:r>
              <a:rPr lang="de-DE" sz="1800" dirty="0" err="1" smtClean="0"/>
              <a:t>accurate</a:t>
            </a:r>
            <a:r>
              <a:rPr lang="de-DE" sz="1800" dirty="0" smtClean="0"/>
              <a:t> </a:t>
            </a:r>
            <a:r>
              <a:rPr lang="de-DE" sz="1800" dirty="0" err="1" smtClean="0"/>
              <a:t>normalization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 err="1" smtClean="0"/>
              <a:t>quarkonia</a:t>
            </a:r>
            <a:endParaRPr lang="de-DE" sz="1800" dirty="0" smtClean="0"/>
          </a:p>
          <a:p>
            <a:pPr marL="0" indent="0"/>
            <a:endParaRPr lang="de-DE" sz="800" dirty="0" smtClean="0">
              <a:solidFill>
                <a:srgbClr val="0000FF"/>
              </a:solidFill>
            </a:endParaRPr>
          </a:p>
          <a:p>
            <a:pPr marL="0" indent="0"/>
            <a:r>
              <a:rPr lang="de-DE" sz="2000" dirty="0" smtClean="0">
                <a:solidFill>
                  <a:srgbClr val="0000FF"/>
                </a:solidFill>
              </a:rPr>
              <a:t>EM </a:t>
            </a:r>
            <a:r>
              <a:rPr lang="de-DE" sz="2000" dirty="0" err="1" smtClean="0">
                <a:solidFill>
                  <a:srgbClr val="0000FF"/>
                </a:solidFill>
              </a:rPr>
              <a:t>radiation</a:t>
            </a:r>
            <a:r>
              <a:rPr lang="de-DE" sz="2000" dirty="0">
                <a:solidFill>
                  <a:srgbClr val="0000FF"/>
                </a:solidFill>
              </a:rPr>
              <a:t>	</a:t>
            </a:r>
            <a:r>
              <a:rPr lang="de-DE" sz="1800" dirty="0" smtClean="0"/>
              <a:t>- </a:t>
            </a:r>
            <a:r>
              <a:rPr lang="de-DE" sz="1800" dirty="0" err="1" smtClean="0"/>
              <a:t>low</a:t>
            </a:r>
            <a:r>
              <a:rPr lang="de-DE" sz="1800" dirty="0" smtClean="0"/>
              <a:t> </a:t>
            </a:r>
            <a:r>
              <a:rPr lang="de-DE" sz="1800" dirty="0" err="1" smtClean="0"/>
              <a:t>mass</a:t>
            </a:r>
            <a:r>
              <a:rPr lang="de-DE" sz="1800" dirty="0" smtClean="0"/>
              <a:t> </a:t>
            </a:r>
            <a:r>
              <a:rPr lang="de-DE" sz="1800" dirty="0" err="1" smtClean="0"/>
              <a:t>dileptons</a:t>
            </a:r>
            <a:endParaRPr lang="de-DE" sz="1800" dirty="0" smtClean="0"/>
          </a:p>
          <a:p>
            <a:pPr marL="0" indent="0"/>
            <a:endParaRPr lang="de-DE" sz="800" dirty="0"/>
          </a:p>
          <a:p>
            <a:pPr marL="0" indent="0"/>
            <a:r>
              <a:rPr lang="de-DE" sz="2000" dirty="0" err="1" smtClean="0">
                <a:solidFill>
                  <a:srgbClr val="0000FF"/>
                </a:solidFill>
              </a:rPr>
              <a:t>Exotica</a:t>
            </a:r>
            <a:r>
              <a:rPr lang="de-DE" sz="1800" dirty="0" smtClean="0"/>
              <a:t>		- anti-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hypernuclei</a:t>
            </a:r>
            <a:endParaRPr lang="de-DE" sz="18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pic>
        <p:nvPicPr>
          <p:cNvPr id="5" name="Bild 4" descr="atlas-logo-0803011_05_clea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267" y="1829484"/>
            <a:ext cx="1206468" cy="1447762"/>
          </a:xfrm>
          <a:prstGeom prst="rect">
            <a:avLst/>
          </a:prstGeom>
        </p:spPr>
      </p:pic>
      <p:pic>
        <p:nvPicPr>
          <p:cNvPr id="6" name="Bild 5" descr="cmsLogo_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941" y="2135400"/>
            <a:ext cx="1025684" cy="1023087"/>
          </a:xfrm>
          <a:prstGeom prst="rect">
            <a:avLst/>
          </a:prstGeom>
        </p:spPr>
      </p:pic>
      <p:pic>
        <p:nvPicPr>
          <p:cNvPr id="7" name="Picture 6" descr="alice-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78" y="3765689"/>
            <a:ext cx="828823" cy="113057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358230" y="5495221"/>
            <a:ext cx="3651084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de-DE" sz="2800" b="1" dirty="0" err="1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e</a:t>
            </a:r>
            <a:r>
              <a:rPr lang="de-DE" sz="2800" b="1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nter</a:t>
            </a:r>
            <a:r>
              <a:rPr lang="de-DE" sz="2800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10 nb</a:t>
            </a:r>
            <a:r>
              <a:rPr lang="de-DE" sz="2800" b="1" baseline="300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-1</a:t>
            </a:r>
            <a:r>
              <a:rPr lang="de-DE" sz="2800" b="1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sz="2800" b="1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regime</a:t>
            </a:r>
            <a:endParaRPr lang="de-DE" sz="2800" b="1" dirty="0" smtClean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2987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ALICE – upgrade </a:t>
            </a:r>
            <a:r>
              <a:rPr lang="de-DE" dirty="0" err="1" smtClean="0"/>
              <a:t>strategy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6251" y="1255889"/>
            <a:ext cx="8619959" cy="4870274"/>
          </a:xfrm>
        </p:spPr>
        <p:txBody>
          <a:bodyPr/>
          <a:lstStyle/>
          <a:p>
            <a:r>
              <a:rPr lang="de-DE" sz="2000" dirty="0" err="1" smtClean="0"/>
              <a:t>Dedicated</a:t>
            </a:r>
            <a:r>
              <a:rPr lang="de-DE" sz="2000" dirty="0" smtClean="0"/>
              <a:t> heavy-</a:t>
            </a:r>
            <a:r>
              <a:rPr lang="de-DE" sz="2000" dirty="0" err="1" smtClean="0"/>
              <a:t>ion</a:t>
            </a:r>
            <a:r>
              <a:rPr lang="de-DE" sz="2000" dirty="0" smtClean="0"/>
              <a:t> </a:t>
            </a:r>
            <a:r>
              <a:rPr lang="de-DE" sz="2000" dirty="0" err="1" smtClean="0"/>
              <a:t>experiment</a:t>
            </a:r>
            <a:endParaRPr lang="de-DE" sz="2000" dirty="0" smtClean="0"/>
          </a:p>
          <a:p>
            <a:r>
              <a:rPr lang="de-DE" sz="2000" dirty="0">
                <a:solidFill>
                  <a:srgbClr val="0000FF"/>
                </a:solidFill>
              </a:rPr>
              <a:t>	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upgrades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focus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on heavy-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ion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physics</a:t>
            </a:r>
            <a:endParaRPr lang="de-DE" sz="2000" dirty="0" smtClean="0">
              <a:solidFill>
                <a:srgbClr val="0000FF"/>
              </a:solidFill>
              <a:sym typeface="Wingdings"/>
            </a:endParaRPr>
          </a:p>
          <a:p>
            <a:endParaRPr lang="de-DE" sz="2000" dirty="0">
              <a:solidFill>
                <a:srgbClr val="0000FF"/>
              </a:solidFill>
              <a:sym typeface="Wingdings"/>
            </a:endParaRPr>
          </a:p>
          <a:p>
            <a:r>
              <a:rPr lang="de-DE" sz="2000" dirty="0" err="1" smtClean="0">
                <a:solidFill>
                  <a:srgbClr val="000000"/>
                </a:solidFill>
                <a:sym typeface="Wingdings"/>
              </a:rPr>
              <a:t>Strengthen</a:t>
            </a:r>
            <a:r>
              <a:rPr lang="de-DE" sz="20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sym typeface="Wingdings"/>
              </a:rPr>
              <a:t>the</a:t>
            </a:r>
            <a:r>
              <a:rPr lang="de-DE" sz="20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sym typeface="Wingdings"/>
              </a:rPr>
              <a:t>uniqueness</a:t>
            </a:r>
            <a:r>
              <a:rPr lang="de-DE" sz="20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sym typeface="Wingdings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sym typeface="Wingdings"/>
              </a:rPr>
              <a:t> ALICE</a:t>
            </a:r>
          </a:p>
          <a:p>
            <a:r>
              <a:rPr lang="de-DE" sz="2000" dirty="0">
                <a:solidFill>
                  <a:srgbClr val="0000FF"/>
                </a:solidFill>
                <a:sym typeface="Wingdings"/>
              </a:rPr>
              <a:t>	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improve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sym typeface="Wingdings"/>
              </a:rPr>
              <a:t>low</a:t>
            </a:r>
            <a:r>
              <a:rPr lang="de-DE" sz="2000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de-DE" sz="2000" i="1" dirty="0" err="1" smtClean="0">
                <a:solidFill>
                  <a:srgbClr val="FF0000"/>
                </a:solidFill>
                <a:sym typeface="Wingdings"/>
              </a:rPr>
              <a:t>p</a:t>
            </a:r>
            <a:r>
              <a:rPr lang="de-DE" sz="2000" baseline="-25000" dirty="0" err="1" smtClean="0">
                <a:solidFill>
                  <a:srgbClr val="FF0000"/>
                </a:solidFill>
                <a:sym typeface="Wingdings"/>
              </a:rPr>
              <a:t>T</a:t>
            </a:r>
            <a:r>
              <a:rPr lang="de-DE" sz="2000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  <a:sym typeface="Wingdings"/>
              </a:rPr>
              <a:t>tracking</a:t>
            </a:r>
            <a:r>
              <a:rPr lang="de-DE" sz="2000" dirty="0" smtClean="0">
                <a:solidFill>
                  <a:srgbClr val="FF0000"/>
                </a:solidFill>
                <a:sym typeface="Wingdings"/>
              </a:rPr>
              <a:t>, </a:t>
            </a:r>
            <a:r>
              <a:rPr lang="de-DE" sz="2000" dirty="0" err="1" smtClean="0">
                <a:solidFill>
                  <a:srgbClr val="FF0000"/>
                </a:solidFill>
                <a:sym typeface="Wingdings"/>
              </a:rPr>
              <a:t>verte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xing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,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and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smtClean="0">
                <a:solidFill>
                  <a:srgbClr val="FF0000"/>
                </a:solidFill>
                <a:sym typeface="Wingdings"/>
              </a:rPr>
              <a:t>PID </a:t>
            </a:r>
            <a:r>
              <a:rPr lang="de-DE" sz="2000" dirty="0" err="1" smtClean="0">
                <a:solidFill>
                  <a:srgbClr val="FF0000"/>
                </a:solidFill>
                <a:sym typeface="Wingdings"/>
              </a:rPr>
              <a:t>capabilities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, </a:t>
            </a:r>
            <a:endParaRPr lang="de-DE" sz="2000" dirty="0" smtClean="0">
              <a:solidFill>
                <a:srgbClr val="0000FF"/>
              </a:solidFill>
              <a:sym typeface="Wingdings"/>
            </a:endParaRPr>
          </a:p>
          <a:p>
            <a:r>
              <a:rPr lang="de-DE" sz="2000" dirty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          </a:t>
            </a:r>
            <a:r>
              <a:rPr lang="de-DE" sz="2000" dirty="0" err="1" smtClean="0">
                <a:solidFill>
                  <a:srgbClr val="FF0000"/>
                </a:solidFill>
                <a:sym typeface="Wingdings"/>
              </a:rPr>
              <a:t>reduce</a:t>
            </a:r>
            <a:r>
              <a:rPr lang="de-DE" sz="2000" dirty="0" smtClean="0">
                <a:solidFill>
                  <a:srgbClr val="FF0000"/>
                </a:solidFill>
                <a:sym typeface="Wingdings"/>
              </a:rPr>
              <a:t> material </a:t>
            </a:r>
            <a:r>
              <a:rPr lang="de-DE" sz="2000" dirty="0" err="1" smtClean="0">
                <a:solidFill>
                  <a:srgbClr val="FF0000"/>
                </a:solidFill>
                <a:sym typeface="Wingdings"/>
              </a:rPr>
              <a:t>budget</a:t>
            </a:r>
            <a:endParaRPr lang="de-DE" sz="2000" dirty="0" smtClean="0">
              <a:solidFill>
                <a:srgbClr val="FF0000"/>
              </a:solidFill>
              <a:sym typeface="Wingdings"/>
            </a:endParaRPr>
          </a:p>
          <a:p>
            <a:endParaRPr lang="de-DE" sz="2000" dirty="0">
              <a:solidFill>
                <a:srgbClr val="FF0000"/>
              </a:solidFill>
              <a:sym typeface="Wingdings"/>
            </a:endParaRPr>
          </a:p>
          <a:p>
            <a:r>
              <a:rPr lang="de-DE" sz="2000" dirty="0" err="1" smtClean="0">
                <a:solidFill>
                  <a:srgbClr val="000000"/>
                </a:solidFill>
                <a:sym typeface="Wingdings"/>
              </a:rPr>
              <a:t>Many</a:t>
            </a:r>
            <a:r>
              <a:rPr lang="de-DE" sz="20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sym typeface="Wingdings"/>
              </a:rPr>
              <a:t>of</a:t>
            </a:r>
            <a:r>
              <a:rPr lang="de-DE" sz="20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sym typeface="Wingdings"/>
              </a:rPr>
              <a:t>the</a:t>
            </a:r>
            <a:r>
              <a:rPr lang="de-DE" sz="20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sym typeface="Wingdings"/>
              </a:rPr>
              <a:t>key</a:t>
            </a:r>
            <a:r>
              <a:rPr lang="de-DE" sz="2000" dirty="0" smtClean="0">
                <a:solidFill>
                  <a:srgbClr val="000000"/>
                </a:solidFill>
                <a:sym typeface="Wingdings"/>
              </a:rPr>
              <a:t> observables, </a:t>
            </a:r>
            <a:r>
              <a:rPr lang="de-DE" sz="2000" dirty="0" err="1" smtClean="0">
                <a:solidFill>
                  <a:srgbClr val="000000"/>
                </a:solidFill>
                <a:sym typeface="Wingdings"/>
              </a:rPr>
              <a:t>though</a:t>
            </a:r>
            <a:r>
              <a:rPr lang="de-DE" sz="2000" dirty="0" smtClean="0">
                <a:solidFill>
                  <a:srgbClr val="000000"/>
                </a:solidFill>
                <a:sym typeface="Wingdings"/>
              </a:rPr>
              <a:t> „rare“, </a:t>
            </a:r>
            <a:r>
              <a:rPr lang="de-DE" sz="2000" b="1" dirty="0" smtClean="0">
                <a:solidFill>
                  <a:srgbClr val="008000"/>
                </a:solidFill>
                <a:sym typeface="Wingdings"/>
              </a:rPr>
              <a:t>do not </a:t>
            </a:r>
            <a:r>
              <a:rPr lang="de-DE" sz="2000" b="1" dirty="0" err="1" smtClean="0">
                <a:solidFill>
                  <a:srgbClr val="008000"/>
                </a:solidFill>
                <a:sym typeface="Wingdings"/>
              </a:rPr>
              <a:t>allow</a:t>
            </a:r>
            <a:r>
              <a:rPr lang="de-DE" sz="2000" b="1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de-DE" sz="2000" b="1" dirty="0" err="1" smtClean="0">
                <a:solidFill>
                  <a:srgbClr val="008000"/>
                </a:solidFill>
                <a:sym typeface="Wingdings"/>
              </a:rPr>
              <a:t>low</a:t>
            </a:r>
            <a:r>
              <a:rPr lang="de-DE" sz="2000" b="1" dirty="0">
                <a:solidFill>
                  <a:srgbClr val="008000"/>
                </a:solidFill>
                <a:sym typeface="Wingdings"/>
              </a:rPr>
              <a:t>-</a:t>
            </a:r>
            <a:r>
              <a:rPr lang="de-DE" sz="2000" b="1" dirty="0" smtClean="0">
                <a:solidFill>
                  <a:srgbClr val="008000"/>
                </a:solidFill>
                <a:sym typeface="Wingdings"/>
              </a:rPr>
              <a:t>level </a:t>
            </a:r>
            <a:r>
              <a:rPr lang="de-DE" sz="2000" b="1" dirty="0" err="1" smtClean="0">
                <a:solidFill>
                  <a:srgbClr val="008000"/>
                </a:solidFill>
                <a:sym typeface="Wingdings"/>
              </a:rPr>
              <a:t>triggering</a:t>
            </a:r>
            <a:endParaRPr lang="de-DE" sz="2000" b="1" dirty="0" smtClean="0">
              <a:solidFill>
                <a:srgbClr val="008000"/>
              </a:solidFill>
              <a:sym typeface="Wingdings"/>
            </a:endParaRPr>
          </a:p>
          <a:p>
            <a:r>
              <a:rPr lang="de-DE" sz="2000" dirty="0">
                <a:solidFill>
                  <a:srgbClr val="0000FF"/>
                </a:solidFill>
                <a:sym typeface="Wingdings"/>
              </a:rPr>
              <a:t>	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de-DE" sz="2000" dirty="0" smtClean="0">
                <a:solidFill>
                  <a:srgbClr val="FF0000"/>
                </a:solidFill>
                <a:sym typeface="Wingdings"/>
              </a:rPr>
              <a:t>high rate </a:t>
            </a:r>
            <a:r>
              <a:rPr lang="de-DE" sz="2000" dirty="0" err="1" smtClean="0">
                <a:solidFill>
                  <a:srgbClr val="FF0000"/>
                </a:solidFill>
                <a:sym typeface="Wingdings"/>
              </a:rPr>
              <a:t>capability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of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detectors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and</a:t>
            </a:r>
            <a:r>
              <a:rPr lang="de-DE" sz="2000" dirty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readout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systems</a:t>
            </a:r>
            <a:endParaRPr lang="de-DE" sz="2000" dirty="0" smtClean="0">
              <a:solidFill>
                <a:srgbClr val="0000FF"/>
              </a:solidFill>
              <a:sym typeface="Wingdings"/>
            </a:endParaRPr>
          </a:p>
          <a:p>
            <a:endParaRPr lang="de-DE" sz="2000" dirty="0" smtClean="0">
              <a:solidFill>
                <a:srgbClr val="0000FF"/>
              </a:solidFill>
              <a:sym typeface="Wingdings"/>
            </a:endParaRPr>
          </a:p>
          <a:p>
            <a:pPr>
              <a:buFont typeface="Wingdings" charset="0"/>
              <a:buChar char="à"/>
            </a:pPr>
            <a:r>
              <a:rPr lang="de-DE" sz="2400" dirty="0" err="1">
                <a:solidFill>
                  <a:srgbClr val="FF0000"/>
                </a:solidFill>
                <a:sym typeface="Wingdings"/>
              </a:rPr>
              <a:t>e</a:t>
            </a:r>
            <a:r>
              <a:rPr lang="de-DE" sz="2400" dirty="0" err="1" smtClean="0">
                <a:solidFill>
                  <a:srgbClr val="FF0000"/>
                </a:solidFill>
                <a:sym typeface="Wingdings"/>
              </a:rPr>
              <a:t>mphasizes</a:t>
            </a:r>
            <a:r>
              <a:rPr lang="de-DE" sz="2400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sym typeface="Wingdings"/>
              </a:rPr>
              <a:t>complementarity</a:t>
            </a:r>
            <a:r>
              <a:rPr lang="de-DE" sz="2400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sym typeface="Wingdings"/>
              </a:rPr>
              <a:t>to</a:t>
            </a:r>
            <a:r>
              <a:rPr lang="de-DE" sz="2400" dirty="0" smtClean="0">
                <a:solidFill>
                  <a:srgbClr val="FF0000"/>
                </a:solidFill>
                <a:sym typeface="Wingdings"/>
              </a:rPr>
              <a:t> ATLAS </a:t>
            </a:r>
            <a:r>
              <a:rPr lang="de-DE" sz="2400" dirty="0" err="1" smtClean="0">
                <a:solidFill>
                  <a:srgbClr val="FF0000"/>
                </a:solidFill>
                <a:sym typeface="Wingdings"/>
              </a:rPr>
              <a:t>and</a:t>
            </a:r>
            <a:r>
              <a:rPr lang="de-DE" sz="2400" dirty="0" smtClean="0">
                <a:solidFill>
                  <a:srgbClr val="FF0000"/>
                </a:solidFill>
                <a:sym typeface="Wingdings"/>
              </a:rPr>
              <a:t> CMS</a:t>
            </a:r>
          </a:p>
          <a:p>
            <a:pPr>
              <a:buFont typeface="Wingdings" charset="0"/>
              <a:buChar char="à"/>
            </a:pPr>
            <a:endParaRPr lang="de-DE" sz="2400" dirty="0">
              <a:solidFill>
                <a:srgbClr val="FF0000"/>
              </a:solidFill>
              <a:sym typeface="Wingdings"/>
            </a:endParaRPr>
          </a:p>
          <a:p>
            <a:endParaRPr lang="de-DE" sz="2000" dirty="0" smtClean="0">
              <a:solidFill>
                <a:srgbClr val="0000FF"/>
              </a:solidFill>
              <a:sym typeface="Wingding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pic>
        <p:nvPicPr>
          <p:cNvPr id="7" name="Picture 6" descr="alice-logo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377" y="4321095"/>
            <a:ext cx="1352145" cy="1844431"/>
          </a:xfrm>
          <a:prstGeom prst="rect">
            <a:avLst/>
          </a:prstGeom>
        </p:spPr>
      </p:pic>
      <p:pic>
        <p:nvPicPr>
          <p:cNvPr id="6" name="Bild 10" descr="upgrade_documents_cover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7"/>
          <a:stretch/>
        </p:blipFill>
        <p:spPr>
          <a:xfrm>
            <a:off x="6902450" y="0"/>
            <a:ext cx="2240072" cy="2963780"/>
          </a:xfrm>
          <a:prstGeom prst="rect">
            <a:avLst/>
          </a:prstGeom>
        </p:spPr>
      </p:pic>
      <p:sp>
        <p:nvSpPr>
          <p:cNvPr id="8" name="Textfeld 6"/>
          <p:cNvSpPr txBox="1"/>
          <p:nvPr/>
        </p:nvSpPr>
        <p:spPr>
          <a:xfrm>
            <a:off x="6664700" y="2963780"/>
            <a:ext cx="2479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de-DE" i="1" dirty="0" smtClean="0">
                <a:solidFill>
                  <a:srgbClr val="0000FF"/>
                </a:solidFill>
                <a:sym typeface="Wingdings"/>
              </a:rPr>
              <a:t>Letter </a:t>
            </a:r>
            <a:r>
              <a:rPr lang="de-DE" i="1" dirty="0" err="1">
                <a:solidFill>
                  <a:srgbClr val="0000FF"/>
                </a:solidFill>
                <a:sym typeface="Wingdings"/>
              </a:rPr>
              <a:t>of</a:t>
            </a:r>
            <a:r>
              <a:rPr lang="de-DE" i="1" dirty="0">
                <a:solidFill>
                  <a:srgbClr val="0000FF"/>
                </a:solidFill>
                <a:sym typeface="Wingdings"/>
              </a:rPr>
              <a:t> </a:t>
            </a:r>
            <a:r>
              <a:rPr lang="de-DE" i="1" dirty="0" err="1">
                <a:solidFill>
                  <a:srgbClr val="0000FF"/>
                </a:solidFill>
                <a:sym typeface="Wingdings"/>
              </a:rPr>
              <a:t>Intent</a:t>
            </a:r>
            <a:r>
              <a:rPr lang="de-DE" i="1" dirty="0">
                <a:solidFill>
                  <a:srgbClr val="0000FF"/>
                </a:solidFill>
                <a:sym typeface="Wingdings"/>
              </a:rPr>
              <a:t> </a:t>
            </a:r>
            <a:endParaRPr lang="de-DE" i="1" dirty="0" smtClean="0">
              <a:solidFill>
                <a:srgbClr val="0000FF"/>
              </a:solidFill>
              <a:sym typeface="Wingdings"/>
            </a:endParaRPr>
          </a:p>
          <a:p>
            <a:r>
              <a:rPr lang="de-DE" i="1" dirty="0">
                <a:solidFill>
                  <a:srgbClr val="0000FF"/>
                </a:solidFill>
                <a:sym typeface="Wingdings"/>
              </a:rPr>
              <a:t> </a:t>
            </a:r>
            <a:r>
              <a:rPr lang="de-DE" i="1" dirty="0" smtClean="0">
                <a:solidFill>
                  <a:srgbClr val="0000FF"/>
                </a:solidFill>
                <a:sym typeface="Wingdings"/>
              </a:rPr>
              <a:t>    </a:t>
            </a:r>
            <a:r>
              <a:rPr lang="de-DE" i="1" dirty="0" err="1" smtClean="0">
                <a:solidFill>
                  <a:srgbClr val="0000FF"/>
                </a:solidFill>
                <a:sym typeface="Wingdings"/>
              </a:rPr>
              <a:t>approved</a:t>
            </a:r>
            <a:r>
              <a:rPr lang="de-DE" i="1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sym typeface="Wingdings"/>
              </a:rPr>
              <a:t>by</a:t>
            </a:r>
            <a:r>
              <a:rPr lang="de-DE" dirty="0" smtClean="0">
                <a:solidFill>
                  <a:srgbClr val="0000FF"/>
                </a:solidFill>
                <a:sym typeface="Wingdings"/>
              </a:rPr>
              <a:t> LHCC</a:t>
            </a:r>
            <a:endParaRPr lang="de-DE" dirty="0">
              <a:solidFill>
                <a:srgbClr val="0000FF"/>
              </a:solidFill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194233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ALICE – </a:t>
            </a:r>
            <a:r>
              <a:rPr lang="de-DE" dirty="0" err="1" smtClean="0"/>
              <a:t>core</a:t>
            </a:r>
            <a:r>
              <a:rPr lang="de-DE" dirty="0" smtClean="0"/>
              <a:t> </a:t>
            </a:r>
            <a:r>
              <a:rPr lang="de-DE" dirty="0" err="1" smtClean="0"/>
              <a:t>upgrades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LS2 (2017-18): 	- Upgrade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Inner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Tracking System (ITS) </a:t>
            </a:r>
          </a:p>
          <a:p>
            <a:r>
              <a:rPr lang="de-DE" sz="2000" dirty="0">
                <a:solidFill>
                  <a:srgbClr val="0000FF"/>
                </a:solidFill>
                <a:sym typeface="Wingdings"/>
              </a:rPr>
              <a:t>		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	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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improve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vertex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resolution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</a:p>
          <a:p>
            <a:r>
              <a:rPr lang="de-DE" sz="1800" dirty="0">
                <a:solidFill>
                  <a:srgbClr val="000000"/>
                </a:solidFill>
                <a:sym typeface="Wingdings"/>
              </a:rPr>
              <a:t>	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		    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and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low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i="1" dirty="0" err="1" smtClean="0">
                <a:solidFill>
                  <a:srgbClr val="000000"/>
                </a:solidFill>
                <a:sym typeface="Wingdings"/>
              </a:rPr>
              <a:t>p</a:t>
            </a:r>
            <a:r>
              <a:rPr lang="de-DE" sz="1800" baseline="-25000" dirty="0" err="1" smtClean="0">
                <a:solidFill>
                  <a:srgbClr val="000000"/>
                </a:solidFill>
                <a:sym typeface="Wingdings"/>
              </a:rPr>
              <a:t>T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tracking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capability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,</a:t>
            </a:r>
          </a:p>
          <a:p>
            <a:r>
              <a:rPr lang="de-DE" sz="1800" dirty="0">
                <a:solidFill>
                  <a:srgbClr val="000000"/>
                </a:solidFill>
                <a:sym typeface="Wingdings"/>
              </a:rPr>
              <a:t>	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		    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faster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readout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,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reduced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material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budget</a:t>
            </a:r>
            <a:endParaRPr lang="de-DE" sz="1800" dirty="0" smtClean="0">
              <a:solidFill>
                <a:srgbClr val="000000"/>
              </a:solidFill>
              <a:sym typeface="Wingdings"/>
            </a:endParaRPr>
          </a:p>
          <a:p>
            <a:endParaRPr lang="de-DE" sz="1800" dirty="0">
              <a:solidFill>
                <a:srgbClr val="000000"/>
              </a:solidFill>
              <a:sym typeface="Wingdings"/>
            </a:endParaRPr>
          </a:p>
          <a:p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			- Upgrade TPC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with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GEM-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based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readout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chambers</a:t>
            </a:r>
            <a:endParaRPr lang="de-DE" sz="2000" dirty="0" smtClean="0">
              <a:solidFill>
                <a:srgbClr val="0000FF"/>
              </a:solidFill>
              <a:sym typeface="Wingdings"/>
            </a:endParaRPr>
          </a:p>
          <a:p>
            <a:r>
              <a:rPr lang="de-DE" sz="2000" dirty="0">
                <a:solidFill>
                  <a:srgbClr val="0000FF"/>
                </a:solidFill>
                <a:sym typeface="Wingdings"/>
              </a:rPr>
              <a:t>		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	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 </a:t>
            </a:r>
            <a:r>
              <a:rPr lang="de-DE" sz="1800" b="1" dirty="0" err="1" smtClean="0">
                <a:solidFill>
                  <a:srgbClr val="FF0000"/>
                </a:solidFill>
                <a:sym typeface="Wingdings"/>
              </a:rPr>
              <a:t>continuous</a:t>
            </a:r>
            <a:r>
              <a:rPr lang="de-DE" sz="1800" b="1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de-DE" sz="1800" b="1" dirty="0" err="1" smtClean="0">
                <a:solidFill>
                  <a:srgbClr val="FF0000"/>
                </a:solidFill>
                <a:sym typeface="Wingdings"/>
              </a:rPr>
              <a:t>readout</a:t>
            </a:r>
            <a:r>
              <a:rPr lang="de-DE" sz="1800" b="1" dirty="0" smtClean="0">
                <a:solidFill>
                  <a:srgbClr val="FF0000"/>
                </a:solidFill>
                <a:sym typeface="Wingdings"/>
              </a:rPr>
              <a:t> at 50 </a:t>
            </a:r>
            <a:r>
              <a:rPr lang="de-DE" sz="1800" b="1" dirty="0" smtClean="0">
                <a:solidFill>
                  <a:srgbClr val="FF0000"/>
                </a:solidFill>
                <a:sym typeface="Wingdings"/>
              </a:rPr>
              <a:t>kHz !</a:t>
            </a:r>
            <a:endParaRPr lang="de-DE" sz="1800" b="1" dirty="0" smtClean="0">
              <a:solidFill>
                <a:srgbClr val="FF0000"/>
              </a:solidFill>
              <a:sym typeface="Wingdings"/>
            </a:endParaRPr>
          </a:p>
          <a:p>
            <a:endParaRPr lang="de-DE" sz="2000" dirty="0">
              <a:solidFill>
                <a:srgbClr val="0000FF"/>
              </a:solidFill>
              <a:sym typeface="Wingdings"/>
            </a:endParaRPr>
          </a:p>
          <a:p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			- Upgrade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of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readout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electronics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and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online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systems</a:t>
            </a:r>
            <a:endParaRPr lang="de-DE" sz="2000" dirty="0" smtClean="0">
              <a:solidFill>
                <a:srgbClr val="0000FF"/>
              </a:solidFill>
              <a:sym typeface="Wingdings"/>
            </a:endParaRPr>
          </a:p>
          <a:p>
            <a:r>
              <a:rPr lang="de-DE" sz="2000" dirty="0">
                <a:solidFill>
                  <a:srgbClr val="0000FF"/>
                </a:solidFill>
                <a:sym typeface="Wingdings"/>
              </a:rPr>
              <a:t>	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		   HLT, DAQ,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trigger</a:t>
            </a:r>
            <a:endParaRPr lang="de-DE" sz="2000" dirty="0" smtClean="0">
              <a:solidFill>
                <a:srgbClr val="0000FF"/>
              </a:solidFill>
              <a:sym typeface="Wingdings"/>
            </a:endParaRPr>
          </a:p>
          <a:p>
            <a:r>
              <a:rPr lang="de-DE" sz="1800" dirty="0">
                <a:solidFill>
                  <a:srgbClr val="000000"/>
                </a:solidFill>
                <a:sym typeface="Wingdings"/>
              </a:rPr>
              <a:t>	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		 1 TB/s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into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online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systems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endParaRPr lang="de-DE" sz="1800" dirty="0">
              <a:solidFill>
                <a:srgbClr val="000000"/>
              </a:solidFill>
              <a:sym typeface="Wingdings"/>
            </a:endParaRPr>
          </a:p>
          <a:p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			 partial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event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reconstruction</a:t>
            </a:r>
            <a:r>
              <a:rPr lang="de-DE" sz="18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(20 GB/s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to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tape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)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pic>
        <p:nvPicPr>
          <p:cNvPr id="7" name="Picture 6" descr="alice-logo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654" y="487764"/>
            <a:ext cx="1352145" cy="1844431"/>
          </a:xfrm>
          <a:prstGeom prst="rect">
            <a:avLst/>
          </a:prstGeom>
        </p:spPr>
      </p:pic>
      <p:pic>
        <p:nvPicPr>
          <p:cNvPr id="5" name="Bild 4" descr="upgrade_documents_covers_it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8"/>
          <a:stretch/>
        </p:blipFill>
        <p:spPr>
          <a:xfrm>
            <a:off x="240632" y="2104932"/>
            <a:ext cx="1931057" cy="259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43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7715250" cy="908050"/>
          </a:xfrm>
        </p:spPr>
        <p:txBody>
          <a:bodyPr/>
          <a:lstStyle/>
          <a:p>
            <a:r>
              <a:rPr lang="da-DK" dirty="0" smtClean="0"/>
              <a:t>         ALICE </a:t>
            </a:r>
            <a:r>
              <a:rPr lang="da-DK" dirty="0" err="1" smtClean="0"/>
              <a:t>running</a:t>
            </a:r>
            <a:r>
              <a:rPr lang="da-DK" dirty="0" smtClean="0"/>
              <a:t> scenario to 2016.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6" name="TextBox 2"/>
          <p:cNvSpPr txBox="1"/>
          <p:nvPr/>
        </p:nvSpPr>
        <p:spPr>
          <a:xfrm>
            <a:off x="441352" y="908050"/>
            <a:ext cx="8568952" cy="5365571"/>
          </a:xfrm>
          <a:prstGeom prst="rect">
            <a:avLst/>
          </a:prstGeom>
          <a:solidFill>
            <a:schemeClr val="accent5">
              <a:alpha val="50000"/>
            </a:schemeClr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pPr algn="l"/>
            <a:endParaRPr lang="en-US" sz="2000" dirty="0" smtClean="0">
              <a:solidFill>
                <a:srgbClr val="FF0000"/>
              </a:solidFill>
            </a:endParaRPr>
          </a:p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ALICE plans to run 6 years with upgraded detector, i.e. until 2026</a:t>
            </a:r>
          </a:p>
          <a:p>
            <a:pPr algn="l"/>
            <a:r>
              <a:rPr lang="en-US" dirty="0" smtClean="0"/>
              <a:t>(assuming start in 2019 and 2 years break of LS3) </a:t>
            </a:r>
          </a:p>
          <a:p>
            <a:pPr algn="l"/>
            <a:endParaRPr lang="en-US" dirty="0"/>
          </a:p>
          <a:p>
            <a:pPr algn="l"/>
            <a:r>
              <a:rPr lang="en-US" sz="2000" dirty="0" smtClean="0"/>
              <a:t>Possible scenario:</a:t>
            </a:r>
          </a:p>
          <a:p>
            <a:pPr lvl="1" algn="l"/>
            <a:r>
              <a:rPr lang="en-US" sz="2000" dirty="0" smtClean="0">
                <a:solidFill>
                  <a:srgbClr val="FF0000"/>
                </a:solidFill>
              </a:rPr>
              <a:t>2019</a:t>
            </a:r>
            <a:r>
              <a:rPr lang="en-US" sz="2000" dirty="0" smtClean="0"/>
              <a:t> – </a:t>
            </a:r>
            <a:r>
              <a:rPr lang="en-US" sz="2000" dirty="0" err="1" smtClean="0"/>
              <a:t>Pb</a:t>
            </a:r>
            <a:r>
              <a:rPr lang="en-US" sz="2000" dirty="0" smtClean="0"/>
              <a:t>–</a:t>
            </a:r>
            <a:r>
              <a:rPr lang="en-US" sz="2000" dirty="0" err="1" smtClean="0"/>
              <a:t>Pb</a:t>
            </a:r>
            <a:r>
              <a:rPr lang="en-US" sz="2000" dirty="0" smtClean="0"/>
              <a:t>  2.85 nb</a:t>
            </a:r>
            <a:r>
              <a:rPr lang="en-US" sz="2000" baseline="30000" dirty="0" smtClean="0"/>
              <a:t>-1</a:t>
            </a:r>
          </a:p>
          <a:p>
            <a:pPr lvl="1" algn="l"/>
            <a:r>
              <a:rPr lang="en-US" sz="2000" dirty="0" smtClean="0">
                <a:solidFill>
                  <a:srgbClr val="FF0000"/>
                </a:solidFill>
              </a:rPr>
              <a:t>2020</a:t>
            </a:r>
            <a:r>
              <a:rPr lang="en-US" sz="2000" dirty="0" smtClean="0"/>
              <a:t> – </a:t>
            </a:r>
            <a:r>
              <a:rPr lang="en-US" sz="2000" dirty="0" err="1"/>
              <a:t>Pb</a:t>
            </a:r>
            <a:r>
              <a:rPr lang="en-US" sz="2000" dirty="0"/>
              <a:t>–</a:t>
            </a:r>
            <a:r>
              <a:rPr lang="en-US" sz="2000" dirty="0" err="1"/>
              <a:t>Pb</a:t>
            </a:r>
            <a:r>
              <a:rPr lang="en-US" sz="2000" dirty="0"/>
              <a:t>  2.85 </a:t>
            </a:r>
            <a:r>
              <a:rPr lang="en-US" sz="2000" dirty="0" smtClean="0"/>
              <a:t>nb</a:t>
            </a:r>
            <a:r>
              <a:rPr lang="en-US" sz="2000" baseline="30000" dirty="0" smtClean="0"/>
              <a:t>-1 </a:t>
            </a:r>
            <a:r>
              <a:rPr lang="en-US" sz="2000" dirty="0" smtClean="0"/>
              <a:t>(low magnetic field)</a:t>
            </a:r>
          </a:p>
          <a:p>
            <a:pPr lvl="1" algn="l"/>
            <a:r>
              <a:rPr lang="en-US" sz="2000" dirty="0" smtClean="0">
                <a:solidFill>
                  <a:srgbClr val="FF0000"/>
                </a:solidFill>
              </a:rPr>
              <a:t>2021</a:t>
            </a:r>
            <a:r>
              <a:rPr lang="en-US" sz="2000" dirty="0" smtClean="0"/>
              <a:t> – </a:t>
            </a:r>
            <a:r>
              <a:rPr lang="en-US" sz="2000" dirty="0" err="1" smtClean="0"/>
              <a:t>pp</a:t>
            </a:r>
            <a:r>
              <a:rPr lang="en-US" sz="2000" dirty="0" smtClean="0"/>
              <a:t> reference run</a:t>
            </a:r>
          </a:p>
          <a:p>
            <a:pPr lvl="1" algn="l"/>
            <a:endParaRPr lang="en-US" sz="2000" dirty="0" smtClean="0"/>
          </a:p>
          <a:p>
            <a:pPr lvl="1" algn="l"/>
            <a:r>
              <a:rPr lang="en-US" sz="2000" dirty="0" smtClean="0">
                <a:solidFill>
                  <a:srgbClr val="008000"/>
                </a:solidFill>
              </a:rPr>
              <a:t>2022 </a:t>
            </a:r>
            <a:r>
              <a:rPr lang="en-US" sz="2000" dirty="0">
                <a:solidFill>
                  <a:srgbClr val="008000"/>
                </a:solidFill>
              </a:rPr>
              <a:t>– </a:t>
            </a:r>
            <a:r>
              <a:rPr lang="en-US" sz="2000" dirty="0" smtClean="0">
                <a:solidFill>
                  <a:srgbClr val="008000"/>
                </a:solidFill>
              </a:rPr>
              <a:t>LS3 ?</a:t>
            </a:r>
            <a:endParaRPr lang="en-US" sz="2000" baseline="30000" dirty="0">
              <a:solidFill>
                <a:srgbClr val="008000"/>
              </a:solidFill>
            </a:endParaRPr>
          </a:p>
          <a:p>
            <a:pPr lvl="1" algn="l"/>
            <a:r>
              <a:rPr lang="en-US" sz="2000" dirty="0" smtClean="0">
                <a:solidFill>
                  <a:srgbClr val="008000"/>
                </a:solidFill>
              </a:rPr>
              <a:t>2023 </a:t>
            </a:r>
            <a:r>
              <a:rPr lang="en-US" sz="2000" dirty="0">
                <a:solidFill>
                  <a:srgbClr val="008000"/>
                </a:solidFill>
              </a:rPr>
              <a:t>– </a:t>
            </a:r>
            <a:r>
              <a:rPr lang="en-US" sz="2000" dirty="0" smtClean="0">
                <a:solidFill>
                  <a:srgbClr val="008000"/>
                </a:solidFill>
              </a:rPr>
              <a:t>LS3 ?</a:t>
            </a:r>
            <a:endParaRPr lang="en-US" sz="2000" dirty="0" smtClean="0">
              <a:solidFill>
                <a:srgbClr val="008000"/>
              </a:solidFill>
            </a:endParaRPr>
          </a:p>
          <a:p>
            <a:pPr lvl="1" algn="l"/>
            <a:endParaRPr lang="en-US" sz="2000" baseline="3000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  <a:p>
            <a:pPr lvl="1" algn="l"/>
            <a:r>
              <a:rPr lang="en-US" sz="2000" dirty="0" smtClean="0">
                <a:solidFill>
                  <a:srgbClr val="FF0000"/>
                </a:solidFill>
              </a:rPr>
              <a:t>2024</a:t>
            </a:r>
            <a:r>
              <a:rPr lang="en-US" sz="2000" dirty="0" smtClean="0"/>
              <a:t> </a:t>
            </a:r>
            <a:r>
              <a:rPr lang="en-US" sz="2000" dirty="0"/>
              <a:t>– </a:t>
            </a:r>
            <a:r>
              <a:rPr lang="en-US" sz="2000" dirty="0" err="1"/>
              <a:t>Pb</a:t>
            </a:r>
            <a:r>
              <a:rPr lang="en-US" sz="2000" dirty="0"/>
              <a:t>–</a:t>
            </a:r>
            <a:r>
              <a:rPr lang="en-US" sz="2000" dirty="0" err="1"/>
              <a:t>Pb</a:t>
            </a:r>
            <a:r>
              <a:rPr lang="en-US" sz="2000" dirty="0"/>
              <a:t>  2.85 nb</a:t>
            </a:r>
            <a:r>
              <a:rPr lang="en-US" sz="2000" baseline="30000" dirty="0"/>
              <a:t>-1</a:t>
            </a:r>
          </a:p>
          <a:p>
            <a:pPr lvl="1" algn="l"/>
            <a:r>
              <a:rPr lang="en-US" sz="2000" dirty="0" smtClean="0">
                <a:solidFill>
                  <a:srgbClr val="FF0000"/>
                </a:solidFill>
              </a:rPr>
              <a:t>2025</a:t>
            </a:r>
            <a:r>
              <a:rPr lang="en-US" sz="2000" dirty="0" smtClean="0"/>
              <a:t> </a:t>
            </a:r>
            <a:r>
              <a:rPr lang="en-US" sz="2000" dirty="0"/>
              <a:t>– </a:t>
            </a:r>
            <a:r>
              <a:rPr lang="en-US" sz="2000" dirty="0" smtClean="0"/>
              <a:t>½ </a:t>
            </a:r>
            <a:r>
              <a:rPr lang="en-US" sz="2000" dirty="0" err="1" smtClean="0"/>
              <a:t>Pb</a:t>
            </a:r>
            <a:r>
              <a:rPr lang="en-US" sz="2000" dirty="0" smtClean="0"/>
              <a:t>–</a:t>
            </a:r>
            <a:r>
              <a:rPr lang="en-US" sz="2000" dirty="0" err="1" smtClean="0"/>
              <a:t>Pb</a:t>
            </a:r>
            <a:r>
              <a:rPr lang="en-US" sz="2000" dirty="0" smtClean="0"/>
              <a:t>  1.42 </a:t>
            </a:r>
            <a:r>
              <a:rPr lang="en-US" sz="2000" dirty="0"/>
              <a:t>nb</a:t>
            </a:r>
            <a:r>
              <a:rPr lang="en-US" sz="2000" baseline="30000" dirty="0"/>
              <a:t>-1 </a:t>
            </a:r>
            <a:r>
              <a:rPr lang="en-US" sz="2000" dirty="0"/>
              <a:t> </a:t>
            </a:r>
            <a:r>
              <a:rPr lang="en-US" sz="2000" dirty="0" smtClean="0"/>
              <a:t>+ ½ p–</a:t>
            </a:r>
            <a:r>
              <a:rPr lang="en-US" sz="2000" dirty="0" err="1" smtClean="0"/>
              <a:t>Pb</a:t>
            </a:r>
            <a:r>
              <a:rPr lang="en-US" sz="2000" dirty="0" smtClean="0"/>
              <a:t> 50 nb</a:t>
            </a:r>
            <a:r>
              <a:rPr lang="en-US" sz="2000" baseline="30000" dirty="0" smtClean="0"/>
              <a:t>-1</a:t>
            </a:r>
            <a:endParaRPr lang="en-US" sz="2000" baseline="30000" dirty="0"/>
          </a:p>
          <a:p>
            <a:pPr lvl="1" algn="l"/>
            <a:r>
              <a:rPr lang="en-US" sz="2000" dirty="0" smtClean="0">
                <a:solidFill>
                  <a:srgbClr val="FF0000"/>
                </a:solidFill>
              </a:rPr>
              <a:t>2026</a:t>
            </a:r>
            <a:r>
              <a:rPr lang="en-US" sz="2000" dirty="0" smtClean="0"/>
              <a:t> </a:t>
            </a:r>
            <a:r>
              <a:rPr lang="en-US" sz="2000" dirty="0"/>
              <a:t>– </a:t>
            </a:r>
            <a:r>
              <a:rPr lang="en-US" sz="2000" dirty="0" err="1"/>
              <a:t>Pb</a:t>
            </a:r>
            <a:r>
              <a:rPr lang="en-US" sz="2000" dirty="0"/>
              <a:t>–</a:t>
            </a:r>
            <a:r>
              <a:rPr lang="en-US" sz="2000" dirty="0" err="1"/>
              <a:t>Pb</a:t>
            </a:r>
            <a:r>
              <a:rPr lang="en-US" sz="2000" dirty="0"/>
              <a:t>  2.85 nb</a:t>
            </a:r>
            <a:r>
              <a:rPr lang="en-US" sz="2000" baseline="30000" dirty="0"/>
              <a:t>-1</a:t>
            </a:r>
          </a:p>
          <a:p>
            <a:pPr lvl="1" algn="l"/>
            <a:endParaRPr lang="en-US" sz="2000" baseline="30000" dirty="0"/>
          </a:p>
          <a:p>
            <a:pPr algn="l"/>
            <a:r>
              <a:rPr lang="en-US" dirty="0" smtClean="0"/>
              <a:t>This would </a:t>
            </a:r>
            <a:r>
              <a:rPr lang="en-US" dirty="0"/>
              <a:t>not require </a:t>
            </a:r>
            <a:r>
              <a:rPr lang="en-US" dirty="0" smtClean="0"/>
              <a:t>pp running </a:t>
            </a:r>
            <a:r>
              <a:rPr lang="en-US" dirty="0"/>
              <a:t>during </a:t>
            </a:r>
            <a:r>
              <a:rPr lang="en-US" dirty="0" smtClean="0"/>
              <a:t>high-luminosity runs, only </a:t>
            </a:r>
            <a:r>
              <a:rPr lang="en-US" dirty="0"/>
              <a:t>a </a:t>
            </a:r>
            <a:r>
              <a:rPr lang="en-US" dirty="0" smtClean="0"/>
              <a:t>short time </a:t>
            </a:r>
            <a:r>
              <a:rPr lang="en-US" dirty="0"/>
              <a:t>before </a:t>
            </a:r>
            <a:r>
              <a:rPr lang="en-US" dirty="0" smtClean="0"/>
              <a:t>a heavy-ion </a:t>
            </a:r>
            <a:r>
              <a:rPr lang="en-US" dirty="0"/>
              <a:t>run for setting up and </a:t>
            </a:r>
            <a:r>
              <a:rPr lang="en-US" dirty="0" smtClean="0"/>
              <a:t>commissioning.</a:t>
            </a:r>
          </a:p>
        </p:txBody>
      </p:sp>
    </p:spTree>
    <p:extLst>
      <p:ext uri="{BB962C8B-B14F-4D97-AF65-F5344CB8AC3E}">
        <p14:creationId xmlns:p14="http://schemas.microsoft.com/office/powerpoint/2010/main" val="3120162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20800" y="2750924"/>
            <a:ext cx="7715250" cy="908050"/>
          </a:xfrm>
        </p:spPr>
        <p:txBody>
          <a:bodyPr/>
          <a:lstStyle/>
          <a:p>
            <a:r>
              <a:rPr lang="da-DK" dirty="0" err="1" smtClean="0"/>
              <a:t>LHeC</a:t>
            </a:r>
            <a:r>
              <a:rPr lang="da-DK" dirty="0" smtClean="0"/>
              <a:t> = Large </a:t>
            </a:r>
            <a:r>
              <a:rPr lang="da-DK" dirty="0" err="1" smtClean="0"/>
              <a:t>Hadron-electron</a:t>
            </a:r>
            <a:r>
              <a:rPr lang="da-DK" dirty="0" smtClean="0"/>
              <a:t> </a:t>
            </a:r>
            <a:r>
              <a:rPr lang="da-DK" dirty="0" err="1" smtClean="0"/>
              <a:t>Collider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3656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533400"/>
          </a:xfrm>
        </p:spPr>
        <p:txBody>
          <a:bodyPr/>
          <a:lstStyle/>
          <a:p>
            <a:pPr eaLnBrk="1" hangingPunct="1">
              <a:defRPr/>
            </a:pPr>
            <a:r>
              <a:rPr lang="nl-NL" sz="3600" b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Large</a:t>
            </a:r>
            <a:r>
              <a:rPr lang="nl-NL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 </a:t>
            </a:r>
            <a:r>
              <a:rPr lang="nl-NL" sz="3600" b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Hadron</a:t>
            </a:r>
            <a:r>
              <a:rPr lang="nl-NL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 </a:t>
            </a:r>
            <a:r>
              <a:rPr lang="nl-NL" sz="3600" b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electron</a:t>
            </a:r>
            <a:r>
              <a:rPr lang="nl-NL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 </a:t>
            </a:r>
            <a:r>
              <a:rPr lang="nl-NL" sz="3600" b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Collider</a:t>
            </a:r>
            <a:r>
              <a:rPr lang="nl-NL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 (</a:t>
            </a:r>
            <a:r>
              <a:rPr lang="nl-NL" sz="3600" b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LHeC</a:t>
            </a:r>
            <a:r>
              <a:rPr lang="nl-NL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)</a:t>
            </a:r>
            <a:endParaRPr lang="nl-NL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533400"/>
            <a:ext cx="4876800" cy="29901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811012"/>
            <a:ext cx="9144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Trebuchet MS"/>
              </a:rPr>
              <a:t>- </a:t>
            </a:r>
            <a:r>
              <a:rPr lang="en-US" b="1" dirty="0" smtClean="0">
                <a:solidFill>
                  <a:schemeClr val="tx2"/>
                </a:solidFill>
                <a:latin typeface="Trebuchet MS"/>
              </a:rPr>
              <a:t>Mainly QCD &amp; PDF-focused facility at the </a:t>
            </a:r>
            <a:r>
              <a:rPr lang="en-US" b="1" dirty="0" err="1" smtClean="0">
                <a:solidFill>
                  <a:schemeClr val="tx2"/>
                </a:solidFill>
                <a:latin typeface="Trebuchet MS"/>
              </a:rPr>
              <a:t>ep</a:t>
            </a:r>
            <a:r>
              <a:rPr lang="en-US" b="1" dirty="0" smtClean="0">
                <a:solidFill>
                  <a:schemeClr val="tx2"/>
                </a:solidFill>
                <a:latin typeface="Trebuchet MS"/>
              </a:rPr>
              <a:t> energy frontier</a:t>
            </a:r>
            <a:r>
              <a:rPr lang="en-US" dirty="0" smtClean="0">
                <a:solidFill>
                  <a:schemeClr val="tx2"/>
                </a:solidFill>
                <a:latin typeface="Trebuchet MS"/>
              </a:rPr>
              <a:t>,  </a:t>
            </a:r>
          </a:p>
          <a:p>
            <a:r>
              <a:rPr lang="en-US" dirty="0" smtClean="0">
                <a:solidFill>
                  <a:schemeClr val="tx2"/>
                </a:solidFill>
                <a:latin typeface="Trebuchet MS"/>
              </a:rPr>
              <a:t>attacking fundamental questions in QCD and providing a basis for LHC discovery potential near the kinematic limit</a:t>
            </a:r>
          </a:p>
          <a:p>
            <a:pPr>
              <a:buFontTx/>
              <a:buChar char="-"/>
            </a:pPr>
            <a:endParaRPr lang="en-US" dirty="0" smtClean="0">
              <a:solidFill>
                <a:schemeClr val="tx2"/>
              </a:solidFill>
              <a:latin typeface="Trebuchet MS"/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tx2"/>
                </a:solidFill>
                <a:latin typeface="Trebuchet MS"/>
              </a:rPr>
              <a:t> Discovery potential, probing </a:t>
            </a:r>
            <a:r>
              <a:rPr lang="en-US" dirty="0" err="1" smtClean="0">
                <a:solidFill>
                  <a:schemeClr val="tx2"/>
                </a:solidFill>
                <a:latin typeface="Trebuchet MS"/>
              </a:rPr>
              <a:t>eq</a:t>
            </a:r>
            <a:r>
              <a:rPr lang="en-US" dirty="0" smtClean="0">
                <a:solidFill>
                  <a:schemeClr val="tx2"/>
                </a:solidFill>
                <a:latin typeface="Trebuchet MS"/>
              </a:rPr>
              <a:t>, </a:t>
            </a:r>
            <a:r>
              <a:rPr lang="en-US" dirty="0" err="1" smtClean="0">
                <a:solidFill>
                  <a:schemeClr val="tx2"/>
                </a:solidFill>
                <a:latin typeface="Trebuchet MS"/>
              </a:rPr>
              <a:t>eg</a:t>
            </a:r>
            <a:r>
              <a:rPr lang="en-US" dirty="0" smtClean="0">
                <a:solidFill>
                  <a:schemeClr val="tx2"/>
                </a:solidFill>
                <a:latin typeface="Trebuchet MS"/>
              </a:rPr>
              <a:t> vertices, excited leptons …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tx2"/>
                </a:solidFill>
                <a:latin typeface="Trebuchet MS"/>
              </a:rPr>
              <a:t> Complementary to LHC in Higgs sensitivity (clean WW, ZZ production, </a:t>
            </a:r>
            <a:r>
              <a:rPr lang="en-US" dirty="0" err="1" smtClean="0">
                <a:solidFill>
                  <a:schemeClr val="tx2"/>
                </a:solidFill>
                <a:latin typeface="Trebuchet MS"/>
              </a:rPr>
              <a:t>bbbar</a:t>
            </a:r>
            <a:r>
              <a:rPr lang="en-US" dirty="0" smtClean="0">
                <a:solidFill>
                  <a:schemeClr val="tx2"/>
                </a:solidFill>
                <a:latin typeface="Trebuchet MS"/>
              </a:rPr>
              <a:t> decay, CP properties …)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tx2"/>
                </a:solidFill>
                <a:latin typeface="Trebuchet MS"/>
              </a:rPr>
              <a:t> Precision electroweak </a:t>
            </a:r>
            <a:r>
              <a:rPr lang="en-US" dirty="0" smtClean="0">
                <a:solidFill>
                  <a:schemeClr val="tx2"/>
                </a:solidFill>
                <a:latin typeface="Trebuchet MS"/>
              </a:rPr>
              <a:t>measurements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tx2"/>
                </a:solidFill>
                <a:latin typeface="Trebuchet MS"/>
              </a:rPr>
              <a:t>QCD: Color Glass </a:t>
            </a:r>
            <a:r>
              <a:rPr lang="en-US" dirty="0" err="1" smtClean="0">
                <a:solidFill>
                  <a:schemeClr val="tx2"/>
                </a:solidFill>
                <a:latin typeface="Trebuchet MS"/>
              </a:rPr>
              <a:t>Condesate</a:t>
            </a:r>
            <a:r>
              <a:rPr lang="en-US" dirty="0" smtClean="0">
                <a:solidFill>
                  <a:schemeClr val="tx2"/>
                </a:solidFill>
                <a:latin typeface="Trebuchet MS"/>
              </a:rPr>
              <a:t>: Gluon Saturation</a:t>
            </a:r>
            <a:endParaRPr lang="en-US" dirty="0" smtClean="0">
              <a:solidFill>
                <a:schemeClr val="tx2"/>
              </a:solidFill>
              <a:latin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85800"/>
            <a:ext cx="346489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rebuchet MS"/>
              </a:rPr>
              <a:t>- </a:t>
            </a:r>
            <a:r>
              <a:rPr lang="en-US" dirty="0" smtClean="0">
                <a:solidFill>
                  <a:srgbClr val="0000FF"/>
                </a:solidFill>
                <a:latin typeface="Trebuchet MS"/>
              </a:rPr>
              <a:t>60 </a:t>
            </a:r>
            <a:r>
              <a:rPr lang="en-US" dirty="0" err="1" smtClean="0">
                <a:solidFill>
                  <a:srgbClr val="0000FF"/>
                </a:solidFill>
                <a:latin typeface="Trebuchet MS"/>
              </a:rPr>
              <a:t>GeV</a:t>
            </a:r>
            <a:r>
              <a:rPr lang="en-US" dirty="0" smtClean="0">
                <a:solidFill>
                  <a:srgbClr val="0000FF"/>
                </a:solidFill>
                <a:latin typeface="Trebuchet MS"/>
              </a:rPr>
              <a:t> electron beam 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/>
              </a:rPr>
              <a:t>colliding with LHC protons 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/>
              </a:rPr>
              <a:t>(ions) from </a:t>
            </a:r>
            <a:r>
              <a:rPr lang="en-US" dirty="0" smtClean="0">
                <a:solidFill>
                  <a:srgbClr val="0000FF"/>
                </a:solidFill>
                <a:latin typeface="Trebuchet MS"/>
              </a:rPr>
              <a:t>mid-2020s </a:t>
            </a:r>
          </a:p>
          <a:p>
            <a:endParaRPr lang="en-US" dirty="0" smtClean="0">
              <a:solidFill>
                <a:srgbClr val="FF0000"/>
              </a:solidFill>
              <a:latin typeface="Trebuchet MS"/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  <a:latin typeface="Trebuchet MS"/>
              </a:rPr>
              <a:t> Simultaneous with pp running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  <a:latin typeface="Trebuchet MS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rebuchet MS"/>
              </a:rPr>
              <a:t>Lumi</a:t>
            </a:r>
            <a:r>
              <a:rPr lang="en-US" dirty="0" smtClean="0">
                <a:solidFill>
                  <a:srgbClr val="FF0000"/>
                </a:solidFill>
                <a:latin typeface="Trebuchet MS"/>
              </a:rPr>
              <a:t> ~10</a:t>
            </a:r>
            <a:r>
              <a:rPr lang="en-US" baseline="30000" dirty="0" smtClean="0">
                <a:solidFill>
                  <a:srgbClr val="FF0000"/>
                </a:solidFill>
                <a:latin typeface="Trebuchet MS"/>
              </a:rPr>
              <a:t>33</a:t>
            </a:r>
            <a:r>
              <a:rPr lang="en-US" dirty="0" smtClean="0">
                <a:solidFill>
                  <a:srgbClr val="FF0000"/>
                </a:solidFill>
                <a:latin typeface="Trebuchet MS"/>
              </a:rPr>
              <a:t> cm</a:t>
            </a:r>
            <a:r>
              <a:rPr lang="en-US" baseline="30000" dirty="0" smtClean="0">
                <a:solidFill>
                  <a:srgbClr val="FF0000"/>
                </a:solidFill>
                <a:latin typeface="Trebuchet MS"/>
              </a:rPr>
              <a:t>-1</a:t>
            </a:r>
            <a:r>
              <a:rPr lang="en-US" dirty="0" smtClean="0">
                <a:solidFill>
                  <a:srgbClr val="FF0000"/>
                </a:solidFill>
                <a:latin typeface="Trebuchet MS"/>
              </a:rPr>
              <a:t>s</a:t>
            </a:r>
            <a:r>
              <a:rPr lang="en-US" baseline="30000" dirty="0" smtClean="0">
                <a:solidFill>
                  <a:srgbClr val="FF0000"/>
                </a:solidFill>
                <a:latin typeface="Trebuchet MS"/>
              </a:rPr>
              <a:t>-1</a:t>
            </a:r>
            <a:r>
              <a:rPr lang="en-US" dirty="0" smtClean="0">
                <a:solidFill>
                  <a:srgbClr val="FF0000"/>
                </a:solidFill>
                <a:latin typeface="Trebuchet MS"/>
              </a:rPr>
              <a:t> constrained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/>
              </a:rPr>
              <a:t>by 100 MW power consumption,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/>
                <a:sym typeface="Wingdings"/>
              </a:rPr>
              <a:t>	</a:t>
            </a:r>
            <a:r>
              <a:rPr lang="en-US" dirty="0" err="1" smtClean="0">
                <a:solidFill>
                  <a:srgbClr val="FF0000"/>
                </a:solidFill>
                <a:latin typeface="Trebuchet MS"/>
                <a:sym typeface="Wingdings"/>
              </a:rPr>
              <a:t></a:t>
            </a:r>
            <a:r>
              <a:rPr lang="en-US" dirty="0" smtClean="0">
                <a:solidFill>
                  <a:srgbClr val="FF0000"/>
                </a:solidFill>
                <a:latin typeface="Trebuchet MS"/>
                <a:sym typeface="Wingdings"/>
              </a:rPr>
              <a:t> ~100 fb-1 integrated</a:t>
            </a:r>
            <a:endParaRPr lang="en-US" dirty="0" smtClean="0">
              <a:solidFill>
                <a:srgbClr val="FF0000"/>
              </a:solidFill>
              <a:latin typeface="Trebuchet MS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Trebuchet MS"/>
              </a:rPr>
              <a:t>- `Medium scale LHC upgrade’</a:t>
            </a:r>
            <a:endParaRPr lang="en-US" dirty="0">
              <a:solidFill>
                <a:srgbClr val="FF0000"/>
              </a:solidFill>
              <a:latin typeface="Trebuchet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05800" y="2819400"/>
            <a:ext cx="7429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  <a:latin typeface="Trebuchet MS"/>
              </a:rPr>
              <a:t>IP2</a:t>
            </a:r>
            <a:endParaRPr lang="en-US" sz="3200" dirty="0">
              <a:solidFill>
                <a:schemeClr val="accent2"/>
              </a:solidFill>
              <a:latin typeface="Trebuchet M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6A726-529C-144C-92C0-AB3DA6981C5F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976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pic>
        <p:nvPicPr>
          <p:cNvPr id="5" name="Picture 3" descr="IMG_30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4226" cy="688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68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150159"/>
            <a:ext cx="7772400" cy="66070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smtClean="0">
                <a:solidFill>
                  <a:srgbClr val="008000"/>
                </a:solidFill>
              </a:rPr>
              <a:t>Why an ep/A Experiment at TeV Energies?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797351" y="986763"/>
            <a:ext cx="7545655" cy="5355313"/>
          </a:xfrm>
          <a:prstGeom prst="rect">
            <a:avLst/>
          </a:prstGeom>
          <a:solidFill>
            <a:srgbClr val="008000">
              <a:alpha val="4000"/>
            </a:srgb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For resolving the quark structure of the nucleon with </a:t>
            </a:r>
            <a:r>
              <a:rPr lang="en-US" dirty="0" err="1" smtClean="0"/>
              <a:t>p</a:t>
            </a:r>
            <a:r>
              <a:rPr lang="en-US" dirty="0" smtClean="0"/>
              <a:t>, </a:t>
            </a:r>
            <a:r>
              <a:rPr lang="en-US" dirty="0" err="1" smtClean="0"/>
              <a:t>d</a:t>
            </a:r>
            <a:r>
              <a:rPr lang="en-US" dirty="0" smtClean="0"/>
              <a:t> and ion beams</a:t>
            </a:r>
          </a:p>
          <a:p>
            <a:pPr marL="342900" indent="-342900"/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For the development of </a:t>
            </a:r>
            <a:r>
              <a:rPr lang="en-US" dirty="0" err="1" smtClean="0"/>
              <a:t>perturbative</a:t>
            </a:r>
            <a:r>
              <a:rPr lang="en-US" dirty="0" smtClean="0"/>
              <a:t> QCD 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For mapping the gluon field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/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For searches and the understanding of new physics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For investigating the physics of </a:t>
            </a:r>
            <a:r>
              <a:rPr lang="en-US" dirty="0" err="1" smtClean="0"/>
              <a:t>parton</a:t>
            </a:r>
            <a:r>
              <a:rPr lang="en-US" dirty="0" smtClean="0"/>
              <a:t> saturation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/>
            <a:endParaRPr lang="en-US" dirty="0"/>
          </a:p>
        </p:txBody>
      </p:sp>
      <p:sp>
        <p:nvSpPr>
          <p:cNvPr id="7" name="TextBox 3"/>
          <p:cNvSpPr txBox="1"/>
          <p:nvPr/>
        </p:nvSpPr>
        <p:spPr>
          <a:xfrm>
            <a:off x="1084188" y="1565270"/>
            <a:ext cx="7350089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</a:rPr>
              <a:t>QPM symmetries, quark distributions (complete set from data!), </a:t>
            </a:r>
            <a:r>
              <a:rPr lang="en-US" sz="1600" dirty="0" err="1" smtClean="0">
                <a:solidFill>
                  <a:srgbClr val="008000"/>
                </a:solidFill>
              </a:rPr>
              <a:t>GPDs</a:t>
            </a:r>
            <a:r>
              <a:rPr lang="en-US" sz="1600" dirty="0" smtClean="0">
                <a:solidFill>
                  <a:srgbClr val="008000"/>
                </a:solidFill>
              </a:rPr>
              <a:t>, nuclear </a:t>
            </a:r>
            <a:r>
              <a:rPr lang="en-US" sz="1600" dirty="0" err="1" smtClean="0">
                <a:solidFill>
                  <a:srgbClr val="008000"/>
                </a:solidFill>
              </a:rPr>
              <a:t>PDFs</a:t>
            </a:r>
            <a:r>
              <a:rPr lang="en-US" sz="1600" dirty="0" smtClean="0">
                <a:solidFill>
                  <a:srgbClr val="008000"/>
                </a:solidFill>
              </a:rPr>
              <a:t> ..</a:t>
            </a: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r>
              <a:rPr lang="en-US" sz="1600" dirty="0" err="1" smtClean="0">
                <a:solidFill>
                  <a:srgbClr val="008000"/>
                </a:solidFill>
              </a:rPr>
              <a:t>N</a:t>
            </a:r>
            <a:r>
              <a:rPr lang="en-US" sz="1600" baseline="30000" dirty="0" err="1" smtClean="0">
                <a:solidFill>
                  <a:srgbClr val="008000"/>
                </a:solidFill>
              </a:rPr>
              <a:t>k</a:t>
            </a:r>
            <a:r>
              <a:rPr lang="en-US" sz="1600" dirty="0" err="1" smtClean="0">
                <a:solidFill>
                  <a:srgbClr val="008000"/>
                </a:solidFill>
              </a:rPr>
              <a:t>LO</a:t>
            </a:r>
            <a:r>
              <a:rPr lang="en-US" sz="1600" dirty="0" smtClean="0">
                <a:solidFill>
                  <a:srgbClr val="008000"/>
                </a:solidFill>
              </a:rPr>
              <a:t> (k≥2) and </a:t>
            </a:r>
            <a:r>
              <a:rPr lang="en-US" sz="1600" dirty="0" err="1" smtClean="0">
                <a:solidFill>
                  <a:srgbClr val="008000"/>
                </a:solidFill>
              </a:rPr>
              <a:t>h.o</a:t>
            </a:r>
            <a:r>
              <a:rPr lang="en-US" sz="1600" dirty="0" smtClean="0">
                <a:solidFill>
                  <a:srgbClr val="008000"/>
                </a:solidFill>
              </a:rPr>
              <a:t>. </a:t>
            </a:r>
            <a:r>
              <a:rPr lang="en-US" sz="1600" dirty="0" err="1" smtClean="0">
                <a:solidFill>
                  <a:srgbClr val="008000"/>
                </a:solidFill>
              </a:rPr>
              <a:t>eweak</a:t>
            </a:r>
            <a:r>
              <a:rPr lang="en-US" sz="1600" dirty="0" smtClean="0">
                <a:solidFill>
                  <a:srgbClr val="008000"/>
                </a:solidFill>
              </a:rPr>
              <a:t>, HQs, jets, </a:t>
            </a:r>
            <a:r>
              <a:rPr lang="en-US" sz="1600" dirty="0" err="1" smtClean="0">
                <a:solidFill>
                  <a:srgbClr val="008000"/>
                </a:solidFill>
              </a:rPr>
              <a:t>resummation</a:t>
            </a:r>
            <a:r>
              <a:rPr lang="en-US" sz="1600" dirty="0" smtClean="0">
                <a:solidFill>
                  <a:srgbClr val="008000"/>
                </a:solidFill>
              </a:rPr>
              <a:t>, </a:t>
            </a:r>
            <a:r>
              <a:rPr lang="en-US" sz="1600" dirty="0" err="1" smtClean="0">
                <a:solidFill>
                  <a:srgbClr val="008000"/>
                </a:solidFill>
              </a:rPr>
              <a:t>factorisation</a:t>
            </a:r>
            <a:r>
              <a:rPr lang="en-US" sz="1600" dirty="0" smtClean="0">
                <a:solidFill>
                  <a:srgbClr val="008000"/>
                </a:solidFill>
              </a:rPr>
              <a:t>, diffraction</a:t>
            </a: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r>
              <a:rPr lang="en-US" sz="1600" dirty="0" smtClean="0">
                <a:solidFill>
                  <a:srgbClr val="008000"/>
                </a:solidFill>
              </a:rPr>
              <a:t>Gluon for ~10</a:t>
            </a:r>
            <a:r>
              <a:rPr lang="en-US" sz="1600" baseline="30000" dirty="0" smtClean="0">
                <a:solidFill>
                  <a:srgbClr val="008000"/>
                </a:solidFill>
              </a:rPr>
              <a:t>-5 </a:t>
            </a:r>
            <a:r>
              <a:rPr lang="en-US" sz="1600" dirty="0" smtClean="0">
                <a:solidFill>
                  <a:srgbClr val="008000"/>
                </a:solidFill>
              </a:rPr>
              <a:t>&lt; </a:t>
            </a:r>
            <a:r>
              <a:rPr lang="en-US" sz="1600" dirty="0" err="1" smtClean="0">
                <a:solidFill>
                  <a:srgbClr val="008000"/>
                </a:solidFill>
              </a:rPr>
              <a:t>x</a:t>
            </a:r>
            <a:r>
              <a:rPr lang="en-US" sz="1600" dirty="0" smtClean="0">
                <a:solidFill>
                  <a:srgbClr val="008000"/>
                </a:solidFill>
              </a:rPr>
              <a:t> &lt;1 , is </a:t>
            </a:r>
            <a:r>
              <a:rPr lang="en-US" sz="1600" dirty="0" err="1" smtClean="0">
                <a:solidFill>
                  <a:srgbClr val="008000"/>
                </a:solidFill>
              </a:rPr>
              <a:t>unitarity</a:t>
            </a:r>
            <a:r>
              <a:rPr lang="en-US" sz="1600" dirty="0" smtClean="0">
                <a:solidFill>
                  <a:srgbClr val="008000"/>
                </a:solidFill>
              </a:rPr>
              <a:t> violated?  J/ψ, F</a:t>
            </a:r>
            <a:r>
              <a:rPr lang="en-US" sz="1600" baseline="-25000" dirty="0" smtClean="0">
                <a:solidFill>
                  <a:srgbClr val="008000"/>
                </a:solidFill>
              </a:rPr>
              <a:t>2</a:t>
            </a:r>
            <a:r>
              <a:rPr lang="en-US" sz="1600" baseline="30000" dirty="0" smtClean="0">
                <a:solidFill>
                  <a:srgbClr val="008000"/>
                </a:solidFill>
              </a:rPr>
              <a:t>c</a:t>
            </a:r>
            <a:r>
              <a:rPr lang="en-US" sz="1600" dirty="0" smtClean="0">
                <a:solidFill>
                  <a:srgbClr val="008000"/>
                </a:solidFill>
              </a:rPr>
              <a:t>, …  </a:t>
            </a:r>
            <a:r>
              <a:rPr lang="en-US" sz="1600" dirty="0" err="1" smtClean="0">
                <a:solidFill>
                  <a:srgbClr val="008000"/>
                </a:solidFill>
              </a:rPr>
              <a:t>unintegrated</a:t>
            </a:r>
            <a:r>
              <a:rPr lang="en-US" sz="1600" dirty="0" smtClean="0">
                <a:solidFill>
                  <a:srgbClr val="008000"/>
                </a:solidFill>
              </a:rPr>
              <a:t> gluon</a:t>
            </a: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r>
              <a:rPr lang="en-US" sz="1600" dirty="0" smtClean="0">
                <a:solidFill>
                  <a:srgbClr val="008000"/>
                </a:solidFill>
              </a:rPr>
              <a:t>GUT (</a:t>
            </a:r>
            <a:r>
              <a:rPr lang="en-US" sz="1600" dirty="0" err="1" smtClean="0">
                <a:solidFill>
                  <a:srgbClr val="008000"/>
                </a:solidFill>
              </a:rPr>
              <a:t>α</a:t>
            </a:r>
            <a:r>
              <a:rPr lang="en-US" sz="1600" baseline="-25000" dirty="0" err="1" smtClean="0">
                <a:solidFill>
                  <a:srgbClr val="008000"/>
                </a:solidFill>
              </a:rPr>
              <a:t>s</a:t>
            </a:r>
            <a:r>
              <a:rPr lang="en-US" sz="1600" dirty="0" smtClean="0">
                <a:solidFill>
                  <a:srgbClr val="008000"/>
                </a:solidFill>
              </a:rPr>
              <a:t> to 0.1%), </a:t>
            </a:r>
            <a:r>
              <a:rPr lang="en-US" sz="1600" dirty="0" err="1" smtClean="0">
                <a:solidFill>
                  <a:srgbClr val="008000"/>
                </a:solidFill>
              </a:rPr>
              <a:t>LQs</a:t>
            </a:r>
            <a:r>
              <a:rPr lang="en-US" sz="1600" dirty="0" smtClean="0">
                <a:solidFill>
                  <a:srgbClr val="008000"/>
                </a:solidFill>
              </a:rPr>
              <a:t> RPV, Higgs (bb, HWW) … PDFs4LHC… </a:t>
            </a:r>
            <a:r>
              <a:rPr lang="en-US" sz="1600" dirty="0" err="1" smtClean="0">
                <a:solidFill>
                  <a:srgbClr val="008000"/>
                </a:solidFill>
              </a:rPr>
              <a:t>instanton</a:t>
            </a:r>
            <a:r>
              <a:rPr lang="en-US" sz="1600" dirty="0" smtClean="0">
                <a:solidFill>
                  <a:srgbClr val="008000"/>
                </a:solidFill>
              </a:rPr>
              <a:t>, </a:t>
            </a:r>
            <a:r>
              <a:rPr lang="en-US" sz="1600" dirty="0" err="1" smtClean="0">
                <a:solidFill>
                  <a:srgbClr val="008000"/>
                </a:solidFill>
              </a:rPr>
              <a:t>odderon</a:t>
            </a:r>
            <a:r>
              <a:rPr lang="en-US" sz="1600" dirty="0" smtClean="0">
                <a:solidFill>
                  <a:srgbClr val="008000"/>
                </a:solidFill>
              </a:rPr>
              <a:t>,..?</a:t>
            </a: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endParaRPr lang="en-US" sz="1600" dirty="0" smtClean="0">
              <a:solidFill>
                <a:srgbClr val="008000"/>
              </a:solidFill>
            </a:endParaRPr>
          </a:p>
          <a:p>
            <a:r>
              <a:rPr lang="en-US" sz="1600" dirty="0" smtClean="0">
                <a:solidFill>
                  <a:srgbClr val="008000"/>
                </a:solidFill>
              </a:rPr>
              <a:t>Non-</a:t>
            </a:r>
            <a:r>
              <a:rPr lang="en-US" sz="1600" dirty="0" err="1" smtClean="0">
                <a:solidFill>
                  <a:srgbClr val="008000"/>
                </a:solidFill>
              </a:rPr>
              <a:t>pQCD</a:t>
            </a:r>
            <a:r>
              <a:rPr lang="en-US" sz="1600" dirty="0" smtClean="0">
                <a:solidFill>
                  <a:srgbClr val="008000"/>
                </a:solidFill>
              </a:rPr>
              <a:t> (chiral </a:t>
            </a:r>
            <a:r>
              <a:rPr lang="en-US" sz="1600" dirty="0" err="1" smtClean="0">
                <a:solidFill>
                  <a:srgbClr val="008000"/>
                </a:solidFill>
              </a:rPr>
              <a:t>symm</a:t>
            </a:r>
            <a:r>
              <a:rPr lang="en-US" sz="1600" dirty="0" smtClean="0">
                <a:solidFill>
                  <a:srgbClr val="008000"/>
                </a:solidFill>
              </a:rPr>
              <a:t> breaking, strings), black disc limit, saturation border..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214522" y="6345128"/>
            <a:ext cx="89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..For providing data which could be of use for future experiments [Proposal for SLAC </a:t>
            </a:r>
            <a:r>
              <a:rPr lang="en-US" dirty="0" err="1" smtClean="0"/>
              <a:t>ep</a:t>
            </a:r>
            <a:r>
              <a:rPr lang="en-US" dirty="0" smtClean="0"/>
              <a:t> 1967]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081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62000" y="381000"/>
            <a:ext cx="7772400" cy="609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smtClean="0"/>
              <a:t>Physics and Range</a:t>
            </a:r>
            <a:endParaRPr lang="en-US" sz="240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352800" y="2209800"/>
            <a:ext cx="2568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9050" y="200818"/>
            <a:ext cx="6477000" cy="630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546850" y="624414"/>
            <a:ext cx="1219200" cy="338554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New Physics</a:t>
            </a:r>
            <a:endParaRPr lang="en-US" sz="1600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730750" y="2246312"/>
            <a:ext cx="1816100" cy="841375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High precision</a:t>
            </a:r>
          </a:p>
          <a:p>
            <a:r>
              <a:rPr lang="en-US" sz="1600"/>
              <a:t>partons in plateau</a:t>
            </a:r>
          </a:p>
          <a:p>
            <a:r>
              <a:rPr lang="en-US" sz="1600"/>
              <a:t>of the LHC</a:t>
            </a:r>
            <a:endParaRPr lang="en-US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105275" y="3352800"/>
            <a:ext cx="1250950" cy="1574800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Nuclear </a:t>
            </a:r>
          </a:p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r>
              <a:rPr lang="en-US" sz="1600"/>
              <a:t>Structure</a:t>
            </a:r>
          </a:p>
          <a:p>
            <a:r>
              <a:rPr lang="en-US" sz="1600"/>
              <a:t>&amp; dynamics</a:t>
            </a:r>
            <a:endParaRPr lang="en-US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286000" y="3962400"/>
            <a:ext cx="2133600" cy="352425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High Density Matter</a:t>
            </a:r>
            <a:endParaRPr lang="en-US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967538" y="1787525"/>
            <a:ext cx="871538" cy="3460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Large x</a:t>
            </a:r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676400" y="6504781"/>
            <a:ext cx="6259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Q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= 4momentum transfer</a:t>
            </a:r>
            <a:r>
              <a:rPr lang="en-US" sz="1400" baseline="30000" dirty="0" smtClean="0"/>
              <a:t>2  </a:t>
            </a:r>
            <a:r>
              <a:rPr lang="en-US" sz="1400" dirty="0" smtClean="0"/>
              <a:t>                            </a:t>
            </a:r>
            <a:r>
              <a:rPr lang="en-US" sz="1400" dirty="0" err="1" smtClean="0"/>
              <a:t>x</a:t>
            </a:r>
            <a:r>
              <a:rPr lang="en-US" sz="1400" dirty="0" smtClean="0"/>
              <a:t> = </a:t>
            </a:r>
            <a:r>
              <a:rPr lang="en-US" sz="1400" dirty="0" err="1" smtClean="0"/>
              <a:t>Bjorken</a:t>
            </a:r>
            <a:r>
              <a:rPr lang="en-US" sz="1400" dirty="0" smtClean="0"/>
              <a:t> </a:t>
            </a:r>
            <a:r>
              <a:rPr lang="en-US" sz="1400" dirty="0" err="1" smtClean="0"/>
              <a:t>x</a:t>
            </a:r>
            <a:r>
              <a:rPr lang="en-US" sz="1400" dirty="0" smtClean="0"/>
              <a:t>: fraction of </a:t>
            </a:r>
            <a:r>
              <a:rPr lang="en-US" sz="1400" dirty="0" err="1" smtClean="0"/>
              <a:t>p’s</a:t>
            </a:r>
            <a:r>
              <a:rPr lang="en-US" sz="1400" dirty="0" smtClean="0"/>
              <a:t> momentum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0917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" descr="ALICE_event_167693_0x3d94315a_2011-11-12_06:51:12_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89" y="1598"/>
            <a:ext cx="8513011" cy="626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0" y="-345981"/>
            <a:ext cx="8903368" cy="6124565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00371" y="67844"/>
            <a:ext cx="5065630" cy="908050"/>
          </a:xfrm>
        </p:spPr>
        <p:txBody>
          <a:bodyPr/>
          <a:lstStyle/>
          <a:p>
            <a:r>
              <a:rPr lang="de-DE" sz="2800" dirty="0" err="1" smtClean="0"/>
              <a:t>Relativistic</a:t>
            </a:r>
            <a:r>
              <a:rPr lang="de-DE" sz="2800" dirty="0" smtClean="0"/>
              <a:t> AA </a:t>
            </a:r>
            <a:r>
              <a:rPr lang="de-DE" sz="2800" dirty="0" err="1" smtClean="0"/>
              <a:t>and</a:t>
            </a:r>
            <a:r>
              <a:rPr lang="de-DE" sz="2800" dirty="0" smtClean="0"/>
              <a:t> </a:t>
            </a:r>
            <a:r>
              <a:rPr lang="de-DE" sz="2800" dirty="0" err="1" smtClean="0"/>
              <a:t>eA</a:t>
            </a:r>
            <a:r>
              <a:rPr lang="de-DE" sz="2800" dirty="0" smtClean="0"/>
              <a:t>  </a:t>
            </a:r>
            <a:r>
              <a:rPr lang="de-DE" sz="2800" dirty="0" err="1" smtClean="0"/>
              <a:t>Collisions</a:t>
            </a:r>
            <a:endParaRPr lang="de-DE" sz="2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0" y="4986421"/>
            <a:ext cx="1818105" cy="1139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6354345" y="5128403"/>
            <a:ext cx="1818105" cy="1139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3137" y="788736"/>
            <a:ext cx="8446168" cy="3559425"/>
          </a:xfrm>
        </p:spPr>
        <p:txBody>
          <a:bodyPr/>
          <a:lstStyle/>
          <a:p>
            <a:pPr marL="0" indent="0"/>
            <a:endParaRPr lang="de-DE" sz="2400" dirty="0" smtClean="0"/>
          </a:p>
          <a:p>
            <a:pPr marL="457200" indent="-457200">
              <a:buFont typeface="Arial"/>
              <a:buChar char="•"/>
            </a:pPr>
            <a:r>
              <a:rPr lang="de-DE" sz="2400" dirty="0" smtClean="0"/>
              <a:t>The </a:t>
            </a:r>
            <a:r>
              <a:rPr lang="de-DE" sz="2400" dirty="0" smtClean="0">
                <a:solidFill>
                  <a:srgbClr val="0000FF"/>
                </a:solidFill>
              </a:rPr>
              <a:t>High </a:t>
            </a:r>
            <a:r>
              <a:rPr lang="de-DE" sz="2400" dirty="0" err="1" smtClean="0">
                <a:solidFill>
                  <a:srgbClr val="0000FF"/>
                </a:solidFill>
              </a:rPr>
              <a:t>Energy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>
                <a:solidFill>
                  <a:srgbClr val="0000FF"/>
                </a:solidFill>
              </a:rPr>
              <a:t>F</a:t>
            </a:r>
            <a:r>
              <a:rPr lang="de-DE" sz="2400" dirty="0" err="1" smtClean="0">
                <a:solidFill>
                  <a:srgbClr val="0000FF"/>
                </a:solidFill>
              </a:rPr>
              <a:t>rontier</a:t>
            </a:r>
            <a:r>
              <a:rPr lang="de-DE" sz="2400" dirty="0" smtClean="0"/>
              <a:t>: 					</a:t>
            </a:r>
            <a:endParaRPr lang="de-DE" sz="2400" dirty="0" smtClean="0"/>
          </a:p>
          <a:p>
            <a:pPr marL="0" indent="0"/>
            <a:r>
              <a:rPr lang="de-DE" sz="2400" dirty="0"/>
              <a:t>	</a:t>
            </a:r>
            <a:r>
              <a:rPr lang="de-DE" sz="2400" dirty="0" smtClean="0"/>
              <a:t>Heavy</a:t>
            </a:r>
            <a:r>
              <a:rPr lang="de-DE" sz="2400" dirty="0" smtClean="0"/>
              <a:t>-Ion </a:t>
            </a:r>
            <a:r>
              <a:rPr lang="de-DE" sz="2400" dirty="0" err="1" smtClean="0"/>
              <a:t>Collisions</a:t>
            </a:r>
            <a:r>
              <a:rPr lang="de-DE" sz="2400" dirty="0" smtClean="0"/>
              <a:t> at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smtClean="0"/>
              <a:t>LHC: </a:t>
            </a:r>
            <a:r>
              <a:rPr lang="de-DE" sz="2400" dirty="0" smtClean="0">
                <a:solidFill>
                  <a:srgbClr val="FF0000"/>
                </a:solidFill>
              </a:rPr>
              <a:t>ALICE</a:t>
            </a:r>
          </a:p>
          <a:p>
            <a:pPr marL="457200" indent="-457200">
              <a:buFont typeface="Arial"/>
              <a:buChar char="•"/>
            </a:pPr>
            <a:endParaRPr lang="de-DE" sz="2400" dirty="0"/>
          </a:p>
          <a:p>
            <a:pPr marL="457200" indent="-457200">
              <a:buFont typeface="Arial"/>
              <a:buChar char="•"/>
            </a:pPr>
            <a:r>
              <a:rPr lang="de-DE" sz="2400" dirty="0" smtClean="0"/>
              <a:t>The </a:t>
            </a:r>
            <a:r>
              <a:rPr lang="de-DE" sz="2400" dirty="0" smtClean="0">
                <a:solidFill>
                  <a:srgbClr val="0000FF"/>
                </a:solidFill>
              </a:rPr>
              <a:t>L</a:t>
            </a:r>
            <a:r>
              <a:rPr lang="de-DE" sz="2400" dirty="0" smtClean="0">
                <a:solidFill>
                  <a:srgbClr val="0000FF"/>
                </a:solidFill>
              </a:rPr>
              <a:t>ow-x</a:t>
            </a:r>
            <a:r>
              <a:rPr lang="de-DE" sz="2400" dirty="0">
                <a:solidFill>
                  <a:srgbClr val="0000FF"/>
                </a:solidFill>
              </a:rPr>
              <a:t> </a:t>
            </a:r>
            <a:r>
              <a:rPr lang="de-DE" sz="2400" dirty="0" smtClean="0">
                <a:solidFill>
                  <a:srgbClr val="0000FF"/>
                </a:solidFill>
              </a:rPr>
              <a:t>, high Q</a:t>
            </a:r>
            <a:r>
              <a:rPr lang="de-DE" sz="2400" baseline="30000" dirty="0" smtClean="0">
                <a:solidFill>
                  <a:srgbClr val="0000FF"/>
                </a:solidFill>
              </a:rPr>
              <a:t>2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F</a:t>
            </a:r>
            <a:r>
              <a:rPr lang="de-DE" sz="2400" dirty="0" err="1" smtClean="0">
                <a:solidFill>
                  <a:srgbClr val="0000FF"/>
                </a:solidFill>
              </a:rPr>
              <a:t>rontier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smtClean="0"/>
              <a:t>: </a:t>
            </a:r>
          </a:p>
          <a:p>
            <a:pPr marL="0" indent="0"/>
            <a:r>
              <a:rPr lang="de-DE" sz="2400" dirty="0"/>
              <a:t>	</a:t>
            </a:r>
            <a:r>
              <a:rPr lang="de-DE" sz="2400" dirty="0" err="1" smtClean="0"/>
              <a:t>E</a:t>
            </a:r>
            <a:r>
              <a:rPr lang="de-DE" sz="2400" dirty="0" err="1" smtClean="0"/>
              <a:t>lectron</a:t>
            </a:r>
            <a:r>
              <a:rPr lang="de-DE" sz="2400" dirty="0" smtClean="0"/>
              <a:t>-Ion </a:t>
            </a:r>
            <a:r>
              <a:rPr lang="de-DE" sz="2400" dirty="0" err="1" smtClean="0"/>
              <a:t>collisions</a:t>
            </a:r>
            <a:r>
              <a:rPr lang="de-DE" sz="2400" dirty="0" smtClean="0"/>
              <a:t> </a:t>
            </a:r>
            <a:r>
              <a:rPr lang="de-DE" sz="2400" dirty="0" err="1" smtClean="0"/>
              <a:t>at</a:t>
            </a:r>
            <a:r>
              <a:rPr lang="de-DE" sz="2400" dirty="0" smtClean="0"/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LHeC</a:t>
            </a:r>
            <a:endParaRPr lang="de-DE" sz="2400" dirty="0" smtClean="0">
              <a:solidFill>
                <a:srgbClr val="FF0000"/>
              </a:solidFill>
            </a:endParaRPr>
          </a:p>
          <a:p>
            <a:pPr marL="0" indent="0"/>
            <a:endParaRPr lang="de-DE" sz="2400" dirty="0"/>
          </a:p>
          <a:p>
            <a:pPr marL="457200" indent="-457200">
              <a:buFont typeface="Arial"/>
              <a:buChar char="•"/>
            </a:pPr>
            <a:r>
              <a:rPr lang="de-DE" sz="2400" dirty="0" smtClean="0"/>
              <a:t>High Baryon </a:t>
            </a:r>
            <a:r>
              <a:rPr lang="de-DE" sz="2400" dirty="0" err="1" smtClean="0"/>
              <a:t>Density</a:t>
            </a:r>
            <a:r>
              <a:rPr lang="de-DE" sz="2400" dirty="0" smtClean="0"/>
              <a:t>: </a:t>
            </a:r>
            <a:r>
              <a:rPr lang="de-DE" sz="2400" dirty="0" smtClean="0"/>
              <a:t>				</a:t>
            </a:r>
            <a:endParaRPr lang="de-DE" sz="2400" dirty="0" smtClean="0"/>
          </a:p>
          <a:p>
            <a:pPr marL="0" indent="0"/>
            <a:r>
              <a:rPr lang="de-DE" sz="2400" dirty="0"/>
              <a:t>	</a:t>
            </a:r>
            <a:r>
              <a:rPr lang="de-DE" sz="2400" dirty="0" smtClean="0"/>
              <a:t>New </a:t>
            </a:r>
            <a:r>
              <a:rPr lang="de-DE" sz="2400" dirty="0" err="1" smtClean="0"/>
              <a:t>Facilities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smtClean="0">
                <a:solidFill>
                  <a:srgbClr val="FF0000"/>
                </a:solidFill>
              </a:rPr>
              <a:t>Future </a:t>
            </a:r>
            <a:r>
              <a:rPr lang="de-DE" sz="2400" dirty="0">
                <a:solidFill>
                  <a:srgbClr val="FF0000"/>
                </a:solidFill>
              </a:rPr>
              <a:t>F</a:t>
            </a:r>
            <a:r>
              <a:rPr lang="de-DE" sz="2400" dirty="0" smtClean="0">
                <a:solidFill>
                  <a:srgbClr val="FF0000"/>
                </a:solidFill>
              </a:rPr>
              <a:t>ixed-Target </a:t>
            </a:r>
            <a:r>
              <a:rPr lang="de-DE" sz="2400" dirty="0" err="1" smtClean="0">
                <a:solidFill>
                  <a:srgbClr val="FF0000"/>
                </a:solidFill>
              </a:rPr>
              <a:t>Running</a:t>
            </a:r>
            <a:endParaRPr lang="de-DE" sz="2400" dirty="0" smtClean="0">
              <a:solidFill>
                <a:srgbClr val="FF0000"/>
              </a:solidFill>
            </a:endParaRPr>
          </a:p>
          <a:p>
            <a:pPr marL="457200" indent="-457200">
              <a:buFont typeface="Arial"/>
              <a:buChar char="•"/>
            </a:pPr>
            <a:endParaRPr lang="de-DE" sz="2400" dirty="0"/>
          </a:p>
          <a:p>
            <a:pPr marL="457200" indent="-457200">
              <a:buFont typeface="Arial"/>
              <a:buChar char="•"/>
            </a:pPr>
            <a:r>
              <a:rPr lang="de-DE" sz="2400" dirty="0" err="1" smtClean="0"/>
              <a:t>Synergies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complementarities</a:t>
            </a:r>
            <a:r>
              <a:rPr lang="de-DE" sz="2400" dirty="0" smtClean="0"/>
              <a:t>:</a:t>
            </a:r>
            <a:r>
              <a:rPr lang="de-DE" sz="2400" dirty="0"/>
              <a:t>	</a:t>
            </a:r>
            <a:r>
              <a:rPr lang="de-DE" sz="2400" dirty="0" smtClean="0"/>
              <a:t>			The </a:t>
            </a:r>
            <a:r>
              <a:rPr lang="de-DE" sz="2400" dirty="0" smtClean="0">
                <a:solidFill>
                  <a:srgbClr val="FF0000"/>
                </a:solidFill>
              </a:rPr>
              <a:t>Future RHIC Programme</a:t>
            </a:r>
          </a:p>
        </p:txBody>
      </p:sp>
    </p:spTree>
    <p:extLst>
      <p:ext uri="{BB962C8B-B14F-4D97-AF65-F5344CB8AC3E}">
        <p14:creationId xmlns:p14="http://schemas.microsoft.com/office/powerpoint/2010/main" val="3457994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2"/>
          <a:srcRect b="49579"/>
          <a:stretch>
            <a:fillRect/>
          </a:stretch>
        </p:blipFill>
        <p:spPr bwMode="auto">
          <a:xfrm>
            <a:off x="1676400" y="4121213"/>
            <a:ext cx="7467600" cy="2736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5638800" cy="533400"/>
          </a:xfrm>
        </p:spPr>
        <p:txBody>
          <a:bodyPr/>
          <a:lstStyle/>
          <a:p>
            <a:pPr eaLnBrk="1" hangingPunct="1">
              <a:defRPr/>
            </a:pPr>
            <a:r>
              <a:rPr lang="nl-NL" sz="3600" b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Nuclear</a:t>
            </a:r>
            <a:r>
              <a:rPr lang="nl-NL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 </a:t>
            </a:r>
            <a:r>
              <a:rPr lang="nl-NL" sz="3600" b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PDFs</a:t>
            </a:r>
            <a:r>
              <a:rPr lang="nl-NL" sz="3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: </a:t>
            </a:r>
            <a:r>
              <a:rPr lang="nl-NL" sz="3600" b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eA</a:t>
            </a:r>
            <a:endParaRPr lang="nl-NL" sz="3600" b="1" baseline="-25000" dirty="0" smtClean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</a:endParaRPr>
          </a:p>
        </p:txBody>
      </p:sp>
      <p:pic>
        <p:nvPicPr>
          <p:cNvPr id="8" name="Picture 1035"/>
          <p:cNvPicPr>
            <a:picLocks noChangeAspect="1" noChangeArrowheads="1"/>
          </p:cNvPicPr>
          <p:nvPr/>
        </p:nvPicPr>
        <p:blipFill>
          <a:blip r:embed="rId3"/>
          <a:srcRect r="1485"/>
          <a:stretch>
            <a:fillRect/>
          </a:stretch>
        </p:blipFill>
        <p:spPr bwMode="auto">
          <a:xfrm>
            <a:off x="5029200" y="-1"/>
            <a:ext cx="4114799" cy="4029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52400" y="5410200"/>
            <a:ext cx="16396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latin typeface="Trebuchet MS"/>
              </a:rPr>
              <a:t>LHeC</a:t>
            </a:r>
            <a:endParaRPr lang="en-US" dirty="0" smtClean="0">
              <a:latin typeface="Trebuchet MS"/>
            </a:endParaRPr>
          </a:p>
          <a:p>
            <a:pPr algn="ctr"/>
            <a:r>
              <a:rPr lang="en-US" dirty="0" smtClean="0">
                <a:latin typeface="Trebuchet MS"/>
              </a:rPr>
              <a:t>Simulation</a:t>
            </a:r>
            <a:endParaRPr lang="en-US" dirty="0">
              <a:latin typeface="Trebuchet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85800"/>
            <a:ext cx="613641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Trebuchet MS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rebuchet MS"/>
              </a:rPr>
              <a:t>eA</a:t>
            </a:r>
            <a:r>
              <a:rPr lang="en-US" dirty="0" smtClean="0">
                <a:solidFill>
                  <a:srgbClr val="FF0000"/>
                </a:solidFill>
                <a:latin typeface="Trebuchet MS"/>
              </a:rPr>
              <a:t> offers access to lower </a:t>
            </a:r>
            <a:r>
              <a:rPr lang="en-US" dirty="0" err="1" smtClean="0">
                <a:solidFill>
                  <a:srgbClr val="FF0000"/>
                </a:solidFill>
                <a:latin typeface="Trebuchet MS"/>
              </a:rPr>
              <a:t>x</a:t>
            </a:r>
            <a:r>
              <a:rPr lang="en-US" dirty="0" smtClean="0">
                <a:solidFill>
                  <a:srgbClr val="FF0000"/>
                </a:solidFill>
                <a:latin typeface="Trebuchet MS"/>
              </a:rPr>
              <a:t> than 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/>
              </a:rPr>
              <a:t>easily achievable in </a:t>
            </a:r>
            <a:r>
              <a:rPr lang="en-US" dirty="0" err="1" smtClean="0">
                <a:solidFill>
                  <a:srgbClr val="FF0000"/>
                </a:solidFill>
                <a:latin typeface="Trebuchet MS"/>
              </a:rPr>
              <a:t>pA</a:t>
            </a:r>
            <a:r>
              <a:rPr lang="en-US" dirty="0" smtClean="0">
                <a:solidFill>
                  <a:srgbClr val="FF0000"/>
                </a:solidFill>
                <a:latin typeface="Trebuchet MS"/>
              </a:rPr>
              <a:t> at LHC</a:t>
            </a:r>
          </a:p>
          <a:p>
            <a:r>
              <a:rPr lang="en-US" dirty="0" err="1" smtClean="0">
                <a:solidFill>
                  <a:srgbClr val="0000FF"/>
                </a:solidFill>
                <a:latin typeface="Trebuchet MS"/>
              </a:rPr>
              <a:t>LHeC</a:t>
            </a:r>
            <a:r>
              <a:rPr lang="en-US" dirty="0" smtClean="0">
                <a:solidFill>
                  <a:srgbClr val="0000FF"/>
                </a:solidFill>
                <a:latin typeface="Trebuchet MS"/>
              </a:rPr>
              <a:t> (EIC) extends </a:t>
            </a:r>
            <a:r>
              <a:rPr lang="en-US" dirty="0" err="1" smtClean="0">
                <a:solidFill>
                  <a:srgbClr val="0000FF"/>
                </a:solidFill>
                <a:latin typeface="Trebuchet MS"/>
              </a:rPr>
              <a:t>x</a:t>
            </a:r>
            <a:r>
              <a:rPr lang="en-US" dirty="0" smtClean="0">
                <a:solidFill>
                  <a:srgbClr val="0000FF"/>
                </a:solidFill>
                <a:latin typeface="Trebuchet MS"/>
              </a:rPr>
              <a:t> range by </a:t>
            </a:r>
          </a:p>
          <a:p>
            <a:r>
              <a:rPr lang="en-US" dirty="0" smtClean="0">
                <a:solidFill>
                  <a:srgbClr val="0000FF"/>
                </a:solidFill>
                <a:latin typeface="Trebuchet MS"/>
              </a:rPr>
              <a:t>3-4 (1-2) orders of magnitude</a:t>
            </a:r>
            <a:endParaRPr lang="en-US" dirty="0" smtClean="0">
              <a:solidFill>
                <a:srgbClr val="FF0000"/>
              </a:solidFill>
              <a:latin typeface="Trebuchet MS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Trebuchet MS"/>
              </a:rPr>
              <a:t> Clean final states / theoretical 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/>
              </a:rPr>
              <a:t>control - to (N)NLO in </a:t>
            </a:r>
            <a:r>
              <a:rPr lang="en-US" dirty="0" err="1" smtClean="0">
                <a:solidFill>
                  <a:srgbClr val="FF0000"/>
                </a:solidFill>
                <a:latin typeface="Trebuchet MS"/>
              </a:rPr>
              <a:t>pQCD</a:t>
            </a:r>
            <a:endParaRPr lang="en-US" dirty="0" smtClean="0">
              <a:solidFill>
                <a:srgbClr val="FF0000"/>
              </a:solidFill>
              <a:latin typeface="Trebuchet MS"/>
            </a:endParaRPr>
          </a:p>
          <a:p>
            <a:endParaRPr lang="en-US" dirty="0" smtClean="0">
              <a:solidFill>
                <a:srgbClr val="FF0000"/>
              </a:solidFill>
              <a:latin typeface="Trebuchet MS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Trebuchet MS"/>
              </a:rPr>
              <a:t> New effects anyway likely to be 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/>
              </a:rPr>
              <a:t>revealed in tensions between</a:t>
            </a:r>
          </a:p>
          <a:p>
            <a:r>
              <a:rPr lang="en-US" dirty="0" err="1" smtClean="0">
                <a:solidFill>
                  <a:srgbClr val="FF0000"/>
                </a:solidFill>
                <a:latin typeface="Trebuchet MS"/>
              </a:rPr>
              <a:t>eA</a:t>
            </a:r>
            <a:r>
              <a:rPr lang="en-US" dirty="0" smtClean="0">
                <a:solidFill>
                  <a:srgbClr val="FF0000"/>
                </a:solidFill>
                <a:latin typeface="Trebuchet MS"/>
              </a:rPr>
              <a:t> and </a:t>
            </a:r>
            <a:r>
              <a:rPr lang="en-US" dirty="0" err="1" smtClean="0">
                <a:solidFill>
                  <a:srgbClr val="FF0000"/>
                </a:solidFill>
                <a:latin typeface="Trebuchet MS"/>
              </a:rPr>
              <a:t>pA</a:t>
            </a:r>
            <a:r>
              <a:rPr lang="en-US" dirty="0" smtClean="0">
                <a:solidFill>
                  <a:srgbClr val="FF0000"/>
                </a:solidFill>
                <a:latin typeface="Trebuchet MS"/>
              </a:rPr>
              <a:t>, AA (breakdown of </a:t>
            </a:r>
            <a:r>
              <a:rPr lang="en-US" dirty="0" err="1" smtClean="0">
                <a:solidFill>
                  <a:srgbClr val="FF0000"/>
                </a:solidFill>
                <a:latin typeface="Trebuchet MS"/>
              </a:rPr>
              <a:t>factorisation</a:t>
            </a:r>
            <a:r>
              <a:rPr lang="en-US" dirty="0" smtClean="0">
                <a:solidFill>
                  <a:srgbClr val="FF0000"/>
                </a:solidFill>
                <a:latin typeface="Trebuchet MS"/>
              </a:rPr>
              <a:t>) </a:t>
            </a:r>
            <a:endParaRPr lang="en-US" dirty="0">
              <a:solidFill>
                <a:srgbClr val="FF0000"/>
              </a:solidFill>
              <a:latin typeface="Trebuchet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56A726-529C-144C-92C0-AB3DA6981C5F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150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/>
          <a:srcRect r="50298"/>
          <a:stretch>
            <a:fillRect/>
          </a:stretch>
        </p:blipFill>
        <p:spPr bwMode="auto">
          <a:xfrm>
            <a:off x="0" y="533400"/>
            <a:ext cx="418360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026"/>
          <p:cNvSpPr txBox="1">
            <a:spLocks noChangeArrowheads="1"/>
          </p:cNvSpPr>
          <p:nvPr/>
        </p:nvSpPr>
        <p:spPr>
          <a:xfrm>
            <a:off x="152400" y="152400"/>
            <a:ext cx="8991600" cy="4572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2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rebuchet MS"/>
              </a:rPr>
              <a:t>Precision Low x Physics at LHeC</a:t>
            </a:r>
            <a:endParaRPr lang="en-GB" sz="32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rebuchet MS"/>
            </a:endParaRPr>
          </a:p>
        </p:txBody>
      </p:sp>
      <p:sp>
        <p:nvSpPr>
          <p:cNvPr id="7" name="Text Box 1028"/>
          <p:cNvSpPr txBox="1">
            <a:spLocks noChangeArrowheads="1"/>
          </p:cNvSpPr>
          <p:nvPr/>
        </p:nvSpPr>
        <p:spPr bwMode="auto">
          <a:xfrm>
            <a:off x="4038600" y="762000"/>
            <a:ext cx="5134739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rebuchet MS" charset="0"/>
              </a:rPr>
              <a:t>LHeC</a:t>
            </a:r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 can distinguish between 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different QCD-based models for the 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onset of non-linear dynamics </a:t>
            </a:r>
          </a:p>
          <a:p>
            <a:endParaRPr lang="en-US" dirty="0" smtClean="0">
              <a:solidFill>
                <a:srgbClr val="FF0000"/>
              </a:solidFill>
              <a:latin typeface="Trebuchet MS" charset="0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  <a:latin typeface="Trebuchet MS" charset="0"/>
              </a:rPr>
              <a:t> Unambiguous observation of </a:t>
            </a:r>
          </a:p>
          <a:p>
            <a:r>
              <a:rPr lang="en-US" dirty="0" smtClean="0">
                <a:solidFill>
                  <a:schemeClr val="tx2"/>
                </a:solidFill>
                <a:latin typeface="Trebuchet MS" charset="0"/>
              </a:rPr>
              <a:t>saturation will be based on tension</a:t>
            </a:r>
          </a:p>
          <a:p>
            <a:r>
              <a:rPr lang="en-US" dirty="0" smtClean="0">
                <a:solidFill>
                  <a:schemeClr val="tx2"/>
                </a:solidFill>
                <a:latin typeface="Trebuchet MS" charset="0"/>
              </a:rPr>
              <a:t>between different observables</a:t>
            </a:r>
          </a:p>
          <a:p>
            <a:r>
              <a:rPr lang="en-US" dirty="0" smtClean="0">
                <a:solidFill>
                  <a:schemeClr val="accent2"/>
                </a:solidFill>
                <a:latin typeface="Trebuchet MS" charset="0"/>
              </a:rPr>
              <a:t>e.g. F</a:t>
            </a:r>
            <a:r>
              <a:rPr lang="en-US" baseline="-25000" dirty="0" smtClean="0">
                <a:solidFill>
                  <a:schemeClr val="accent2"/>
                </a:solidFill>
                <a:latin typeface="Trebuchet MS" charset="0"/>
              </a:rPr>
              <a:t>2</a:t>
            </a:r>
            <a:r>
              <a:rPr lang="en-US" dirty="0" smtClean="0">
                <a:solidFill>
                  <a:schemeClr val="accent2"/>
                </a:solidFill>
                <a:latin typeface="Trebuchet MS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Trebuchet MS" charset="0"/>
              </a:rPr>
              <a:t>v</a:t>
            </a:r>
            <a:r>
              <a:rPr lang="en-US" dirty="0" smtClean="0">
                <a:solidFill>
                  <a:schemeClr val="accent2"/>
                </a:solidFill>
                <a:latin typeface="Trebuchet MS" charset="0"/>
              </a:rPr>
              <a:t> F</a:t>
            </a:r>
            <a:r>
              <a:rPr lang="en-US" baseline="-25000" dirty="0" smtClean="0">
                <a:solidFill>
                  <a:schemeClr val="accent2"/>
                </a:solidFill>
                <a:latin typeface="Trebuchet MS" charset="0"/>
              </a:rPr>
              <a:t>L</a:t>
            </a:r>
            <a:r>
              <a:rPr lang="en-US" dirty="0" smtClean="0">
                <a:solidFill>
                  <a:schemeClr val="accent2"/>
                </a:solidFill>
                <a:latin typeface="Trebuchet MS" charset="0"/>
              </a:rPr>
              <a:t> in </a:t>
            </a:r>
            <a:r>
              <a:rPr lang="en-US" dirty="0" err="1" smtClean="0">
                <a:solidFill>
                  <a:schemeClr val="accent2"/>
                </a:solidFill>
                <a:latin typeface="Trebuchet MS" charset="0"/>
              </a:rPr>
              <a:t>ep</a:t>
            </a:r>
            <a:r>
              <a:rPr lang="en-US" dirty="0" smtClean="0">
                <a:solidFill>
                  <a:schemeClr val="accent2"/>
                </a:solidFill>
                <a:latin typeface="Trebuchet MS" charset="0"/>
              </a:rPr>
              <a:t> or F</a:t>
            </a:r>
            <a:r>
              <a:rPr lang="en-US" baseline="-25000" dirty="0" smtClean="0">
                <a:solidFill>
                  <a:schemeClr val="accent2"/>
                </a:solidFill>
                <a:latin typeface="Trebuchet MS" charset="0"/>
              </a:rPr>
              <a:t>2</a:t>
            </a:r>
            <a:r>
              <a:rPr lang="en-US" dirty="0" smtClean="0">
                <a:solidFill>
                  <a:schemeClr val="accent2"/>
                </a:solidFill>
                <a:latin typeface="Trebuchet MS" charset="0"/>
              </a:rPr>
              <a:t> in </a:t>
            </a:r>
            <a:r>
              <a:rPr lang="en-US" dirty="0" err="1" smtClean="0">
                <a:solidFill>
                  <a:schemeClr val="accent2"/>
                </a:solidFill>
                <a:latin typeface="Trebuchet MS" charset="0"/>
              </a:rPr>
              <a:t>ep</a:t>
            </a:r>
            <a:r>
              <a:rPr lang="en-US" dirty="0" smtClean="0">
                <a:solidFill>
                  <a:schemeClr val="accent2"/>
                </a:solidFill>
                <a:latin typeface="Trebuchet MS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Trebuchet MS" charset="0"/>
              </a:rPr>
              <a:t>v</a:t>
            </a:r>
            <a:r>
              <a:rPr lang="en-US" dirty="0" smtClean="0">
                <a:solidFill>
                  <a:schemeClr val="accent2"/>
                </a:solidFill>
                <a:latin typeface="Trebuchet MS" charset="0"/>
              </a:rPr>
              <a:t> </a:t>
            </a:r>
            <a:r>
              <a:rPr lang="en-US" dirty="0" err="1" smtClean="0">
                <a:solidFill>
                  <a:schemeClr val="accent2"/>
                </a:solidFill>
                <a:latin typeface="Trebuchet MS" charset="0"/>
              </a:rPr>
              <a:t>eA</a:t>
            </a:r>
            <a:r>
              <a:rPr lang="en-US" dirty="0" smtClean="0">
                <a:solidFill>
                  <a:schemeClr val="accent2"/>
                </a:solidFill>
                <a:latin typeface="Trebuchet MS" charset="0"/>
              </a:rPr>
              <a:t>  </a:t>
            </a:r>
            <a:endParaRPr lang="en-GB" dirty="0">
              <a:solidFill>
                <a:schemeClr val="accent2"/>
              </a:solidFill>
              <a:latin typeface="Trebuchet MS" charset="0"/>
            </a:endParaRPr>
          </a:p>
        </p:txBody>
      </p:sp>
      <p:grpSp>
        <p:nvGrpSpPr>
          <p:cNvPr id="8" name="Group 5"/>
          <p:cNvGrpSpPr/>
          <p:nvPr/>
        </p:nvGrpSpPr>
        <p:grpSpPr>
          <a:xfrm>
            <a:off x="0" y="3733800"/>
            <a:ext cx="4571999" cy="3124200"/>
            <a:chOff x="0" y="2897188"/>
            <a:chExt cx="5470525" cy="396081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/>
            <a:srcRect l="8578" t="48462" r="14296" b="12115"/>
            <a:stretch>
              <a:fillRect/>
            </a:stretch>
          </p:blipFill>
          <p:spPr bwMode="auto">
            <a:xfrm>
              <a:off x="0" y="2897188"/>
              <a:ext cx="5470525" cy="3960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7"/>
            <p:cNvSpPr txBox="1">
              <a:spLocks noChangeArrowheads="1"/>
            </p:cNvSpPr>
            <p:nvPr/>
          </p:nvSpPr>
          <p:spPr bwMode="auto">
            <a:xfrm>
              <a:off x="1219197" y="4343400"/>
              <a:ext cx="1151363" cy="468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solidFill>
                    <a:srgbClr val="0000FF"/>
                  </a:solidFill>
                  <a:latin typeface="Trebuchet MS" charset="0"/>
                </a:rPr>
                <a:t>[</a:t>
              </a:r>
              <a:r>
                <a:rPr lang="en-US" sz="1800" dirty="0" smtClean="0">
                  <a:solidFill>
                    <a:srgbClr val="0000FF"/>
                  </a:solidFill>
                  <a:latin typeface="Trebuchet MS" charset="0"/>
                </a:rPr>
                <a:t>2 fb</a:t>
              </a:r>
              <a:r>
                <a:rPr lang="en-US" sz="1800" baseline="30000" dirty="0">
                  <a:solidFill>
                    <a:srgbClr val="0000FF"/>
                  </a:solidFill>
                  <a:latin typeface="Trebuchet MS" charset="0"/>
                </a:rPr>
                <a:t>-1</a:t>
              </a:r>
              <a:r>
                <a:rPr lang="en-US" sz="1800" dirty="0">
                  <a:solidFill>
                    <a:srgbClr val="0000FF"/>
                  </a:solidFill>
                  <a:latin typeface="Trebuchet MS" charset="0"/>
                </a:rPr>
                <a:t>]</a:t>
              </a:r>
            </a:p>
          </p:txBody>
        </p:sp>
      </p:grpSp>
      <p:pic>
        <p:nvPicPr>
          <p:cNvPr id="11" name="Picture 4" descr="C:\Documents and Settings\paul.D58K4P0J\Desktop\Talks\lhec\lhec1minu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4953000"/>
            <a:ext cx="2049530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9"/>
          <p:cNvSpPr/>
          <p:nvPr/>
        </p:nvSpPr>
        <p:spPr>
          <a:xfrm>
            <a:off x="4572000" y="396240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 Significant non-linear 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effects expected in diffraction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in </a:t>
            </a:r>
            <a:r>
              <a:rPr lang="en-US" dirty="0" err="1" smtClean="0">
                <a:solidFill>
                  <a:srgbClr val="FF0000"/>
                </a:solidFill>
                <a:latin typeface="Trebuchet MS" charset="0"/>
              </a:rPr>
              <a:t>LHeC</a:t>
            </a:r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 kinematic 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range, even for </a:t>
            </a:r>
          </a:p>
          <a:p>
            <a:r>
              <a:rPr lang="en-US" dirty="0" err="1" smtClean="0">
                <a:solidFill>
                  <a:srgbClr val="FF0000"/>
                </a:solidFill>
                <a:latin typeface="Trebuchet MS" charset="0"/>
              </a:rPr>
              <a:t>ep</a:t>
            </a:r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rebuchet MS" charset="0"/>
                <a:sym typeface="Wingdings"/>
              </a:rPr>
              <a:t></a:t>
            </a:r>
            <a:r>
              <a:rPr lang="en-US" dirty="0" smtClean="0">
                <a:solidFill>
                  <a:srgbClr val="FF0000"/>
                </a:solidFill>
                <a:latin typeface="Trebuchet MS" charset="0"/>
                <a:sym typeface="Wingdings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rebuchet MS" charset="0"/>
                <a:sym typeface="Wingdings"/>
              </a:rPr>
              <a:t>eJ/</a:t>
            </a:r>
            <a:r>
              <a:rPr lang="en-US" dirty="0" err="1" smtClean="0">
                <a:solidFill>
                  <a:srgbClr val="FF0000"/>
                </a:solidFill>
                <a:latin typeface="Symbol"/>
                <a:sym typeface="Wingdings"/>
              </a:rPr>
              <a:t>Y</a:t>
            </a:r>
            <a:r>
              <a:rPr lang="en-US" dirty="0" err="1" smtClean="0">
                <a:solidFill>
                  <a:srgbClr val="FF0000"/>
                </a:solidFill>
                <a:latin typeface="Trebuchet MS" charset="0"/>
                <a:sym typeface="Wingdings"/>
              </a:rPr>
              <a:t>p</a:t>
            </a:r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 – 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even more</a:t>
            </a:r>
          </a:p>
          <a:p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so in </a:t>
            </a:r>
            <a:r>
              <a:rPr lang="en-US" dirty="0" err="1" smtClean="0">
                <a:solidFill>
                  <a:srgbClr val="FF0000"/>
                </a:solidFill>
                <a:latin typeface="Trebuchet MS" charset="0"/>
              </a:rPr>
              <a:t>eA</a:t>
            </a:r>
            <a:r>
              <a:rPr lang="en-US" dirty="0" smtClean="0">
                <a:solidFill>
                  <a:srgbClr val="FF0000"/>
                </a:solidFill>
                <a:latin typeface="Trebuchet MS" charset="0"/>
              </a:rPr>
              <a:t> … </a:t>
            </a:r>
          </a:p>
        </p:txBody>
      </p:sp>
      <p:sp>
        <p:nvSpPr>
          <p:cNvPr id="13" name="Slide Number Placeholder 10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r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38D45DF7-0036-8B40-956F-6B0D54ED0E3C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495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" descr="ALICE_event_167693_0x3d94315a_2011-11-12_06:51:12_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89" y="1598"/>
            <a:ext cx="8513011" cy="626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0" y="4986421"/>
            <a:ext cx="1818105" cy="1139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6354345" y="5128403"/>
            <a:ext cx="1818105" cy="1139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55889"/>
            <a:ext cx="8446168" cy="4870274"/>
          </a:xfrm>
        </p:spPr>
        <p:txBody>
          <a:bodyPr/>
          <a:lstStyle/>
          <a:p>
            <a:pPr marL="0" indent="0" algn="ctr"/>
            <a:endParaRPr lang="de-DE" dirty="0" smtClean="0"/>
          </a:p>
          <a:p>
            <a:pPr marL="0" indent="0" algn="ctr"/>
            <a:endParaRPr lang="de-DE" dirty="0" smtClean="0"/>
          </a:p>
          <a:p>
            <a:pPr marL="0" indent="0" algn="ctr"/>
            <a:r>
              <a:rPr lang="de-DE" dirty="0" smtClean="0"/>
              <a:t>New </a:t>
            </a:r>
            <a:r>
              <a:rPr lang="de-DE" dirty="0" err="1" smtClean="0"/>
              <a:t>facilities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future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0000FF"/>
                </a:solidFill>
              </a:rPr>
              <a:t>fixed</a:t>
            </a:r>
            <a:r>
              <a:rPr lang="de-DE" dirty="0" smtClean="0">
                <a:solidFill>
                  <a:srgbClr val="0000FF"/>
                </a:solidFill>
              </a:rPr>
              <a:t>-target </a:t>
            </a:r>
            <a:r>
              <a:rPr lang="de-DE" dirty="0" err="1" smtClean="0">
                <a:solidFill>
                  <a:srgbClr val="0000FF"/>
                </a:solidFill>
              </a:rPr>
              <a:t>running</a:t>
            </a:r>
            <a:endParaRPr lang="de-DE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35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High </a:t>
            </a:r>
            <a:r>
              <a:rPr lang="de-DE" dirty="0" err="1" smtClean="0"/>
              <a:t>baryon</a:t>
            </a:r>
            <a:r>
              <a:rPr lang="de-DE" dirty="0" smtClean="0"/>
              <a:t> </a:t>
            </a:r>
            <a:r>
              <a:rPr lang="de-DE" dirty="0" err="1" smtClean="0"/>
              <a:t>densities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sp>
        <p:nvSpPr>
          <p:cNvPr id="5" name="Rectangle 8"/>
          <p:cNvSpPr/>
          <p:nvPr/>
        </p:nvSpPr>
        <p:spPr>
          <a:xfrm>
            <a:off x="582864" y="1175064"/>
            <a:ext cx="8001000" cy="472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964" y="1264632"/>
            <a:ext cx="78867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/>
          <p:nvPr/>
        </p:nvSpPr>
        <p:spPr>
          <a:xfrm>
            <a:off x="5688264" y="1327464"/>
            <a:ext cx="2667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6"/>
          <p:cNvSpPr txBox="1"/>
          <p:nvPr/>
        </p:nvSpPr>
        <p:spPr>
          <a:xfrm rot="16200000">
            <a:off x="-523965" y="2368910"/>
            <a:ext cx="273539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Temperature [</a:t>
            </a:r>
            <a:r>
              <a:rPr lang="en-US" sz="2400" dirty="0" err="1" smtClean="0">
                <a:latin typeface="Calibri"/>
                <a:cs typeface="Calibri"/>
              </a:rPr>
              <a:t>MeV</a:t>
            </a:r>
            <a:r>
              <a:rPr lang="en-US" sz="2400" dirty="0" smtClean="0">
                <a:latin typeface="Calibri"/>
                <a:cs typeface="Calibri"/>
              </a:rPr>
              <a:t>]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9" name="TextBox 7"/>
          <p:cNvSpPr txBox="1"/>
          <p:nvPr/>
        </p:nvSpPr>
        <p:spPr>
          <a:xfrm>
            <a:off x="3930014" y="5361599"/>
            <a:ext cx="442525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alibri"/>
                <a:cs typeface="Calibri"/>
              </a:rPr>
              <a:t>Baryon Chemical Potential [</a:t>
            </a:r>
            <a:r>
              <a:rPr lang="en-US" sz="2400" dirty="0" err="1" smtClean="0">
                <a:latin typeface="Calibri"/>
                <a:cs typeface="Calibri"/>
              </a:rPr>
              <a:t>MeV</a:t>
            </a:r>
            <a:r>
              <a:rPr lang="en-US" sz="2400" dirty="0" smtClean="0">
                <a:latin typeface="Calibri"/>
                <a:cs typeface="Calibri"/>
              </a:rPr>
              <a:t>]</a:t>
            </a:r>
            <a:endParaRPr lang="en-US" sz="2400" dirty="0"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27896" y="1838136"/>
            <a:ext cx="279310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/>
                <a:cs typeface="Calibri"/>
              </a:rPr>
              <a:t>Quark Gluon Plasma</a:t>
            </a:r>
            <a:endParaRPr lang="en-US" sz="2400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605" t="43333" r="11628" b="17778"/>
          <a:stretch>
            <a:fillRect/>
          </a:stretch>
        </p:blipFill>
        <p:spPr bwMode="auto">
          <a:xfrm>
            <a:off x="1573464" y="1251264"/>
            <a:ext cx="3011904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11"/>
          <p:cNvSpPr txBox="1"/>
          <p:nvPr/>
        </p:nvSpPr>
        <p:spPr>
          <a:xfrm>
            <a:off x="5387474" y="2660316"/>
            <a:ext cx="3097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Calibri"/>
                <a:cs typeface="Calibri"/>
              </a:rPr>
              <a:t>s</a:t>
            </a:r>
            <a:r>
              <a:rPr lang="de-DE" dirty="0" err="1" smtClean="0">
                <a:latin typeface="Calibri"/>
                <a:cs typeface="Calibri"/>
              </a:rPr>
              <a:t>ystem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trajectories</a:t>
            </a:r>
            <a:r>
              <a:rPr lang="de-DE" dirty="0" smtClean="0">
                <a:latin typeface="Calibri"/>
                <a:cs typeface="Calibri"/>
              </a:rPr>
              <a:t> at different</a:t>
            </a:r>
          </a:p>
          <a:p>
            <a:r>
              <a:rPr lang="de-DE" dirty="0" err="1">
                <a:latin typeface="Calibri"/>
                <a:cs typeface="Calibri"/>
              </a:rPr>
              <a:t>c</a:t>
            </a:r>
            <a:r>
              <a:rPr lang="de-DE" dirty="0" err="1" smtClean="0">
                <a:latin typeface="Calibri"/>
                <a:cs typeface="Calibri"/>
              </a:rPr>
              <a:t>ollision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energies</a:t>
            </a:r>
            <a:r>
              <a:rPr lang="de-DE" dirty="0" smtClean="0">
                <a:latin typeface="Calibri"/>
                <a:cs typeface="Calibri"/>
              </a:rPr>
              <a:t> (</a:t>
            </a:r>
            <a:r>
              <a:rPr lang="de-DE" dirty="0" err="1" smtClean="0">
                <a:latin typeface="Calibri"/>
                <a:cs typeface="Calibri"/>
              </a:rPr>
              <a:t>model</a:t>
            </a:r>
            <a:r>
              <a:rPr lang="de-DE" dirty="0" smtClean="0">
                <a:latin typeface="Calibri"/>
                <a:cs typeface="Calibri"/>
              </a:rPr>
              <a:t>)</a:t>
            </a:r>
          </a:p>
        </p:txBody>
      </p:sp>
      <p:cxnSp>
        <p:nvCxnSpPr>
          <p:cNvPr id="14" name="Gerade Verbindung 13"/>
          <p:cNvCxnSpPr/>
          <p:nvPr/>
        </p:nvCxnSpPr>
        <p:spPr bwMode="auto">
          <a:xfrm flipH="1" flipV="1">
            <a:off x="4438313" y="2815368"/>
            <a:ext cx="802105" cy="98947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10942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699708" y="1176421"/>
            <a:ext cx="1871876" cy="434762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1669F-E594-9B49-938F-8769F75AB93F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1475399" y="5166844"/>
            <a:ext cx="216022" cy="287908"/>
          </a:xfrm>
          <a:prstGeom prst="rect">
            <a:avLst/>
          </a:prstGeom>
          <a:solidFill>
            <a:srgbClr val="008000"/>
          </a:solidFill>
          <a:ln w="28575" cap="rnd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1763637" y="3509799"/>
            <a:ext cx="576043" cy="287908"/>
          </a:xfrm>
          <a:prstGeom prst="rect">
            <a:avLst/>
          </a:prstGeom>
          <a:solidFill>
            <a:srgbClr val="008000"/>
          </a:solidFill>
          <a:ln w="28575" cap="rnd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1763713" y="5127208"/>
            <a:ext cx="17414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ahom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eaLnBrk="0" hangingPunct="0"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eaLnBrk="0" hangingPunct="0"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eaLnBrk="0" hangingPunct="0"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dirty="0">
                <a:latin typeface="Arial" charset="0"/>
              </a:rPr>
              <a:t>SIS-18 (GSI)</a:t>
            </a:r>
            <a:endParaRPr lang="ru-RU" sz="1800" dirty="0">
              <a:latin typeface="Arial" charset="0"/>
            </a:endParaRP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2484438" y="3443287"/>
            <a:ext cx="3001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latin typeface="Arial" charset="0"/>
              </a:rPr>
              <a:t>Nuclotron-M (JINR)</a:t>
            </a:r>
            <a:endParaRPr lang="ru-RU" sz="1800">
              <a:latin typeface="Arial" charset="0"/>
            </a:endParaRPr>
          </a:p>
        </p:txBody>
      </p:sp>
      <p:sp>
        <p:nvSpPr>
          <p:cNvPr id="12" name="Rectangle 37"/>
          <p:cNvSpPr>
            <a:spLocks noChangeArrowheads="1"/>
          </p:cNvSpPr>
          <p:nvPr/>
        </p:nvSpPr>
        <p:spPr bwMode="auto">
          <a:xfrm>
            <a:off x="2843213" y="4446829"/>
            <a:ext cx="1728371" cy="287908"/>
          </a:xfrm>
          <a:prstGeom prst="rect">
            <a:avLst/>
          </a:prstGeom>
          <a:solidFill>
            <a:srgbClr val="008000"/>
          </a:solidFill>
          <a:ln w="28575" cap="rnd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Rectangle 38"/>
          <p:cNvSpPr>
            <a:spLocks noChangeArrowheads="1"/>
          </p:cNvSpPr>
          <p:nvPr/>
        </p:nvSpPr>
        <p:spPr bwMode="auto">
          <a:xfrm>
            <a:off x="4643438" y="4430712"/>
            <a:ext cx="3187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800" dirty="0">
                <a:latin typeface="Arial" charset="0"/>
              </a:rPr>
              <a:t>SPS </a:t>
            </a:r>
            <a:r>
              <a:rPr lang="en-US" sz="1800" dirty="0" smtClean="0">
                <a:latin typeface="Arial" charset="0"/>
              </a:rPr>
              <a:t>(CERN</a:t>
            </a:r>
            <a:r>
              <a:rPr lang="en-US" sz="1800" dirty="0">
                <a:latin typeface="Arial" charset="0"/>
              </a:rPr>
              <a:t>)</a:t>
            </a:r>
            <a:endParaRPr lang="ru-RU" sz="1800" dirty="0">
              <a:latin typeface="Arial" charset="0"/>
            </a:endParaRPr>
          </a:p>
        </p:txBody>
      </p:sp>
      <p:sp>
        <p:nvSpPr>
          <p:cNvPr id="14" name="Rectangle 39"/>
          <p:cNvSpPr>
            <a:spLocks noChangeArrowheads="1"/>
          </p:cNvSpPr>
          <p:nvPr/>
        </p:nvSpPr>
        <p:spPr bwMode="auto">
          <a:xfrm flipH="1">
            <a:off x="1763713" y="4800044"/>
            <a:ext cx="935995" cy="294708"/>
          </a:xfrm>
          <a:prstGeom prst="rect">
            <a:avLst/>
          </a:prstGeom>
          <a:solidFill>
            <a:schemeClr val="tx1"/>
          </a:solidFill>
          <a:ln w="28575" cap="rnd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Rectangle 40"/>
          <p:cNvSpPr>
            <a:spLocks noChangeArrowheads="1"/>
          </p:cNvSpPr>
          <p:nvPr/>
        </p:nvSpPr>
        <p:spPr bwMode="auto">
          <a:xfrm>
            <a:off x="2843213" y="4766846"/>
            <a:ext cx="1804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>
                <a:latin typeface="Arial" charset="0"/>
              </a:rPr>
              <a:t>AGS (BNL)</a:t>
            </a:r>
            <a:endParaRPr lang="ru-RU" sz="1800">
              <a:latin typeface="Arial" charset="0"/>
            </a:endParaRPr>
          </a:p>
        </p:txBody>
      </p:sp>
      <p:sp>
        <p:nvSpPr>
          <p:cNvPr id="16" name="Rectangle 41"/>
          <p:cNvSpPr>
            <a:spLocks noChangeArrowheads="1"/>
          </p:cNvSpPr>
          <p:nvPr/>
        </p:nvSpPr>
        <p:spPr bwMode="auto">
          <a:xfrm>
            <a:off x="3347185" y="3957265"/>
            <a:ext cx="4536650" cy="269967"/>
          </a:xfrm>
          <a:prstGeom prst="rect">
            <a:avLst/>
          </a:prstGeom>
          <a:solidFill>
            <a:srgbClr val="008000"/>
          </a:solidFill>
          <a:ln w="28575">
            <a:solidFill>
              <a:schemeClr val="tx1"/>
            </a:solidFill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Rectangle 42"/>
          <p:cNvSpPr>
            <a:spLocks noChangeArrowheads="1"/>
          </p:cNvSpPr>
          <p:nvPr/>
        </p:nvSpPr>
        <p:spPr bwMode="auto">
          <a:xfrm>
            <a:off x="7831138" y="3824287"/>
            <a:ext cx="8556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800">
                <a:latin typeface="Arial" charset="0"/>
              </a:rPr>
              <a:t>RHIC (BNL)</a:t>
            </a:r>
            <a:endParaRPr lang="ru-RU" sz="1800">
              <a:latin typeface="Arial" charset="0"/>
            </a:endParaRPr>
          </a:p>
        </p:txBody>
      </p:sp>
      <p:sp>
        <p:nvSpPr>
          <p:cNvPr id="18" name="Rectangle 46"/>
          <p:cNvSpPr>
            <a:spLocks noChangeArrowheads="1"/>
          </p:cNvSpPr>
          <p:nvPr/>
        </p:nvSpPr>
        <p:spPr bwMode="auto">
          <a:xfrm flipH="1">
            <a:off x="1691631" y="2790848"/>
            <a:ext cx="288021" cy="287909"/>
          </a:xfrm>
          <a:prstGeom prst="rect">
            <a:avLst/>
          </a:prstGeom>
          <a:solidFill>
            <a:srgbClr val="FF0000"/>
          </a:solidFill>
          <a:ln w="28575" cap="rnd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" name="Rectangle 47"/>
          <p:cNvSpPr>
            <a:spLocks noChangeArrowheads="1"/>
          </p:cNvSpPr>
          <p:nvPr/>
        </p:nvSpPr>
        <p:spPr bwMode="auto">
          <a:xfrm>
            <a:off x="2097504" y="2764089"/>
            <a:ext cx="2000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latin typeface="Arial" charset="0"/>
              </a:rPr>
              <a:t>Booster (JINR)</a:t>
            </a:r>
            <a:endParaRPr lang="ru-RU" sz="1800" dirty="0">
              <a:latin typeface="Arial" charset="0"/>
            </a:endParaRPr>
          </a:p>
        </p:txBody>
      </p:sp>
      <p:sp>
        <p:nvSpPr>
          <p:cNvPr id="20" name="Rectangle 48"/>
          <p:cNvSpPr>
            <a:spLocks noChangeArrowheads="1"/>
          </p:cNvSpPr>
          <p:nvPr/>
        </p:nvSpPr>
        <p:spPr bwMode="auto">
          <a:xfrm>
            <a:off x="2483957" y="2399215"/>
            <a:ext cx="1439694" cy="266307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200">
                <a:solidFill>
                  <a:schemeClr val="tx1"/>
                </a:solidFill>
                <a:latin typeface="Tahom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eaLnBrk="0" hangingPunct="0"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eaLnBrk="0" hangingPunct="0"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eaLnBrk="0" hangingPunct="0"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21" name="Rectangle 49"/>
          <p:cNvSpPr>
            <a:spLocks noChangeArrowheads="1"/>
          </p:cNvSpPr>
          <p:nvPr/>
        </p:nvSpPr>
        <p:spPr bwMode="auto">
          <a:xfrm>
            <a:off x="4067175" y="2346160"/>
            <a:ext cx="180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latin typeface="Arial" charset="0"/>
              </a:rPr>
              <a:t>NICA (JINR)</a:t>
            </a:r>
            <a:endParaRPr lang="ru-RU" sz="1800" dirty="0">
              <a:latin typeface="Arial" charset="0"/>
            </a:endParaRPr>
          </a:p>
        </p:txBody>
      </p:sp>
      <p:sp>
        <p:nvSpPr>
          <p:cNvPr id="22" name="Rectangle 50"/>
          <p:cNvSpPr>
            <a:spLocks noChangeArrowheads="1"/>
          </p:cNvSpPr>
          <p:nvPr/>
        </p:nvSpPr>
        <p:spPr bwMode="auto">
          <a:xfrm>
            <a:off x="1763637" y="1927225"/>
            <a:ext cx="936071" cy="287866"/>
          </a:xfrm>
          <a:prstGeom prst="rect">
            <a:avLst/>
          </a:prstGeom>
          <a:solidFill>
            <a:srgbClr val="FF0000"/>
          </a:solidFill>
          <a:ln w="28575" cap="rnd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3" name="Rectangle 53"/>
          <p:cNvSpPr>
            <a:spLocks noChangeArrowheads="1"/>
          </p:cNvSpPr>
          <p:nvPr/>
        </p:nvSpPr>
        <p:spPr bwMode="auto">
          <a:xfrm>
            <a:off x="3132138" y="1887121"/>
            <a:ext cx="18970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SzPct val="100000"/>
            </a:pPr>
            <a:r>
              <a:rPr lang="en-US" sz="1800" dirty="0">
                <a:latin typeface="Arial" charset="0"/>
              </a:rPr>
              <a:t>SIS-</a:t>
            </a:r>
            <a:r>
              <a:rPr lang="en-US" sz="1800" dirty="0" smtClean="0">
                <a:latin typeface="Arial" charset="0"/>
              </a:rPr>
              <a:t>100</a:t>
            </a:r>
            <a:r>
              <a:rPr lang="ru-RU" sz="1800" dirty="0" smtClean="0">
                <a:latin typeface="Arial" charset="0"/>
              </a:rPr>
              <a:t> </a:t>
            </a:r>
            <a:r>
              <a:rPr lang="ru-RU" sz="1800" dirty="0">
                <a:latin typeface="Arial" charset="0"/>
              </a:rPr>
              <a:t>(</a:t>
            </a:r>
            <a:r>
              <a:rPr lang="en-US" sz="1800" dirty="0">
                <a:latin typeface="Arial" charset="0"/>
              </a:rPr>
              <a:t>FAIR)</a:t>
            </a:r>
          </a:p>
        </p:txBody>
      </p:sp>
      <p:sp>
        <p:nvSpPr>
          <p:cNvPr id="24" name="Rectangle 54"/>
          <p:cNvSpPr>
            <a:spLocks noChangeArrowheads="1"/>
          </p:cNvSpPr>
          <p:nvPr/>
        </p:nvSpPr>
        <p:spPr bwMode="auto">
          <a:xfrm>
            <a:off x="2699707" y="1462087"/>
            <a:ext cx="863906" cy="287908"/>
          </a:xfrm>
          <a:prstGeom prst="rect">
            <a:avLst/>
          </a:prstGeom>
          <a:solidFill>
            <a:srgbClr val="FF0000"/>
          </a:solidFill>
          <a:ln w="28575" cap="rnd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" name="Rectangle 55"/>
          <p:cNvSpPr>
            <a:spLocks noChangeArrowheads="1"/>
          </p:cNvSpPr>
          <p:nvPr/>
        </p:nvSpPr>
        <p:spPr bwMode="auto">
          <a:xfrm>
            <a:off x="3962400" y="1399255"/>
            <a:ext cx="1828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SzPct val="100000"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SIS-300</a:t>
            </a:r>
            <a:r>
              <a:rPr lang="ru-RU" sz="1800" dirty="0">
                <a:solidFill>
                  <a:srgbClr val="000000"/>
                </a:solidFill>
                <a:latin typeface="Arial" charset="0"/>
              </a:rPr>
              <a:t> (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FAIR)</a:t>
            </a:r>
          </a:p>
        </p:txBody>
      </p:sp>
      <p:grpSp>
        <p:nvGrpSpPr>
          <p:cNvPr id="26" name="Группа 75"/>
          <p:cNvGrpSpPr>
            <a:grpSpLocks/>
          </p:cNvGrpSpPr>
          <p:nvPr/>
        </p:nvGrpSpPr>
        <p:grpSpPr bwMode="auto">
          <a:xfrm>
            <a:off x="539488" y="5524050"/>
            <a:ext cx="8293610" cy="725463"/>
            <a:chOff x="827088" y="5732463"/>
            <a:chExt cx="8295354" cy="724025"/>
          </a:xfrm>
        </p:grpSpPr>
        <p:grpSp>
          <p:nvGrpSpPr>
            <p:cNvPr id="27" name="Группа 73"/>
            <p:cNvGrpSpPr>
              <a:grpSpLocks/>
            </p:cNvGrpSpPr>
            <p:nvPr/>
          </p:nvGrpSpPr>
          <p:grpSpPr bwMode="auto">
            <a:xfrm>
              <a:off x="827088" y="5732463"/>
              <a:ext cx="8281985" cy="288925"/>
              <a:chOff x="827088" y="5732463"/>
              <a:chExt cx="8281985" cy="288925"/>
            </a:xfrm>
          </p:grpSpPr>
          <p:sp>
            <p:nvSpPr>
              <p:cNvPr id="38" name="Line 6"/>
              <p:cNvSpPr>
                <a:spLocks noChangeShapeType="1"/>
              </p:cNvSpPr>
              <p:nvPr/>
            </p:nvSpPr>
            <p:spPr bwMode="auto">
              <a:xfrm>
                <a:off x="844550" y="5734050"/>
                <a:ext cx="0" cy="28733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" name="Line 7"/>
              <p:cNvSpPr>
                <a:spLocks noChangeShapeType="1"/>
              </p:cNvSpPr>
              <p:nvPr/>
            </p:nvSpPr>
            <p:spPr bwMode="auto">
              <a:xfrm>
                <a:off x="4065588" y="5734050"/>
                <a:ext cx="0" cy="28733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" name="Line 8"/>
              <p:cNvSpPr>
                <a:spLocks noChangeShapeType="1"/>
              </p:cNvSpPr>
              <p:nvPr/>
            </p:nvSpPr>
            <p:spPr bwMode="auto">
              <a:xfrm>
                <a:off x="1835150" y="5768975"/>
                <a:ext cx="0" cy="18097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1" name="Line 9"/>
              <p:cNvSpPr>
                <a:spLocks noChangeShapeType="1"/>
              </p:cNvSpPr>
              <p:nvPr/>
            </p:nvSpPr>
            <p:spPr bwMode="auto">
              <a:xfrm>
                <a:off x="2771775" y="5732463"/>
                <a:ext cx="0" cy="18097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2" name="Line 10"/>
              <p:cNvSpPr>
                <a:spLocks noChangeShapeType="1"/>
              </p:cNvSpPr>
              <p:nvPr/>
            </p:nvSpPr>
            <p:spPr bwMode="auto">
              <a:xfrm>
                <a:off x="7304088" y="5734050"/>
                <a:ext cx="0" cy="28733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3" name="Line 45"/>
              <p:cNvSpPr>
                <a:spLocks noChangeShapeType="1"/>
              </p:cNvSpPr>
              <p:nvPr/>
            </p:nvSpPr>
            <p:spPr bwMode="auto">
              <a:xfrm flipV="1">
                <a:off x="827088" y="5735851"/>
                <a:ext cx="8281985" cy="2201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>
                <a:off x="3348038" y="5732463"/>
                <a:ext cx="0" cy="18097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5" name="Line 9"/>
              <p:cNvSpPr>
                <a:spLocks noChangeShapeType="1"/>
              </p:cNvSpPr>
              <p:nvPr/>
            </p:nvSpPr>
            <p:spPr bwMode="auto">
              <a:xfrm>
                <a:off x="3779838" y="5732463"/>
                <a:ext cx="0" cy="18097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6" name="Line 8"/>
              <p:cNvSpPr>
                <a:spLocks noChangeShapeType="1"/>
              </p:cNvSpPr>
              <p:nvPr/>
            </p:nvSpPr>
            <p:spPr bwMode="auto">
              <a:xfrm>
                <a:off x="5076825" y="5732463"/>
                <a:ext cx="0" cy="18097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7" name="Line 9"/>
              <p:cNvSpPr>
                <a:spLocks noChangeShapeType="1"/>
              </p:cNvSpPr>
              <p:nvPr/>
            </p:nvSpPr>
            <p:spPr bwMode="auto">
              <a:xfrm>
                <a:off x="6011863" y="5732463"/>
                <a:ext cx="0" cy="18097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8" name="Line 9"/>
              <p:cNvSpPr>
                <a:spLocks noChangeShapeType="1"/>
              </p:cNvSpPr>
              <p:nvPr/>
            </p:nvSpPr>
            <p:spPr bwMode="auto">
              <a:xfrm>
                <a:off x="6588125" y="5732463"/>
                <a:ext cx="0" cy="18097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9" name="Line 9"/>
              <p:cNvSpPr>
                <a:spLocks noChangeShapeType="1"/>
              </p:cNvSpPr>
              <p:nvPr/>
            </p:nvSpPr>
            <p:spPr bwMode="auto">
              <a:xfrm>
                <a:off x="7019925" y="5732463"/>
                <a:ext cx="0" cy="18097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grpSp>
          <p:nvGrpSpPr>
            <p:cNvPr id="28" name="Группа 74"/>
            <p:cNvGrpSpPr>
              <a:grpSpLocks/>
            </p:cNvGrpSpPr>
            <p:nvPr/>
          </p:nvGrpSpPr>
          <p:grpSpPr bwMode="auto">
            <a:xfrm>
              <a:off x="1692275" y="5811436"/>
              <a:ext cx="7430167" cy="645052"/>
              <a:chOff x="1692275" y="5811436"/>
              <a:chExt cx="7430167" cy="645052"/>
            </a:xfrm>
          </p:grpSpPr>
          <p:sp>
            <p:nvSpPr>
              <p:cNvPr id="29" name="TextBox 65"/>
              <p:cNvSpPr txBox="1">
                <a:spLocks noChangeArrowheads="1"/>
              </p:cNvSpPr>
              <p:nvPr/>
            </p:nvSpPr>
            <p:spPr bwMode="auto">
              <a:xfrm>
                <a:off x="1692275" y="5876925"/>
                <a:ext cx="358775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2pPr>
                <a:lvl3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3pPr>
                <a:lvl4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4pPr>
                <a:lvl5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/>
                  <a:t>2</a:t>
                </a:r>
                <a:endParaRPr lang="ru-RU" sz="1600"/>
              </a:p>
            </p:txBody>
          </p:sp>
          <p:sp>
            <p:nvSpPr>
              <p:cNvPr id="30" name="TextBox 66"/>
              <p:cNvSpPr txBox="1">
                <a:spLocks noChangeArrowheads="1"/>
              </p:cNvSpPr>
              <p:nvPr/>
            </p:nvSpPr>
            <p:spPr bwMode="auto">
              <a:xfrm>
                <a:off x="2627313" y="5876925"/>
                <a:ext cx="360362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2pPr>
                <a:lvl3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3pPr>
                <a:lvl4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4pPr>
                <a:lvl5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/>
                  <a:t>4</a:t>
                </a:r>
                <a:endParaRPr lang="ru-RU" sz="1600"/>
              </a:p>
            </p:txBody>
          </p:sp>
          <p:sp>
            <p:nvSpPr>
              <p:cNvPr id="31" name="TextBox 67"/>
              <p:cNvSpPr txBox="1">
                <a:spLocks noChangeArrowheads="1"/>
              </p:cNvSpPr>
              <p:nvPr/>
            </p:nvSpPr>
            <p:spPr bwMode="auto">
              <a:xfrm>
                <a:off x="3203575" y="5876925"/>
                <a:ext cx="360363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2pPr>
                <a:lvl3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3pPr>
                <a:lvl4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4pPr>
                <a:lvl5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/>
                  <a:t>6</a:t>
                </a:r>
                <a:endParaRPr lang="ru-RU" sz="1600"/>
              </a:p>
            </p:txBody>
          </p:sp>
          <p:sp>
            <p:nvSpPr>
              <p:cNvPr id="32" name="TextBox 68"/>
              <p:cNvSpPr txBox="1">
                <a:spLocks noChangeArrowheads="1"/>
              </p:cNvSpPr>
              <p:nvPr/>
            </p:nvSpPr>
            <p:spPr bwMode="auto">
              <a:xfrm>
                <a:off x="3635375" y="5876925"/>
                <a:ext cx="360363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2pPr>
                <a:lvl3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3pPr>
                <a:lvl4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4pPr>
                <a:lvl5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/>
                  <a:t>8</a:t>
                </a:r>
                <a:endParaRPr lang="ru-RU" sz="1600"/>
              </a:p>
            </p:txBody>
          </p:sp>
          <p:sp>
            <p:nvSpPr>
              <p:cNvPr id="33" name="TextBox 74"/>
              <p:cNvSpPr txBox="1">
                <a:spLocks noChangeArrowheads="1"/>
              </p:cNvSpPr>
              <p:nvPr/>
            </p:nvSpPr>
            <p:spPr bwMode="auto">
              <a:xfrm>
                <a:off x="4860032" y="5877272"/>
                <a:ext cx="50437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2pPr>
                <a:lvl3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3pPr>
                <a:lvl4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4pPr>
                <a:lvl5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/>
                  <a:t>20</a:t>
                </a:r>
                <a:endParaRPr lang="ru-RU" sz="1600"/>
              </a:p>
            </p:txBody>
          </p:sp>
          <p:sp>
            <p:nvSpPr>
              <p:cNvPr id="34" name="TextBox 75"/>
              <p:cNvSpPr txBox="1">
                <a:spLocks noChangeArrowheads="1"/>
              </p:cNvSpPr>
              <p:nvPr/>
            </p:nvSpPr>
            <p:spPr bwMode="auto">
              <a:xfrm>
                <a:off x="5796557" y="5877272"/>
                <a:ext cx="575643" cy="339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2pPr>
                <a:lvl3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3pPr>
                <a:lvl4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4pPr>
                <a:lvl5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/>
                  <a:t>40</a:t>
                </a:r>
                <a:endParaRPr lang="ru-RU" sz="1600"/>
              </a:p>
            </p:txBody>
          </p:sp>
          <p:sp>
            <p:nvSpPr>
              <p:cNvPr id="35" name="TextBox 76"/>
              <p:cNvSpPr txBox="1">
                <a:spLocks noChangeArrowheads="1"/>
              </p:cNvSpPr>
              <p:nvPr/>
            </p:nvSpPr>
            <p:spPr bwMode="auto">
              <a:xfrm>
                <a:off x="6372200" y="5878981"/>
                <a:ext cx="431825" cy="339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2pPr>
                <a:lvl3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3pPr>
                <a:lvl4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4pPr>
                <a:lvl5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/>
                  <a:t>60</a:t>
                </a:r>
                <a:endParaRPr lang="ru-RU" sz="1600"/>
              </a:p>
            </p:txBody>
          </p:sp>
          <p:sp>
            <p:nvSpPr>
              <p:cNvPr id="36" name="TextBox 77"/>
              <p:cNvSpPr txBox="1">
                <a:spLocks noChangeArrowheads="1"/>
              </p:cNvSpPr>
              <p:nvPr/>
            </p:nvSpPr>
            <p:spPr bwMode="auto">
              <a:xfrm>
                <a:off x="6804248" y="5877272"/>
                <a:ext cx="647601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2pPr>
                <a:lvl3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3pPr>
                <a:lvl4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4pPr>
                <a:lvl5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600"/>
                  <a:t>80</a:t>
                </a:r>
                <a:endParaRPr lang="ru-RU" sz="1600"/>
              </a:p>
            </p:txBody>
          </p:sp>
          <p:sp>
            <p:nvSpPr>
              <p:cNvPr id="37" name="TextBox 72"/>
              <p:cNvSpPr txBox="1">
                <a:spLocks noChangeArrowheads="1"/>
              </p:cNvSpPr>
              <p:nvPr/>
            </p:nvSpPr>
            <p:spPr bwMode="auto">
              <a:xfrm>
                <a:off x="7774421" y="5811436"/>
                <a:ext cx="1348021" cy="6450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ＭＳ Ｐゴシック" charset="0"/>
                    <a:cs typeface="Arial" charset="0"/>
                  </a:defRPr>
                </a:lvl1pPr>
                <a:lvl2pPr marL="37931725" indent="-37474525"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2pPr>
                <a:lvl3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3pPr>
                <a:lvl4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4pPr>
                <a:lvl5pPr eaLnBrk="0" hangingPunct="0"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200">
                    <a:solidFill>
                      <a:schemeClr val="tx1"/>
                    </a:solidFill>
                    <a:latin typeface="Tahoma" charset="0"/>
                    <a:ea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sz="1800" b="1" dirty="0" smtClean="0">
                    <a:latin typeface="Arial" charset="0"/>
                  </a:rPr>
                  <a:t>√</a:t>
                </a:r>
                <a:r>
                  <a:rPr lang="en-US" sz="1800" b="1" dirty="0" err="1" smtClean="0">
                    <a:latin typeface="Arial" charset="0"/>
                  </a:rPr>
                  <a:t>s</a:t>
                </a:r>
                <a:r>
                  <a:rPr lang="en-US" sz="1800" b="1" baseline="-25000" dirty="0" err="1" smtClean="0">
                    <a:latin typeface="Arial" charset="0"/>
                  </a:rPr>
                  <a:t>NN</a:t>
                </a:r>
                <a:r>
                  <a:rPr lang="en-US" sz="1800" b="1" baseline="-25000" dirty="0" smtClean="0">
                    <a:latin typeface="Arial" charset="0"/>
                  </a:rPr>
                  <a:t> </a:t>
                </a:r>
                <a:r>
                  <a:rPr lang="en-US" sz="1800" b="1" dirty="0" smtClean="0">
                    <a:latin typeface="Arial" charset="0"/>
                  </a:rPr>
                  <a:t>(</a:t>
                </a:r>
                <a:r>
                  <a:rPr lang="en-US" sz="1800" b="1" dirty="0" err="1" smtClean="0">
                    <a:latin typeface="Arial" charset="0"/>
                  </a:rPr>
                  <a:t>GeV</a:t>
                </a:r>
                <a:r>
                  <a:rPr lang="en-US" sz="1800" b="1" dirty="0" smtClean="0">
                    <a:latin typeface="Arial" charset="0"/>
                  </a:rPr>
                  <a:t>) for Au-Au</a:t>
                </a:r>
                <a:endParaRPr lang="ru-RU" sz="1800" b="1" dirty="0">
                  <a:latin typeface="Arial" charset="0"/>
                </a:endParaRPr>
              </a:p>
            </p:txBody>
          </p:sp>
        </p:grpSp>
      </p:grpSp>
      <p:sp>
        <p:nvSpPr>
          <p:cNvPr id="5" name="TextBox 74"/>
          <p:cNvSpPr txBox="1">
            <a:spLocks noChangeArrowheads="1"/>
          </p:cNvSpPr>
          <p:nvPr/>
        </p:nvSpPr>
        <p:spPr bwMode="auto">
          <a:xfrm flipH="1">
            <a:off x="395288" y="5881687"/>
            <a:ext cx="360037" cy="40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ahom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eaLnBrk="0" hangingPunct="0"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eaLnBrk="0" hangingPunct="0"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eaLnBrk="0" hangingPunct="0"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/>
              <a:t>1</a:t>
            </a:r>
            <a:endParaRPr lang="ru-RU" sz="2000" b="1"/>
          </a:p>
        </p:txBody>
      </p:sp>
      <p:sp>
        <p:nvSpPr>
          <p:cNvPr id="6" name="TextBox 75"/>
          <p:cNvSpPr txBox="1">
            <a:spLocks noChangeArrowheads="1"/>
          </p:cNvSpPr>
          <p:nvPr/>
        </p:nvSpPr>
        <p:spPr bwMode="auto">
          <a:xfrm>
            <a:off x="3563612" y="5918783"/>
            <a:ext cx="504051" cy="40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ahom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eaLnBrk="0" hangingPunct="0"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eaLnBrk="0" hangingPunct="0"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eaLnBrk="0" hangingPunct="0"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/>
              <a:t>10</a:t>
            </a:r>
            <a:endParaRPr lang="ru-RU" sz="2000" b="1"/>
          </a:p>
        </p:txBody>
      </p:sp>
      <p:sp>
        <p:nvSpPr>
          <p:cNvPr id="7" name="TextBox 76"/>
          <p:cNvSpPr txBox="1">
            <a:spLocks noChangeArrowheads="1"/>
          </p:cNvSpPr>
          <p:nvPr/>
        </p:nvSpPr>
        <p:spPr bwMode="auto">
          <a:xfrm>
            <a:off x="6731935" y="5958848"/>
            <a:ext cx="811596" cy="40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ahoma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2pPr>
            <a:lvl3pPr eaLnBrk="0" hangingPunct="0"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3pPr>
            <a:lvl4pPr eaLnBrk="0" hangingPunct="0"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4pPr>
            <a:lvl5pPr eaLnBrk="0" hangingPunct="0"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ahoma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1"/>
              <a:t>10</a:t>
            </a:r>
            <a:r>
              <a:rPr lang="en-US" sz="2000" b="1" baseline="30000"/>
              <a:t>2</a:t>
            </a:r>
            <a:endParaRPr lang="ru-RU" sz="2000" b="1"/>
          </a:p>
        </p:txBody>
      </p:sp>
      <p:sp>
        <p:nvSpPr>
          <p:cNvPr id="50" name="Rechteck 49"/>
          <p:cNvSpPr/>
          <p:nvPr/>
        </p:nvSpPr>
        <p:spPr>
          <a:xfrm>
            <a:off x="6744391" y="1590842"/>
            <a:ext cx="284103" cy="3363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51" name="Rechteck 50"/>
          <p:cNvSpPr/>
          <p:nvPr/>
        </p:nvSpPr>
        <p:spPr>
          <a:xfrm>
            <a:off x="6747030" y="2028281"/>
            <a:ext cx="284103" cy="33634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52" name="Rechteck 51"/>
          <p:cNvSpPr/>
          <p:nvPr/>
        </p:nvSpPr>
        <p:spPr>
          <a:xfrm>
            <a:off x="6747030" y="2454508"/>
            <a:ext cx="284103" cy="3363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53" name="Textfeld 52"/>
          <p:cNvSpPr txBox="1"/>
          <p:nvPr/>
        </p:nvSpPr>
        <p:spPr>
          <a:xfrm>
            <a:off x="7095103" y="1495999"/>
            <a:ext cx="948171" cy="131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dirty="0" err="1">
                <a:latin typeface="Calibri"/>
                <a:cs typeface="Calibri"/>
              </a:rPr>
              <a:t>p</a:t>
            </a:r>
            <a:r>
              <a:rPr lang="de-DE" dirty="0" err="1" smtClean="0">
                <a:latin typeface="Calibri"/>
                <a:cs typeface="Calibri"/>
              </a:rPr>
              <a:t>lanned</a:t>
            </a:r>
            <a:endParaRPr lang="de-DE" dirty="0" smtClean="0"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de-DE" dirty="0" err="1">
                <a:latin typeface="Calibri"/>
                <a:cs typeface="Calibri"/>
              </a:rPr>
              <a:t>r</a:t>
            </a:r>
            <a:r>
              <a:rPr lang="de-DE" dirty="0" err="1" smtClean="0">
                <a:latin typeface="Calibri"/>
                <a:cs typeface="Calibri"/>
              </a:rPr>
              <a:t>unning</a:t>
            </a:r>
            <a:endParaRPr lang="de-DE" dirty="0" smtClean="0">
              <a:latin typeface="Calibri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de-DE" dirty="0" err="1" smtClean="0">
                <a:latin typeface="Calibri"/>
                <a:cs typeface="Calibri"/>
              </a:rPr>
              <a:t>closed</a:t>
            </a:r>
            <a:endParaRPr lang="de-DE" dirty="0" smtClean="0">
              <a:latin typeface="Calibri"/>
              <a:cs typeface="Calibri"/>
            </a:endParaRPr>
          </a:p>
        </p:txBody>
      </p:sp>
      <p:sp>
        <p:nvSpPr>
          <p:cNvPr id="54" name="Titel 1"/>
          <p:cNvSpPr txBox="1">
            <a:spLocks/>
          </p:cNvSpPr>
          <p:nvPr/>
        </p:nvSpPr>
        <p:spPr>
          <a:xfrm>
            <a:off x="457200" y="197556"/>
            <a:ext cx="7715250" cy="9080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3600" dirty="0" smtClean="0">
                <a:solidFill>
                  <a:schemeClr val="tx1"/>
                </a:solidFill>
                <a:latin typeface="Calibri"/>
                <a:cs typeface="Calibri"/>
              </a:rPr>
              <a:t>Heavy-Ion </a:t>
            </a:r>
            <a:r>
              <a:rPr lang="de-DE" sz="3600" dirty="0" err="1" smtClean="0">
                <a:solidFill>
                  <a:schemeClr val="tx1"/>
                </a:solidFill>
                <a:latin typeface="Calibri"/>
                <a:cs typeface="Calibri"/>
              </a:rPr>
              <a:t>facilities</a:t>
            </a:r>
            <a:r>
              <a:rPr lang="de-DE" sz="360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de-DE" sz="3600" dirty="0" err="1" smtClean="0">
                <a:solidFill>
                  <a:schemeClr val="tx1"/>
                </a:solidFill>
                <a:latin typeface="Calibri"/>
                <a:cs typeface="Calibri"/>
              </a:rPr>
              <a:t>for</a:t>
            </a:r>
            <a:r>
              <a:rPr lang="de-DE" sz="3600" dirty="0" smtClean="0">
                <a:solidFill>
                  <a:schemeClr val="tx1"/>
                </a:solidFill>
                <a:latin typeface="Calibri"/>
                <a:cs typeface="Calibri"/>
              </a:rPr>
              <a:t> high-</a:t>
            </a:r>
            <a:r>
              <a:rPr lang="de-DE" sz="3600" i="1" dirty="0" err="1" smtClean="0">
                <a:solidFill>
                  <a:schemeClr val="tx1"/>
                </a:solidFill>
                <a:latin typeface="Calibri"/>
                <a:cs typeface="Calibri"/>
              </a:rPr>
              <a:t>μ</a:t>
            </a:r>
            <a:r>
              <a:rPr lang="de-DE" sz="3600" i="1" baseline="-25000" dirty="0" err="1" smtClean="0">
                <a:solidFill>
                  <a:schemeClr val="tx1"/>
                </a:solidFill>
                <a:latin typeface="Calibri"/>
                <a:cs typeface="Calibri"/>
              </a:rPr>
              <a:t>B</a:t>
            </a:r>
            <a:r>
              <a:rPr lang="de-DE" sz="3600" dirty="0" smtClean="0">
                <a:solidFill>
                  <a:schemeClr val="tx1"/>
                </a:solidFill>
                <a:latin typeface="Calibri"/>
                <a:cs typeface="Calibri"/>
              </a:rPr>
              <a:t> </a:t>
            </a:r>
            <a:r>
              <a:rPr lang="de-DE" sz="3600" dirty="0" err="1" smtClean="0">
                <a:solidFill>
                  <a:schemeClr val="tx1"/>
                </a:solidFill>
                <a:latin typeface="Calibri"/>
                <a:cs typeface="Calibri"/>
              </a:rPr>
              <a:t>studies</a:t>
            </a:r>
            <a:endParaRPr lang="de-DE" sz="36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29488" y="1220248"/>
            <a:ext cx="808635" cy="19943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de-DE" sz="2400" dirty="0" smtClean="0">
                <a:latin typeface="Calibri"/>
                <a:cs typeface="Calibri"/>
              </a:rPr>
              <a:t>20??</a:t>
            </a:r>
          </a:p>
          <a:p>
            <a:pPr>
              <a:lnSpc>
                <a:spcPct val="130000"/>
              </a:lnSpc>
            </a:pPr>
            <a:r>
              <a:rPr lang="de-DE" sz="2400" dirty="0" smtClean="0">
                <a:latin typeface="Calibri"/>
                <a:cs typeface="Calibri"/>
              </a:rPr>
              <a:t>2019</a:t>
            </a:r>
          </a:p>
          <a:p>
            <a:pPr>
              <a:lnSpc>
                <a:spcPct val="130000"/>
              </a:lnSpc>
            </a:pPr>
            <a:r>
              <a:rPr lang="de-DE" sz="2400" dirty="0" smtClean="0">
                <a:latin typeface="Calibri"/>
                <a:cs typeface="Calibri"/>
              </a:rPr>
              <a:t>2017</a:t>
            </a:r>
          </a:p>
          <a:p>
            <a:pPr>
              <a:lnSpc>
                <a:spcPct val="130000"/>
              </a:lnSpc>
            </a:pPr>
            <a:r>
              <a:rPr lang="de-DE" sz="2400" dirty="0" smtClean="0">
                <a:latin typeface="Calibri"/>
                <a:cs typeface="Calibri"/>
              </a:rPr>
              <a:t>2015</a:t>
            </a:r>
            <a:endParaRPr lang="de-DE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9111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Future </a:t>
            </a:r>
            <a:r>
              <a:rPr lang="de-DE" dirty="0" err="1" smtClean="0"/>
              <a:t>facilities</a:t>
            </a:r>
            <a:r>
              <a:rPr lang="de-DE" dirty="0" smtClean="0"/>
              <a:t> </a:t>
            </a:r>
            <a:r>
              <a:rPr lang="de-DE" dirty="0" smtClean="0"/>
              <a:t>– NICA        (DUBNA)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>
                <a:solidFill>
                  <a:srgbClr val="0000FF"/>
                </a:solidFill>
              </a:rPr>
              <a:t>NICA:</a:t>
            </a:r>
          </a:p>
          <a:p>
            <a:pPr>
              <a:buFont typeface="Arial"/>
              <a:buChar char="•"/>
            </a:pPr>
            <a:r>
              <a:rPr lang="de-DE" sz="2400" dirty="0" err="1" smtClean="0"/>
              <a:t>Based</a:t>
            </a:r>
            <a:r>
              <a:rPr lang="de-DE" sz="2400" dirty="0" smtClean="0"/>
              <a:t> on </a:t>
            </a:r>
            <a:r>
              <a:rPr lang="de-DE" sz="2400" dirty="0" err="1" smtClean="0"/>
              <a:t>existing</a:t>
            </a:r>
            <a:r>
              <a:rPr lang="de-DE" sz="2400" dirty="0" smtClean="0"/>
              <a:t> </a:t>
            </a:r>
            <a:r>
              <a:rPr lang="de-DE" sz="2400" dirty="0" err="1" smtClean="0"/>
              <a:t>Nuclotron</a:t>
            </a:r>
            <a:r>
              <a:rPr lang="de-DE" sz="2400" dirty="0" smtClean="0"/>
              <a:t> at JINR/</a:t>
            </a:r>
            <a:r>
              <a:rPr lang="de-DE" sz="2400" dirty="0" err="1" smtClean="0"/>
              <a:t>Dubna</a:t>
            </a:r>
            <a:endParaRPr lang="de-DE" sz="2400" dirty="0" smtClean="0"/>
          </a:p>
          <a:p>
            <a:pPr>
              <a:buFont typeface="Arial"/>
              <a:buChar char="•"/>
            </a:pPr>
            <a:r>
              <a:rPr lang="de-DE" sz="2400" dirty="0" smtClean="0"/>
              <a:t>Heavy-Ion </a:t>
            </a:r>
            <a:r>
              <a:rPr lang="de-DE" sz="2400" dirty="0" err="1" smtClean="0"/>
              <a:t>collisions</a:t>
            </a:r>
            <a:r>
              <a:rPr lang="de-DE" sz="2400" dirty="0" smtClean="0"/>
              <a:t> in </a:t>
            </a:r>
            <a:r>
              <a:rPr lang="de-DE" sz="2400" dirty="0" err="1" smtClean="0"/>
              <a:t>fixed</a:t>
            </a:r>
            <a:r>
              <a:rPr lang="de-DE" sz="2400" dirty="0" smtClean="0"/>
              <a:t>-target (2015)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collider</a:t>
            </a:r>
            <a:r>
              <a:rPr lang="de-DE" sz="2400" dirty="0" smtClean="0"/>
              <a:t> (2017) </a:t>
            </a:r>
            <a:r>
              <a:rPr lang="de-DE" sz="2400" dirty="0" err="1" smtClean="0"/>
              <a:t>mode</a:t>
            </a:r>
            <a:r>
              <a:rPr lang="de-DE" sz="2400" dirty="0" smtClean="0">
                <a:solidFill>
                  <a:srgbClr val="FF0000"/>
                </a:solidFill>
              </a:rPr>
              <a:t> (√</a:t>
            </a:r>
            <a:r>
              <a:rPr lang="de-DE" sz="2400" dirty="0" err="1" smtClean="0">
                <a:solidFill>
                  <a:srgbClr val="FF0000"/>
                </a:solidFill>
              </a:rPr>
              <a:t>s</a:t>
            </a:r>
            <a:r>
              <a:rPr lang="de-DE" sz="2400" baseline="-25000" dirty="0" err="1" smtClean="0">
                <a:solidFill>
                  <a:srgbClr val="FF0000"/>
                </a:solidFill>
              </a:rPr>
              <a:t>NN</a:t>
            </a:r>
            <a:r>
              <a:rPr lang="de-DE" sz="2400" dirty="0" smtClean="0">
                <a:solidFill>
                  <a:srgbClr val="FF0000"/>
                </a:solidFill>
              </a:rPr>
              <a:t>= 4-11 </a:t>
            </a:r>
            <a:r>
              <a:rPr lang="de-DE" sz="2400" dirty="0" err="1" smtClean="0">
                <a:solidFill>
                  <a:srgbClr val="FF0000"/>
                </a:solidFill>
              </a:rPr>
              <a:t>AGeV</a:t>
            </a:r>
            <a:r>
              <a:rPr lang="de-DE" sz="24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de-DE" sz="2400" dirty="0" smtClean="0">
                <a:sym typeface="Wingdings"/>
              </a:rPr>
              <a:t> </a:t>
            </a:r>
            <a:r>
              <a:rPr lang="de-DE" sz="2400" dirty="0" err="1" smtClean="0">
                <a:sym typeface="Wingdings"/>
              </a:rPr>
              <a:t>Competitive</a:t>
            </a:r>
            <a:r>
              <a:rPr lang="de-DE" sz="2400" dirty="0" smtClean="0">
                <a:sym typeface="Wingdings"/>
              </a:rPr>
              <a:t> high </a:t>
            </a:r>
            <a:r>
              <a:rPr lang="de-DE" sz="2400" dirty="0" err="1" smtClean="0">
                <a:sym typeface="Wingdings"/>
              </a:rPr>
              <a:t>luminosity</a:t>
            </a:r>
            <a:r>
              <a:rPr lang="de-DE" sz="2400" dirty="0" smtClean="0">
                <a:sym typeface="Wingdings"/>
              </a:rPr>
              <a:t> </a:t>
            </a:r>
            <a:r>
              <a:rPr lang="de-DE" sz="2400" dirty="0" err="1" smtClean="0">
                <a:sym typeface="Wingdings"/>
              </a:rPr>
              <a:t>collider</a:t>
            </a:r>
            <a:r>
              <a:rPr lang="de-DE" sz="2400" dirty="0" smtClean="0">
                <a:sym typeface="Wingdings"/>
              </a:rPr>
              <a:t> at </a:t>
            </a:r>
            <a:r>
              <a:rPr lang="de-DE" sz="2400" dirty="0" err="1" smtClean="0">
                <a:sym typeface="Wingdings"/>
              </a:rPr>
              <a:t>the</a:t>
            </a:r>
            <a:r>
              <a:rPr lang="de-DE" sz="2400" dirty="0" smtClean="0">
                <a:sym typeface="Wingdings"/>
              </a:rPr>
              <a:t> </a:t>
            </a:r>
            <a:r>
              <a:rPr lang="de-DE" sz="2400" dirty="0" err="1" smtClean="0">
                <a:sym typeface="Wingdings"/>
              </a:rPr>
              <a:t>low</a:t>
            </a:r>
            <a:r>
              <a:rPr lang="de-DE" sz="2400" dirty="0">
                <a:sym typeface="Wingdings"/>
              </a:rPr>
              <a:t> </a:t>
            </a:r>
            <a:r>
              <a:rPr lang="de-DE" sz="2400" dirty="0" err="1" smtClean="0">
                <a:sym typeface="Wingdings"/>
              </a:rPr>
              <a:t>energy</a:t>
            </a:r>
            <a:r>
              <a:rPr lang="de-DE" sz="2400" dirty="0" smtClean="0">
                <a:sym typeface="Wingdings"/>
              </a:rPr>
              <a:t> end</a:t>
            </a:r>
            <a:endParaRPr lang="de-DE" sz="2400" dirty="0" smtClean="0"/>
          </a:p>
          <a:p>
            <a:endParaRPr lang="de-DE" sz="2400" dirty="0" smtClean="0"/>
          </a:p>
          <a:p>
            <a:endParaRPr lang="de-DE" sz="24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" t="4317" r="7195" b="5806"/>
          <a:stretch>
            <a:fillRect/>
          </a:stretch>
        </p:blipFill>
        <p:spPr bwMode="auto">
          <a:xfrm>
            <a:off x="3002814" y="803525"/>
            <a:ext cx="5897880" cy="34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58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Future </a:t>
            </a:r>
            <a:r>
              <a:rPr lang="de-DE" dirty="0" err="1" smtClean="0"/>
              <a:t>facilities</a:t>
            </a:r>
            <a:r>
              <a:rPr lang="de-DE" dirty="0" smtClean="0"/>
              <a:t> </a:t>
            </a:r>
            <a:r>
              <a:rPr lang="de-DE" dirty="0" smtClean="0"/>
              <a:t>– FAIR   (GSI)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Compressed-</a:t>
            </a:r>
            <a:r>
              <a:rPr lang="de-DE" dirty="0" err="1" smtClean="0"/>
              <a:t>Baryonic</a:t>
            </a:r>
            <a:r>
              <a:rPr lang="de-DE" dirty="0" smtClean="0"/>
              <a:t>-Matter Experiment (CBM) at FAIR/GSI Darmstadt</a:t>
            </a:r>
          </a:p>
          <a:p>
            <a:endParaRPr lang="de-DE" sz="2400" dirty="0" smtClean="0"/>
          </a:p>
          <a:p>
            <a:r>
              <a:rPr lang="de-DE" sz="2400" dirty="0" smtClean="0"/>
              <a:t>2019: SIS100 (√</a:t>
            </a:r>
            <a:r>
              <a:rPr lang="de-DE" sz="2400" dirty="0" err="1" smtClean="0"/>
              <a:t>s</a:t>
            </a:r>
            <a:r>
              <a:rPr lang="de-DE" sz="2400" baseline="-25000" dirty="0" err="1" smtClean="0"/>
              <a:t>NN</a:t>
            </a:r>
            <a:r>
              <a:rPr lang="de-DE" sz="2400" dirty="0"/>
              <a:t> </a:t>
            </a:r>
            <a:r>
              <a:rPr lang="de-DE" sz="2400" dirty="0" smtClean="0"/>
              <a:t>= 2-4.5 </a:t>
            </a:r>
            <a:r>
              <a:rPr lang="de-DE" sz="2400" dirty="0" err="1" smtClean="0"/>
              <a:t>AGeV</a:t>
            </a:r>
            <a:r>
              <a:rPr lang="de-DE" sz="2400" dirty="0" smtClean="0"/>
              <a:t>)</a:t>
            </a:r>
          </a:p>
          <a:p>
            <a:r>
              <a:rPr lang="de-DE" sz="2400" dirty="0" smtClean="0"/>
              <a:t>20</a:t>
            </a:r>
            <a:r>
              <a:rPr lang="de-DE" sz="2400" dirty="0" smtClean="0">
                <a:solidFill>
                  <a:srgbClr val="FF0000"/>
                </a:solidFill>
              </a:rPr>
              <a:t>??</a:t>
            </a:r>
            <a:r>
              <a:rPr lang="de-DE" sz="2400" dirty="0" smtClean="0"/>
              <a:t>: SIS300 (</a:t>
            </a:r>
            <a:r>
              <a:rPr lang="de-DE" sz="2400" dirty="0" smtClean="0">
                <a:solidFill>
                  <a:srgbClr val="FF0000"/>
                </a:solidFill>
              </a:rPr>
              <a:t>√</a:t>
            </a:r>
            <a:r>
              <a:rPr lang="de-DE" sz="2400" dirty="0" err="1" smtClean="0">
                <a:solidFill>
                  <a:srgbClr val="FF0000"/>
                </a:solidFill>
              </a:rPr>
              <a:t>s</a:t>
            </a:r>
            <a:r>
              <a:rPr lang="de-DE" sz="2400" baseline="-25000" dirty="0" err="1" smtClean="0">
                <a:solidFill>
                  <a:srgbClr val="FF0000"/>
                </a:solidFill>
              </a:rPr>
              <a:t>NN</a:t>
            </a:r>
            <a:r>
              <a:rPr lang="de-DE" sz="2400" dirty="0" smtClean="0">
                <a:solidFill>
                  <a:srgbClr val="FF0000"/>
                </a:solidFill>
              </a:rPr>
              <a:t> = 4.2-9 </a:t>
            </a:r>
            <a:r>
              <a:rPr lang="de-DE" sz="2400" dirty="0" err="1" smtClean="0">
                <a:solidFill>
                  <a:srgbClr val="FF0000"/>
                </a:solidFill>
              </a:rPr>
              <a:t>AGeV</a:t>
            </a:r>
            <a:r>
              <a:rPr lang="de-DE" sz="2400" dirty="0" smtClean="0"/>
              <a:t>)</a:t>
            </a:r>
          </a:p>
          <a:p>
            <a:endParaRPr lang="de-DE" sz="2400" dirty="0"/>
          </a:p>
          <a:p>
            <a:pPr>
              <a:buFont typeface="Arial"/>
              <a:buChar char="•"/>
            </a:pPr>
            <a:r>
              <a:rPr lang="de-DE" sz="2000" dirty="0" smtClean="0"/>
              <a:t>Fixed-target heavy-</a:t>
            </a:r>
            <a:r>
              <a:rPr lang="de-DE" sz="2000" dirty="0" err="1" smtClean="0"/>
              <a:t>ion</a:t>
            </a:r>
            <a:r>
              <a:rPr lang="de-DE" sz="2000" dirty="0" smtClean="0"/>
              <a:t> </a:t>
            </a:r>
            <a:r>
              <a:rPr lang="de-DE" sz="2000" dirty="0" err="1" smtClean="0"/>
              <a:t>collisions</a:t>
            </a:r>
            <a:endParaRPr lang="de-DE" sz="2000" dirty="0" smtClean="0"/>
          </a:p>
          <a:p>
            <a:pPr marL="0" indent="0"/>
            <a:r>
              <a:rPr lang="de-DE" sz="2000" dirty="0" smtClean="0"/>
              <a:t>       at </a:t>
            </a:r>
            <a:r>
              <a:rPr lang="de-DE" sz="2000" dirty="0" err="1" smtClean="0"/>
              <a:t>unprecedented</a:t>
            </a:r>
            <a:r>
              <a:rPr lang="de-DE" sz="2000" dirty="0" smtClean="0"/>
              <a:t> </a:t>
            </a:r>
            <a:r>
              <a:rPr lang="de-DE" sz="2000" dirty="0" err="1" smtClean="0"/>
              <a:t>rates</a:t>
            </a:r>
            <a:endParaRPr lang="de-DE" sz="2000" dirty="0" smtClean="0"/>
          </a:p>
          <a:p>
            <a:pPr marL="0" indent="0"/>
            <a:r>
              <a:rPr lang="de-DE" sz="2000" dirty="0" smtClean="0"/>
              <a:t>       (</a:t>
            </a:r>
            <a:r>
              <a:rPr lang="de-DE" sz="2000" dirty="0" err="1" smtClean="0"/>
              <a:t>up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10</a:t>
            </a:r>
            <a:r>
              <a:rPr lang="de-DE" sz="2000" baseline="30000" dirty="0" smtClean="0"/>
              <a:t>9</a:t>
            </a:r>
            <a:r>
              <a:rPr lang="de-DE" sz="2000" dirty="0" smtClean="0"/>
              <a:t> </a:t>
            </a:r>
            <a:r>
              <a:rPr lang="de-DE" sz="2000" dirty="0" err="1" smtClean="0"/>
              <a:t>ions</a:t>
            </a:r>
            <a:r>
              <a:rPr lang="de-DE" sz="2000" dirty="0" smtClean="0"/>
              <a:t>/s)</a:t>
            </a:r>
          </a:p>
          <a:p>
            <a:pPr>
              <a:buFont typeface="Arial"/>
              <a:buChar char="•"/>
            </a:pPr>
            <a:r>
              <a:rPr lang="de-DE" sz="2000" dirty="0" smtClean="0"/>
              <a:t>Study </a:t>
            </a:r>
            <a:r>
              <a:rPr lang="de-DE" sz="2000" dirty="0" err="1" smtClean="0"/>
              <a:t>of</a:t>
            </a:r>
            <a:r>
              <a:rPr lang="de-DE" sz="2000" dirty="0" smtClean="0"/>
              <a:t> rare </a:t>
            </a:r>
            <a:r>
              <a:rPr lang="de-DE" sz="2000" dirty="0" err="1" smtClean="0"/>
              <a:t>probes</a:t>
            </a:r>
            <a:r>
              <a:rPr lang="de-DE" sz="2000" dirty="0" smtClean="0"/>
              <a:t> (EM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</a:p>
          <a:p>
            <a:pPr marL="0" indent="0"/>
            <a:r>
              <a:rPr lang="de-DE" sz="2000" dirty="0" smtClean="0"/>
              <a:t>       </a:t>
            </a:r>
            <a:r>
              <a:rPr lang="de-DE" sz="2000" dirty="0" err="1" smtClean="0"/>
              <a:t>charm</a:t>
            </a:r>
            <a:r>
              <a:rPr lang="de-DE" sz="2000" dirty="0" smtClean="0"/>
              <a:t>) at </a:t>
            </a:r>
            <a:r>
              <a:rPr lang="de-DE" sz="2000" dirty="0" err="1" smtClean="0"/>
              <a:t>highest</a:t>
            </a:r>
            <a:r>
              <a:rPr lang="de-DE" sz="2000" dirty="0"/>
              <a:t> </a:t>
            </a:r>
            <a:r>
              <a:rPr lang="de-DE" sz="2000" dirty="0" err="1" smtClean="0"/>
              <a:t>baryon</a:t>
            </a:r>
            <a:r>
              <a:rPr lang="de-DE" sz="2000" dirty="0" smtClean="0"/>
              <a:t> </a:t>
            </a:r>
            <a:r>
              <a:rPr lang="de-DE" sz="2000" dirty="0" err="1" smtClean="0"/>
              <a:t>densities</a:t>
            </a: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04" y="2072104"/>
            <a:ext cx="4473819" cy="418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523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Future </a:t>
            </a:r>
            <a:r>
              <a:rPr lang="de-DE" dirty="0" err="1" smtClean="0"/>
              <a:t>activities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SPS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400" dirty="0" err="1" smtClean="0"/>
              <a:t>Proposal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smtClean="0">
                <a:solidFill>
                  <a:srgbClr val="0000FF"/>
                </a:solidFill>
              </a:rPr>
              <a:t>NA60-like </a:t>
            </a:r>
            <a:r>
              <a:rPr lang="de-DE" sz="2400" dirty="0" err="1" smtClean="0">
                <a:solidFill>
                  <a:srgbClr val="0000FF"/>
                </a:solidFill>
              </a:rPr>
              <a:t>dimuon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spectrometers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/>
              <a:t>to</a:t>
            </a:r>
            <a:r>
              <a:rPr lang="de-DE" sz="2400" dirty="0" smtClean="0"/>
              <a:t> </a:t>
            </a:r>
            <a:r>
              <a:rPr lang="de-DE" sz="2400" dirty="0" err="1" smtClean="0"/>
              <a:t>measure</a:t>
            </a:r>
            <a:r>
              <a:rPr lang="de-DE" sz="2400" dirty="0" smtClean="0"/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low-mass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dileptons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and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charm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smtClean="0"/>
              <a:t>at </a:t>
            </a:r>
            <a:r>
              <a:rPr lang="de-DE" sz="2400" dirty="0" err="1" smtClean="0"/>
              <a:t>E</a:t>
            </a:r>
            <a:r>
              <a:rPr lang="de-DE" sz="2400" baseline="-25000" dirty="0" err="1" smtClean="0"/>
              <a:t>beam</a:t>
            </a:r>
            <a:r>
              <a:rPr lang="de-DE" sz="2400" dirty="0" smtClean="0"/>
              <a:t>=20 – 160 </a:t>
            </a:r>
            <a:r>
              <a:rPr lang="de-DE" sz="2400" dirty="0" err="1" smtClean="0"/>
              <a:t>AGeV</a:t>
            </a:r>
            <a:r>
              <a:rPr lang="de-DE" sz="2400" dirty="0" smtClean="0"/>
              <a:t> </a:t>
            </a:r>
          </a:p>
          <a:p>
            <a:r>
              <a:rPr lang="de-DE" sz="2400" dirty="0"/>
              <a:t>	</a:t>
            </a:r>
            <a:r>
              <a:rPr lang="de-DE" sz="2400" dirty="0" smtClean="0"/>
              <a:t>(√</a:t>
            </a:r>
            <a:r>
              <a:rPr lang="de-DE" sz="2400" dirty="0" err="1" smtClean="0"/>
              <a:t>s</a:t>
            </a:r>
            <a:r>
              <a:rPr lang="de-DE" sz="2400" baseline="-25000" dirty="0" err="1" smtClean="0"/>
              <a:t>NN</a:t>
            </a:r>
            <a:r>
              <a:rPr lang="de-DE" sz="2400" dirty="0" smtClean="0"/>
              <a:t>= 6-17 </a:t>
            </a:r>
            <a:r>
              <a:rPr lang="de-DE" sz="2400" dirty="0" err="1" smtClean="0"/>
              <a:t>AGeV</a:t>
            </a:r>
            <a:r>
              <a:rPr lang="de-DE" sz="2400" dirty="0" smtClean="0"/>
              <a:t>):</a:t>
            </a:r>
          </a:p>
          <a:p>
            <a:endParaRPr lang="de-DE" sz="2400" dirty="0" smtClean="0"/>
          </a:p>
          <a:p>
            <a:pPr lvl="1" indent="-342900">
              <a:buFont typeface="Arial"/>
              <a:buChar char="•"/>
            </a:pPr>
            <a:r>
              <a:rPr lang="de-DE" sz="2000" dirty="0" err="1" smtClean="0"/>
              <a:t>complementary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NA61: </a:t>
            </a:r>
            <a:r>
              <a:rPr lang="de-DE" sz="2000" dirty="0" err="1" smtClean="0">
                <a:solidFill>
                  <a:srgbClr val="FF0000"/>
                </a:solidFill>
              </a:rPr>
              <a:t>leptons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vs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hadrons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</a:p>
          <a:p>
            <a:pPr lvl="1" indent="-342900">
              <a:buFont typeface="Arial"/>
              <a:buChar char="•"/>
            </a:pPr>
            <a:r>
              <a:rPr lang="de-DE" sz="2000" dirty="0" smtClean="0"/>
              <a:t>high </a:t>
            </a:r>
            <a:r>
              <a:rPr lang="de-DE" sz="2000" dirty="0" err="1" smtClean="0"/>
              <a:t>physics</a:t>
            </a:r>
            <a:r>
              <a:rPr lang="de-DE" sz="2000" dirty="0" smtClean="0"/>
              <a:t> potential: </a:t>
            </a:r>
            <a:r>
              <a:rPr lang="de-DE" sz="2000" dirty="0" err="1" smtClean="0">
                <a:solidFill>
                  <a:srgbClr val="FF0000"/>
                </a:solidFill>
              </a:rPr>
              <a:t>onset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of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deconfinement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and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critical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point</a:t>
            </a:r>
            <a:endParaRPr lang="de-DE" sz="2000" dirty="0">
              <a:solidFill>
                <a:srgbClr val="FF0000"/>
              </a:solidFill>
            </a:endParaRPr>
          </a:p>
          <a:p>
            <a:pPr lvl="1" indent="-342900">
              <a:buFont typeface="Arial"/>
              <a:buChar char="•"/>
            </a:pPr>
            <a:r>
              <a:rPr lang="de-DE" sz="2000" dirty="0" err="1" smtClean="0"/>
              <a:t>competitive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RHIC: </a:t>
            </a:r>
            <a:r>
              <a:rPr lang="de-DE" sz="2000" dirty="0" smtClean="0">
                <a:solidFill>
                  <a:srgbClr val="FF0000"/>
                </a:solidFill>
              </a:rPr>
              <a:t>high </a:t>
            </a:r>
            <a:r>
              <a:rPr lang="de-DE" sz="2000" dirty="0" err="1" smtClean="0">
                <a:solidFill>
                  <a:srgbClr val="FF0000"/>
                </a:solidFill>
              </a:rPr>
              <a:t>luminosity</a:t>
            </a:r>
            <a:endParaRPr lang="de-DE" sz="2000" dirty="0">
              <a:solidFill>
                <a:srgbClr val="FF0000"/>
              </a:solidFill>
            </a:endParaRPr>
          </a:p>
          <a:p>
            <a:pPr marL="400050" lvl="1" indent="0"/>
            <a:r>
              <a:rPr lang="de-DE" sz="2000" dirty="0"/>
              <a:t>	</a:t>
            </a:r>
            <a:r>
              <a:rPr lang="de-DE" sz="2000" dirty="0" smtClean="0"/>
              <a:t>	</a:t>
            </a:r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pic>
        <p:nvPicPr>
          <p:cNvPr id="5" name="Bild 4" descr="na60-slide2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1" t="24036" r="56758" b="10077"/>
          <a:stretch/>
        </p:blipFill>
        <p:spPr>
          <a:xfrm rot="5400000">
            <a:off x="3566914" y="2353815"/>
            <a:ext cx="2036907" cy="5507789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671040" y="4075888"/>
            <a:ext cx="3997159" cy="188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1769994" y="6018477"/>
            <a:ext cx="3997159" cy="188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4812632" y="5659007"/>
            <a:ext cx="2713789" cy="548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8187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" descr="ALICE_event_167693_0x3d94315a_2011-11-12_06:51:12_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89" y="1598"/>
            <a:ext cx="8513011" cy="626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0" y="1598"/>
            <a:ext cx="8903368" cy="6124565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0" y="4986421"/>
            <a:ext cx="1818105" cy="1139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6354345" y="5128403"/>
            <a:ext cx="1818105" cy="1139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55889"/>
            <a:ext cx="8446168" cy="4870274"/>
          </a:xfrm>
        </p:spPr>
        <p:txBody>
          <a:bodyPr/>
          <a:lstStyle/>
          <a:p>
            <a:pPr marL="0" indent="0" algn="ctr"/>
            <a:endParaRPr lang="de-DE" dirty="0" smtClean="0"/>
          </a:p>
          <a:p>
            <a:pPr marL="0" indent="0" algn="ctr"/>
            <a:endParaRPr lang="de-DE" dirty="0" smtClean="0"/>
          </a:p>
          <a:p>
            <a:pPr marL="0" indent="0" algn="ctr"/>
            <a:r>
              <a:rPr lang="de-DE" dirty="0" err="1" smtClean="0"/>
              <a:t>Synergies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Complementarities</a:t>
            </a:r>
            <a:r>
              <a:rPr lang="de-DE" dirty="0" smtClean="0"/>
              <a:t>: </a:t>
            </a:r>
            <a:endParaRPr lang="de-DE" dirty="0"/>
          </a:p>
          <a:p>
            <a:pPr marL="0" indent="0" algn="ctr"/>
            <a:r>
              <a:rPr lang="de-DE" dirty="0" smtClean="0"/>
              <a:t>The Future RHIC </a:t>
            </a:r>
            <a:r>
              <a:rPr lang="de-DE" dirty="0" err="1" smtClean="0"/>
              <a:t>Program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14645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Future RHIC </a:t>
            </a:r>
            <a:r>
              <a:rPr lang="de-DE" dirty="0" err="1" smtClean="0"/>
              <a:t>operation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pic>
        <p:nvPicPr>
          <p:cNvPr id="5" name="Bild 4" descr="RHIC-White-Paper-cov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32" y="1185814"/>
            <a:ext cx="3551998" cy="5026526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</p:pic>
      <p:sp>
        <p:nvSpPr>
          <p:cNvPr id="7" name="Textfeld 6"/>
          <p:cNvSpPr txBox="1"/>
          <p:nvPr/>
        </p:nvSpPr>
        <p:spPr>
          <a:xfrm>
            <a:off x="4438314" y="1697789"/>
            <a:ext cx="4724370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latin typeface="Calibri"/>
                <a:cs typeface="Calibri"/>
              </a:rPr>
              <a:t>RHIC </a:t>
            </a:r>
            <a:r>
              <a:rPr lang="de-DE" sz="2400" dirty="0" err="1" smtClean="0">
                <a:latin typeface="Calibri"/>
                <a:cs typeface="Calibri"/>
              </a:rPr>
              <a:t>community</a:t>
            </a:r>
            <a:r>
              <a:rPr lang="de-DE" sz="2400" dirty="0" smtClean="0">
                <a:latin typeface="Calibri"/>
                <a:cs typeface="Calibri"/>
              </a:rPr>
              <a:t> </a:t>
            </a:r>
            <a:r>
              <a:rPr lang="de-DE" sz="2400" dirty="0" err="1" smtClean="0">
                <a:latin typeface="Calibri"/>
                <a:cs typeface="Calibri"/>
              </a:rPr>
              <a:t>formulated</a:t>
            </a:r>
            <a:r>
              <a:rPr lang="de-DE" sz="2400" dirty="0" smtClean="0">
                <a:latin typeface="Calibri"/>
                <a:cs typeface="Calibri"/>
              </a:rPr>
              <a:t> </a:t>
            </a:r>
            <a:r>
              <a:rPr lang="de-DE" sz="2400" dirty="0" err="1" smtClean="0">
                <a:latin typeface="Calibri"/>
                <a:cs typeface="Calibri"/>
              </a:rPr>
              <a:t>their</a:t>
            </a:r>
            <a:r>
              <a:rPr lang="de-DE" sz="2400" dirty="0" smtClean="0">
                <a:latin typeface="Calibri"/>
                <a:cs typeface="Calibri"/>
              </a:rPr>
              <a:t> </a:t>
            </a:r>
          </a:p>
          <a:p>
            <a:r>
              <a:rPr lang="de-DE" sz="2400" dirty="0" err="1">
                <a:latin typeface="Calibri"/>
                <a:cs typeface="Calibri"/>
              </a:rPr>
              <a:t>w</a:t>
            </a:r>
            <a:r>
              <a:rPr lang="de-DE" sz="2400" dirty="0" err="1" smtClean="0">
                <a:latin typeface="Calibri"/>
                <a:cs typeface="Calibri"/>
              </a:rPr>
              <a:t>ish</a:t>
            </a:r>
            <a:r>
              <a:rPr lang="de-DE" sz="2400" dirty="0" smtClean="0">
                <a:latin typeface="Calibri"/>
                <a:cs typeface="Calibri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Calibri"/>
                <a:cs typeface="Calibri"/>
              </a:rPr>
              <a:t>to</a:t>
            </a:r>
            <a:r>
              <a:rPr lang="de-DE" sz="24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Calibri"/>
                <a:cs typeface="Calibri"/>
              </a:rPr>
              <a:t>continue</a:t>
            </a:r>
            <a:r>
              <a:rPr lang="de-DE" sz="24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Calibri"/>
                <a:cs typeface="Calibri"/>
              </a:rPr>
              <a:t>operation</a:t>
            </a:r>
            <a:r>
              <a:rPr lang="de-DE" sz="24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Calibri"/>
                <a:cs typeface="Calibri"/>
              </a:rPr>
              <a:t>for</a:t>
            </a:r>
            <a:r>
              <a:rPr lang="de-DE" sz="24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</a:p>
          <a:p>
            <a:r>
              <a:rPr lang="de-DE" sz="2400" dirty="0" err="1" smtClean="0">
                <a:solidFill>
                  <a:srgbClr val="FF0000"/>
                </a:solidFill>
                <a:latin typeface="Calibri"/>
                <a:cs typeface="Calibri"/>
              </a:rPr>
              <a:t>one</a:t>
            </a:r>
            <a:r>
              <a:rPr lang="de-DE" sz="24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Calibri"/>
                <a:cs typeface="Calibri"/>
              </a:rPr>
              <a:t>more</a:t>
            </a:r>
            <a:r>
              <a:rPr lang="de-DE" sz="24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  <a:latin typeface="Calibri"/>
                <a:cs typeface="Calibri"/>
              </a:rPr>
              <a:t>decade</a:t>
            </a:r>
            <a:r>
              <a:rPr lang="de-DE" sz="2400" dirty="0" smtClean="0">
                <a:latin typeface="Calibri"/>
                <a:cs typeface="Calibri"/>
              </a:rPr>
              <a:t>:</a:t>
            </a:r>
          </a:p>
          <a:p>
            <a:endParaRPr lang="de-DE" sz="2400" dirty="0" smtClean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de-DE" sz="2400" dirty="0" smtClean="0">
                <a:latin typeface="Calibri"/>
                <a:cs typeface="Calibri"/>
              </a:rPr>
              <a:t>Beam-</a:t>
            </a:r>
            <a:r>
              <a:rPr lang="de-DE" sz="2400" dirty="0" err="1" smtClean="0">
                <a:latin typeface="Calibri"/>
                <a:cs typeface="Calibri"/>
              </a:rPr>
              <a:t>energy</a:t>
            </a:r>
            <a:r>
              <a:rPr lang="de-DE" sz="2400" dirty="0" smtClean="0">
                <a:latin typeface="Calibri"/>
                <a:cs typeface="Calibri"/>
              </a:rPr>
              <a:t> </a:t>
            </a:r>
            <a:r>
              <a:rPr lang="de-DE" sz="2400" dirty="0" err="1" smtClean="0">
                <a:latin typeface="Calibri"/>
                <a:cs typeface="Calibri"/>
              </a:rPr>
              <a:t>scan</a:t>
            </a:r>
            <a:r>
              <a:rPr lang="de-DE" sz="2400" dirty="0" smtClean="0">
                <a:latin typeface="Calibri"/>
                <a:cs typeface="Calibri"/>
              </a:rPr>
              <a:t> (BES) II</a:t>
            </a:r>
          </a:p>
          <a:p>
            <a:pPr marL="342900" indent="-342900">
              <a:buFont typeface="Arial"/>
              <a:buChar char="•"/>
            </a:pPr>
            <a:endParaRPr lang="de-DE" sz="2400" dirty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de-DE" sz="2400" dirty="0" err="1" smtClean="0">
                <a:latin typeface="Calibri"/>
                <a:cs typeface="Calibri"/>
              </a:rPr>
              <a:t>Luminosity</a:t>
            </a:r>
            <a:r>
              <a:rPr lang="de-DE" sz="2400" dirty="0" smtClean="0">
                <a:latin typeface="Calibri"/>
                <a:cs typeface="Calibri"/>
              </a:rPr>
              <a:t> </a:t>
            </a:r>
            <a:r>
              <a:rPr lang="de-DE" sz="2400" dirty="0" err="1" smtClean="0">
                <a:latin typeface="Calibri"/>
                <a:cs typeface="Calibri"/>
              </a:rPr>
              <a:t>increase</a:t>
            </a:r>
            <a:r>
              <a:rPr lang="de-DE" sz="2400" dirty="0" smtClean="0">
                <a:latin typeface="Calibri"/>
                <a:cs typeface="Calibri"/>
              </a:rPr>
              <a:t> x10,</a:t>
            </a:r>
          </a:p>
          <a:p>
            <a:r>
              <a:rPr lang="de-DE" sz="2400" dirty="0">
                <a:latin typeface="Calibri"/>
                <a:cs typeface="Calibri"/>
              </a:rPr>
              <a:t> </a:t>
            </a:r>
            <a:r>
              <a:rPr lang="de-DE" sz="2400" dirty="0" smtClean="0">
                <a:latin typeface="Calibri"/>
                <a:cs typeface="Calibri"/>
              </a:rPr>
              <a:t>    </a:t>
            </a:r>
            <a:r>
              <a:rPr lang="de-DE" sz="2400" dirty="0" err="1" smtClean="0">
                <a:latin typeface="Calibri"/>
                <a:cs typeface="Calibri"/>
              </a:rPr>
              <a:t>low</a:t>
            </a:r>
            <a:r>
              <a:rPr lang="de-DE" sz="2400" dirty="0" smtClean="0">
                <a:latin typeface="Calibri"/>
                <a:cs typeface="Calibri"/>
              </a:rPr>
              <a:t> </a:t>
            </a:r>
            <a:r>
              <a:rPr lang="de-DE" sz="2400" dirty="0" err="1" smtClean="0">
                <a:latin typeface="Calibri"/>
                <a:cs typeface="Calibri"/>
              </a:rPr>
              <a:t>cost</a:t>
            </a:r>
            <a:endParaRPr lang="de-DE" sz="2400" dirty="0" smtClean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de-DE" sz="2400" dirty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de-DE" sz="2400" dirty="0" smtClean="0">
                <a:latin typeface="Calibri"/>
                <a:cs typeface="Calibri"/>
              </a:rPr>
              <a:t>Different </a:t>
            </a:r>
            <a:r>
              <a:rPr lang="de-DE" sz="2400" dirty="0" err="1" smtClean="0">
                <a:latin typeface="Calibri"/>
                <a:cs typeface="Calibri"/>
              </a:rPr>
              <a:t>ion</a:t>
            </a:r>
            <a:r>
              <a:rPr lang="de-DE" sz="2400" dirty="0" smtClean="0">
                <a:latin typeface="Calibri"/>
                <a:cs typeface="Calibri"/>
              </a:rPr>
              <a:t> </a:t>
            </a:r>
            <a:r>
              <a:rPr lang="de-DE" sz="2400" dirty="0" err="1" smtClean="0">
                <a:latin typeface="Calibri"/>
                <a:cs typeface="Calibri"/>
              </a:rPr>
              <a:t>species</a:t>
            </a:r>
            <a:r>
              <a:rPr lang="de-DE" sz="2400" dirty="0" smtClean="0">
                <a:latin typeface="Calibri"/>
                <a:cs typeface="Calibri"/>
              </a:rPr>
              <a:t> (U-U, </a:t>
            </a:r>
            <a:r>
              <a:rPr lang="de-DE" sz="2400" dirty="0" err="1" smtClean="0">
                <a:latin typeface="Calibri"/>
                <a:cs typeface="Calibri"/>
              </a:rPr>
              <a:t>Cu</a:t>
            </a:r>
            <a:r>
              <a:rPr lang="de-DE" sz="2400" dirty="0" smtClean="0">
                <a:latin typeface="Calibri"/>
                <a:cs typeface="Calibri"/>
              </a:rPr>
              <a:t>-Au)</a:t>
            </a:r>
            <a:endParaRPr lang="de-DE" sz="2400" dirty="0"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de-DE" sz="24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2496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" descr="ALICE_event_167693_0x3d94315a_2011-11-12_06:51:12_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89" y="1598"/>
            <a:ext cx="8513011" cy="626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0" y="1598"/>
            <a:ext cx="8903368" cy="6124565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11160" y="197556"/>
            <a:ext cx="5588000" cy="908050"/>
          </a:xfrm>
        </p:spPr>
        <p:txBody>
          <a:bodyPr/>
          <a:lstStyle/>
          <a:p>
            <a:r>
              <a:rPr lang="de-DE" dirty="0" smtClean="0"/>
              <a:t>New </a:t>
            </a:r>
            <a:r>
              <a:rPr lang="de-DE" dirty="0" err="1" smtClean="0"/>
              <a:t>states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dense</a:t>
            </a:r>
            <a:r>
              <a:rPr lang="de-DE" dirty="0" smtClean="0"/>
              <a:t> matter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0" y="4986421"/>
            <a:ext cx="1818105" cy="1139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6354345" y="5128403"/>
            <a:ext cx="1818105" cy="1139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43573"/>
            <a:ext cx="2443747" cy="3872514"/>
          </a:xfrm>
          <a:ln>
            <a:solidFill>
              <a:srgbClr val="0000FF"/>
            </a:solidFill>
          </a:ln>
        </p:spPr>
        <p:txBody>
          <a:bodyPr/>
          <a:lstStyle/>
          <a:p>
            <a:r>
              <a:rPr lang="de-DE" dirty="0"/>
              <a:t> </a:t>
            </a:r>
            <a:r>
              <a:rPr lang="de-DE" dirty="0" smtClean="0"/>
              <a:t>   </a:t>
            </a:r>
            <a:r>
              <a:rPr lang="de-DE" sz="1800" dirty="0" smtClean="0"/>
              <a:t>„</a:t>
            </a:r>
            <a:r>
              <a:rPr lang="de-DE" sz="1800" dirty="0" smtClean="0"/>
              <a:t>QCD </a:t>
            </a:r>
            <a:r>
              <a:rPr lang="de-DE" sz="1800" dirty="0" err="1"/>
              <a:t>leads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>
                <a:solidFill>
                  <a:srgbClr val="FF0000"/>
                </a:solidFill>
              </a:rPr>
              <a:t>new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states</a:t>
            </a:r>
            <a:r>
              <a:rPr lang="de-DE" sz="1800" dirty="0">
                <a:solidFill>
                  <a:srgbClr val="FF0000"/>
                </a:solidFill>
              </a:rPr>
              <a:t> </a:t>
            </a:r>
            <a:r>
              <a:rPr lang="de-DE" sz="1800" dirty="0" err="1">
                <a:solidFill>
                  <a:srgbClr val="FF0000"/>
                </a:solidFill>
              </a:rPr>
              <a:t>of</a:t>
            </a:r>
            <a:r>
              <a:rPr lang="de-DE" sz="1800" dirty="0">
                <a:solidFill>
                  <a:srgbClr val="FF0000"/>
                </a:solidFill>
              </a:rPr>
              <a:t> matter,</a:t>
            </a:r>
            <a:r>
              <a:rPr lang="de-DE" sz="1800" dirty="0"/>
              <a:t> </a:t>
            </a:r>
            <a:r>
              <a:rPr lang="de-DE" sz="1800" dirty="0" err="1"/>
              <a:t>when</a:t>
            </a:r>
            <a:r>
              <a:rPr lang="de-DE" sz="1800" dirty="0"/>
              <a:t> </a:t>
            </a:r>
            <a:r>
              <a:rPr lang="de-DE" sz="1800" dirty="0" err="1"/>
              <a:t>temperature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densities</a:t>
            </a:r>
            <a:r>
              <a:rPr lang="de-DE" sz="1800" dirty="0"/>
              <a:t> </a:t>
            </a:r>
            <a:r>
              <a:rPr lang="de-DE" sz="1800" dirty="0" err="1"/>
              <a:t>exceed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values</a:t>
            </a:r>
            <a:r>
              <a:rPr lang="de-DE" sz="1800" dirty="0"/>
              <a:t> </a:t>
            </a:r>
            <a:r>
              <a:rPr lang="de-DE" sz="1800" dirty="0" err="1"/>
              <a:t>beyond</a:t>
            </a:r>
            <a:r>
              <a:rPr lang="de-DE" sz="1800" dirty="0"/>
              <a:t> </a:t>
            </a:r>
            <a:r>
              <a:rPr lang="de-DE" sz="1800" dirty="0" err="1"/>
              <a:t>which</a:t>
            </a:r>
            <a:r>
              <a:rPr lang="de-DE" sz="1800" dirty="0"/>
              <a:t> </a:t>
            </a:r>
            <a:r>
              <a:rPr lang="de-DE" sz="1800" dirty="0" err="1"/>
              <a:t>quarks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gluons</a:t>
            </a:r>
            <a:r>
              <a:rPr lang="de-DE" sz="1800" dirty="0"/>
              <a:t> </a:t>
            </a:r>
            <a:r>
              <a:rPr lang="de-DE" sz="1800" dirty="0" err="1"/>
              <a:t>are</a:t>
            </a:r>
            <a:r>
              <a:rPr lang="de-DE" sz="1800" dirty="0"/>
              <a:t> </a:t>
            </a:r>
            <a:r>
              <a:rPr lang="de-DE" sz="1800" dirty="0" err="1"/>
              <a:t>confined</a:t>
            </a:r>
            <a:r>
              <a:rPr lang="de-DE" sz="1800" dirty="0"/>
              <a:t> </a:t>
            </a:r>
            <a:r>
              <a:rPr lang="de-DE" sz="1800" dirty="0" err="1"/>
              <a:t>inside</a:t>
            </a:r>
            <a:r>
              <a:rPr lang="de-DE" sz="1800" dirty="0"/>
              <a:t> </a:t>
            </a:r>
            <a:r>
              <a:rPr lang="de-DE" sz="1800" dirty="0" err="1"/>
              <a:t>hadrons</a:t>
            </a:r>
            <a:r>
              <a:rPr lang="de-DE" sz="1800" dirty="0" smtClean="0"/>
              <a:t>.</a:t>
            </a:r>
            <a:r>
              <a:rPr lang="de-DE" sz="1800" dirty="0" smtClean="0"/>
              <a:t>“</a:t>
            </a:r>
            <a:endParaRPr lang="de-DE" dirty="0"/>
          </a:p>
          <a:p>
            <a:r>
              <a:rPr lang="de-DE" dirty="0" smtClean="0"/>
              <a:t>	</a:t>
            </a:r>
            <a:r>
              <a:rPr lang="de-DE" dirty="0" smtClean="0"/>
              <a:t>„</a:t>
            </a:r>
            <a:r>
              <a:rPr lang="de-DE" sz="2000" i="1" dirty="0" err="1" smtClean="0"/>
              <a:t>Discussion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Document</a:t>
            </a:r>
            <a:r>
              <a:rPr lang="de-DE" sz="2000" i="1" dirty="0" smtClean="0"/>
              <a:t> </a:t>
            </a:r>
            <a:r>
              <a:rPr lang="de-DE" sz="2000" i="1" dirty="0" smtClean="0"/>
              <a:t>2006“</a:t>
            </a:r>
            <a:endParaRPr lang="de-DE" sz="2000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9702" y="1649117"/>
            <a:ext cx="6014298" cy="347928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1" name="Textfeld 1"/>
          <p:cNvSpPr txBox="1"/>
          <p:nvPr/>
        </p:nvSpPr>
        <p:spPr>
          <a:xfrm>
            <a:off x="6002421" y="2660316"/>
            <a:ext cx="2326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latin typeface="Calibri"/>
                <a:cs typeface="Calibri"/>
              </a:rPr>
              <a:t>d</a:t>
            </a:r>
            <a:r>
              <a:rPr lang="de-DE" sz="1400" dirty="0" err="1" smtClean="0">
                <a:latin typeface="Calibri"/>
                <a:cs typeface="Calibri"/>
              </a:rPr>
              <a:t>econfinement</a:t>
            </a:r>
            <a:endParaRPr lang="de-DE" sz="1400" dirty="0" smtClean="0">
              <a:latin typeface="Calibri"/>
              <a:cs typeface="Calibri"/>
            </a:endParaRPr>
          </a:p>
          <a:p>
            <a:r>
              <a:rPr lang="de-DE" sz="1400" dirty="0" err="1">
                <a:latin typeface="Calibri"/>
                <a:cs typeface="Calibri"/>
              </a:rPr>
              <a:t>c</a:t>
            </a:r>
            <a:r>
              <a:rPr lang="de-DE" sz="1400" dirty="0" err="1" smtClean="0">
                <a:latin typeface="Calibri"/>
                <a:cs typeface="Calibri"/>
              </a:rPr>
              <a:t>hiral</a:t>
            </a:r>
            <a:r>
              <a:rPr lang="de-DE" sz="1400" dirty="0" smtClean="0">
                <a:latin typeface="Calibri"/>
                <a:cs typeface="Calibri"/>
              </a:rPr>
              <a:t> </a:t>
            </a:r>
            <a:r>
              <a:rPr lang="de-DE" sz="1400" dirty="0" err="1" smtClean="0">
                <a:latin typeface="Calibri"/>
                <a:cs typeface="Calibri"/>
              </a:rPr>
              <a:t>symmetry</a:t>
            </a:r>
            <a:r>
              <a:rPr lang="de-DE" sz="1400" dirty="0" smtClean="0">
                <a:latin typeface="Calibri"/>
                <a:cs typeface="Calibri"/>
              </a:rPr>
              <a:t> </a:t>
            </a:r>
            <a:r>
              <a:rPr lang="de-DE" sz="1400" dirty="0" err="1" smtClean="0">
                <a:latin typeface="Calibri"/>
                <a:cs typeface="Calibri"/>
              </a:rPr>
              <a:t>restoration</a:t>
            </a:r>
            <a:endParaRPr lang="de-DE" sz="1400" dirty="0" smtClean="0">
              <a:latin typeface="Calibri"/>
              <a:cs typeface="Calibri"/>
            </a:endParaRPr>
          </a:p>
        </p:txBody>
      </p:sp>
      <p:cxnSp>
        <p:nvCxnSpPr>
          <p:cNvPr id="12" name="Lige pilforbindelse 11"/>
          <p:cNvCxnSpPr/>
          <p:nvPr/>
        </p:nvCxnSpPr>
        <p:spPr bwMode="auto">
          <a:xfrm>
            <a:off x="3129702" y="1002632"/>
            <a:ext cx="880824" cy="935790"/>
          </a:xfrm>
          <a:prstGeom prst="straightConnector1">
            <a:avLst/>
          </a:prstGeom>
          <a:solidFill>
            <a:schemeClr val="bg1"/>
          </a:solidFill>
          <a:ln w="25400" cap="flat" cmpd="sng" algn="ctr">
            <a:solidFill>
              <a:srgbClr val="008000"/>
            </a:solidFill>
            <a:prstDash val="dashDot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Lige pilforbindelse 14"/>
          <p:cNvCxnSpPr/>
          <p:nvPr/>
        </p:nvCxnSpPr>
        <p:spPr bwMode="auto">
          <a:xfrm flipH="1">
            <a:off x="4732421" y="1256632"/>
            <a:ext cx="775368" cy="1403684"/>
          </a:xfrm>
          <a:prstGeom prst="straightConnector1">
            <a:avLst/>
          </a:prstGeom>
          <a:solidFill>
            <a:schemeClr val="bg1"/>
          </a:solidFill>
          <a:ln w="25400" cap="flat" cmpd="sng" algn="ctr">
            <a:solidFill>
              <a:srgbClr val="008000"/>
            </a:solidFill>
            <a:prstDash val="dashDot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Lige pilforbindelse 19"/>
          <p:cNvCxnSpPr/>
          <p:nvPr/>
        </p:nvCxnSpPr>
        <p:spPr bwMode="auto">
          <a:xfrm flipH="1">
            <a:off x="6510421" y="1105606"/>
            <a:ext cx="1818105" cy="1554710"/>
          </a:xfrm>
          <a:prstGeom prst="straightConnector1">
            <a:avLst/>
          </a:prstGeom>
          <a:solidFill>
            <a:schemeClr val="bg1"/>
          </a:solidFill>
          <a:ln w="25400" cap="flat" cmpd="sng" algn="ctr">
            <a:solidFill>
              <a:srgbClr val="008000"/>
            </a:solidFill>
            <a:prstDash val="dashDot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Lige pilforbindelse 22"/>
          <p:cNvCxnSpPr/>
          <p:nvPr/>
        </p:nvCxnSpPr>
        <p:spPr bwMode="auto">
          <a:xfrm flipH="1" flipV="1">
            <a:off x="7053178" y="4211053"/>
            <a:ext cx="513348" cy="1915110"/>
          </a:xfrm>
          <a:prstGeom prst="straightConnector1">
            <a:avLst/>
          </a:prstGeom>
          <a:solidFill>
            <a:schemeClr val="bg1"/>
          </a:solidFill>
          <a:ln w="25400" cap="flat" cmpd="sng" algn="ctr">
            <a:solidFill>
              <a:srgbClr val="008000"/>
            </a:solidFill>
            <a:prstDash val="dashDot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20832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RHIC </a:t>
            </a:r>
            <a:r>
              <a:rPr lang="de-DE" dirty="0" err="1" smtClean="0"/>
              <a:t>future</a:t>
            </a:r>
            <a:r>
              <a:rPr lang="de-DE" dirty="0" smtClean="0"/>
              <a:t> </a:t>
            </a:r>
            <a:r>
              <a:rPr lang="de-DE" dirty="0" err="1"/>
              <a:t>p</a:t>
            </a:r>
            <a:r>
              <a:rPr lang="de-DE" dirty="0" err="1" smtClean="0"/>
              <a:t>hysics</a:t>
            </a:r>
            <a:r>
              <a:rPr lang="de-DE" dirty="0" smtClean="0"/>
              <a:t> </a:t>
            </a:r>
            <a:r>
              <a:rPr lang="de-DE" dirty="0" err="1" smtClean="0"/>
              <a:t>program</a:t>
            </a:r>
            <a:r>
              <a:rPr lang="de-DE" dirty="0" smtClean="0"/>
              <a:t> (</a:t>
            </a:r>
            <a:r>
              <a:rPr lang="de-DE" dirty="0" err="1"/>
              <a:t>e</a:t>
            </a:r>
            <a:r>
              <a:rPr lang="de-DE" dirty="0" err="1" smtClean="0"/>
              <a:t>xamples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de-DE" sz="2400" dirty="0" smtClean="0">
                <a:solidFill>
                  <a:srgbClr val="0000FF"/>
                </a:solidFill>
              </a:rPr>
              <a:t>Search </a:t>
            </a:r>
            <a:r>
              <a:rPr lang="de-DE" sz="2400" dirty="0" err="1" smtClean="0">
                <a:solidFill>
                  <a:srgbClr val="0000FF"/>
                </a:solidFill>
              </a:rPr>
              <a:t>for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onset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of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deconfinement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and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critical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point</a:t>
            </a:r>
            <a:endParaRPr lang="de-DE" sz="2400" dirty="0" smtClean="0">
              <a:solidFill>
                <a:srgbClr val="0000FF"/>
              </a:solidFill>
            </a:endParaRPr>
          </a:p>
          <a:p>
            <a:pPr marL="457200" lvl="1" indent="0"/>
            <a:r>
              <a:rPr lang="de-DE" sz="2000" dirty="0" smtClean="0">
                <a:sym typeface="Wingdings"/>
              </a:rPr>
              <a:t> </a:t>
            </a:r>
            <a:r>
              <a:rPr lang="de-DE" sz="2000" dirty="0" err="1">
                <a:sym typeface="Wingdings"/>
              </a:rPr>
              <a:t>s</a:t>
            </a:r>
            <a:r>
              <a:rPr lang="de-DE" sz="2000" dirty="0" err="1" smtClean="0">
                <a:sym typeface="Wingdings"/>
              </a:rPr>
              <a:t>tudy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>
                <a:sym typeface="Wingdings"/>
              </a:rPr>
              <a:t>b</a:t>
            </a:r>
            <a:r>
              <a:rPr lang="de-DE" sz="2000" dirty="0" smtClean="0"/>
              <a:t>eam </a:t>
            </a:r>
            <a:r>
              <a:rPr lang="de-DE" sz="2000" dirty="0" err="1" smtClean="0"/>
              <a:t>energy</a:t>
            </a:r>
            <a:r>
              <a:rPr lang="de-DE" sz="2000" dirty="0" smtClean="0"/>
              <a:t> </a:t>
            </a:r>
            <a:r>
              <a:rPr lang="de-DE" sz="2000" dirty="0" err="1" smtClean="0"/>
              <a:t>scan</a:t>
            </a:r>
            <a:r>
              <a:rPr lang="de-DE" sz="2000" dirty="0" smtClean="0"/>
              <a:t> </a:t>
            </a:r>
            <a:r>
              <a:rPr lang="de-DE" sz="2000" dirty="0" err="1" smtClean="0"/>
              <a:t>program</a:t>
            </a:r>
            <a:endParaRPr lang="de-DE" sz="2000" dirty="0" smtClean="0"/>
          </a:p>
          <a:p>
            <a:pPr>
              <a:buFont typeface="Arial"/>
              <a:buChar char="•"/>
            </a:pPr>
            <a:r>
              <a:rPr lang="de-DE" sz="2400" dirty="0" smtClean="0">
                <a:solidFill>
                  <a:srgbClr val="0000FF"/>
                </a:solidFill>
              </a:rPr>
              <a:t>Study </a:t>
            </a:r>
            <a:r>
              <a:rPr lang="de-DE" sz="2400" dirty="0" err="1" smtClean="0">
                <a:solidFill>
                  <a:srgbClr val="0000FF"/>
                </a:solidFill>
              </a:rPr>
              <a:t>of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temperature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dependence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of</a:t>
            </a:r>
            <a:r>
              <a:rPr lang="de-DE" sz="2400" dirty="0" smtClean="0">
                <a:solidFill>
                  <a:srgbClr val="0000FF"/>
                </a:solidFill>
              </a:rPr>
              <a:t> QGP </a:t>
            </a:r>
            <a:r>
              <a:rPr lang="de-DE" sz="2400" dirty="0" err="1" smtClean="0">
                <a:solidFill>
                  <a:srgbClr val="0000FF"/>
                </a:solidFill>
              </a:rPr>
              <a:t>transport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parameters</a:t>
            </a:r>
            <a:endParaRPr lang="de-DE" sz="2400" dirty="0">
              <a:solidFill>
                <a:srgbClr val="0000FF"/>
              </a:solidFill>
            </a:endParaRPr>
          </a:p>
          <a:p>
            <a:pPr marL="457200" lvl="1" indent="0"/>
            <a:r>
              <a:rPr lang="de-DE" sz="2000" dirty="0" smtClean="0">
                <a:sym typeface="Wingdings"/>
              </a:rPr>
              <a:t> </a:t>
            </a:r>
            <a:r>
              <a:rPr lang="de-DE" sz="2000" dirty="0" err="1" smtClean="0">
                <a:sym typeface="Wingdings"/>
              </a:rPr>
              <a:t>precision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measurements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of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particle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spectra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and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correlations</a:t>
            </a:r>
            <a:endParaRPr lang="de-DE" sz="2000" dirty="0" smtClean="0"/>
          </a:p>
          <a:p>
            <a:pPr>
              <a:buFont typeface="Arial"/>
              <a:buChar char="•"/>
            </a:pPr>
            <a:r>
              <a:rPr lang="de-DE" sz="2400" dirty="0" smtClean="0">
                <a:solidFill>
                  <a:srgbClr val="0000FF"/>
                </a:solidFill>
              </a:rPr>
              <a:t>Transition </a:t>
            </a:r>
            <a:r>
              <a:rPr lang="de-DE" sz="2400" dirty="0" err="1" smtClean="0">
                <a:solidFill>
                  <a:srgbClr val="0000FF"/>
                </a:solidFill>
              </a:rPr>
              <a:t>from</a:t>
            </a:r>
            <a:r>
              <a:rPr lang="de-DE" sz="2400" dirty="0" smtClean="0">
                <a:solidFill>
                  <a:srgbClr val="0000FF"/>
                </a:solidFill>
              </a:rPr>
              <a:t> strong </a:t>
            </a:r>
            <a:r>
              <a:rPr lang="de-DE" sz="2400" dirty="0" err="1" smtClean="0">
                <a:solidFill>
                  <a:srgbClr val="0000FF"/>
                </a:solidFill>
              </a:rPr>
              <a:t>coupling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to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asymptotic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freedom</a:t>
            </a:r>
            <a:endParaRPr lang="de-DE" sz="2400" dirty="0">
              <a:solidFill>
                <a:srgbClr val="0000FF"/>
              </a:solidFill>
            </a:endParaRPr>
          </a:p>
          <a:p>
            <a:pPr marL="457200" lvl="1" indent="0"/>
            <a:r>
              <a:rPr lang="de-DE" sz="2000" dirty="0" smtClean="0">
                <a:sym typeface="Wingdings"/>
              </a:rPr>
              <a:t></a:t>
            </a:r>
            <a:r>
              <a:rPr lang="de-DE" sz="2000" dirty="0" smtClean="0"/>
              <a:t> </a:t>
            </a:r>
            <a:r>
              <a:rPr lang="de-DE" sz="2000" dirty="0" err="1" smtClean="0"/>
              <a:t>jet</a:t>
            </a:r>
            <a:r>
              <a:rPr lang="de-DE" sz="2000" dirty="0" smtClean="0"/>
              <a:t> </a:t>
            </a:r>
            <a:r>
              <a:rPr lang="de-DE" sz="2000" dirty="0" err="1" smtClean="0"/>
              <a:t>studies</a:t>
            </a:r>
            <a:endParaRPr lang="de-DE" sz="2000" dirty="0" smtClean="0"/>
          </a:p>
          <a:p>
            <a:pPr>
              <a:buFont typeface="Arial"/>
              <a:buChar char="•"/>
            </a:pPr>
            <a:r>
              <a:rPr lang="de-DE" sz="2400" dirty="0" smtClean="0">
                <a:solidFill>
                  <a:srgbClr val="0000FF"/>
                </a:solidFill>
              </a:rPr>
              <a:t>Study </a:t>
            </a:r>
            <a:r>
              <a:rPr lang="de-DE" sz="2400" dirty="0" err="1" smtClean="0">
                <a:solidFill>
                  <a:srgbClr val="0000FF"/>
                </a:solidFill>
              </a:rPr>
              <a:t>origin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of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initial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density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fluctuations</a:t>
            </a:r>
            <a:endParaRPr lang="de-DE" sz="2400" dirty="0" smtClean="0">
              <a:solidFill>
                <a:srgbClr val="0000FF"/>
              </a:solidFill>
            </a:endParaRPr>
          </a:p>
          <a:p>
            <a:pPr marL="800100" lvl="1" indent="-342900">
              <a:buFont typeface="Wingdings" charset="0"/>
              <a:buChar char="à"/>
            </a:pPr>
            <a:r>
              <a:rPr lang="de-DE" sz="2000" dirty="0" err="1" smtClean="0">
                <a:sym typeface="Wingdings"/>
              </a:rPr>
              <a:t>a</a:t>
            </a:r>
            <a:r>
              <a:rPr lang="de-DE" sz="2000" dirty="0" err="1" smtClean="0"/>
              <a:t>symmetric</a:t>
            </a:r>
            <a:r>
              <a:rPr lang="de-DE" sz="2000" dirty="0" smtClean="0"/>
              <a:t> </a:t>
            </a:r>
            <a:r>
              <a:rPr lang="de-DE" sz="2000" dirty="0" err="1" smtClean="0"/>
              <a:t>ion</a:t>
            </a:r>
            <a:r>
              <a:rPr lang="de-DE" sz="2000" dirty="0" smtClean="0"/>
              <a:t> </a:t>
            </a:r>
            <a:r>
              <a:rPr lang="de-DE" sz="2000" dirty="0" err="1" smtClean="0"/>
              <a:t>collisions</a:t>
            </a:r>
            <a:endParaRPr lang="de-DE" sz="2000" dirty="0" smtClean="0"/>
          </a:p>
          <a:p>
            <a:pPr marL="457200" lvl="1" indent="0"/>
            <a:endParaRPr lang="de-DE" sz="2000" dirty="0"/>
          </a:p>
          <a:p>
            <a:pPr marL="457200" lvl="1" indent="0"/>
            <a:r>
              <a:rPr lang="de-DE" sz="2400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de-DE" sz="2400" dirty="0" err="1">
                <a:solidFill>
                  <a:srgbClr val="FF0000"/>
                </a:solidFill>
                <a:sym typeface="Wingdings"/>
              </a:rPr>
              <a:t>i</a:t>
            </a:r>
            <a:r>
              <a:rPr lang="de-DE" sz="2400" dirty="0" err="1" smtClean="0">
                <a:solidFill>
                  <a:srgbClr val="FF0000"/>
                </a:solidFill>
              </a:rPr>
              <a:t>mplies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machine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and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experiment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upgrades</a:t>
            </a:r>
            <a:endParaRPr lang="de-DE" sz="2400" dirty="0">
              <a:solidFill>
                <a:srgbClr val="FF0000"/>
              </a:solidFill>
            </a:endParaRPr>
          </a:p>
          <a:p>
            <a:pPr marL="457200" lvl="1" indent="0"/>
            <a:r>
              <a:rPr lang="de-DE" sz="2400" dirty="0" smtClean="0">
                <a:solidFill>
                  <a:srgbClr val="FF0000"/>
                </a:solidFill>
                <a:sym typeface="Wingdings"/>
              </a:rPr>
              <a:t> </a:t>
            </a:r>
            <a:r>
              <a:rPr lang="de-DE" sz="2400" dirty="0" err="1">
                <a:solidFill>
                  <a:srgbClr val="FF0000"/>
                </a:solidFill>
                <a:sym typeface="Wingdings"/>
              </a:rPr>
              <a:t>c</a:t>
            </a:r>
            <a:r>
              <a:rPr lang="de-DE" sz="2400" dirty="0" err="1" smtClean="0">
                <a:solidFill>
                  <a:srgbClr val="FF0000"/>
                </a:solidFill>
              </a:rPr>
              <a:t>omplementary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to</a:t>
            </a:r>
            <a:r>
              <a:rPr lang="de-DE" sz="2400" dirty="0" smtClean="0">
                <a:solidFill>
                  <a:srgbClr val="FF0000"/>
                </a:solidFill>
              </a:rPr>
              <a:t> LHC </a:t>
            </a:r>
            <a:r>
              <a:rPr lang="de-DE" sz="2400" dirty="0" err="1" smtClean="0">
                <a:solidFill>
                  <a:srgbClr val="FF0000"/>
                </a:solidFill>
              </a:rPr>
              <a:t>programme</a:t>
            </a:r>
            <a:endParaRPr lang="de-DE" sz="2400" dirty="0" smtClean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6136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" descr="ALICE_event_167693_0x3d94315a_2011-11-12_06:51:12_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89" y="1598"/>
            <a:ext cx="8513011" cy="626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0" y="1598"/>
            <a:ext cx="8903368" cy="6124565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de-DE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0" y="4986421"/>
            <a:ext cx="1818105" cy="1139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6354345" y="5128403"/>
            <a:ext cx="1818105" cy="1139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868205"/>
            <a:ext cx="8446168" cy="4870274"/>
          </a:xfrm>
        </p:spPr>
        <p:txBody>
          <a:bodyPr/>
          <a:lstStyle/>
          <a:p>
            <a:pPr marL="0" indent="0"/>
            <a:endParaRPr lang="de-DE" sz="1800" dirty="0"/>
          </a:p>
          <a:p>
            <a:pPr>
              <a:buFont typeface="Arial"/>
              <a:buChar char="•"/>
            </a:pPr>
            <a:r>
              <a:rPr lang="de-DE" sz="1800" dirty="0" smtClean="0"/>
              <a:t>At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energy</a:t>
            </a:r>
            <a:r>
              <a:rPr lang="de-DE" sz="1800" dirty="0" smtClean="0"/>
              <a:t> </a:t>
            </a:r>
            <a:r>
              <a:rPr lang="de-DE" sz="1800" dirty="0" err="1" smtClean="0"/>
              <a:t>frontier</a:t>
            </a:r>
            <a:r>
              <a:rPr lang="de-DE" sz="1800" dirty="0" smtClean="0"/>
              <a:t>, </a:t>
            </a:r>
            <a:r>
              <a:rPr lang="de-DE" sz="1800" dirty="0" err="1" smtClean="0"/>
              <a:t>the</a:t>
            </a:r>
            <a:r>
              <a:rPr lang="de-DE" sz="1800" dirty="0" smtClean="0"/>
              <a:t> LHC </a:t>
            </a:r>
            <a:r>
              <a:rPr lang="de-DE" sz="1800" dirty="0" err="1" smtClean="0"/>
              <a:t>allows</a:t>
            </a:r>
            <a:r>
              <a:rPr lang="de-DE" sz="1800" dirty="0" smtClean="0"/>
              <a:t> </a:t>
            </a:r>
            <a:r>
              <a:rPr lang="de-DE" sz="1800" dirty="0" err="1" smtClean="0"/>
              <a:t>precision</a:t>
            </a:r>
            <a:r>
              <a:rPr lang="de-DE" sz="1800" dirty="0" smtClean="0"/>
              <a:t> </a:t>
            </a:r>
            <a:r>
              <a:rPr lang="de-DE" sz="1800" dirty="0" err="1" smtClean="0"/>
              <a:t>studies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quark-</a:t>
            </a:r>
            <a:r>
              <a:rPr lang="de-DE" sz="1800" dirty="0" err="1" smtClean="0"/>
              <a:t>gluon</a:t>
            </a:r>
            <a:r>
              <a:rPr lang="de-DE" sz="1800" dirty="0" smtClean="0"/>
              <a:t> matter at </a:t>
            </a:r>
            <a:r>
              <a:rPr lang="de-DE" sz="1800" dirty="0" err="1" smtClean="0"/>
              <a:t>conditions</a:t>
            </a:r>
            <a:r>
              <a:rPr lang="de-DE" sz="1800" dirty="0" smtClean="0"/>
              <a:t> </a:t>
            </a:r>
            <a:r>
              <a:rPr lang="de-DE" sz="1800" dirty="0" err="1" smtClean="0"/>
              <a:t>similar</a:t>
            </a:r>
            <a:r>
              <a:rPr lang="de-DE" sz="1800" dirty="0" smtClean="0"/>
              <a:t>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those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early</a:t>
            </a:r>
            <a:r>
              <a:rPr lang="de-DE" sz="1800" dirty="0" smtClean="0"/>
              <a:t> </a:t>
            </a:r>
            <a:r>
              <a:rPr lang="de-DE" sz="1800" dirty="0" err="1" smtClean="0"/>
              <a:t>universe</a:t>
            </a:r>
            <a:r>
              <a:rPr lang="de-DE" sz="1800" dirty="0" smtClean="0"/>
              <a:t>. </a:t>
            </a:r>
            <a:r>
              <a:rPr lang="de-DE" sz="1800" b="1" dirty="0" err="1" smtClean="0">
                <a:solidFill>
                  <a:srgbClr val="FF0000"/>
                </a:solidFill>
              </a:rPr>
              <a:t>Full</a:t>
            </a:r>
            <a:r>
              <a:rPr lang="de-DE" sz="1800" b="1" dirty="0" smtClean="0">
                <a:solidFill>
                  <a:srgbClr val="FF0000"/>
                </a:solidFill>
              </a:rPr>
              <a:t> </a:t>
            </a:r>
            <a:r>
              <a:rPr lang="de-DE" sz="1800" b="1" dirty="0" err="1" smtClean="0">
                <a:solidFill>
                  <a:srgbClr val="FF0000"/>
                </a:solidFill>
              </a:rPr>
              <a:t>exploitation</a:t>
            </a:r>
            <a:r>
              <a:rPr lang="de-DE" sz="1800" b="1" dirty="0" smtClean="0">
                <a:solidFill>
                  <a:srgbClr val="FF0000"/>
                </a:solidFill>
              </a:rPr>
              <a:t> </a:t>
            </a:r>
            <a:r>
              <a:rPr lang="de-DE" sz="1800" b="1" dirty="0" err="1" smtClean="0">
                <a:solidFill>
                  <a:srgbClr val="FF0000"/>
                </a:solidFill>
              </a:rPr>
              <a:t>of</a:t>
            </a:r>
            <a:r>
              <a:rPr lang="de-DE" sz="1800" b="1" dirty="0" smtClean="0">
                <a:solidFill>
                  <a:srgbClr val="FF0000"/>
                </a:solidFill>
              </a:rPr>
              <a:t> </a:t>
            </a:r>
            <a:r>
              <a:rPr lang="de-DE" sz="1800" b="1" dirty="0" err="1" smtClean="0">
                <a:solidFill>
                  <a:srgbClr val="FF0000"/>
                </a:solidFill>
              </a:rPr>
              <a:t>the</a:t>
            </a:r>
            <a:r>
              <a:rPr lang="de-DE" sz="1800" b="1" dirty="0" smtClean="0">
                <a:solidFill>
                  <a:srgbClr val="FF0000"/>
                </a:solidFill>
              </a:rPr>
              <a:t> </a:t>
            </a:r>
            <a:r>
              <a:rPr lang="de-DE" sz="1800" b="1" dirty="0" err="1" smtClean="0">
                <a:solidFill>
                  <a:srgbClr val="FF0000"/>
                </a:solidFill>
              </a:rPr>
              <a:t>physics</a:t>
            </a:r>
            <a:r>
              <a:rPr lang="de-DE" sz="1800" b="1" dirty="0" smtClean="0">
                <a:solidFill>
                  <a:srgbClr val="FF0000"/>
                </a:solidFill>
              </a:rPr>
              <a:t> potential </a:t>
            </a:r>
            <a:r>
              <a:rPr lang="de-DE" sz="1800" b="1" dirty="0" err="1" smtClean="0">
                <a:solidFill>
                  <a:srgbClr val="FF0000"/>
                </a:solidFill>
              </a:rPr>
              <a:t>requires</a:t>
            </a:r>
            <a:r>
              <a:rPr lang="de-DE" sz="1800" b="1" dirty="0" smtClean="0">
                <a:solidFill>
                  <a:srgbClr val="FF0000"/>
                </a:solidFill>
              </a:rPr>
              <a:t> </a:t>
            </a:r>
            <a:r>
              <a:rPr lang="de-DE" sz="1800" b="1" dirty="0" err="1" smtClean="0">
                <a:solidFill>
                  <a:srgbClr val="FF0000"/>
                </a:solidFill>
              </a:rPr>
              <a:t>upgrades</a:t>
            </a:r>
            <a:r>
              <a:rPr lang="de-DE" sz="1800" b="1" dirty="0" smtClean="0">
                <a:solidFill>
                  <a:srgbClr val="FF0000"/>
                </a:solidFill>
              </a:rPr>
              <a:t> </a:t>
            </a:r>
            <a:r>
              <a:rPr lang="de-DE" sz="1800" b="1" dirty="0" err="1" smtClean="0">
                <a:solidFill>
                  <a:srgbClr val="FF0000"/>
                </a:solidFill>
              </a:rPr>
              <a:t>and</a:t>
            </a:r>
            <a:r>
              <a:rPr lang="de-DE" sz="1800" b="1" dirty="0" smtClean="0">
                <a:solidFill>
                  <a:srgbClr val="FF0000"/>
                </a:solidFill>
              </a:rPr>
              <a:t> heavy-</a:t>
            </a:r>
            <a:r>
              <a:rPr lang="de-DE" sz="1800" b="1" dirty="0" err="1" smtClean="0">
                <a:solidFill>
                  <a:srgbClr val="FF0000"/>
                </a:solidFill>
              </a:rPr>
              <a:t>ion</a:t>
            </a:r>
            <a:r>
              <a:rPr lang="de-DE" sz="1800" b="1" dirty="0" smtClean="0">
                <a:solidFill>
                  <a:srgbClr val="FF0000"/>
                </a:solidFill>
              </a:rPr>
              <a:t> </a:t>
            </a:r>
            <a:r>
              <a:rPr lang="de-DE" sz="1800" b="1" dirty="0" err="1" smtClean="0">
                <a:solidFill>
                  <a:srgbClr val="FF0000"/>
                </a:solidFill>
              </a:rPr>
              <a:t>running</a:t>
            </a:r>
            <a:r>
              <a:rPr lang="de-DE" sz="1800" b="1" dirty="0" smtClean="0">
                <a:solidFill>
                  <a:srgbClr val="FF0000"/>
                </a:solidFill>
              </a:rPr>
              <a:t> at </a:t>
            </a:r>
            <a:r>
              <a:rPr lang="de-DE" sz="1800" b="1" dirty="0" err="1" smtClean="0">
                <a:solidFill>
                  <a:srgbClr val="FF0000"/>
                </a:solidFill>
              </a:rPr>
              <a:t>the</a:t>
            </a:r>
            <a:r>
              <a:rPr lang="de-DE" sz="1800" b="1" dirty="0" smtClean="0">
                <a:solidFill>
                  <a:srgbClr val="FF0000"/>
                </a:solidFill>
              </a:rPr>
              <a:t> LHC </a:t>
            </a:r>
            <a:r>
              <a:rPr lang="de-DE" sz="1800" b="1" dirty="0" err="1" smtClean="0">
                <a:solidFill>
                  <a:srgbClr val="FF0000"/>
                </a:solidFill>
              </a:rPr>
              <a:t>until</a:t>
            </a:r>
            <a:r>
              <a:rPr lang="de-DE" sz="1800" b="1" dirty="0" smtClean="0">
                <a:solidFill>
                  <a:srgbClr val="FF0000"/>
                </a:solidFill>
              </a:rPr>
              <a:t> at least 20</a:t>
            </a:r>
            <a:r>
              <a:rPr lang="de-DE" sz="1800" dirty="0" smtClean="0"/>
              <a:t>25.</a:t>
            </a:r>
          </a:p>
          <a:p>
            <a:pPr>
              <a:buFont typeface="Arial"/>
              <a:buChar char="•"/>
            </a:pPr>
            <a:endParaRPr lang="de-DE" sz="1800" dirty="0" smtClean="0"/>
          </a:p>
          <a:p>
            <a:pPr>
              <a:buFont typeface="Arial"/>
              <a:buChar char="•"/>
            </a:pPr>
            <a:r>
              <a:rPr lang="de-DE" sz="1800" dirty="0" smtClean="0"/>
              <a:t>New </a:t>
            </a:r>
            <a:r>
              <a:rPr lang="de-DE" sz="1800" dirty="0" err="1" smtClean="0"/>
              <a:t>accelerator</a:t>
            </a:r>
            <a:r>
              <a:rPr lang="de-DE" sz="1800" dirty="0" smtClean="0"/>
              <a:t> und </a:t>
            </a:r>
            <a:r>
              <a:rPr lang="de-DE" sz="1800" dirty="0" err="1" smtClean="0"/>
              <a:t>detector</a:t>
            </a:r>
            <a:r>
              <a:rPr lang="de-DE" sz="1800" dirty="0" smtClean="0"/>
              <a:t> </a:t>
            </a:r>
            <a:r>
              <a:rPr lang="de-DE" sz="1800" dirty="0" err="1" smtClean="0"/>
              <a:t>technologies</a:t>
            </a:r>
            <a:r>
              <a:rPr lang="de-DE" sz="1800" dirty="0" smtClean="0"/>
              <a:t> at </a:t>
            </a:r>
            <a:r>
              <a:rPr lang="de-DE" sz="1800" dirty="0" err="1" smtClean="0"/>
              <a:t>future</a:t>
            </a:r>
            <a:r>
              <a:rPr lang="de-DE" sz="1800" dirty="0" smtClean="0"/>
              <a:t> </a:t>
            </a:r>
            <a:r>
              <a:rPr lang="de-DE" sz="1800" dirty="0" err="1" smtClean="0"/>
              <a:t>facilities</a:t>
            </a:r>
            <a:r>
              <a:rPr lang="de-DE" sz="1800" dirty="0" smtClean="0"/>
              <a:t> NICA </a:t>
            </a:r>
            <a:r>
              <a:rPr lang="de-DE" sz="1800" dirty="0" err="1" smtClean="0"/>
              <a:t>and</a:t>
            </a:r>
            <a:r>
              <a:rPr lang="de-DE" sz="1800" dirty="0" smtClean="0"/>
              <a:t> FAIR will </a:t>
            </a:r>
            <a:r>
              <a:rPr lang="de-DE" sz="1800" dirty="0" err="1" smtClean="0"/>
              <a:t>enable</a:t>
            </a:r>
            <a:r>
              <a:rPr lang="de-DE" sz="1800" dirty="0" smtClean="0"/>
              <a:t> a </a:t>
            </a:r>
            <a:r>
              <a:rPr lang="de-DE" sz="1800" dirty="0" err="1" smtClean="0"/>
              <a:t>comprehensive</a:t>
            </a:r>
            <a:r>
              <a:rPr lang="de-DE" sz="1800" dirty="0" smtClean="0"/>
              <a:t> </a:t>
            </a:r>
            <a:r>
              <a:rPr lang="de-DE" sz="1800" dirty="0" err="1" smtClean="0"/>
              <a:t>study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QGP </a:t>
            </a:r>
            <a:r>
              <a:rPr lang="de-DE" sz="1800" dirty="0" err="1" smtClean="0"/>
              <a:t>phase</a:t>
            </a:r>
            <a:r>
              <a:rPr lang="de-DE" sz="1800" dirty="0" smtClean="0"/>
              <a:t> </a:t>
            </a:r>
            <a:r>
              <a:rPr lang="de-DE" sz="1800" dirty="0" err="1" smtClean="0"/>
              <a:t>diagram</a:t>
            </a:r>
            <a:r>
              <a:rPr lang="de-DE" sz="1800" dirty="0" smtClean="0"/>
              <a:t> at high </a:t>
            </a:r>
            <a:r>
              <a:rPr lang="de-DE" sz="1800" dirty="0" err="1" smtClean="0"/>
              <a:t>baryon</a:t>
            </a:r>
            <a:r>
              <a:rPr lang="de-DE" sz="1800" dirty="0" smtClean="0"/>
              <a:t> </a:t>
            </a:r>
            <a:r>
              <a:rPr lang="de-DE" sz="1800" dirty="0" err="1" smtClean="0"/>
              <a:t>densities</a:t>
            </a:r>
            <a:r>
              <a:rPr lang="de-DE" sz="1800" dirty="0" smtClean="0"/>
              <a:t>.</a:t>
            </a:r>
          </a:p>
          <a:p>
            <a:pPr>
              <a:buFont typeface="Arial"/>
              <a:buChar char="•"/>
            </a:pPr>
            <a:endParaRPr lang="de-DE" sz="1800" dirty="0"/>
          </a:p>
          <a:p>
            <a:pPr>
              <a:buFont typeface="Arial"/>
              <a:buChar char="•"/>
            </a:pPr>
            <a:r>
              <a:rPr lang="de-DE" sz="1800" dirty="0" smtClean="0"/>
              <a:t>The CERN-SPS will </a:t>
            </a:r>
            <a:r>
              <a:rPr lang="de-DE" sz="1800" dirty="0" err="1" smtClean="0"/>
              <a:t>remain</a:t>
            </a:r>
            <a:r>
              <a:rPr lang="de-DE" sz="1800" dirty="0" smtClean="0"/>
              <a:t> an </a:t>
            </a:r>
            <a:r>
              <a:rPr lang="de-DE" sz="1800" dirty="0" err="1" smtClean="0"/>
              <a:t>important</a:t>
            </a:r>
            <a:r>
              <a:rPr lang="de-DE" sz="1800" dirty="0" smtClean="0"/>
              <a:t> </a:t>
            </a:r>
            <a:r>
              <a:rPr lang="de-DE" sz="1800" dirty="0" err="1" smtClean="0"/>
              <a:t>facility</a:t>
            </a:r>
            <a:r>
              <a:rPr lang="de-DE" sz="1800" dirty="0" smtClean="0"/>
              <a:t> </a:t>
            </a:r>
            <a:r>
              <a:rPr lang="de-DE" sz="1800" dirty="0" err="1" smtClean="0"/>
              <a:t>with</a:t>
            </a:r>
            <a:r>
              <a:rPr lang="de-DE" sz="1800" dirty="0" smtClean="0"/>
              <a:t> high potential 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 err="1" smtClean="0"/>
              <a:t>specific</a:t>
            </a:r>
            <a:r>
              <a:rPr lang="de-DE" sz="1800" dirty="0" smtClean="0"/>
              <a:t> </a:t>
            </a:r>
            <a:r>
              <a:rPr lang="de-DE" sz="1800" dirty="0" err="1" smtClean="0"/>
              <a:t>studies</a:t>
            </a:r>
            <a:r>
              <a:rPr lang="de-DE" sz="1800" dirty="0" smtClean="0"/>
              <a:t> on a </a:t>
            </a:r>
            <a:r>
              <a:rPr lang="de-DE" sz="1800" dirty="0" err="1" smtClean="0"/>
              <a:t>competitive</a:t>
            </a:r>
            <a:r>
              <a:rPr lang="de-DE" sz="1800" dirty="0" smtClean="0"/>
              <a:t> time </a:t>
            </a:r>
            <a:r>
              <a:rPr lang="de-DE" sz="1800" dirty="0" err="1" smtClean="0"/>
              <a:t>scale</a:t>
            </a:r>
            <a:r>
              <a:rPr lang="de-DE" sz="1800" dirty="0" smtClean="0"/>
              <a:t>. </a:t>
            </a:r>
          </a:p>
          <a:p>
            <a:pPr>
              <a:buFont typeface="Arial"/>
              <a:buChar char="•"/>
            </a:pPr>
            <a:endParaRPr lang="de-DE" sz="1800" dirty="0" smtClean="0"/>
          </a:p>
          <a:p>
            <a:pPr>
              <a:buFont typeface="Arial"/>
              <a:buChar char="•"/>
            </a:pPr>
            <a:r>
              <a:rPr lang="de-DE" sz="1800" dirty="0" smtClean="0"/>
              <a:t>RHIC </a:t>
            </a:r>
            <a:r>
              <a:rPr lang="de-DE" sz="1800" dirty="0" err="1" smtClean="0"/>
              <a:t>envisages</a:t>
            </a:r>
            <a:r>
              <a:rPr lang="de-DE" sz="1800" dirty="0" smtClean="0"/>
              <a:t> a </a:t>
            </a:r>
            <a:r>
              <a:rPr lang="de-DE" sz="1800" dirty="0" err="1" smtClean="0"/>
              <a:t>continuation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its</a:t>
            </a:r>
            <a:r>
              <a:rPr lang="de-DE" sz="1800" dirty="0" smtClean="0"/>
              <a:t> heavy-</a:t>
            </a:r>
            <a:r>
              <a:rPr lang="de-DE" sz="1800" dirty="0" err="1" smtClean="0"/>
              <a:t>ion</a:t>
            </a:r>
            <a:r>
              <a:rPr lang="de-DE" sz="1800" dirty="0" smtClean="0"/>
              <a:t> </a:t>
            </a:r>
            <a:r>
              <a:rPr lang="de-DE" sz="1800" dirty="0" err="1" smtClean="0"/>
              <a:t>programme</a:t>
            </a:r>
            <a:r>
              <a:rPr lang="de-DE" sz="1800" dirty="0" smtClean="0"/>
              <a:t> </a:t>
            </a:r>
            <a:r>
              <a:rPr lang="de-DE" sz="1800" dirty="0" err="1" smtClean="0"/>
              <a:t>which</a:t>
            </a:r>
            <a:r>
              <a:rPr lang="de-DE" sz="1800" dirty="0" smtClean="0"/>
              <a:t> </a:t>
            </a:r>
            <a:r>
              <a:rPr lang="de-DE" sz="1800" dirty="0" err="1" smtClean="0"/>
              <a:t>offers</a:t>
            </a:r>
            <a:r>
              <a:rPr lang="de-DE" sz="1800" dirty="0" smtClean="0"/>
              <a:t> </a:t>
            </a:r>
            <a:r>
              <a:rPr lang="de-DE" sz="1800" dirty="0" err="1" smtClean="0"/>
              <a:t>important</a:t>
            </a:r>
            <a:r>
              <a:rPr lang="de-DE" sz="1800" dirty="0" smtClean="0"/>
              <a:t> </a:t>
            </a:r>
            <a:r>
              <a:rPr lang="de-DE" sz="1800" dirty="0" err="1" smtClean="0"/>
              <a:t>complementarities</a:t>
            </a:r>
            <a:r>
              <a:rPr lang="de-DE" sz="1800" dirty="0" smtClean="0"/>
              <a:t> </a:t>
            </a:r>
            <a:r>
              <a:rPr lang="de-DE" sz="1800" dirty="0" err="1" smtClean="0"/>
              <a:t>present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future</a:t>
            </a:r>
            <a:r>
              <a:rPr lang="de-DE" sz="1800" dirty="0" smtClean="0"/>
              <a:t> </a:t>
            </a:r>
            <a:r>
              <a:rPr lang="de-DE" sz="1800" dirty="0" err="1" smtClean="0"/>
              <a:t>facilities</a:t>
            </a:r>
            <a:r>
              <a:rPr lang="de-DE" sz="1800" dirty="0" smtClean="0"/>
              <a:t> in Europe</a:t>
            </a:r>
            <a:r>
              <a:rPr lang="de-DE" sz="1800" dirty="0" smtClean="0"/>
              <a:t>.</a:t>
            </a:r>
          </a:p>
          <a:p>
            <a:pPr>
              <a:buFont typeface="Arial"/>
              <a:buChar char="•"/>
            </a:pPr>
            <a:endParaRPr lang="de-DE" sz="1800" dirty="0"/>
          </a:p>
          <a:p>
            <a:pPr>
              <a:buFont typeface="Arial"/>
              <a:buChar char="•"/>
            </a:pPr>
            <a:r>
              <a:rPr lang="de-DE" sz="1800" dirty="0" err="1" smtClean="0"/>
              <a:t>LHeC</a:t>
            </a:r>
            <a:r>
              <a:rPr lang="de-DE" sz="1800" dirty="0" smtClean="0"/>
              <a:t> </a:t>
            </a:r>
            <a:r>
              <a:rPr lang="de-DE" sz="1800" dirty="0" err="1" smtClean="0"/>
              <a:t>may</a:t>
            </a:r>
            <a:r>
              <a:rPr lang="de-DE" sz="1800" dirty="0" smtClean="0"/>
              <a:t> </a:t>
            </a:r>
            <a:r>
              <a:rPr lang="de-DE" sz="1800" dirty="0" err="1" smtClean="0"/>
              <a:t>be</a:t>
            </a:r>
            <a:r>
              <a:rPr lang="de-DE" sz="1800" dirty="0" smtClean="0"/>
              <a:t> an </a:t>
            </a:r>
            <a:r>
              <a:rPr lang="de-DE" sz="1800" dirty="0" err="1" smtClean="0"/>
              <a:t>interesting</a:t>
            </a:r>
            <a:r>
              <a:rPr lang="de-DE" sz="1800" dirty="0" smtClean="0"/>
              <a:t> </a:t>
            </a:r>
            <a:r>
              <a:rPr lang="de-DE" sz="1800" dirty="0" err="1" smtClean="0"/>
              <a:t>option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 err="1" smtClean="0"/>
              <a:t>part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HI </a:t>
            </a:r>
            <a:r>
              <a:rPr lang="de-DE" sz="1800" dirty="0" err="1" smtClean="0"/>
              <a:t>and</a:t>
            </a:r>
            <a:r>
              <a:rPr lang="de-DE" sz="1800" dirty="0" smtClean="0"/>
              <a:t> PP </a:t>
            </a:r>
            <a:r>
              <a:rPr lang="de-DE" sz="1800" dirty="0" err="1" smtClean="0"/>
              <a:t>communities</a:t>
            </a:r>
            <a:r>
              <a:rPr lang="de-DE" sz="1800" dirty="0" smtClean="0"/>
              <a:t> after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completion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ALICE </a:t>
            </a:r>
            <a:r>
              <a:rPr lang="de-DE" sz="1800" dirty="0" err="1" smtClean="0"/>
              <a:t>measurement</a:t>
            </a:r>
            <a:r>
              <a:rPr lang="de-DE" sz="1800" dirty="0" smtClean="0"/>
              <a:t> </a:t>
            </a:r>
            <a:r>
              <a:rPr lang="de-DE" sz="1800" dirty="0" err="1" smtClean="0"/>
              <a:t>program</a:t>
            </a:r>
            <a:r>
              <a:rPr lang="de-DE" sz="1800" dirty="0" smtClean="0"/>
              <a:t> (2026)</a:t>
            </a:r>
            <a:endParaRPr lang="de-DE" sz="1800" dirty="0" smtClean="0"/>
          </a:p>
        </p:txBody>
      </p:sp>
      <p:sp>
        <p:nvSpPr>
          <p:cNvPr id="2" name="Tekstfelt 1"/>
          <p:cNvSpPr txBox="1"/>
          <p:nvPr/>
        </p:nvSpPr>
        <p:spPr>
          <a:xfrm>
            <a:off x="3669631" y="227263"/>
            <a:ext cx="185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latin typeface="Calibri"/>
                <a:cs typeface="Calibri"/>
              </a:rPr>
              <a:t>(</a:t>
            </a:r>
            <a:r>
              <a:rPr lang="da-DK" dirty="0" err="1">
                <a:latin typeface="Calibri"/>
                <a:cs typeface="Calibri"/>
              </a:rPr>
              <a:t>P</a:t>
            </a:r>
            <a:r>
              <a:rPr lang="da-DK" dirty="0" err="1" smtClean="0">
                <a:latin typeface="Calibri"/>
                <a:cs typeface="Calibri"/>
              </a:rPr>
              <a:t>artial</a:t>
            </a:r>
            <a:r>
              <a:rPr lang="da-DK" dirty="0" smtClean="0">
                <a:latin typeface="Calibri"/>
                <a:cs typeface="Calibri"/>
              </a:rPr>
              <a:t>) Summary</a:t>
            </a:r>
            <a:endParaRPr lang="da-DK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1803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de-DE" dirty="0" err="1" smtClean="0"/>
              <a:t>backup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8481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upgrades</a:t>
            </a:r>
            <a:r>
              <a:rPr lang="de-DE" dirty="0" smtClean="0"/>
              <a:t> - ATLAS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 smtClean="0">
                <a:solidFill>
                  <a:srgbClr val="0000FF"/>
                </a:solidFill>
              </a:rPr>
              <a:t>LS1(2013-14): 	- additional </a:t>
            </a:r>
            <a:r>
              <a:rPr lang="de-DE" sz="2000" dirty="0" err="1" smtClean="0">
                <a:solidFill>
                  <a:srgbClr val="0000FF"/>
                </a:solidFill>
              </a:rPr>
              <a:t>pixel</a:t>
            </a:r>
            <a:r>
              <a:rPr lang="de-DE" sz="2000" dirty="0" smtClean="0">
                <a:solidFill>
                  <a:srgbClr val="0000FF"/>
                </a:solidFill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</a:rPr>
              <a:t>layer</a:t>
            </a:r>
            <a:r>
              <a:rPr lang="de-DE" sz="2000" dirty="0" smtClean="0">
                <a:solidFill>
                  <a:srgbClr val="0000FF"/>
                </a:solidFill>
              </a:rPr>
              <a:t> (</a:t>
            </a:r>
            <a:r>
              <a:rPr lang="de-DE" sz="2000" dirty="0" err="1" smtClean="0">
                <a:solidFill>
                  <a:srgbClr val="0000FF"/>
                </a:solidFill>
              </a:rPr>
              <a:t>Insertable</a:t>
            </a:r>
            <a:r>
              <a:rPr lang="de-DE" sz="2000" dirty="0" smtClean="0">
                <a:solidFill>
                  <a:srgbClr val="0000FF"/>
                </a:solidFill>
              </a:rPr>
              <a:t> B-</a:t>
            </a:r>
            <a:r>
              <a:rPr lang="de-DE" sz="2000" dirty="0" err="1" smtClean="0">
                <a:solidFill>
                  <a:srgbClr val="0000FF"/>
                </a:solidFill>
              </a:rPr>
              <a:t>layer</a:t>
            </a:r>
            <a:r>
              <a:rPr lang="de-DE" sz="2000" dirty="0" smtClean="0">
                <a:solidFill>
                  <a:srgbClr val="0000FF"/>
                </a:solidFill>
              </a:rPr>
              <a:t>, IBL)</a:t>
            </a:r>
          </a:p>
          <a:p>
            <a:r>
              <a:rPr lang="de-DE" sz="1800" dirty="0"/>
              <a:t>	</a:t>
            </a:r>
            <a:r>
              <a:rPr lang="de-DE" sz="1800" dirty="0" smtClean="0"/>
              <a:t>		  </a:t>
            </a:r>
            <a:r>
              <a:rPr lang="de-DE" sz="1800" dirty="0" smtClean="0">
                <a:sym typeface="Wingdings"/>
              </a:rPr>
              <a:t> </a:t>
            </a:r>
            <a:r>
              <a:rPr lang="de-DE" sz="1800" dirty="0" err="1" smtClean="0">
                <a:sym typeface="Wingdings"/>
              </a:rPr>
              <a:t>improve</a:t>
            </a:r>
            <a:r>
              <a:rPr lang="de-DE" sz="1800" dirty="0" smtClean="0">
                <a:sym typeface="Wingdings"/>
              </a:rPr>
              <a:t> b-</a:t>
            </a:r>
            <a:r>
              <a:rPr lang="de-DE" sz="1800" dirty="0" err="1" smtClean="0">
                <a:sym typeface="Wingdings"/>
              </a:rPr>
              <a:t>tagging</a:t>
            </a:r>
            <a:r>
              <a:rPr lang="de-DE" sz="1800" dirty="0" smtClean="0"/>
              <a:t> </a:t>
            </a:r>
          </a:p>
          <a:p>
            <a:endParaRPr lang="de-DE" sz="2000" dirty="0" smtClean="0"/>
          </a:p>
          <a:p>
            <a:r>
              <a:rPr lang="de-DE" sz="2000" dirty="0" smtClean="0">
                <a:solidFill>
                  <a:srgbClr val="0000FF"/>
                </a:solidFill>
              </a:rPr>
              <a:t>LS2(2017-18): 	- fast </a:t>
            </a:r>
            <a:r>
              <a:rPr lang="de-DE" sz="2000" dirty="0" err="1" smtClean="0">
                <a:solidFill>
                  <a:srgbClr val="0000FF"/>
                </a:solidFill>
              </a:rPr>
              <a:t>tracking</a:t>
            </a:r>
            <a:r>
              <a:rPr lang="de-DE" sz="2000" dirty="0" smtClean="0">
                <a:solidFill>
                  <a:srgbClr val="0000FF"/>
                </a:solidFill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</a:rPr>
              <a:t>trigger</a:t>
            </a:r>
            <a:r>
              <a:rPr lang="de-DE" sz="2000" dirty="0" smtClean="0">
                <a:solidFill>
                  <a:srgbClr val="0000FF"/>
                </a:solidFill>
              </a:rPr>
              <a:t> (FTK)</a:t>
            </a:r>
          </a:p>
          <a:p>
            <a:r>
              <a:rPr lang="de-DE" sz="1800" dirty="0"/>
              <a:t>	</a:t>
            </a:r>
            <a:r>
              <a:rPr lang="de-DE" sz="1800" dirty="0" smtClean="0"/>
              <a:t>		   </a:t>
            </a:r>
            <a:r>
              <a:rPr lang="de-DE" sz="1800" dirty="0" smtClean="0">
                <a:sym typeface="Wingdings"/>
              </a:rPr>
              <a:t> </a:t>
            </a:r>
            <a:r>
              <a:rPr lang="de-DE" sz="1800" dirty="0" err="1" smtClean="0">
                <a:sym typeface="Wingdings"/>
              </a:rPr>
              <a:t>improve</a:t>
            </a:r>
            <a:r>
              <a:rPr lang="de-DE" sz="1800" dirty="0" smtClean="0">
                <a:sym typeface="Wingdings"/>
              </a:rPr>
              <a:t> high-</a:t>
            </a:r>
            <a:r>
              <a:rPr lang="de-DE" sz="1800" dirty="0" err="1" smtClean="0">
                <a:sym typeface="Wingdings"/>
              </a:rPr>
              <a:t>multiplicity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tracking</a:t>
            </a:r>
            <a:endParaRPr lang="de-DE" sz="1800" dirty="0" smtClean="0"/>
          </a:p>
          <a:p>
            <a:r>
              <a:rPr lang="de-DE" sz="2000" dirty="0">
                <a:solidFill>
                  <a:srgbClr val="0000FF"/>
                </a:solidFill>
              </a:rPr>
              <a:t>	</a:t>
            </a:r>
            <a:r>
              <a:rPr lang="de-DE" sz="2000" dirty="0" smtClean="0">
                <a:solidFill>
                  <a:srgbClr val="0000FF"/>
                </a:solidFill>
              </a:rPr>
              <a:t>		- </a:t>
            </a:r>
            <a:r>
              <a:rPr lang="de-DE" sz="2000" dirty="0" err="1" smtClean="0">
                <a:solidFill>
                  <a:srgbClr val="0000FF"/>
                </a:solidFill>
              </a:rPr>
              <a:t>calorimeter</a:t>
            </a:r>
            <a:r>
              <a:rPr lang="de-DE" sz="2000" dirty="0" smtClean="0">
                <a:solidFill>
                  <a:srgbClr val="0000FF"/>
                </a:solidFill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</a:rPr>
              <a:t>readout</a:t>
            </a:r>
            <a:r>
              <a:rPr lang="de-DE" sz="2000" dirty="0" smtClean="0">
                <a:solidFill>
                  <a:srgbClr val="0000FF"/>
                </a:solidFill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</a:rPr>
              <a:t>and</a:t>
            </a:r>
            <a:r>
              <a:rPr lang="de-DE" sz="2000" dirty="0" smtClean="0">
                <a:solidFill>
                  <a:srgbClr val="0000FF"/>
                </a:solidFill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</a:rPr>
              <a:t>trigger</a:t>
            </a:r>
            <a:r>
              <a:rPr lang="de-DE" sz="2000" dirty="0" smtClean="0">
                <a:solidFill>
                  <a:srgbClr val="0000FF"/>
                </a:solidFill>
              </a:rPr>
              <a:t> upgrade</a:t>
            </a:r>
            <a:endParaRPr lang="de-DE" sz="2000" dirty="0">
              <a:solidFill>
                <a:srgbClr val="0000FF"/>
              </a:solidFill>
            </a:endParaRPr>
          </a:p>
          <a:p>
            <a:r>
              <a:rPr lang="de-DE" sz="1800" dirty="0" smtClean="0"/>
              <a:t>			   </a:t>
            </a:r>
            <a:r>
              <a:rPr lang="de-DE" sz="1800" dirty="0" smtClean="0">
                <a:sym typeface="Wingdings"/>
              </a:rPr>
              <a:t> </a:t>
            </a:r>
            <a:r>
              <a:rPr lang="de-DE" sz="1800" dirty="0" err="1" smtClean="0">
                <a:sym typeface="Wingdings"/>
              </a:rPr>
              <a:t>improve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selectivity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of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photon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and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electron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trigger</a:t>
            </a:r>
            <a:endParaRPr lang="de-DE" sz="1800" dirty="0" smtClean="0">
              <a:sym typeface="Wingdings"/>
            </a:endParaRPr>
          </a:p>
          <a:p>
            <a:r>
              <a:rPr lang="de-DE" sz="2000" dirty="0">
                <a:solidFill>
                  <a:srgbClr val="0000FF"/>
                </a:solidFill>
                <a:sym typeface="Wingdings"/>
              </a:rPr>
              <a:t>	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		-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new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forward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muon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detectors</a:t>
            </a:r>
            <a:endParaRPr lang="de-DE" sz="2000" dirty="0" smtClean="0">
              <a:solidFill>
                <a:srgbClr val="0000FF"/>
              </a:solidFill>
              <a:sym typeface="Wingdings"/>
            </a:endParaRPr>
          </a:p>
          <a:p>
            <a:r>
              <a:rPr lang="de-DE" sz="1800" dirty="0">
                <a:sym typeface="Wingdings"/>
              </a:rPr>
              <a:t>	</a:t>
            </a:r>
            <a:r>
              <a:rPr lang="de-DE" sz="1800" dirty="0" smtClean="0">
                <a:sym typeface="Wingdings"/>
              </a:rPr>
              <a:t>		    </a:t>
            </a:r>
            <a:r>
              <a:rPr lang="de-DE" sz="1800" dirty="0" err="1" smtClean="0">
                <a:sym typeface="Wingdings"/>
              </a:rPr>
              <a:t>improved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muon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triggers</a:t>
            </a:r>
            <a:endParaRPr lang="de-DE" sz="1800" dirty="0" smtClean="0">
              <a:sym typeface="Wingdings"/>
            </a:endParaRPr>
          </a:p>
          <a:p>
            <a:endParaRPr lang="de-DE" sz="1800" dirty="0" smtClean="0">
              <a:sym typeface="Wingdings"/>
            </a:endParaRPr>
          </a:p>
          <a:p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LS3(2022): 	-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replacement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of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inner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detector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(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pixel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and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strips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,</a:t>
            </a:r>
          </a:p>
          <a:p>
            <a:r>
              <a:rPr lang="de-DE" sz="2000" dirty="0">
                <a:solidFill>
                  <a:srgbClr val="0000FF"/>
                </a:solidFill>
                <a:sym typeface="Wingdings"/>
              </a:rPr>
              <a:t>	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		 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reduced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material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budget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)</a:t>
            </a:r>
          </a:p>
          <a:p>
            <a:r>
              <a:rPr lang="de-DE" sz="1800" dirty="0">
                <a:sym typeface="Wingdings"/>
              </a:rPr>
              <a:t>	</a:t>
            </a:r>
            <a:r>
              <a:rPr lang="de-DE" sz="1800" dirty="0" smtClean="0">
                <a:sym typeface="Wingdings"/>
              </a:rPr>
              <a:t>		    </a:t>
            </a:r>
            <a:r>
              <a:rPr lang="de-DE" sz="1800" dirty="0" err="1" smtClean="0">
                <a:sym typeface="Wingdings"/>
              </a:rPr>
              <a:t>improve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tracking</a:t>
            </a:r>
            <a:r>
              <a:rPr lang="de-DE" sz="1800" dirty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and</a:t>
            </a:r>
            <a:r>
              <a:rPr lang="de-DE" sz="1800" dirty="0" smtClean="0">
                <a:sym typeface="Wingdings"/>
              </a:rPr>
              <a:t> </a:t>
            </a:r>
            <a:r>
              <a:rPr lang="de-DE" sz="1800" dirty="0" err="1" smtClean="0">
                <a:sym typeface="Wingdings"/>
              </a:rPr>
              <a:t>resolution</a:t>
            </a:r>
            <a:endParaRPr lang="de-DE" sz="18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pic>
        <p:nvPicPr>
          <p:cNvPr id="5" name="Bild 4" descr="atlas-logo-0803011_05_clea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272" y="441157"/>
            <a:ext cx="1760176" cy="211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63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upgrades</a:t>
            </a:r>
            <a:r>
              <a:rPr lang="de-DE" dirty="0" smtClean="0"/>
              <a:t> - CMS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 err="1" smtClean="0">
                <a:solidFill>
                  <a:srgbClr val="0000FF"/>
                </a:solidFill>
              </a:rPr>
              <a:t>By</a:t>
            </a:r>
            <a:r>
              <a:rPr lang="de-DE" sz="2000" dirty="0" smtClean="0">
                <a:solidFill>
                  <a:srgbClr val="0000FF"/>
                </a:solidFill>
              </a:rPr>
              <a:t> end </a:t>
            </a:r>
            <a:r>
              <a:rPr lang="de-DE" sz="2000" dirty="0" err="1" smtClean="0">
                <a:solidFill>
                  <a:srgbClr val="0000FF"/>
                </a:solidFill>
              </a:rPr>
              <a:t>of</a:t>
            </a:r>
            <a:r>
              <a:rPr lang="de-DE" sz="2000" dirty="0" smtClean="0">
                <a:solidFill>
                  <a:srgbClr val="0000FF"/>
                </a:solidFill>
              </a:rPr>
              <a:t> LS2:	</a:t>
            </a:r>
            <a:r>
              <a:rPr lang="de-DE" sz="1800" dirty="0" smtClean="0"/>
              <a:t>- </a:t>
            </a:r>
            <a:r>
              <a:rPr lang="de-DE" sz="1800" dirty="0" err="1" smtClean="0"/>
              <a:t>new</a:t>
            </a:r>
            <a:r>
              <a:rPr lang="de-DE" sz="1800" dirty="0" smtClean="0"/>
              <a:t> </a:t>
            </a:r>
            <a:r>
              <a:rPr lang="de-DE" sz="1800" dirty="0" err="1" smtClean="0"/>
              <a:t>pixel</a:t>
            </a:r>
            <a:r>
              <a:rPr lang="de-DE" sz="1800" dirty="0" smtClean="0"/>
              <a:t> </a:t>
            </a:r>
            <a:r>
              <a:rPr lang="de-DE" sz="1800" dirty="0" err="1" smtClean="0"/>
              <a:t>vertex</a:t>
            </a:r>
            <a:r>
              <a:rPr lang="de-DE" sz="1800" dirty="0" smtClean="0"/>
              <a:t> </a:t>
            </a:r>
            <a:r>
              <a:rPr lang="de-DE" sz="1800" dirty="0" err="1" smtClean="0"/>
              <a:t>detector</a:t>
            </a:r>
            <a:endParaRPr lang="de-DE" sz="1800" dirty="0" smtClean="0"/>
          </a:p>
          <a:p>
            <a:r>
              <a:rPr lang="de-DE" sz="1800" dirty="0" smtClean="0"/>
              <a:t>			- </a:t>
            </a:r>
            <a:r>
              <a:rPr lang="de-DE" sz="1800" dirty="0" err="1" smtClean="0"/>
              <a:t>upgraded</a:t>
            </a:r>
            <a:r>
              <a:rPr lang="de-DE" sz="1800" dirty="0" smtClean="0"/>
              <a:t> </a:t>
            </a:r>
            <a:r>
              <a:rPr lang="de-DE" sz="1800" dirty="0" err="1" smtClean="0"/>
              <a:t>trigger</a:t>
            </a:r>
            <a:endParaRPr lang="de-DE" sz="1800" dirty="0" smtClean="0"/>
          </a:p>
          <a:p>
            <a:r>
              <a:rPr lang="de-DE" sz="1800" dirty="0"/>
              <a:t>	</a:t>
            </a:r>
            <a:r>
              <a:rPr lang="de-DE" sz="1800" dirty="0" smtClean="0"/>
              <a:t>		- </a:t>
            </a:r>
            <a:r>
              <a:rPr lang="de-DE" sz="1800" dirty="0" err="1" smtClean="0"/>
              <a:t>extension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forward</a:t>
            </a:r>
            <a:r>
              <a:rPr lang="de-DE" sz="1800" dirty="0" smtClean="0"/>
              <a:t> </a:t>
            </a:r>
            <a:r>
              <a:rPr lang="de-DE" sz="1800" dirty="0" err="1" smtClean="0"/>
              <a:t>muon</a:t>
            </a:r>
            <a:r>
              <a:rPr lang="de-DE" sz="1800" dirty="0" smtClean="0"/>
              <a:t> </a:t>
            </a:r>
            <a:r>
              <a:rPr lang="de-DE" sz="1800" dirty="0" err="1" smtClean="0"/>
              <a:t>system</a:t>
            </a:r>
            <a:endParaRPr lang="de-DE" sz="1800" dirty="0" smtClean="0"/>
          </a:p>
          <a:p>
            <a:r>
              <a:rPr lang="de-DE" sz="1800" dirty="0"/>
              <a:t>	</a:t>
            </a:r>
            <a:r>
              <a:rPr lang="de-DE" sz="1800" dirty="0" smtClean="0"/>
              <a:t>		- </a:t>
            </a:r>
            <a:r>
              <a:rPr lang="de-DE" sz="1800" dirty="0" err="1" smtClean="0"/>
              <a:t>refurbishment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hadron</a:t>
            </a:r>
            <a:r>
              <a:rPr lang="de-DE" sz="1800" dirty="0" smtClean="0"/>
              <a:t> </a:t>
            </a:r>
            <a:r>
              <a:rPr lang="de-DE" sz="1800" dirty="0" err="1" smtClean="0"/>
              <a:t>calo</a:t>
            </a:r>
            <a:r>
              <a:rPr lang="de-DE" sz="1800" dirty="0" smtClean="0"/>
              <a:t> </a:t>
            </a:r>
            <a:r>
              <a:rPr lang="de-DE" sz="1800" dirty="0" err="1" smtClean="0"/>
              <a:t>electronics</a:t>
            </a:r>
            <a:endParaRPr lang="de-DE" sz="1800" dirty="0" smtClean="0"/>
          </a:p>
          <a:p>
            <a:r>
              <a:rPr lang="de-DE" sz="1800" dirty="0"/>
              <a:t>	</a:t>
            </a:r>
            <a:r>
              <a:rPr lang="de-DE" sz="1800" dirty="0" smtClean="0"/>
              <a:t>		- DAQ upgrade</a:t>
            </a:r>
          </a:p>
          <a:p>
            <a:endParaRPr lang="de-DE" sz="2000" dirty="0" smtClean="0"/>
          </a:p>
          <a:p>
            <a:r>
              <a:rPr lang="de-DE" sz="2000" dirty="0" err="1" smtClean="0">
                <a:solidFill>
                  <a:srgbClr val="0000FF"/>
                </a:solidFill>
              </a:rPr>
              <a:t>Important</a:t>
            </a:r>
            <a:r>
              <a:rPr lang="de-DE" sz="2000" dirty="0" smtClean="0">
                <a:solidFill>
                  <a:srgbClr val="0000FF"/>
                </a:solidFill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</a:rPr>
              <a:t>for</a:t>
            </a:r>
            <a:r>
              <a:rPr lang="de-DE" sz="2000" dirty="0" smtClean="0">
                <a:solidFill>
                  <a:srgbClr val="0000FF"/>
                </a:solidFill>
              </a:rPr>
              <a:t> Heavy-</a:t>
            </a:r>
            <a:r>
              <a:rPr lang="de-DE" sz="2000" dirty="0" err="1" smtClean="0">
                <a:solidFill>
                  <a:srgbClr val="0000FF"/>
                </a:solidFill>
              </a:rPr>
              <a:t>ion</a:t>
            </a:r>
            <a:r>
              <a:rPr lang="de-DE" sz="2000" dirty="0" smtClean="0">
                <a:solidFill>
                  <a:srgbClr val="0000FF"/>
                </a:solidFill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</a:rPr>
              <a:t>running</a:t>
            </a:r>
            <a:r>
              <a:rPr lang="de-DE" sz="2000" dirty="0" smtClean="0">
                <a:solidFill>
                  <a:srgbClr val="0000FF"/>
                </a:solidFill>
              </a:rPr>
              <a:t> at 50 kHz:</a:t>
            </a:r>
          </a:p>
          <a:p>
            <a:r>
              <a:rPr lang="de-DE" sz="2000" dirty="0">
                <a:solidFill>
                  <a:srgbClr val="0000FF"/>
                </a:solidFill>
              </a:rPr>
              <a:t>	</a:t>
            </a:r>
            <a:r>
              <a:rPr lang="de-DE" sz="2000" dirty="0" smtClean="0">
                <a:solidFill>
                  <a:srgbClr val="0000FF"/>
                </a:solidFill>
              </a:rPr>
              <a:t>		</a:t>
            </a:r>
            <a:r>
              <a:rPr lang="de-DE" sz="1800" dirty="0" smtClean="0">
                <a:solidFill>
                  <a:srgbClr val="000000"/>
                </a:solidFill>
              </a:rPr>
              <a:t>- HLT </a:t>
            </a:r>
            <a:r>
              <a:rPr lang="de-DE" sz="1800" dirty="0" err="1" smtClean="0">
                <a:solidFill>
                  <a:srgbClr val="000000"/>
                </a:solidFill>
              </a:rPr>
              <a:t>input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limitation</a:t>
            </a:r>
            <a:r>
              <a:rPr lang="de-DE" sz="1800" dirty="0" smtClean="0">
                <a:solidFill>
                  <a:srgbClr val="000000"/>
                </a:solidFill>
              </a:rPr>
              <a:t> (3kHz) </a:t>
            </a:r>
            <a:r>
              <a:rPr lang="de-DE" sz="1800" dirty="0" err="1" smtClean="0">
                <a:solidFill>
                  <a:srgbClr val="000000"/>
                </a:solidFill>
              </a:rPr>
              <a:t>requires</a:t>
            </a:r>
            <a:r>
              <a:rPr lang="de-DE" sz="1800" dirty="0" smtClean="0">
                <a:solidFill>
                  <a:srgbClr val="000000"/>
                </a:solidFill>
              </a:rPr>
              <a:t> 0.95 </a:t>
            </a:r>
            <a:r>
              <a:rPr lang="de-DE" sz="1800" dirty="0" err="1" smtClean="0">
                <a:solidFill>
                  <a:srgbClr val="000000"/>
                </a:solidFill>
              </a:rPr>
              <a:t>rejection</a:t>
            </a:r>
            <a:r>
              <a:rPr lang="de-DE" sz="1800" dirty="0" smtClean="0">
                <a:solidFill>
                  <a:srgbClr val="000000"/>
                </a:solidFill>
              </a:rPr>
              <a:t> at Level 1 </a:t>
            </a:r>
          </a:p>
          <a:p>
            <a:r>
              <a:rPr lang="de-DE" sz="1800" dirty="0">
                <a:solidFill>
                  <a:srgbClr val="000000"/>
                </a:solidFill>
              </a:rPr>
              <a:t>	</a:t>
            </a:r>
            <a:r>
              <a:rPr lang="de-DE" sz="1800" dirty="0" smtClean="0">
                <a:solidFill>
                  <a:srgbClr val="000000"/>
                </a:solidFill>
              </a:rPr>
              <a:t>		   (0.5 </a:t>
            </a:r>
            <a:r>
              <a:rPr lang="de-DE" sz="1800" dirty="0" err="1" smtClean="0">
                <a:solidFill>
                  <a:srgbClr val="000000"/>
                </a:solidFill>
              </a:rPr>
              <a:t>achieved</a:t>
            </a:r>
            <a:r>
              <a:rPr lang="de-DE" sz="1800" dirty="0" smtClean="0">
                <a:solidFill>
                  <a:srgbClr val="000000"/>
                </a:solidFill>
              </a:rPr>
              <a:t> so </a:t>
            </a:r>
            <a:r>
              <a:rPr lang="de-DE" sz="1800" dirty="0" err="1" smtClean="0">
                <a:solidFill>
                  <a:srgbClr val="000000"/>
                </a:solidFill>
              </a:rPr>
              <a:t>far</a:t>
            </a:r>
            <a:r>
              <a:rPr lang="de-DE" sz="18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de-DE" sz="1800" dirty="0">
                <a:solidFill>
                  <a:srgbClr val="000000"/>
                </a:solidFill>
              </a:rPr>
              <a:t>	</a:t>
            </a:r>
            <a:r>
              <a:rPr lang="de-DE" sz="1800" dirty="0" smtClean="0">
                <a:solidFill>
                  <a:srgbClr val="000000"/>
                </a:solidFill>
              </a:rPr>
              <a:t>		</a:t>
            </a:r>
            <a:r>
              <a:rPr lang="de-DE" sz="180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de-DE" sz="1800" dirty="0" err="1" smtClean="0">
                <a:solidFill>
                  <a:srgbClr val="0000FF"/>
                </a:solidFill>
                <a:sym typeface="Wingdings"/>
              </a:rPr>
              <a:t>dedicated</a:t>
            </a:r>
            <a:r>
              <a:rPr lang="de-DE" sz="1800" dirty="0" smtClean="0">
                <a:solidFill>
                  <a:srgbClr val="0000FF"/>
                </a:solidFill>
                <a:sym typeface="Wingdings"/>
              </a:rPr>
              <a:t> R&amp;D </a:t>
            </a:r>
            <a:r>
              <a:rPr lang="de-DE" sz="1800" dirty="0" err="1" smtClean="0">
                <a:solidFill>
                  <a:srgbClr val="0000FF"/>
                </a:solidFill>
                <a:sym typeface="Wingdings"/>
              </a:rPr>
              <a:t>effort</a:t>
            </a:r>
            <a:r>
              <a:rPr lang="de-DE" sz="18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sym typeface="Wingdings"/>
              </a:rPr>
              <a:t>started</a:t>
            </a:r>
            <a:r>
              <a:rPr lang="de-DE" sz="1800" dirty="0" smtClean="0">
                <a:solidFill>
                  <a:srgbClr val="0000FF"/>
                </a:solidFill>
                <a:sym typeface="Wingdings"/>
              </a:rPr>
              <a:t> on Level 1 upgrade, </a:t>
            </a:r>
          </a:p>
          <a:p>
            <a:r>
              <a:rPr lang="de-DE" sz="1800" dirty="0">
                <a:solidFill>
                  <a:srgbClr val="0000FF"/>
                </a:solidFill>
                <a:sym typeface="Wingdings"/>
              </a:rPr>
              <a:t>	</a:t>
            </a:r>
            <a:r>
              <a:rPr lang="de-DE" sz="1800" dirty="0" smtClean="0">
                <a:solidFill>
                  <a:srgbClr val="0000FF"/>
                </a:solidFill>
                <a:sym typeface="Wingdings"/>
              </a:rPr>
              <a:t>		    </a:t>
            </a:r>
            <a:r>
              <a:rPr lang="de-DE" sz="1800" dirty="0" err="1" smtClean="0">
                <a:solidFill>
                  <a:srgbClr val="0000FF"/>
                </a:solidFill>
                <a:sym typeface="Wingdings"/>
              </a:rPr>
              <a:t>largely</a:t>
            </a:r>
            <a:r>
              <a:rPr lang="de-DE" sz="18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sym typeface="Wingdings"/>
              </a:rPr>
              <a:t>driven</a:t>
            </a:r>
            <a:r>
              <a:rPr lang="de-DE" sz="18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sym typeface="Wingdings"/>
              </a:rPr>
              <a:t>by</a:t>
            </a:r>
            <a:r>
              <a:rPr lang="de-DE" sz="1800" dirty="0" smtClean="0">
                <a:solidFill>
                  <a:srgbClr val="0000FF"/>
                </a:solidFill>
                <a:sym typeface="Wingdings"/>
              </a:rPr>
              <a:t> HI </a:t>
            </a:r>
            <a:r>
              <a:rPr lang="de-DE" sz="1800" dirty="0" err="1" smtClean="0">
                <a:solidFill>
                  <a:srgbClr val="0000FF"/>
                </a:solidFill>
                <a:sym typeface="Wingdings"/>
              </a:rPr>
              <a:t>needs</a:t>
            </a:r>
            <a:r>
              <a:rPr lang="de-DE" sz="18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sym typeface="Wingdings"/>
              </a:rPr>
              <a:t>and</a:t>
            </a:r>
            <a:r>
              <a:rPr lang="de-DE" sz="1800" dirty="0" smtClean="0">
                <a:solidFill>
                  <a:srgbClr val="0000FF"/>
                </a:solidFill>
                <a:sym typeface="Wingdings"/>
              </a:rPr>
              <a:t> HI </a:t>
            </a:r>
            <a:r>
              <a:rPr lang="de-DE" sz="1800" dirty="0" err="1" smtClean="0">
                <a:solidFill>
                  <a:srgbClr val="0000FF"/>
                </a:solidFill>
                <a:sym typeface="Wingdings"/>
              </a:rPr>
              <a:t>community</a:t>
            </a:r>
            <a:endParaRPr lang="de-DE" sz="1800" dirty="0" smtClean="0">
              <a:solidFill>
                <a:srgbClr val="0000FF"/>
              </a:solidFill>
              <a:sym typeface="Wingdings"/>
            </a:endParaRPr>
          </a:p>
          <a:p>
            <a:endParaRPr lang="de-DE" sz="1800" dirty="0" smtClean="0">
              <a:solidFill>
                <a:srgbClr val="0000FF"/>
              </a:solidFill>
            </a:endParaRPr>
          </a:p>
          <a:p>
            <a:r>
              <a:rPr lang="de-DE" sz="2000" dirty="0" smtClean="0">
                <a:solidFill>
                  <a:srgbClr val="0000FF"/>
                </a:solidFill>
              </a:rPr>
              <a:t>LS3 (2022):	</a:t>
            </a:r>
            <a:r>
              <a:rPr lang="de-DE" sz="1800" dirty="0" smtClean="0">
                <a:solidFill>
                  <a:srgbClr val="000000"/>
                </a:solidFill>
              </a:rPr>
              <a:t>- </a:t>
            </a:r>
            <a:r>
              <a:rPr lang="de-DE" sz="1800" dirty="0" err="1" smtClean="0">
                <a:solidFill>
                  <a:srgbClr val="000000"/>
                </a:solidFill>
              </a:rPr>
              <a:t>new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inner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tracker</a:t>
            </a:r>
            <a:endParaRPr lang="de-DE" sz="1800" dirty="0" smtClean="0">
              <a:solidFill>
                <a:srgbClr val="000000"/>
              </a:solidFill>
            </a:endParaRPr>
          </a:p>
          <a:p>
            <a:r>
              <a:rPr lang="de-DE" sz="1800" dirty="0">
                <a:solidFill>
                  <a:srgbClr val="000000"/>
                </a:solidFill>
              </a:rPr>
              <a:t>	</a:t>
            </a:r>
            <a:r>
              <a:rPr lang="de-DE" sz="1800" dirty="0" smtClean="0">
                <a:solidFill>
                  <a:srgbClr val="000000"/>
                </a:solidFill>
              </a:rPr>
              <a:t>		- </a:t>
            </a:r>
            <a:r>
              <a:rPr lang="de-DE" sz="1800" dirty="0" err="1" smtClean="0">
                <a:solidFill>
                  <a:srgbClr val="000000"/>
                </a:solidFill>
              </a:rPr>
              <a:t>trigger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and</a:t>
            </a:r>
            <a:r>
              <a:rPr lang="de-DE" sz="1800" dirty="0" smtClean="0">
                <a:solidFill>
                  <a:srgbClr val="000000"/>
                </a:solidFill>
              </a:rPr>
              <a:t> DAQ</a:t>
            </a:r>
          </a:p>
          <a:p>
            <a:r>
              <a:rPr lang="de-DE" sz="1800" dirty="0">
                <a:solidFill>
                  <a:srgbClr val="000000"/>
                </a:solidFill>
              </a:rPr>
              <a:t>	</a:t>
            </a:r>
            <a:r>
              <a:rPr lang="de-DE" sz="1800" dirty="0" smtClean="0">
                <a:solidFill>
                  <a:srgbClr val="000000"/>
                </a:solidFill>
              </a:rPr>
              <a:t>		- ...</a:t>
            </a:r>
            <a:endParaRPr lang="de-DE" sz="1800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pic>
        <p:nvPicPr>
          <p:cNvPr id="6" name="Bild 5" descr="cmsLogo_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761" y="767539"/>
            <a:ext cx="1515273" cy="151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31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ALICE ITS upgrade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z="2000" dirty="0" smtClean="0">
              <a:solidFill>
                <a:srgbClr val="0000FF"/>
              </a:solidFill>
              <a:sym typeface="Wingdings"/>
            </a:endParaRPr>
          </a:p>
          <a:p>
            <a:endParaRPr lang="de-DE" sz="2000" dirty="0">
              <a:solidFill>
                <a:srgbClr val="0000FF"/>
              </a:solidFill>
              <a:sym typeface="Wingdings"/>
            </a:endParaRPr>
          </a:p>
          <a:p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new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ALICE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Inner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Tracking System:</a:t>
            </a:r>
          </a:p>
          <a:p>
            <a:endParaRPr lang="de-DE" sz="1800" dirty="0" smtClean="0">
              <a:solidFill>
                <a:srgbClr val="000000"/>
              </a:solidFill>
              <a:sym typeface="Wingdings"/>
            </a:endParaRPr>
          </a:p>
          <a:p>
            <a:pPr>
              <a:buFont typeface="Wingdings" charset="0"/>
              <a:buChar char="à"/>
            </a:pP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7 Si-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layers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(</a:t>
            </a:r>
            <a:r>
              <a:rPr lang="de-DE" sz="1800" dirty="0">
                <a:solidFill>
                  <a:srgbClr val="000000"/>
                </a:solidFill>
                <a:sym typeface="Wingdings"/>
              </a:rPr>
              <a:t>7 </a:t>
            </a:r>
            <a:r>
              <a:rPr lang="de-DE" sz="1800" dirty="0" err="1">
                <a:solidFill>
                  <a:srgbClr val="000000"/>
                </a:solidFill>
                <a:sym typeface="Wingdings"/>
              </a:rPr>
              <a:t>pixel</a:t>
            </a:r>
            <a:r>
              <a:rPr lang="de-DE" sz="18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>
                <a:solidFill>
                  <a:srgbClr val="000000"/>
                </a:solidFill>
                <a:sym typeface="Wingdings"/>
              </a:rPr>
              <a:t>or</a:t>
            </a:r>
            <a:r>
              <a:rPr lang="de-DE" sz="1800" dirty="0">
                <a:solidFill>
                  <a:srgbClr val="000000"/>
                </a:solidFill>
                <a:sym typeface="Wingdings"/>
              </a:rPr>
              <a:t> 3 </a:t>
            </a:r>
            <a:r>
              <a:rPr lang="de-DE" sz="1800" dirty="0" err="1">
                <a:solidFill>
                  <a:srgbClr val="000000"/>
                </a:solidFill>
                <a:sym typeface="Wingdings"/>
              </a:rPr>
              <a:t>pixel</a:t>
            </a:r>
            <a:r>
              <a:rPr lang="de-DE" sz="1800" dirty="0">
                <a:solidFill>
                  <a:srgbClr val="000000"/>
                </a:solidFill>
                <a:sym typeface="Wingdings"/>
              </a:rPr>
              <a:t> + 4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strip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)</a:t>
            </a:r>
            <a:endParaRPr lang="de-DE" sz="1800" dirty="0">
              <a:solidFill>
                <a:srgbClr val="000000"/>
              </a:solidFill>
              <a:sym typeface="Wingdings"/>
            </a:endParaRPr>
          </a:p>
          <a:p>
            <a:pPr>
              <a:buFont typeface="Wingdings" charset="0"/>
              <a:buChar char="à"/>
            </a:pPr>
            <a:r>
              <a:rPr lang="de-DE" sz="1800" dirty="0" err="1">
                <a:solidFill>
                  <a:srgbClr val="000000"/>
                </a:solidFill>
                <a:sym typeface="Wingdings"/>
              </a:rPr>
              <a:t>l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ow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material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budget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i="1" dirty="0" smtClean="0">
                <a:solidFill>
                  <a:srgbClr val="000000"/>
                </a:solidFill>
                <a:sym typeface="Wingdings"/>
              </a:rPr>
              <a:t>X/X</a:t>
            </a:r>
            <a:r>
              <a:rPr lang="de-DE" sz="1800" i="1" baseline="-25000" dirty="0" smtClean="0">
                <a:solidFill>
                  <a:srgbClr val="000000"/>
                </a:solidFill>
                <a:sym typeface="Wingdings"/>
              </a:rPr>
              <a:t>0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= 0.3% per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layer</a:t>
            </a:r>
            <a:endParaRPr lang="de-DE" sz="1800" dirty="0" smtClean="0">
              <a:solidFill>
                <a:srgbClr val="000000"/>
              </a:solidFill>
              <a:sym typeface="Wingdings"/>
            </a:endParaRPr>
          </a:p>
          <a:p>
            <a:pPr marL="0" indent="0"/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      (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currently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1.14%)</a:t>
            </a:r>
          </a:p>
          <a:p>
            <a:pPr>
              <a:buFont typeface="Wingdings" charset="0"/>
              <a:buChar char="à"/>
            </a:pPr>
            <a:r>
              <a:rPr lang="de-DE" sz="1800" dirty="0" err="1">
                <a:solidFill>
                  <a:srgbClr val="000000"/>
                </a:solidFill>
                <a:sym typeface="Wingdings"/>
              </a:rPr>
              <a:t>i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mprove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vertex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resolution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by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factor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3</a:t>
            </a:r>
          </a:p>
          <a:p>
            <a:pPr>
              <a:buFont typeface="Wingdings" charset="0"/>
              <a:buChar char="à"/>
            </a:pPr>
            <a:r>
              <a:rPr lang="de-DE" sz="1800" dirty="0" err="1">
                <a:solidFill>
                  <a:srgbClr val="000000"/>
                </a:solidFill>
                <a:sym typeface="Wingdings"/>
              </a:rPr>
              <a:t>i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mprove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low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i="1" dirty="0" err="1" smtClean="0">
                <a:solidFill>
                  <a:srgbClr val="000000"/>
                </a:solidFill>
                <a:sym typeface="Wingdings"/>
              </a:rPr>
              <a:t>p</a:t>
            </a:r>
            <a:r>
              <a:rPr lang="de-DE" sz="1800" baseline="-25000" dirty="0" err="1" smtClean="0">
                <a:solidFill>
                  <a:srgbClr val="000000"/>
                </a:solidFill>
                <a:sym typeface="Wingdings"/>
              </a:rPr>
              <a:t>T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tracking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efficiency</a:t>
            </a:r>
            <a:endParaRPr lang="de-DE" sz="1800" dirty="0" smtClean="0">
              <a:solidFill>
                <a:srgbClr val="000000"/>
              </a:solidFill>
              <a:sym typeface="Wingdings"/>
            </a:endParaRPr>
          </a:p>
          <a:p>
            <a:pPr>
              <a:buFont typeface="Wingdings" charset="0"/>
              <a:buChar char="à"/>
            </a:pPr>
            <a:r>
              <a:rPr lang="de-DE" sz="1800" dirty="0" err="1">
                <a:solidFill>
                  <a:srgbClr val="000000"/>
                </a:solidFill>
                <a:sym typeface="Wingdings"/>
              </a:rPr>
              <a:t>a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llow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for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50 kHz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readout</a:t>
            </a:r>
            <a:endParaRPr lang="de-DE" sz="1800" dirty="0" smtClean="0">
              <a:solidFill>
                <a:srgbClr val="000000"/>
              </a:solidFill>
              <a:sym typeface="Wingdings"/>
            </a:endParaRPr>
          </a:p>
          <a:p>
            <a:pPr>
              <a:buFont typeface="Wingdings" charset="0"/>
              <a:buChar char="à"/>
            </a:pPr>
            <a:endParaRPr lang="de-DE" sz="1800" dirty="0">
              <a:solidFill>
                <a:srgbClr val="000000"/>
              </a:solidFill>
              <a:sym typeface="Wingdings"/>
            </a:endParaRPr>
          </a:p>
          <a:p>
            <a:pPr marL="0" indent="0"/>
            <a:endParaRPr lang="de-DE" sz="1800" dirty="0" smtClean="0">
              <a:solidFill>
                <a:srgbClr val="000000"/>
              </a:solidFill>
              <a:sym typeface="Wingdings"/>
            </a:endParaRPr>
          </a:p>
          <a:p>
            <a:pPr marL="0" indent="0"/>
            <a:r>
              <a:rPr lang="de-DE" sz="1600" dirty="0" smtClean="0"/>
              <a:t>CERN</a:t>
            </a:r>
            <a:r>
              <a:rPr lang="de-DE" sz="1600" dirty="0"/>
              <a:t>-LHCC-2012-05 / LHCC-G-159</a:t>
            </a:r>
            <a:endParaRPr lang="de-DE" sz="1600" dirty="0" smtClean="0">
              <a:solidFill>
                <a:srgbClr val="000000"/>
              </a:solidFill>
              <a:sym typeface="Wingding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pic>
        <p:nvPicPr>
          <p:cNvPr id="7" name="Picture 6" descr="alice-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93" y="189686"/>
            <a:ext cx="671457" cy="91592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74843" y="5681588"/>
            <a:ext cx="21049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Calibri"/>
                <a:cs typeface="Calibri"/>
              </a:rPr>
              <a:t>Parallel 6C: R. Lemmon</a:t>
            </a:r>
          </a:p>
          <a:p>
            <a:r>
              <a:rPr lang="de-DE" sz="1600" dirty="0" smtClean="0">
                <a:latin typeface="Calibri"/>
                <a:cs typeface="Calibri"/>
              </a:rPr>
              <a:t>Poster: G. </a:t>
            </a:r>
            <a:r>
              <a:rPr lang="de-DE" sz="1600" dirty="0" err="1" smtClean="0">
                <a:latin typeface="Calibri"/>
                <a:cs typeface="Calibri"/>
              </a:rPr>
              <a:t>Contin</a:t>
            </a:r>
            <a:endParaRPr lang="de-DE"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8397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ALICE ITS upgrade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z="2000" dirty="0" smtClean="0">
              <a:solidFill>
                <a:srgbClr val="0000FF"/>
              </a:solidFill>
              <a:sym typeface="Wingdings"/>
            </a:endParaRPr>
          </a:p>
          <a:p>
            <a:endParaRPr lang="de-DE" sz="2000" dirty="0">
              <a:solidFill>
                <a:srgbClr val="0000FF"/>
              </a:solidFill>
              <a:sym typeface="Wingdings"/>
            </a:endParaRPr>
          </a:p>
          <a:p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new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ALICE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Inner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Tracking System:</a:t>
            </a:r>
          </a:p>
          <a:p>
            <a:endParaRPr lang="de-DE" sz="1800" dirty="0" smtClean="0">
              <a:solidFill>
                <a:srgbClr val="000000"/>
              </a:solidFill>
              <a:sym typeface="Wingdings"/>
            </a:endParaRPr>
          </a:p>
          <a:p>
            <a:pPr>
              <a:buFont typeface="Wingdings" charset="0"/>
              <a:buChar char="à"/>
            </a:pP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7 Si-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layers</a:t>
            </a:r>
            <a:r>
              <a:rPr lang="de-DE" sz="1800" dirty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(7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pixel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or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3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pixel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+ 4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strip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) </a:t>
            </a:r>
          </a:p>
          <a:p>
            <a:pPr>
              <a:buFont typeface="Wingdings" charset="0"/>
              <a:buChar char="à"/>
            </a:pP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low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material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budget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i="1" dirty="0" smtClean="0">
                <a:solidFill>
                  <a:srgbClr val="000000"/>
                </a:solidFill>
                <a:sym typeface="Wingdings"/>
              </a:rPr>
              <a:t>X/X</a:t>
            </a:r>
            <a:r>
              <a:rPr lang="de-DE" sz="1800" i="1" baseline="-25000" dirty="0" smtClean="0">
                <a:solidFill>
                  <a:srgbClr val="000000"/>
                </a:solidFill>
                <a:sym typeface="Wingdings"/>
              </a:rPr>
              <a:t>0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= 0.3% per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layer</a:t>
            </a:r>
            <a:endParaRPr lang="de-DE" sz="1800" dirty="0" smtClean="0">
              <a:solidFill>
                <a:srgbClr val="000000"/>
              </a:solidFill>
              <a:sym typeface="Wingdings"/>
            </a:endParaRPr>
          </a:p>
          <a:p>
            <a:pPr marL="0" indent="0"/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      (</a:t>
            </a:r>
            <a:r>
              <a:rPr lang="de-DE" sz="1800" dirty="0" err="1">
                <a:solidFill>
                  <a:srgbClr val="000000"/>
                </a:solidFill>
                <a:sym typeface="Wingdings"/>
              </a:rPr>
              <a:t>currently</a:t>
            </a:r>
            <a:r>
              <a:rPr lang="de-DE" sz="1800" dirty="0">
                <a:solidFill>
                  <a:srgbClr val="000000"/>
                </a:solidFill>
                <a:sym typeface="Wingdings"/>
              </a:rPr>
              <a:t> 1.14%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)</a:t>
            </a:r>
          </a:p>
          <a:p>
            <a:pPr>
              <a:buFont typeface="Wingdings" charset="0"/>
              <a:buChar char="à"/>
            </a:pPr>
            <a:r>
              <a:rPr lang="de-DE" sz="1800" dirty="0" err="1">
                <a:solidFill>
                  <a:srgbClr val="000000"/>
                </a:solidFill>
                <a:sym typeface="Wingdings"/>
              </a:rPr>
              <a:t>i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mprove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vertex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resolution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by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factor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3</a:t>
            </a:r>
          </a:p>
          <a:p>
            <a:pPr>
              <a:buFont typeface="Wingdings" charset="0"/>
              <a:buChar char="à"/>
            </a:pPr>
            <a:r>
              <a:rPr lang="de-DE" sz="1800" dirty="0" err="1">
                <a:solidFill>
                  <a:srgbClr val="000000"/>
                </a:solidFill>
                <a:sym typeface="Wingdings"/>
              </a:rPr>
              <a:t>i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mprove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low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i="1" dirty="0" err="1" smtClean="0">
                <a:solidFill>
                  <a:srgbClr val="000000"/>
                </a:solidFill>
                <a:sym typeface="Wingdings"/>
              </a:rPr>
              <a:t>p</a:t>
            </a:r>
            <a:r>
              <a:rPr lang="de-DE" sz="1800" baseline="-25000" dirty="0" err="1" smtClean="0">
                <a:solidFill>
                  <a:srgbClr val="000000"/>
                </a:solidFill>
                <a:sym typeface="Wingdings"/>
              </a:rPr>
              <a:t>T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tracking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efficiency</a:t>
            </a:r>
            <a:endParaRPr lang="de-DE" sz="1800" dirty="0" smtClean="0">
              <a:solidFill>
                <a:srgbClr val="000000"/>
              </a:solidFill>
              <a:sym typeface="Wingdings"/>
            </a:endParaRPr>
          </a:p>
          <a:p>
            <a:pPr>
              <a:buFont typeface="Wingdings" charset="0"/>
              <a:buChar char="à"/>
            </a:pPr>
            <a:r>
              <a:rPr lang="de-DE" sz="1800" dirty="0" err="1">
                <a:solidFill>
                  <a:srgbClr val="000000"/>
                </a:solidFill>
                <a:sym typeface="Wingdings"/>
              </a:rPr>
              <a:t>a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llow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for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50 kHz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readout</a:t>
            </a:r>
            <a:endParaRPr lang="de-DE" sz="1800" dirty="0" smtClean="0">
              <a:solidFill>
                <a:srgbClr val="000000"/>
              </a:solidFill>
              <a:sym typeface="Wingdings"/>
            </a:endParaRPr>
          </a:p>
          <a:p>
            <a:pPr marL="0" indent="0"/>
            <a:endParaRPr lang="de-DE" sz="1800" dirty="0">
              <a:solidFill>
                <a:srgbClr val="000000"/>
              </a:solidFill>
              <a:sym typeface="Wingdings"/>
            </a:endParaRPr>
          </a:p>
          <a:p>
            <a:pPr marL="0" indent="0"/>
            <a:endParaRPr lang="de-DE" sz="1800" dirty="0" smtClean="0">
              <a:solidFill>
                <a:srgbClr val="000000"/>
              </a:solidFill>
              <a:sym typeface="Wingdings"/>
            </a:endParaRPr>
          </a:p>
          <a:p>
            <a:pPr marL="0" indent="0"/>
            <a:r>
              <a:rPr lang="de-DE" sz="1600" dirty="0" smtClean="0"/>
              <a:t>CERN</a:t>
            </a:r>
            <a:r>
              <a:rPr lang="de-DE" sz="1600" dirty="0"/>
              <a:t>-LHCC-2012-05 / LHCC-G-159</a:t>
            </a:r>
            <a:endParaRPr lang="de-DE" sz="1600" dirty="0" smtClean="0">
              <a:solidFill>
                <a:srgbClr val="000000"/>
              </a:solidFill>
              <a:sym typeface="Wingding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pic>
        <p:nvPicPr>
          <p:cNvPr id="7" name="Picture 6" descr="alice-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93" y="189686"/>
            <a:ext cx="671457" cy="91592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755" y="1105606"/>
            <a:ext cx="3622627" cy="244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385" y="3696340"/>
            <a:ext cx="3554997" cy="2429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6247257" y="1528011"/>
            <a:ext cx="663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/>
              <a:t>c</a:t>
            </a:r>
            <a:r>
              <a:rPr lang="de-DE" sz="1200" dirty="0" err="1" smtClean="0"/>
              <a:t>urrent</a:t>
            </a:r>
            <a:endParaRPr lang="de-DE" sz="1200" dirty="0" smtClean="0"/>
          </a:p>
          <a:p>
            <a:pPr algn="ctr"/>
            <a:r>
              <a:rPr lang="de-DE" sz="1200" dirty="0" smtClean="0"/>
              <a:t>ITS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5709266" y="2255235"/>
            <a:ext cx="466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 smtClean="0">
                <a:solidFill>
                  <a:srgbClr val="FF0000"/>
                </a:solidFill>
              </a:rPr>
              <a:t>new</a:t>
            </a:r>
            <a:endParaRPr lang="de-DE" sz="1200" dirty="0" smtClean="0">
              <a:solidFill>
                <a:srgbClr val="FF0000"/>
              </a:solidFill>
            </a:endParaRPr>
          </a:p>
          <a:p>
            <a:pPr algn="ctr"/>
            <a:r>
              <a:rPr lang="de-DE" sz="1200" dirty="0" smtClean="0">
                <a:solidFill>
                  <a:srgbClr val="FF0000"/>
                </a:solidFill>
              </a:rPr>
              <a:t>ITS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987642" y="4514511"/>
            <a:ext cx="663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/>
              <a:t>c</a:t>
            </a:r>
            <a:r>
              <a:rPr lang="de-DE" sz="1200" dirty="0" err="1" smtClean="0"/>
              <a:t>urrent</a:t>
            </a:r>
            <a:endParaRPr lang="de-DE" sz="1200" dirty="0" smtClean="0"/>
          </a:p>
          <a:p>
            <a:pPr algn="ctr"/>
            <a:r>
              <a:rPr lang="de-DE" sz="1200" dirty="0" smtClean="0"/>
              <a:t>ITS</a:t>
            </a:r>
            <a:endParaRPr lang="de-DE" sz="1200" dirty="0"/>
          </a:p>
        </p:txBody>
      </p:sp>
      <p:sp>
        <p:nvSpPr>
          <p:cNvPr id="16" name="Textfeld 15"/>
          <p:cNvSpPr txBox="1"/>
          <p:nvPr/>
        </p:nvSpPr>
        <p:spPr>
          <a:xfrm>
            <a:off x="5709266" y="3989114"/>
            <a:ext cx="466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 err="1" smtClean="0">
                <a:solidFill>
                  <a:srgbClr val="FF0000"/>
                </a:solidFill>
              </a:rPr>
              <a:t>new</a:t>
            </a:r>
            <a:endParaRPr lang="de-DE" sz="1200" dirty="0" smtClean="0">
              <a:solidFill>
                <a:srgbClr val="FF0000"/>
              </a:solidFill>
            </a:endParaRPr>
          </a:p>
          <a:p>
            <a:pPr algn="ctr"/>
            <a:r>
              <a:rPr lang="de-DE" sz="1200" dirty="0" smtClean="0">
                <a:solidFill>
                  <a:srgbClr val="FF0000"/>
                </a:solidFill>
              </a:rPr>
              <a:t>ITS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74843" y="5681588"/>
            <a:ext cx="21049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Calibri"/>
                <a:cs typeface="Calibri"/>
              </a:rPr>
              <a:t>Parallel 6C: R. Lemmon</a:t>
            </a:r>
          </a:p>
          <a:p>
            <a:r>
              <a:rPr lang="de-DE" sz="1600" dirty="0" smtClean="0">
                <a:latin typeface="Calibri"/>
                <a:cs typeface="Calibri"/>
              </a:rPr>
              <a:t>Poster: G. </a:t>
            </a:r>
            <a:r>
              <a:rPr lang="de-DE" sz="1600" dirty="0" err="1" smtClean="0">
                <a:latin typeface="Calibri"/>
                <a:cs typeface="Calibri"/>
              </a:rPr>
              <a:t>Contin</a:t>
            </a:r>
            <a:endParaRPr lang="de-DE"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056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ALICE TPC upgrade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z="2000" dirty="0" smtClean="0">
              <a:solidFill>
                <a:srgbClr val="0000FF"/>
              </a:solidFill>
              <a:sym typeface="Wingdings"/>
            </a:endParaRPr>
          </a:p>
          <a:p>
            <a:endParaRPr lang="de-DE" sz="2000" dirty="0">
              <a:solidFill>
                <a:srgbClr val="0000FF"/>
              </a:solidFill>
              <a:sym typeface="Wingdings"/>
            </a:endParaRPr>
          </a:p>
          <a:p>
            <a:endParaRPr lang="de-DE" sz="2000" dirty="0" smtClean="0">
              <a:solidFill>
                <a:srgbClr val="0000FF"/>
              </a:solidFill>
              <a:sym typeface="Wingdings"/>
            </a:endParaRPr>
          </a:p>
          <a:p>
            <a:pPr marL="0" indent="0"/>
            <a:endParaRPr lang="de-DE" sz="2000" dirty="0" smtClean="0">
              <a:solidFill>
                <a:srgbClr val="0000FF"/>
              </a:solidFill>
              <a:sym typeface="Wingdings"/>
            </a:endParaRPr>
          </a:p>
          <a:p>
            <a:pPr marL="0" indent="0"/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Limitation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of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the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present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system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: </a:t>
            </a:r>
          </a:p>
          <a:p>
            <a:r>
              <a:rPr lang="de-DE" sz="2000" dirty="0" smtClean="0">
                <a:sym typeface="Wingdings"/>
              </a:rPr>
              <a:t>	</a:t>
            </a:r>
            <a:r>
              <a:rPr lang="de-DE" sz="2000" dirty="0" err="1" smtClean="0">
                <a:sym typeface="Wingdings"/>
              </a:rPr>
              <a:t>Readout</a:t>
            </a:r>
            <a:r>
              <a:rPr lang="de-DE" sz="2000" dirty="0" smtClean="0">
                <a:sym typeface="Wingdings"/>
              </a:rPr>
              <a:t> rate limited </a:t>
            </a:r>
            <a:r>
              <a:rPr lang="de-DE" sz="2000" dirty="0" err="1" smtClean="0">
                <a:sym typeface="Wingdings"/>
              </a:rPr>
              <a:t>to</a:t>
            </a:r>
            <a:r>
              <a:rPr lang="de-DE" sz="2000" dirty="0" smtClean="0">
                <a:sym typeface="Wingdings"/>
              </a:rPr>
              <a:t> 3.5 kHz due </a:t>
            </a:r>
            <a:r>
              <a:rPr lang="de-DE" sz="2000" dirty="0" err="1" smtClean="0">
                <a:sym typeface="Wingdings"/>
              </a:rPr>
              <a:t>to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Gating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Grid</a:t>
            </a:r>
            <a:r>
              <a:rPr lang="de-DE" sz="2000" dirty="0" smtClean="0">
                <a:sym typeface="Wingdings"/>
              </a:rPr>
              <a:t> </a:t>
            </a:r>
            <a:r>
              <a:rPr lang="de-DE" sz="2000" dirty="0" err="1" smtClean="0">
                <a:sym typeface="Wingdings"/>
              </a:rPr>
              <a:t>closing</a:t>
            </a:r>
            <a:r>
              <a:rPr lang="de-DE" sz="2000" dirty="0" smtClean="0">
                <a:sym typeface="Wingdings"/>
              </a:rPr>
              <a:t> time</a:t>
            </a:r>
          </a:p>
          <a:p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	-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Needed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to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prevent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ions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from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drifting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back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into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the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drift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volume</a:t>
            </a:r>
            <a:endParaRPr lang="de-DE" sz="1800" dirty="0" smtClean="0">
              <a:solidFill>
                <a:srgbClr val="000000"/>
              </a:solidFill>
              <a:sym typeface="Wingdings"/>
            </a:endParaRPr>
          </a:p>
          <a:p>
            <a:r>
              <a:rPr lang="de-DE" sz="1800" dirty="0">
                <a:solidFill>
                  <a:srgbClr val="000000"/>
                </a:solidFill>
                <a:sym typeface="Wingdings"/>
              </a:rPr>
              <a:t>	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	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drift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distortions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from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space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charge</a:t>
            </a:r>
            <a:endParaRPr lang="de-DE" sz="1800" dirty="0" smtClean="0">
              <a:solidFill>
                <a:srgbClr val="000000"/>
              </a:solidFill>
              <a:sym typeface="Wingdings"/>
            </a:endParaRPr>
          </a:p>
          <a:p>
            <a:r>
              <a:rPr lang="de-DE" sz="1800" dirty="0">
                <a:solidFill>
                  <a:srgbClr val="000000"/>
                </a:solidFill>
                <a:sym typeface="Wingdings"/>
              </a:rPr>
              <a:t>	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	</a:t>
            </a:r>
            <a:endParaRPr lang="de-DE" sz="2000" dirty="0">
              <a:sym typeface="Wingdings"/>
            </a:endParaRPr>
          </a:p>
          <a:p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Solution:</a:t>
            </a:r>
            <a:endParaRPr lang="de-DE" sz="2000" dirty="0">
              <a:solidFill>
                <a:srgbClr val="0000FF"/>
              </a:solidFill>
              <a:sym typeface="Wingdings"/>
            </a:endParaRPr>
          </a:p>
          <a:p>
            <a:r>
              <a:rPr lang="de-DE" sz="2000" dirty="0" smtClean="0">
                <a:solidFill>
                  <a:srgbClr val="000000"/>
                </a:solidFill>
                <a:sym typeface="Wingdings"/>
              </a:rPr>
              <a:t>	</a:t>
            </a:r>
            <a:r>
              <a:rPr lang="de-DE" sz="2000" dirty="0" err="1" smtClean="0">
                <a:solidFill>
                  <a:srgbClr val="000000"/>
                </a:solidFill>
                <a:sym typeface="Wingdings"/>
              </a:rPr>
              <a:t>Replace</a:t>
            </a:r>
            <a:r>
              <a:rPr lang="de-DE" sz="20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sym typeface="Wingdings"/>
              </a:rPr>
              <a:t>present</a:t>
            </a:r>
            <a:r>
              <a:rPr lang="de-DE" sz="2000" dirty="0" smtClean="0">
                <a:solidFill>
                  <a:srgbClr val="000000"/>
                </a:solidFill>
                <a:sym typeface="Wingdings"/>
              </a:rPr>
              <a:t> MWPC-</a:t>
            </a:r>
            <a:r>
              <a:rPr lang="de-DE" sz="2000" dirty="0" err="1" smtClean="0">
                <a:solidFill>
                  <a:srgbClr val="000000"/>
                </a:solidFill>
                <a:sym typeface="Wingdings"/>
              </a:rPr>
              <a:t>based</a:t>
            </a:r>
            <a:r>
              <a:rPr lang="de-DE" sz="20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sym typeface="Wingdings"/>
              </a:rPr>
              <a:t>readout</a:t>
            </a:r>
            <a:r>
              <a:rPr lang="de-DE" sz="20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sym typeface="Wingdings"/>
              </a:rPr>
              <a:t>chambers</a:t>
            </a:r>
            <a:r>
              <a:rPr lang="de-DE" sz="20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sym typeface="Wingdings"/>
              </a:rPr>
              <a:t>by</a:t>
            </a:r>
            <a:r>
              <a:rPr lang="de-DE" sz="2000" dirty="0" smtClean="0">
                <a:solidFill>
                  <a:srgbClr val="000000"/>
                </a:solidFill>
                <a:sym typeface="Wingdings"/>
              </a:rPr>
              <a:t> GEMs</a:t>
            </a:r>
          </a:p>
          <a:p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	- GEMs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have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intrinsic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property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to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block back-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drifting</a:t>
            </a:r>
            <a:r>
              <a:rPr lang="de-DE" sz="18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  <a:sym typeface="Wingdings"/>
              </a:rPr>
              <a:t>ions</a:t>
            </a:r>
            <a:endParaRPr lang="de-DE" sz="1800" dirty="0" smtClean="0">
              <a:solidFill>
                <a:srgbClr val="000000"/>
              </a:solidFill>
              <a:sym typeface="Wingdings"/>
            </a:endParaRPr>
          </a:p>
          <a:p>
            <a:r>
              <a:rPr lang="de-DE" sz="1800" dirty="0">
                <a:solidFill>
                  <a:srgbClr val="FF0000"/>
                </a:solidFill>
                <a:sym typeface="Wingdings"/>
              </a:rPr>
              <a:t>	</a:t>
            </a:r>
            <a:r>
              <a:rPr lang="de-DE" sz="1800" dirty="0" smtClean="0">
                <a:solidFill>
                  <a:srgbClr val="FF0000"/>
                </a:solidFill>
                <a:sym typeface="Wingdings"/>
              </a:rPr>
              <a:t>	 </a:t>
            </a:r>
            <a:r>
              <a:rPr lang="de-DE" sz="1800" dirty="0" err="1" smtClean="0">
                <a:solidFill>
                  <a:srgbClr val="FF0000"/>
                </a:solidFill>
                <a:sym typeface="Wingdings"/>
              </a:rPr>
              <a:t>allows</a:t>
            </a:r>
            <a:r>
              <a:rPr lang="de-DE" sz="1800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sym typeface="Wingdings"/>
              </a:rPr>
              <a:t>continuous</a:t>
            </a:r>
            <a:r>
              <a:rPr lang="de-DE" sz="1800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sym typeface="Wingdings"/>
              </a:rPr>
              <a:t>operation</a:t>
            </a:r>
            <a:r>
              <a:rPr lang="de-DE" sz="1800" dirty="0" smtClean="0">
                <a:solidFill>
                  <a:srgbClr val="FF0000"/>
                </a:solidFill>
                <a:sym typeface="Wingdings"/>
              </a:rPr>
              <a:t> at 50 kHz</a:t>
            </a:r>
          </a:p>
          <a:p>
            <a:r>
              <a:rPr lang="de-DE" sz="1800" dirty="0">
                <a:solidFill>
                  <a:srgbClr val="FF0000"/>
                </a:solidFill>
                <a:sym typeface="Wingdings"/>
              </a:rPr>
              <a:t>	</a:t>
            </a:r>
            <a:r>
              <a:rPr lang="de-DE" sz="1800" dirty="0" smtClean="0">
                <a:solidFill>
                  <a:srgbClr val="FF0000"/>
                </a:solidFill>
                <a:sym typeface="Wingdings"/>
              </a:rPr>
              <a:t>	 </a:t>
            </a:r>
            <a:r>
              <a:rPr lang="de-DE" sz="1800" dirty="0" err="1" smtClean="0">
                <a:solidFill>
                  <a:srgbClr val="FF0000"/>
                </a:solidFill>
                <a:sym typeface="Wingdings"/>
              </a:rPr>
              <a:t>preserves</a:t>
            </a:r>
            <a:r>
              <a:rPr lang="de-DE" sz="1800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sym typeface="Wingdings"/>
              </a:rPr>
              <a:t>the</a:t>
            </a:r>
            <a:r>
              <a:rPr lang="de-DE" sz="1800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sym typeface="Wingdings"/>
              </a:rPr>
              <a:t>present</a:t>
            </a:r>
            <a:r>
              <a:rPr lang="de-DE" sz="1800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sym typeface="Wingdings"/>
              </a:rPr>
              <a:t>momentum</a:t>
            </a:r>
            <a:r>
              <a:rPr lang="de-DE" sz="1800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sym typeface="Wingdings"/>
              </a:rPr>
              <a:t>and</a:t>
            </a:r>
            <a:r>
              <a:rPr lang="de-DE" sz="1800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sym typeface="Wingdings"/>
              </a:rPr>
              <a:t>d</a:t>
            </a:r>
            <a:r>
              <a:rPr lang="de-DE" sz="1800" i="1" dirty="0" err="1" smtClean="0">
                <a:solidFill>
                  <a:srgbClr val="FF0000"/>
                </a:solidFill>
                <a:sym typeface="Wingdings"/>
              </a:rPr>
              <a:t>E</a:t>
            </a:r>
            <a:r>
              <a:rPr lang="de-DE" sz="1800" dirty="0" smtClean="0">
                <a:solidFill>
                  <a:srgbClr val="FF0000"/>
                </a:solidFill>
                <a:sym typeface="Wingdings"/>
              </a:rPr>
              <a:t>/d</a:t>
            </a:r>
            <a:r>
              <a:rPr lang="de-DE" sz="1800" i="1" dirty="0" smtClean="0">
                <a:solidFill>
                  <a:srgbClr val="FF0000"/>
                </a:solidFill>
                <a:sym typeface="Wingdings"/>
              </a:rPr>
              <a:t>x</a:t>
            </a:r>
            <a:r>
              <a:rPr lang="de-DE" sz="1800" dirty="0" smtClean="0">
                <a:solidFill>
                  <a:srgbClr val="FF0000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  <a:sym typeface="Wingdings"/>
              </a:rPr>
              <a:t>resolution</a:t>
            </a:r>
            <a:endParaRPr lang="de-DE" sz="1800" dirty="0" smtClean="0">
              <a:solidFill>
                <a:srgbClr val="FF0000"/>
              </a:solidFill>
              <a:sym typeface="Wingding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  <p:pic>
        <p:nvPicPr>
          <p:cNvPr id="7" name="Picture 6" descr="alice-logo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93" y="189686"/>
            <a:ext cx="671457" cy="915920"/>
          </a:xfrm>
          <a:prstGeom prst="rect">
            <a:avLst/>
          </a:prstGeom>
        </p:spPr>
      </p:pic>
      <p:grpSp>
        <p:nvGrpSpPr>
          <p:cNvPr id="8" name="Group 18"/>
          <p:cNvGrpSpPr>
            <a:grpSpLocks/>
          </p:cNvGrpSpPr>
          <p:nvPr/>
        </p:nvGrpSpPr>
        <p:grpSpPr bwMode="auto">
          <a:xfrm>
            <a:off x="-1187085" y="998662"/>
            <a:ext cx="11568113" cy="1562100"/>
            <a:chOff x="0" y="0"/>
            <a:chExt cx="7287" cy="984"/>
          </a:xfrm>
        </p:grpSpPr>
        <p:sp>
          <p:nvSpPr>
            <p:cNvPr id="9" name="Line 3"/>
            <p:cNvSpPr>
              <a:spLocks noChangeShapeType="1"/>
            </p:cNvSpPr>
            <p:nvPr/>
          </p:nvSpPr>
          <p:spPr bwMode="auto">
            <a:xfrm>
              <a:off x="0" y="608"/>
              <a:ext cx="7287" cy="2"/>
            </a:xfrm>
            <a:prstGeom prst="line">
              <a:avLst/>
            </a:prstGeom>
            <a:noFill/>
            <a:ln w="19050" cap="flat">
              <a:solidFill>
                <a:srgbClr val="00206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10" name="Line 4"/>
            <p:cNvSpPr>
              <a:spLocks noChangeShapeType="1"/>
            </p:cNvSpPr>
            <p:nvPr/>
          </p:nvSpPr>
          <p:spPr bwMode="auto">
            <a:xfrm>
              <a:off x="1471" y="522"/>
              <a:ext cx="2" cy="86"/>
            </a:xfrm>
            <a:prstGeom prst="line">
              <a:avLst/>
            </a:prstGeom>
            <a:noFill/>
            <a:ln w="19050" cap="flat">
              <a:solidFill>
                <a:srgbClr val="002060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11" name="Rectangle 5"/>
            <p:cNvSpPr>
              <a:spLocks/>
            </p:cNvSpPr>
            <p:nvPr/>
          </p:nvSpPr>
          <p:spPr bwMode="auto">
            <a:xfrm>
              <a:off x="1217" y="208"/>
              <a:ext cx="446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l"/>
              <a:r>
                <a:rPr lang="en-US" sz="1800">
                  <a:solidFill>
                    <a:srgbClr val="00206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inter.</a:t>
              </a:r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>
              <a:off x="1925" y="522"/>
              <a:ext cx="2" cy="86"/>
            </a:xfrm>
            <a:prstGeom prst="line">
              <a:avLst/>
            </a:prstGeom>
            <a:noFill/>
            <a:ln w="19050" cap="flat">
              <a:solidFill>
                <a:srgbClr val="002060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13" name="Rectangle 7"/>
            <p:cNvSpPr>
              <a:spLocks/>
            </p:cNvSpPr>
            <p:nvPr/>
          </p:nvSpPr>
          <p:spPr bwMode="auto">
            <a:xfrm>
              <a:off x="1767" y="208"/>
              <a:ext cx="377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l"/>
              <a:r>
                <a:rPr lang="en-US" sz="1800">
                  <a:solidFill>
                    <a:srgbClr val="00206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L1a</a:t>
              </a:r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3537" y="522"/>
              <a:ext cx="1" cy="86"/>
            </a:xfrm>
            <a:prstGeom prst="line">
              <a:avLst/>
            </a:prstGeom>
            <a:noFill/>
            <a:ln w="19050" cap="flat">
              <a:solidFill>
                <a:srgbClr val="002060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15" name="Rectangle 9"/>
            <p:cNvSpPr>
              <a:spLocks/>
            </p:cNvSpPr>
            <p:nvPr/>
          </p:nvSpPr>
          <p:spPr bwMode="auto">
            <a:xfrm>
              <a:off x="3379" y="608"/>
              <a:ext cx="882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l"/>
              <a:r>
                <a:rPr lang="en-US" sz="1800">
                  <a:solidFill>
                    <a:srgbClr val="00206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Int. + 100</a:t>
              </a:r>
              <a:r>
                <a:rPr lang="en-US" sz="1800">
                  <a:solidFill>
                    <a:srgbClr val="002060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μ</a:t>
              </a:r>
              <a:r>
                <a:rPr lang="en-US" sz="1800">
                  <a:solidFill>
                    <a:srgbClr val="00206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s</a:t>
              </a:r>
            </a:p>
          </p:txBody>
        </p:sp>
        <p:sp>
          <p:nvSpPr>
            <p:cNvPr id="16" name="Rectangle 10"/>
            <p:cNvSpPr>
              <a:spLocks/>
            </p:cNvSpPr>
            <p:nvPr/>
          </p:nvSpPr>
          <p:spPr bwMode="auto">
            <a:xfrm>
              <a:off x="1316" y="639"/>
              <a:ext cx="260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l"/>
              <a:r>
                <a:rPr lang="en-US" sz="1800">
                  <a:solidFill>
                    <a:srgbClr val="00206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t0</a:t>
              </a:r>
            </a:p>
          </p:txBody>
        </p:sp>
        <p:sp>
          <p:nvSpPr>
            <p:cNvPr id="17" name="Rectangle 11"/>
            <p:cNvSpPr>
              <a:spLocks/>
            </p:cNvSpPr>
            <p:nvPr/>
          </p:nvSpPr>
          <p:spPr bwMode="auto">
            <a:xfrm>
              <a:off x="1751" y="639"/>
              <a:ext cx="687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l"/>
              <a:r>
                <a:rPr lang="en-US" sz="1800">
                  <a:solidFill>
                    <a:srgbClr val="00206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t0+6.5</a:t>
              </a:r>
              <a:r>
                <a:rPr lang="en-US" sz="1800">
                  <a:solidFill>
                    <a:srgbClr val="002060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μ</a:t>
              </a:r>
              <a:r>
                <a:rPr lang="en-US" sz="1800">
                  <a:solidFill>
                    <a:srgbClr val="00206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s</a:t>
              </a:r>
            </a:p>
          </p:txBody>
        </p:sp>
        <p:sp>
          <p:nvSpPr>
            <p:cNvPr id="18" name="Rectangle 12"/>
            <p:cNvSpPr>
              <a:spLocks/>
            </p:cNvSpPr>
            <p:nvPr/>
          </p:nvSpPr>
          <p:spPr bwMode="auto">
            <a:xfrm>
              <a:off x="3760" y="3"/>
              <a:ext cx="1728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8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GG closed </a:t>
              </a:r>
            </a:p>
            <a:p>
              <a:pPr marL="39688"/>
              <a:r>
                <a:rPr lang="en-US" sz="18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(ion coll. time in ROCs)</a:t>
              </a:r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>
              <a:off x="5606" y="522"/>
              <a:ext cx="1" cy="86"/>
            </a:xfrm>
            <a:prstGeom prst="line">
              <a:avLst/>
            </a:prstGeom>
            <a:noFill/>
            <a:ln w="19050" cap="flat">
              <a:solidFill>
                <a:srgbClr val="002060"/>
              </a:solidFill>
              <a:prstDash val="solid"/>
              <a:round/>
              <a:headEnd type="none" w="med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20" name="Rectangle 14"/>
            <p:cNvSpPr>
              <a:spLocks/>
            </p:cNvSpPr>
            <p:nvPr/>
          </p:nvSpPr>
          <p:spPr bwMode="auto">
            <a:xfrm>
              <a:off x="5251" y="608"/>
              <a:ext cx="882" cy="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l"/>
              <a:r>
                <a:rPr lang="en-US" sz="1800">
                  <a:solidFill>
                    <a:srgbClr val="00206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Int. + 280</a:t>
              </a:r>
              <a:r>
                <a:rPr lang="en-US" sz="1800">
                  <a:solidFill>
                    <a:srgbClr val="002060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μ</a:t>
              </a:r>
              <a:r>
                <a:rPr lang="en-US" sz="1800">
                  <a:solidFill>
                    <a:srgbClr val="00206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s</a:t>
              </a:r>
            </a:p>
          </p:txBody>
        </p:sp>
        <p:sp>
          <p:nvSpPr>
            <p:cNvPr id="21" name="Line 15"/>
            <p:cNvSpPr>
              <a:spLocks noChangeShapeType="1"/>
            </p:cNvSpPr>
            <p:nvPr/>
          </p:nvSpPr>
          <p:spPr bwMode="auto">
            <a:xfrm>
              <a:off x="3573" y="522"/>
              <a:ext cx="2033" cy="2"/>
            </a:xfrm>
            <a:prstGeom prst="line">
              <a:avLst/>
            </a:prstGeom>
            <a:noFill/>
            <a:ln w="3175" cap="flat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22" name="Line 16"/>
            <p:cNvSpPr>
              <a:spLocks noChangeShapeType="1"/>
            </p:cNvSpPr>
            <p:nvPr/>
          </p:nvSpPr>
          <p:spPr bwMode="auto">
            <a:xfrm>
              <a:off x="1931" y="522"/>
              <a:ext cx="1604" cy="2"/>
            </a:xfrm>
            <a:prstGeom prst="line">
              <a:avLst/>
            </a:prstGeom>
            <a:noFill/>
            <a:ln w="9525" cap="flat">
              <a:solidFill>
                <a:srgbClr val="C00000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sp>
          <p:nvSpPr>
            <p:cNvPr id="23" name="Rectangle 17"/>
            <p:cNvSpPr>
              <a:spLocks/>
            </p:cNvSpPr>
            <p:nvPr/>
          </p:nvSpPr>
          <p:spPr bwMode="auto">
            <a:xfrm>
              <a:off x="2228" y="0"/>
              <a:ext cx="774" cy="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8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GG open </a:t>
              </a:r>
            </a:p>
            <a:p>
              <a:pPr marL="39688"/>
              <a:r>
                <a:rPr lang="en-US" sz="18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(drift time)</a:t>
              </a:r>
            </a:p>
          </p:txBody>
        </p:sp>
      </p:grpSp>
      <p:sp>
        <p:nvSpPr>
          <p:cNvPr id="25" name="Textfeld 24"/>
          <p:cNvSpPr txBox="1"/>
          <p:nvPr/>
        </p:nvSpPr>
        <p:spPr>
          <a:xfrm>
            <a:off x="7441370" y="2754232"/>
            <a:ext cx="1462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Calibri"/>
                <a:cs typeface="Calibri"/>
              </a:rPr>
              <a:t>Poster: T. </a:t>
            </a:r>
            <a:r>
              <a:rPr lang="de-DE" sz="1600" dirty="0" err="1" smtClean="0">
                <a:latin typeface="Calibri"/>
                <a:cs typeface="Calibri"/>
              </a:rPr>
              <a:t>Gunji</a:t>
            </a:r>
            <a:endParaRPr lang="de-DE" sz="1600" dirty="0">
              <a:latin typeface="Calibri"/>
              <a:cs typeface="Calibri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6625681" y="2429050"/>
            <a:ext cx="2244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Calibri"/>
                <a:cs typeface="Calibri"/>
              </a:rPr>
              <a:t>Parallel 6C: T. </a:t>
            </a:r>
            <a:r>
              <a:rPr lang="de-DE" sz="1600" dirty="0" err="1" smtClean="0">
                <a:latin typeface="Calibri"/>
                <a:cs typeface="Calibri"/>
              </a:rPr>
              <a:t>Peitzmann</a:t>
            </a:r>
            <a:endParaRPr lang="de-DE"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6283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" t="6200" r="4437" b="3884"/>
          <a:stretch/>
        </p:blipFill>
        <p:spPr>
          <a:xfrm>
            <a:off x="5332995" y="3453506"/>
            <a:ext cx="3607802" cy="28079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ALICE TPC upgrade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sz="2000" dirty="0" smtClean="0">
              <a:solidFill>
                <a:srgbClr val="0000FF"/>
              </a:solidFill>
              <a:sym typeface="Wingdings"/>
            </a:endParaRPr>
          </a:p>
          <a:p>
            <a:endParaRPr lang="de-DE" sz="2000" dirty="0">
              <a:solidFill>
                <a:srgbClr val="0000FF"/>
              </a:solidFill>
              <a:sym typeface="Wingding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pic>
        <p:nvPicPr>
          <p:cNvPr id="7" name="Picture 6" descr="alice-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93" y="189686"/>
            <a:ext cx="671457" cy="915920"/>
          </a:xfrm>
          <a:prstGeom prst="rect">
            <a:avLst/>
          </a:prstGeom>
        </p:spPr>
      </p:pic>
      <p:pic>
        <p:nvPicPr>
          <p:cNvPr id="24" name="Bild 23" descr="berger_gem-sl3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9" r="19955"/>
          <a:stretch/>
        </p:blipFill>
        <p:spPr>
          <a:xfrm rot="16200000">
            <a:off x="1394532" y="-288925"/>
            <a:ext cx="2687645" cy="5476708"/>
          </a:xfrm>
          <a:prstGeom prst="rect">
            <a:avLst/>
          </a:prstGeom>
        </p:spPr>
      </p:pic>
      <p:pic>
        <p:nvPicPr>
          <p:cNvPr id="25" name="Content Placeholder 4"/>
          <p:cNvPicPr>
            <a:picLocks noChangeAspect="1"/>
          </p:cNvPicPr>
          <p:nvPr/>
        </p:nvPicPr>
        <p:blipFill rotWithShape="1">
          <a:blip r:embed="rId5" cstate="print"/>
          <a:srcRect t="915" b="-205"/>
          <a:stretch/>
        </p:blipFill>
        <p:spPr>
          <a:xfrm>
            <a:off x="4479630" y="441157"/>
            <a:ext cx="3692820" cy="296779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36888" y="3863477"/>
            <a:ext cx="5130994" cy="24098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dirty="0" smtClean="0">
                <a:latin typeface="Calibri"/>
                <a:cs typeface="Calibri"/>
              </a:rPr>
              <a:t>- </a:t>
            </a:r>
            <a:r>
              <a:rPr lang="de-DE" dirty="0" err="1" smtClean="0">
                <a:latin typeface="Calibri"/>
                <a:cs typeface="Calibri"/>
              </a:rPr>
              <a:t>new</a:t>
            </a:r>
            <a:r>
              <a:rPr lang="de-DE" dirty="0" smtClean="0">
                <a:latin typeface="Calibri"/>
                <a:cs typeface="Calibri"/>
              </a:rPr>
              <a:t> TPC </a:t>
            </a:r>
            <a:r>
              <a:rPr lang="de-DE" dirty="0" err="1" smtClean="0">
                <a:latin typeface="Calibri"/>
                <a:cs typeface="Calibri"/>
              </a:rPr>
              <a:t>readout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chambers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with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triple</a:t>
            </a:r>
            <a:r>
              <a:rPr lang="de-DE" dirty="0" smtClean="0">
                <a:latin typeface="Calibri"/>
                <a:cs typeface="Calibri"/>
              </a:rPr>
              <a:t> GEMs</a:t>
            </a:r>
          </a:p>
          <a:p>
            <a:pPr>
              <a:lnSpc>
                <a:spcPct val="120000"/>
              </a:lnSpc>
            </a:pPr>
            <a:r>
              <a:rPr lang="de-DE" dirty="0" smtClean="0">
                <a:latin typeface="Calibri"/>
                <a:cs typeface="Calibri"/>
              </a:rPr>
              <a:t>- </a:t>
            </a:r>
            <a:r>
              <a:rPr lang="de-DE" dirty="0" err="1">
                <a:latin typeface="Calibri"/>
                <a:cs typeface="Calibri"/>
              </a:rPr>
              <a:t>r</a:t>
            </a:r>
            <a:r>
              <a:rPr lang="de-DE" dirty="0" err="1" smtClean="0">
                <a:latin typeface="Calibri"/>
                <a:cs typeface="Calibri"/>
              </a:rPr>
              <a:t>equired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i="1" dirty="0" smtClean="0">
                <a:latin typeface="Calibri"/>
                <a:cs typeface="Calibri"/>
              </a:rPr>
              <a:t>Ion Back Flow </a:t>
            </a:r>
            <a:r>
              <a:rPr lang="de-DE" dirty="0" smtClean="0">
                <a:latin typeface="Calibri"/>
                <a:cs typeface="Calibri"/>
              </a:rPr>
              <a:t>(IBF) </a:t>
            </a:r>
            <a:r>
              <a:rPr lang="de-DE" dirty="0" err="1" smtClean="0">
                <a:latin typeface="Calibri"/>
                <a:cs typeface="Calibri"/>
              </a:rPr>
              <a:t>limit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of</a:t>
            </a:r>
            <a:r>
              <a:rPr lang="de-DE" dirty="0" smtClean="0">
                <a:latin typeface="Calibri"/>
                <a:cs typeface="Calibri"/>
              </a:rPr>
              <a:t> 0.25% in </a:t>
            </a:r>
            <a:r>
              <a:rPr lang="de-DE" dirty="0" err="1" smtClean="0">
                <a:latin typeface="Calibri"/>
                <a:cs typeface="Calibri"/>
              </a:rPr>
              <a:t>reach</a:t>
            </a:r>
            <a:endParaRPr lang="de-DE" dirty="0" smtClean="0">
              <a:latin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de-DE" dirty="0" smtClean="0">
                <a:latin typeface="Calibri"/>
                <a:cs typeface="Calibri"/>
              </a:rPr>
              <a:t>- prototype </a:t>
            </a:r>
            <a:r>
              <a:rPr lang="de-DE" dirty="0" err="1" smtClean="0">
                <a:latin typeface="Calibri"/>
                <a:cs typeface="Calibri"/>
              </a:rPr>
              <a:t>tests</a:t>
            </a:r>
            <a:r>
              <a:rPr lang="de-DE" dirty="0" smtClean="0">
                <a:latin typeface="Calibri"/>
                <a:cs typeface="Calibri"/>
              </a:rPr>
              <a:t> at PS </a:t>
            </a:r>
            <a:r>
              <a:rPr lang="de-DE" dirty="0" err="1" smtClean="0">
                <a:latin typeface="Calibri"/>
                <a:cs typeface="Calibri"/>
              </a:rPr>
              <a:t>and</a:t>
            </a:r>
            <a:r>
              <a:rPr lang="de-DE" dirty="0" smtClean="0">
                <a:latin typeface="Calibri"/>
                <a:cs typeface="Calibri"/>
              </a:rPr>
              <a:t> in ALICE </a:t>
            </a:r>
            <a:r>
              <a:rPr lang="de-DE" dirty="0" err="1" smtClean="0">
                <a:latin typeface="Calibri"/>
                <a:cs typeface="Calibri"/>
              </a:rPr>
              <a:t>cavern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under</a:t>
            </a:r>
            <a:r>
              <a:rPr lang="de-DE" dirty="0" smtClean="0">
                <a:latin typeface="Calibri"/>
                <a:cs typeface="Calibri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de-DE" dirty="0">
                <a:latin typeface="Calibri"/>
                <a:cs typeface="Calibri"/>
              </a:rPr>
              <a:t> </a:t>
            </a:r>
            <a:r>
              <a:rPr lang="de-DE" dirty="0" smtClean="0">
                <a:latin typeface="Calibri"/>
                <a:cs typeface="Calibri"/>
              </a:rPr>
              <a:t>  </a:t>
            </a:r>
            <a:r>
              <a:rPr lang="de-DE" dirty="0" err="1" smtClean="0">
                <a:latin typeface="Calibri"/>
                <a:cs typeface="Calibri"/>
              </a:rPr>
              <a:t>preparation</a:t>
            </a:r>
            <a:r>
              <a:rPr lang="de-DE" dirty="0" smtClean="0">
                <a:latin typeface="Calibri"/>
                <a:cs typeface="Calibri"/>
              </a:rPr>
              <a:t> (2012/2013)</a:t>
            </a:r>
          </a:p>
          <a:p>
            <a:pPr>
              <a:lnSpc>
                <a:spcPct val="120000"/>
              </a:lnSpc>
            </a:pPr>
            <a:r>
              <a:rPr lang="de-DE" dirty="0" smtClean="0">
                <a:latin typeface="Calibri"/>
                <a:cs typeface="Calibri"/>
              </a:rPr>
              <a:t>- </a:t>
            </a:r>
            <a:r>
              <a:rPr lang="de-DE" dirty="0" err="1" smtClean="0">
                <a:latin typeface="Calibri"/>
                <a:cs typeface="Calibri"/>
              </a:rPr>
              <a:t>new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electronics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for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continuous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readout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needed</a:t>
            </a:r>
            <a:endParaRPr lang="de-DE" dirty="0" smtClean="0">
              <a:latin typeface="Calibri"/>
              <a:cs typeface="Calibri"/>
            </a:endParaRPr>
          </a:p>
          <a:p>
            <a:pPr>
              <a:lnSpc>
                <a:spcPct val="120000"/>
              </a:lnSpc>
            </a:pPr>
            <a:endParaRPr lang="de-DE" dirty="0">
              <a:latin typeface="Calibri"/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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major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R&amp;D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effort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 </a:t>
            </a:r>
            <a:r>
              <a:rPr lang="de-DE" dirty="0" err="1" smtClean="0">
                <a:solidFill>
                  <a:srgbClr val="0000FF"/>
                </a:solidFill>
                <a:latin typeface="Calibri"/>
                <a:cs typeface="Calibri"/>
                <a:sym typeface="Wingdings"/>
              </a:rPr>
              <a:t>started</a:t>
            </a:r>
            <a:r>
              <a:rPr lang="de-DE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endParaRPr lang="de-DE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7441370" y="2758912"/>
            <a:ext cx="1462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Calibri"/>
                <a:cs typeface="Calibri"/>
              </a:rPr>
              <a:t>Poster: T. </a:t>
            </a:r>
            <a:r>
              <a:rPr lang="de-DE" sz="1600" dirty="0" err="1" smtClean="0">
                <a:latin typeface="Calibri"/>
                <a:cs typeface="Calibri"/>
              </a:rPr>
              <a:t>Gunji</a:t>
            </a:r>
            <a:endParaRPr lang="de-DE"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244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97556"/>
            <a:ext cx="8229600" cy="908050"/>
          </a:xfrm>
        </p:spPr>
        <p:txBody>
          <a:bodyPr/>
          <a:lstStyle/>
          <a:p>
            <a:r>
              <a:rPr lang="de-DE" dirty="0" smtClean="0"/>
              <a:t>ALICE </a:t>
            </a:r>
            <a:r>
              <a:rPr lang="de-DE" dirty="0" err="1" smtClean="0"/>
              <a:t>further</a:t>
            </a:r>
            <a:r>
              <a:rPr lang="de-DE" dirty="0" smtClean="0"/>
              <a:t> upgrade </a:t>
            </a:r>
            <a:r>
              <a:rPr lang="de-DE" dirty="0" err="1" smtClean="0"/>
              <a:t>options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Muon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Forward </a:t>
            </a:r>
            <a:r>
              <a:rPr lang="de-DE" sz="2000" dirty="0" err="1">
                <a:solidFill>
                  <a:srgbClr val="0000FF"/>
                </a:solidFill>
                <a:sym typeface="Wingdings"/>
              </a:rPr>
              <a:t>T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racker</a:t>
            </a:r>
            <a:endParaRPr lang="de-DE" sz="2000" dirty="0" smtClean="0">
              <a:solidFill>
                <a:srgbClr val="0000FF"/>
              </a:solidFill>
              <a:sym typeface="Wingdings"/>
            </a:endParaRP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sz="1600" dirty="0" smtClean="0">
                <a:ea typeface="ＭＳ Ｐゴシック" charset="0"/>
                <a:sym typeface="Helvetica Light" charset="0"/>
              </a:rPr>
              <a:t>5 </a:t>
            </a:r>
            <a:r>
              <a:rPr lang="en-US" sz="1600" dirty="0">
                <a:ea typeface="ＭＳ Ｐゴシック" charset="0"/>
                <a:sym typeface="Helvetica Light" charset="0"/>
              </a:rPr>
              <a:t>circular Si-pixel planes covering </a:t>
            </a:r>
            <a:endParaRPr lang="en-US" sz="1600" dirty="0" smtClean="0">
              <a:ea typeface="ＭＳ Ｐゴシック" charset="0"/>
              <a:sym typeface="Helvetica Light" charset="0"/>
            </a:endParaRPr>
          </a:p>
          <a:p>
            <a:pPr marL="0" indent="0">
              <a:lnSpc>
                <a:spcPct val="80000"/>
              </a:lnSpc>
            </a:pPr>
            <a:r>
              <a:rPr lang="en-US" sz="1600" dirty="0" smtClean="0">
                <a:ea typeface="ＭＳ Ｐゴシック" charset="0"/>
                <a:sym typeface="Helvetica Light" charset="0"/>
              </a:rPr>
              <a:t>      </a:t>
            </a:r>
            <a:r>
              <a:rPr lang="en-US" sz="1600" dirty="0" err="1" smtClean="0">
                <a:ea typeface="ＭＳ Ｐゴシック" charset="0"/>
                <a:sym typeface="Helvetica Light" charset="0"/>
              </a:rPr>
              <a:t>muon</a:t>
            </a:r>
            <a:r>
              <a:rPr lang="en-US" sz="1600" dirty="0" smtClean="0">
                <a:ea typeface="ＭＳ Ｐゴシック" charset="0"/>
                <a:sym typeface="Helvetica Light" charset="0"/>
              </a:rPr>
              <a:t> </a:t>
            </a:r>
            <a:r>
              <a:rPr lang="en-US" sz="1600" dirty="0">
                <a:ea typeface="ＭＳ Ｐゴシック" charset="0"/>
                <a:sym typeface="Helvetica Light" charset="0"/>
              </a:rPr>
              <a:t>arm </a:t>
            </a:r>
            <a:r>
              <a:rPr lang="en-US" sz="1600" dirty="0" smtClean="0">
                <a:ea typeface="ＭＳ Ｐゴシック" charset="0"/>
                <a:sym typeface="Helvetica Light" charset="0"/>
              </a:rPr>
              <a:t>acceptance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en-US" sz="1600" dirty="0" smtClean="0">
                <a:ea typeface="ＭＳ Ｐゴシック" charset="0"/>
                <a:sym typeface="Helvetica Light" charset="0"/>
              </a:rPr>
              <a:t>Improves secondary vertex, background rejection, </a:t>
            </a:r>
          </a:p>
          <a:p>
            <a:pPr marL="0" indent="0">
              <a:lnSpc>
                <a:spcPct val="80000"/>
              </a:lnSpc>
            </a:pPr>
            <a:r>
              <a:rPr lang="en-US" sz="1600" dirty="0" smtClean="0">
                <a:ea typeface="ＭＳ Ｐゴシック" charset="0"/>
                <a:sym typeface="Helvetica Light" charset="0"/>
              </a:rPr>
              <a:t>      mass resolution</a:t>
            </a:r>
            <a:endParaRPr lang="de-DE" sz="1600" dirty="0">
              <a:solidFill>
                <a:srgbClr val="0000FF"/>
              </a:solidFill>
              <a:sym typeface="Wingdings"/>
            </a:endParaRPr>
          </a:p>
          <a:p>
            <a:pPr marL="0" indent="0"/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	</a:t>
            </a:r>
          </a:p>
          <a:p>
            <a:pPr marL="0" indent="0"/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				VHMPID</a:t>
            </a:r>
          </a:p>
          <a:p>
            <a:pPr marL="0" indent="0"/>
            <a:r>
              <a:rPr lang="de-DE" sz="1600" dirty="0">
                <a:solidFill>
                  <a:srgbClr val="000000"/>
                </a:solidFill>
                <a:sym typeface="Wingdings"/>
              </a:rPr>
              <a:t>	</a:t>
            </a:r>
            <a:r>
              <a:rPr lang="de-DE" sz="1600" dirty="0" smtClean="0">
                <a:solidFill>
                  <a:srgbClr val="000000"/>
                </a:solidFill>
                <a:sym typeface="Wingdings"/>
              </a:rPr>
              <a:t>			-    </a:t>
            </a:r>
            <a:r>
              <a:rPr lang="de-DE" sz="1600" dirty="0" err="1" smtClean="0">
                <a:solidFill>
                  <a:srgbClr val="000000"/>
                </a:solidFill>
                <a:sym typeface="Wingdings"/>
              </a:rPr>
              <a:t>focussing</a:t>
            </a:r>
            <a:r>
              <a:rPr lang="de-DE" sz="1600" dirty="0" smtClean="0">
                <a:solidFill>
                  <a:srgbClr val="000000"/>
                </a:solidFill>
                <a:sym typeface="Wingdings"/>
              </a:rPr>
              <a:t> RICH </a:t>
            </a:r>
            <a:r>
              <a:rPr lang="de-DE" sz="1600" dirty="0" err="1" smtClean="0">
                <a:solidFill>
                  <a:srgbClr val="000000"/>
                </a:solidFill>
                <a:sym typeface="Wingdings"/>
              </a:rPr>
              <a:t>for</a:t>
            </a:r>
            <a:r>
              <a:rPr lang="de-DE" sz="1600" dirty="0" smtClean="0">
                <a:solidFill>
                  <a:srgbClr val="000000"/>
                </a:solidFill>
                <a:sym typeface="Wingdings"/>
              </a:rPr>
              <a:t> </a:t>
            </a:r>
          </a:p>
          <a:p>
            <a:pPr marL="0" indent="0"/>
            <a:r>
              <a:rPr lang="de-DE" sz="1600" dirty="0">
                <a:solidFill>
                  <a:srgbClr val="000000"/>
                </a:solidFill>
                <a:sym typeface="Wingdings"/>
              </a:rPr>
              <a:t>	</a:t>
            </a:r>
            <a:r>
              <a:rPr lang="de-DE" sz="1600" dirty="0" smtClean="0">
                <a:solidFill>
                  <a:srgbClr val="000000"/>
                </a:solidFill>
                <a:sym typeface="Wingdings"/>
              </a:rPr>
              <a:t>			     high </a:t>
            </a:r>
            <a:r>
              <a:rPr lang="de-DE" sz="1600" dirty="0" err="1" smtClean="0">
                <a:solidFill>
                  <a:srgbClr val="000000"/>
                </a:solidFill>
                <a:sym typeface="Wingdings"/>
              </a:rPr>
              <a:t>momentum</a:t>
            </a:r>
            <a:r>
              <a:rPr lang="de-DE" sz="16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sym typeface="Wingdings"/>
              </a:rPr>
              <a:t>hadron</a:t>
            </a:r>
            <a:r>
              <a:rPr lang="de-DE" sz="1600" dirty="0" smtClean="0">
                <a:solidFill>
                  <a:srgbClr val="000000"/>
                </a:solidFill>
                <a:sym typeface="Wingdings"/>
              </a:rPr>
              <a:t> PID</a:t>
            </a:r>
          </a:p>
          <a:p>
            <a:pPr marL="0" indent="0"/>
            <a:r>
              <a:rPr lang="de-DE" sz="1600" dirty="0">
                <a:solidFill>
                  <a:srgbClr val="000000"/>
                </a:solidFill>
                <a:sym typeface="Wingdings"/>
              </a:rPr>
              <a:t>	</a:t>
            </a:r>
            <a:r>
              <a:rPr lang="de-DE" sz="1600" dirty="0" smtClean="0">
                <a:solidFill>
                  <a:srgbClr val="000000"/>
                </a:solidFill>
                <a:sym typeface="Wingdings"/>
              </a:rPr>
              <a:t>			     in </a:t>
            </a:r>
            <a:r>
              <a:rPr lang="de-DE" sz="1600" dirty="0" err="1" smtClean="0">
                <a:solidFill>
                  <a:srgbClr val="000000"/>
                </a:solidFill>
                <a:sym typeface="Wingdings"/>
              </a:rPr>
              <a:t>central</a:t>
            </a:r>
            <a:r>
              <a:rPr lang="de-DE" sz="16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sym typeface="Wingdings"/>
              </a:rPr>
              <a:t>barrel</a:t>
            </a:r>
            <a:endParaRPr lang="de-DE" sz="1600" dirty="0" smtClean="0">
              <a:solidFill>
                <a:srgbClr val="000000"/>
              </a:solidFill>
              <a:sym typeface="Wingdings"/>
            </a:endParaRPr>
          </a:p>
          <a:p>
            <a:pPr marL="0" indent="0"/>
            <a:r>
              <a:rPr lang="de-DE" sz="2000" dirty="0">
                <a:solidFill>
                  <a:srgbClr val="0000FF"/>
                </a:solidFill>
                <a:sym typeface="Wingdings"/>
              </a:rPr>
              <a:t>	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	</a:t>
            </a:r>
          </a:p>
          <a:p>
            <a:pPr marL="0" indent="0"/>
            <a:endParaRPr lang="de-DE" sz="2000" dirty="0" smtClean="0">
              <a:solidFill>
                <a:srgbClr val="0000FF"/>
              </a:solidFill>
              <a:sym typeface="Wingdings"/>
            </a:endParaRPr>
          </a:p>
          <a:p>
            <a:pPr marL="0" indent="0"/>
            <a:endParaRPr lang="de-DE" sz="2000" dirty="0" smtClean="0">
              <a:solidFill>
                <a:srgbClr val="0000FF"/>
              </a:solidFill>
              <a:sym typeface="Wingdings"/>
            </a:endParaRPr>
          </a:p>
          <a:p>
            <a:pPr marL="0" indent="0"/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		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FoCal</a:t>
            </a:r>
            <a:endParaRPr lang="de-DE" sz="2000" dirty="0" smtClean="0">
              <a:solidFill>
                <a:srgbClr val="0000FF"/>
              </a:solidFill>
              <a:sym typeface="Wingdings"/>
            </a:endParaRPr>
          </a:p>
          <a:p>
            <a:pPr marL="0" indent="0"/>
            <a:r>
              <a:rPr lang="de-DE" sz="1600" dirty="0">
                <a:solidFill>
                  <a:srgbClr val="000000"/>
                </a:solidFill>
                <a:sym typeface="Wingdings"/>
              </a:rPr>
              <a:t>	</a:t>
            </a:r>
            <a:r>
              <a:rPr lang="de-DE" sz="1600" dirty="0" smtClean="0">
                <a:solidFill>
                  <a:srgbClr val="000000"/>
                </a:solidFill>
                <a:sym typeface="Wingdings"/>
              </a:rPr>
              <a:t>	- </a:t>
            </a:r>
            <a:r>
              <a:rPr lang="de-DE" sz="1600" dirty="0" err="1" smtClean="0">
                <a:solidFill>
                  <a:srgbClr val="000000"/>
                </a:solidFill>
                <a:sym typeface="Wingdings"/>
              </a:rPr>
              <a:t>forward</a:t>
            </a:r>
            <a:r>
              <a:rPr lang="de-DE" sz="16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sym typeface="Wingdings"/>
              </a:rPr>
              <a:t>SiW</a:t>
            </a:r>
            <a:r>
              <a:rPr lang="de-DE" sz="16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sym typeface="Wingdings"/>
              </a:rPr>
              <a:t>calorimeter</a:t>
            </a:r>
            <a:r>
              <a:rPr lang="de-DE" sz="16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sym typeface="Wingdings"/>
              </a:rPr>
              <a:t>for</a:t>
            </a:r>
            <a:r>
              <a:rPr lang="de-DE" sz="1600" dirty="0" smtClean="0">
                <a:solidFill>
                  <a:srgbClr val="000000"/>
                </a:solidFill>
                <a:sym typeface="Wingdings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sym typeface="Wingdings"/>
              </a:rPr>
              <a:t>low</a:t>
            </a:r>
            <a:r>
              <a:rPr lang="de-DE" sz="1600" dirty="0" smtClean="0">
                <a:solidFill>
                  <a:srgbClr val="000000"/>
                </a:solidFill>
                <a:sym typeface="Wingdings"/>
              </a:rPr>
              <a:t>-x </a:t>
            </a:r>
            <a:r>
              <a:rPr lang="de-DE" sz="1600" dirty="0" err="1" smtClean="0">
                <a:solidFill>
                  <a:srgbClr val="000000"/>
                </a:solidFill>
                <a:sym typeface="Wingdings"/>
              </a:rPr>
              <a:t>physics</a:t>
            </a:r>
            <a:endParaRPr lang="de-DE" sz="1600" dirty="0" smtClean="0">
              <a:solidFill>
                <a:srgbClr val="000000"/>
              </a:solidFill>
              <a:sym typeface="Wingdings"/>
            </a:endParaRPr>
          </a:p>
          <a:p>
            <a:pPr marL="0" indent="0"/>
            <a:endParaRPr lang="de-DE" sz="2000" dirty="0" smtClean="0">
              <a:solidFill>
                <a:srgbClr val="0000FF"/>
              </a:solidFill>
              <a:sym typeface="Wingding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  <p:pic>
        <p:nvPicPr>
          <p:cNvPr id="7" name="Picture 6" descr="alice-logo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93" y="189686"/>
            <a:ext cx="671457" cy="915920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48" y="1255889"/>
            <a:ext cx="2415782" cy="1655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06" y="2910900"/>
            <a:ext cx="3810756" cy="188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88" y="2981274"/>
            <a:ext cx="2533212" cy="314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606634" y="1938423"/>
            <a:ext cx="1421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Calibri"/>
                <a:cs typeface="Calibri"/>
              </a:rPr>
              <a:t>Poster: A. </a:t>
            </a:r>
            <a:r>
              <a:rPr lang="de-DE" sz="1600" dirty="0" err="1" smtClean="0">
                <a:latin typeface="Calibri"/>
                <a:cs typeface="Calibri"/>
              </a:rPr>
              <a:t>Uras</a:t>
            </a:r>
            <a:endParaRPr lang="de-DE" sz="1600" dirty="0">
              <a:latin typeface="Calibri"/>
              <a:cs typeface="Calibri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47580" y="5516822"/>
            <a:ext cx="1462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latin typeface="Calibri"/>
                <a:cs typeface="Calibri"/>
              </a:rPr>
              <a:t>Poster: T. </a:t>
            </a:r>
            <a:r>
              <a:rPr lang="de-DE" sz="1600" dirty="0" err="1" smtClean="0">
                <a:latin typeface="Calibri"/>
                <a:cs typeface="Calibri"/>
              </a:rPr>
              <a:t>Gunji</a:t>
            </a:r>
            <a:endParaRPr lang="de-DE" sz="16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1767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" descr="ALICE_event_167693_0x3d94315a_2011-11-12_06:51:12_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89" y="1598"/>
            <a:ext cx="8513011" cy="626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0" y="1598"/>
            <a:ext cx="8903368" cy="6124565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0" y="4986421"/>
            <a:ext cx="1818105" cy="1139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6354345" y="5128403"/>
            <a:ext cx="1818105" cy="1139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818105" y="197556"/>
            <a:ext cx="7715250" cy="908050"/>
          </a:xfrm>
        </p:spPr>
        <p:txBody>
          <a:bodyPr/>
          <a:lstStyle/>
          <a:p>
            <a:r>
              <a:rPr lang="de-DE" dirty="0" smtClean="0"/>
              <a:t>„Condensed </a:t>
            </a:r>
            <a:r>
              <a:rPr lang="de-DE" dirty="0" smtClean="0"/>
              <a:t>QCD matter </a:t>
            </a:r>
            <a:r>
              <a:rPr lang="de-DE" dirty="0" err="1" smtClean="0"/>
              <a:t>physics</a:t>
            </a:r>
            <a:r>
              <a:rPr lang="de-DE" dirty="0" smtClean="0"/>
              <a:t>“</a:t>
            </a:r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"/>
          </p:nvPr>
        </p:nvSpPr>
        <p:spPr>
          <a:xfrm>
            <a:off x="283415" y="1255889"/>
            <a:ext cx="8860589" cy="4870274"/>
          </a:xfrm>
          <a:ln>
            <a:solidFill>
              <a:srgbClr val="000090"/>
            </a:solidFill>
          </a:ln>
        </p:spPr>
        <p:txBody>
          <a:bodyPr/>
          <a:lstStyle/>
          <a:p>
            <a:pPr>
              <a:lnSpc>
                <a:spcPct val="120000"/>
              </a:lnSpc>
              <a:buFont typeface="Arial"/>
              <a:buChar char="•"/>
            </a:pPr>
            <a:r>
              <a:rPr lang="de-DE" sz="2000" dirty="0" err="1" smtClean="0"/>
              <a:t>What</a:t>
            </a:r>
            <a:r>
              <a:rPr lang="de-DE" sz="2000" dirty="0" smtClean="0"/>
              <a:t>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nature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of</a:t>
            </a:r>
            <a:r>
              <a:rPr lang="de-DE" sz="2000" dirty="0" smtClean="0">
                <a:solidFill>
                  <a:srgbClr val="FF0000"/>
                </a:solidFill>
              </a:rPr>
              <a:t> matter at ultra-high </a:t>
            </a:r>
            <a:r>
              <a:rPr lang="de-DE" sz="2000" dirty="0" err="1" smtClean="0">
                <a:solidFill>
                  <a:srgbClr val="FF0000"/>
                </a:solidFill>
              </a:rPr>
              <a:t>temperature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and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density</a:t>
            </a:r>
            <a:r>
              <a:rPr lang="de-DE" sz="2000" dirty="0" smtClean="0">
                <a:solidFill>
                  <a:srgbClr val="FF0000"/>
                </a:solidFill>
              </a:rPr>
              <a:t>?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de-DE" sz="2000" dirty="0" err="1" smtClean="0"/>
              <a:t>Which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smtClean="0">
                <a:solidFill>
                  <a:srgbClr val="FF0000"/>
                </a:solidFill>
              </a:rPr>
              <a:t>relevant </a:t>
            </a:r>
            <a:r>
              <a:rPr lang="de-DE" sz="2000" dirty="0" err="1" smtClean="0">
                <a:solidFill>
                  <a:srgbClr val="FF0000"/>
                </a:solidFill>
              </a:rPr>
              <a:t>microscopic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degrees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of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freedom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and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excitations</a:t>
            </a:r>
            <a:r>
              <a:rPr lang="de-DE" sz="2000" dirty="0" smtClean="0"/>
              <a:t>?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de-DE" sz="2000" dirty="0" err="1" smtClean="0"/>
              <a:t>Which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macroscopic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transport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properties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and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equation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state</a:t>
            </a:r>
            <a:r>
              <a:rPr lang="de-DE" sz="2000" dirty="0" smtClean="0"/>
              <a:t>?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de-DE" sz="2000" dirty="0" err="1" smtClean="0"/>
              <a:t>How</a:t>
            </a:r>
            <a:r>
              <a:rPr lang="de-DE" sz="2000" dirty="0" smtClean="0"/>
              <a:t> </a:t>
            </a:r>
            <a:r>
              <a:rPr lang="de-DE" sz="2000" dirty="0" err="1" smtClean="0"/>
              <a:t>did</a:t>
            </a:r>
            <a:r>
              <a:rPr lang="de-DE" sz="2000" dirty="0" smtClean="0"/>
              <a:t> </a:t>
            </a:r>
            <a:r>
              <a:rPr lang="de-DE" sz="2000" dirty="0" err="1" smtClean="0"/>
              <a:t>their</a:t>
            </a:r>
            <a:r>
              <a:rPr lang="de-DE" sz="2000" dirty="0" smtClean="0"/>
              <a:t> </a:t>
            </a:r>
            <a:r>
              <a:rPr lang="de-DE" sz="2000" dirty="0" err="1" smtClean="0"/>
              <a:t>properties</a:t>
            </a:r>
            <a:r>
              <a:rPr lang="de-DE" sz="2000" dirty="0" smtClean="0"/>
              <a:t> </a:t>
            </a:r>
            <a:r>
              <a:rPr lang="de-DE" sz="2000" dirty="0" err="1" smtClean="0"/>
              <a:t>influence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evolution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of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the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early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u</a:t>
            </a:r>
            <a:r>
              <a:rPr lang="de-DE" sz="2000" dirty="0" err="1" smtClean="0"/>
              <a:t>niverse</a:t>
            </a:r>
            <a:r>
              <a:rPr lang="de-DE" sz="2000" dirty="0" smtClean="0"/>
              <a:t>?</a:t>
            </a:r>
          </a:p>
          <a:p>
            <a:pPr>
              <a:lnSpc>
                <a:spcPct val="120000"/>
              </a:lnSpc>
              <a:buFont typeface="Arial"/>
              <a:buChar char="•"/>
            </a:pPr>
            <a:r>
              <a:rPr lang="de-DE" sz="2000" dirty="0" err="1" smtClean="0"/>
              <a:t>What</a:t>
            </a:r>
            <a:r>
              <a:rPr lang="de-DE" sz="2000" dirty="0" smtClean="0"/>
              <a:t>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relation</a:t>
            </a:r>
            <a:r>
              <a:rPr lang="de-DE" sz="2000" dirty="0" smtClean="0"/>
              <a:t> </a:t>
            </a:r>
            <a:r>
              <a:rPr lang="de-DE" sz="2000" dirty="0" err="1" smtClean="0"/>
              <a:t>between</a:t>
            </a:r>
            <a:r>
              <a:rPr lang="de-DE" sz="2000" dirty="0" smtClean="0"/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strongly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coupled</a:t>
            </a:r>
            <a:r>
              <a:rPr lang="de-DE" sz="2000" dirty="0" smtClean="0">
                <a:solidFill>
                  <a:srgbClr val="FF0000"/>
                </a:solidFill>
              </a:rPr>
              <a:t> QGP </a:t>
            </a:r>
            <a:r>
              <a:rPr lang="de-DE" sz="2000" dirty="0" err="1" smtClean="0">
                <a:solidFill>
                  <a:srgbClr val="FF0000"/>
                </a:solidFill>
              </a:rPr>
              <a:t>and</a:t>
            </a:r>
            <a:r>
              <a:rPr lang="de-DE" sz="2000" dirty="0" smtClean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asymptotically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 smtClean="0">
                <a:solidFill>
                  <a:srgbClr val="FF0000"/>
                </a:solidFill>
              </a:rPr>
              <a:t>free</a:t>
            </a:r>
            <a:r>
              <a:rPr lang="de-DE" sz="2000" dirty="0" smtClean="0">
                <a:solidFill>
                  <a:srgbClr val="FF0000"/>
                </a:solidFill>
              </a:rPr>
              <a:t> QCD</a:t>
            </a:r>
            <a:r>
              <a:rPr lang="de-DE" sz="2000" dirty="0" smtClean="0"/>
              <a:t>?</a:t>
            </a:r>
            <a:endParaRPr lang="de-DE" sz="2000" dirty="0"/>
          </a:p>
          <a:p>
            <a:pPr algn="ctr"/>
            <a:r>
              <a:rPr lang="de-DE" sz="2000" dirty="0" smtClean="0">
                <a:sym typeface="Wingdings"/>
              </a:rPr>
              <a:t>Heavy-Ion </a:t>
            </a:r>
            <a:r>
              <a:rPr lang="de-DE" sz="2000" dirty="0" err="1" smtClean="0">
                <a:sym typeface="Wingdings"/>
              </a:rPr>
              <a:t>collisions</a:t>
            </a:r>
            <a:r>
              <a:rPr lang="de-DE" sz="2000" dirty="0" smtClean="0">
                <a:sym typeface="Wingdings"/>
              </a:rPr>
              <a:t> </a:t>
            </a:r>
          </a:p>
          <a:p>
            <a:pPr algn="ctr"/>
            <a:endParaRPr lang="de-DE" sz="2000" dirty="0" smtClean="0">
              <a:sym typeface="Wingdings"/>
            </a:endParaRPr>
          </a:p>
          <a:p>
            <a:pPr algn="ctr"/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Laboratory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studies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of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the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err="1">
                <a:solidFill>
                  <a:srgbClr val="0000FF"/>
                </a:solidFill>
                <a:sym typeface="Wingdings"/>
              </a:rPr>
              <a:t>b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ulk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properties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of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non-</a:t>
            </a:r>
            <a:r>
              <a:rPr lang="de-DE" sz="2000" dirty="0" err="1" smtClean="0">
                <a:solidFill>
                  <a:srgbClr val="0000FF"/>
                </a:solidFill>
                <a:sym typeface="Wingdings"/>
              </a:rPr>
              <a:t>Abelian</a:t>
            </a:r>
            <a:r>
              <a:rPr lang="de-DE" sz="2000" dirty="0" smtClean="0">
                <a:solidFill>
                  <a:srgbClr val="0000FF"/>
                </a:solidFill>
                <a:sym typeface="Wingdings"/>
              </a:rPr>
              <a:t> matter</a:t>
            </a:r>
            <a:endParaRPr lang="de-DE" sz="2000" dirty="0" smtClean="0">
              <a:solidFill>
                <a:srgbClr val="0000FF"/>
              </a:solidFill>
            </a:endParaRPr>
          </a:p>
          <a:p>
            <a:pPr algn="ctr"/>
            <a:endParaRPr lang="de-DE" sz="2000" dirty="0" smtClean="0"/>
          </a:p>
          <a:p>
            <a:pPr algn="ctr"/>
            <a:r>
              <a:rPr lang="de-DE" sz="2000" dirty="0" smtClean="0"/>
              <a:t>...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connections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other</a:t>
            </a:r>
            <a:r>
              <a:rPr lang="de-DE" sz="2000" dirty="0" smtClean="0"/>
              <a:t> </a:t>
            </a:r>
            <a:r>
              <a:rPr lang="de-DE" sz="2000" dirty="0" err="1" smtClean="0"/>
              <a:t>fields</a:t>
            </a:r>
            <a:r>
              <a:rPr lang="de-DE" sz="2000" dirty="0" smtClean="0"/>
              <a:t> in </a:t>
            </a:r>
            <a:r>
              <a:rPr lang="de-DE" sz="2000" dirty="0" err="1" smtClean="0"/>
              <a:t>physics</a:t>
            </a:r>
            <a:r>
              <a:rPr lang="de-DE" sz="2000" dirty="0" smtClean="0"/>
              <a:t>:</a:t>
            </a:r>
          </a:p>
          <a:p>
            <a:pPr algn="ctr"/>
            <a:r>
              <a:rPr lang="de-DE" sz="2000" dirty="0" smtClean="0">
                <a:solidFill>
                  <a:srgbClr val="0000FF"/>
                </a:solidFill>
              </a:rPr>
              <a:t>String </a:t>
            </a:r>
            <a:r>
              <a:rPr lang="de-DE" sz="2000" dirty="0" err="1" smtClean="0">
                <a:solidFill>
                  <a:srgbClr val="0000FF"/>
                </a:solidFill>
              </a:rPr>
              <a:t>Theory</a:t>
            </a:r>
            <a:r>
              <a:rPr lang="de-DE" sz="2000" dirty="0" smtClean="0">
                <a:solidFill>
                  <a:srgbClr val="0000FF"/>
                </a:solidFill>
              </a:rPr>
              <a:t>, </a:t>
            </a:r>
            <a:r>
              <a:rPr lang="de-DE" sz="2000" dirty="0" err="1" smtClean="0">
                <a:solidFill>
                  <a:srgbClr val="0000FF"/>
                </a:solidFill>
              </a:rPr>
              <a:t>Cosmology</a:t>
            </a:r>
            <a:r>
              <a:rPr lang="de-DE" sz="2000" dirty="0" smtClean="0">
                <a:solidFill>
                  <a:srgbClr val="0000FF"/>
                </a:solidFill>
              </a:rPr>
              <a:t>, Condensed Matter </a:t>
            </a:r>
            <a:r>
              <a:rPr lang="de-DE" sz="2000" dirty="0" err="1" smtClean="0">
                <a:solidFill>
                  <a:srgbClr val="0000FF"/>
                </a:solidFill>
              </a:rPr>
              <a:t>Physics</a:t>
            </a:r>
            <a:r>
              <a:rPr lang="de-DE" sz="2000" dirty="0" smtClean="0">
                <a:solidFill>
                  <a:srgbClr val="0000FF"/>
                </a:solidFill>
              </a:rPr>
              <a:t>, Ultra-</a:t>
            </a:r>
            <a:r>
              <a:rPr lang="de-DE" sz="2000" dirty="0" err="1" smtClean="0">
                <a:solidFill>
                  <a:srgbClr val="0000FF"/>
                </a:solidFill>
              </a:rPr>
              <a:t>Cold</a:t>
            </a:r>
            <a:r>
              <a:rPr lang="de-DE" sz="2000" dirty="0" smtClean="0">
                <a:solidFill>
                  <a:srgbClr val="0000FF"/>
                </a:solidFill>
              </a:rPr>
              <a:t> Quantum Gases</a:t>
            </a:r>
            <a:endParaRPr lang="de-DE" sz="2000" dirty="0">
              <a:solidFill>
                <a:srgbClr val="0000FF"/>
              </a:solidFill>
            </a:endParaRPr>
          </a:p>
        </p:txBody>
      </p:sp>
      <p:sp>
        <p:nvSpPr>
          <p:cNvPr id="2" name="Pfeil nach unten 1"/>
          <p:cNvSpPr/>
          <p:nvPr/>
        </p:nvSpPr>
        <p:spPr>
          <a:xfrm>
            <a:off x="4598738" y="4170951"/>
            <a:ext cx="213895" cy="360944"/>
          </a:xfrm>
          <a:prstGeom prst="downArrow">
            <a:avLst/>
          </a:prstGeom>
          <a:solidFill>
            <a:srgbClr val="4C86FF"/>
          </a:solidFill>
          <a:ln>
            <a:noFill/>
          </a:ln>
        </p:spPr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876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QCD </a:t>
            </a:r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err="1" smtClean="0"/>
              <a:t>transitions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  <p:pic>
        <p:nvPicPr>
          <p:cNvPr id="5" name="Bild 4" descr="qqbar-lat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474" y="1522708"/>
            <a:ext cx="4031111" cy="3265200"/>
          </a:xfrm>
          <a:prstGeom prst="rect">
            <a:avLst/>
          </a:prstGeom>
        </p:spPr>
      </p:pic>
      <p:pic>
        <p:nvPicPr>
          <p:cNvPr id="6" name="Bild 5" descr="ploop-lat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8" y="1625608"/>
            <a:ext cx="3810000" cy="31623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871557" y="1243273"/>
            <a:ext cx="1638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Calibri"/>
                <a:cs typeface="Calibri"/>
              </a:rPr>
              <a:t>Deconfinement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109371" y="1216537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Calibri"/>
                <a:cs typeface="Calibri"/>
              </a:rPr>
              <a:t>Chiral</a:t>
            </a:r>
            <a:r>
              <a:rPr lang="de-DE" dirty="0" smtClean="0">
                <a:latin typeface="Calibri"/>
                <a:cs typeface="Calibri"/>
              </a:rPr>
              <a:t> </a:t>
            </a:r>
            <a:r>
              <a:rPr lang="de-DE" dirty="0" err="1" smtClean="0">
                <a:latin typeface="Calibri"/>
                <a:cs typeface="Calibri"/>
              </a:rPr>
              <a:t>Symmetry</a:t>
            </a:r>
            <a:endParaRPr lang="de-DE" dirty="0" smtClean="0">
              <a:latin typeface="Calibri"/>
              <a:cs typeface="Calibri"/>
            </a:endParaRPr>
          </a:p>
        </p:txBody>
      </p:sp>
      <p:sp>
        <p:nvSpPr>
          <p:cNvPr id="9" name="Textfeld 2"/>
          <p:cNvSpPr txBox="1">
            <a:spLocks noChangeArrowheads="1"/>
          </p:cNvSpPr>
          <p:nvPr/>
        </p:nvSpPr>
        <p:spPr bwMode="auto">
          <a:xfrm>
            <a:off x="982279" y="4816655"/>
            <a:ext cx="6724918" cy="172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560"/>
              </a:lnSpc>
            </a:pPr>
            <a:r>
              <a:rPr lang="de-DE" sz="1800" b="1" dirty="0" err="1" smtClean="0">
                <a:solidFill>
                  <a:srgbClr val="FF0000"/>
                </a:solidFill>
              </a:rPr>
              <a:t>Lattice</a:t>
            </a:r>
            <a:r>
              <a:rPr lang="de-DE" sz="1800" b="1" dirty="0" smtClean="0">
                <a:solidFill>
                  <a:srgbClr val="FF0000"/>
                </a:solidFill>
              </a:rPr>
              <a:t> QCD </a:t>
            </a:r>
            <a:r>
              <a:rPr lang="de-DE" sz="1800" b="1" dirty="0" err="1" smtClean="0">
                <a:solidFill>
                  <a:srgbClr val="FF0000"/>
                </a:solidFill>
              </a:rPr>
              <a:t>predicts</a:t>
            </a:r>
            <a:r>
              <a:rPr lang="de-DE" sz="1800" b="1" dirty="0" smtClean="0">
                <a:solidFill>
                  <a:srgbClr val="FF0000"/>
                </a:solidFill>
              </a:rPr>
              <a:t>: </a:t>
            </a:r>
          </a:p>
          <a:p>
            <a:pPr marL="285750" indent="-285750" eaLnBrk="1" hangingPunct="1">
              <a:lnSpc>
                <a:spcPts val="2560"/>
              </a:lnSpc>
              <a:buFont typeface="Arial"/>
              <a:buChar char="•"/>
            </a:pPr>
            <a:r>
              <a:rPr lang="de-DE" sz="1800" dirty="0" err="1" smtClean="0"/>
              <a:t>transition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hadronic</a:t>
            </a:r>
            <a:r>
              <a:rPr lang="de-DE" sz="1800" dirty="0" smtClean="0"/>
              <a:t> matter </a:t>
            </a:r>
            <a:r>
              <a:rPr lang="de-DE" sz="1800" dirty="0" err="1" smtClean="0"/>
              <a:t>to</a:t>
            </a:r>
            <a:r>
              <a:rPr lang="de-DE" sz="1800" dirty="0" smtClean="0"/>
              <a:t> </a:t>
            </a:r>
            <a:r>
              <a:rPr lang="de-DE" sz="1800" dirty="0" err="1" smtClean="0"/>
              <a:t>deconfined</a:t>
            </a:r>
            <a:r>
              <a:rPr lang="de-DE" sz="1800" dirty="0" smtClean="0"/>
              <a:t> </a:t>
            </a:r>
            <a:r>
              <a:rPr lang="de-DE" sz="1800" dirty="0" err="1" smtClean="0"/>
              <a:t>quarks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gluons</a:t>
            </a:r>
            <a:r>
              <a:rPr lang="de-DE" sz="1800" dirty="0" smtClean="0"/>
              <a:t> </a:t>
            </a:r>
          </a:p>
          <a:p>
            <a:pPr lvl="1" indent="0" eaLnBrk="1" hangingPunct="1">
              <a:lnSpc>
                <a:spcPts val="2560"/>
              </a:lnSpc>
            </a:pPr>
            <a:r>
              <a:rPr lang="de-DE" sz="1800" dirty="0" smtClean="0">
                <a:solidFill>
                  <a:srgbClr val="0000FF"/>
                </a:solidFill>
                <a:sym typeface="Wingdings"/>
              </a:rPr>
              <a:t> Quark-</a:t>
            </a:r>
            <a:r>
              <a:rPr lang="de-DE" sz="1800" dirty="0" err="1" smtClean="0">
                <a:solidFill>
                  <a:srgbClr val="0000FF"/>
                </a:solidFill>
                <a:sym typeface="Wingdings"/>
              </a:rPr>
              <a:t>Gluon</a:t>
            </a:r>
            <a:r>
              <a:rPr lang="de-DE" sz="1800" dirty="0" smtClean="0">
                <a:solidFill>
                  <a:srgbClr val="0000FF"/>
                </a:solidFill>
                <a:sym typeface="Wingdings"/>
              </a:rPr>
              <a:t> Plasma, </a:t>
            </a:r>
            <a:r>
              <a:rPr lang="de-DE" sz="1800" dirty="0" err="1" smtClean="0">
                <a:solidFill>
                  <a:srgbClr val="0000FF"/>
                </a:solidFill>
                <a:sym typeface="Wingdings"/>
              </a:rPr>
              <a:t>most</a:t>
            </a:r>
            <a:r>
              <a:rPr lang="de-DE" sz="1800" dirty="0" smtClean="0">
                <a:solidFill>
                  <a:srgbClr val="0000FF"/>
                </a:solidFill>
                <a:sym typeface="Wingdings"/>
              </a:rPr>
              <a:t> </a:t>
            </a:r>
            <a:r>
              <a:rPr lang="de-DE" sz="1800" dirty="0" err="1" smtClean="0">
                <a:solidFill>
                  <a:srgbClr val="0000FF"/>
                </a:solidFill>
                <a:sym typeface="Wingdings"/>
              </a:rPr>
              <a:t>elementary</a:t>
            </a:r>
            <a:r>
              <a:rPr lang="de-DE" sz="1800" dirty="0" smtClean="0">
                <a:solidFill>
                  <a:srgbClr val="0000FF"/>
                </a:solidFill>
                <a:sym typeface="Wingdings"/>
              </a:rPr>
              <a:t> matter in SM</a:t>
            </a:r>
            <a:endParaRPr lang="de-DE" sz="1800" dirty="0" smtClean="0">
              <a:solidFill>
                <a:srgbClr val="0000FF"/>
              </a:solidFill>
            </a:endParaRPr>
          </a:p>
          <a:p>
            <a:pPr marL="285750" indent="-285750" eaLnBrk="1" hangingPunct="1">
              <a:lnSpc>
                <a:spcPts val="2560"/>
              </a:lnSpc>
              <a:buFont typeface="Arial"/>
              <a:buChar char="•"/>
            </a:pPr>
            <a:r>
              <a:rPr lang="de-DE" sz="1800" dirty="0" err="1" smtClean="0"/>
              <a:t>restoration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chiral</a:t>
            </a:r>
            <a:r>
              <a:rPr lang="de-DE" sz="1800" dirty="0" smtClean="0"/>
              <a:t> </a:t>
            </a:r>
            <a:r>
              <a:rPr lang="de-DE" sz="1800" dirty="0" err="1" smtClean="0"/>
              <a:t>symmetry</a:t>
            </a:r>
            <a:r>
              <a:rPr lang="de-DE" sz="1800" dirty="0" smtClean="0"/>
              <a:t> </a:t>
            </a:r>
          </a:p>
          <a:p>
            <a:pPr eaLnBrk="1" hangingPunct="1">
              <a:lnSpc>
                <a:spcPts val="2560"/>
              </a:lnSpc>
            </a:pP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351072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de-DE" sz="800" dirty="0" smtClean="0">
                <a:latin typeface="Calibri"/>
                <a:cs typeface="Calibri"/>
              </a:rPr>
              <a:t>	</a:t>
            </a:r>
          </a:p>
          <a:p>
            <a:pPr marL="0" indent="0"/>
            <a:r>
              <a:rPr lang="de-DE" sz="2000" dirty="0" err="1" smtClean="0">
                <a:latin typeface="Calibri"/>
                <a:cs typeface="Calibri"/>
              </a:rPr>
              <a:t>Conclusions</a:t>
            </a:r>
            <a:r>
              <a:rPr lang="de-DE" sz="2000" dirty="0" smtClean="0">
                <a:latin typeface="Calibri"/>
                <a:cs typeface="Calibri"/>
              </a:rPr>
              <a:t> </a:t>
            </a:r>
            <a:r>
              <a:rPr lang="de-DE" sz="2000" dirty="0" err="1" smtClean="0">
                <a:latin typeface="Calibri"/>
                <a:cs typeface="Calibri"/>
              </a:rPr>
              <a:t>of</a:t>
            </a:r>
            <a:r>
              <a:rPr lang="de-DE" sz="2000" dirty="0" smtClean="0">
                <a:latin typeface="Calibri"/>
                <a:cs typeface="Calibri"/>
              </a:rPr>
              <a:t> </a:t>
            </a:r>
            <a:r>
              <a:rPr lang="de-DE" sz="2000" dirty="0" err="1" smtClean="0">
                <a:latin typeface="Calibri"/>
                <a:cs typeface="Calibri"/>
              </a:rPr>
              <a:t>the</a:t>
            </a:r>
            <a:r>
              <a:rPr lang="de-DE" sz="2000" dirty="0" smtClean="0">
                <a:latin typeface="Calibri"/>
                <a:cs typeface="Calibri"/>
              </a:rPr>
              <a:t> </a:t>
            </a:r>
            <a:r>
              <a:rPr lang="de-DE" sz="2000" dirty="0" smtClean="0">
                <a:solidFill>
                  <a:srgbClr val="0000FF"/>
                </a:solidFill>
                <a:latin typeface="Calibri"/>
                <a:cs typeface="Calibri"/>
              </a:rPr>
              <a:t>Heavy-Ion</a:t>
            </a:r>
            <a:r>
              <a:rPr lang="de-DE" sz="2000" dirty="0" smtClean="0">
                <a:solidFill>
                  <a:srgbClr val="0000FF"/>
                </a:solidFill>
              </a:rPr>
              <a:t> </a:t>
            </a:r>
            <a:r>
              <a:rPr lang="de-DE" sz="2000" dirty="0" smtClean="0">
                <a:solidFill>
                  <a:srgbClr val="0000FF"/>
                </a:solidFill>
                <a:latin typeface="Calibri"/>
                <a:cs typeface="Calibri"/>
              </a:rPr>
              <a:t>Town Meeting</a:t>
            </a:r>
            <a:r>
              <a:rPr lang="de-DE" sz="2000" dirty="0">
                <a:solidFill>
                  <a:srgbClr val="0000FF"/>
                </a:solidFill>
              </a:rPr>
              <a:t> </a:t>
            </a:r>
            <a:r>
              <a:rPr lang="de-DE" sz="2000" dirty="0" smtClean="0"/>
              <a:t>June 29 2012 at CERN:</a:t>
            </a:r>
          </a:p>
          <a:p>
            <a:pPr marL="0" indent="0"/>
            <a:r>
              <a:rPr lang="de-DE" sz="1400" i="1" dirty="0"/>
              <a:t> 	</a:t>
            </a:r>
            <a:r>
              <a:rPr lang="de-DE" sz="1400" i="1" dirty="0">
                <a:hlinkClick r:id="rId2"/>
              </a:rPr>
              <a:t>http://indico.cern.ch/event/</a:t>
            </a:r>
            <a:r>
              <a:rPr lang="de-DE" sz="1400" i="1" dirty="0" smtClean="0">
                <a:hlinkClick r:id="rId2"/>
              </a:rPr>
              <a:t>HItownmeeting</a:t>
            </a:r>
            <a:endParaRPr lang="de-DE" sz="1400" i="1" dirty="0" smtClean="0"/>
          </a:p>
          <a:p>
            <a:pPr marL="0" indent="0"/>
            <a:endParaRPr lang="de-DE" sz="1400" dirty="0" smtClean="0"/>
          </a:p>
          <a:p>
            <a:pPr marL="0" indent="0"/>
            <a:r>
              <a:rPr lang="de-DE" sz="1400" b="1" dirty="0" err="1" smtClean="0">
                <a:latin typeface="Calibri"/>
                <a:cs typeface="Calibri"/>
              </a:rPr>
              <a:t>Contribution</a:t>
            </a:r>
            <a:r>
              <a:rPr lang="de-DE" sz="1400" b="1" dirty="0" smtClean="0">
                <a:latin typeface="Calibri"/>
                <a:cs typeface="Calibri"/>
              </a:rPr>
              <a:t> ID 55:</a:t>
            </a:r>
            <a:endParaRPr lang="de-DE" sz="1400" b="1" dirty="0">
              <a:latin typeface="Calibri"/>
              <a:cs typeface="Calibri"/>
            </a:endParaRPr>
          </a:p>
          <a:p>
            <a:pPr marL="0" indent="0"/>
            <a:r>
              <a:rPr lang="de-DE" sz="1800" b="1" i="1" dirty="0" smtClean="0">
                <a:latin typeface="Calibri"/>
                <a:cs typeface="Calibri"/>
              </a:rPr>
              <a:t>        „1. The top </a:t>
            </a:r>
            <a:r>
              <a:rPr lang="de-DE" sz="1800" b="1" i="1" dirty="0" err="1" smtClean="0">
                <a:latin typeface="Calibri"/>
                <a:cs typeface="Calibri"/>
              </a:rPr>
              <a:t>priority</a:t>
            </a:r>
            <a:r>
              <a:rPr lang="de-DE" sz="1800" b="1" i="1" dirty="0" smtClean="0">
                <a:latin typeface="Calibri"/>
                <a:cs typeface="Calibri"/>
              </a:rPr>
              <a:t> </a:t>
            </a:r>
            <a:r>
              <a:rPr lang="de-DE" sz="1800" b="1" i="1" dirty="0" err="1" smtClean="0">
                <a:latin typeface="Calibri"/>
                <a:cs typeface="Calibri"/>
              </a:rPr>
              <a:t>for</a:t>
            </a:r>
            <a:r>
              <a:rPr lang="de-DE" sz="1800" b="1" i="1" dirty="0" smtClean="0">
                <a:latin typeface="Calibri"/>
                <a:cs typeface="Calibri"/>
              </a:rPr>
              <a:t> </a:t>
            </a:r>
            <a:r>
              <a:rPr lang="de-DE" sz="1800" b="1" i="1" dirty="0" err="1" smtClean="0">
                <a:latin typeface="Calibri"/>
                <a:cs typeface="Calibri"/>
              </a:rPr>
              <a:t>future</a:t>
            </a:r>
            <a:r>
              <a:rPr lang="de-DE" sz="1800" b="1" i="1" dirty="0" smtClean="0">
                <a:latin typeface="Calibri"/>
                <a:cs typeface="Calibri"/>
              </a:rPr>
              <a:t> </a:t>
            </a:r>
            <a:r>
              <a:rPr lang="de-DE" sz="1800" b="1" i="1" dirty="0" err="1" smtClean="0">
                <a:latin typeface="Calibri"/>
                <a:cs typeface="Calibri"/>
              </a:rPr>
              <a:t>quark</a:t>
            </a:r>
            <a:r>
              <a:rPr lang="de-DE" sz="1800" b="1" i="1" dirty="0" smtClean="0">
                <a:latin typeface="Calibri"/>
                <a:cs typeface="Calibri"/>
              </a:rPr>
              <a:t> matter </a:t>
            </a:r>
            <a:r>
              <a:rPr lang="de-DE" sz="1800" b="1" i="1" dirty="0" err="1" smtClean="0">
                <a:latin typeface="Calibri"/>
                <a:cs typeface="Calibri"/>
              </a:rPr>
              <a:t>research</a:t>
            </a:r>
            <a:r>
              <a:rPr lang="de-DE" sz="1800" b="1" i="1" dirty="0" smtClean="0">
                <a:latin typeface="Calibri"/>
                <a:cs typeface="Calibri"/>
              </a:rPr>
              <a:t> in Europe </a:t>
            </a:r>
            <a:r>
              <a:rPr lang="de-DE" sz="1800" b="1" i="1" dirty="0" err="1" smtClean="0">
                <a:latin typeface="Calibri"/>
                <a:cs typeface="Calibri"/>
              </a:rPr>
              <a:t>is</a:t>
            </a:r>
            <a:r>
              <a:rPr lang="de-DE" sz="1800" b="1" i="1" dirty="0" smtClean="0">
                <a:latin typeface="Calibri"/>
                <a:cs typeface="Calibri"/>
              </a:rPr>
              <a:t> </a:t>
            </a:r>
            <a:r>
              <a:rPr lang="de-DE" sz="1800" b="1" i="1" dirty="0" err="1" smtClean="0">
                <a:latin typeface="Calibri"/>
                <a:cs typeface="Calibri"/>
              </a:rPr>
              <a:t>the</a:t>
            </a:r>
            <a:r>
              <a:rPr lang="de-DE" sz="1800" b="1" i="1" dirty="0" smtClean="0">
                <a:latin typeface="Calibri"/>
                <a:cs typeface="Calibri"/>
              </a:rPr>
              <a:t> </a:t>
            </a:r>
          </a:p>
          <a:p>
            <a:pPr marL="0" indent="0"/>
            <a:r>
              <a:rPr lang="de-DE" sz="1800" b="1" i="1" dirty="0" smtClean="0">
                <a:latin typeface="Calibri"/>
                <a:cs typeface="Calibri"/>
              </a:rPr>
              <a:t>      </a:t>
            </a:r>
            <a:r>
              <a:rPr lang="de-DE" sz="1800" b="1" i="1" dirty="0" err="1" smtClean="0">
                <a:latin typeface="Calibri"/>
                <a:cs typeface="Calibri"/>
              </a:rPr>
              <a:t>full</a:t>
            </a:r>
            <a:r>
              <a:rPr lang="de-DE" sz="1800" b="1" i="1" dirty="0" smtClean="0">
                <a:latin typeface="Calibri"/>
                <a:cs typeface="Calibri"/>
              </a:rPr>
              <a:t> </a:t>
            </a:r>
            <a:r>
              <a:rPr lang="de-DE" sz="1800" b="1" i="1" dirty="0" err="1" smtClean="0">
                <a:latin typeface="Calibri"/>
                <a:cs typeface="Calibri"/>
              </a:rPr>
              <a:t>exploitation</a:t>
            </a:r>
            <a:r>
              <a:rPr lang="de-DE" sz="1800" b="1" i="1" dirty="0" smtClean="0">
                <a:latin typeface="Calibri"/>
                <a:cs typeface="Calibri"/>
              </a:rPr>
              <a:t> </a:t>
            </a:r>
            <a:r>
              <a:rPr lang="de-DE" sz="1800" b="1" i="1" dirty="0" err="1" smtClean="0">
                <a:latin typeface="Calibri"/>
                <a:cs typeface="Calibri"/>
              </a:rPr>
              <a:t>of</a:t>
            </a:r>
            <a:r>
              <a:rPr lang="de-DE" sz="1800" b="1" i="1" dirty="0" smtClean="0">
                <a:latin typeface="Calibri"/>
                <a:cs typeface="Calibri"/>
              </a:rPr>
              <a:t> </a:t>
            </a:r>
            <a:r>
              <a:rPr lang="de-DE" sz="1800" b="1" i="1" dirty="0" err="1" smtClean="0">
                <a:latin typeface="Calibri"/>
                <a:cs typeface="Calibri"/>
              </a:rPr>
              <a:t>the</a:t>
            </a:r>
            <a:r>
              <a:rPr lang="de-DE" sz="1800" b="1" i="1" dirty="0" smtClean="0">
                <a:latin typeface="Calibri"/>
                <a:cs typeface="Calibri"/>
              </a:rPr>
              <a:t> </a:t>
            </a:r>
            <a:r>
              <a:rPr lang="de-DE" sz="1800" b="1" i="1" dirty="0" err="1" smtClean="0">
                <a:latin typeface="Calibri"/>
                <a:cs typeface="Calibri"/>
              </a:rPr>
              <a:t>physics</a:t>
            </a:r>
            <a:r>
              <a:rPr lang="de-DE" sz="1800" b="1" i="1" dirty="0" smtClean="0">
                <a:latin typeface="Calibri"/>
                <a:cs typeface="Calibri"/>
              </a:rPr>
              <a:t> potential </a:t>
            </a:r>
            <a:r>
              <a:rPr lang="de-DE" sz="1800" b="1" i="1" dirty="0" err="1" smtClean="0">
                <a:latin typeface="Calibri"/>
                <a:cs typeface="Calibri"/>
              </a:rPr>
              <a:t>of</a:t>
            </a:r>
            <a:r>
              <a:rPr lang="de-DE" sz="1800" b="1" i="1" dirty="0" smtClean="0">
                <a:latin typeface="Calibri"/>
                <a:cs typeface="Calibri"/>
              </a:rPr>
              <a:t> </a:t>
            </a:r>
            <a:r>
              <a:rPr lang="de-DE" sz="1800" b="1" i="1" dirty="0" err="1" smtClean="0">
                <a:latin typeface="Calibri"/>
                <a:cs typeface="Calibri"/>
              </a:rPr>
              <a:t>colliding</a:t>
            </a:r>
            <a:r>
              <a:rPr lang="de-DE" sz="1800" b="1" i="1" dirty="0" smtClean="0">
                <a:latin typeface="Calibri"/>
                <a:cs typeface="Calibri"/>
              </a:rPr>
              <a:t> heavy </a:t>
            </a:r>
            <a:r>
              <a:rPr lang="de-DE" sz="1800" b="1" i="1" dirty="0" err="1" smtClean="0">
                <a:latin typeface="Calibri"/>
                <a:cs typeface="Calibri"/>
              </a:rPr>
              <a:t>ions</a:t>
            </a:r>
            <a:r>
              <a:rPr lang="de-DE" sz="1800" b="1" i="1" dirty="0" smtClean="0">
                <a:latin typeface="Calibri"/>
                <a:cs typeface="Calibri"/>
              </a:rPr>
              <a:t> in </a:t>
            </a:r>
            <a:r>
              <a:rPr lang="de-DE" sz="1800" b="1" i="1" dirty="0" err="1" smtClean="0">
                <a:latin typeface="Calibri"/>
                <a:cs typeface="Calibri"/>
              </a:rPr>
              <a:t>the</a:t>
            </a:r>
            <a:r>
              <a:rPr lang="de-DE" sz="1800" b="1" i="1" dirty="0" smtClean="0">
                <a:latin typeface="Calibri"/>
                <a:cs typeface="Calibri"/>
              </a:rPr>
              <a:t> LHC“</a:t>
            </a:r>
          </a:p>
          <a:p>
            <a:pPr marL="0" indent="0"/>
            <a:endParaRPr lang="de-DE" sz="1800" dirty="0"/>
          </a:p>
          <a:p>
            <a:pPr marL="0" indent="0"/>
            <a:endParaRPr lang="de-DE" sz="2000" dirty="0" smtClean="0"/>
          </a:p>
          <a:p>
            <a:pPr marL="0" indent="0"/>
            <a:r>
              <a:rPr lang="de-DE" sz="2000" dirty="0" smtClean="0"/>
              <a:t> </a:t>
            </a:r>
            <a:r>
              <a:rPr lang="de-DE" sz="2000" dirty="0" err="1" smtClean="0"/>
              <a:t>Priority</a:t>
            </a:r>
            <a:r>
              <a:rPr lang="de-DE" sz="2000" dirty="0" smtClean="0"/>
              <a:t> </a:t>
            </a:r>
            <a:r>
              <a:rPr lang="de-DE" sz="2000" dirty="0" err="1" smtClean="0"/>
              <a:t>endorsed</a:t>
            </a:r>
            <a:r>
              <a:rPr lang="de-DE" sz="2000" dirty="0" smtClean="0"/>
              <a:t> </a:t>
            </a:r>
            <a:r>
              <a:rPr lang="de-DE" sz="2000" dirty="0" err="1" smtClean="0"/>
              <a:t>by</a:t>
            </a:r>
            <a:r>
              <a:rPr lang="de-DE" sz="2000" dirty="0"/>
              <a:t> </a:t>
            </a:r>
            <a:r>
              <a:rPr lang="de-DE" sz="2000" dirty="0" smtClean="0">
                <a:solidFill>
                  <a:srgbClr val="0000FF"/>
                </a:solidFill>
              </a:rPr>
              <a:t>NUPECC:</a:t>
            </a:r>
          </a:p>
          <a:p>
            <a:pPr marL="0" indent="0"/>
            <a:endParaRPr lang="de-DE" sz="1400" i="1" dirty="0" smtClean="0"/>
          </a:p>
          <a:p>
            <a:pPr marL="0" indent="0"/>
            <a:r>
              <a:rPr lang="de-DE" sz="1400" b="1" dirty="0" err="1" smtClean="0"/>
              <a:t>Contribution</a:t>
            </a:r>
            <a:r>
              <a:rPr lang="de-DE" sz="1400" b="1" dirty="0" smtClean="0"/>
              <a:t> ID 32:</a:t>
            </a:r>
            <a:endParaRPr lang="de-DE" sz="1400" dirty="0"/>
          </a:p>
          <a:p>
            <a:pPr marL="0" indent="0"/>
            <a:r>
              <a:rPr lang="de-DE" sz="1400" dirty="0" smtClean="0"/>
              <a:t>„Support </a:t>
            </a:r>
            <a:r>
              <a:rPr lang="de-DE" sz="1400" dirty="0" err="1"/>
              <a:t>for</a:t>
            </a:r>
            <a:r>
              <a:rPr lang="de-DE" sz="1400" dirty="0"/>
              <a:t> R &amp; D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complete</a:t>
            </a:r>
            <a:r>
              <a:rPr lang="de-DE" sz="1400" dirty="0"/>
              <a:t> a </a:t>
            </a:r>
            <a:r>
              <a:rPr lang="de-DE" sz="1400" dirty="0" err="1"/>
              <a:t>technical</a:t>
            </a:r>
            <a:r>
              <a:rPr lang="de-DE" sz="1400" dirty="0"/>
              <a:t> design </a:t>
            </a:r>
            <a:r>
              <a:rPr lang="de-DE" sz="1400" dirty="0" err="1"/>
              <a:t>report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LHeC</a:t>
            </a:r>
            <a:r>
              <a:rPr lang="de-DE" sz="1400" dirty="0"/>
              <a:t> was also </a:t>
            </a:r>
            <a:r>
              <a:rPr lang="de-DE" sz="1400" dirty="0" err="1"/>
              <a:t>included</a:t>
            </a:r>
            <a:r>
              <a:rPr lang="de-DE" sz="1400" dirty="0"/>
              <a:t> </a:t>
            </a:r>
            <a:r>
              <a:rPr lang="de-DE" sz="1400" dirty="0" err="1"/>
              <a:t>among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recommendations</a:t>
            </a:r>
            <a:r>
              <a:rPr lang="de-DE" sz="1400" dirty="0"/>
              <a:t> in </a:t>
            </a:r>
            <a:r>
              <a:rPr lang="de-DE" sz="1400" dirty="0" err="1"/>
              <a:t>the</a:t>
            </a:r>
            <a:r>
              <a:rPr lang="de-DE" sz="1400" dirty="0"/>
              <a:t> Long Range plan, but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lower</a:t>
            </a:r>
            <a:r>
              <a:rPr lang="de-DE" sz="1400" dirty="0"/>
              <a:t> </a:t>
            </a:r>
            <a:r>
              <a:rPr lang="de-DE" sz="1400" dirty="0" err="1"/>
              <a:t>priority</a:t>
            </a:r>
            <a:r>
              <a:rPr lang="de-DE" sz="1400" dirty="0"/>
              <a:t>. </a:t>
            </a:r>
            <a:r>
              <a:rPr lang="de-DE" sz="1400" dirty="0" err="1"/>
              <a:t>From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point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view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Heavy Ion </a:t>
            </a:r>
            <a:r>
              <a:rPr lang="de-DE" sz="1400" dirty="0" err="1"/>
              <a:t>community</a:t>
            </a:r>
            <a:r>
              <a:rPr lang="de-DE" sz="1400" dirty="0"/>
              <a:t>,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LHec</a:t>
            </a:r>
            <a:r>
              <a:rPr lang="de-DE" sz="1400" dirty="0"/>
              <a:t> </a:t>
            </a:r>
            <a:r>
              <a:rPr lang="de-DE" sz="1400" dirty="0" err="1"/>
              <a:t>could</a:t>
            </a:r>
            <a:r>
              <a:rPr lang="de-DE" sz="1400" dirty="0"/>
              <a:t> </a:t>
            </a:r>
            <a:r>
              <a:rPr lang="de-DE" sz="1400" dirty="0" err="1"/>
              <a:t>thus</a:t>
            </a:r>
            <a:r>
              <a:rPr lang="de-DE" sz="1400" dirty="0"/>
              <a:t> </a:t>
            </a:r>
            <a:r>
              <a:rPr lang="de-DE" sz="1400" dirty="0" err="1"/>
              <a:t>be</a:t>
            </a:r>
            <a:r>
              <a:rPr lang="de-DE" sz="1400" dirty="0"/>
              <a:t> </a:t>
            </a:r>
            <a:r>
              <a:rPr lang="de-DE" sz="1400" dirty="0" err="1"/>
              <a:t>seen</a:t>
            </a:r>
            <a:r>
              <a:rPr lang="de-DE" sz="1400" dirty="0"/>
              <a:t> </a:t>
            </a:r>
            <a:r>
              <a:rPr lang="de-DE" sz="1400" dirty="0" err="1"/>
              <a:t>as</a:t>
            </a:r>
            <a:r>
              <a:rPr lang="de-DE" sz="1400" dirty="0"/>
              <a:t> an </a:t>
            </a:r>
            <a:r>
              <a:rPr lang="de-DE" sz="1400" dirty="0" err="1"/>
              <a:t>interesting</a:t>
            </a:r>
            <a:r>
              <a:rPr lang="de-DE" sz="1400" dirty="0"/>
              <a:t> </a:t>
            </a:r>
            <a:r>
              <a:rPr lang="de-DE" sz="1400" dirty="0" err="1"/>
              <a:t>option</a:t>
            </a:r>
            <a:r>
              <a:rPr lang="de-DE" sz="1400" dirty="0"/>
              <a:t> in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future</a:t>
            </a:r>
            <a:r>
              <a:rPr lang="de-DE" sz="1400" dirty="0"/>
              <a:t>, </a:t>
            </a:r>
            <a:r>
              <a:rPr lang="de-DE" sz="1400" dirty="0" err="1"/>
              <a:t>if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necessary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mass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people</a:t>
            </a:r>
            <a:r>
              <a:rPr lang="de-DE" sz="1400" dirty="0"/>
              <a:t> </a:t>
            </a:r>
            <a:r>
              <a:rPr lang="de-DE" sz="1400" dirty="0" err="1"/>
              <a:t>could</a:t>
            </a:r>
            <a:r>
              <a:rPr lang="de-DE" sz="1400" dirty="0"/>
              <a:t> </a:t>
            </a:r>
            <a:r>
              <a:rPr lang="de-DE" sz="1400" dirty="0" err="1"/>
              <a:t>be</a:t>
            </a:r>
            <a:r>
              <a:rPr lang="de-DE" sz="1400" dirty="0"/>
              <a:t> </a:t>
            </a:r>
            <a:r>
              <a:rPr lang="de-DE" sz="1400" dirty="0" err="1"/>
              <a:t>assembled</a:t>
            </a:r>
            <a:r>
              <a:rPr lang="de-DE" sz="1400" dirty="0">
                <a:solidFill>
                  <a:srgbClr val="FF0000"/>
                </a:solidFill>
              </a:rPr>
              <a:t>. The </a:t>
            </a:r>
            <a:r>
              <a:rPr lang="de-DE" sz="1400" dirty="0" err="1">
                <a:solidFill>
                  <a:srgbClr val="FF0000"/>
                </a:solidFill>
              </a:rPr>
              <a:t>recent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proposal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to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use</a:t>
            </a:r>
            <a:r>
              <a:rPr lang="de-DE" sz="1400" dirty="0">
                <a:solidFill>
                  <a:srgbClr val="FF0000"/>
                </a:solidFill>
              </a:rPr>
              <a:t> Point 2 (</a:t>
            </a:r>
            <a:r>
              <a:rPr lang="de-DE" sz="1400" dirty="0" err="1">
                <a:solidFill>
                  <a:srgbClr val="FF0000"/>
                </a:solidFill>
              </a:rPr>
              <a:t>where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the</a:t>
            </a:r>
            <a:r>
              <a:rPr lang="de-DE" sz="1400" dirty="0">
                <a:solidFill>
                  <a:srgbClr val="FF0000"/>
                </a:solidFill>
              </a:rPr>
              <a:t> ALICE </a:t>
            </a:r>
            <a:r>
              <a:rPr lang="de-DE" sz="1400" dirty="0" err="1">
                <a:solidFill>
                  <a:srgbClr val="FF0000"/>
                </a:solidFill>
              </a:rPr>
              <a:t>experiment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is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located</a:t>
            </a:r>
            <a:r>
              <a:rPr lang="de-DE" sz="1400" dirty="0">
                <a:solidFill>
                  <a:srgbClr val="FF0000"/>
                </a:solidFill>
              </a:rPr>
              <a:t>) </a:t>
            </a:r>
            <a:r>
              <a:rPr lang="de-DE" sz="1400" dirty="0" err="1">
                <a:solidFill>
                  <a:srgbClr val="FF0000"/>
                </a:solidFill>
              </a:rPr>
              <a:t>as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the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interaction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region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for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the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LHeC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is</a:t>
            </a:r>
            <a:r>
              <a:rPr lang="de-DE" sz="1400" dirty="0">
                <a:solidFill>
                  <a:srgbClr val="FF0000"/>
                </a:solidFill>
              </a:rPr>
              <a:t> not </a:t>
            </a:r>
            <a:r>
              <a:rPr lang="de-DE" sz="1400" dirty="0" err="1">
                <a:solidFill>
                  <a:srgbClr val="FF0000"/>
                </a:solidFill>
              </a:rPr>
              <a:t>supported</a:t>
            </a:r>
            <a:r>
              <a:rPr lang="de-DE" sz="1400" dirty="0">
                <a:solidFill>
                  <a:srgbClr val="FF0000"/>
                </a:solidFill>
              </a:rPr>
              <a:t>, </a:t>
            </a:r>
            <a:r>
              <a:rPr lang="de-DE" sz="1400" dirty="0" err="1">
                <a:solidFill>
                  <a:srgbClr val="FF0000"/>
                </a:solidFill>
              </a:rPr>
              <a:t>if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installation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were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to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start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before</a:t>
            </a:r>
            <a:r>
              <a:rPr lang="de-DE" sz="1400" dirty="0">
                <a:solidFill>
                  <a:srgbClr val="FF0000"/>
                </a:solidFill>
              </a:rPr>
              <a:t> 2025, </a:t>
            </a:r>
            <a:r>
              <a:rPr lang="de-DE" sz="1400" dirty="0" err="1">
                <a:solidFill>
                  <a:srgbClr val="FF0000"/>
                </a:solidFill>
              </a:rPr>
              <a:t>because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it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is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incompatible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with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the</a:t>
            </a:r>
            <a:r>
              <a:rPr lang="de-DE" sz="1400" dirty="0">
                <a:solidFill>
                  <a:srgbClr val="FF0000"/>
                </a:solidFill>
              </a:rPr>
              <a:t> top </a:t>
            </a:r>
            <a:r>
              <a:rPr lang="de-DE" sz="1400" dirty="0" err="1">
                <a:solidFill>
                  <a:srgbClr val="FF0000"/>
                </a:solidFill>
              </a:rPr>
              <a:t>priority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of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the</a:t>
            </a:r>
            <a:r>
              <a:rPr lang="de-DE" sz="1400" dirty="0">
                <a:solidFill>
                  <a:srgbClr val="FF0000"/>
                </a:solidFill>
              </a:rPr>
              <a:t> Long Range plan</a:t>
            </a:r>
            <a:r>
              <a:rPr lang="de-DE" sz="1400" dirty="0" smtClean="0">
                <a:solidFill>
                  <a:srgbClr val="FF0000"/>
                </a:solidFill>
              </a:rPr>
              <a:t>.“</a:t>
            </a:r>
            <a:endParaRPr lang="de-DE" sz="1400" i="1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604248" y="2580105"/>
            <a:ext cx="7617326" cy="748632"/>
          </a:xfrm>
          <a:prstGeom prst="rect">
            <a:avLst/>
          </a:prstGeom>
          <a:ln w="25400">
            <a:solidFill>
              <a:srgbClr val="FF0000"/>
            </a:solidFill>
          </a:ln>
          <a:effectLst/>
        </p:spPr>
        <p:txBody>
          <a:bodyPr rtlCol="0" anchor="ctr"/>
          <a:lstStyle/>
          <a:p>
            <a:pPr algn="ctr"/>
            <a:endParaRPr lang="de-DE">
              <a:solidFill>
                <a:srgbClr val="0000FF"/>
              </a:solidFill>
            </a:endParaRP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57200" y="197556"/>
            <a:ext cx="8578850" cy="908050"/>
          </a:xfrm>
        </p:spPr>
        <p:txBody>
          <a:bodyPr/>
          <a:lstStyle/>
          <a:p>
            <a:r>
              <a:rPr lang="de-DE" dirty="0" smtClean="0"/>
              <a:t>Heavy-Ion </a:t>
            </a:r>
            <a:r>
              <a:rPr lang="de-DE" dirty="0" err="1" smtClean="0"/>
              <a:t>collisions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LHC - </a:t>
            </a:r>
            <a:r>
              <a:rPr lang="de-DE" dirty="0" err="1" smtClean="0"/>
              <a:t>conclusions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1233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1" descr="ALICE_event_167693_0x3d94315a_2011-11-12_06:51:12_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89" y="1598"/>
            <a:ext cx="8513011" cy="626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132682" y="1598"/>
            <a:ext cx="8903368" cy="6124565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0" y="4986421"/>
            <a:ext cx="1818105" cy="1139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6354345" y="5128403"/>
            <a:ext cx="1818105" cy="11397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9882" y="948414"/>
            <a:ext cx="8446168" cy="1163795"/>
          </a:xfrm>
        </p:spPr>
        <p:txBody>
          <a:bodyPr/>
          <a:lstStyle/>
          <a:p>
            <a:pPr marL="0" indent="0" algn="ctr"/>
            <a:r>
              <a:rPr lang="de-DE" dirty="0" smtClean="0"/>
              <a:t>The </a:t>
            </a:r>
            <a:r>
              <a:rPr lang="de-DE" dirty="0" err="1"/>
              <a:t>E</a:t>
            </a:r>
            <a:r>
              <a:rPr lang="de-DE" dirty="0" err="1" smtClean="0"/>
              <a:t>nergy</a:t>
            </a:r>
            <a:r>
              <a:rPr lang="de-DE" dirty="0" smtClean="0"/>
              <a:t> </a:t>
            </a:r>
            <a:r>
              <a:rPr lang="de-DE" dirty="0" err="1" smtClean="0"/>
              <a:t>Frontier</a:t>
            </a:r>
            <a:r>
              <a:rPr lang="de-DE" dirty="0" smtClean="0"/>
              <a:t>: </a:t>
            </a:r>
            <a:endParaRPr lang="de-DE" dirty="0"/>
          </a:p>
          <a:p>
            <a:pPr marL="0" indent="0" algn="ctr"/>
            <a:r>
              <a:rPr lang="de-DE" dirty="0" smtClean="0"/>
              <a:t>Heavy-Ion </a:t>
            </a:r>
            <a:r>
              <a:rPr lang="de-DE" dirty="0" err="1" smtClean="0"/>
              <a:t>Collisions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smtClean="0"/>
              <a:t>LHC</a:t>
            </a:r>
          </a:p>
          <a:p>
            <a:pPr marL="0" indent="0" algn="ctr"/>
            <a:endParaRPr lang="de-DE" dirty="0"/>
          </a:p>
          <a:p>
            <a:pPr marL="0" indent="0" algn="ctr"/>
            <a:endParaRPr lang="de-DE" dirty="0" smtClean="0"/>
          </a:p>
          <a:p>
            <a:pPr marL="0" indent="0" algn="ctr"/>
            <a:endParaRPr lang="de-DE" dirty="0"/>
          </a:p>
          <a:p>
            <a:pPr marL="0" indent="0" algn="ctr"/>
            <a:r>
              <a:rPr lang="de-DE" dirty="0" smtClean="0"/>
              <a:t>NUPECC-statement:</a:t>
            </a:r>
          </a:p>
          <a:p>
            <a:pPr marL="0" indent="0" algn="ctr"/>
            <a:r>
              <a:rPr lang="de-DE" dirty="0" smtClean="0"/>
              <a:t>„ALICE </a:t>
            </a:r>
            <a:r>
              <a:rPr lang="de-DE" dirty="0" err="1" smtClean="0"/>
              <a:t>experiment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highest</a:t>
            </a:r>
            <a:r>
              <a:rPr lang="de-DE" dirty="0" smtClean="0"/>
              <a:t> </a:t>
            </a:r>
            <a:r>
              <a:rPr lang="de-DE" dirty="0" err="1" smtClean="0"/>
              <a:t>priority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High </a:t>
            </a:r>
            <a:r>
              <a:rPr lang="de-DE" dirty="0" err="1"/>
              <a:t>E</a:t>
            </a:r>
            <a:r>
              <a:rPr lang="de-DE" dirty="0" err="1" smtClean="0"/>
              <a:t>nergy</a:t>
            </a:r>
            <a:r>
              <a:rPr lang="de-DE" dirty="0" smtClean="0"/>
              <a:t> </a:t>
            </a:r>
            <a:r>
              <a:rPr lang="de-DE" dirty="0" err="1"/>
              <a:t>N</a:t>
            </a:r>
            <a:r>
              <a:rPr lang="de-DE" dirty="0" err="1" smtClean="0"/>
              <a:t>uclear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r>
              <a:rPr lang="de-DE" dirty="0" smtClean="0"/>
              <a:t> in Europe“.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6286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70" y="972282"/>
            <a:ext cx="5318980" cy="3706665"/>
          </a:xfrm>
          <a:prstGeom prst="rect">
            <a:avLst/>
          </a:prstGeom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457199" y="1255889"/>
            <a:ext cx="8472905" cy="4870274"/>
          </a:xfrm>
        </p:spPr>
        <p:txBody>
          <a:bodyPr/>
          <a:lstStyle/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r>
              <a:rPr lang="de-DE" sz="1800" dirty="0" smtClean="0"/>
              <a:t>	</a:t>
            </a:r>
            <a:r>
              <a:rPr lang="de-DE" sz="1800" dirty="0" smtClean="0">
                <a:solidFill>
                  <a:srgbClr val="FF0000"/>
                </a:solidFill>
              </a:rPr>
              <a:t>Large </a:t>
            </a:r>
            <a:r>
              <a:rPr lang="de-DE" sz="1800" dirty="0" err="1" smtClean="0">
                <a:solidFill>
                  <a:srgbClr val="FF0000"/>
                </a:solidFill>
              </a:rPr>
              <a:t>excess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of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direct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photons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pointing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to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effective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temperatures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far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above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i="1" dirty="0" err="1" smtClean="0">
                <a:solidFill>
                  <a:srgbClr val="FF0000"/>
                </a:solidFill>
              </a:rPr>
              <a:t>T</a:t>
            </a:r>
            <a:r>
              <a:rPr lang="de-DE" sz="1800" i="1" baseline="-25000" dirty="0" err="1" smtClean="0">
                <a:solidFill>
                  <a:srgbClr val="FF0000"/>
                </a:solidFill>
              </a:rPr>
              <a:t>c</a:t>
            </a:r>
            <a:r>
              <a:rPr lang="de-DE" sz="1800" i="1" dirty="0" smtClean="0">
                <a:solidFill>
                  <a:srgbClr val="FF0000"/>
                </a:solidFill>
              </a:rPr>
              <a:t>: </a:t>
            </a:r>
          </a:p>
          <a:p>
            <a:r>
              <a:rPr lang="de-DE" sz="2400" i="1" dirty="0"/>
              <a:t> </a:t>
            </a:r>
            <a:r>
              <a:rPr lang="de-DE" sz="2400" i="1" dirty="0" smtClean="0"/>
              <a:t>    </a:t>
            </a:r>
            <a:r>
              <a:rPr lang="de-DE" sz="2400" dirty="0" smtClean="0">
                <a:solidFill>
                  <a:srgbClr val="0000FF"/>
                </a:solidFill>
              </a:rPr>
              <a:t>Hottest </a:t>
            </a:r>
            <a:r>
              <a:rPr lang="de-DE" sz="2400" dirty="0" err="1" smtClean="0">
                <a:solidFill>
                  <a:srgbClr val="0000FF"/>
                </a:solidFill>
              </a:rPr>
              <a:t>system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smtClean="0">
                <a:solidFill>
                  <a:srgbClr val="0000FF"/>
                </a:solidFill>
              </a:rPr>
              <a:t>(T &gt;300 </a:t>
            </a:r>
            <a:r>
              <a:rPr lang="de-DE" sz="2400" dirty="0" err="1" smtClean="0">
                <a:solidFill>
                  <a:srgbClr val="0000FF"/>
                </a:solidFill>
              </a:rPr>
              <a:t>MeV</a:t>
            </a:r>
            <a:r>
              <a:rPr lang="de-DE" sz="2400" dirty="0" smtClean="0">
                <a:solidFill>
                  <a:srgbClr val="0000FF"/>
                </a:solidFill>
              </a:rPr>
              <a:t>) </a:t>
            </a:r>
            <a:r>
              <a:rPr lang="de-DE" sz="2400" dirty="0" err="1" smtClean="0">
                <a:solidFill>
                  <a:srgbClr val="0000FF"/>
                </a:solidFill>
              </a:rPr>
              <a:t>ever</a:t>
            </a:r>
            <a:r>
              <a:rPr lang="de-DE" sz="2400" dirty="0" smtClean="0">
                <a:solidFill>
                  <a:srgbClr val="0000FF"/>
                </a:solidFill>
              </a:rPr>
              <a:t> </a:t>
            </a:r>
            <a:r>
              <a:rPr lang="de-DE" sz="2400" dirty="0" err="1" smtClean="0">
                <a:solidFill>
                  <a:srgbClr val="0000FF"/>
                </a:solidFill>
              </a:rPr>
              <a:t>produced</a:t>
            </a:r>
            <a:r>
              <a:rPr lang="de-DE" sz="2400" dirty="0" smtClean="0">
                <a:solidFill>
                  <a:srgbClr val="0000FF"/>
                </a:solidFill>
              </a:rPr>
              <a:t> in a human </a:t>
            </a:r>
            <a:r>
              <a:rPr lang="de-DE" sz="2400" dirty="0" err="1" smtClean="0">
                <a:solidFill>
                  <a:srgbClr val="0000FF"/>
                </a:solidFill>
              </a:rPr>
              <a:t>laboratory</a:t>
            </a:r>
            <a:endParaRPr lang="de-DE" sz="2400" dirty="0">
              <a:solidFill>
                <a:srgbClr val="0000FF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197556"/>
            <a:ext cx="8111958" cy="908050"/>
          </a:xfrm>
        </p:spPr>
        <p:txBody>
          <a:bodyPr/>
          <a:lstStyle/>
          <a:p>
            <a:r>
              <a:rPr lang="de-DE" dirty="0" smtClean="0"/>
              <a:t>LHC HI-</a:t>
            </a:r>
            <a:r>
              <a:rPr lang="de-DE" dirty="0" smtClean="0"/>
              <a:t>highlights (1)  </a:t>
            </a:r>
            <a:r>
              <a:rPr lang="de-DE" dirty="0" smtClean="0"/>
              <a:t>– thermal </a:t>
            </a:r>
            <a:r>
              <a:rPr lang="de-DE" dirty="0" err="1" smtClean="0"/>
              <a:t>radiation</a:t>
            </a:r>
            <a:endParaRPr lang="de-DE" dirty="0"/>
          </a:p>
        </p:txBody>
      </p:sp>
      <p:cxnSp>
        <p:nvCxnSpPr>
          <p:cNvPr id="5" name="Lige pilforbindelse 4"/>
          <p:cNvCxnSpPr/>
          <p:nvPr/>
        </p:nvCxnSpPr>
        <p:spPr bwMode="auto">
          <a:xfrm flipV="1">
            <a:off x="935789" y="2326106"/>
            <a:ext cx="1630948" cy="2499894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19126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457200" y="1255889"/>
            <a:ext cx="7844589" cy="4870274"/>
          </a:xfrm>
        </p:spPr>
        <p:txBody>
          <a:bodyPr/>
          <a:lstStyle/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 smtClean="0"/>
          </a:p>
          <a:p>
            <a:endParaRPr lang="de-DE" sz="2400" dirty="0" smtClean="0"/>
          </a:p>
          <a:p>
            <a:endParaRPr lang="de-DE" sz="2400" dirty="0" smtClean="0"/>
          </a:p>
          <a:p>
            <a:endParaRPr lang="de-DE" sz="2400" dirty="0"/>
          </a:p>
          <a:p>
            <a:r>
              <a:rPr lang="de-DE" sz="2400" dirty="0" err="1" smtClean="0"/>
              <a:t>Direct</a:t>
            </a:r>
            <a:r>
              <a:rPr lang="de-DE" sz="2400" dirty="0" smtClean="0"/>
              <a:t> </a:t>
            </a:r>
            <a:r>
              <a:rPr lang="de-DE" sz="2400" dirty="0" err="1" smtClean="0"/>
              <a:t>observation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</a:t>
            </a:r>
            <a:r>
              <a:rPr lang="de-DE" sz="2400" u="sng" dirty="0" smtClean="0">
                <a:solidFill>
                  <a:srgbClr val="FF0000"/>
                </a:solidFill>
              </a:rPr>
              <a:t>large </a:t>
            </a:r>
            <a:r>
              <a:rPr lang="de-DE" sz="2400" u="sng" dirty="0" err="1" smtClean="0">
                <a:solidFill>
                  <a:srgbClr val="FF0000"/>
                </a:solidFill>
              </a:rPr>
              <a:t>partonic</a:t>
            </a:r>
            <a:r>
              <a:rPr lang="de-DE" sz="2400" u="sng" dirty="0" smtClean="0">
                <a:solidFill>
                  <a:srgbClr val="FF0000"/>
                </a:solidFill>
              </a:rPr>
              <a:t> </a:t>
            </a:r>
            <a:r>
              <a:rPr lang="de-DE" sz="2400" u="sng" dirty="0" err="1" smtClean="0">
                <a:solidFill>
                  <a:srgbClr val="FF0000"/>
                </a:solidFill>
              </a:rPr>
              <a:t>energy</a:t>
            </a:r>
            <a:r>
              <a:rPr lang="de-DE" sz="2400" u="sng" dirty="0" smtClean="0">
                <a:solidFill>
                  <a:srgbClr val="FF0000"/>
                </a:solidFill>
              </a:rPr>
              <a:t> </a:t>
            </a:r>
            <a:r>
              <a:rPr lang="de-DE" sz="2400" u="sng" dirty="0" err="1" smtClean="0">
                <a:solidFill>
                  <a:srgbClr val="FF0000"/>
                </a:solidFill>
              </a:rPr>
              <a:t>loss</a:t>
            </a:r>
            <a:r>
              <a:rPr lang="de-DE" sz="2400" u="sng" dirty="0" smtClean="0">
                <a:solidFill>
                  <a:srgbClr val="FF0000"/>
                </a:solidFill>
              </a:rPr>
              <a:t> </a:t>
            </a:r>
            <a:r>
              <a:rPr lang="de-DE" sz="2400" dirty="0" smtClean="0"/>
              <a:t>in </a:t>
            </a:r>
            <a:r>
              <a:rPr lang="de-DE" sz="2400" dirty="0" err="1" smtClean="0"/>
              <a:t>the</a:t>
            </a:r>
            <a:r>
              <a:rPr lang="de-DE" sz="2400" dirty="0" smtClean="0"/>
              <a:t> QGP via </a:t>
            </a:r>
            <a:r>
              <a:rPr lang="de-DE" sz="2400" dirty="0" err="1" smtClean="0"/>
              <a:t>γ</a:t>
            </a:r>
            <a:r>
              <a:rPr lang="de-DE" sz="2400" dirty="0" smtClean="0"/>
              <a:t>-jet </a:t>
            </a:r>
            <a:r>
              <a:rPr lang="de-DE" sz="2400" dirty="0" err="1" smtClean="0"/>
              <a:t>imbalance</a:t>
            </a:r>
            <a:endParaRPr lang="de-DE" sz="24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LHC</a:t>
            </a:r>
            <a:r>
              <a:rPr lang="de-DE" dirty="0"/>
              <a:t> </a:t>
            </a:r>
            <a:r>
              <a:rPr lang="de-DE" dirty="0" smtClean="0"/>
              <a:t>HI-highlights –</a:t>
            </a:r>
            <a:r>
              <a:rPr lang="de-DE" dirty="0"/>
              <a:t> </a:t>
            </a:r>
            <a:r>
              <a:rPr lang="de-DE" dirty="0" err="1" smtClean="0"/>
              <a:t>jet</a:t>
            </a:r>
            <a:r>
              <a:rPr lang="de-DE" dirty="0" smtClean="0"/>
              <a:t> </a:t>
            </a:r>
            <a:r>
              <a:rPr lang="de-DE" dirty="0" err="1" smtClean="0"/>
              <a:t>quenching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pic>
        <p:nvPicPr>
          <p:cNvPr id="3" name="Bild 2" descr="atlas-gamma-je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8" t="17679" r="30000" b="50304"/>
          <a:stretch/>
        </p:blipFill>
        <p:spPr>
          <a:xfrm rot="16200000">
            <a:off x="1383550" y="83582"/>
            <a:ext cx="2139690" cy="4183737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256" y="838200"/>
            <a:ext cx="4267200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7505024" y="2286000"/>
            <a:ext cx="1143000" cy="5842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>
                <a:solidFill>
                  <a:schemeClr val="tx2"/>
                </a:solidFill>
              </a:rPr>
              <a:t>Jet </a:t>
            </a:r>
          </a:p>
          <a:p>
            <a:pPr eaLnBrk="1" hangingPunct="1"/>
            <a:r>
              <a:rPr lang="en-US" sz="1600" b="0">
                <a:solidFill>
                  <a:schemeClr val="tx2"/>
                </a:solidFill>
              </a:rPr>
              <a:t>(98 GeV)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4990424" y="1577975"/>
            <a:ext cx="1066800" cy="584200"/>
          </a:xfrm>
          <a:prstGeom prst="rect">
            <a:avLst/>
          </a:prstGeom>
          <a:solidFill>
            <a:srgbClr val="FFFFFF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>
                <a:solidFill>
                  <a:schemeClr val="tx2"/>
                </a:solidFill>
              </a:rPr>
              <a:t>Photon</a:t>
            </a:r>
          </a:p>
          <a:p>
            <a:pPr eaLnBrk="1" hangingPunct="1"/>
            <a:r>
              <a:rPr lang="en-US" sz="1600" b="0">
                <a:solidFill>
                  <a:schemeClr val="tx2"/>
                </a:solidFill>
              </a:rPr>
              <a:t>(191GeV)</a:t>
            </a:r>
          </a:p>
        </p:txBody>
      </p:sp>
      <p:pic>
        <p:nvPicPr>
          <p:cNvPr id="14" name="Bild 13" descr="atlas-gamma-jet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8" t="49778" r="30000" b="18188"/>
          <a:stretch/>
        </p:blipFill>
        <p:spPr>
          <a:xfrm rot="16200000">
            <a:off x="1480356" y="2128565"/>
            <a:ext cx="2139690" cy="418600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22413" y="828846"/>
            <a:ext cx="1309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Calibri"/>
                <a:cs typeface="Calibri"/>
              </a:rPr>
              <a:t>x</a:t>
            </a:r>
            <a:r>
              <a:rPr lang="de-DE" baseline="-25000" dirty="0" err="1" smtClean="0">
                <a:latin typeface="Calibri"/>
                <a:cs typeface="Calibri"/>
              </a:rPr>
              <a:t>Jγ</a:t>
            </a:r>
            <a:r>
              <a:rPr lang="de-DE" dirty="0" smtClean="0">
                <a:latin typeface="Calibri"/>
                <a:cs typeface="Calibri"/>
              </a:rPr>
              <a:t>=</a:t>
            </a:r>
            <a:r>
              <a:rPr lang="de-DE" dirty="0" err="1" smtClean="0">
                <a:latin typeface="Calibri"/>
                <a:cs typeface="Calibri"/>
              </a:rPr>
              <a:t>p</a:t>
            </a:r>
            <a:r>
              <a:rPr lang="de-DE" baseline="-25000" dirty="0" err="1" smtClean="0">
                <a:latin typeface="Calibri"/>
                <a:cs typeface="Calibri"/>
              </a:rPr>
              <a:t>T,jet</a:t>
            </a:r>
            <a:r>
              <a:rPr lang="de-DE" dirty="0" smtClean="0">
                <a:latin typeface="Calibri"/>
                <a:cs typeface="Calibri"/>
              </a:rPr>
              <a:t>/</a:t>
            </a:r>
            <a:r>
              <a:rPr lang="de-DE" dirty="0" err="1" smtClean="0">
                <a:latin typeface="Calibri"/>
                <a:cs typeface="Calibri"/>
              </a:rPr>
              <a:t>p</a:t>
            </a:r>
            <a:r>
              <a:rPr lang="de-DE" baseline="-25000" dirty="0" err="1" smtClean="0">
                <a:latin typeface="Calibri"/>
                <a:cs typeface="Calibri"/>
              </a:rPr>
              <a:t>T,γ</a:t>
            </a:r>
            <a:endParaRPr lang="de-DE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1193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197556"/>
            <a:ext cx="8392695" cy="908050"/>
          </a:xfrm>
        </p:spPr>
        <p:txBody>
          <a:bodyPr/>
          <a:lstStyle/>
          <a:p>
            <a:r>
              <a:rPr lang="de-DE" dirty="0" smtClean="0"/>
              <a:t>LHC HI-highlights – </a:t>
            </a:r>
            <a:r>
              <a:rPr lang="de-DE" dirty="0" err="1" smtClean="0"/>
              <a:t>quarkonia</a:t>
            </a:r>
            <a:r>
              <a:rPr lang="de-DE" dirty="0" smtClean="0"/>
              <a:t> </a:t>
            </a:r>
            <a:r>
              <a:rPr lang="de-DE" dirty="0" err="1" smtClean="0"/>
              <a:t>suppression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pic>
        <p:nvPicPr>
          <p:cNvPr id="6" name="Picture 1" descr="overlay4_masspeak_Hi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" y="1001077"/>
            <a:ext cx="3606801" cy="346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457200" y="1255889"/>
            <a:ext cx="8578850" cy="3207768"/>
          </a:xfrm>
        </p:spPr>
        <p:txBody>
          <a:bodyPr/>
          <a:lstStyle/>
          <a:p>
            <a:endParaRPr lang="de-DE" sz="2000" dirty="0" smtClean="0"/>
          </a:p>
          <a:p>
            <a:endParaRPr lang="de-DE" sz="2000" dirty="0"/>
          </a:p>
          <a:p>
            <a:endParaRPr lang="de-DE" sz="2000" dirty="0" smtClean="0"/>
          </a:p>
          <a:p>
            <a:endParaRPr lang="de-DE" sz="2000" dirty="0"/>
          </a:p>
          <a:p>
            <a:endParaRPr lang="de-DE" sz="2000" dirty="0" smtClean="0"/>
          </a:p>
          <a:p>
            <a:endParaRPr lang="de-DE" sz="2000" dirty="0"/>
          </a:p>
          <a:p>
            <a:endParaRPr lang="de-DE" sz="2000" dirty="0" smtClean="0"/>
          </a:p>
          <a:p>
            <a:endParaRPr lang="de-DE" sz="2000" dirty="0"/>
          </a:p>
          <a:p>
            <a:endParaRPr lang="de-DE" sz="2000" dirty="0" smtClean="0"/>
          </a:p>
        </p:txBody>
      </p:sp>
      <p:pic>
        <p:nvPicPr>
          <p:cNvPr id="3" name="Bild 2" descr="Jpsi-RAA-ALICE-PHENIX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452" y="1001077"/>
            <a:ext cx="4826442" cy="355755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429793" y="242327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 smtClean="0">
                <a:latin typeface="Calibri"/>
                <a:cs typeface="Calibri"/>
              </a:rPr>
              <a:t>ϒ</a:t>
            </a:r>
            <a:endParaRPr lang="de-DE" sz="2800" dirty="0" smtClean="0">
              <a:latin typeface="Calibri"/>
              <a:cs typeface="Calibri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6208117" y="2041802"/>
            <a:ext cx="69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i="1" dirty="0" smtClean="0">
                <a:latin typeface="Calibri"/>
                <a:cs typeface="Calibri"/>
              </a:rPr>
              <a:t>J/</a:t>
            </a:r>
            <a:r>
              <a:rPr lang="de-DE" sz="2400" i="1" dirty="0" err="1" smtClean="0">
                <a:latin typeface="Calibri"/>
                <a:cs typeface="Calibri"/>
              </a:rPr>
              <a:t>ψ</a:t>
            </a:r>
            <a:endParaRPr lang="de-DE" sz="2400" i="1" dirty="0" smtClean="0">
              <a:latin typeface="Calibri"/>
              <a:cs typeface="Calibri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673467" y="269498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  <a:latin typeface="Calibri"/>
                <a:cs typeface="Calibri"/>
              </a:rPr>
              <a:t>LHC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900648" y="335796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Calibri"/>
                <a:cs typeface="Calibri"/>
              </a:rPr>
              <a:t>RHIC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347578" y="4558632"/>
            <a:ext cx="3569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Melting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weakly</a:t>
            </a:r>
            <a:r>
              <a:rPr lang="de-DE" dirty="0"/>
              <a:t> </a:t>
            </a:r>
            <a:r>
              <a:rPr lang="de-DE" dirty="0" err="1"/>
              <a:t>bound</a:t>
            </a:r>
            <a:r>
              <a:rPr lang="de-DE" dirty="0"/>
              <a:t> </a:t>
            </a:r>
            <a:r>
              <a:rPr lang="de-DE" dirty="0" err="1"/>
              <a:t>bottonium</a:t>
            </a:r>
            <a:r>
              <a:rPr lang="de-DE" dirty="0"/>
              <a:t> </a:t>
            </a:r>
            <a:r>
              <a:rPr lang="de-DE" dirty="0" err="1"/>
              <a:t>states</a:t>
            </a:r>
            <a:r>
              <a:rPr lang="de-DE" dirty="0"/>
              <a:t> </a:t>
            </a:r>
            <a:r>
              <a:rPr lang="de-DE" dirty="0" err="1"/>
              <a:t>indicating</a:t>
            </a:r>
            <a:r>
              <a:rPr lang="de-DE" dirty="0"/>
              <a:t> </a:t>
            </a:r>
            <a:r>
              <a:rPr lang="de-DE" u="sng" dirty="0">
                <a:solidFill>
                  <a:srgbClr val="FF0000"/>
                </a:solidFill>
              </a:rPr>
              <a:t>strong </a:t>
            </a:r>
            <a:r>
              <a:rPr lang="de-DE" u="sng" dirty="0" err="1">
                <a:solidFill>
                  <a:srgbClr val="FF0000"/>
                </a:solidFill>
              </a:rPr>
              <a:t>color</a:t>
            </a:r>
            <a:r>
              <a:rPr lang="de-DE" u="sng" dirty="0">
                <a:solidFill>
                  <a:srgbClr val="FF0000"/>
                </a:solidFill>
              </a:rPr>
              <a:t> </a:t>
            </a:r>
            <a:r>
              <a:rPr lang="de-DE" u="sng" dirty="0" err="1">
                <a:solidFill>
                  <a:srgbClr val="FF0000"/>
                </a:solidFill>
              </a:rPr>
              <a:t>screening</a:t>
            </a:r>
            <a:r>
              <a:rPr lang="de-DE" u="sng" dirty="0">
                <a:solidFill>
                  <a:srgbClr val="FF0000"/>
                </a:solidFill>
              </a:rPr>
              <a:t> in </a:t>
            </a:r>
            <a:r>
              <a:rPr lang="de-DE" u="sng" dirty="0" err="1">
                <a:solidFill>
                  <a:srgbClr val="FF0000"/>
                </a:solidFill>
              </a:rPr>
              <a:t>the</a:t>
            </a:r>
            <a:r>
              <a:rPr lang="de-DE" u="sng" dirty="0">
                <a:solidFill>
                  <a:srgbClr val="FF0000"/>
                </a:solidFill>
              </a:rPr>
              <a:t> QGP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4759158" y="4370078"/>
            <a:ext cx="397042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J/</a:t>
            </a:r>
            <a:r>
              <a:rPr lang="de-DE" dirty="0" err="1"/>
              <a:t>ψ</a:t>
            </a:r>
            <a:r>
              <a:rPr lang="de-DE" dirty="0"/>
              <a:t> </a:t>
            </a:r>
            <a:r>
              <a:rPr lang="de-DE" dirty="0" err="1"/>
              <a:t>suppression</a:t>
            </a:r>
            <a:r>
              <a:rPr lang="de-DE" dirty="0"/>
              <a:t> </a:t>
            </a:r>
            <a:r>
              <a:rPr lang="de-DE" dirty="0" err="1"/>
              <a:t>pattern</a:t>
            </a:r>
            <a:r>
              <a:rPr lang="de-DE" dirty="0"/>
              <a:t> </a:t>
            </a:r>
            <a:r>
              <a:rPr lang="de-DE" dirty="0" err="1"/>
              <a:t>at</a:t>
            </a:r>
            <a:r>
              <a:rPr lang="de-DE" dirty="0"/>
              <a:t> LHC </a:t>
            </a:r>
            <a:r>
              <a:rPr lang="de-DE" dirty="0" err="1">
                <a:solidFill>
                  <a:srgbClr val="FF0000"/>
                </a:solidFill>
              </a:rPr>
              <a:t>qualitatively</a:t>
            </a:r>
            <a:r>
              <a:rPr lang="de-DE" dirty="0">
                <a:solidFill>
                  <a:srgbClr val="FF0000"/>
                </a:solidFill>
              </a:rPr>
              <a:t> different </a:t>
            </a:r>
            <a:r>
              <a:rPr lang="de-DE" dirty="0" err="1">
                <a:solidFill>
                  <a:srgbClr val="FF0000"/>
                </a:solidFill>
              </a:rPr>
              <a:t>from</a:t>
            </a:r>
            <a:r>
              <a:rPr lang="de-DE" dirty="0">
                <a:solidFill>
                  <a:srgbClr val="FF0000"/>
                </a:solidFill>
              </a:rPr>
              <a:t> RHIC: </a:t>
            </a:r>
            <a:r>
              <a:rPr lang="de-DE" dirty="0" err="1">
                <a:solidFill>
                  <a:srgbClr val="000000"/>
                </a:solidFill>
              </a:rPr>
              <a:t>enhancement</a:t>
            </a:r>
            <a:r>
              <a:rPr lang="de-DE" dirty="0">
                <a:solidFill>
                  <a:srgbClr val="000000"/>
                </a:solidFill>
              </a:rPr>
              <a:t> via </a:t>
            </a:r>
            <a:r>
              <a:rPr lang="de-DE" dirty="0" err="1">
                <a:solidFill>
                  <a:srgbClr val="000000"/>
                </a:solidFill>
              </a:rPr>
              <a:t>regeneration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predicted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as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consequence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of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u="sng" dirty="0" err="1">
                <a:solidFill>
                  <a:srgbClr val="FF0000"/>
                </a:solidFill>
              </a:rPr>
              <a:t>deconfinement</a:t>
            </a:r>
            <a:r>
              <a:rPr lang="de-DE" u="sng" dirty="0">
                <a:solidFill>
                  <a:srgbClr val="FF0000"/>
                </a:solidFill>
              </a:rPr>
              <a:t> </a:t>
            </a:r>
            <a:r>
              <a:rPr lang="de-DE" u="sng" dirty="0" err="1">
                <a:solidFill>
                  <a:srgbClr val="FF0000"/>
                </a:solidFill>
              </a:rPr>
              <a:t>and</a:t>
            </a:r>
            <a:r>
              <a:rPr lang="de-DE" u="sng" dirty="0">
                <a:solidFill>
                  <a:srgbClr val="FF0000"/>
                </a:solidFill>
              </a:rPr>
              <a:t> large </a:t>
            </a:r>
            <a:r>
              <a:rPr lang="de-DE" u="sng" dirty="0" err="1">
                <a:solidFill>
                  <a:srgbClr val="FF0000"/>
                </a:solidFill>
              </a:rPr>
              <a:t>charm</a:t>
            </a:r>
            <a:r>
              <a:rPr lang="de-DE" u="sng" dirty="0">
                <a:solidFill>
                  <a:srgbClr val="FF0000"/>
                </a:solidFill>
              </a:rPr>
              <a:t> </a:t>
            </a:r>
            <a:r>
              <a:rPr lang="de-DE" u="sng" dirty="0" err="1">
                <a:solidFill>
                  <a:srgbClr val="FF0000"/>
                </a:solidFill>
              </a:rPr>
              <a:t>cross</a:t>
            </a:r>
            <a:r>
              <a:rPr lang="de-DE" u="sng" dirty="0">
                <a:solidFill>
                  <a:srgbClr val="FF0000"/>
                </a:solidFill>
              </a:rPr>
              <a:t> </a:t>
            </a:r>
            <a:r>
              <a:rPr lang="de-DE" u="sng" dirty="0" err="1">
                <a:solidFill>
                  <a:srgbClr val="FF0000"/>
                </a:solidFill>
              </a:rPr>
              <a:t>section</a:t>
            </a:r>
            <a:endParaRPr lang="de-DE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00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197556"/>
            <a:ext cx="8071853" cy="908050"/>
          </a:xfrm>
        </p:spPr>
        <p:txBody>
          <a:bodyPr/>
          <a:lstStyle/>
          <a:p>
            <a:r>
              <a:rPr lang="de-DE" dirty="0" smtClean="0"/>
              <a:t>LHC HI-highlights – heavy </a:t>
            </a:r>
            <a:r>
              <a:rPr lang="de-DE" dirty="0" err="1" smtClean="0"/>
              <a:t>flavor</a:t>
            </a:r>
            <a:r>
              <a:rPr lang="de-DE" dirty="0" smtClean="0"/>
              <a:t> </a:t>
            </a:r>
            <a:r>
              <a:rPr lang="de-DE" dirty="0" err="1" smtClean="0"/>
              <a:t>transport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E144BE-5367-C341-A287-B4ED7F8B216C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457200" y="1255889"/>
            <a:ext cx="8229600" cy="4870274"/>
          </a:xfrm>
        </p:spPr>
        <p:txBody>
          <a:bodyPr/>
          <a:lstStyle/>
          <a:p>
            <a:endParaRPr lang="de-DE" sz="2400" dirty="0" smtClean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/>
          </a:p>
          <a:p>
            <a:endParaRPr lang="de-DE" sz="2400" dirty="0" smtClean="0"/>
          </a:p>
          <a:p>
            <a:endParaRPr lang="de-DE" sz="2400" dirty="0" smtClean="0"/>
          </a:p>
          <a:p>
            <a:endParaRPr lang="de-DE" sz="2400" dirty="0" smtClean="0"/>
          </a:p>
          <a:p>
            <a:r>
              <a:rPr lang="de-DE" sz="2400" b="1" dirty="0" smtClean="0">
                <a:solidFill>
                  <a:srgbClr val="FF0000"/>
                </a:solidFill>
              </a:rPr>
              <a:t>Large </a:t>
            </a:r>
            <a:r>
              <a:rPr lang="de-DE" sz="2400" b="1" dirty="0" err="1" smtClean="0">
                <a:solidFill>
                  <a:srgbClr val="FF0000"/>
                </a:solidFill>
              </a:rPr>
              <a:t>quenching</a:t>
            </a:r>
            <a:r>
              <a:rPr lang="de-DE" sz="2400" b="1" dirty="0" smtClean="0">
                <a:solidFill>
                  <a:srgbClr val="FF0000"/>
                </a:solidFill>
              </a:rPr>
              <a:t> at high </a:t>
            </a:r>
            <a:r>
              <a:rPr lang="de-DE" sz="2400" b="1" i="1" dirty="0" err="1" smtClean="0">
                <a:solidFill>
                  <a:srgbClr val="FF0000"/>
                </a:solidFill>
              </a:rPr>
              <a:t>p</a:t>
            </a:r>
            <a:r>
              <a:rPr lang="de-DE" sz="2400" b="1" i="1" baseline="-25000" dirty="0" err="1" smtClean="0">
                <a:solidFill>
                  <a:srgbClr val="FF0000"/>
                </a:solidFill>
              </a:rPr>
              <a:t>T</a:t>
            </a:r>
            <a:r>
              <a:rPr lang="de-DE" sz="2400" dirty="0" smtClean="0"/>
              <a:t> </a:t>
            </a:r>
            <a:r>
              <a:rPr lang="de-DE" sz="2400" dirty="0" err="1" smtClean="0"/>
              <a:t>and</a:t>
            </a:r>
            <a:r>
              <a:rPr lang="de-DE" sz="2400" dirty="0" smtClean="0"/>
              <a:t> </a:t>
            </a:r>
            <a:r>
              <a:rPr lang="de-DE" sz="2400" dirty="0" err="1" smtClean="0"/>
              <a:t>pronounced</a:t>
            </a:r>
            <a:r>
              <a:rPr lang="de-DE" sz="2400" dirty="0" smtClean="0"/>
              <a:t> </a:t>
            </a:r>
            <a:r>
              <a:rPr lang="de-DE" sz="2400" dirty="0" err="1" smtClean="0"/>
              <a:t>collectivity</a:t>
            </a:r>
            <a:r>
              <a:rPr lang="de-DE" sz="2400" dirty="0" smtClean="0"/>
              <a:t> </a:t>
            </a:r>
            <a:r>
              <a:rPr lang="de-DE" sz="2400" dirty="0" err="1" smtClean="0"/>
              <a:t>of</a:t>
            </a:r>
            <a:r>
              <a:rPr lang="de-DE" sz="2400" dirty="0" smtClean="0"/>
              <a:t> heavy-</a:t>
            </a:r>
            <a:r>
              <a:rPr lang="de-DE" sz="2400" dirty="0" err="1" smtClean="0"/>
              <a:t>flavor</a:t>
            </a:r>
            <a:r>
              <a:rPr lang="de-DE" sz="2400" dirty="0" smtClean="0"/>
              <a:t> </a:t>
            </a:r>
            <a:r>
              <a:rPr lang="de-DE" sz="2400" dirty="0" err="1" smtClean="0"/>
              <a:t>hadrons</a:t>
            </a:r>
            <a:r>
              <a:rPr lang="de-DE" sz="2400" dirty="0" smtClean="0"/>
              <a:t> </a:t>
            </a:r>
            <a:r>
              <a:rPr lang="de-DE" sz="2400" dirty="0" err="1" smtClean="0"/>
              <a:t>indicating</a:t>
            </a:r>
            <a:r>
              <a:rPr lang="de-DE" sz="2400" dirty="0" smtClean="0"/>
              <a:t> </a:t>
            </a:r>
            <a:r>
              <a:rPr lang="de-DE" sz="2400" u="sng" dirty="0" err="1" smtClean="0">
                <a:solidFill>
                  <a:srgbClr val="FF0000"/>
                </a:solidFill>
              </a:rPr>
              <a:t>very</a:t>
            </a:r>
            <a:r>
              <a:rPr lang="de-DE" sz="2400" u="sng" dirty="0" smtClean="0">
                <a:solidFill>
                  <a:srgbClr val="FF0000"/>
                </a:solidFill>
              </a:rPr>
              <a:t> </a:t>
            </a:r>
            <a:r>
              <a:rPr lang="de-DE" sz="2400" u="sng" dirty="0" err="1" smtClean="0">
                <a:solidFill>
                  <a:srgbClr val="FF0000"/>
                </a:solidFill>
              </a:rPr>
              <a:t>strongly</a:t>
            </a:r>
            <a:r>
              <a:rPr lang="de-DE" sz="2400" u="sng" dirty="0" smtClean="0">
                <a:solidFill>
                  <a:srgbClr val="FF0000"/>
                </a:solidFill>
              </a:rPr>
              <a:t> </a:t>
            </a:r>
            <a:r>
              <a:rPr lang="de-DE" sz="2400" u="sng" dirty="0" err="1" smtClean="0">
                <a:solidFill>
                  <a:srgbClr val="FF0000"/>
                </a:solidFill>
              </a:rPr>
              <a:t>coupled</a:t>
            </a:r>
            <a:r>
              <a:rPr lang="de-DE" sz="2400" u="sng" dirty="0" smtClean="0">
                <a:solidFill>
                  <a:srgbClr val="FF0000"/>
                </a:solidFill>
              </a:rPr>
              <a:t> </a:t>
            </a:r>
            <a:r>
              <a:rPr lang="de-DE" sz="2400" u="sng" dirty="0" err="1" smtClean="0">
                <a:solidFill>
                  <a:srgbClr val="FF0000"/>
                </a:solidFill>
              </a:rPr>
              <a:t>syste</a:t>
            </a:r>
            <a:r>
              <a:rPr lang="de-DE" sz="2400" dirty="0" err="1" smtClean="0">
                <a:solidFill>
                  <a:srgbClr val="FF0000"/>
                </a:solidFill>
              </a:rPr>
              <a:t>m</a:t>
            </a:r>
            <a:endParaRPr lang="de-DE" sz="2400" dirty="0">
              <a:solidFill>
                <a:srgbClr val="FF0000"/>
              </a:solidFill>
            </a:endParaRP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04" y="907221"/>
            <a:ext cx="4363128" cy="3676845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00" y="820954"/>
            <a:ext cx="4858400" cy="380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88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Standarddesign">
  <a:themeElements>
    <a:clrScheme name="2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Standard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C86FF"/>
        </a:solidFill>
        <a:ln>
          <a:noFill/>
        </a:ln>
      </a:spPr>
      <a:bodyPr rtlCol="0" anchor="ctr"/>
      <a:lstStyle>
        <a:defPPr algn="ctr">
          <a:defRPr/>
        </a:defPPr>
      </a:lstStyle>
    </a:spDef>
    <a:lnDef>
      <a:spPr bwMode="auto"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Calibri"/>
            <a:cs typeface="Calibri"/>
          </a:defRPr>
        </a:defPPr>
      </a:lstStyle>
    </a:txDef>
  </a:objectDefaults>
  <a:extraClrSchemeLst>
    <a:extraClrScheme>
      <a:clrScheme name="2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5365</TotalTime>
  <Words>2051</Words>
  <Application>Microsoft Macintosh PowerPoint</Application>
  <PresentationFormat>Skærmshow (4:3)</PresentationFormat>
  <Paragraphs>561</Paragraphs>
  <Slides>41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41</vt:i4>
      </vt:variant>
    </vt:vector>
  </HeadingPairs>
  <TitlesOfParts>
    <vt:vector size="42" baseType="lpstr">
      <vt:lpstr>2_Standarddesign</vt:lpstr>
      <vt:lpstr>Relativistic Heavy-Ion Collisions @ LHC ++</vt:lpstr>
      <vt:lpstr>Relativistic AA and eA  Collisions</vt:lpstr>
      <vt:lpstr>New states of dense matter</vt:lpstr>
      <vt:lpstr>„Condensed QCD matter physics“</vt:lpstr>
      <vt:lpstr>PowerPoint-præsentation</vt:lpstr>
      <vt:lpstr>LHC HI-highlights (1)  – thermal radiation</vt:lpstr>
      <vt:lpstr>LHC HI-highlights – jet quenching</vt:lpstr>
      <vt:lpstr>LHC HI-highlights – quarkonia suppression</vt:lpstr>
      <vt:lpstr>LHC HI-highlights – heavy flavor transport</vt:lpstr>
      <vt:lpstr>ALICE: LHC phase 1</vt:lpstr>
      <vt:lpstr>future opportunities at HL-LHC</vt:lpstr>
      <vt:lpstr>ALICE – upgrade strategy</vt:lpstr>
      <vt:lpstr>ALICE – core upgrades</vt:lpstr>
      <vt:lpstr>         ALICE running scenario to 2016.</vt:lpstr>
      <vt:lpstr>LHeC = Large Hadron-electron Collider</vt:lpstr>
      <vt:lpstr>Large Hadron electron Collider (LHeC)</vt:lpstr>
      <vt:lpstr>PowerPoint-præsentation</vt:lpstr>
      <vt:lpstr>PowerPoint-præsentation</vt:lpstr>
      <vt:lpstr>PowerPoint-præsentation</vt:lpstr>
      <vt:lpstr>Nuclear PDFs: eA</vt:lpstr>
      <vt:lpstr>PowerPoint-præsentation</vt:lpstr>
      <vt:lpstr>PowerPoint-præsentation</vt:lpstr>
      <vt:lpstr>High baryon densities</vt:lpstr>
      <vt:lpstr>PowerPoint-præsentation</vt:lpstr>
      <vt:lpstr>Future facilities – NICA        (DUBNA)</vt:lpstr>
      <vt:lpstr>Future facilities – FAIR   (GSI)</vt:lpstr>
      <vt:lpstr>Future activities at the SPS</vt:lpstr>
      <vt:lpstr>PowerPoint-præsentation</vt:lpstr>
      <vt:lpstr>Future RHIC operation</vt:lpstr>
      <vt:lpstr>RHIC future physics program (examples)</vt:lpstr>
      <vt:lpstr>PowerPoint-præsentation</vt:lpstr>
      <vt:lpstr>PowerPoint-præsentation</vt:lpstr>
      <vt:lpstr>detector upgrades - ATLAS</vt:lpstr>
      <vt:lpstr>detector upgrades - CMS</vt:lpstr>
      <vt:lpstr>ALICE ITS upgrade</vt:lpstr>
      <vt:lpstr>ALICE ITS upgrade</vt:lpstr>
      <vt:lpstr>ALICE TPC upgrade</vt:lpstr>
      <vt:lpstr>ALICE TPC upgrade</vt:lpstr>
      <vt:lpstr>ALICE further upgrade options</vt:lpstr>
      <vt:lpstr>QCD phase transitions</vt:lpstr>
      <vt:lpstr>Heavy-Ion collisions at the LHC - conclusions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Harald Appelshäuser</dc:creator>
  <cp:lastModifiedBy>Jens Jørgen Gaardhøje</cp:lastModifiedBy>
  <cp:revision>302</cp:revision>
  <cp:lastPrinted>2012-08-16T16:51:50Z</cp:lastPrinted>
  <dcterms:created xsi:type="dcterms:W3CDTF">2012-06-29T04:43:03Z</dcterms:created>
  <dcterms:modified xsi:type="dcterms:W3CDTF">2012-11-02T09:41:26Z</dcterms:modified>
</cp:coreProperties>
</file>