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6"/>
  </p:notesMasterIdLst>
  <p:sldIdLst>
    <p:sldId id="289" r:id="rId2"/>
    <p:sldId id="322" r:id="rId3"/>
    <p:sldId id="320" r:id="rId4"/>
    <p:sldId id="326" r:id="rId5"/>
    <p:sldId id="291" r:id="rId6"/>
    <p:sldId id="323" r:id="rId7"/>
    <p:sldId id="317" r:id="rId8"/>
    <p:sldId id="319" r:id="rId9"/>
    <p:sldId id="321" r:id="rId10"/>
    <p:sldId id="316" r:id="rId11"/>
    <p:sldId id="327" r:id="rId12"/>
    <p:sldId id="309" r:id="rId13"/>
    <p:sldId id="310" r:id="rId14"/>
    <p:sldId id="325" r:id="rId15"/>
  </p:sldIdLst>
  <p:sldSz cx="9144000" cy="6858000" type="screen4x3"/>
  <p:notesSz cx="6645275" cy="9906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AEA"/>
    <a:srgbClr val="2A216A"/>
    <a:srgbClr val="7C4218"/>
    <a:srgbClr val="DDDDDD"/>
    <a:srgbClr val="FFFFFF"/>
    <a:srgbClr val="9E9632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0" autoAdjust="0"/>
    <p:restoredTop sz="94595" autoAdjust="0"/>
  </p:normalViewPr>
  <p:slideViewPr>
    <p:cSldViewPr>
      <p:cViewPr>
        <p:scale>
          <a:sx n="100" d="100"/>
          <a:sy n="100" d="100"/>
        </p:scale>
        <p:origin x="-1314" y="390"/>
      </p:cViewPr>
      <p:guideLst>
        <p:guide orient="horz" pos="1026"/>
        <p:guide orient="horz" pos="618"/>
        <p:guide orient="horz" pos="3974"/>
        <p:guide pos="657"/>
        <p:guide pos="5103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6138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705350"/>
            <a:ext cx="48736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8797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410700"/>
            <a:ext cx="28797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7060D97-CA0A-4257-B8F6-00F29E517F3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8917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825" eaLnBrk="0" hangingPunct="0">
              <a:defRPr sz="2300">
                <a:solidFill>
                  <a:srgbClr val="000000"/>
                </a:solidFill>
                <a:latin typeface="Arial" charset="0"/>
              </a:defRPr>
            </a:lvl1pPr>
            <a:lvl2pPr marL="709369" indent="-272834" defTabSz="945825" eaLnBrk="0" hangingPunct="0">
              <a:defRPr sz="2300">
                <a:solidFill>
                  <a:srgbClr val="000000"/>
                </a:solidFill>
                <a:latin typeface="Arial" charset="0"/>
              </a:defRPr>
            </a:lvl2pPr>
            <a:lvl3pPr marL="1091336" indent="-218267" defTabSz="945825" eaLnBrk="0" hangingPunct="0">
              <a:defRPr sz="2300">
                <a:solidFill>
                  <a:srgbClr val="000000"/>
                </a:solidFill>
                <a:latin typeface="Arial" charset="0"/>
              </a:defRPr>
            </a:lvl3pPr>
            <a:lvl4pPr marL="1527871" indent="-218267" defTabSz="945825" eaLnBrk="0" hangingPunct="0">
              <a:defRPr sz="2300">
                <a:solidFill>
                  <a:srgbClr val="000000"/>
                </a:solidFill>
                <a:latin typeface="Arial" charset="0"/>
              </a:defRPr>
            </a:lvl4pPr>
            <a:lvl5pPr marL="1964406" indent="-218267" defTabSz="945825" eaLnBrk="0" hangingPunct="0">
              <a:defRPr sz="2300">
                <a:solidFill>
                  <a:srgbClr val="000000"/>
                </a:solidFill>
                <a:latin typeface="Arial" charset="0"/>
              </a:defRPr>
            </a:lvl5pPr>
            <a:lvl6pPr marL="2400940" indent="-218267" algn="r" defTabSz="94582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Arial" charset="0"/>
              </a:defRPr>
            </a:lvl6pPr>
            <a:lvl7pPr marL="2837475" indent="-218267" algn="r" defTabSz="94582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Arial" charset="0"/>
              </a:defRPr>
            </a:lvl7pPr>
            <a:lvl8pPr marL="3274009" indent="-218267" algn="r" defTabSz="94582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Arial" charset="0"/>
              </a:defRPr>
            </a:lvl8pPr>
            <a:lvl9pPr marL="3710544" indent="-218267" algn="r" defTabSz="94582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fld id="{D2475307-B6E7-4D3A-B317-041D73B78D64}" type="slidenum">
              <a:rPr 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6138" y="742950"/>
            <a:ext cx="4953000" cy="37147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060D97-CA0A-4257-B8F6-00F29E517F36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045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 descr="NAT_ppt_top_u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213"/>
            <a:ext cx="91440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9" descr="top_uk_58_02"/>
          <p:cNvPicPr>
            <a:picLocks noChangeAspect="1" noChangeArrowheads="1"/>
          </p:cNvPicPr>
          <p:nvPr userDrawn="1"/>
        </p:nvPicPr>
        <p:blipFill>
          <a:blip r:embed="rId3" cstate="print"/>
          <a:srcRect r="20320"/>
          <a:stretch>
            <a:fillRect/>
          </a:stretch>
        </p:blipFill>
        <p:spPr bwMode="auto">
          <a:xfrm>
            <a:off x="0" y="0"/>
            <a:ext cx="9144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4763" y="1168400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1268413"/>
            <a:ext cx="9144000" cy="5589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/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>
            <a:off x="1042988" y="6343650"/>
            <a:ext cx="71866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da-DK" sz="900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2065338"/>
            <a:ext cx="6496050" cy="685800"/>
          </a:xfrm>
        </p:spPr>
        <p:txBody>
          <a:bodyPr anchor="t"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38225" y="2930525"/>
            <a:ext cx="6486525" cy="2803525"/>
          </a:xfrm>
        </p:spPr>
        <p:txBody>
          <a:bodyPr/>
          <a:lstStyle>
            <a:lvl1pPr marL="0" indent="0">
              <a:defRPr sz="14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  <a:br>
              <a:rPr lang="da-DK"/>
            </a:br>
            <a:r>
              <a:rPr lang="da-DK"/>
              <a:t/>
            </a:r>
            <a:br>
              <a:rPr lang="da-DK"/>
            </a:br>
            <a:r>
              <a:rPr lang="da-DK"/>
              <a:t>Navn på oplægsholder</a:t>
            </a:r>
          </a:p>
          <a:p>
            <a:r>
              <a:rPr lang="da-DK"/>
              <a:t>Navn på KU enhed</a:t>
            </a:r>
          </a:p>
          <a:p>
            <a:endParaRPr lang="da-DK"/>
          </a:p>
        </p:txBody>
      </p:sp>
      <p:sp>
        <p:nvSpPr>
          <p:cNvPr id="9" name="Rectangle 5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6938" y="476250"/>
            <a:ext cx="1643062" cy="5005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988" y="476250"/>
            <a:ext cx="4781550" cy="5005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1374775"/>
            <a:ext cx="32115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74775"/>
            <a:ext cx="32131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4" descr="NAT_ppt_to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573713"/>
            <a:ext cx="91440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3" descr="top_uk_58_02"/>
          <p:cNvPicPr>
            <a:picLocks noChangeAspect="1" noChangeArrowheads="1"/>
          </p:cNvPicPr>
          <p:nvPr/>
        </p:nvPicPr>
        <p:blipFill>
          <a:blip r:embed="rId14" cstate="print"/>
          <a:srcRect r="20320"/>
          <a:stretch>
            <a:fillRect/>
          </a:stretch>
        </p:blipFill>
        <p:spPr bwMode="auto">
          <a:xfrm>
            <a:off x="0" y="0"/>
            <a:ext cx="9144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1042988" y="6343650"/>
            <a:ext cx="718661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10000"/>
              </a:lnSpc>
              <a:defRPr/>
            </a:pPr>
            <a:endParaRPr lang="da-DK" sz="900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 flipH="1">
            <a:off x="4763" y="6694488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2054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76250"/>
            <a:ext cx="58912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2055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74775"/>
            <a:ext cx="6577012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-3175"/>
            <a:ext cx="65532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8F8F8"/>
                </a:solidFill>
              </a:defRPr>
            </a:lvl1pPr>
          </a:lstStyle>
          <a:p>
            <a:pPr>
              <a:defRPr/>
            </a:pPr>
            <a:r>
              <a:rPr lang="da-DK"/>
              <a:t>Niels Bohr Institutet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6E6E6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6E6E6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6E6E6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6E6E6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6E6E6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6E6E6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6E6E6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6E6E6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rgbClr val="6E6E6E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hyperlink" Target="http://www.google.dk/url?sa=i&amp;rct=j&amp;q=Niels+Bohr+100&amp;source=images&amp;cd=&amp;cad=rja&amp;docid=nNdia6xv3EyPnM&amp;tbnid=Ev82W8r1vFxTDM:&amp;ved=0CAUQjRw&amp;url=http%3A%2F%2Fwww.energimuseet.dk%2FHvad-kan-du-opleve%2FS%25C3%25A6rudstilling-Et-kvantespring-til-fremtiden-Niels-Bohrs-atommodel-100-%25C3%25A5r.aspx&amp;ei=TbuCUejwGc7itQb_wIHICg&amp;bvm=bv.45960087,d.Yms&amp;psig=AFQjCNEWfNpRCGl2DHce1a2o0ydQ0JYv-Q&amp;ust=136760843629915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/url?sa=i&amp;rct=j&amp;q=pilatus+dectris&amp;source=images&amp;cd=&amp;cad=rja&amp;docid=oUmgLOOQ_NofLM&amp;tbnid=ET2i7-qWkZrJ3M:&amp;ved=0CAUQjRw&amp;url=http%3A%2F%2Fwww.azonano.com%2Farticle.aspx%3FArticleID%3D2631&amp;ei=5sCCUfaAGYfbsgaC6YGwAQ&amp;bvm=bv.45960087,d.Yms&amp;psig=AFQjCNHa3DHvOXKizmFWr7uhtdrCntU4mg&amp;ust=136760995420587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gif"/><Relationship Id="rId2" Type="http://schemas.openxmlformats.org/officeDocument/2006/relationships/hyperlink" Target="http://www.google.dk/url?sa=i&amp;rct=j&amp;q=novo+nordisk&amp;source=images&amp;cd=&amp;cad=rja&amp;docid=UfsF4Zu0dq24AM&amp;tbnid=kycIzufEuzvGFM:&amp;ved=0CAUQjRw&amp;url=http%3A%2F%2Fwww.mideasttime.com%2Fnovo-nordisk-downgraded-by-jpmorgan-chase-to-underweight-nvo%2F4005%2F&amp;ei=lFyDUemaObD04QTFt4Ag&amp;bvm=bv.45960087,d.bGE&amp;psig=AFQjCNGFmYeKHw7AyfSuee6b6aqSL3jOxA&amp;ust=13676497742820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dk/url?sa=i&amp;rct=j&amp;q=haldor+tops%C3%B8e&amp;source=images&amp;cd=&amp;cad=rja&amp;docid=dps0EpHVekCoHM&amp;tbnid=8GevGXxaa6RJgM:&amp;ved=0CAUQjRw&amp;url=http%3A%2F%2Fpcmfreaks.dk%2Fforum%2Fviewthread.php%3Fthread_id%3D129%26rowstart%3D120&amp;ei=_VuDUd21AuO14ATX6oGwDw&amp;bvm=bv.45960087,d.bGE&amp;psig=AFQjCNE59xLf5uvtfO4mRd7zRnM_9RUMJw&amp;ust=1367649654278239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hyperlink" Target="http://www.google.dk/url?sa=i&amp;rct=j&amp;q=compact+x-ray+source+lyncean&amp;source=images&amp;cd=&amp;cad=rja&amp;docid=axdgDsnuzjMNxM&amp;tbnid=TIq2-x0TpARCZM:&amp;ved=0CAUQjRw&amp;url=https%3A%2F%2Fnews.slac.stanford.edu%2Ffeatures%2Fslac-research-lights-way-commercial-x-ray-technology&amp;ei=-UmDUZrqD4qRtQaSsoDQCw&amp;bvm=bv.45960087,d.Yms&amp;psig=AFQjCNGvf-9c6SlrE6c6hQ2zQbm4TIoJoA&amp;ust=1367645013691710" TargetMode="External"/><Relationship Id="rId2" Type="http://schemas.openxmlformats.org/officeDocument/2006/relationships/hyperlink" Target="http://www.google.dk/url?sa=i&amp;rct=j&amp;q=compact+light+source+x-ray+lyncean&amp;source=images&amp;cd=&amp;cad=rja&amp;docid=DDrjP0E-eT3WBM&amp;tbnid=x1YfVKpzK1VYJM:&amp;ved=0CAUQjRw&amp;url=http%3A%2F%2Fwww.lynceantech.com%2Fproducts%2Fthe_cls.html&amp;ei=ZLeCUbr-KILsswbM0oC4Aw&amp;bvm=bv.45960087,d.Yms&amp;psig=AFQjCNFDa1NSTxguiTKe42arbrNBsF7LVQ&amp;ust=136760751577899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hyperlink" Target="http://www.google.dk/url?sa=i&amp;rct=j&amp;q=compact+light+source+x-ray+lyncean&amp;source=images&amp;cd=&amp;cad=rja&amp;docid=_tpoDg-eSYrRwM&amp;tbnid=0toAjX-WoCQM5M:&amp;ved=0CAUQjRw&amp;url=http%3A%2F%2Fwww.xray.cz%2Fxray%2Fcsca%2Fkol2008%2Fabst%2Fhasek.htm&amp;ei=Nr-CUcKTAsGhtAbewYH4AQ&amp;bvm=bv.45960087,d.Yms&amp;psig=AFQjCNErelUEx-FdVqa0lKhfsD2xv5lWug&amp;ust=136760952451752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hyperlink" Target="http://www.google.dk/url?sa=i&amp;rct=j&amp;q=astrid+II+%C3%A5rhus&amp;source=images&amp;cd=&amp;cad=rja&amp;docid=Hnh6Plb2RMt3eM&amp;tbnid=N9fbhC3DUniS6M:&amp;ved=&amp;url=http%3A%2F%2Fwww.isa.au.dk%2Ffacilities%2Fastrid2%2Fastrid2.asp&amp;ei=nvWBUZqOFIi5O5v1gcAI&amp;bvm=bv.45921128,d.ZWU&amp;psig=AFQjCNGc3TWpIR3PB19jqiRP56zu-R56RQ&amp;ust=13675579185126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google.dk/url?sa=i&amp;rct=j&amp;q=fysisk+institute+%C3%A5rhus+universitet&amp;source=images&amp;cd=&amp;cad=rja&amp;docid=OT4ssLj72Rl1bM&amp;tbnid=Zc7yOZKIcRN1bM:&amp;ved=0CAUQjRw&amp;url=http%3A%2F%2Fda.wikipedia.org%2Fwiki%2FInstitut_for_Fysik_og_Astronomi_(Aarhus_Universitet)&amp;ei=HfaBUY79BovYPJCYgNgH&amp;bvm=bv.45921128,d.ZWU&amp;psig=AFQjCNHdldyNGUk5V5gxgyL1xLVB_iSp6Q&amp;ust=136755800978682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dk/url?sa=i&amp;rct=j&amp;q=esrf+logo&amp;source=images&amp;cd=&amp;cad=rja&amp;docid=txKnQQ3rKBM0qM&amp;tbnid=ZhXjXwsrVaDawM:&amp;ved=0CAUQjRw&amp;url=http%3A%2F%2Fwww.cosy-net.eu%2FESRF.html&amp;ei=RdiCUb7hNomctQaq0YCQDg&amp;bvm=bv.45960087,d.Yms&amp;psig=AFQjCNHmYh9fhxf5zyHEeWVmeFmyM96oYQ&amp;ust=1367615937842431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dk/url?sa=i&amp;rct=j&amp;q=esrf+x-ray&amp;source=images&amp;cd=&amp;cad=rja&amp;docid=H7t0Tcn8L6KMqM&amp;tbnid=kgx5NJMPWFwhaM:&amp;ved=0CAUQjRw&amp;url=http%3A%2F%2Fwww.rembrandt.ua.ac.be%2F&amp;ei=v9eCUfuTIcvasgbz64CgAg&amp;bvm=bv.45960087,d.Yms&amp;psig=AFQjCNHpeMhCcGdkuFjY2rCjgCQcb1aCWQ&amp;ust=13676157935251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henning+larsen+ESS&amp;source=images&amp;cd=&amp;cad=rja&amp;docid=CqkKubU0Y9vX_M&amp;tbnid=n_gFSmlVLUDfpM:&amp;ved=0CAUQjRw&amp;url=http%3A%2F%2Fwww.byggeplads.dk%2Fnyhed%2F2013%2F02%2Farkitektkonkurrence%2Fhenning-larsen-tegner-stort-forskningscenter&amp;ei=fLmCUZ_vM8jTsgbY3IGABA&amp;bvm=bv.45960087,d.Yms&amp;psig=AFQjCNFnvcEp5J_8OoPUBZ3598pAqxQPXg&amp;ust=136760805391577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dk/url?sa=i&amp;rct=j&amp;q=MAX+IV&amp;source=images&amp;cd=&amp;cad=rja&amp;docid=sGxAF27LnfYCRM&amp;tbnid=3k3Z5pY8FsaGUM:&amp;ved=0CAUQjRw&amp;url=http%3A%2F%2Fwww.lunduniversity.lu.se%2Fresearch-and-innovation%2Fmax-iv-and-ess&amp;ei=DLqCUZrBCoeztAaBrIHYCA&amp;bvm=bv.45960087,d.Yms&amp;psig=AFQjCNFAROKU2xuCMtrWqHhem6B2kXF07g&amp;ust=13676081810115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european+XFEL&amp;source=images&amp;cd=&amp;cad=rja&amp;docid=DLWh_bTBBJEcGM&amp;tbnid=VEXffLQMDa0zmM:&amp;ved=0CAUQjRw&amp;url=http%3A%2F%2Fwww.desy.de%2F~parenti%2F&amp;ei=4b2CUZa-MYbotQbn3YHYBQ&amp;bvm=bv.45960087,d.Yms&amp;psig=AFQjCNEZhuMnkYOLvwirXvfOqijHNNFYBA&amp;ust=1367609078215112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european+XFEL&amp;source=images&amp;cd=&amp;cad=rja&amp;docid=-Pe1WiY0ja3nNM&amp;tbnid=PrFxDU3Bdzt0RM:&amp;ved=0CAUQjRw&amp;url=http%3A%2F%2Fwww.bauserve.net%2Fprojekte.html%3F%26L%3D1&amp;ei=yb2CUZ3gF8iHtQbSwoFA&amp;bvm=bv.45960087,d.Yms&amp;psig=AFQjCNEZhuMnkYOLvwirXvfOqijHNNFYBA&amp;ust=1367609078215112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hyperlink" Target="http://www.google.com/url?sa=i&amp;rct=j&amp;q=european+XFEL&amp;source=images&amp;cd=&amp;cad=rja&amp;docid=HUJkaflP05FS9M&amp;tbnid=d-uFqDNgQQCBIM:&amp;ved=&amp;url=http%3A%2F%2Fblog.rusnano.com%2Feuropean-xfel-december-2012%2F&amp;ei=db2CUZj0OIaGswbigIHoCQ&amp;bvm=bv.45960087,d.Yms&amp;psig=AFQjCNEZhuMnkYOLvwirXvfOqijHNNFYBA&amp;ust=1367609078215112" TargetMode="External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dk/url?sa=i&amp;rct=j&amp;q=jj+xray&amp;source=images&amp;cd=&amp;cad=rja&amp;docid=J767oNGQv5DzHM&amp;tbnid=sjd3s3c9F8KkeM:&amp;ved=0CAUQjRw&amp;url=http%3A%2F%2Fwww.spitzenanalytical.com%2FJJ-XRAY.html&amp;ei=O8KCUdmBC4nRsgaKxoGoBQ&amp;bvm=bv.45960087,d.Yms&amp;psig=AFQjCNGjvxOWah6WrUuDr1szOax1a9KuvA&amp;ust=1367610289050000" TargetMode="External"/><Relationship Id="rId13" Type="http://schemas.openxmlformats.org/officeDocument/2006/relationships/image" Target="../media/image32.jpeg"/><Relationship Id="rId3" Type="http://schemas.openxmlformats.org/officeDocument/2006/relationships/hyperlink" Target="http://www.google.dk/url?sa=i&amp;rct=j&amp;q=danfysik&amp;source=images&amp;cd=&amp;cad=rja&amp;docid=refWcT2npUDicM&amp;tbnid=Z_yNao5OSy0u9M:&amp;ved=0CAUQjRw&amp;url=http%3A%2F%2Fepac04.web.psi.ch%2Fhead2%2Fsub4head2%2Fexhibitor7.shtml&amp;ei=TPeBUeWEIsTWPL2AgagC&amp;psig=AFQjCNEv5nTVya8a2bdhoKKjiHbmzxBhxw&amp;ust=1367558205038014" TargetMode="External"/><Relationship Id="rId7" Type="http://schemas.openxmlformats.org/officeDocument/2006/relationships/image" Target="../media/image29.png"/><Relationship Id="rId12" Type="http://schemas.openxmlformats.org/officeDocument/2006/relationships/hyperlink" Target="http://www.google.dk/url?sa=i&amp;rct=j&amp;q=danfysik+logo&amp;source=images&amp;cd=&amp;cad=rja&amp;docid=Lvs5GPIp3WA5qM&amp;tbnid=TK6JezRjHU_t-M:&amp;ved=0CAUQjRw&amp;url=http%3A%2F%2Fwww.phy.ornl.gov%2Fsneap11%2F&amp;ei=HkiDUav-GYWWswaJgYGgDw&amp;bvm=bv.45960087,d.Yms&amp;psig=AFQjCNEBIWKsaHIXm1bEEciR_jeXTg2Hfg&amp;ust=1367644571118465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hyperlink" Target="http://www.google.dk/url?sa=i&amp;rct=j&amp;q=danfysik&amp;source=images&amp;cd=&amp;cad=rja&amp;docid=oY4bdFc9IZvNXM&amp;tbnid=C8EHST4eGRoqjM:&amp;ved=0CAUQjRw&amp;url=http%3A%2F%2Fwww.danfysik.com%2F&amp;ei=jPeBUdu1HcTlOt-RgLgO&amp;psig=AFQjCNEv5nTVya8a2bdhoKKjiHbmzxBhxw&amp;ust=1367558205038014" TargetMode="External"/><Relationship Id="rId10" Type="http://schemas.openxmlformats.org/officeDocument/2006/relationships/hyperlink" Target="http://www.google.dk/url?sa=i&amp;rct=j&amp;q=european+XFEL+members&amp;source=images&amp;cd=&amp;cad=rja&amp;docid=lpA7L_PD8vGtjM&amp;tbnid=OfPQa_7LJBoySM:&amp;ved=0CAUQjRw&amp;url=http%3A%2F%2Fwww.nexmap.fysik.dtu.dk%2FEnglish%2FResearch%2FMethods%2FXFEL%2520instrumentation%2520projects.aspx&amp;ei=1EeDUcnLHMfltQa7wYHQCg&amp;bvm=bv.45960087,d.Yms&amp;psig=AFQjCNF4fQOoERgK2QC_puP9ShC5I-ibZA&amp;ust=1367644466003987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639" descr="NBI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77878"/>
            <a:ext cx="7239385" cy="542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640"/>
          <p:cNvSpPr txBox="1">
            <a:spLocks noChangeArrowheads="1"/>
          </p:cNvSpPr>
          <p:nvPr/>
        </p:nvSpPr>
        <p:spPr bwMode="auto">
          <a:xfrm>
            <a:off x="1043608" y="4941168"/>
            <a:ext cx="388778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a-DK" dirty="0" smtClean="0">
                <a:solidFill>
                  <a:schemeClr val="bg1"/>
                </a:solidFill>
              </a:rPr>
              <a:t>Robert Feidenhans’l</a:t>
            </a:r>
          </a:p>
          <a:p>
            <a:pPr algn="ctr" eaLnBrk="1" hangingPunct="1"/>
            <a:r>
              <a:rPr lang="da-DK" dirty="0" smtClean="0">
                <a:solidFill>
                  <a:schemeClr val="bg1"/>
                </a:solidFill>
              </a:rPr>
              <a:t>Niels Bohr </a:t>
            </a:r>
            <a:r>
              <a:rPr lang="da-DK" dirty="0" err="1" smtClean="0">
                <a:solidFill>
                  <a:schemeClr val="bg1"/>
                </a:solidFill>
              </a:rPr>
              <a:t>Institute</a:t>
            </a:r>
            <a:endParaRPr lang="da-DK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da-DK" dirty="0" err="1" smtClean="0">
                <a:solidFill>
                  <a:schemeClr val="bg1"/>
                </a:solidFill>
              </a:rPr>
              <a:t>University</a:t>
            </a:r>
            <a:r>
              <a:rPr lang="da-DK" dirty="0" smtClean="0">
                <a:solidFill>
                  <a:schemeClr val="bg1"/>
                </a:solidFill>
              </a:rPr>
              <a:t> of Copenhagen</a:t>
            </a:r>
          </a:p>
          <a:p>
            <a:pPr algn="ctr" eaLnBrk="1" hangingPunct="1"/>
            <a:r>
              <a:rPr lang="da-DK" dirty="0" smtClean="0">
                <a:solidFill>
                  <a:schemeClr val="bg1"/>
                </a:solidFill>
              </a:rPr>
              <a:t>robert@nbi.ku.dk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076" name="Text Box 6641"/>
          <p:cNvSpPr txBox="1">
            <a:spLocks noChangeArrowheads="1"/>
          </p:cNvSpPr>
          <p:nvPr/>
        </p:nvSpPr>
        <p:spPr bwMode="auto">
          <a:xfrm>
            <a:off x="1043608" y="1177878"/>
            <a:ext cx="457016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/>
              <a:t>Accelerators and </a:t>
            </a:r>
            <a:r>
              <a:rPr lang="en-US" sz="2000" b="1" dirty="0" smtClean="0"/>
              <a:t>Storage </a:t>
            </a:r>
            <a:r>
              <a:rPr lang="en-US" sz="2000" b="1" dirty="0"/>
              <a:t>rings for </a:t>
            </a:r>
            <a:endParaRPr lang="en-US" sz="2000" b="1" dirty="0" smtClean="0"/>
          </a:p>
          <a:p>
            <a:pPr eaLnBrk="1" hangingPunct="1"/>
            <a:r>
              <a:rPr lang="en-US" sz="2000" b="1" dirty="0" smtClean="0"/>
              <a:t>Life </a:t>
            </a:r>
            <a:r>
              <a:rPr lang="en-US" sz="2000" b="1" dirty="0"/>
              <a:t>Science and Materials Research. </a:t>
            </a:r>
            <a:endParaRPr lang="en-US" sz="2000" b="1" dirty="0" smtClean="0"/>
          </a:p>
          <a:p>
            <a:pPr eaLnBrk="1" hangingPunct="1"/>
            <a:r>
              <a:rPr lang="en-US" sz="2000" b="1" dirty="0" smtClean="0"/>
              <a:t>The </a:t>
            </a:r>
            <a:r>
              <a:rPr lang="en-US" sz="2000" b="1" dirty="0"/>
              <a:t>Danish Perspective</a:t>
            </a:r>
            <a:endParaRPr lang="da-DK" sz="2000" b="1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55875" y="-3175"/>
            <a:ext cx="6553200" cy="2635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sp>
        <p:nvSpPr>
          <p:cNvPr id="2" name="AutoShape 2" descr="data:image/jpeg;base64,/9j/4AAQSkZJRgABAQAAAQABAAD/2wCEAAkGBxQSEhUUExQWFhQXGBcYGBgYGBQXGBgYFhcYFxkUFxUYHCggGholHBgUITEhJSkrLi4uFx8zODMsNygtLisBCgoKDg0OGhAQFywkHx0sLC8sLSssLDQtNCw3LCwuLSwsLCwsLCwsNywvLSw3NzEsMCwtNzQvKywtMSwrLSwwLf/AABEIAKkA8AMBIgACEQEDEQH/xAAcAAABBQEBAQAAAAAAAAAAAAADAAIEBQYHAQj/xAA/EAABAwIDBAgDBgUEAgMAAAABAAIRAyEEEjEFQVFhBiIycYGRobETwdFCUmJy4fAHIzOSsqLC0vEUgjRDc//EABkBAAMBAQEAAAAAAAAAAAAAAAABAgMEBf/EAC4RAAIBAwIDBgYDAQAAAAAAAAABAhEhMQNBElFxBDJCYZHBEzOB0eHwkqGxIv/aAAwDAQACEQMRAD8A5akkkgBJJJIASSSlUqLWjNUmNQwWc7vP2W89eCAA0aLnmGgk+w4k7h3ozqDG9p8ngwT/AKjb3TcRi3PGWzWbmNs3vPE8yo6AJPx2DSkP/ZznH0gKRs3EzVYMjBLgJDbi+oM2KrlK2V/Wpfnb7prIng3FYbszvT6IUO3Ge+3qPopFQIQbddJgM+JfrAj1HmnMIcYngivoxEzdR30jPV3GQItPKEDLb/wW03xEgxfXXf5q6ZTPVizQAYtos/g8aWkhwMA3B1VnTr9bITLTEHlb6JAaBrQHGTMe29S2Vd7d8x9fZUpqZnA8Wx7/AKK0wt4O8D3UspE1tGBG+0cid/gPdTqLIAA4XOqiN1VhRbFvEqGUBx2Dpua5rxYiOd7LAdIOiopgvYDl4tGYDjmEyBzXRqtDMLf98lEpOIcQ6AOc/uEJ0Bo4ZjGZXEcDCr31F1npT0Sa5pNMSXOzAgTlJGh/CsDtnovVw7A6oCMzso0gjLM8VWSSkChY/UeKsskBVuP1Hj8lMsFLJFT2iQeV/qmIuHBzCI8bTxCyk6Kpvox4pqPO3qCSRa9EtMbtx4hCQmmqoWppy05OE1RoSSSSZAkkkXD0wSSey0SefBvibIAewBgDiAXHsg6Affd8ggOcSSSZJ1J3r2o8uJJ1P7gck1ACSSRKNEu00GpNgO8oAGpWyv61L87fdN/lt4vP9rfqfRH2fXmrTAY0dZtwDIvuJJTWRM2xML2gADLtOSEWm3WPjBTatRwGluX03DmukwImMxZe+zbbp1CNh6dpKG1oLg1t5/c81NxNLLZIYMuzX+1x/e5TtnnN4eiqlOwToObz7uPh7JgaWgIgcFdbPVBQqSr7AFRIpF1SClUVDplS6JWZZKa1MxOGzDmj0UaFIyrowOqVif4gbJeYqNJc1ogNgkgkjfNt25dBxFK4KbiKQIuAe/6qk6CaPnrGYZwdBBzHdF5Kotqthw8V2fb3RumA99IinUIOWRZo0JBH7ErkHSLCupVAx4gifkqlgmOSqBR3PaXgmSCBO4zx9lHKM/DkGJbPCfqueVN2dug9Sj4Y1VU7870t53Fij1uA7/M96CnPJ0O63cmpxVFQz1p8eo5cxJJJKjISPV6rGt49Y+zR4CT/AOyC1smBqbeaJinS90aTA7hYegQAJJJJABaFLNMmGi5PDu5nclWrZoAENGjeHM8TzTsR1QGcLu5uI+Qt4lL4Qb27n7gt/cd3dr3IAC1pNgCTyupuz8M8VWEtIAcDeAdeBuhMqvdIBDWjWOq0DmdT6o2zWsFanBJOdt4AEz5+yayJmz+I07xPl7o1BuZruA7R48Gj5oNQneLHeNPFSvg5KRAOX1B7wukxB7DwsPc/Ub/qETbdnCNFN2E60GxNxz7lH29SgkRzHdwHcZ9EgKTMrXZjZ7lUNbdaHYdNAEzBU8vV+77aj98losEbKt+D12x9oEHwuP8AcrXC0YUspFnRKk03KNTKdTddQUXGHcpEqvoPUumVDKH1BIQz2UTMvAEAZPpC0bs1humfouOdPv6lI3u12pk6hdm6SUC2X54GgF4nj3hcc/iFUzVKOnZfpvu1aPuk+IyZUms2+mYQNNRZAY6NdCixuvbSO0O7iFzSyd2glwtc6e/rX22yNrvBiJsIk6oSLiHAmRwvaL8YQlUMGXaPmO6fTHv7iSSSVGIbB9tvfPlf5IIR8H2x4+oKAEAJEwzMz2g6Eie6b+iGpezG9cOOjSPEmzW+foCgDw1Msu/+x1x+EG8/m4cFFJXpcTc6nVFw1DNJNmtEuPLQAcybIAkuw4AAeS1g4Xc90XyjlpJsFJ2YQ6o3JRAaHCXuJc4cwbCd9goWOzPqmLlxGUcnaAeatcBTOcMY7q0nQ4/ZeT2j5ggck1kTNA3MCC12ccDqe5w+algiCBOkwbROoj96qDT6hg6OmOAO9v75qVjnHKHNucoB5iZjyC6TEl7GMgg+fzC9266cuY8QD96RrHGw81G2digykXi+bs2gR8lV7WxRqFsu0OnC2qTAJQaCdCtTsum2LLJYZ7SBePTwnirzBbRYwRPrKANY2gOqR94eshTW63VPgdoBwb+YQrGtWsSoZZM+LFlIpGVl3bVAdqpNPbzQbn5o4WFTY0FLYVlKXSNnFWOD2sHaEEcQVDiyk0XQKeHKLSq5gk9+gSoMq+l+Gc+gchAPPh37lwLpbWzPYJnKHD1C+iNs1CKDyInKddNN6+bdvTnE/i001Girwk+IrE4vsOWnHuTUlmaJtYHPcTqmolYaflCGlHBeqmpOrqJJJJMzH0X5XNPAg+RXlVmUkcCR5JqPiYOVw+0BP5hY/LzQABHqnKGAa9s/mOnkAPModGnmcG8SB9SpGIxDcxcwEzvcBbk1ugGmsoA8r0OsXWaw9YE87wBqYvoj1agp02taJLjmJI+7EQPE6yhYYfFIa4kkGQeI1cz0tzniva5s1zxukN4kuJM/hH6IAn7JqSfiVLuFmEzfOY63LWPHcoez8PUbWpy13aaSRcEazItG9e0ycjSTq8PJ5NB/4+qkYDFBuIJcCTUIym1gdLHwHLKmsiZocS7M0ZDJkQdwO6SrloacOHDU35zwWex9fJ8NgE5h1uNuz81dYK9Dq3y2yjfP7K6NzEiVKUNyzzHKb/P3VUaALjJ09z+/VXW0zlEjXKI8Jn3VFi62Ww7yUMaCswjZi97+O/5J1TC5dNVBxAcACHTv1jvB8EfES1mYF0aXi5i8cRKQFjgNolpaJ0v6R81p6GKfVblBXOqFfren1XQOhLwTfkioUAnY1Uu0MfvVGOAY0dZ1+C2O3XxSOUXXMa73Fxbmg3QnUGqF7RwTX8Y5GFf7K2QGiWvcD+ZZLYbK/wAQNa8iYymzg4nURustjgMYadT4VUAOmA5vZJ3Ajch1BGkwQI1gqU9twouEep4WLNDN9M9pClRLA4Ne4HLPsVwTbnabP4vcL6E242nXBoPZJc0kHeCNIXAOkjMrmg6jMPIhU+6LxFOjYdwuCAZ0nj37kJrSbC5UnCmA7Qj7TSDbg4dyw1HY7eyQb1E+v+X/ADmivQBVqSdIgQBwhMRcSZcbR4z4zzQk44RlrV+JKrrfOP626CSSSVGQkeh1gWb+03vGo8R7BAXoKADYTUng1x9I+aFTYSQApTbte8fdhw4EkX7io1GqWODmmCDIKAJtHDfCLzVBAy2ykdbMYEHhYpuIqB+UvMOLR1gLakQR8x6puIxLnslxkl/LcCY7usgVTNMH7pcP7us3/egCdiKbm0hadACLiMoJMjw817sRge8BxswggzcSdI3t38vFebSqZSQxxhrg2Ra+UT6iPBE2HiZqgVHG8ZfzSN8WTWQZZ4jrVATqGZr20EwpXRzaMEtG+T5XEcYk2Sr4OLwJyEHy/wC1B6OYcPrwSftRHct3kyLrabxMtM5hJPjGm7RRMHlDSSASRlv5Kz2lhruIFrDy/UlUpdEjnPmExDXUhpaDyUPE1eqN5jepT6oAVe0zqpY0e4XDybLa9ECQ8BUWy2jhuWl6NsHxRCaVhN3OiVsPmYJWPxmynNf2RG6wut8xnUCjYygHN5rNSoW1UzOydnlrpEDuEG60rcA0tuBxULCdUwrhhQ2CQOiyER9fKJKcFS9JHRSmdHBJXGPx7Jq0Hji4HxErhHTMfzyODqn+S7hRxGXD/FfowOdfkFwjpJULntcdTmJ8SCm8CWSpY6DOvmPUKY0zBvPEWf8AR4UJp4ifRSKbrQLtJ0Jggje0hc2qqnp9h1OFuLx77ft2spJ3FtDt+A3R6KMjYp0unkN4PsgqtO0Uc/a5KWvNrmxJJJKznEkkkgCRg3kZiPunXQ3EgjeF46iHXZ4t1Le77w5+aWD7YH3pb5iB6wgscRBFigAjj/Lb+Z/sxe4YiS02DoEnQGbHz90Z1RrmDOIOZ3WbHBmrdD6IdPDEkZSHiRprrvaboAfVbPxhvDpjuc4H/JN2b/Vp/nb7qTINRwf1SS5uY2BBJiTuItdLZGAe6uxuUhwMweW5NZBmwrElp4wq/YlEMqU6jZOYuEegCmf+TAn03nlCisfkxNMWABEDviTbeuhmCNXtCiBT57zz1JWIxr4cd1h81uNoPcWwBA4n/j9YWJx9KHk6mBfxKTwPchEk6+X1Q2nREdoV5ERKkot9ktJPKFqeiQ68qkqbWotaGtAbuB495Uro5jMro4wr2IOx0B1Ao76gBIKqhtqnSaDVeGg6Tqe4C6W0dotJY5pkOBv3RHusqGtSa+jOiJTkWTMHVzBSnhIDyVHxGDbVhr9JnxUloTqBCAMZ/EHFilh2Um2zk/2t19YXG9vdpvcfkt9/EPaGfFOb9mmMo9yue7XdJb4/JVLuiWSvRaDTeIgagkjx/VCRaFMk9UgEcTCwng6ezpvUSSr06ftt8HlbXSOPfxQ0Sub6g2HZ07kNEcIWt8yXXy9rCSSSVGQkkkkAegxcajRFxTetI0d1h47vOQgo7esyN7JI5tPaHgb+JQB4P6Z5PH+pp/4obNR3j3RaF21ByB/tP0JQCgCVXxD2veA49p2/mdyt+j2NLq1PM6CNRAGaNDIFjxVLjx/Mf+YnzM/NH2JXLK9MgAnMBfmmsgzXNpNO4WPO/nuUgNbmacokEQeFwmU2gCP3deF1h3j3C6TA02N0WM2rGc9w+a2FeoCwX3LF409d3f7BLYZHpUvf2/YQ8bGgCMKgifD9+PsgPCkYFskQbhaPYOznj+YOqJHqVU4GnLwt9tHDgYaGagAiOUFNAzU4XZ7XsAeA738Cn7T2cHUwGCC3QJbEqzSaTqQPZWJes63KKPZGII6pWga6VU4igA7MPFTKNRDBExYbpb0pfh8QWUw0w0XM2Jvp5LbSuI9KsZ8TE1XDTMQO4W+ScUDIONrl7i5xlziSTxJVDtPVvj8lZZ1W7T1b4/JEsBHJDKJQcAZPt7HihlScHMEWLeBjzE2XNqOkTu7JDi1klna1fPFUDxXamBcTbQzvjcgo2KBDoMWFo0hBVQ7qM+1fOlbcSSSSowEkkkgBJ1N5aQRqP3fkmpIAlU2AOaR2Hy3umxae6R4KKRuOuhT6b4sbtOo+Y5o2NZcPF2u3/i3g8Dv8UANxhl08WtP+kD5J2zP61P8AO33TKt2sPe3+0z7OCds7+rT/ADD3TWRM2bq8aINV5tzI90/cmPOn73LoMS0GMmmOQg+Cz+I9TJRqteOpvcLD39PZBqnzSbGgOiEcQPFOxNSygimpKJAxnOFdbN6SOaMr6hI0iJj0VNgWDOMzQRwXQtjYPDvbdjdxNh4poTIWy+k780U/iGPwuc0jnay0dDpewCK003cwYPcVY4FjKYhsCyWKwlOoCHNB7wChsD1+1WOAhwM8FZYepIlc+wezjTqkDszZbrBu6qTVBpnnSDaYw+HqVd4bDfzGwXC6laV2Dprh/iUW0z9ok/2hchxmGLHFp1BQsBuDDuag7QBkTzUh6A+uW21adQVnqcWUdGj8KX/M6rzV/Vfb0ZFH6qVhWHLIcLHskE34yLjvCbDdWyI4ajvafcL2mw30M722NrgkLmnKq5Ho9l0fhzT72aUb+jtfNsNcwGI7XZy8hp3hDRKrpvmJOkEXCGtY4PP16fEbW/T2sJJJJUZCSSSQAkkkkAJHwrzdo37jcE8COf0QEkATKYa5rhdhHW3kCLHmNRx0TsBhSarIcw9YaOHsYKbQqAuBOujh94GxI/FG7evcBNKu2Ylr4/X5prIM1DjEiDItpv8AZCc477ADv19NyBi9pNBcZkkknxVNWxrnzuBWzZkkWex2ivi2NuGkkDjobou0qDqb3Md2mmP17lXbGxPwq9N+5rh5LoPSrZPxwKlOPiAf3jh3pIGc/qg700AqU5t4IgjUFCeyEDFQcZWq2JJBymLLNYOn1lttkloiAAqiSy52bTdZXNJhi6ds4iNPZTmsClspIqKmGBKs8LTmANU2pTurbZmDLes7XcOH6qWxpFH00aGtw4/G7/Fc/wCk2xTVIeyMw15rcdPK01aLBqA53mQB7FUpMq44JeTmOK2dUZq0xyuqrFDRdQxtI3iJ4cVg+lD2lzIblcMwd5iPmlNWHF3KVriLixUmlUaTJABHgDO8xoeaipzHR3b1zSimjs0NeWnJcvPFef70CveRZ4DuZ18HDVNLWnQlveJHmF4HFtjccDp3jh3r3K06GOTvk76pUp+PsauXFazfKWf5Wb9foCSSSWhxCSSSQAkkkkAJJJJACUs1y5omC5oi+pG4tOsjh3KIvW6oAILi/iiAJNXo3LQg8C6B0d2vnphrjcBYA/T5q/6O6hVHIpF9tnZ7avWb1X8ePesxiKDmmHCCti7RVO193j7FW0QmUFF8FaLZWI0us7vVvsnVKJTOg7NxcAXV7hK2bRZbB6eS1vR7tDuKmQRLfB4MN6zu17KYkkVkaHK+leOz418GzMrfLX1K8dU05qox/wD8qt/+h/yKsqmniF0JWMdwlRqwvTukA+kQLuD58C36rcvWL/iB2qHdU92KZ90qOTJJJJLA1CnrNne3XmNx8EJEo/a/KUNTG1Ubar4lGW7z9Px9z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1508" name="Picture 4" descr="http://t2.gstatic.com/images?q=tbn:ANd9GcSEG6-R333iU76vr3axT4cBd3ErbUBFbXo8Ag8x-YgSPfT9HcP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85" y="4586038"/>
            <a:ext cx="2857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760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rgbClr val="000000"/>
                </a:solidFill>
              </a:rPr>
              <a:t>What</a:t>
            </a:r>
            <a:r>
              <a:rPr lang="da-DK" dirty="0" smtClean="0">
                <a:solidFill>
                  <a:srgbClr val="000000"/>
                </a:solidFill>
              </a:rPr>
              <a:t> do </a:t>
            </a:r>
            <a:r>
              <a:rPr lang="da-DK" dirty="0" err="1" smtClean="0">
                <a:solidFill>
                  <a:srgbClr val="000000"/>
                </a:solidFill>
              </a:rPr>
              <a:t>we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get</a:t>
            </a:r>
            <a:r>
              <a:rPr lang="da-DK" dirty="0" smtClean="0">
                <a:solidFill>
                  <a:srgbClr val="000000"/>
                </a:solidFill>
              </a:rPr>
              <a:t> from CERN and </a:t>
            </a:r>
            <a:r>
              <a:rPr lang="da-DK" dirty="0" err="1" smtClean="0">
                <a:solidFill>
                  <a:srgbClr val="000000"/>
                </a:solidFill>
              </a:rPr>
              <a:t>particle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p</a:t>
            </a:r>
            <a:r>
              <a:rPr lang="da-DK" dirty="0" err="1" smtClean="0">
                <a:solidFill>
                  <a:srgbClr val="000000"/>
                </a:solidFill>
              </a:rPr>
              <a:t>hysics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164" y="1904598"/>
            <a:ext cx="43919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0000"/>
                </a:solidFill>
              </a:rPr>
              <a:t>Accelerator </a:t>
            </a:r>
            <a:r>
              <a:rPr lang="da-DK" dirty="0" err="1" smtClean="0">
                <a:solidFill>
                  <a:srgbClr val="000000"/>
                </a:solidFill>
              </a:rPr>
              <a:t>technology</a:t>
            </a:r>
            <a:endParaRPr lang="da-DK" dirty="0" smtClean="0">
              <a:solidFill>
                <a:srgbClr val="000000"/>
              </a:solidFill>
            </a:endParaRPr>
          </a:p>
          <a:p>
            <a:endParaRPr lang="da-DK" dirty="0">
              <a:solidFill>
                <a:srgbClr val="000000"/>
              </a:solidFill>
            </a:endParaRPr>
          </a:p>
          <a:p>
            <a:r>
              <a:rPr lang="da-DK" dirty="0" err="1" smtClean="0">
                <a:solidFill>
                  <a:srgbClr val="000000"/>
                </a:solidFill>
              </a:rPr>
              <a:t>Detector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technology</a:t>
            </a:r>
            <a:endParaRPr lang="da-DK" dirty="0" smtClean="0">
              <a:solidFill>
                <a:srgbClr val="000000"/>
              </a:solidFill>
            </a:endParaRPr>
          </a:p>
          <a:p>
            <a:endParaRPr lang="da-DK" dirty="0">
              <a:solidFill>
                <a:srgbClr val="000000"/>
              </a:solidFill>
            </a:endParaRPr>
          </a:p>
          <a:p>
            <a:r>
              <a:rPr lang="da-DK" dirty="0" smtClean="0">
                <a:solidFill>
                  <a:srgbClr val="000000"/>
                </a:solidFill>
              </a:rPr>
              <a:t>Data handling </a:t>
            </a:r>
          </a:p>
          <a:p>
            <a:endParaRPr lang="da-DK" dirty="0">
              <a:solidFill>
                <a:srgbClr val="000000"/>
              </a:solidFill>
            </a:endParaRPr>
          </a:p>
          <a:p>
            <a:r>
              <a:rPr lang="da-DK" dirty="0" err="1" smtClean="0">
                <a:solidFill>
                  <a:srgbClr val="000000"/>
                </a:solidFill>
              </a:rPr>
              <a:t>Governance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structure</a:t>
            </a:r>
            <a:endParaRPr lang="da-DK" dirty="0">
              <a:solidFill>
                <a:srgbClr val="000000"/>
              </a:solidFill>
            </a:endParaRPr>
          </a:p>
          <a:p>
            <a:r>
              <a:rPr lang="da-DK" dirty="0" smtClean="0">
                <a:solidFill>
                  <a:srgbClr val="000000"/>
                </a:solidFill>
              </a:rPr>
              <a:t>international </a:t>
            </a:r>
            <a:r>
              <a:rPr lang="da-DK" dirty="0" err="1" smtClean="0">
                <a:solidFill>
                  <a:srgbClr val="000000"/>
                </a:solidFill>
              </a:rPr>
              <a:t>collaborations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AutoShape 2" descr="data:image/jpeg;base64,/9j/4AAQSkZJRgABAQAAAQABAAD/2wCEAAkGBhISEBUUEhQUFBQVFRcUFBUUFBUUFhYWFRQWFRQXFhgXHCYfFxkkGRQUHy8gJCcpLCwsFR4xNTAqNSYrLCkBCQoKDgwOGg8PFCkcHBwqLCkpLCkpLCwsKSkqKSksKSkpKSksKSkpKSkqLCoqLCkpKSwpKSosLiwpKSksLCkpKf/AABEIALsBDgMBIgACEQEDEQH/xAAcAAAABwEBAAAAAAAAAAAAAAAAAQIDBAUGBwj/xABGEAABAgMEBgQLBgUDBQEAAAABAAIDBBESITFRBQYTQYGhIlJhcQcyQmJykZKiscHRFBckk7LSIzSz0/Az4fFDU2NzghX/xAAaAQEBAQEBAQEAAAAAAAAAAAAAAQIDBAUG/8QALBEBAAIBAgUCBAcBAAAAAAAAAAECEQMhBBIxQVEisQUTYYEyQpHB0eHwof/aAAwDAQACEQMRAD8A7C1ooLhhklbLzfdQheTw+S8iTMZ1t3Sd4zvKOZ7UHrvZeb7qGy833V4/Md/Wd7R+qSY7+s72iqPYWy833UNl5vurx59of1ne0UPtD+s72imB7D2Xm+6hsvN91ePPtD+s72iidMP6zvaKYHsTZeb7qGy833V44+0P6zvaKWJh/Wd7RTA9ibLzfdQ2Xm+6vHn2h/Wd7RQ+0P6zvaKYHsPZeb7qGy833V5T0DFcHPjOc6kFheOkb3nowx7RrwVY6YeT4zvaK1NMRE+WYtmZjw9f7LzfdQ2Xm+6vIoju6zvaKUIz+s72is4V642Xm+6hsvN91eSRHd1ne0UoRX9Z3tFMD1psvN91DZeb7q8m7V3Wd7RTcaO8Ctp3tFRXrbZeb7qGy7OS8uSwiO0a95e6jYhp0jiSKrpGiSfs8KhP+m3eeqg63svN5IbLzeS4s6HeHOqS0ktvOPdvCizkdxo0ONScyt2ryxEz3YrfmmYjs7nsvN5IbLzeS4vCqABU3dpTts5n1lZw27HsvN5IbLzeS4LrE9xEFlT04zRicBeVeB5zPrKg69svN5IbLzeS5FaOZ9ZQtnM+sq4HXdl5vJDZebyXI7ZzPrKK0cz6ymB13Z9nJNxhQXXXrAanOP2xl58V+/zHLfzGHH6qByF5PD5LyFMjpu9J3xK9ewvJ4fJeRpkdN3pO+JVEZBLLUkhEILUktTiCBpE7BOFqQ4XKhACWEQCNFGlgImtT0vAL3tY3FxDR3k0TqiyjDZybG+VGeYjvQZ0Wc7RVTDF6s9YY4MZwb4sMCEzuhileJqeKgw2XLpqfix42Yp0z53KaEtrUGtTrWrk2S1qWGpQaliGmFN2VHnfFU4MULSeA4oNFJQa6FP8A7HfELX6qTe0koJF5DLJ/+SR8lRaBsN0SNsHWbZeQLiRaFmldxzyVxqzpNxjRoLqAWWxYIaABsi2lB3H5rrFeT1W+0fz9Pdxm3PPLX7z+0fX2LjRN53KLJstOLzwSptxc4MbxUyFCoANwXOZmZzLrWsVjEDa1LARhqVRRVJPC3OwG9Rr4h+AV4Gqo0cy3OR39QNhDhe7mruygTZQol2UdlUIoionbKSWoLfU8fjGei/8AQ5b2Yw4/VYTVFv4tnov/AEOW7mMOP1WQ5C8nh8l5Kmm9N3pO/UV60ZgO4Ln2tvg/lpyr20hRr/4jAKOP/kaLnd+KZHBSEkhXGntXY8pEsRm06rhex4zafliFUlVDZakp0hILUCUl6UidggbSgESWAgNXmq8JrTFjvNBAgueztiu6EIe061/8qjCuI38OUY3yozjFd6DOiz1m0V0047+N/wCP+sXnt5VTrz8U81qahDerGR0bFi/6bHO7QLvXgubZloSwFr9G+DiM4AxnthNyJv5/RXcDQmi5fx3NiO7XD4XnkrETO0Rknbq57Al3ONGguPmgn4K3gaqzLgDsnNBwL+j8b10/QMWHGNmXMKHTc1tH0zFRU8Fo5fV5gNX1ec3Xq3ras4tGJImJ3iXIpHwfxn4u9lpPM0C0uj/BFCLmujVdTySbj3gXFdKhy7WigACUVjKqaDqzADbLmNcN4cA4eo3Kh1m1Vgw27aBDDYzGkQiCQ1vlObStLJFoUoablsnuUDSzG7Il5AawiIScAGXu920OKTMzvJERG0OUS+kITDRziXk0IDHm/K4K00bAixYYds6OhxnwX2WkVGLHHHEA3qvja1aPliTBDpmIfKA2beyrnVOHVAVHNay6Rny6FAtMaf8Apy7SOL3YnK8oNpDY0xmwBEhmM6pEMPBIDRU2jg003E1VdN6fgQoj4cR1l8NxY4FrrnNNCKgUKPVPwaxoURkePE2bmGoZDNXVpQ2nYDE4KVr1qtLMlXxGQRtXRB06uLy+I6yXE1vvNckyKbVbSELZuLosMRIkR7y0uAIqbhf2LSALOP1Cli0XxGuoKkPqK0vucCoh1Sm4F8rMVHUd0OG9p40VGwAQospJa5vhP2c7CMN3XDaA9pGBHa1ayDGa9oc0hzSKgg1BCAWURanEEFnqmPxbO5/6CtxMYcfqsVqqPxTO5/6CtrMYcfqoHIe7gsto1sFrXCCKC0S5t9Wu31BwWoZgO4LKz8jV1ppsvGDhv7D2dikhOltGQpiGYcZgew7jiDmDuPauMa4akxJN1ptXwCaNfvadzX5HtwK7FLz9TYiCy/k7tb9Eqagte1zXgOa4Uc0ioIOYUiVecyEkrVa7aoOk37SEC6A43ZsPUd8isvUZk2jd2LeWTRSXYJbkh2CBATiQ1TdHQg55qAbq0OGIqe26q1Ws2tFY7pM4jJiDDtEDCpArl2q7noAjRTQkQ2AMh0FatYKClaAVvPFTXSzGi7o5UAHyUSMwUvv7ySvoaXDxjlnu4WvvkctEgwvFgtcR5UZ9r3W0CmO1ijm4PsgbobA0cCb1WgIL314TSr+VynUtPdP+0uef4piObvJdXiRkrqBJsaBZAvvrmFm4MctOYyV/oqbtMs1rYuHompHzX0OHitZxEQ8evmYzlYS0d0N7XsNHNIII3ELsWjdICNBZEFwe0EjI7x66rjK6F4PJ61AfDOLHVHovv+IPrXk+L6PNpRqR1r7S3wV8X5fLVlJcjKS5fl31yHJqNDDmkG8EEEZgihQmphrG2nuDRmTS/IZnsCpZvWhrXsDGlzHEAvod9mgaN5o9p7ty6V07W6Qk2iOrJ6F8DkCGax4jooBNGNFhtK3WjWp5LcSej4UFgZCY2G0bmgAf7qY5Nlc1MvVfpOWD4TmkVurxabQ5gKyeFFiBRWVSws1PazRocWIz7M5wY9zatJINDSuCbZr0B/qQIrOFVvKNFPaPhxmFkVoe07ju7QcQe0LIsETRkcCpfKxTS/Fh7fOHMK+kta5aLcIgacndFI1xDDIxS6lAAWnzrQs0QXbTW8YFAqv1eLvskG1js248uVFYEoLbVX+aZ3P/AEFbWYw4/VYrVX+aZ3P/AEFbWYw4/VQLZgO4LPxXXrQw93BYvRmm4UywvhOqKkOB8ZrhucNxUkKn5UOFDwO8KJAmyDYf43ku6w+qsHOVdOQQ4fA5HcsqKfl2RGOY8BzXAhwO8LiesugnycwWYw31dCf2ZHtG9dkhTRNWu8YY9ozVTrJods1BLHYjpMd1XDA925WBxwntqRikOw4qXMQC1xa4UcCQR2hRInzW4ZWuqujYEeYDJiLsodCS7u3DtThkQ2JtIV8MHAkE2cDXgqNqfhRnNNWkjuKsTNZiY7ExmMNI87saXDu3KNMxKUCEnMW2NJxvae8Xjl8Epk/ZJxI3UzGf+bl9rO/NWOu/6vHjtJpt+APqShDOR9SOJP1wtDHB11D8704yfqu8at56VZmseTKn6Ej2YlNzhTjiFBeak7uxCG+hBG419S9dLYmJcrRmJhrlf6jaQsTbW1uiAsPfi3mOazm2qARvAPrQlpgse14xa4OHeDVevXpGrp2p5h4tOeS0W8O0Ts/DhNtRHtYM3Gnqz4Klm9ZalzYdW2Xhrn2DEIFqjnNYMaVbS/fWlMZs5D20NkRkQQxZLi6w1x2b2XgWsDhfyKrZUQ6wxLtEMuqwxHNrEpDaKC/AkUK/GV5Kx6ozL705np0CZk4ddpFe+jwwjaV2tWuJewNHitcKVAokfbILC0Qw2HUssvIrSG7xqE+LSlmndklQYkQRLTQYxhl8KtRWho5rid28FPSkqGtLnUc6jmua29lHvLgL8aGvNYteZ2y1FYhaWq3i8HikOTMq8UphTABhYAN1Ad2KccVyaIiFR3p6I65UmkNONabLek/Ibu05BBhddJRkKcfEDpmAXhrzFhdKGTSybTNx6PNQJfS00RSHMykcZRRs3caraRIznGrrzyUCZ0DLxPHhMJzpQ+sLeEZec0bNxhfLyQPXbEv5FQ5bQ7xMQYExEEVlbWzhvJaCOstQdS5TqOHc9w+anaN0DAgGsNgB6xqT6yoLACmCNBBUW2qv80zuf+grazGHH6rFaq/zTO5/6CtrMYcfqoHIXk8PkvMGi9LxpaO+LBPik2wfFc21g7jhvyXp+F5PD5LyjPTNXuaOi0PdQdtT0nZn/Ag7PoTT8OagiIw03OacWO3g/XepUR64zq/p98rGD23tNz29Zv1GIXUP/wByEbBDqh4DmkYUOeSypycacR4zbx2jeCo8SdHRuJt3CgwpjVS4t6gA2X2dzrx37wgxuvmiqER2jGjX9/kn5epYmI6uC7DpaVZEhPY+lHAjuyProuUxpBwLgSBS4DtC1CIKECOLbQbm1FTkK3n1KSJcN8e89UV5kYKNGs2uiLu8n43q5RawJsOixGjB5JbuvaSRd3VSgO34qmhxi1wcMWkH1K/hwQ54AqWuFRS64iteHyX1uG1OeuO8T7/282pHLJqz2jn9EQUzSWjtmAQTTA76USJfRcR3ZhSoucDfc4Xf8rWrrxo3ml4nMJWvPXMEB3Z8E5ZNK7lKfo+GytXk4Gg3VN1c8CmIUWpewGrTh20wPx9a76HF01Z5Yndi+nNYyuNFxrUMDe27hiFLVNoeLR5HWHMf4VbPevs6ds1fPvXFnTdSZsRpMMdQ7MmGQer4zeR5KZNSMIufaNQS14a00IcG0N4zFFj/AAdaRsx3QjhEbUeky/4V9S3H2Ym0K0sklt2dHVJ35L8nx+l8vXt9d/1fX4e3Npx9NjcUth2WtADKGrAMRUXjeaA1Q2BpQUAvbf1a1aRTsKfhQLOJJNKDdQZchehFigC9eF6CWQw3PiST2KLPaRZDBLiBRZjWvwhQJUEAhz9zRiuSad1wjzbum4tYfJb80wNjrX4VQbcOXqSLrdOjWu7nesGNPTFou2jwXYkPIr6ky2ZaBdW7sTLnucb+CqLEaxTP/ei/mFOs1gmf+/F9squbC9a2Wr2pRNIkyKDEQ959PIdiCy1FnI8RkQxS9zatsOffmHAE47lqQm4YAAAAAFwAuAHYlKhaCRVBBdaq/wA0zuf+grazGHH6rD6qH8Wzuf8AoK3Exhx+qgcheTw+S8lzB6bvSd8SvWkLyeHyXkyMBbdXC07DHEoENaXGgFScABUrW6ixm7YwIuJ6TOkCKgVcw07L6dhWVMwaUb0QcaYn0jie7BHKvcx7XtNktIcDlS9RXaY0ZjcSqHSU0K1FxqC3vHy+qp5nXCEGgtDojiAcgCdxP0qszpLTUWL47rLeoy4cTieKYRodJaxw2Ym27qtv9ZwCyGlNIuiOJoGA3kDE95xKYfG3AJh7FrATtqKOfipDIBJoBiQ0d5wCmTOr72wnvcCCx5aR2C5xB76Iipoe5W+j4tYYG9hp20N7edVWQ4xY4OaaFpBB7RgprNNl0cxIoabYsvDWhgwFCGtAFxAK9HD6nJffpOzF65hsZaPaYHHeL+GKqZjTbjc2jR0uiMKG5vEBTtXLL7TDEYKdJribiMCAMScLgKqLP6tRGOcRUsr0RSy6hvFWnDFe/wCIU+by6ld5xiXDh55c1norDFLjndTgME7LRwx4tAOuIAqRQkXOqN4KTFl3gXAt4KG64/XNfLpaaXifD0zGYwuLdh4I3EEd2Ku3HJZ9r6saeB+St9Hxawx2dH1YcqL9do3z93ytSvdZ6KnjBjw4g8hwJ7vK5VXY9oCKjA3juK4bGjhovKu9IeFVsvKQobRbjbMCguApUNLj3AXL5Xxesem3fo9PBzO8OiaW07CgNLnuAAzK5Frb4TosarJYODcDEoeSzGk9KR5o24sQmt4bg0dgCifarFBQcCvgvchRLRcXPqXHEmvzQh1GCeixnPN+G4JTIdFoIZBTwoEiPHDR8Am4Dy4VONVBdaF0u2Xdb2Qe7c5x8XuG49q2Ohdbdu6yWWeNVgJSWdEdZaKldB1f0C2C2pvccSgv7SMFNhyFVoO2kVpN1QtILzVE/i2ei/8AQ5buYw4/VYHU934xnov/AEOW+mMOP1UkOQvJ4fJeUI0v03VNOk74ler4Xk8PkvJ8y4B7t/Sd27yoA008UcT/AJUpsgeUan/MAkOjZJpx/wACqHYkxkmbzjyS4MEuNGitAXEDICpPqVpo/QjnWHEWm2S9zbxcPFFd9QQbkmRVQmFzg1o8YhoyqVZyWhA8i05ocH0LCQDYbc53daFnip7DAgMs1bEiQ6vsP6FS4UJaaXktIp3KvnNPF1qzc1zLDmOa00zDXC8DA0zUVYufBl7qUfaMZrXghlb7Aa4ZXhUs1purbEMFrC0gw3m2AXElxBN+9QIkWoAJJpgLzRILKCrjQc0wIocQSKA1zFf+EoUI8UjtH+6beRW7BL2111bxfuQSJV5Z4pF+IdUK0hawRmi8xKd9tqz4eUtsc/8AFy7U1r0/DLM0ierUQdZa72nv6JT5n4bh0oYPAfFZPbA4394SmOp4pI7ivVXjZna9YlynRjtOGjBbVwbc0ioBOBHb605DmzDa7tpwzPwWfhaQe01qHekKfBR3OcSScDW4YDgu88fFa+iN/Zj5GZ9XRMnNLOebjdn9Aq90Mk4+tHYCUxm6q+Ze9rzm05l6IiIjEJQmaNAG4YpLIdUpkLeUdfUubRYAGCXLRWNdV7S4dUGgPeUxayRIJc/pDanxWtAwDRRIkZJ0R1lo70zDbUgLfauyDGsqMUEjQGg2wW1PjK6BTQKW1yoXVHVIqhVAtFVEggvNTT+MZ6L/ANDl0CYw4/Vc+1M/nGei/wDpuXQZjDj9VA5C8nh8l5GmzSI7fVzqZeMV65heTw+S8jz1No70z+oqhttXUGZoMq/4VYQNCOcH1uIdZa4eJde4k5WTcpkB0KG0NDmRHMBdYd0emRfSuNQbuCizOm3GyWFzCMW1BbmLs1BZvMGELdA8UbDDoZFABe2orfUY9yrtI6bL7TKhzbrBoWObTDC7sVQ6LeTcK5Z4oCGT2DmmAuNGLj0iXGlLySbsAj+zOpf0Rl5RTki0GIGNBtHE0qRQVwWng6EDWOc+6jSc3XA793BJnBhh40yMGjiU1eWkmpvAqmlMwlu+L8G/7rVYyk7IaCW2HVDYlZUhBOmAm3NIQEggggUHlEHcO5EggcbE4p6C+/BRmhPkAUVFto3Rb40RjRcHeUdzR4x7gpWldGwocWKxrjRgZSt5JNSVYSulLLTFNLbwGtaMGQ2ijWj4rPzccve9xxNn4KCOnpeTe/xRVOyGj3RCMlttFaMbDaLr1RlYGrUcuFW0HBbXRcls2AE3p4FONKBwFKBSEEDlUKpLUaoVaQtJKCC+1KP41noxP6bl0SYw4/Vc61K/nWejE/puXRZjDj9VJDkLyeHyXkCerbeD1nfEr1/C8nh8l4+nXkveSam074lAiFMktFdwonGMJ7BmVDgRQ0VpVOmYLj0q2cgaH4IibJwg55ay8jEn5ZrVaL1UJo6J0R2+NwHkqNqHJDpxKbwG1vIAvx4rYxolGnuWJahnJDRjGTDnt6px7TQfAp/T0ezLRXeYR6+j80/K+UczTg3/AHJVHrtN0gBnXcPU2886Kd1YYBT4zaQIYzc93wChQ8VMnjQQ25MB9ZJ+i716T/u7nPWDCUCkoLLRwFCiSCjBUCHQcky5hClIIIiCfdBCacwhQJQCCU0XjvCC+Y25HKaPMSI4bhZrzVzovQxfQkKZouVDY8wMiz9JUEnR2j2wwLr1YApsJa0FhKaUkI0DrSlJDSloAlhIQQLQSQ5GHIL7Ur+dZ6MT+m5dFmMOP1XOdST+NZ6MT+m5dGmMOP1SQ5C8nh8l46nndJ/pO/UV7FheTw+S8yRNAwbbqtJ6RxJzKgx0rEAdUgHsNyUBVbeW0dDHisYM+iFXwtW7EyHEAwvGAJIv6t2WPBMjS6Bk9lAY3fSp7zeVJno1B/nBR4EUMaBUmgxPzTUWJU37ukfl9eCyo4bqAD/K71jNcZy3HsjBgpxN5+S0s1M2GOecGiv0XP40UucXHEkk8VYAhBStIn+KRkAPU0BNSjKuaM3D4o5h9qI85k/FdPysdyUEEFFBKqkoIpYKNJCOqgNCiKqUxtTRUJfBoO0/Del6PkHuisAaSLTaml2IWk1e0BbO1iDo+Q076YE9i0gkm7hT4KC5l5drBcR6ws64hk88VH8Rm4723/AlTHNI7VTT8rYjQorW0q+ySLvGFL1BfowiLCLjilUVBgo0VEECgU4CmkYcgeQTVtHtEDiCa2iIvQaPUg/jWejE/puXSJjDj9VzLUR346H6MT+m5dNmMOP1UDkM3Dgse7wVyRJNY95r/qN3/wDwtQYpCLbHPkEGab4LpIb4/wCY39iWfBpJ0p/Gp/7G/sWi2xz5BDbHPkEGZHgsks4/5jf2JR8GElSlY15qf4jf2LSbY58ghtjnyCDI6Q8EEjGZYc6YArXoxWCtMP8Apqt+4DRnWmvzof8AaXQNsc+QQ2xz5BBg4fgH0a0gh01d/wCZn9pIHgD0Z1pr85n9pb/bHPkENsc+QVyMD9wujOtNfnM/tIfcLozrTX5zP7S322OfIIbY58goMD9wujOtNfnM/tIfcLo3rTX5zP7S322OfIIbY58ggwP3C6M601+cz+0j+4XRnWmvzmf2lvdsc+QQ2xz5BBgvuG0b1pr85n9pLg+ArRrXA1mTTcYzKHv/AIa3W2OfIIbY58ggoG+DiUAoDG9tv7Ef3dSmcb22/sV9tjnyCG2OfIIKEeDuUzje239iRP8Ag1k4zLLjGAqCLMRoIINRToLQ7Y58ghtjnyCCid4O5Q743tt/Yi+7uUzje239ivtsc+QQ2xz5BBQ/d3KZxvbb+xD7u5TON7bf2K+2xz5BDbHPkEFD93cpnG9tv7Ef3dymcb22/sV7tjnyCG2OfIIKL7u5TON7bf2Ivu7lM43tt/Yr7bHPkENsc+QQUP3dSmcb8xv7EPu6lM435jf2K+2xz5BDbHPkEFZorU2Xl4oiwzEtAEC08EdIFpuDRuKuJjDj9U1tjnyCUx1cU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3556" name="Picture 4" descr="http://www.azonano.com/images/Article_Images/ImageForArticle_2631(3)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19574"/>
            <a:ext cx="2132551" cy="16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09-11-30_Convention_0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3170588" cy="210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069919"/>
            <a:ext cx="2051928" cy="13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http://t0.gstatic.com/images?q=tbn:ANd9GcRnAVFJIVGrY4eR36ixZc6ryFY5aWIPufyH1vmt3K1rbOUMgmk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32" y="5963675"/>
            <a:ext cx="1084436" cy="8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536" y="692696"/>
            <a:ext cx="644278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DANSCATT</a:t>
            </a:r>
          </a:p>
          <a:p>
            <a:pPr algn="ctr"/>
            <a:endParaRPr lang="en-GB" sz="2400" i="1" dirty="0">
              <a:solidFill>
                <a:srgbClr val="000000"/>
              </a:solidFill>
            </a:endParaRPr>
          </a:p>
          <a:p>
            <a:pPr algn="ctr"/>
            <a:r>
              <a:rPr lang="en-GB" sz="2400" i="1" dirty="0">
                <a:solidFill>
                  <a:srgbClr val="000000"/>
                </a:solidFill>
              </a:rPr>
              <a:t>Danish Centre for the use of</a:t>
            </a:r>
          </a:p>
          <a:p>
            <a:pPr algn="ctr"/>
            <a:r>
              <a:rPr lang="en-GB" sz="2400" i="1" dirty="0">
                <a:solidFill>
                  <a:srgbClr val="000000"/>
                </a:solidFill>
              </a:rPr>
              <a:t>Synchrotron X-ray and Neutron facilities</a:t>
            </a:r>
          </a:p>
          <a:p>
            <a:pPr algn="ctr"/>
            <a:endParaRPr lang="en-GB" sz="2400" i="1" dirty="0">
              <a:solidFill>
                <a:srgbClr val="000000"/>
              </a:solidFill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Funded by the Natural Research Council: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95536" y="5301208"/>
            <a:ext cx="6833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000" dirty="0" smtClean="0">
                <a:solidFill>
                  <a:srgbClr val="000000"/>
                </a:solidFill>
              </a:rPr>
              <a:t>360 </a:t>
            </a:r>
            <a:r>
              <a:rPr lang="da-DK" sz="2000" dirty="0" err="1">
                <a:solidFill>
                  <a:srgbClr val="000000"/>
                </a:solidFill>
              </a:rPr>
              <a:t>scientists</a:t>
            </a:r>
            <a:r>
              <a:rPr lang="da-DK" sz="2000" dirty="0">
                <a:solidFill>
                  <a:srgbClr val="000000"/>
                </a:solidFill>
              </a:rPr>
              <a:t> </a:t>
            </a:r>
            <a:r>
              <a:rPr lang="da-DK" sz="2000" dirty="0" err="1">
                <a:solidFill>
                  <a:srgbClr val="000000"/>
                </a:solidFill>
              </a:rPr>
              <a:t>incl</a:t>
            </a:r>
            <a:r>
              <a:rPr lang="da-DK" sz="2000" dirty="0">
                <a:solidFill>
                  <a:srgbClr val="000000"/>
                </a:solidFill>
              </a:rPr>
              <a:t> </a:t>
            </a:r>
            <a:r>
              <a:rPr lang="da-DK" sz="2000" dirty="0" err="1">
                <a:solidFill>
                  <a:srgbClr val="000000"/>
                </a:solidFill>
              </a:rPr>
              <a:t>about</a:t>
            </a:r>
            <a:r>
              <a:rPr lang="da-DK" sz="2000" dirty="0">
                <a:solidFill>
                  <a:srgbClr val="000000"/>
                </a:solidFill>
              </a:rPr>
              <a:t> </a:t>
            </a:r>
            <a:r>
              <a:rPr lang="da-DK" sz="2000" dirty="0" smtClean="0">
                <a:solidFill>
                  <a:srgbClr val="000000"/>
                </a:solidFill>
              </a:rPr>
              <a:t>90 </a:t>
            </a:r>
            <a:r>
              <a:rPr lang="da-DK" sz="2000" dirty="0" err="1">
                <a:solidFill>
                  <a:srgbClr val="000000"/>
                </a:solidFill>
              </a:rPr>
              <a:t>Staff</a:t>
            </a:r>
            <a:r>
              <a:rPr lang="da-DK" sz="2000" dirty="0">
                <a:solidFill>
                  <a:srgbClr val="000000"/>
                </a:solidFill>
              </a:rPr>
              <a:t>, 50 Post </a:t>
            </a:r>
            <a:r>
              <a:rPr lang="da-DK" sz="2000" dirty="0" err="1">
                <a:solidFill>
                  <a:srgbClr val="000000"/>
                </a:solidFill>
              </a:rPr>
              <a:t>docs</a:t>
            </a:r>
            <a:endParaRPr lang="da-DK" sz="2000" dirty="0">
              <a:solidFill>
                <a:srgbClr val="000000"/>
              </a:solidFill>
            </a:endParaRPr>
          </a:p>
          <a:p>
            <a:r>
              <a:rPr lang="da-DK" sz="2000" dirty="0" smtClean="0">
                <a:solidFill>
                  <a:srgbClr val="000000"/>
                </a:solidFill>
              </a:rPr>
              <a:t>140 </a:t>
            </a:r>
            <a:r>
              <a:rPr lang="da-DK" sz="2000" dirty="0" err="1">
                <a:solidFill>
                  <a:srgbClr val="000000"/>
                </a:solidFill>
              </a:rPr>
              <a:t>PhD</a:t>
            </a:r>
            <a:r>
              <a:rPr lang="da-DK" sz="2000" dirty="0">
                <a:solidFill>
                  <a:srgbClr val="000000"/>
                </a:solidFill>
              </a:rPr>
              <a:t> students and </a:t>
            </a:r>
            <a:r>
              <a:rPr lang="da-DK" sz="2000" dirty="0" smtClean="0">
                <a:solidFill>
                  <a:srgbClr val="000000"/>
                </a:solidFill>
              </a:rPr>
              <a:t>80 </a:t>
            </a:r>
            <a:r>
              <a:rPr lang="da-DK" sz="2000" dirty="0">
                <a:solidFill>
                  <a:srgbClr val="000000"/>
                </a:solidFill>
              </a:rPr>
              <a:t>Master/Bachelor </a:t>
            </a:r>
            <a:r>
              <a:rPr lang="da-DK" sz="2000" dirty="0" smtClean="0">
                <a:solidFill>
                  <a:srgbClr val="000000"/>
                </a:solidFill>
              </a:rPr>
              <a:t>students</a:t>
            </a:r>
          </a:p>
        </p:txBody>
      </p:sp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535580"/>
            <a:ext cx="3384376" cy="265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3140968"/>
            <a:ext cx="4010397" cy="186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science.au.dk/fileadmin/site_files/science.au.dk/images/image1786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593407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science.au.dk/fileadmin/site_files/science.au.dk/images/image1786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150183"/>
            <a:ext cx="2952328" cy="4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92906" y="980728"/>
            <a:ext cx="82804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dirty="0"/>
              <a:t> </a:t>
            </a:r>
            <a:r>
              <a:rPr lang="en-GB" sz="2000" dirty="0">
                <a:solidFill>
                  <a:srgbClr val="000000"/>
                </a:solidFill>
              </a:rPr>
              <a:t>support for travel and experiments at international facilities</a:t>
            </a:r>
          </a:p>
          <a:p>
            <a:pPr>
              <a:buFontTx/>
              <a:buChar char="•"/>
            </a:pPr>
            <a:endParaRPr lang="da-DK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development for new instrumentation and new scientific directions using synchrotron x-ray radiation and neutron scattering</a:t>
            </a:r>
          </a:p>
          <a:p>
            <a:pPr>
              <a:buFontTx/>
              <a:buChar char="•"/>
            </a:pPr>
            <a:endParaRPr lang="da-DK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training of high-quality graduate students and post docs</a:t>
            </a:r>
          </a:p>
          <a:p>
            <a:pPr>
              <a:buFontTx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summer schools and courses, including experimental exercises at international facilities.</a:t>
            </a:r>
          </a:p>
          <a:p>
            <a:pPr>
              <a:buFontTx/>
              <a:buChar char="•"/>
            </a:pPr>
            <a:endParaRPr lang="da-DK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stimulating collaboration between groups, yearly meetings, homepage</a:t>
            </a:r>
          </a:p>
          <a:p>
            <a:pPr>
              <a:buFontTx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International relations (ESRF, XFEL, ILL, PSI)</a:t>
            </a:r>
          </a:p>
          <a:p>
            <a:pPr>
              <a:buFontTx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 Advisor role for research council and ministry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35238" y="350838"/>
            <a:ext cx="4589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400" b="1" dirty="0">
                <a:solidFill>
                  <a:srgbClr val="000000"/>
                </a:solidFill>
              </a:rPr>
              <a:t>Main </a:t>
            </a:r>
            <a:r>
              <a:rPr lang="da-DK" sz="2400" b="1" dirty="0" err="1">
                <a:solidFill>
                  <a:srgbClr val="000000"/>
                </a:solidFill>
              </a:rPr>
              <a:t>tasks</a:t>
            </a:r>
            <a:r>
              <a:rPr lang="da-DK" sz="2400" b="1" dirty="0">
                <a:solidFill>
                  <a:srgbClr val="000000"/>
                </a:solidFill>
              </a:rPr>
              <a:t> for DANSCATT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55875" y="-3175"/>
            <a:ext cx="6553200" cy="2635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39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843213" y="549275"/>
            <a:ext cx="18598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7990329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rgbClr val="000000"/>
                </a:solidFill>
              </a:rPr>
              <a:t>Provide </a:t>
            </a:r>
            <a:r>
              <a:rPr lang="da-DK" sz="2000" dirty="0" err="1">
                <a:solidFill>
                  <a:srgbClr val="000000"/>
                </a:solidFill>
              </a:rPr>
              <a:t>travel</a:t>
            </a:r>
            <a:r>
              <a:rPr lang="da-DK" sz="2000" dirty="0">
                <a:solidFill>
                  <a:srgbClr val="000000"/>
                </a:solidFill>
              </a:rPr>
              <a:t> support for students (</a:t>
            </a:r>
            <a:r>
              <a:rPr lang="da-DK" sz="2000" dirty="0" err="1">
                <a:solidFill>
                  <a:srgbClr val="000000"/>
                </a:solidFill>
              </a:rPr>
              <a:t>Bachelor+Master</a:t>
            </a:r>
            <a:r>
              <a:rPr lang="da-DK" sz="2000" dirty="0">
                <a:solidFill>
                  <a:srgbClr val="000000"/>
                </a:solidFill>
              </a:rPr>
              <a:t>+ </a:t>
            </a:r>
            <a:r>
              <a:rPr lang="da-DK" sz="2000" dirty="0" err="1">
                <a:solidFill>
                  <a:srgbClr val="000000"/>
                </a:solidFill>
              </a:rPr>
              <a:t>PhD</a:t>
            </a:r>
            <a:r>
              <a:rPr lang="da-DK" sz="2000" dirty="0">
                <a:solidFill>
                  <a:srgbClr val="000000"/>
                </a:solidFill>
              </a:rPr>
              <a:t>)</a:t>
            </a:r>
          </a:p>
          <a:p>
            <a:endParaRPr lang="da-DK" sz="2000" dirty="0">
              <a:solidFill>
                <a:srgbClr val="000000"/>
              </a:solidFill>
            </a:endParaRPr>
          </a:p>
          <a:p>
            <a:r>
              <a:rPr lang="da-DK" sz="2000" dirty="0" err="1">
                <a:solidFill>
                  <a:srgbClr val="000000"/>
                </a:solidFill>
              </a:rPr>
              <a:t>Exercises</a:t>
            </a:r>
            <a:r>
              <a:rPr lang="da-DK" sz="2000" dirty="0">
                <a:solidFill>
                  <a:srgbClr val="000000"/>
                </a:solidFill>
              </a:rPr>
              <a:t> at </a:t>
            </a:r>
            <a:r>
              <a:rPr lang="da-DK" sz="2000" dirty="0" err="1">
                <a:solidFill>
                  <a:srgbClr val="000000"/>
                </a:solidFill>
              </a:rPr>
              <a:t>MAXlab</a:t>
            </a:r>
            <a:r>
              <a:rPr lang="da-DK" sz="2000" dirty="0">
                <a:solidFill>
                  <a:srgbClr val="000000"/>
                </a:solidFill>
              </a:rPr>
              <a:t>, Cassiopeia and at PSI, SINQ+SLS</a:t>
            </a:r>
          </a:p>
          <a:p>
            <a:endParaRPr lang="da-DK" sz="2000" dirty="0">
              <a:solidFill>
                <a:srgbClr val="000000"/>
              </a:solidFill>
            </a:endParaRPr>
          </a:p>
          <a:p>
            <a:r>
              <a:rPr lang="da-DK" sz="2000" dirty="0" err="1">
                <a:solidFill>
                  <a:srgbClr val="000000"/>
                </a:solidFill>
              </a:rPr>
              <a:t>Summerschools</a:t>
            </a:r>
            <a:endParaRPr lang="da-DK" sz="2000" dirty="0">
              <a:solidFill>
                <a:srgbClr val="000000"/>
              </a:solidFill>
            </a:endParaRPr>
          </a:p>
          <a:p>
            <a:endParaRPr lang="da-DK" sz="24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12976"/>
            <a:ext cx="3159641" cy="262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55875" y="-3175"/>
            <a:ext cx="6553200" cy="2635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91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22530" name="Picture 2" descr="http://www.lynceantech.com/images/cls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8167"/>
            <a:ext cx="5286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527050"/>
            <a:ext cx="5623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0000"/>
                </a:solidFill>
              </a:rPr>
              <a:t>Compact Light </a:t>
            </a:r>
            <a:r>
              <a:rPr lang="da-DK" dirty="0" err="1" smtClean="0">
                <a:solidFill>
                  <a:srgbClr val="000000"/>
                </a:solidFill>
              </a:rPr>
              <a:t>Sources</a:t>
            </a:r>
            <a:r>
              <a:rPr lang="da-DK" dirty="0" smtClean="0">
                <a:solidFill>
                  <a:srgbClr val="000000"/>
                </a:solidFill>
              </a:rPr>
              <a:t> – a </a:t>
            </a:r>
            <a:r>
              <a:rPr lang="da-DK" dirty="0" err="1" smtClean="0">
                <a:solidFill>
                  <a:srgbClr val="000000"/>
                </a:solidFill>
              </a:rPr>
              <a:t>dream</a:t>
            </a:r>
            <a:r>
              <a:rPr lang="da-DK" dirty="0" smtClean="0">
                <a:solidFill>
                  <a:srgbClr val="000000"/>
                </a:solidFill>
              </a:rPr>
              <a:t>?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AutoShape 4" descr="data:image/jpeg;base64,/9j/4AAQSkZJRgABAQAAAQABAAD/2wCEAAkGBhISERUUExQVFRUVGBcVGRcVGBgUFhoYGBQVFxcYGhgXGyYgGhkkGRcVHy8gIycpLS0sFx4xNTAqNSYrLSkBCQoKDgwOGA8PGi0kHyQqLCkpNS8yLCktLC8sKiwsLC81KS8pLCkqLC8sKSwsLDQpLCwsLCksLCwsLCksKSwsLP/AABEIALMBGgMBIgACEQEDEQH/xAAcAAEAAwADAQEAAAAAAAAAAAAABAUGAQIDBwj/xABCEAACAQIDBgQDBAcHAwUAAAABAgMAEQQSIQUGEzFBUSJhcZEygaEHFCNSFTNCYqKxwRZDcoKSsuFTk9EkNHPi8P/EABoBAQACAwEAAAAAAAAAAAAAAAACAwEEBQb/xAAqEQACAQMDBAEEAgMAAAAAAAAAAQIDBBESITEFE0FRYSIyofBx0YGRsf/aAAwDAQACEQMRAD8A+40pSgFKUoBSlKAUpSgFKUoBXBrmlAYjYWPeTCDHTTyiRXmd4layWjaRfuwjOlwFH7xIvevaPfSYsiCGItJ93ZDxDkyYhJmS5C3zAxG4HMEEdq0seyYVkMgijEjalwoDEkWJJ6m2l66Q7Cw6ABYYlAbOAEUANYgMNNDYnXzoDM4TfieQRgQRBphhyt5WygTpMfEQl7hoToOYYV5J9pJsjGEZDE7vlfMyskEsxW9spuIjbqQwbQVoMfunh5eGMiIsbo+VUSzBA4VDp8Izk2HI8qlf2fw2YPwIsygANkW4CqVUA20ABIHkaAp8HvFO+JgjIw+SRZWYxyGQkKkTJY2Fj+IdDzsDyNemzceRjscJJTw4xhyAzeBM8bFrdrkDnVrhtg4aMIEgiThlmTKirlZhZithoSNNK7SbEw7OXaGIuSCWKKWJXkSbXJHTtQGWi3ydMkawlmZpNGlLliMc2HYKxW/hH4mosF0HKoo3qxMKSIMj/iTlJJHZjlTaCQMrDLoAsq5ddMutXu09x4JpMxsqlcpQRxEfGzkqzIWjYsxJKkX0PMXq0fYOHIIMMRBDAgopuGIZgdNbsAT3IvQFLvnNiFERhzOBxGlihkEUzpkAzxE/EUJvkJF7j0qFHv4RGGjXixqUhzOxWVnbCidZCoWwQ6A9RqbWFq1eM2VDKAJI0cLyDKDbSxtflppXH6Igz8ThR57Zc2Vc2UAgC9uViR6G1AZ7+2cjOiRRRlnaBQWkIA42Gea5yqTpkIt1Bv5V4jftzHG6xxETyCOEcXxBs8qtxFsLfq+h5tl6a6PDbv4aO3DgiTKQRlRQQQCARYaEBmA9TXEm7uFYSA4eEiU5pAY1s7A3BbTxG+tzQHtsnGNLDHIyhGZQWUMHCnqMy6NY9RUuukUSqoVQFUAAACwAHIADkK70ApSlAKUpQClKUApSlAKUpQClKUApSlAKUpQClKUApSlAKUpQClKUApSlAKUpQClKUApSlAKUpQClKUApSlAKUpQClKUApSlAKUpQClKUApSlAUm9G32wiK4VSDnvmLC2WNnHwg8yAvleudn7bkknaJowmTKTfMSAYo35hcuYM4W19bXFe20ZMG5HGeI8MsLO6gAujKwIJtqmYWPS9eGBfCwSyRQrZhGsr5Tm8KgxqLlj4gFAtppagIuF3vzLHIyhYpeIUALNJZJFQEgLl1vci9xpz1tMwe9MMkoiAkDG9iyELcBjbNyvZG9q88Pg8E8auURBiFLKr+Ani5Xay3sGJyk2611w+C2fEQ6GFCCWDZxoQGUnVrcmb3NAX9Kg4DaGbwsVzWzAr8Lr+dD27jp7Gp1AKUpQClKUBFxe0o4yFdrFgzAWJJCWzHQdLiu+ExqSAlGDAMym35lNmHyNV229jvNJGylQEWQWJdSS4XKboRoCuveqbF7mzyMx46rmMhBUSAozM7K62cC5DZWBuCALUBrlmUkgEEi1xfUX5XHS9dr1kTuU7MCzRLexbhq6lSIpkGS7HkZFYZuq+lumG3IlWRJDKhKlDYCQAZWiL5Rm0zBHJv1kPTmBpU2xCZOGHGfMUtqPEFDlQSLE5Te3bWpl6yu1N0ZZXdhKsZMjyKy5yy5sOIQMubL5lhr0Frk1Ek3InJB4kQFrFAJcurB2AJkJIzC4vyva1Aa/GYxIkaSRgqKLsx5Ad69GlAtz1Nhoe1/l86zGG3TkSCeIOg4qBRo9gQ0mpBP5WUafkqG+6Mweytl4jOxeMsOGT97ObxNqbTooAH93zGlAbOSZVF2IAHUmw9zXa9Y3+xMxDBnhIZPhKSMFcMWumeQ2RiQWHcaV74Tc11nSR5BIFcsQQ12/XFWOts4Mii/K0S/IDWUpSgFKUoBSlKAUpSgFKUoBSlKAUrgmoa7YgKI4lQrI2RDcWZ7kZR3a4bTyNATa4NcI4IBHIi4rtQGYxW46vK8hle7kkgpGw1EgAF1vpxGt8vO8jZm6ghZiJXa8bRgME8Idy5NwoJ8Ra1+ht0q/qm25vjgsH/7jERRn8pa7/JBdj7UBFm3QzrCrTvaEIqDJHbwGMg2K/ESgv6nSoafZ1GA4Er2cagpGyqRcDJmUlBYsLA217aVnNp/bzADbC4aaf957QJbyzXY+wra7qb0jHYYTLGyXZlKkg2KnXxDmKZBM2zsRMTEI2Z0AKsGjbIwKm4sR08uR5VTbQ2piDIeHIFUGwGVTfXmb1pcrHmQPTX6ms1tHdWYuWhmWxN8jqdL87Mv9RVVVSa+kqqKTX0nhs/e+clg0auF0ut016c71YR74p/eRSL6AOPpr9KoRsTGQLfhiQX1EbZiPMA20qO22QukqPGf31K/Ui1UOdWPgoc6kfBs4N58M396oPZ7of4rVYxzBhdSCO4N/5VgUxMMg6H2NBs+PmpynupK/yorn2jKuPaPoFKxEc+JT4J3Pk9nH8Qv9alR7yYpfiSOT0zIf6irVcQZaq8Ga6lZuLfRf7yGRfNbOPoQfpU6DenCtpxQp7PdD/EBVinF8MsU4vhkraExsEQ2d9AfygfE/yHLzIqTDCFUKNAAAPQVVbA4r8SSbhZmdlThNmAhDHh37MRqbG3KrepkjmlcVzQClKUApSlAKUpQClKUApSlAKUpQClKUBwaxsO5cqlTnjsJBKE8QVZGzCZ1Nr3YZOmhaT81bOlAYuLcqbKM0oD2YF1eViP8A0yxowDHUiUGSx796sdhbtyQzmSRlYZbKoZyEJY3ChtMtrm/O5PStC6Agg8jpVTPtRMJlWdwI3dY43Y6lmNljbu3ZuoBvqNQLivmH2hbg4nE4h5YY0cOEtdlVgQADfN0r6fXFYayD5Jsj7E3NjiZwv7kQzH0ztp9K+kbvbvQ4KHhQhgtyxzMWJJtc3PoOVRdu73w4cldZJPyr0/xHp6c6zU32izFHHDRWIOVgT4fMg86tjQk1lIyll4N5isYkalnIUDqf+Kz+K+0HDLood/QWHu1q+X42SQvxHd2fmGLsfbXT5Vd4fa7SwgtBnINuJYWuLc9Cb9/WoW041KjpzTTOpddNlQoxrKSkn6NK32ik/BhyfVr/AO1a6vvtiCNcJceYcj/bULB4nGEeCONB+8f+f6VNy7Rt8UP1rflThHbT+TlFVNtqCRvxMCgbvGxjb3AFdMFPg5XCJPPh3JsBJaWMk8hmI/ma421NiQPxVj5NYqT210B51k4jGc2bNmuMlrZbdc19fS1c2+lCm4pR53Ov0/ptO7hKU87NJY+fP8H0H9D4kMVjmgmZeahsjj1GtvevKWTExfrMPKB3UZx7peslu/AeKsySxo6uPCWyOVuM1r6G4uLV9UO8q6ERuR6rf2vr71oTnRjDXV+lcGledMhSqduD1Pz4wZSLbsR0JAPY6H2NSM0TjpWjl2hhJhaVV9JU/qRb61Gfc3BSC8YKX6xOQPa5X6UjCnUWac0zmTtJR+Ch/RcfNfCe6kqfpUmOTEp8E7+jWcfxAmpM248q/qsTfylW/wDEpH8qgy7Jx0fONZB3jcX9msal26seCrt1I8E6PePFp8Sxye6H+oqXFvqo/WQyL5rZx/Q/Ss5Jtdo9JY5I/wDGhA97Wr3h2pE/Ig071SPI7tSPJqYN7cK2nFCns4Kf7harOHEo4urKw/dIP8qxBjjbtULGbNjRS6ix6FfCbk6aipxufaJxuPaPpF6Xr5ljd7sTBhxGGIkzE5nGchNLAXNjc5hfXlVvgd/WXACaVQ02dogo8AYjXMfyi3Oru9HLR2IWFedKNVLaTwvZt6VR7p7zrjYmcJkZDlZb5ulwQbag/wBKupJQoJYgAakk2A9Sati1JZRrVKcqUnCaw0dqV5xTqwupDDuCCPcV6VkrFKUoBSlKAUpSgPOWdVtmIFyFF+pPIV1+9KeRzf4dfryrptDALMoV+QZW/wBLAgemlekcGUWB07GgF3PZfqf/ABXSTBqws1mHPxAML+hFq9cxHMe1chwaAoJsdiY+IzA2zAKGXOo15hortlsOo0Jr2G8YBKsjaAXaP8UAkXIIHiFtNSutXdRMVsqGTV41J/Nazf6hr9aA+PzBrkte5JNz1JOprxkwvEFteYOnkb61f4sSwzSq6GRMzaNqQL6G9u1tT71DTFrkY5HUrqpGVkNuQYHW3euw5qMNT9GYxcpKK5Z4wbqvNYCaKLMSLytdtLE5V/a9wK2GxRs2GIYbjKzD4nclC7Hmc2i9OQ5Vld2dlrIXmYAm+UG3Xmx+tq740jObWsNK83GutbnBYybvU7qpGatnLUo7Pwsn1KCCJVuoULbmLWt617i1fGRvCqq8EsImw8gs6Fyt7EWK25H/AIraw7y7JyR3ZVzD4SHLLbTxWvb1NXxrxn5IysLmEVKUHv8A5LXFbfiTFCExEuSqhhkN86O40vmy+Agm2mlUq4LZzYeXEfdgqsq3yEFs0lrKoVrJJmZR0+IdKvZN34ZZBiFd8xyMjow0Cqy2XTVWViCDcHTsKjTx4VYPujiTJlVcxBVrqQVbMAPECqkEdhVjSfJrxqTpv6W0Umw928JhJS8zOJFLZFmKWsEzFxk0bTML6ahtNKssfLhS10my3yCyAOvjPhOQC4U9wbfOpkWxoJHjkM8kjIQRmcG9j1XLYCxI0AuK7w7oQxhBGZFEQUIM2gyy8UXuCT4tD5aVRUtqVSOicU0WTuq05a5SbZX4fBPIuaJ45lspBUlbhlDKdbjVSDz614DATiRSkUisut1yAfMk2YeV60uxNljDwiMW5sxy3y3dixC3NwovYDoAKngVoQ6Rb06iqQTWP9EndTcXFmZfbmJUEOoU20Z0YAH5EqfcVlto4DFStnaTiHoQ2W3oNAPlX0TakDvGVQlSeqnKbdbE1g8TujLGSyO6nnc3+rLXpLbGPGTVI+zNo4tWC8YgXtldgw87l7gVtZ9j4GbVkhY91yq3upBrL7F2DiZebDJfUyKCDrrYaE+tSdsbtPDE8gyEIpa6lkOg/Kbg+9U3LWeFsZjHXJR9kbEYbZwn4EeKkjkva2skeYm2XMwte+nxVKxW6GJ+ESxuD+a8bae4NYHCYVZXIaURnTLcE5iTqNOVe+M4mKnUAsz6hbs3hVexPLlXJU1LmPL2O9W6JR1uMZ40rMm1x/Bdb1bpYiN4hDE0q5FBZBms4Yk3B5DUWPLTWou+WEkgTDiZjxHRiSQAM9xdQQNSBapOK25jVyh5XBQWBBAvpa5I+L51xjN6J5YWilyODyYqM6+YI0v8q359PnpbXL8FNt1J050oySxDKz8PYsd0Xk+7GbD8ONb2cBxoVAF2Di1yLHn2rx3o2w8sYV2uRqFBGU+uQlSa8t25I/u0uHkcKJXzs1wpFggC66EHLUk7vYMa/ef4krYtYaEnPZrwc+6cXWm4PKzsZ/CYySM5o2ZD3U2/4NfSNztvPiYm4gGZCAWGga4uDboaxkqYFOTPKfnb3sBWv3EsYXYLlvIRbyCratm4UXDUaxpaUpXOApSlAKUpQClKUArgqDXNKA6ZD0PvrTMeo9q70oCHisDFL8Q1HXkwrB7X3o2HhmaGWcO73VmS8vDvfUlAQp+tfRZYwwIPUEe9fnLau7cWcpLFlYEjkY20PPpekqritPgym08o3uycVBElocRFiI2ZmV4yL2NtHXmrVXzOQrEaGxHyIsfpevmeJ3MIOaGQg9M2h+TLWl+zXETSY2HD4iVpI3zAqeYsjMLP8XMVp9pP7GRbk6/ee7zlk3DSR5m4ilwVIXK2WzdD5jyrth8LxXy50jsCQXNhcDl6mvrLbhYEtm4AFwdAWC+uW9r+dZjEfZQ/F8M68M6+JTnHYaaH109KqdvNY8ns6fWLepq3cG0ud0sejGmaWyRo8pC3ZURmsDzJCir+H7QcXHhxGVjdgbZ5bk5exXS58yeVV0+xcbh8TlWOQSA2VkXMreataxFu/LrUGeS0v4qlirHOpNiTfxAnpVSlOHtM3Z0qFz4jKOMrHLf7+TbYDe7BSQs+IXgSJzEd/FfkUA66cjy71dbEx4xClsLiS2XmkgIYX7g9Pl86+X42WMkmJSityBNyNNdalNA+FbNHMPGhGaJiDY2uL9PlWxG4kud0jlVuj0ZYUG4yluk+F7X6z7FgZpyfxFQAdQbn6f8AFT6+K7obUmgxMWVmCSuFYOWKMGaxOul/MV9pvWzTqa1nBw72zdrNR1J59HNcVU7Y3pwuFKiaUKW5LqzW7kKCQPOrDBY6OVBJGwdG1DLqDVmUajpzUVJp4Pa1eWLwqyIyMLq4KkeRFjXreub1kinjdGP2J9nEWHmEpkeTLqgawynXUkfFbpWUn3ExiTNewjUkiVG5rfTwg5gx009a+t3qv2ltyCD9ZIqk6W5n2GtqrVGLawuDoR6lcR1NyzlY33/eT5VtOKXVWNyfhtrr0AvrUONWAAfRrC/r1rS77bdgkIGHUGRSG4wFgLa2A/aPryrK4bamIU+OTirf4XAYHXXmLj5Vuz6jTpyxJMtt+kV7in3I434PYmvocG5MDKrcP4gDbO2lxesjiJMLIgMalWJAy6jmbHyr6zGoAAHIC3tV1ertFxfJy5RcG4y5RnodzYhyVV8wMx92q7wWCWJAiCw5+ZJ5k+dSKVqSqSls2RFKUqsClKUApSlAKUpQClKUApSlAKqN6GRcM7vh/vOUaRBVZmJIAC5uWpq3qDOc8yL0T8RvXUIP9x/yigMxtD7MsNIM0ReFjrb419LNqPka8N0vsphwkonkkaWZSStvAi3uNBzY2PU/Kt5XSOUNyIPTQ317VFRS3QO9DS9cGpAqZo5ZMWhSUrFCG4keUESO6+EZuYyjxW5aium1N0MJiH4ksQL6XYEqSB0ax8Q9ascDCEW2YM1yWPdjqdOnMadrV7SShRckAdybCsNJ8k4TlB6oPD+DC7zfZuZXz4ZkS/ONgQugABUjl6EVm949y5cHGrC8ikeNkXRWv2GuW3U/Svr6uCLggg9RqK4LC9ri/O3W3eqZW8JZOnQ6vc0tKbyl7/vk+X7k4LFTjKbCBVNi6XBN9FXlfrfnatI2ysRBqmYAa/gvdf8Atvp7A1rAABYVxIlwR3BHvVkIaY4yaVzXVeq6mnGfR8Px8r4qe5s0krczYdLD0FhWh2JiMZg4JI1jN3bNmHjCi1jYDqfOoOO3CxqzZFjzreyyKwC27t1T/wDWrQYqaXCxpCkbSNGLPKbspPMgAG9hyue1QsaWajc08nc6tdQlRhCjJOLxt52/4Zo4+ZWLcSRWJuTmYEnzqQu82KHKeT3B/mKtI98eksAPodfZx/WpsG3cE/7CA9nVVP10PvXalJL7onmjNTbexDaNPIf8xH8qiIpY6AkntcmtnidoRp8GFzDuojv7HX2quk3va+VIQrdmuD/pAFIVIv7UCph2JM37BUd28P051G2lgFW0a+OUm1lFz5AAdb1dS/fJfi/DX/R/9jWi3N3f4TNIy8wAGYWPPUgcwPPrVd3HVSa2/fRt2dwrep3N9uN8Zfz8EHYm4bBIeKqqwOZyDc88wXtfkL+tbyuBXNaGXhR9LBRVqOpNzly3kUpSsFYpSlAKUpQClKUApSlAKUpQClKUBwxsNah7LW6mQ85Dn/y2sg/0ge5rnaSllCC/jIUkdF5sfLwgj1NS1FqA5rEtsPGZ5MmZEZ5TlWRVUiSWUliAL5sjL53HcVtqUBjMPsvH5kDNIqhoh4JlC8MKuYEZc2cEMCQdbg+nSLZ20mushJRg40nAKlo0FyQt2TNxABodQdOm2pQGN/Ru0NArFFGWwMisQQmHFybeJPDOMp6sD6ekWysW2DmilDSO3CK55Ec3yx8TW1tGDEXrXUoDCjZmPgQhbhU475omUFnLvIHMeQ3VgwHDHJhpob1zgIsfKispksR4ryKCRxGJEbcxYMviPMIRW5pQGb3dwWMSUnEOzgqwJLqVzAplKqACoI4n0rSUpQCoc2y0YltQT1BqZSsqTXAKx9ig9Qf8QBrxO7cZ5xxH1Qf+KuaVPuy9gon3WjPIBP8A47p9Bp7iomJ3Se2jq/lItvqun8NailRcmwYX9HTwG4WRLdrTJ7G9vpV1s7eBsima3izWZFNrK1gSLm2ubl2q12nOUjYqbORlTS/jbRdOuuvoK89lYSRIUWdxLKFAkcKFDt1OXoPKoybZhnvhsfG/wOp9Dr7c6kVW4nYML/s5T3XT6cqjHZmIj/VTFh+V9f53/pUNTXKI5a5Rd0qiO2po/wBdDp+ZdP53H1qVh94YG/ay/wCMZfry+tFOLMqaLOldUkBFwQR3GortUyQpSlAKUpQClKUBXYjHOuKii8OSRJWOniuhjtY35WY6WqDiN741YoEZmzmPKGQG4mSG+rcszg+lSdpbbwsMgErASKtwcjMwVgx0KqbXEbafuVW/e9nJIfDGzmRmZygYqWDy52dhov4bWP7ooCTh97FeBpuE4ymIZCyXPGEZQ3zW/vBfXoaiDf6O12ikUhTJa6E5FF2YWbUjXw8z0r1j21gg7xMkaJlRwWTKr24mhUoLFeEbA9tOVdodpYNpYUijjfiMwzKgXI0auwvddG0fTQi5PWgIuH34BlYZSyuEeIKUzFCoLsSXtcXvl0Oh7V7YnfFUlbm6FFZABka4GJaS5e37MBI0Gte2Cxmz5CgEcSs75grRBWzhpACfDYMckhFzc2Nq4xG3sCzFnyMORZomLEpKIwADH4gJHK6HQnzoCL/blGeAp+rmZ0GYrmLfsX8X4fiDAhxrcDnpXTFb+KyXiUhjldS5TKY+NHG5sGuCM9rHUHvVlh8RgJnsqwszAyn8MajKhZiStr5XjvfXxLevP79s438MX/WN4bA5iFMlymt7i7diDyoD3k20Y5cTxCvDhSJwNFa7CQkFma2uUW5c6gHf6EZA0bqXuozZQC/FMeS5Nr3Fz1AINq9Z9s4MyOZUQLkR+I6XLazKVKlc11Ebn0Jq2TZGGK6QxFWH/TSxB1101BvQHjsTbf3jP+G0YQhTmZCcxRWIsjHkGFWleWHwiR3CIqXNzlULc2AubeQA+VetAKUpQClKUApSlAKUpQClQ9obWjgMYkJHFcRKbXGdgSoJ6XtYHvYdahvvBE/FRJAhRmiLvZVDKEzWLEZrZwLjS+lASYfxZS/7Ed1Xzfk7fL4R/mqfUDC7Qw6qqpLHYeEWdTyF++ptrUuDEK65kYMp6qQw9xQHpSlKA4qFidkRPzQA918J+lTqhbSlOXIvxSXUdbC3iY+QH1IHWsNJ8mGkyqG7/wC1BL35G3I2IzJpzuNQa4OKxkXxLnHcjN/EmvutXGydlRYaFIYVCRoLKo1tqSefmTUuodteNiOheNiiw+9KH40ZfNbSD6eIe1WWG2nFJ8DqT2vY+x1rtidnRyfGinztY+41qrxe6yt8LH0cZx76MPesfWvn8GPrXyXtKyv3LFw/AzkfutxV/wBD6j5Vx+n8T2X/ALUv/mncXlMx3EuUzV0pSrS0o9p4LDyThXZ+IyjRWawVRKoLZdFH4kguedeI3Mwmtw5zeE5pGN9HBXn1Ejj5+Qr02xu1x5xISmUcEFWTMTw5mkOubre3L3qlk3IliUMjLKylQVKZWdRNCwcs0luMFjsWsLjpQFxJufhmFnMjghQc8rsTlWRVuSb3tK/07CvbDbtQRyLKGkLqb3aVmzMEZMzAmzNkJHoB2qnj3DcMCZkZRlGRojYqoUKdJB+IMi+Llz0rjB7hmLL4o3QKFaLhCzARxKxXM9kkYx/F2c+tAW67AwsLrJrcMLXZmBctIU06kGWS3YN5V0xmwMNGgd2dVjJa+dubTrMb25/iBbD5V44Xd6RIMMPieKQSPcjMQY3itmGhZUZbHrk86mYrdxWhliV5LSrk/EZpVAPOwc9euvXS1AVOwtn4aPEHhz5hIuQRnNewQLkYseYETG2jaG/KuqYHABEPEzQxtJhQrmR34sloDCCxzABQFCAdjepmyNzuAyHillRg+UjW6pJGi5iScoR7a3JyAk6mvI7ltxOJxQCZFmy5DkzrNmz2zXzmK0d78hegOMPsrBSmPLJOWKB43MkwfLGzLmDnUfrWWxOoblWlw2IRrhTfIcp53BAGhvryIPne9ZqXcxzGicVABGYnIQ3YNKrtlJfwEqpW/MZiR0q22Rsxo5JXIUBhEgCiwtEhW9rm1yTYdABQFrSlKAUpSgFKUoBSlKAUpSgKzbmxBiVCMxVRmvYC+qMoIJ+EqSGB7qKqpNxVNrSmwN7FEbpCDckakmEMT3Y1qKUBmZtxo2OrkXaQkBVAIfEDEAWtoVcDXmRcGrzZmBEMMcQNwiql7Bb5QBew0HLpUqlAcMardl7fjnNkD3AJbMuXIQ5Qo/5XupOXnbWrFxpppVJg91gjMTLI3EytIAcmeVTfi3QggkWUqNCFUW0oCx/TEFr8aK3fOtv510wpUzOS6M/whQQSqKdRbnfNz+Q6VRT7irlSzZ+HGyCNlREbMsym5C3W4lN7flHnVjsrdkQyrLxGZhEI2vbxmy3dz+01wTfn4j0sABd0pSgFKUoBalKUApSlAKUpQClKUApSlAKUpQClKUApSlAKUpQClKUApSlAKUpQClKUApSlAKUpQClKUApSlAKUpQClKUB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2534" name="Picture 6" descr="http://www.xray.cz/xray/csca/kol2008/abst/Hasek_files/image00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17740"/>
            <a:ext cx="3950990" cy="250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[Cover illustration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21431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news.slac.stanford.edu/sites/default/files/images/image/lyncean-photo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2" y="4525094"/>
            <a:ext cx="2520280" cy="17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900" y="6237312"/>
            <a:ext cx="321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rgbClr val="000000"/>
                </a:solidFill>
              </a:rPr>
              <a:t>First </a:t>
            </a:r>
            <a:r>
              <a:rPr lang="da-DK" sz="2000" b="1" dirty="0" err="1" smtClean="0">
                <a:solidFill>
                  <a:srgbClr val="000000"/>
                </a:solidFill>
              </a:rPr>
              <a:t>machine</a:t>
            </a:r>
            <a:r>
              <a:rPr lang="da-DK" sz="2000" b="1" dirty="0" smtClean="0">
                <a:solidFill>
                  <a:srgbClr val="000000"/>
                </a:solidFill>
              </a:rPr>
              <a:t> in TUM</a:t>
            </a:r>
            <a:endParaRPr lang="da-DK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1413774" y="1628800"/>
            <a:ext cx="6574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000000"/>
                </a:solidFill>
              </a:rPr>
              <a:t>Why</a:t>
            </a:r>
            <a:r>
              <a:rPr lang="da-DK" b="1" dirty="0" smtClean="0">
                <a:solidFill>
                  <a:srgbClr val="000000"/>
                </a:solidFill>
              </a:rPr>
              <a:t> </a:t>
            </a:r>
            <a:r>
              <a:rPr lang="da-DK" b="1" dirty="0" err="1" smtClean="0">
                <a:solidFill>
                  <a:srgbClr val="000000"/>
                </a:solidFill>
              </a:rPr>
              <a:t>are</a:t>
            </a:r>
            <a:r>
              <a:rPr lang="da-DK" b="1" dirty="0" smtClean="0">
                <a:solidFill>
                  <a:srgbClr val="000000"/>
                </a:solidFill>
              </a:rPr>
              <a:t> accelerators </a:t>
            </a:r>
            <a:r>
              <a:rPr lang="da-DK" b="1" dirty="0" err="1" smtClean="0">
                <a:solidFill>
                  <a:srgbClr val="000000"/>
                </a:solidFill>
              </a:rPr>
              <a:t>important</a:t>
            </a:r>
            <a:r>
              <a:rPr lang="da-DK" b="1" dirty="0" smtClean="0">
                <a:solidFill>
                  <a:srgbClr val="000000"/>
                </a:solidFill>
              </a:rPr>
              <a:t> for</a:t>
            </a:r>
          </a:p>
          <a:p>
            <a:r>
              <a:rPr lang="da-DK" b="1" dirty="0">
                <a:solidFill>
                  <a:srgbClr val="000000"/>
                </a:solidFill>
              </a:rPr>
              <a:t>L</a:t>
            </a:r>
            <a:r>
              <a:rPr lang="da-DK" b="1" dirty="0" smtClean="0">
                <a:solidFill>
                  <a:srgbClr val="000000"/>
                </a:solidFill>
              </a:rPr>
              <a:t>ife Science and Materials Research?</a:t>
            </a:r>
            <a:endParaRPr lang="da-DK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370709"/>
            <a:ext cx="7170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0000"/>
                </a:solidFill>
              </a:rPr>
              <a:t>Technology output from </a:t>
            </a:r>
            <a:r>
              <a:rPr lang="da-DK" b="1" dirty="0" err="1" smtClean="0">
                <a:solidFill>
                  <a:srgbClr val="000000"/>
                </a:solidFill>
              </a:rPr>
              <a:t>Particle</a:t>
            </a:r>
            <a:r>
              <a:rPr lang="da-DK" b="1" dirty="0" smtClean="0">
                <a:solidFill>
                  <a:srgbClr val="000000"/>
                </a:solidFill>
              </a:rPr>
              <a:t> </a:t>
            </a:r>
            <a:r>
              <a:rPr lang="da-DK" b="1" dirty="0" err="1" smtClean="0">
                <a:solidFill>
                  <a:srgbClr val="000000"/>
                </a:solidFill>
              </a:rPr>
              <a:t>Physics</a:t>
            </a:r>
            <a:endParaRPr lang="da-DK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5122" name="Picture 2" descr="http://www.isa.au.dk/images/astrid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844824"/>
            <a:ext cx="3888432" cy="29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f/f9/Phys_AU.jpg/220px-Phys_AU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80728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1124744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0000"/>
                </a:solidFill>
              </a:rPr>
              <a:t>ASTRID II</a:t>
            </a:r>
            <a:endParaRPr lang="da-DK" b="1" dirty="0">
              <a:solidFill>
                <a:srgbClr val="000000"/>
              </a:solidFill>
            </a:endParaRPr>
          </a:p>
        </p:txBody>
      </p:sp>
      <p:sp>
        <p:nvSpPr>
          <p:cNvPr id="6" name="AutoShape 6" descr="data:image/jpeg;base64,/9j/4AAQSkZJRgABAQAAAQABAAD/2wCEAAkGBhQSERUUEhQVFBUUFRQUFBQVFRUUFxQVFBQVFBQVFBQYHCYeFxokGRUUIC8gJCcpLCwsFR4xNTAqNSYrLCkBCQoKDgwOGg8PGiwcHCQsKSwpLCkpLC8pLCkpKikpKSwpKSwpKiwsKSksKSwpKSwpLCktLC0pKSwpKSksLiksLP/AABEIAKgBLAMBIgACEQEDEQH/xAAcAAAABwEBAAAAAAAAAAAAAAAAAgMEBQYHAQj/xABPEAACAQIDAwcHBgkKBQUAAAABAgMAEQQSIQUxQQYTIlFhcYEHMpGhscHRFCNCUoKSFVNicpOy0uHwFiQzNENUY3Ois0R0g8LxVYSjw+L/xAAbAQACAwEBAQAAAAAAAAAAAAAAAQIDBAUHBv/EADkRAAIBAgMEBAsIAwAAAAAAAAABAgMREiExBAVBURMysdEGFBUiNFJhcZKhwSRCU3KBkdLwM4Lh/9oADAMBAAIRAxEAPwDLsNjDw04bqSkOVr9e+lcLhHYaKTbiKd/gqQjVD6qhpkMbLiDoASARTYHKx7akl2PLYDLu7RTbHYJlIvod9AASc8L0k0lmudaXiakZk9VJchjhZ78DRJFAJsQL6km/sFKQvcCuYxRpSWo3oGhlUfSHbYfClZ5FCaDda1Q8Q6VqfToAnjUnqITGNbNpYUq04O8X3biRTIAZrUrpp32psB+EBFhx0F6Rght7PRvojkKR176ex4YudAT3dZqHAOJIQgCInixsO4amklpUwNlAymwFt3HjSTC3CoMmcJoO9heuBqdbKgzvzjWKowsv13+iO4b6EhNk3szBDDwFnPzsqhpT+Lh+jGDwZuP/AIqu47GGRy3DcB1DgKd7bx9zkBvrmkI3Mx4dw3VFrKKkxIVQUqtJCTqo4mHVUSQsBQvSXP8AZXDiLcDSsAvak2lIYCxN+NcWe/Cj852UWAVDV29Jh+yhzvZSAUvTDauOaPJa3SJve53ePbTtZOyovbzX5v7XuqcM2JvIINuydSeg/Gjfh1/qr6/jURNfQA2ufdQiwkzXyktlBY2W9lXVmNhoB111tn3ZX2iDnShdLK+X1ZS6ijqyX/DrfVX113+UDfUX0moTI/1h6KXw2z55L5LNbf8Awa0Pce2RV3Sfy7yPTRWrJT+UbfUHpPwpX+VR/Fj7x+FRv4AxX1PZ8aSfZOIH0BVa3TtK0pv5C6em/vImP5V/4f8Aq/dQ/lWPxZ+8PhUE2z5hvUemi/I5upfTT8lbX+G/2DpYcy8cmNnvKpSNSzAm66Xva+gqa/k3P9Q+qq9s3HMriaHoyIRnW9r2rYNjbaixkAlj88aSpxB67Vxk7l0sjPn5OTDetqg+UWxXjys40OniOBrYpEVl3HMN3aOqoLbezFxETId53HTRhuNMiszEHchjp3UojX3iltp4Uo7KRZlNiO0UjHT9pMLE5Glt1Kzi69VtaTQ2bvp06XU26qT1GiIAs/XUhKt08aaQODInabVJbUXIo7TrUm80C0I2KKz9dqMqjNel9nHMz93rpLCak5tKBIcxYbnZABuHnHqFW7Y+zs5sug423+mmOycOEAuN+rHtPwq7bHCqtyu8gnrtWerKyNNCKcsxi3J0W0Zr9pqJ2jsFgDx9tXnGFMoKVGs4I1qiMpG+VKDRmuJBBygan+L1OSp8ngWw+ccfNr9VTvc9p4V3b2HWKVZMuYA2I676i/oqEx20Hlcux1PAbgBuA7K1p5HLqQalYbFJOK+uuKrj6I9NHMp66IcQwIB407XI6Cod/q1zpn6NdaUnsrhB6zSsgDASfVpRBJ9Q0gmLcGwubdtLR7QlH1hfXxosAdI5QT82d9GtJ+LNIfhea98x7TR02m53ufTRYVxQyPxQ0YOfqt6K5zrN9M07wmGY2Vczk8NST4UrXHcTQVF8oB/R/a9grS+T/k/LkNiLgb+bXzvtNuWoTyx4KOJsEkaqqhcR0VHbDvP0j21ZGOZBszaTevefYa0bB42LCwpBBhpp0lyjHymN43kRtOZh3FVHXcX066zl969/uq1jlRF1Ynv599+lja/A66HgO2/3O5qMqux2SbWJ5L3K3J5cPac/ab3VhPlRh8DGiR4RZ2csZGlmBS0bCyRKmgI45reJ3BzyH2vhcKs0uMiaZLxIgRVYhmzkmzMvBeumeO2zhpTmaGQm1heQmwDXC6MNLFvTUVI380ftni9SSmu1tmOGwTTxXVs289ea/wCFEVjtGXE0pfKHsU78LOP+mNPRLXBy12Gf+HlH/Tf3SVkJrqmvhPGqi+8/ifeafEaRrUvKPk+/nQy/cm9z0l+FeTn4qT7uI/arKGNFvU1t9daTl8T7x+JwWjZbnku4eIHNuKjj2Wq47M5O4+K02GCIzr0kdxbXrA0vSXIvYYMfyhrHUqg6iuhY9vAVouGHQX80eyuDGJtlLgUWaPbINwsRt9Vlv6yKbkbX1vEt+wx2/XrRiKjdubcjwseeQ79EQec7dQHv4VaotuyIXsZZtPk1tKaQySYU5iACUaEA2425ymK8hcaN+Fk77x+wNW5ihalYeIwubkhjBvw0vXot/YaUj5OzhT8xNex/sn+FbhauEUnG48R5zwew8Ssqk4bEAZtSYJf2alOUWzn5sdBwcwsCjAkngBa5reQtAim1d3DEeeNh7CxXTK4WdtAPMK6/atTxeTuKUG+EmvwGS/srebUQim1cMRleGw5TpsvDpJ9NPzk3jhU9s3EKyaHMNdQb2PEadVO9rYR+eIQCzMHYsoYi4AuvoIpnLh42Y71I3MhKtbvG8dhuKw1HfJnSpQStJDwsAtyT3AXPjTBcZGScpOh1uLW9NJz4IlrGVmVgdBdGJ/ORlt4g99FXYwSNiiZmckas3RA1Jzan/wA01FJXuWYpXIzlFIvNMwzMBbcL8QNOuqdJtNR9Fx3qR7q0LY+CKSjmlkDkG5YsUuFNraWsePGxO42q6GPQXAvxtuvxtWmMVYwVpPEYThduQXBfNYdQrmK5RI7XC2G4ADhW5NEOoegVDYvYWHkmJkhiclBqyK249o7anZFKZkP4bXqNGG3E+q1as3JXCf3aH9GvwpJuSeD/ALtD9wUYUGIyuLbQDMcp191KJthjclcq8Cd/orSn5IYM/wDDx+AI9hpObkfhG3wj7zj2NTwoMRmrbZynzbqdb0oeUA+qfVWgNyPwtrcyLDdq3vNEbklhvxQ9J+NFkGIoacok4o1/Cp3YnlQbDC0cKA31e12PYTUpNyKwpN8jDudgPReo7H8lIIwCqnU21Ynh291Fkg1JKfy5TsCAgA6gLX7zxqucqOWkm0XjaSNIxCGVFUk+flLFmO89AUDseE6W9dMdoYBYsoQk3uTepKwrDCXzl8fZRqJJ5y+NKCvSfBj0N/mfYjHX6wL04lP81P8Anx/7ctIWpzP/AFQ/8wn+1JW/fTtsU/07UVQ66Iqu3oCgRXmLR0QrUWjGi2qIG28gJc+zoz1vL6pCPdV1w/mL+aPZTbE7IXDqsSRxxKFBCReaL6nU6sb7yQL9VMOUPKePBwqW6UjL83HexY9Z6lHE1linJ2RGTSzYtyi5Rx4SPM+rG4SMb3PuHWaznZ+BxG1MTnc9FSM726Ea3vkQdfZ4mhsnZM+1MQZJGOS/zknBRwjiG6/Zwvc9ur7O2bHBGscShVXcPaSeJPXWy6oKyzl2FWcnfgMJeUuGSXmWlAkzKmUhvOa2UXtbW49NStULyhcl5C4xMKs2gEgUXZSvmuANTpYaaiwPXaIHlOxIjyWjz+bzhBzdVyt7Zv4tUFRxxTg/eDnbU0OLlBh2l5lZkMuYrkv0sy3zC3ZY1I2rPvJ7yZk504qZSoAbmw2jOz3DSEHUCxPeT2a6JUKsIxdou5KLbWZGTtJzucKcinJa+9T57ZOJzZbdim2+k4pJOcLFWyvdQL3y5f6M5d636V/zlHCnMuLPT3dGWNB3PzV/HptSUGPN1VgAWkZV6mQFxp+UMouPHjpBDGmHWUL9IH5iwLyPmuy5mLMLrxBXha/GlufdXJkOVRJYm5ygGEEakCwzeulhtAhVJAvJGrIBfWQ2uvpZfC/VQXFPne9ssel8ptpGrk581hqTw3UwIPa4awcMM2VyFYWzqWYqOs2FtN48agcPiSwBYBW4gbh2CrXyT2yNpnEpGV5uOMKJdRmllVrZUJJCLlPSO++g0uadj4zHIVcFWU5WU8D/AB6ayV45m/Z5ea0SEcoym9vGoxsXMjWja66mxS979R4a0wxe0iSES44nh4UhLh1JAkQ6C98xN+q1jr4ioRgX476Mu3JVMwaS2psvVrvb3VYXFNOT2zuagRSLG1yOonUi/ZoPCn7rWmKsjnVJYpXGklRuIa0i9eo8CNPYalHWonGj55PD15hTYoh2NJlqWdaQYUyIVmpMtRmFJkUAFZqSZqOwpJqBhWNQ3KOGN4gJZXhGYWkSPnSGsbZkBuV7talmpGXBpJ0ZAGG+xvv8KGNFHk5D4twWw8iYpf8ACkAkH50TEMPXUdiNkz4c5cRHJGx1AkVlJAGpW+8X4i9aXFyaw28wxk8DlFx41WvKALPCASQEewLFrXI3XOm71UJu43YqD+cvjRqI3nDuPuo9emeDK+xv8z7EYq/WD3p1P/U//cj/AGnpmDTvE/1Qf8wfVF++te/PQp/p2lVProiqBoWruWvNGdEKRXLUYCj80KjYD1DyjPzn2V9lEiS6r+aK5t9/nfsrRYoZBYXUjhrbT7p9tYkQF1S1GrgB7PSfhXbHqHp/dTAF6SOES+bIub62UX9NqUKnhb0//muZW7PT+6ncQaimhkbs/jwruQ/wf3UDEThlLZsq5huawv6fGjrAumg0NxpuJvqOo6n01G8o+UUeBg52a5u2REW2Z2IJAF7DcCTfcB4VlO3/AClYvEgohGHjO9YyS57DLobfmhakk2NGi8o+W+DwdkYiWWPzYYgGZCBYZj5sfRbiQbbgazLlNy+mxQZQiQxv5wQsXcbrO+gIIABGXhxqtqlcdasSsOxZ/Jxyr+QY5JGNoZbQz9QRj0ZD1ZGIN/q5q3zlNyWhxidMWkAssi2zDsN9GXsPhavLSrcagd2/3V6Q8lfKL5bs9M5vNh/mJSd5KAZH+0hUntvSkuYXazRlvKLknNhnAlU5SehKA2RvtcD+SfWBektqE4CHCYopzrSyP0JSQObVQUItuN7sCQdCKmfLJysedvk0JPyeFhzrKx+cl3AEjTIpNtd7HsF6xtGefE7KvKWkGGYSRSk5jkuYpI2O82GovroeqhUssRY6jaL3yb8oeFxVkzGGU/2clhc/kP5rd2/sqU5QbVOHhLgXNwqg7rnie4Xrz2RT1NrzgW56UjgrSOy6buiTalh5FdjQxy7lUl2tIpIUIoCkm9tDvve/ZpUivKzDTSKM5je63jmUxN9LQZtG8Cay9sTG6qr89YXPR5sa636R3i5PCnWx8LiJiyQyhlGpScBlt2ghvUBUWho2JxSLLWcYiHGYAZnQxoSBnw8rGK53AxElVPblA1txp9szyg2PzzZl3eYA/fdTlI7LD3UWEXQik2Wu4XFrKgeMhlO4g77aEdhB0sa6T2H1fGkIRZaTZaWY9h9XxpJyfqn/AE/GgBFhRYhrRmc/Vb/T+1RoV3nr4dVqTGHtVJ5eH52P8w+01eSKovLz+mT8z/uaiOoypnzh3H3UpRG84dx91Hr0/wAGvQv9n9DFW6wKdYr+qp/nv6o1+NNa13yM7Jimw0xljSS0wC50V8vza3tmGm+r9/SS2OV+a7SnHg84xksOsVzMOuvVP8m8L/doP0Ufwro5O4b+7Qfoo/2a86vEfj69U8rBh1ij86OsemvU38n8N/d4P0Uf7Nd/AOH/ABEH6KP9mjzQ8fXqjTbbdP7I99OhTDbJ6f2RT5TXMRvZ21doCu2pkTldFCu0wuChQoUDMr8tMh53Crc2yTtbhfNEL/x11mhfWrv5Wdqc5jubFrQIq9uaQc4/qMfoqjsAdDV0dCaDCTW1CSm8oI3+B91Ko241IA4erz5IeUXyfHiJ2tFiwIW1sBIDmhPZc5k7ecFUNxQWUrZlJVlIZWG9WU3UjuIBpMDa/LcESGNFUKJLnogAXWSNySBvJOX11T/J7tFZI5cDJY86HkiBGjDJcr95BpxDHtqw+U/bHyzZGExKkASNGxA1Ku3RlXwcEeFZbgNotBNHPH50ThwN2YDevYGUlfGpx6ohvjsCYneM70Zl132BsCe8WPjTcVcPKLh1+W85H/R4iGLEIeHTUqR6V9dVCdfjURnI2vp1E+urByMJ59rfi2PrWq3G4vVt5GYbLMWuCGRhx61PHsvVUyUdTTms8eVxdWWxHYRVH2Ng45cTlkSIhWbL82Bqma2thxUnj5tX6NLxr3CoHDYKNcSyLFGLLzqyfOc5mZnDZmL2Zem1ltYcNdaSIkTiIZMPjbRIUgkAc5fMMgBDAruXS2gG8jXhVoZabbQ1KKfpF19MUh/7RS8MmZQTvIF+/j66AOMKTYUqaKRSEN2FFUa0swpO1Awxqh8vD8+n+WP1mq+E1QeXf9YX/LX9Z6UdRlXbzx3H3UeiN5/h8KPXqHg2vsK97MVbrAqRwGHxBW8JcKT9F8tzuva/ZUdWi8kuUeDw2EiXEYUzSOZDnCxHohyACXYHhXR3jtL2ekpqOLO1jNNyt5ubKr8kxv15P0p/aopw+L+vJ+lPxq/nyjbL/wDT2+5h/wBuuL5RdmHds4n7GH/arg+Wn+Evl3ldq3qozyZcQvnSOO+RvjSHOS/jT981rWzOUeCxWfmtlB+bAJzLhVuWzFVXMekxCOQB9U0/jWFgCmxUcWUnL8i6JZQwVgW0OVlNuphUvLkVlKl8494KUl1kTG1z0/AVIiozah6fgKlFrzhHXOijVwV2mIFChQtTEdoVyu0AeduVeJ5zHYpuueUfcbmx6kFQr1NcroObx+KTd89I3g55wepwag89XIsOsSRofA0TDHTxow1Og8b0lE9ie/4VIY7Ipv2UtzlxTbFNbWkI1zyZ9LAZJ1SWHnZjHHIiutmyh9GBHnB/Sae7Q5HbPlufk/NE8YXeK3aEuYx92nPJ7AmHCQRkarGuYD65GZ/9RNLTN3j+Oqi4iv7a5EJLDBHFiCvydXQGVA5ZWbMoLIVtl1A6O41TMfyExanREk7Y5F9kmQ+qtMMn8Wol/wCP4NK4zIJeTWKjJz4aYdojZx95QR66sHIaIiSQN0D82QHBBIAkDADSxvk39mlX8P1Ut8rKi7NxCrfiTuFJ55DTsPMEfmx2VDzDLjU/Kicd+ViffUzg5BlqI2xpicM3W0ifeVbew1DiRD49OnEeqX/6pB767hPNHV+4e+9Gx5sYzw5wfqOaLg1tGn5oJ7zqfWaOAxQ0U0Y0U0hBDRDShoj7qBidUHl0f5wP8tf1mq+XqhcuP6yP8tfaaI6jKyfP+z76UpMed4e+lK9R8HF9gj75drMVbrAqaZvmoB1I3+49QtTeXoQjrj7t8knE6Dvq7fP+Be9fUpWqIiTDNu7tx0OgP8dopTCwMDc9VPCljb2EH1jQ0LV8YqKTuaXNtE7yc5Qx4dSHR3ZZUniyFQOcWKaICQnUJ87e4udN1LY7l5ii5ME0kMdkCoAgtlRVJNl1JK7yTw6qrldyVY4Ju7RS4q+Zu20z0/AVKXqJ2n5/gKks1fKI2sVvXb0lmoZqkIWDUL0lmroagLCt67SYNHFAGNeWPA5cbFINBLCc3a0T2v32dR4CqEUrU/LdGAmFkPBpk+8qN/2eusn+UE+aAO8+6rY6E0KEjcaaBtW0tut3U5aK+9j26D1VxsKB9InhbSpjCo1OtlQI88YmYLFnBkY7si9Ignttl+1TcEDdXJpSVPcfZSA3tp1PEXIVgDa+VgGUgdoIPjTHEbSjBszKPtAVE8pNpF5XaPVZgkqOOMciKUseFhp4VWi5B8y56zl+JrP0mdmjSqCaTTLuuNiY2WRCeq4vRmHb6/3VRnxbBTcgAaki9xbtFrU0g8oBiuFhDC97vI2bqI0v1VOOZVOmo8TRI0uf31nvlF5QZ51gQ9CA3YjjKRv7MoNu9j1VIp5U4ghLQOr5Wy2Ksha2gLaEC/YazhpizFmN2Yliesk3J9JqaKzYOQW3xPAEZy00dw4PnFbnK/bpYE9dSPKFyOYYfRnS/cQwPurLuR+2vkuJSUjMtij/AJrkXI7rA+Fapyuhthyw+i0Z/wDkUX9BNJrMQrto2VD/AIqD7xy++lYl6I7h7KZ8on/m+bqeJvDnF19dSOXSogJMKIaUYUmaQBaI+40Y0V91ACBNUDlr/WPsLV9Jqgcsj/OT+avsFC1GV1PPPcPaaVoYTDl5Qq72ygeJOp7KtMWxoQoAjaQHLaQsUdgW1KR3ta19/DXXW3pe5K8aOwwT437WYK7SkVapuXzIv8kfryUw2rgOZksDdWUOhOhytuuOsag91TuzHyTYSQqzLHzDtlFyQkhcgcL2rTvaanQjJcyu/EjlwrncrHuUn2UkmpsNTe1hqb3sAANSb8K2xvKrhx5sGLbuiX3vWP4TBzLiROYJiBOJsojdiQJhLluBa9havj4TnJ5xsOnO98WQvjOTuJiIEkLqWZEUXRszyZwijKx1JjcdhWxtpcm0NjywMFljZWIzC1pARci4aPMu8Eb+FWwYuMNdMLtFsuKTGKTATmkDTMUI1yJ89bo33E8aZ7WDSFMmDxuREyqWjlVjd3kJYIpAOaRuPAVfTbbzWX99pDG+Bo20vP8AAU9z0x2ien4CnOavkUdMVzV3NSV66DTEKg0ZTSYNHU0wFRR1NJKaODQBlfl2Rj8jOuUc+OzOeatfttf0GspQ2NehfKJyfOMwTogvKhEsQ4l03qO1lzL4155kQgm4sb2IOhFtCCOBqyLJIXEtFeSkL0L1MYrmrhk1pfZkkGc/KBIVABCxkDMQdVY77EaaEd4qT2jymi5l4YMKkaPbpsbvoQQ3Y2/Uk76QD7YvKBDAsM8mTm783IdbISTkI4gEmwGo9VJfh5OGY66W0B7Rext3gVXMPLZlYqrAEHK2obsNSWPx7TyCVlVbgIqruVY7ADt30ujUmTVSUVYcYvaBcW81d9veTUTNThmJ09NJTjUd1XuKSstEQbbd2SmG5MSy4JsQNUQSMRlP9mTfpX8d1VkLrW1eTPDHE7GxWH0BLYiFSeHOxKQT4uaxzEYdo5GjdcroxVlP0WU2I9VULUBYeab9R9lbrtxS+znJHS+T5yPyggb2isOSPom2psfGvQMMOfBIL5s0CjNa2bNGBe3jRIRAbZs2zmb/AAA/3VDe6pcLpURgJBJskMw0OHcEHqAZbGpqFOiOwW9GnuqDARZaSYU6ZaRZaQhs1EbdSzLSTigY0JrP+WJ/nLdy/qir+az3lcf5y32f1VoWoyL2XiuanV7XylSR1i5vbttVpXbKrG4SQGPML3spcAsbtFmBYnO2oFhmJseFOaAE395FEMI7fSfjX02yb2pUaEaUoNte3235GapQxu5L7cx4llutyiKsaEixZVHnMNwJJJsN162fkNynwcOz8Oj4qBHCdJWkUMCSTYgm4315/KqN5HpoDJ1r6ant2+KW1Uo0nBxSz6y7iueyKatc9Nty7wH98g/SCk38oWzx/wAZF4MT7BXmkBeFvVR+YvuW/ct65HSUeT/dfxKvJ8eZ6NfymbNG/Fp4CQ+xaSPlW2Z/eh+jl/ZrzuMKfxbfcb4V35G/4t/0bfCjpKPqv4l/EPJ8OZ6K2ien4Cl1a4vTbaY6XgKOkY037us+y9clHQHANGBpEChzY7fSfjTAcCjimowy9R9LfGlEgUa2FMByDRwaQAHUKMEHUPRRcQsx0rOfKxycw/ySXFCJROpj+cW4LBpFQ5lBysbHeRetCEa3vYX67CqV5X5FGz8lgDLKijT6t5WP+j101qNGEFz10mTTlsIw6jR0w+tXkhGJbUU6mnjRUQx2oAJVhg2Gz4ON187M7AHTOMzC1/AVCQ4ZnJCKzEC5CKzEDrIUaCtR5PR2wUAZRbm0I0v5wzX9dO9gM1S4vfQ/SB0I47qkcVsIrgUxbXHOT8zGttCgjcs/X5y2HcavWO5O4acrzuZGc5EZLhicrNbcRYAE6i1NuXuPijwPyQKbRmExX1yBWC2udfNza/lU3K6sIW8iO2FU4jDsdWyTINSTYZHAA326BqI5RciXm2liGLCOJnzhwokN2AzKEDDUG+8j22geQWKyY+JwwUpmy9EsWZ0aMKqjebOT4VqRV1kCtG6pkzh3Fr62tY636weystWbi8jTRpKerKJtrkJzULPh5+fKqzNG0XMyBQNXj6bLJbeQCCAL2NbJgoRzMYAsObSw7MorP9qYq3m6srKUscvTuMguNwJ0PYSKvG3to/IsG0uQyc0qDKNOKpcnWyi9yeoGnGblHMrrQUJWRVdnIBsydB/ZyTxd1pPgas8UAsdT5z8PyiapfJPbK4iPFxgWMjzT6G62ZLkA775svCr1hYyY1JFiwzEdWbpW8L28KmyobvEvb6BTeWMdtPpI6ayJURDSRR20znuOq3HfenzpTacaHuoGR7VF47ZsUjXeNGPWygn11Iq1JvSGRkeyIR/Yx/cX4VJ4LZkX4qP7i/Cig09wbUAFw+BS5+bTefor8KcjCr9VfQK7CdT30tegBD5P2CivDTmk3pgMpIqbNF209kpswoAtm0T0vAUoh0oUKrQmGBowNdoUEQwajBqFCgBxhoySTYkC17Hr3C/CjYoKrWU3BAt4i9ChWanUlKbTGEDVmvlkxJvhU4fPue8c0oPoZvTQoVsjqBmErUQUKFXkgGi2rtCgCR2FyhlwjOYsh5xQrZwTbLcqRYjcSeyrFNy7lSOGyIwMSEkm3SAGZQq2sN1jQoUmBFTcuJ85ZSApJIjt0Rre2+5009FQG0dpyTyM8jliSTrp3aDgBpQoUICe5F4WNXjxBYq0EqNrY5yvSy26jprV12pynae51ANteJ7B1ChQrNUzZtp2SuiwcgdkB42mkQG7AR3F/NNyw+1YX/Jq85K5QqcdDLVd5MzDYezUh2ptCNRYgZ01OgkVHew3atJ6qvWyunh4W+tFG3pQGhQqfArYeSKmcsdcoVEQ0lSmky6GhQoGQri1FzUKFIYnenmDahQoAcxNqe+l70KFAAvRXoUKEA2lpqxoUKYH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2222748" cy="173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9673" y="420886"/>
            <a:ext cx="678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0000"/>
                </a:solidFill>
              </a:rPr>
              <a:t>The Danish </a:t>
            </a:r>
            <a:r>
              <a:rPr lang="da-DK" dirty="0" err="1" smtClean="0">
                <a:solidFill>
                  <a:srgbClr val="000000"/>
                </a:solidFill>
              </a:rPr>
              <a:t>Synchrotron</a:t>
            </a:r>
            <a:r>
              <a:rPr lang="da-DK" dirty="0" smtClean="0">
                <a:solidFill>
                  <a:srgbClr val="000000"/>
                </a:solidFill>
              </a:rPr>
              <a:t> Radiation Facility:</a:t>
            </a: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20" y="4581128"/>
            <a:ext cx="3600400" cy="16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0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24578" name="Picture 2" descr="Upgrade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4574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77887"/>
            <a:ext cx="458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0000"/>
                </a:solidFill>
              </a:rPr>
              <a:t>Danish </a:t>
            </a:r>
            <a:r>
              <a:rPr lang="da-DK" dirty="0" err="1" smtClean="0">
                <a:solidFill>
                  <a:srgbClr val="000000"/>
                </a:solidFill>
              </a:rPr>
              <a:t>membership</a:t>
            </a:r>
            <a:r>
              <a:rPr lang="da-DK" dirty="0" smtClean="0">
                <a:solidFill>
                  <a:srgbClr val="000000"/>
                </a:solidFill>
              </a:rPr>
              <a:t> of ESRF</a:t>
            </a: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437112"/>
            <a:ext cx="307467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http://www.rembrandt.ua.ac.be/oldman_esrf_aerialview_1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92" y="1313719"/>
            <a:ext cx="4167337" cy="28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cosy-net.eu/Images/ESRF%20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8735"/>
            <a:ext cx="1680121" cy="20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19460" name="Picture 4" descr="http://www.byggeplads.dk/sites/default/files/imagecache/3-col-main/nyhed/2013/arkitektkonkurrence/8061-lund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56745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836712"/>
            <a:ext cx="1715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European</a:t>
            </a:r>
          </a:p>
          <a:p>
            <a:pPr algn="ctr"/>
            <a:r>
              <a:rPr lang="da-DK" dirty="0" err="1" smtClean="0">
                <a:solidFill>
                  <a:schemeClr val="bg1"/>
                </a:solidFill>
              </a:rPr>
              <a:t>Spallation</a:t>
            </a:r>
            <a:endParaRPr lang="da-DK" dirty="0" smtClean="0">
              <a:solidFill>
                <a:schemeClr val="bg1"/>
              </a:solidFill>
            </a:endParaRP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Source</a:t>
            </a:r>
          </a:p>
          <a:p>
            <a:pPr algn="ctr"/>
            <a:r>
              <a:rPr lang="da-DK" dirty="0" smtClean="0">
                <a:solidFill>
                  <a:schemeClr val="bg1"/>
                </a:solidFill>
              </a:rPr>
              <a:t>ESS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0272" y="1772816"/>
            <a:ext cx="1590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Neutrons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For the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Future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20482" name="Picture 2" descr="http://www.lunduniversity.lu.se/cache/ttf/0eee2655c0eecff33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6619"/>
            <a:ext cx="5976664" cy="362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210482" y="408543"/>
            <a:ext cx="593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solidFill>
                  <a:srgbClr val="000000"/>
                </a:solidFill>
              </a:rPr>
              <a:t>Synchrotron</a:t>
            </a:r>
            <a:r>
              <a:rPr lang="da-DK" dirty="0" smtClean="0">
                <a:solidFill>
                  <a:srgbClr val="000000"/>
                </a:solidFill>
              </a:rPr>
              <a:t> Radiation Facility</a:t>
            </a:r>
          </a:p>
          <a:p>
            <a:r>
              <a:rPr lang="da-DK" dirty="0" smtClean="0">
                <a:solidFill>
                  <a:srgbClr val="000000"/>
                </a:solidFill>
              </a:rPr>
              <a:t>MAX IV @ Lund </a:t>
            </a: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20484" name="Picture 4" descr="Web camera, MAX IV 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48472" cy="21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127154"/>
            <a:ext cx="4032449" cy="202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7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IMG_33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62" y="692698"/>
            <a:ext cx="2160240" cy="288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20100630-IMG_55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21" y="1971862"/>
            <a:ext cx="1080814" cy="162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2483768" y="332656"/>
            <a:ext cx="35344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a-DK" dirty="0" smtClean="0"/>
              <a:t>European XFEL Hamburg</a:t>
            </a:r>
            <a:endParaRPr lang="da-DK" dirty="0"/>
          </a:p>
        </p:txBody>
      </p:sp>
      <p:pic>
        <p:nvPicPr>
          <p:cNvPr id="8198" name="Picture 6" descr="http://blog.rusnano.com/wp-content/uploads/2012/12/european-xfel-aerial-view-with-legend-1200x78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4320480" cy="281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bauserve.net/uploads/tx_mpprojektinfo/european-xfel-site-schenefeld-visualization-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12" y="3853799"/>
            <a:ext cx="2793974" cy="20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desy.de/~parenti/images/european-xfel-logo-rgb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935832" cy="9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t2.gstatic.com/images?q=tbn:ANd9GcTdfDD4gOA-4gnQ_aRGkuGeJDn21bQm29jbKf5ahQ0pVnFI67P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56620"/>
            <a:ext cx="21717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55875" y="-3175"/>
            <a:ext cx="6553200" cy="2635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4443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 descr="2006_Luftbild_mit_Lichtquell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89063"/>
            <a:ext cx="6696075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373312" y="548680"/>
            <a:ext cx="3931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a-DK" sz="1800" dirty="0">
                <a:solidFill>
                  <a:srgbClr val="000000"/>
                </a:solidFill>
              </a:rPr>
              <a:t>DESY , new center for </a:t>
            </a:r>
            <a:r>
              <a:rPr lang="da-DK" sz="1800" dirty="0" err="1">
                <a:solidFill>
                  <a:srgbClr val="000000"/>
                </a:solidFill>
              </a:rPr>
              <a:t>Photon</a:t>
            </a:r>
            <a:r>
              <a:rPr lang="da-DK" sz="1800" dirty="0">
                <a:solidFill>
                  <a:srgbClr val="000000"/>
                </a:solidFill>
              </a:rPr>
              <a:t> Science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51050" y="2565400"/>
            <a:ext cx="4752975" cy="2376488"/>
            <a:chOff x="2051720" y="2564904"/>
            <a:chExt cx="4752528" cy="2376264"/>
          </a:xfrm>
        </p:grpSpPr>
        <p:pic>
          <p:nvPicPr>
            <p:cNvPr id="49158" name="Picture 4" descr="http://hasylab.desy.de/e81/e9390/e36245/CFEL_Aussenperspektive_smal_e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2564904"/>
              <a:ext cx="4752528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TextBox 6"/>
            <p:cNvSpPr txBox="1">
              <a:spLocks noChangeArrowheads="1"/>
            </p:cNvSpPr>
            <p:nvPr/>
          </p:nvSpPr>
          <p:spPr bwMode="auto">
            <a:xfrm>
              <a:off x="2123728" y="2636912"/>
              <a:ext cx="37721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a-DK" sz="2000"/>
                <a:t>CFEL</a:t>
              </a:r>
            </a:p>
            <a:p>
              <a:pPr eaLnBrk="1" hangingPunct="1"/>
              <a:r>
                <a:rPr lang="da-DK" sz="2000"/>
                <a:t>Centre for Free Electron Lasers</a:t>
              </a:r>
            </a:p>
          </p:txBody>
        </p:sp>
      </p:grp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55875" y="-3175"/>
            <a:ext cx="6553200" cy="263525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769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Niels Bohr </a:t>
            </a:r>
            <a:r>
              <a:rPr lang="da-DK" dirty="0" err="1" smtClean="0"/>
              <a:t>Institute</a:t>
            </a:r>
            <a:endParaRPr lang="da-DK" dirty="0"/>
          </a:p>
        </p:txBody>
      </p:sp>
      <p:pic>
        <p:nvPicPr>
          <p:cNvPr id="18434" name="Picture 2" descr="Danfysik Profile Brochure Front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2500013" cy="352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epac04.web.psi.ch/head2/sub4head2/danfysik/picture3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3" y="897385"/>
            <a:ext cx="2857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danfysik.com/_root/media/35874_CNAO-1.659x31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33" y="942591"/>
            <a:ext cx="3240360" cy="15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43051"/>
            <a:ext cx="3528392" cy="265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http://www.spitzenanalytical.com/images/JJXrays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25" y="3221706"/>
            <a:ext cx="24860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://t0.gstatic.com/images?q=tbn:ANd9GcQK6A54G9KBkWtOqEEMWwDuWn1U5gnTIcTpOBdf80UeVeSMCFz8RA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74" y="5236294"/>
            <a:ext cx="47625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www.phy.ornl.gov/sneap11/images/DANFYSIK_cmyk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1" y="1085945"/>
            <a:ext cx="2921771" cy="5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3848" y="342652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000000"/>
                </a:solidFill>
              </a:rPr>
              <a:t>Danish Companies</a:t>
            </a:r>
            <a:endParaRPr lang="da-DK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nat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_uk 1">
        <a:dk1>
          <a:srgbClr val="6E6E6E"/>
        </a:dk1>
        <a:lt1>
          <a:srgbClr val="FFFFFF"/>
        </a:lt1>
        <a:dk2>
          <a:srgbClr val="325D3D"/>
        </a:dk2>
        <a:lt2>
          <a:srgbClr val="6E6E6E"/>
        </a:lt2>
        <a:accent1>
          <a:srgbClr val="325D3D"/>
        </a:accent1>
        <a:accent2>
          <a:srgbClr val="559D68"/>
        </a:accent2>
        <a:accent3>
          <a:srgbClr val="FFFFFF"/>
        </a:accent3>
        <a:accent4>
          <a:srgbClr val="5D5D5D"/>
        </a:accent4>
        <a:accent5>
          <a:srgbClr val="ADB6AF"/>
        </a:accent5>
        <a:accent6>
          <a:srgbClr val="4C8E5E"/>
        </a:accent6>
        <a:hlink>
          <a:srgbClr val="74B485"/>
        </a:hlink>
        <a:folHlink>
          <a:srgbClr val="B0D4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11862</TotalTime>
  <Words>297</Words>
  <Application>Microsoft Office PowerPoint</Application>
  <PresentationFormat>On-screen Show (4:3)</PresentationFormat>
  <Paragraphs>82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nat_uk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Københavns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install</dc:creator>
  <cp:lastModifiedBy>Robert Feidenhansl</cp:lastModifiedBy>
  <cp:revision>170</cp:revision>
  <dcterms:created xsi:type="dcterms:W3CDTF">2005-11-10T15:02:29Z</dcterms:created>
  <dcterms:modified xsi:type="dcterms:W3CDTF">2013-05-03T06:46:17Z</dcterms:modified>
</cp:coreProperties>
</file>