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Default Extension="pdf" ContentType="application/pdf"/>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43"/>
  </p:notesMasterIdLst>
  <p:sldIdLst>
    <p:sldId id="256" r:id="rId2"/>
    <p:sldId id="258" r:id="rId3"/>
    <p:sldId id="260" r:id="rId4"/>
    <p:sldId id="259" r:id="rId5"/>
    <p:sldId id="269" r:id="rId6"/>
    <p:sldId id="270" r:id="rId7"/>
    <p:sldId id="282" r:id="rId8"/>
    <p:sldId id="297" r:id="rId9"/>
    <p:sldId id="280" r:id="rId10"/>
    <p:sldId id="281" r:id="rId11"/>
    <p:sldId id="298" r:id="rId12"/>
    <p:sldId id="262" r:id="rId13"/>
    <p:sldId id="267" r:id="rId14"/>
    <p:sldId id="279" r:id="rId15"/>
    <p:sldId id="266" r:id="rId16"/>
    <p:sldId id="299" r:id="rId17"/>
    <p:sldId id="300" r:id="rId18"/>
    <p:sldId id="301" r:id="rId19"/>
    <p:sldId id="305" r:id="rId20"/>
    <p:sldId id="306" r:id="rId21"/>
    <p:sldId id="275" r:id="rId22"/>
    <p:sldId id="283" r:id="rId23"/>
    <p:sldId id="293" r:id="rId24"/>
    <p:sldId id="295" r:id="rId25"/>
    <p:sldId id="284" r:id="rId26"/>
    <p:sldId id="265" r:id="rId27"/>
    <p:sldId id="287" r:id="rId28"/>
    <p:sldId id="288" r:id="rId29"/>
    <p:sldId id="304" r:id="rId30"/>
    <p:sldId id="271" r:id="rId31"/>
    <p:sldId id="290" r:id="rId32"/>
    <p:sldId id="289" r:id="rId33"/>
    <p:sldId id="307" r:id="rId34"/>
    <p:sldId id="291" r:id="rId35"/>
    <p:sldId id="292" r:id="rId36"/>
    <p:sldId id="286" r:id="rId37"/>
    <p:sldId id="268" r:id="rId38"/>
    <p:sldId id="294" r:id="rId39"/>
    <p:sldId id="296" r:id="rId40"/>
    <p:sldId id="278" r:id="rId41"/>
    <p:sldId id="257"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vertBarState="minimized">
    <p:restoredLeft sz="15620"/>
    <p:restoredTop sz="94660"/>
  </p:normalViewPr>
  <p:slideViewPr>
    <p:cSldViewPr snapToGrid="0" snapToObjects="1">
      <p:cViewPr varScale="1">
        <p:scale>
          <a:sx n="89" d="100"/>
          <a:sy n="89" d="100"/>
        </p:scale>
        <p:origin x="-1856"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70BF37-20C3-174F-9CF0-8E3734319789}" type="datetimeFigureOut">
              <a:rPr lang="en-US" smtClean="0"/>
              <a:pPr/>
              <a:t>5/3/13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B26E46-7651-7247-A4F3-501032323B8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20 fb-1 = two times more than what </a:t>
            </a:r>
            <a:r>
              <a:rPr lang="en-US" dirty="0" err="1" smtClean="0"/>
              <a:t>Tevatron</a:t>
            </a:r>
            <a:r>
              <a:rPr lang="en-US" dirty="0" smtClean="0"/>
              <a:t> has</a:t>
            </a:r>
            <a:r>
              <a:rPr lang="en-US" baseline="0" dirty="0" smtClean="0"/>
              <a:t> delivered in all his 10++ years of operation</a:t>
            </a:r>
            <a:endParaRPr lang="en-US" dirty="0"/>
          </a:p>
        </p:txBody>
      </p:sp>
      <p:sp>
        <p:nvSpPr>
          <p:cNvPr id="4" name="Slide Number Placeholder 3"/>
          <p:cNvSpPr>
            <a:spLocks noGrp="1"/>
          </p:cNvSpPr>
          <p:nvPr>
            <p:ph type="sldNum" sz="quarter" idx="10"/>
          </p:nvPr>
        </p:nvSpPr>
        <p:spPr/>
        <p:txBody>
          <a:bodyPr/>
          <a:lstStyle/>
          <a:p>
            <a:fld id="{CCB26E46-7651-7247-A4F3-501032323B8A}"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8657EC8-5E60-4647-AFBF-64600BFC7E15}" type="datetimeFigureOut">
              <a:rPr lang="en-US" smtClean="0"/>
              <a:pPr/>
              <a:t>5/3/13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657EC8-5E60-4647-AFBF-64600BFC7E15}" type="datetimeFigureOut">
              <a:rPr lang="en-US" smtClean="0"/>
              <a:pPr/>
              <a:t>5/3/13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B4061-B979-AC4F-80C0-7E9BF46322CB}"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8657EC8-5E60-4647-AFBF-64600BFC7E15}" type="datetimeFigureOut">
              <a:rPr lang="en-US" smtClean="0"/>
              <a:pPr/>
              <a:t>5/3/13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8657EC8-5E60-4647-AFBF-64600BFC7E15}" type="datetimeFigureOut">
              <a:rPr lang="en-US" smtClean="0"/>
              <a:pPr/>
              <a:t>5/3/13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8657EC8-5E60-4647-AFBF-64600BFC7E15}" type="datetimeFigureOut">
              <a:rPr lang="en-US" smtClean="0"/>
              <a:pPr/>
              <a:t>5/3/13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8657EC8-5E60-4647-AFBF-64600BFC7E15}" type="datetimeFigureOut">
              <a:rPr lang="en-US" smtClean="0"/>
              <a:pPr/>
              <a:t>5/3/13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4061-B979-AC4F-80C0-7E9BF46322CB}"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657EC8-5E60-4647-AFBF-64600BFC7E15}" type="datetimeFigureOut">
              <a:rPr lang="en-US" smtClean="0"/>
              <a:pPr/>
              <a:t>5/3/13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8657EC8-5E60-4647-AFBF-64600BFC7E15}" type="datetimeFigureOut">
              <a:rPr lang="en-US" smtClean="0"/>
              <a:pPr/>
              <a:t>5/3/13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8657EC8-5E60-4647-AFBF-64600BFC7E15}" type="datetimeFigureOut">
              <a:rPr lang="en-US" smtClean="0"/>
              <a:pPr/>
              <a:t>5/3/13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8657EC8-5E60-4647-AFBF-64600BFC7E15}" type="datetimeFigureOut">
              <a:rPr lang="en-US" smtClean="0"/>
              <a:pPr/>
              <a:t>5/3/13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657EC8-5E60-4647-AFBF-64600BFC7E15}" type="datetimeFigureOut">
              <a:rPr lang="en-US" smtClean="0"/>
              <a:pPr/>
              <a:t>5/3/13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657EC8-5E60-4647-AFBF-64600BFC7E15}" type="datetimeFigureOut">
              <a:rPr lang="en-US" smtClean="0"/>
              <a:pPr/>
              <a:t>5/3/13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B4061-B979-AC4F-80C0-7E9BF46322C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88657EC8-5E60-4647-AFBF-64600BFC7E15}" type="datetimeFigureOut">
              <a:rPr lang="en-US" smtClean="0"/>
              <a:pPr/>
              <a:t>5/3/13</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59B4061-B979-AC4F-80C0-7E9BF46322CB}" type="slidenum">
              <a:rPr lang="en-US" smtClean="0"/>
              <a:pPr/>
              <a:t>‹#›</a:t>
            </a:fld>
            <a:endParaRPr lang="en-US"/>
          </a:p>
        </p:txBody>
      </p:sp>
      <p:grpSp>
        <p:nvGrpSpPr>
          <p:cNvPr id="7" name="Group 6"/>
          <p:cNvGrpSpPr/>
          <p:nvPr userDrawn="1"/>
        </p:nvGrpSpPr>
        <p:grpSpPr>
          <a:xfrm>
            <a:off x="17561" y="-76200"/>
            <a:ext cx="9081989" cy="1284287"/>
            <a:chOff x="17561" y="-76200"/>
            <a:chExt cx="9081989" cy="1284287"/>
          </a:xfrm>
        </p:grpSpPr>
        <p:pic>
          <p:nvPicPr>
            <p:cNvPr id="8" name="Picture 7"/>
            <p:cNvPicPr>
              <a:picLocks noChangeArrowheads="1"/>
            </p:cNvPicPr>
            <p:nvPr/>
          </p:nvPicPr>
          <p:blipFill>
            <a:blip r:embed="rId1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50" y="-76200"/>
              <a:ext cx="9055100" cy="12842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cap="flat">
                  <a:solidFill>
                    <a:srgbClr val="000000"/>
                  </a:solidFill>
                  <a:miter lim="800000"/>
                  <a:headEnd/>
                  <a:tailEnd/>
                </a14:hiddenLine>
              </a:ext>
            </a:extLst>
          </p:spPr>
        </p:pic>
        <p:pic>
          <p:nvPicPr>
            <p:cNvPr id="9" name="Picture 2"/>
            <p:cNvPicPr>
              <a:picLocks noChangeArrowheads="1"/>
            </p:cNvPicPr>
            <p:nvPr/>
          </p:nvPicPr>
          <p:blipFill>
            <a:blip r:embed="rId1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561" y="-4855"/>
              <a:ext cx="1268413" cy="11985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round/>
                  <a:headEnd/>
                  <a:tailEnd/>
                </a14:hiddenLine>
              </a:ext>
            </a:extLst>
          </p:spPr>
        </p:pic>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 Id="rId3"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7.png"/><Relationship Id="rId5" Type="http://schemas.openxmlformats.org/officeDocument/2006/relationships/image" Target="../media/image60.emf"/><Relationship Id="rId6"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8.xml"/><Relationship Id="rId2" Type="http://schemas.openxmlformats.org/officeDocument/2006/relationships/image" Target="../media/image6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png"/><Relationship Id="rId3" Type="http://schemas.openxmlformats.org/officeDocument/2006/relationships/image" Target="../media/image7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emf"/><Relationship Id="rId3" Type="http://schemas.openxmlformats.org/officeDocument/2006/relationships/image" Target="../media/image7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df"/><Relationship Id="rId3"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image" Target="../media/image79.pd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6.png"/><Relationship Id="rId3" Type="http://schemas.openxmlformats.org/officeDocument/2006/relationships/image" Target="../media/image8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8.xml"/><Relationship Id="rId2"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3.png"/><Relationship Id="rId3" Type="http://schemas.openxmlformats.org/officeDocument/2006/relationships/image" Target="../media/image9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31.png"/><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ATLAS activities  </a:t>
            </a:r>
            <a:br>
              <a:rPr lang="en-US" dirty="0" smtClean="0"/>
            </a:br>
            <a:r>
              <a:rPr lang="en-US" dirty="0" err="1" smtClean="0"/>
              <a:t>Niels</a:t>
            </a:r>
            <a:r>
              <a:rPr lang="en-US" dirty="0" smtClean="0"/>
              <a:t> Bohr Institute</a:t>
            </a:r>
            <a:endParaRPr lang="en-US" dirty="0"/>
          </a:p>
        </p:txBody>
      </p:sp>
      <p:sp>
        <p:nvSpPr>
          <p:cNvPr id="3" name="Subtitle 2"/>
          <p:cNvSpPr>
            <a:spLocks noGrp="1"/>
          </p:cNvSpPr>
          <p:nvPr>
            <p:ph type="subTitle" idx="1"/>
          </p:nvPr>
        </p:nvSpPr>
        <p:spPr/>
        <p:txBody>
          <a:bodyPr/>
          <a:lstStyle/>
          <a:p>
            <a:r>
              <a:rPr lang="en-US" dirty="0" err="1" smtClean="0"/>
              <a:t>S.Xella</a:t>
            </a:r>
            <a:r>
              <a:rPr lang="en-US" dirty="0" smtClean="0"/>
              <a:t> on behalf of the ATLAS NBI group</a:t>
            </a:r>
            <a:endParaRPr lang="en-US" dirty="0"/>
          </a:p>
        </p:txBody>
      </p:sp>
      <p:grpSp>
        <p:nvGrpSpPr>
          <p:cNvPr id="6" name="Group 5"/>
          <p:cNvGrpSpPr/>
          <p:nvPr/>
        </p:nvGrpSpPr>
        <p:grpSpPr>
          <a:xfrm>
            <a:off x="17561" y="-76200"/>
            <a:ext cx="9081989" cy="1284287"/>
            <a:chOff x="17561" y="-76200"/>
            <a:chExt cx="9081989" cy="1284287"/>
          </a:xfrm>
        </p:grpSpPr>
        <p:pic>
          <p:nvPicPr>
            <p:cNvPr id="4" name="Picture 3"/>
            <p:cNvPicPr>
              <a:picLocks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450" y="-76200"/>
              <a:ext cx="9055100" cy="12842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cap="flat">
                  <a:solidFill>
                    <a:srgbClr val="000000"/>
                  </a:solidFill>
                  <a:miter lim="800000"/>
                  <a:headEnd/>
                  <a:tailEnd/>
                </a14:hiddenLine>
              </a:ext>
            </a:extLst>
          </p:spPr>
        </p:pic>
        <p:pic>
          <p:nvPicPr>
            <p:cNvPr id="5" name="Picture 2"/>
            <p:cNvPicPr>
              <a:picLocks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561" y="-4855"/>
              <a:ext cx="1268413" cy="11985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cap="flat">
                  <a:solidFill>
                    <a:schemeClr val="tx1"/>
                  </a:solidFill>
                  <a:round/>
                  <a:headEnd/>
                  <a:tailEnd/>
                </a14:hiddenLine>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smtClean="0"/>
              <a:t>Trigger and tau online/offline identification</a:t>
            </a:r>
            <a:endParaRPr lang="en-US" sz="3500" dirty="0"/>
          </a:p>
        </p:txBody>
      </p:sp>
      <p:sp>
        <p:nvSpPr>
          <p:cNvPr id="4" name="Content Placeholder 2"/>
          <p:cNvSpPr>
            <a:spLocks noGrp="1"/>
          </p:cNvSpPr>
          <p:nvPr>
            <p:ph idx="1"/>
          </p:nvPr>
        </p:nvSpPr>
        <p:spPr>
          <a:xfrm>
            <a:off x="-36991" y="1683579"/>
            <a:ext cx="5733303" cy="4669518"/>
          </a:xfrm>
        </p:spPr>
        <p:txBody>
          <a:bodyPr>
            <a:normAutofit/>
          </a:bodyPr>
          <a:lstStyle/>
          <a:p>
            <a:pPr eaLnBrk="1" hangingPunct="1"/>
            <a:r>
              <a:rPr lang="en-US" sz="1600" dirty="0" smtClean="0">
                <a:ea typeface="ＭＳ Ｐゴシック" charset="-128"/>
                <a:cs typeface="ＭＳ Ｐゴシック" charset="-128"/>
              </a:rPr>
              <a:t>Trigger:</a:t>
            </a:r>
          </a:p>
          <a:p>
            <a:pPr lvl="1" eaLnBrk="1" hangingPunct="1"/>
            <a:r>
              <a:rPr lang="en-US" sz="1200" dirty="0" smtClean="0"/>
              <a:t>Contributed to HLT farm design (experience from Hera-B)</a:t>
            </a:r>
          </a:p>
          <a:p>
            <a:pPr lvl="1" eaLnBrk="1" hangingPunct="1"/>
            <a:r>
              <a:rPr lang="en-US" sz="1200" dirty="0" smtClean="0"/>
              <a:t>NBI is Member of the TDAQ Institute Board</a:t>
            </a:r>
          </a:p>
          <a:p>
            <a:pPr lvl="1" eaLnBrk="1" hangingPunct="1"/>
            <a:r>
              <a:rPr lang="en-US" sz="1200" dirty="0" smtClean="0"/>
              <a:t>Tau trigger coordination (2009-2011)</a:t>
            </a:r>
          </a:p>
          <a:p>
            <a:pPr lvl="1" eaLnBrk="1" hangingPunct="1"/>
            <a:r>
              <a:rPr lang="en-US" sz="1200" dirty="0" smtClean="0"/>
              <a:t>Commissioning tau trigger during 2010-2011 run period + ensure a rich </a:t>
            </a:r>
            <a:r>
              <a:rPr lang="en-US" sz="1200" dirty="0" err="1" smtClean="0"/>
              <a:t>tau+X</a:t>
            </a:r>
            <a:r>
              <a:rPr lang="en-US" sz="1200" dirty="0" smtClean="0"/>
              <a:t> trigger menu for wide range of tau physics searches</a:t>
            </a:r>
          </a:p>
          <a:p>
            <a:pPr lvl="1" eaLnBrk="1" hangingPunct="1"/>
            <a:r>
              <a:rPr lang="en-US" sz="1200" dirty="0" smtClean="0"/>
              <a:t>Developing of software for tau reconstruction online and offline</a:t>
            </a:r>
            <a:endParaRPr lang="en-US" sz="1600" dirty="0" smtClean="0"/>
          </a:p>
          <a:p>
            <a:r>
              <a:rPr lang="en-US" sz="1600" dirty="0" smtClean="0">
                <a:ea typeface="ＭＳ Ｐゴシック" charset="-128"/>
                <a:cs typeface="ＭＳ Ｐゴシック" charset="-128"/>
              </a:rPr>
              <a:t>Tau Identification:</a:t>
            </a:r>
          </a:p>
          <a:p>
            <a:pPr lvl="1"/>
            <a:r>
              <a:rPr lang="en-US" sz="1200" dirty="0" smtClean="0"/>
              <a:t>Tau offline reconstruction coordination (2011-2013)</a:t>
            </a:r>
          </a:p>
          <a:p>
            <a:pPr lvl="1"/>
            <a:r>
              <a:rPr lang="en-US" sz="1200" dirty="0" smtClean="0"/>
              <a:t>Develop tau identification for 2012 run, align trigger algorithm to this, provide robustness to pile-up</a:t>
            </a:r>
          </a:p>
          <a:p>
            <a:pPr lvl="1"/>
            <a:r>
              <a:rPr lang="en-US" sz="1200" dirty="0" smtClean="0"/>
              <a:t>Develop tau energy calibration </a:t>
            </a:r>
          </a:p>
          <a:p>
            <a:pPr lvl="1"/>
            <a:r>
              <a:rPr lang="en-US" sz="1200" dirty="0" smtClean="0"/>
              <a:t>TRT PID capabilities used for electron veto development</a:t>
            </a:r>
          </a:p>
          <a:p>
            <a:pPr lvl="1">
              <a:buNone/>
            </a:pPr>
            <a:endParaRPr lang="en-US" sz="1200" dirty="0" smtClean="0"/>
          </a:p>
          <a:p>
            <a:pPr lvl="1">
              <a:buNone/>
            </a:pPr>
            <a:r>
              <a:rPr lang="en-US" sz="1500" b="1" dirty="0" smtClean="0"/>
              <a:t>All essential ingredients for H-&gt;</a:t>
            </a:r>
            <a:r>
              <a:rPr lang="en-US" sz="1100" b="1" dirty="0" smtClean="0"/>
              <a:t> </a:t>
            </a:r>
            <a:r>
              <a:rPr lang="en-US" sz="1100" b="1" dirty="0" err="1" smtClean="0"/>
              <a:t>ττ</a:t>
            </a:r>
            <a:r>
              <a:rPr lang="en-US" sz="1100" b="1" dirty="0" smtClean="0"/>
              <a:t> </a:t>
            </a:r>
            <a:r>
              <a:rPr lang="en-US" sz="1500" b="1" dirty="0" smtClean="0"/>
              <a:t>search</a:t>
            </a:r>
          </a:p>
          <a:p>
            <a:pPr>
              <a:buNone/>
            </a:pPr>
            <a:endParaRPr lang="en-US" sz="1200" dirty="0" smtClean="0"/>
          </a:p>
        </p:txBody>
      </p:sp>
      <p:pic>
        <p:nvPicPr>
          <p:cNvPr id="5" name="Picture 4"/>
          <p:cNvPicPr>
            <a:picLocks noChangeAspect="1"/>
          </p:cNvPicPr>
          <p:nvPr/>
        </p:nvPicPr>
        <p:blipFill>
          <a:blip r:embed="rId2"/>
          <a:stretch>
            <a:fillRect/>
          </a:stretch>
        </p:blipFill>
        <p:spPr>
          <a:xfrm>
            <a:off x="5652014" y="2925998"/>
            <a:ext cx="3412630" cy="1910904"/>
          </a:xfrm>
          <a:prstGeom prst="rect">
            <a:avLst/>
          </a:prstGeom>
        </p:spPr>
      </p:pic>
      <p:pic>
        <p:nvPicPr>
          <p:cNvPr id="6" name="Picture 5"/>
          <p:cNvPicPr>
            <a:picLocks noChangeAspect="1"/>
          </p:cNvPicPr>
          <p:nvPr/>
        </p:nvPicPr>
        <p:blipFill>
          <a:blip r:embed="rId3"/>
          <a:stretch>
            <a:fillRect/>
          </a:stretch>
        </p:blipFill>
        <p:spPr>
          <a:xfrm>
            <a:off x="5652014" y="4828826"/>
            <a:ext cx="3447688" cy="1952976"/>
          </a:xfrm>
          <a:prstGeom prst="rect">
            <a:avLst/>
          </a:prstGeom>
        </p:spPr>
      </p:pic>
      <p:pic>
        <p:nvPicPr>
          <p:cNvPr id="7" name="Picture 6"/>
          <p:cNvPicPr>
            <a:picLocks noChangeAspect="1"/>
          </p:cNvPicPr>
          <p:nvPr/>
        </p:nvPicPr>
        <p:blipFill>
          <a:blip r:embed="rId4"/>
          <a:stretch>
            <a:fillRect/>
          </a:stretch>
        </p:blipFill>
        <p:spPr>
          <a:xfrm>
            <a:off x="6054163" y="1110050"/>
            <a:ext cx="2345427" cy="181594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Higgs search</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Higgs decay to ZZ</a:t>
            </a:r>
            <a:endParaRPr lang="en-US" dirty="0"/>
          </a:p>
        </p:txBody>
      </p:sp>
      <p:pic>
        <p:nvPicPr>
          <p:cNvPr id="4" name="Picture 3" descr="4l-FixedScale-NoMuProf2.gif"/>
          <p:cNvPicPr>
            <a:picLocks noChangeAspect="1"/>
          </p:cNvPicPr>
          <p:nvPr/>
        </p:nvPicPr>
        <p:blipFill>
          <a:blip r:embed="rId2"/>
          <a:stretch>
            <a:fillRect/>
          </a:stretch>
        </p:blipFill>
        <p:spPr>
          <a:xfrm>
            <a:off x="2264483" y="1821320"/>
            <a:ext cx="4925083" cy="477658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Higgs Properties</a:t>
            </a:r>
            <a:endParaRPr lang="en-US" dirty="0"/>
          </a:p>
        </p:txBody>
      </p:sp>
      <p:sp>
        <p:nvSpPr>
          <p:cNvPr id="3" name="Content Placeholder 2"/>
          <p:cNvSpPr>
            <a:spLocks noGrp="1"/>
          </p:cNvSpPr>
          <p:nvPr>
            <p:ph idx="1"/>
          </p:nvPr>
        </p:nvSpPr>
        <p:spPr>
          <a:xfrm>
            <a:off x="206727" y="1444532"/>
            <a:ext cx="8934099" cy="5186406"/>
          </a:xfrm>
        </p:spPr>
        <p:txBody>
          <a:bodyPr>
            <a:normAutofit fontScale="85000" lnSpcReduction="20000"/>
          </a:bodyPr>
          <a:lstStyle/>
          <a:p>
            <a:pPr marL="39688">
              <a:buNone/>
            </a:pPr>
            <a:r>
              <a:rPr lang="en-US" sz="2000" dirty="0" smtClean="0">
                <a:solidFill>
                  <a:srgbClr val="000000"/>
                </a:solidFill>
                <a:ea typeface="Palatino" charset="0"/>
                <a:cs typeface="Palatino" charset="0"/>
                <a:sym typeface="Palatino" charset="0"/>
              </a:rPr>
              <a:t>After discovery of 126 </a:t>
            </a:r>
            <a:r>
              <a:rPr lang="en-US" sz="2000" dirty="0" err="1" smtClean="0">
                <a:solidFill>
                  <a:srgbClr val="000000"/>
                </a:solidFill>
                <a:ea typeface="Palatino" charset="0"/>
                <a:cs typeface="Palatino" charset="0"/>
                <a:sym typeface="Palatino" charset="0"/>
              </a:rPr>
              <a:t>GeV</a:t>
            </a:r>
            <a:r>
              <a:rPr lang="en-US" sz="2000" dirty="0" smtClean="0">
                <a:solidFill>
                  <a:srgbClr val="000000"/>
                </a:solidFill>
                <a:ea typeface="Palatino" charset="0"/>
                <a:cs typeface="Palatino" charset="0"/>
                <a:sym typeface="Palatino" charset="0"/>
              </a:rPr>
              <a:t> Higgs-like particle, we want to measure </a:t>
            </a:r>
            <a:r>
              <a:rPr lang="en-US" sz="2000" b="1" dirty="0" smtClean="0">
                <a:solidFill>
                  <a:srgbClr val="000000"/>
                </a:solidFill>
                <a:ea typeface="Palatino" charset="0"/>
                <a:cs typeface="Palatino" charset="0"/>
                <a:sym typeface="Palatino" charset="0"/>
              </a:rPr>
              <a:t>properties</a:t>
            </a:r>
          </a:p>
          <a:p>
            <a:r>
              <a:rPr lang="en-US" sz="2000" dirty="0" smtClean="0">
                <a:solidFill>
                  <a:srgbClr val="000000"/>
                </a:solidFill>
              </a:rPr>
              <a:t>Mass </a:t>
            </a:r>
            <a:r>
              <a:rPr lang="en-US" sz="2000" dirty="0" err="1" smtClean="0">
                <a:solidFill>
                  <a:srgbClr val="000000"/>
                </a:solidFill>
                <a:sym typeface="Wingdings" pitchFamily="2" charset="2"/>
              </a:rPr>
              <a:t></a:t>
            </a:r>
            <a:r>
              <a:rPr lang="en-US" sz="2000" dirty="0" smtClean="0">
                <a:solidFill>
                  <a:srgbClr val="000000"/>
                </a:solidFill>
                <a:sym typeface="Wingdings" pitchFamily="2" charset="2"/>
              </a:rPr>
              <a:t> Compatible between CMS and ATLAS</a:t>
            </a:r>
          </a:p>
          <a:p>
            <a:pPr>
              <a:buNone/>
            </a:pPr>
            <a:r>
              <a:rPr lang="en-US" sz="2000" dirty="0" smtClean="0">
                <a:solidFill>
                  <a:srgbClr val="000000"/>
                </a:solidFill>
                <a:sym typeface="Wingdings" pitchFamily="2" charset="2"/>
              </a:rPr>
              <a:t>           ATLAS  </a:t>
            </a:r>
            <a:r>
              <a:rPr lang="en-US" sz="2000" b="1" dirty="0" smtClean="0">
                <a:solidFill>
                  <a:srgbClr val="000000"/>
                </a:solidFill>
                <a:sym typeface="Wingdings" pitchFamily="2" charset="2"/>
              </a:rPr>
              <a:t>  </a:t>
            </a:r>
            <a:r>
              <a:rPr lang="en-US" sz="2000" b="1" dirty="0" smtClean="0">
                <a:solidFill>
                  <a:srgbClr val="000000"/>
                </a:solidFill>
              </a:rPr>
              <a:t> 125.5 ± 0.2 (stat) +0.5 -0.6 (sys) </a:t>
            </a:r>
            <a:r>
              <a:rPr lang="en-US" sz="2000" b="1" dirty="0" err="1" smtClean="0">
                <a:solidFill>
                  <a:srgbClr val="000000"/>
                </a:solidFill>
              </a:rPr>
              <a:t>GeV</a:t>
            </a:r>
            <a:endParaRPr lang="en-US" sz="2000" b="1" dirty="0" smtClean="0">
              <a:solidFill>
                <a:srgbClr val="000000"/>
              </a:solidFill>
            </a:endParaRPr>
          </a:p>
          <a:p>
            <a:pPr>
              <a:buNone/>
            </a:pPr>
            <a:r>
              <a:rPr lang="en-US" sz="2000" dirty="0" smtClean="0">
                <a:solidFill>
                  <a:srgbClr val="000000"/>
                </a:solidFill>
              </a:rPr>
              <a:t>           CMS    </a:t>
            </a:r>
            <a:r>
              <a:rPr lang="en-US" sz="2000" b="1" dirty="0" smtClean="0">
                <a:solidFill>
                  <a:srgbClr val="000000"/>
                </a:solidFill>
              </a:rPr>
              <a:t>    125.8 ± 0.4 (stat)  ±0.4(sys) </a:t>
            </a:r>
            <a:r>
              <a:rPr lang="en-US" sz="2000" b="1" dirty="0" err="1" smtClean="0">
                <a:solidFill>
                  <a:srgbClr val="000000"/>
                </a:solidFill>
              </a:rPr>
              <a:t>GeV</a:t>
            </a:r>
            <a:endParaRPr lang="en-US" sz="2000" dirty="0" smtClean="0">
              <a:solidFill>
                <a:srgbClr val="000000"/>
              </a:solidFill>
            </a:endParaRPr>
          </a:p>
          <a:p>
            <a:r>
              <a:rPr lang="en-US" sz="2000" dirty="0" smtClean="0">
                <a:solidFill>
                  <a:srgbClr val="000000"/>
                </a:solidFill>
              </a:rPr>
              <a:t>Signal strength   </a:t>
            </a:r>
            <a:r>
              <a:rPr lang="en-US" sz="2000" dirty="0" err="1" smtClean="0">
                <a:solidFill>
                  <a:srgbClr val="000000"/>
                </a:solidFill>
                <a:sym typeface="Wingdings" pitchFamily="2" charset="2"/>
              </a:rPr>
              <a:t></a:t>
            </a:r>
            <a:r>
              <a:rPr lang="en-US" sz="2000" dirty="0" smtClean="0">
                <a:solidFill>
                  <a:srgbClr val="000000"/>
                </a:solidFill>
                <a:sym typeface="Wingdings" pitchFamily="2" charset="2"/>
              </a:rPr>
              <a:t> Compatible with SM so far</a:t>
            </a:r>
          </a:p>
          <a:p>
            <a:pPr>
              <a:buNone/>
            </a:pPr>
            <a:r>
              <a:rPr lang="en-US" sz="2000" dirty="0" smtClean="0">
                <a:solidFill>
                  <a:srgbClr val="000000"/>
                </a:solidFill>
              </a:rPr>
              <a:t>           ATLAS       </a:t>
            </a:r>
            <a:r>
              <a:rPr lang="en-US" sz="2000" b="1" dirty="0" smtClean="0">
                <a:solidFill>
                  <a:srgbClr val="000000"/>
                </a:solidFill>
              </a:rPr>
              <a:t>1.43     ± 0.16 (stat) ± 0.14 (sys) </a:t>
            </a:r>
          </a:p>
          <a:p>
            <a:pPr>
              <a:buNone/>
            </a:pPr>
            <a:r>
              <a:rPr lang="en-US" sz="2000" dirty="0" smtClean="0">
                <a:solidFill>
                  <a:srgbClr val="000000"/>
                </a:solidFill>
              </a:rPr>
              <a:t>           CMS	 </a:t>
            </a:r>
            <a:r>
              <a:rPr lang="en-US" sz="2000" b="1" dirty="0" smtClean="0">
                <a:solidFill>
                  <a:srgbClr val="000000"/>
                </a:solidFill>
              </a:rPr>
              <a:t>0.91    </a:t>
            </a:r>
            <a:r>
              <a:rPr lang="en-US" sz="2000" b="1" baseline="30000" dirty="0" smtClean="0">
                <a:solidFill>
                  <a:srgbClr val="000000"/>
                </a:solidFill>
              </a:rPr>
              <a:t>+0.30 </a:t>
            </a:r>
            <a:r>
              <a:rPr lang="en-US" sz="2000" b="1" baseline="-25000" dirty="0" smtClean="0">
                <a:solidFill>
                  <a:srgbClr val="000000"/>
                </a:solidFill>
              </a:rPr>
              <a:t>-0.24</a:t>
            </a:r>
          </a:p>
          <a:p>
            <a:r>
              <a:rPr lang="en-US" sz="2000" dirty="0" smtClean="0">
                <a:solidFill>
                  <a:srgbClr val="000000"/>
                </a:solidFill>
              </a:rPr>
              <a:t>Coupling to boson and fermions </a:t>
            </a:r>
            <a:r>
              <a:rPr lang="en-US" sz="2000" dirty="0" err="1" smtClean="0">
                <a:solidFill>
                  <a:srgbClr val="000000"/>
                </a:solidFill>
                <a:sym typeface="Wingdings" pitchFamily="2" charset="2"/>
              </a:rPr>
              <a:t></a:t>
            </a:r>
            <a:r>
              <a:rPr lang="en-US" sz="2000" dirty="0" smtClean="0">
                <a:solidFill>
                  <a:srgbClr val="000000"/>
                </a:solidFill>
                <a:sym typeface="Wingdings" pitchFamily="2" charset="2"/>
              </a:rPr>
              <a:t> Compatible with SM so far, but fermions (</a:t>
            </a:r>
            <a:r>
              <a:rPr lang="en-US" sz="2000" dirty="0" err="1" smtClean="0">
                <a:solidFill>
                  <a:srgbClr val="000000"/>
                </a:solidFill>
                <a:sym typeface="Wingdings" pitchFamily="2" charset="2"/>
              </a:rPr>
              <a:t>bb,ττ</a:t>
            </a:r>
            <a:r>
              <a:rPr lang="en-US" sz="2000" dirty="0" smtClean="0">
                <a:solidFill>
                  <a:srgbClr val="000000"/>
                </a:solidFill>
                <a:sym typeface="Wingdings" pitchFamily="2" charset="2"/>
              </a:rPr>
              <a:t>, …) missing</a:t>
            </a:r>
            <a:endParaRPr lang="en-US" sz="2000" dirty="0" smtClean="0">
              <a:solidFill>
                <a:srgbClr val="000000"/>
              </a:solidFill>
            </a:endParaRPr>
          </a:p>
          <a:p>
            <a:r>
              <a:rPr lang="en-US" sz="2000" dirty="0" smtClean="0">
                <a:solidFill>
                  <a:srgbClr val="000000"/>
                </a:solidFill>
              </a:rPr>
              <a:t>Spin </a:t>
            </a:r>
            <a:r>
              <a:rPr lang="en-US" sz="2000" dirty="0" err="1" smtClean="0">
                <a:solidFill>
                  <a:srgbClr val="000000"/>
                </a:solidFill>
                <a:sym typeface="Wingdings" pitchFamily="2" charset="2"/>
              </a:rPr>
              <a:t></a:t>
            </a:r>
            <a:r>
              <a:rPr lang="en-US" sz="2000" dirty="0" smtClean="0">
                <a:solidFill>
                  <a:srgbClr val="000000"/>
                </a:solidFill>
                <a:sym typeface="Wingdings" pitchFamily="2" charset="2"/>
              </a:rPr>
              <a:t> most likely 0</a:t>
            </a:r>
            <a:endParaRPr lang="en-US" sz="2000" dirty="0" smtClean="0">
              <a:solidFill>
                <a:srgbClr val="000000"/>
              </a:solidFill>
            </a:endParaRPr>
          </a:p>
          <a:p>
            <a:r>
              <a:rPr lang="en-US" sz="2000" dirty="0" smtClean="0">
                <a:solidFill>
                  <a:srgbClr val="000000"/>
                </a:solidFill>
              </a:rPr>
              <a:t>Parity </a:t>
            </a:r>
            <a:r>
              <a:rPr lang="en-US" sz="2000" dirty="0" err="1" smtClean="0">
                <a:solidFill>
                  <a:srgbClr val="000000"/>
                </a:solidFill>
                <a:sym typeface="Wingdings" pitchFamily="2" charset="2"/>
              </a:rPr>
              <a:t></a:t>
            </a:r>
            <a:r>
              <a:rPr lang="en-US" sz="2000" dirty="0" smtClean="0">
                <a:solidFill>
                  <a:srgbClr val="000000"/>
                </a:solidFill>
                <a:sym typeface="Wingdings" pitchFamily="2" charset="2"/>
              </a:rPr>
              <a:t> most likely 0+ </a:t>
            </a:r>
            <a:r>
              <a:rPr lang="en-US" sz="2000" dirty="0" err="1" smtClean="0">
                <a:solidFill>
                  <a:srgbClr val="000000"/>
                </a:solidFill>
                <a:sym typeface="Wingdings" pitchFamily="2" charset="2"/>
              </a:rPr>
              <a:t></a:t>
            </a:r>
            <a:r>
              <a:rPr lang="en-US" sz="2000" dirty="0" smtClean="0">
                <a:solidFill>
                  <a:srgbClr val="000000"/>
                </a:solidFill>
                <a:sym typeface="Wingdings" pitchFamily="2" charset="2"/>
              </a:rPr>
              <a:t> SM like !</a:t>
            </a:r>
          </a:p>
          <a:p>
            <a:pPr>
              <a:buNone/>
            </a:pPr>
            <a:r>
              <a:rPr lang="en-US" sz="2000" dirty="0" smtClean="0">
                <a:solidFill>
                  <a:srgbClr val="000000"/>
                </a:solidFill>
                <a:sym typeface="Wingdings" pitchFamily="2" charset="2"/>
              </a:rPr>
              <a:t>There is still lots to measure ! We just started !</a:t>
            </a:r>
            <a:endParaRPr lang="en-US" sz="2000" dirty="0" smtClean="0">
              <a:solidFill>
                <a:srgbClr val="000000"/>
              </a:solidFill>
            </a:endParaRPr>
          </a:p>
          <a:p>
            <a:pPr marL="39688">
              <a:buNone/>
            </a:pPr>
            <a:endParaRPr lang="en-US" sz="2000" dirty="0" smtClean="0">
              <a:solidFill>
                <a:srgbClr val="000000"/>
              </a:solidFill>
              <a:ea typeface="Palatino" charset="0"/>
              <a:cs typeface="Palatino" charset="0"/>
              <a:sym typeface="Palatino" charset="0"/>
            </a:endParaRPr>
          </a:p>
          <a:p>
            <a:pPr>
              <a:buNone/>
            </a:pPr>
            <a:endParaRPr lang="en-US" dirty="0">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957622" y="2591235"/>
            <a:ext cx="3792678" cy="3727491"/>
          </a:xfrm>
          <a:prstGeom prst="rect">
            <a:avLst/>
          </a:prstGeom>
        </p:spPr>
      </p:pic>
      <p:pic>
        <p:nvPicPr>
          <p:cNvPr id="2" name="Picture 3"/>
          <p:cNvPicPr>
            <a:picLocks noChangeAspect="1" noChangeArrowheads="1"/>
          </p:cNvPicPr>
          <p:nvPr/>
        </p:nvPicPr>
        <p:blipFill>
          <a:blip r:embed="rId3"/>
          <a:srcRect/>
          <a:stretch>
            <a:fillRect/>
          </a:stretch>
        </p:blipFill>
        <p:spPr bwMode="auto">
          <a:xfrm>
            <a:off x="519113" y="1790700"/>
            <a:ext cx="3695700" cy="3263900"/>
          </a:xfrm>
          <a:prstGeom prst="rect">
            <a:avLst/>
          </a:prstGeom>
          <a:noFill/>
          <a:ln w="9525">
            <a:noFill/>
            <a:round/>
            <a:headEnd/>
            <a:tailEnd/>
          </a:ln>
        </p:spPr>
      </p:pic>
      <p:sp>
        <p:nvSpPr>
          <p:cNvPr id="4" name="Rectangle 5"/>
          <p:cNvSpPr>
            <a:spLocks/>
          </p:cNvSpPr>
          <p:nvPr/>
        </p:nvSpPr>
        <p:spPr bwMode="auto">
          <a:xfrm>
            <a:off x="254000" y="1244600"/>
            <a:ext cx="8623300" cy="406400"/>
          </a:xfrm>
          <a:prstGeom prst="rect">
            <a:avLst/>
          </a:prstGeom>
          <a:noFill/>
          <a:ln w="12700">
            <a:noFill/>
            <a:miter lim="800000"/>
            <a:headEnd/>
            <a:tailEnd/>
          </a:ln>
        </p:spPr>
        <p:txBody>
          <a:bodyPr lIns="0" tIns="0" rIns="40639" bIns="0">
            <a:prstTxWarp prst="textNoShape">
              <a:avLst/>
            </a:prstTxWarp>
          </a:bodyPr>
          <a:lstStyle/>
          <a:p>
            <a:pPr marL="39688"/>
            <a:r>
              <a:rPr lang="en-US" dirty="0">
                <a:solidFill>
                  <a:schemeClr val="tx1"/>
                </a:solidFill>
                <a:ea typeface="Zapf Dingbats" charset="2"/>
                <a:cs typeface="Zapf Dingbats" charset="2"/>
                <a:sym typeface="Palatino" charset="0"/>
              </a:rPr>
              <a:t>H ➛ ZZ channel dominates the </a:t>
            </a:r>
            <a:r>
              <a:rPr lang="en-US" b="1" dirty="0">
                <a:solidFill>
                  <a:schemeClr val="tx1"/>
                </a:solidFill>
                <a:ea typeface="Palatino" charset="0"/>
                <a:cs typeface="Palatino" charset="0"/>
                <a:sym typeface="Palatino" charset="0"/>
              </a:rPr>
              <a:t>parity</a:t>
            </a:r>
            <a:r>
              <a:rPr lang="en-US" dirty="0">
                <a:solidFill>
                  <a:schemeClr val="tx1"/>
                </a:solidFill>
                <a:ea typeface="Zapf Dingbats" charset="2"/>
                <a:cs typeface="Zapf Dingbats" charset="2"/>
                <a:sym typeface="Palatino" charset="0"/>
              </a:rPr>
              <a:t> determination (H ➛ </a:t>
            </a:r>
            <a:r>
              <a:rPr lang="en-US" dirty="0" err="1">
                <a:solidFill>
                  <a:schemeClr val="tx1"/>
                </a:solidFill>
                <a:ea typeface="Zapf Dingbats" charset="2"/>
                <a:cs typeface="Zapf Dingbats" charset="2"/>
                <a:sym typeface="Palatino" charset="0"/>
              </a:rPr>
              <a:t>γγ</a:t>
            </a:r>
            <a:r>
              <a:rPr lang="en-US" dirty="0">
                <a:solidFill>
                  <a:schemeClr val="tx1"/>
                </a:solidFill>
                <a:ea typeface="Zapf Dingbats" charset="2"/>
                <a:cs typeface="Zapf Dingbats" charset="2"/>
                <a:sym typeface="Palatino" charset="0"/>
              </a:rPr>
              <a:t> is “blind” to parity!).</a:t>
            </a:r>
          </a:p>
        </p:txBody>
      </p:sp>
      <p:sp>
        <p:nvSpPr>
          <p:cNvPr id="5" name="Rectangle 6"/>
          <p:cNvSpPr>
            <a:spLocks/>
          </p:cNvSpPr>
          <p:nvPr/>
        </p:nvSpPr>
        <p:spPr bwMode="auto">
          <a:xfrm>
            <a:off x="4483100" y="1701800"/>
            <a:ext cx="4267200" cy="711200"/>
          </a:xfrm>
          <a:prstGeom prst="rect">
            <a:avLst/>
          </a:prstGeom>
          <a:noFill/>
          <a:ln w="12700">
            <a:noFill/>
            <a:miter lim="800000"/>
            <a:headEnd/>
            <a:tailEnd/>
          </a:ln>
        </p:spPr>
        <p:txBody>
          <a:bodyPr lIns="0" tIns="0" rIns="40639" bIns="0">
            <a:prstTxWarp prst="textNoShape">
              <a:avLst/>
            </a:prstTxWarp>
          </a:bodyPr>
          <a:lstStyle/>
          <a:p>
            <a:pPr marL="39688"/>
            <a:r>
              <a:rPr lang="en-US" dirty="0">
                <a:solidFill>
                  <a:schemeClr val="tx1"/>
                </a:solidFill>
                <a:ea typeface="Zapf Dingbats" charset="2"/>
                <a:cs typeface="Zapf Dingbats" charset="2"/>
                <a:sym typeface="Palatino" charset="0"/>
              </a:rPr>
              <a:t>H ➛ ZZ channel has </a:t>
            </a:r>
            <a:r>
              <a:rPr lang="en-US" b="1" dirty="0">
                <a:solidFill>
                  <a:schemeClr val="tx1"/>
                </a:solidFill>
                <a:ea typeface="Palatino" charset="0"/>
                <a:cs typeface="Palatino" charset="0"/>
                <a:sym typeface="Palatino" charset="0"/>
              </a:rPr>
              <a:t>five</a:t>
            </a:r>
            <a:r>
              <a:rPr lang="en-US" dirty="0">
                <a:solidFill>
                  <a:schemeClr val="tx1"/>
                </a:solidFill>
                <a:ea typeface="Palatino" charset="0"/>
                <a:cs typeface="Palatino" charset="0"/>
                <a:sym typeface="Palatino" charset="0"/>
              </a:rPr>
              <a:t> angles and </a:t>
            </a:r>
            <a:r>
              <a:rPr lang="en-US" b="1" dirty="0">
                <a:solidFill>
                  <a:schemeClr val="tx1"/>
                </a:solidFill>
                <a:ea typeface="Palatino" charset="0"/>
                <a:cs typeface="Palatino" charset="0"/>
                <a:sym typeface="Palatino" charset="0"/>
              </a:rPr>
              <a:t>two</a:t>
            </a:r>
            <a:r>
              <a:rPr lang="en-US" dirty="0">
                <a:solidFill>
                  <a:schemeClr val="tx1"/>
                </a:solidFill>
                <a:ea typeface="Palatino" charset="0"/>
                <a:cs typeface="Palatino" charset="0"/>
                <a:sym typeface="Palatino" charset="0"/>
              </a:rPr>
              <a:t> invariant masses sensitive to</a:t>
            </a:r>
            <a:r>
              <a:rPr lang="en-US" dirty="0" smtClean="0">
                <a:solidFill>
                  <a:schemeClr val="tx1"/>
                </a:solidFill>
                <a:ea typeface="Palatino" charset="0"/>
                <a:cs typeface="Palatino" charset="0"/>
                <a:sym typeface="Palatino" charset="0"/>
              </a:rPr>
              <a:t> </a:t>
            </a:r>
            <a:r>
              <a:rPr lang="en-US" b="1" dirty="0" smtClean="0">
                <a:solidFill>
                  <a:schemeClr val="tx1"/>
                </a:solidFill>
                <a:ea typeface="Palatino" charset="0"/>
                <a:cs typeface="Palatino" charset="0"/>
                <a:sym typeface="Palatino" charset="0"/>
              </a:rPr>
              <a:t>spin</a:t>
            </a:r>
            <a:r>
              <a:rPr lang="en-US" dirty="0" smtClean="0">
                <a:solidFill>
                  <a:schemeClr val="tx1"/>
                </a:solidFill>
                <a:ea typeface="Palatino" charset="0"/>
                <a:cs typeface="Palatino" charset="0"/>
                <a:sym typeface="Palatino" charset="0"/>
              </a:rPr>
              <a:t> and </a:t>
            </a:r>
            <a:r>
              <a:rPr lang="en-US" b="1" dirty="0" smtClean="0">
                <a:solidFill>
                  <a:schemeClr val="tx1"/>
                </a:solidFill>
                <a:ea typeface="Palatino" charset="0"/>
                <a:cs typeface="Palatino" charset="0"/>
                <a:sym typeface="Palatino" charset="0"/>
              </a:rPr>
              <a:t>parity</a:t>
            </a:r>
            <a:r>
              <a:rPr lang="en-US" dirty="0">
                <a:solidFill>
                  <a:schemeClr val="tx1"/>
                </a:solidFill>
                <a:ea typeface="Palatino" charset="0"/>
                <a:cs typeface="Palatino" charset="0"/>
                <a:sym typeface="Palatino" charset="0"/>
              </a:rPr>
              <a:t>.</a:t>
            </a:r>
          </a:p>
        </p:txBody>
      </p:sp>
      <p:sp>
        <p:nvSpPr>
          <p:cNvPr id="6" name="Rectangle 7"/>
          <p:cNvSpPr>
            <a:spLocks/>
          </p:cNvSpPr>
          <p:nvPr/>
        </p:nvSpPr>
        <p:spPr bwMode="auto">
          <a:xfrm>
            <a:off x="304800" y="5143500"/>
            <a:ext cx="4394200" cy="1016000"/>
          </a:xfrm>
          <a:prstGeom prst="rect">
            <a:avLst/>
          </a:prstGeom>
          <a:noFill/>
          <a:ln w="12700">
            <a:noFill/>
            <a:miter lim="800000"/>
            <a:headEnd/>
            <a:tailEnd/>
          </a:ln>
        </p:spPr>
        <p:txBody>
          <a:bodyPr lIns="0" tIns="0" rIns="40639" bIns="0">
            <a:prstTxWarp prst="textNoShape">
              <a:avLst/>
            </a:prstTxWarp>
          </a:bodyPr>
          <a:lstStyle/>
          <a:p>
            <a:pPr marL="39688"/>
            <a:r>
              <a:rPr lang="en-US" dirty="0">
                <a:solidFill>
                  <a:schemeClr val="tx1"/>
                </a:solidFill>
                <a:ea typeface="Palatino" charset="0"/>
                <a:cs typeface="Palatino" charset="0"/>
                <a:sym typeface="Palatino" charset="0"/>
              </a:rPr>
              <a:t>Combining these in a Boosted Decision Tree (BDT) yields maximum pr. event</a:t>
            </a:r>
          </a:p>
          <a:p>
            <a:pPr marL="39688"/>
            <a:r>
              <a:rPr lang="en-US" dirty="0">
                <a:solidFill>
                  <a:schemeClr val="tx1"/>
                </a:solidFill>
                <a:ea typeface="Palatino" charset="0"/>
                <a:cs typeface="Palatino" charset="0"/>
                <a:sym typeface="Palatino" charset="0"/>
              </a:rPr>
              <a:t>separation between 0</a:t>
            </a:r>
            <a:r>
              <a:rPr lang="en-US" baseline="32000" dirty="0">
                <a:solidFill>
                  <a:schemeClr val="tx1"/>
                </a:solidFill>
                <a:ea typeface="Palatino" charset="0"/>
                <a:cs typeface="Palatino" charset="0"/>
                <a:sym typeface="Palatino" charset="0"/>
              </a:rPr>
              <a:t>+</a:t>
            </a:r>
            <a:r>
              <a:rPr lang="en-US" dirty="0">
                <a:solidFill>
                  <a:schemeClr val="tx1"/>
                </a:solidFill>
                <a:ea typeface="Palatino" charset="0"/>
                <a:cs typeface="Palatino" charset="0"/>
                <a:sym typeface="Palatino" charset="0"/>
              </a:rPr>
              <a:t> and </a:t>
            </a:r>
            <a:r>
              <a:rPr lang="en-US" dirty="0" smtClean="0">
                <a:solidFill>
                  <a:schemeClr val="tx1"/>
                </a:solidFill>
                <a:ea typeface="Palatino" charset="0"/>
                <a:cs typeface="Palatino" charset="0"/>
                <a:sym typeface="Palatino" charset="0"/>
              </a:rPr>
              <a:t>0</a:t>
            </a:r>
            <a:r>
              <a:rPr lang="en-US" baseline="32000" dirty="0">
                <a:ea typeface="Palatino" charset="0"/>
                <a:cs typeface="Palatino" charset="0"/>
                <a:sym typeface="Palatino" charset="0"/>
              </a:rPr>
              <a:t>_</a:t>
            </a:r>
            <a:r>
              <a:rPr lang="en-US" dirty="0" smtClean="0">
                <a:solidFill>
                  <a:schemeClr val="tx1"/>
                </a:solidFill>
                <a:ea typeface="Palatino" charset="0"/>
                <a:cs typeface="Palatino" charset="0"/>
                <a:sym typeface="Palatino" charset="0"/>
              </a:rPr>
              <a:t> </a:t>
            </a:r>
            <a:r>
              <a:rPr lang="en-US" dirty="0">
                <a:solidFill>
                  <a:schemeClr val="tx1"/>
                </a:solidFill>
                <a:ea typeface="Palatino" charset="0"/>
                <a:cs typeface="Palatino" charset="0"/>
                <a:sym typeface="Palatino" charset="0"/>
              </a:rPr>
              <a:t>hypothesis.</a:t>
            </a:r>
          </a:p>
        </p:txBody>
      </p:sp>
      <p:sp>
        <p:nvSpPr>
          <p:cNvPr id="7" name="Rectangle 8"/>
          <p:cNvSpPr>
            <a:spLocks/>
          </p:cNvSpPr>
          <p:nvPr/>
        </p:nvSpPr>
        <p:spPr bwMode="auto">
          <a:xfrm>
            <a:off x="990600" y="6400800"/>
            <a:ext cx="5901865" cy="276999"/>
          </a:xfrm>
          <a:prstGeom prst="rect">
            <a:avLst/>
          </a:prstGeom>
          <a:noFill/>
          <a:ln w="12700">
            <a:noFill/>
            <a:miter lim="800000"/>
            <a:headEnd/>
            <a:tailEnd/>
          </a:ln>
        </p:spPr>
        <p:txBody>
          <a:bodyPr wrap="none" lIns="0" tIns="0" rIns="40639" bIns="0">
            <a:prstTxWarp prst="textNoShape">
              <a:avLst/>
            </a:prstTxWarp>
            <a:spAutoFit/>
          </a:bodyPr>
          <a:lstStyle/>
          <a:p>
            <a:pPr marL="39688"/>
            <a:r>
              <a:rPr lang="en-US" dirty="0" err="1">
                <a:solidFill>
                  <a:schemeClr val="tx1"/>
                </a:solidFill>
                <a:ea typeface="Arial" charset="0"/>
                <a:cs typeface="Arial" charset="0"/>
              </a:rPr>
              <a:t>p</a:t>
            </a:r>
            <a:r>
              <a:rPr lang="en-US" dirty="0">
                <a:solidFill>
                  <a:schemeClr val="tx1"/>
                </a:solidFill>
                <a:ea typeface="Arial" charset="0"/>
                <a:cs typeface="Arial" charset="0"/>
              </a:rPr>
              <a:t>-value for </a:t>
            </a:r>
            <a:r>
              <a:rPr lang="en-US" dirty="0" smtClean="0">
                <a:solidFill>
                  <a:schemeClr val="tx1"/>
                </a:solidFill>
                <a:ea typeface="Arial" charset="0"/>
                <a:cs typeface="Arial" charset="0"/>
              </a:rPr>
              <a:t>0</a:t>
            </a:r>
            <a:r>
              <a:rPr lang="en-US" baseline="32000" dirty="0">
                <a:ea typeface="Arial" charset="0"/>
                <a:cs typeface="Arial" charset="0"/>
              </a:rPr>
              <a:t>_</a:t>
            </a:r>
            <a:r>
              <a:rPr lang="en-US" dirty="0" smtClean="0">
                <a:solidFill>
                  <a:schemeClr val="tx1"/>
                </a:solidFill>
                <a:ea typeface="Arial" charset="0"/>
                <a:cs typeface="Arial" charset="0"/>
              </a:rPr>
              <a:t> </a:t>
            </a:r>
            <a:r>
              <a:rPr lang="en-US" dirty="0">
                <a:solidFill>
                  <a:schemeClr val="tx1"/>
                </a:solidFill>
                <a:ea typeface="Arial" charset="0"/>
                <a:cs typeface="Arial" charset="0"/>
              </a:rPr>
              <a:t>state </a:t>
            </a:r>
            <a:r>
              <a:rPr lang="en-US" b="1" dirty="0">
                <a:solidFill>
                  <a:srgbClr val="D90B00"/>
                </a:solidFill>
                <a:ea typeface="Arial" charset="0"/>
                <a:cs typeface="Arial" charset="0"/>
              </a:rPr>
              <a:t>0.015 (excluded at more than 2σ)</a:t>
            </a:r>
          </a:p>
        </p:txBody>
      </p:sp>
      <p:sp>
        <p:nvSpPr>
          <p:cNvPr id="8" name="Title 1"/>
          <p:cNvSpPr txBox="1">
            <a:spLocks/>
          </p:cNvSpPr>
          <p:nvPr/>
        </p:nvSpPr>
        <p:spPr>
          <a:xfrm>
            <a:off x="549275" y="107576"/>
            <a:ext cx="8042276" cy="1336956"/>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smtClean="0">
                <a:ln>
                  <a:noFill/>
                </a:ln>
                <a:solidFill>
                  <a:schemeClr val="accent1"/>
                </a:solidFill>
                <a:effectLst/>
                <a:uLnTx/>
                <a:uFillTx/>
                <a:latin typeface="+mj-lt"/>
                <a:ea typeface="+mj-ea"/>
                <a:cs typeface="+mj-cs"/>
              </a:rPr>
              <a:t>Higgs Spin and Parity</a:t>
            </a:r>
            <a:endParaRPr kumimoji="0" lang="en-US" sz="4600" b="0" i="0" u="none" strike="noStrike" kern="1200" cap="none" spc="0" normalizeH="0" baseline="0" noProof="0" dirty="0">
              <a:ln>
                <a:noFill/>
              </a:ln>
              <a:solidFill>
                <a:schemeClr val="accent1"/>
              </a:solidFill>
              <a:effectLst/>
              <a:uLnTx/>
              <a:uFillTx/>
              <a:latin typeface="+mj-lt"/>
              <a:ea typeface="+mj-ea"/>
              <a:cs typeface="+mj-cs"/>
            </a:endParaRPr>
          </a:p>
        </p:txBody>
      </p:sp>
      <p:pic>
        <p:nvPicPr>
          <p:cNvPr id="10" name="Picture 9"/>
          <p:cNvPicPr>
            <a:picLocks noChangeAspect="1"/>
          </p:cNvPicPr>
          <p:nvPr/>
        </p:nvPicPr>
        <p:blipFill>
          <a:blip r:embed="rId4"/>
          <a:stretch>
            <a:fillRect/>
          </a:stretch>
        </p:blipFill>
        <p:spPr>
          <a:xfrm>
            <a:off x="4957622" y="2509161"/>
            <a:ext cx="3906624" cy="3809565"/>
          </a:xfrm>
          <a:prstGeom prst="rect">
            <a:avLst/>
          </a:prstGeom>
        </p:spPr>
      </p:pic>
      <p:pic>
        <p:nvPicPr>
          <p:cNvPr id="3" name="Picture 4"/>
          <p:cNvPicPr>
            <a:picLocks noChangeAspect="1" noChangeArrowheads="1"/>
          </p:cNvPicPr>
          <p:nvPr/>
        </p:nvPicPr>
        <p:blipFill>
          <a:blip r:embed="rId5"/>
          <a:srcRect/>
          <a:stretch>
            <a:fillRect/>
          </a:stretch>
        </p:blipFill>
        <p:spPr bwMode="auto">
          <a:xfrm>
            <a:off x="4843794" y="2526312"/>
            <a:ext cx="4097341" cy="3925326"/>
          </a:xfrm>
          <a:prstGeom prst="rect">
            <a:avLst/>
          </a:prstGeom>
          <a:noFill/>
          <a:ln w="9525">
            <a:noFill/>
            <a:round/>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500" dirty="0" smtClean="0"/>
              <a:t>Higgs decay to </a:t>
            </a:r>
            <a:r>
              <a:rPr lang="en-US" sz="3500" dirty="0" err="1" smtClean="0"/>
              <a:t>τ(had)τ(had</a:t>
            </a:r>
            <a:r>
              <a:rPr lang="en-US" sz="3500" dirty="0" smtClean="0"/>
              <a:t>)</a:t>
            </a:r>
            <a:endParaRPr lang="en-US" sz="3500" dirty="0"/>
          </a:p>
        </p:txBody>
      </p:sp>
      <p:pic>
        <p:nvPicPr>
          <p:cNvPr id="7" name="Picture 6"/>
          <p:cNvPicPr>
            <a:picLocks noChangeAspect="1"/>
          </p:cNvPicPr>
          <p:nvPr/>
        </p:nvPicPr>
        <p:blipFill>
          <a:blip r:embed="rId2"/>
          <a:stretch>
            <a:fillRect/>
          </a:stretch>
        </p:blipFill>
        <p:spPr>
          <a:xfrm>
            <a:off x="6173873" y="1720572"/>
            <a:ext cx="2521795" cy="2419500"/>
          </a:xfrm>
          <a:prstGeom prst="rect">
            <a:avLst/>
          </a:prstGeom>
        </p:spPr>
      </p:pic>
      <p:pic>
        <p:nvPicPr>
          <p:cNvPr id="8" name="Picture 7"/>
          <p:cNvPicPr>
            <a:picLocks noChangeAspect="1"/>
          </p:cNvPicPr>
          <p:nvPr/>
        </p:nvPicPr>
        <p:blipFill>
          <a:blip r:embed="rId3"/>
          <a:stretch>
            <a:fillRect/>
          </a:stretch>
        </p:blipFill>
        <p:spPr>
          <a:xfrm>
            <a:off x="549275" y="1569647"/>
            <a:ext cx="2664229" cy="2556156"/>
          </a:xfrm>
          <a:prstGeom prst="rect">
            <a:avLst/>
          </a:prstGeom>
        </p:spPr>
      </p:pic>
      <p:pic>
        <p:nvPicPr>
          <p:cNvPr id="9" name="Picture 8"/>
          <p:cNvPicPr>
            <a:picLocks noChangeAspect="1"/>
          </p:cNvPicPr>
          <p:nvPr/>
        </p:nvPicPr>
        <p:blipFill>
          <a:blip r:embed="rId4"/>
          <a:stretch>
            <a:fillRect/>
          </a:stretch>
        </p:blipFill>
        <p:spPr>
          <a:xfrm>
            <a:off x="3503815" y="1680686"/>
            <a:ext cx="2563368" cy="2459386"/>
          </a:xfrm>
          <a:prstGeom prst="rect">
            <a:avLst/>
          </a:prstGeom>
        </p:spPr>
      </p:pic>
      <p:sp>
        <p:nvSpPr>
          <p:cNvPr id="10" name="TextBox 9"/>
          <p:cNvSpPr txBox="1"/>
          <p:nvPr/>
        </p:nvSpPr>
        <p:spPr>
          <a:xfrm>
            <a:off x="223254" y="4025915"/>
            <a:ext cx="8920745" cy="2631490"/>
          </a:xfrm>
          <a:prstGeom prst="rect">
            <a:avLst/>
          </a:prstGeom>
          <a:noFill/>
        </p:spPr>
        <p:txBody>
          <a:bodyPr wrap="square" rtlCol="0">
            <a:spAutoFit/>
          </a:bodyPr>
          <a:lstStyle/>
          <a:p>
            <a:r>
              <a:rPr lang="en-US" sz="1500" dirty="0" smtClean="0"/>
              <a:t>NBI group effort, from beginning of 2009, has made  this channel a reality:</a:t>
            </a:r>
          </a:p>
          <a:p>
            <a:r>
              <a:rPr lang="en-US" sz="1500" dirty="0" smtClean="0"/>
              <a:t>- Double </a:t>
            </a:r>
            <a:r>
              <a:rPr lang="en-US" sz="1500" dirty="0" err="1" smtClean="0"/>
              <a:t>hadronic</a:t>
            </a:r>
            <a:r>
              <a:rPr lang="en-US" sz="1500" dirty="0" smtClean="0"/>
              <a:t> trigger in trigger menu</a:t>
            </a:r>
          </a:p>
          <a:p>
            <a:pPr>
              <a:buFontTx/>
              <a:buChar char="-"/>
            </a:pPr>
            <a:r>
              <a:rPr lang="en-US" sz="1500" dirty="0" smtClean="0"/>
              <a:t> Tau trigger design and optimization</a:t>
            </a:r>
          </a:p>
          <a:p>
            <a:pPr>
              <a:buFontTx/>
              <a:buChar char="-"/>
            </a:pPr>
            <a:r>
              <a:rPr lang="en-US" sz="1500" dirty="0" smtClean="0"/>
              <a:t> Tau identification and energy resolution</a:t>
            </a:r>
          </a:p>
          <a:p>
            <a:pPr>
              <a:buFontTx/>
              <a:buChar char="-"/>
            </a:pPr>
            <a:r>
              <a:rPr lang="en-US" sz="1500" dirty="0" smtClean="0"/>
              <a:t> Robustness to pileup</a:t>
            </a:r>
          </a:p>
          <a:p>
            <a:pPr>
              <a:buFontTx/>
              <a:buChar char="-"/>
            </a:pPr>
            <a:r>
              <a:rPr lang="en-US" sz="1500" dirty="0" smtClean="0"/>
              <a:t> Analysis</a:t>
            </a:r>
          </a:p>
          <a:p>
            <a:pPr>
              <a:buFontTx/>
              <a:buChar char="-"/>
            </a:pPr>
            <a:endParaRPr lang="en-US" sz="1500" dirty="0" smtClean="0"/>
          </a:p>
          <a:p>
            <a:r>
              <a:rPr lang="en-US" sz="1500" dirty="0" smtClean="0"/>
              <a:t>Benefit also the H-&gt;</a:t>
            </a:r>
            <a:r>
              <a:rPr lang="en-US" sz="1500" dirty="0" err="1" smtClean="0"/>
              <a:t>ττ</a:t>
            </a:r>
            <a:r>
              <a:rPr lang="en-US" sz="1500" dirty="0" smtClean="0"/>
              <a:t> -&gt; </a:t>
            </a:r>
            <a:r>
              <a:rPr lang="en-US" sz="1500" dirty="0" err="1" smtClean="0"/>
              <a:t>lep</a:t>
            </a:r>
            <a:r>
              <a:rPr lang="en-US" sz="1500" dirty="0" smtClean="0"/>
              <a:t> had + neutrinos</a:t>
            </a:r>
          </a:p>
          <a:p>
            <a:endParaRPr lang="en-US" sz="1500" dirty="0" smtClean="0"/>
          </a:p>
          <a:p>
            <a:endParaRPr lang="en-US" sz="1500" dirty="0" smtClean="0"/>
          </a:p>
          <a:p>
            <a:endParaRPr lang="en-US" sz="1500" dirty="0"/>
          </a:p>
        </p:txBody>
      </p:sp>
      <p:sp>
        <p:nvSpPr>
          <p:cNvPr id="11" name="TextBox 10"/>
          <p:cNvSpPr txBox="1"/>
          <p:nvPr/>
        </p:nvSpPr>
        <p:spPr>
          <a:xfrm>
            <a:off x="93242" y="1154095"/>
            <a:ext cx="8498309" cy="430887"/>
          </a:xfrm>
          <a:prstGeom prst="rect">
            <a:avLst/>
          </a:prstGeom>
          <a:noFill/>
        </p:spPr>
        <p:txBody>
          <a:bodyPr wrap="square" rtlCol="0">
            <a:spAutoFit/>
          </a:bodyPr>
          <a:lstStyle/>
          <a:p>
            <a:r>
              <a:rPr lang="en-US" sz="1100" dirty="0" smtClean="0"/>
              <a:t>Already in combination with  other H-&gt;</a:t>
            </a:r>
            <a:r>
              <a:rPr lang="en-US" sz="1100" dirty="0" err="1" smtClean="0"/>
              <a:t>ττ</a:t>
            </a:r>
            <a:r>
              <a:rPr lang="en-US" sz="1100" dirty="0" smtClean="0"/>
              <a:t>  since 2011.</a:t>
            </a:r>
          </a:p>
          <a:p>
            <a:r>
              <a:rPr lang="en-US" sz="1100" dirty="0" smtClean="0"/>
              <a:t>Very important part of the current ATLAS  sensitivity to </a:t>
            </a:r>
            <a:r>
              <a:rPr lang="en-US" sz="1100" dirty="0" err="1" smtClean="0"/>
              <a:t>ττ</a:t>
            </a:r>
            <a:r>
              <a:rPr lang="en-US" sz="1100" dirty="0" smtClean="0"/>
              <a:t> final state</a:t>
            </a:r>
            <a:r>
              <a:rPr lang="en-US" sz="1100" dirty="0" smtClean="0"/>
              <a:t>  (</a:t>
            </a:r>
            <a:r>
              <a:rPr lang="en-US" sz="1100" dirty="0" smtClean="0"/>
              <a:t>total expected 95% CL is 1, observed 2).  </a:t>
            </a:r>
            <a:endParaRPr lang="en-US" sz="1100" dirty="0"/>
          </a:p>
        </p:txBody>
      </p:sp>
      <p:sp>
        <p:nvSpPr>
          <p:cNvPr id="12" name="Rectangle 11"/>
          <p:cNvSpPr/>
          <p:nvPr/>
        </p:nvSpPr>
        <p:spPr>
          <a:xfrm>
            <a:off x="218755" y="6079061"/>
            <a:ext cx="8966544" cy="553998"/>
          </a:xfrm>
          <a:prstGeom prst="rect">
            <a:avLst/>
          </a:prstGeom>
        </p:spPr>
        <p:txBody>
          <a:bodyPr wrap="square">
            <a:spAutoFit/>
          </a:bodyPr>
          <a:lstStyle/>
          <a:p>
            <a:r>
              <a:rPr lang="en-US" sz="1500" dirty="0" smtClean="0"/>
              <a:t>Now working on further improvements on energy and identification (using substructure information). And adding VH -&gt;</a:t>
            </a:r>
            <a:r>
              <a:rPr lang="en-US" sz="1500" dirty="0" err="1" smtClean="0"/>
              <a:t>ττ</a:t>
            </a:r>
            <a:r>
              <a:rPr lang="en-US" sz="1500" dirty="0" smtClean="0"/>
              <a:t> channel. 2015 will be tough (very high pileup).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88625" y="2403144"/>
            <a:ext cx="8894463" cy="1362075"/>
          </a:xfrm>
        </p:spPr>
        <p:txBody>
          <a:bodyPr/>
          <a:lstStyle/>
          <a:p>
            <a:r>
              <a:rPr lang="en-US" dirty="0" smtClean="0"/>
              <a:t>Search for new physics:</a:t>
            </a:r>
            <a:br>
              <a:rPr lang="en-US" dirty="0" smtClean="0"/>
            </a:br>
            <a:r>
              <a:rPr lang="en-US" dirty="0" smtClean="0"/>
              <a:t/>
            </a:r>
            <a:br>
              <a:rPr lang="en-US" dirty="0" smtClean="0"/>
            </a:br>
            <a:r>
              <a:rPr lang="en-US" dirty="0" smtClean="0"/>
              <a:t>- direct or indirect searches</a:t>
            </a:r>
            <a:br>
              <a:rPr lang="en-US" dirty="0" smtClean="0"/>
            </a:br>
            <a:r>
              <a:rPr lang="en-US" dirty="0" smtClean="0"/>
              <a:t>- model dependent or general</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Search for new physics</a:t>
            </a:r>
            <a:endParaRPr lang="en-US" dirty="0"/>
          </a:p>
        </p:txBody>
      </p:sp>
      <p:sp>
        <p:nvSpPr>
          <p:cNvPr id="4" name="Slide Number Placeholder 2"/>
          <p:cNvSpPr>
            <a:spLocks noGrp="1"/>
          </p:cNvSpPr>
          <p:nvPr>
            <p:ph type="sldNum" sz="quarter" idx="12"/>
          </p:nvPr>
        </p:nvSpPr>
        <p:spPr/>
        <p:txBody>
          <a:bodyPr>
            <a:normAutofit fontScale="55000" lnSpcReduction="20000"/>
          </a:bodyPr>
          <a:lstStyle/>
          <a:p>
            <a:fld id="{0ED02288-FD82-4385-9E1F-C97EE2A8A482}" type="slidenum">
              <a:rPr lang="en-GB" smtClean="0"/>
              <a:pPr/>
              <a:t>17</a:t>
            </a:fld>
            <a:endParaRPr lang="en-GB"/>
          </a:p>
        </p:txBody>
      </p:sp>
      <p:pic>
        <p:nvPicPr>
          <p:cNvPr id="6"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5400000">
            <a:off x="-337356" y="3038381"/>
            <a:ext cx="5247134" cy="21971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5400000">
            <a:off x="2216718" y="3037156"/>
            <a:ext cx="5181995" cy="219962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8" name="Picture 5" descr="https://atlas.web.cern.ch/Atlas/GROUPS/PHYSICS/CONFNOTES/ATLAS-CONF-2012-107/fig_01c.png"/>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rot="5400000">
            <a:off x="4592629" y="3109517"/>
            <a:ext cx="5216810" cy="2089717"/>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9" name="TextBox 8"/>
          <p:cNvSpPr txBox="1"/>
          <p:nvPr/>
        </p:nvSpPr>
        <p:spPr>
          <a:xfrm>
            <a:off x="41451" y="3573016"/>
            <a:ext cx="3936696" cy="313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Model independent analysis</a:t>
            </a:r>
          </a:p>
          <a:p>
            <a:r>
              <a:rPr lang="en-US" dirty="0" smtClean="0"/>
              <a:t>of all channels with high </a:t>
            </a:r>
            <a:r>
              <a:rPr lang="en-US" dirty="0" err="1" smtClean="0"/>
              <a:t>pt</a:t>
            </a:r>
            <a:r>
              <a:rPr lang="en-US" dirty="0" smtClean="0"/>
              <a:t> </a:t>
            </a:r>
          </a:p>
          <a:p>
            <a:r>
              <a:rPr lang="en-US" dirty="0" smtClean="0"/>
              <a:t>electron, </a:t>
            </a:r>
            <a:r>
              <a:rPr lang="en-US" dirty="0" err="1" smtClean="0"/>
              <a:t>muon</a:t>
            </a:r>
            <a:r>
              <a:rPr lang="en-US" dirty="0" smtClean="0"/>
              <a:t>, jet or MET trigger </a:t>
            </a:r>
          </a:p>
          <a:p>
            <a:r>
              <a:rPr lang="en-US" dirty="0" smtClean="0"/>
              <a:t>in all 7 </a:t>
            </a:r>
            <a:r>
              <a:rPr lang="en-US" dirty="0" err="1" smtClean="0"/>
              <a:t>TeV</a:t>
            </a:r>
            <a:r>
              <a:rPr lang="en-US" dirty="0" smtClean="0"/>
              <a:t> data</a:t>
            </a:r>
          </a:p>
          <a:p>
            <a:endParaRPr lang="en-US" dirty="0"/>
          </a:p>
          <a:p>
            <a:pPr marL="285750" indent="-285750">
              <a:buFont typeface="Wingdings"/>
              <a:buChar char="è"/>
            </a:pPr>
            <a:r>
              <a:rPr lang="en-US" dirty="0" smtClean="0">
                <a:sym typeface="Wingdings" pitchFamily="2" charset="2"/>
              </a:rPr>
              <a:t>Data found in 655 channels</a:t>
            </a:r>
          </a:p>
          <a:p>
            <a:pPr marL="285750" indent="-285750">
              <a:buFont typeface="Wingdings"/>
              <a:buChar char="è"/>
            </a:pPr>
            <a:r>
              <a:rPr lang="en-US" dirty="0" smtClean="0">
                <a:sym typeface="Wingdings" pitchFamily="2" charset="2"/>
              </a:rPr>
              <a:t>Scan for deviations</a:t>
            </a:r>
          </a:p>
          <a:p>
            <a:pPr marL="285750" indent="-285750">
              <a:buFont typeface="Wingdings"/>
              <a:buChar char="è"/>
            </a:pPr>
            <a:r>
              <a:rPr lang="en-US" dirty="0" smtClean="0">
                <a:sym typeface="Wingdings" pitchFamily="2" charset="2"/>
              </a:rPr>
              <a:t>Nothing found !</a:t>
            </a:r>
          </a:p>
          <a:p>
            <a:pPr marL="285750" indent="-285750">
              <a:buFont typeface="Wingdings"/>
              <a:buChar char="è"/>
            </a:pPr>
            <a:endParaRPr lang="en-US" dirty="0" smtClean="0">
              <a:sym typeface="Wingdings" pitchFamily="2" charset="2"/>
            </a:endParaRPr>
          </a:p>
          <a:p>
            <a:pPr marL="285750" indent="-285750"/>
            <a:r>
              <a:rPr lang="en-US" dirty="0" smtClean="0">
                <a:sym typeface="Wingdings" pitchFamily="2" charset="2"/>
              </a:rPr>
              <a:t>Question is: is this the best way to do this ?</a:t>
            </a:r>
            <a:endParaRPr lang="en-US" dirty="0" smtClean="0"/>
          </a:p>
        </p:txBody>
      </p:sp>
      <p:sp>
        <p:nvSpPr>
          <p:cNvPr id="10" name="TextBox 9"/>
          <p:cNvSpPr txBox="1"/>
          <p:nvPr/>
        </p:nvSpPr>
        <p:spPr>
          <a:xfrm>
            <a:off x="59068" y="3090470"/>
            <a:ext cx="1320118" cy="369332"/>
          </a:xfrm>
          <a:prstGeom prst="rect">
            <a:avLst/>
          </a:prstGeom>
          <a:noFill/>
        </p:spPr>
        <p:txBody>
          <a:bodyPr wrap="none" rtlCol="0">
            <a:spAutoFit/>
          </a:bodyPr>
          <a:lstStyle/>
          <a:p>
            <a:r>
              <a:rPr lang="en-US" dirty="0" smtClean="0"/>
              <a:t>2011 data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37061"/>
            <a:ext cx="8042276" cy="1336956"/>
          </a:xfrm>
        </p:spPr>
        <p:txBody>
          <a:bodyPr anchor="t"/>
          <a:lstStyle/>
          <a:p>
            <a:r>
              <a:rPr lang="en-US" sz="3000" dirty="0" smtClean="0"/>
              <a:t>Novel use of statistical methods for general searches in </a:t>
            </a:r>
            <a:r>
              <a:rPr lang="en-US" sz="3000" dirty="0" err="1" smtClean="0"/>
              <a:t>multilepton</a:t>
            </a:r>
            <a:r>
              <a:rPr lang="en-US" sz="3000" dirty="0" smtClean="0"/>
              <a:t> final states </a:t>
            </a:r>
            <a:endParaRPr lang="en-US" sz="3000" dirty="0"/>
          </a:p>
        </p:txBody>
      </p:sp>
      <p:sp>
        <p:nvSpPr>
          <p:cNvPr id="3" name="Rectangle 17"/>
          <p:cNvSpPr>
            <a:spLocks/>
          </p:cNvSpPr>
          <p:nvPr/>
        </p:nvSpPr>
        <p:spPr bwMode="auto">
          <a:xfrm>
            <a:off x="971600" y="1664804"/>
            <a:ext cx="7776864" cy="648072"/>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rgbClr val="000000"/>
                </a:solidFill>
                <a:miter lim="800000"/>
                <a:headEnd type="none" w="med" len="med"/>
                <a:tailEnd type="none" w="med" len="med"/>
              </a14:hiddenLine>
            </a:ext>
          </a:extLst>
        </p:spPr>
        <p:txBody>
          <a:bodyPr lIns="0" tIns="0" rIns="40639" bIns="0"/>
          <a:lstStyle/>
          <a:p>
            <a:pPr marL="39688"/>
            <a:r>
              <a:rPr lang="en-US" sz="1600" dirty="0">
                <a:solidFill>
                  <a:schemeClr val="tx1"/>
                </a:solidFill>
                <a:ea typeface="ＭＳ Ｐゴシック" charset="0"/>
                <a:cs typeface="Verdana" charset="0"/>
              </a:rPr>
              <a:t>Using </a:t>
            </a:r>
            <a:r>
              <a:rPr lang="en-US" sz="1600" dirty="0">
                <a:solidFill>
                  <a:schemeClr val="tx1"/>
                </a:solidFill>
                <a:latin typeface="Verdana Italic" charset="0"/>
                <a:ea typeface="ＭＳ Ｐゴシック" charset="0"/>
                <a:cs typeface="Verdana Italic" charset="0"/>
                <a:sym typeface="Verdana Italic" charset="0"/>
              </a:rPr>
              <a:t>Principal </a:t>
            </a:r>
            <a:r>
              <a:rPr lang="en-US" sz="1600" dirty="0" smtClean="0">
                <a:solidFill>
                  <a:schemeClr val="tx1"/>
                </a:solidFill>
                <a:latin typeface="Verdana Italic" charset="0"/>
                <a:ea typeface="ＭＳ Ｐゴシック" charset="0"/>
                <a:cs typeface="Verdana Italic" charset="0"/>
                <a:sym typeface="Verdana Italic" charset="0"/>
              </a:rPr>
              <a:t>Component </a:t>
            </a:r>
            <a:r>
              <a:rPr lang="en-US" sz="1600" dirty="0">
                <a:solidFill>
                  <a:schemeClr val="tx1"/>
                </a:solidFill>
                <a:latin typeface="Verdana Italic" charset="0"/>
                <a:ea typeface="ＭＳ Ｐゴシック" charset="0"/>
                <a:cs typeface="Verdana Italic" charset="0"/>
                <a:sym typeface="Verdana Italic" charset="0"/>
              </a:rPr>
              <a:t>Analysis</a:t>
            </a:r>
            <a:r>
              <a:rPr lang="en-US" sz="1600" dirty="0">
                <a:solidFill>
                  <a:schemeClr val="tx1"/>
                </a:solidFill>
                <a:ea typeface="ＭＳ Ｐゴシック" charset="0"/>
                <a:cs typeface="Verdana" charset="0"/>
              </a:rPr>
              <a:t> to get uncorrelated </a:t>
            </a:r>
            <a:r>
              <a:rPr lang="en-US" sz="1600" dirty="0" smtClean="0">
                <a:solidFill>
                  <a:schemeClr val="tx1"/>
                </a:solidFill>
                <a:ea typeface="ＭＳ Ｐゴシック" charset="0"/>
                <a:cs typeface="Verdana" charset="0"/>
              </a:rPr>
              <a:t>observables.</a:t>
            </a:r>
            <a:endParaRPr lang="en-US" sz="1600" dirty="0">
              <a:solidFill>
                <a:schemeClr val="tx1"/>
              </a:solidFill>
              <a:ea typeface="ＭＳ Ｐゴシック" charset="0"/>
              <a:cs typeface="Verdana" charset="0"/>
            </a:endParaRPr>
          </a:p>
        </p:txBody>
      </p:sp>
      <p:sp>
        <p:nvSpPr>
          <p:cNvPr id="4" name="Rectangle 18"/>
          <p:cNvSpPr>
            <a:spLocks/>
          </p:cNvSpPr>
          <p:nvPr/>
        </p:nvSpPr>
        <p:spPr bwMode="auto">
          <a:xfrm>
            <a:off x="230371" y="2321496"/>
            <a:ext cx="3816424" cy="453650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12700" cap="flat">
                <a:solidFill>
                  <a:srgbClr val="000000"/>
                </a:solidFill>
                <a:miter lim="800000"/>
                <a:headEnd type="none" w="med" len="med"/>
                <a:tailEnd type="none" w="med" len="med"/>
              </a14:hiddenLine>
            </a:ext>
          </a:extLst>
        </p:spPr>
        <p:txBody>
          <a:bodyPr lIns="0" tIns="0" rIns="0" bIns="0"/>
          <a:lstStyle/>
          <a:p>
            <a:pPr marL="342900" indent="-342900">
              <a:spcBef>
                <a:spcPts val="400"/>
              </a:spcBef>
              <a:buClr>
                <a:srgbClr val="000000"/>
              </a:buClr>
              <a:buSzPct val="100000"/>
            </a:pPr>
            <a:r>
              <a:rPr lang="en-US" sz="1300" dirty="0" smtClean="0">
                <a:solidFill>
                  <a:srgbClr val="000000"/>
                </a:solidFill>
                <a:ea typeface="ＭＳ Ｐゴシック" charset="0"/>
                <a:cs typeface="Verdana" charset="0"/>
              </a:rPr>
              <a:t>       Combining several observables into one simultaneous fit will probe a much larger phase-space, and help seeing deviances from the Standard Model.</a:t>
            </a:r>
          </a:p>
          <a:p>
            <a:pPr marL="342900" indent="-342900">
              <a:spcBef>
                <a:spcPts val="400"/>
              </a:spcBef>
              <a:buClr>
                <a:srgbClr val="000000"/>
              </a:buClr>
              <a:buSzPct val="100000"/>
            </a:pPr>
            <a:endParaRPr lang="en-US" sz="1300" dirty="0" smtClean="0">
              <a:solidFill>
                <a:srgbClr val="000000"/>
              </a:solidFill>
              <a:ea typeface="ＭＳ Ｐゴシック" charset="0"/>
              <a:cs typeface="Verdana" charset="0"/>
            </a:endParaRPr>
          </a:p>
          <a:p>
            <a:pPr marL="342900" indent="-342900">
              <a:spcBef>
                <a:spcPts val="400"/>
              </a:spcBef>
              <a:buClr>
                <a:srgbClr val="000000"/>
              </a:buClr>
              <a:buSzPct val="100000"/>
            </a:pPr>
            <a:r>
              <a:rPr lang="en-US" sz="1300" dirty="0" smtClean="0">
                <a:solidFill>
                  <a:srgbClr val="000000"/>
                </a:solidFill>
                <a:ea typeface="ＭＳ Ｐゴシック" charset="0"/>
                <a:cs typeface="Verdana" charset="0"/>
              </a:rPr>
              <a:t>      To probe a larger phase space a “Principal Component Analysis” (PCA) is performed.</a:t>
            </a:r>
          </a:p>
          <a:p>
            <a:pPr marL="342900" indent="-342900">
              <a:spcBef>
                <a:spcPts val="400"/>
              </a:spcBef>
              <a:buClr>
                <a:srgbClr val="000000"/>
              </a:buClr>
              <a:buSzPct val="100000"/>
            </a:pPr>
            <a:endParaRPr lang="en-US" sz="1300" dirty="0" smtClean="0">
              <a:solidFill>
                <a:srgbClr val="000000"/>
              </a:solidFill>
              <a:ea typeface="ＭＳ Ｐゴシック" charset="0"/>
              <a:cs typeface="Verdana" charset="0"/>
            </a:endParaRPr>
          </a:p>
          <a:p>
            <a:pPr marL="342900" indent="-342900">
              <a:spcBef>
                <a:spcPts val="400"/>
              </a:spcBef>
              <a:buClr>
                <a:srgbClr val="000000"/>
              </a:buClr>
              <a:buSzPct val="100000"/>
              <a:buFont typeface="Verdana" charset="0"/>
              <a:buChar char="•"/>
            </a:pPr>
            <a:endParaRPr lang="en-US" sz="1300" dirty="0" smtClean="0">
              <a:solidFill>
                <a:srgbClr val="000000"/>
              </a:solidFill>
              <a:ea typeface="ＭＳ Ｐゴシック" charset="0"/>
              <a:cs typeface="Verdana" charset="0"/>
            </a:endParaRPr>
          </a:p>
        </p:txBody>
      </p:sp>
      <p:pic>
        <p:nvPicPr>
          <p:cNvPr id="7" name="Picture 16"/>
          <p:cNvPicPr>
            <a:picLocks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9275" y="4357951"/>
            <a:ext cx="3246143" cy="23088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cap="flat">
                <a:solidFill>
                  <a:srgbClr val="000000"/>
                </a:solidFill>
                <a:miter lim="800000"/>
                <a:headEnd/>
                <a:tailEnd/>
              </a14:hiddenLine>
            </a:ext>
          </a:extLst>
        </p:spPr>
      </p:pic>
      <p:grpSp>
        <p:nvGrpSpPr>
          <p:cNvPr id="15" name="Group 14"/>
          <p:cNvGrpSpPr/>
          <p:nvPr/>
        </p:nvGrpSpPr>
        <p:grpSpPr>
          <a:xfrm>
            <a:off x="4176464" y="2202066"/>
            <a:ext cx="4572000" cy="4338875"/>
            <a:chOff x="4176464" y="2202066"/>
            <a:chExt cx="4572000" cy="4338875"/>
          </a:xfrm>
        </p:grpSpPr>
        <p:pic>
          <p:nvPicPr>
            <p:cNvPr id="8" name="Picture 7" descr="Screen Shot 2013-04-30 at 7.42.23 AM.png"/>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68271" y="2202066"/>
              <a:ext cx="3381095" cy="2378258"/>
            </a:xfrm>
            <a:prstGeom prst="rect">
              <a:avLst/>
            </a:prstGeom>
          </p:spPr>
        </p:pic>
        <p:sp>
          <p:nvSpPr>
            <p:cNvPr id="13" name="Rectangle 12"/>
            <p:cNvSpPr/>
            <p:nvPr/>
          </p:nvSpPr>
          <p:spPr>
            <a:xfrm>
              <a:off x="4176464" y="4848170"/>
              <a:ext cx="4572000" cy="1692771"/>
            </a:xfrm>
            <a:prstGeom prst="rect">
              <a:avLst/>
            </a:prstGeom>
          </p:spPr>
          <p:txBody>
            <a:bodyPr>
              <a:spAutoFit/>
            </a:bodyPr>
            <a:lstStyle/>
            <a:p>
              <a:r>
                <a:rPr lang="en-US" sz="1300" dirty="0" smtClean="0"/>
                <a:t>Principal component analysis (PCA) :  mathematical procedure that transforms a number of  correlated variables into a smaller number of uncorrelated variables called principal components. The first principal component accounts for as much of the variability in the data as possible, and each succeeding component accounts for as much of the remaining variability as possible.</a:t>
              </a:r>
              <a:endParaRPr lang="en-US" sz="1300" dirty="0"/>
            </a:p>
          </p:txBody>
        </p:sp>
      </p:grpSp>
      <p:pic>
        <p:nvPicPr>
          <p:cNvPr id="16" name="Picture 15"/>
          <p:cNvPicPr>
            <a:picLocks noChangeAspect="1"/>
          </p:cNvPicPr>
          <p:nvPr/>
        </p:nvPicPr>
        <p:blipFill>
          <a:blip r:embed="rId4"/>
          <a:stretch>
            <a:fillRect/>
          </a:stretch>
        </p:blipFill>
        <p:spPr>
          <a:xfrm>
            <a:off x="4176464" y="2511072"/>
            <a:ext cx="4605179" cy="3445228"/>
          </a:xfrm>
          <a:prstGeom prst="rect">
            <a:avLst/>
          </a:prstGeom>
        </p:spPr>
      </p:pic>
      <p:grpSp>
        <p:nvGrpSpPr>
          <p:cNvPr id="17" name="Group 16"/>
          <p:cNvGrpSpPr/>
          <p:nvPr/>
        </p:nvGrpSpPr>
        <p:grpSpPr>
          <a:xfrm>
            <a:off x="4568271" y="2511072"/>
            <a:ext cx="3552694" cy="3708769"/>
            <a:chOff x="9375900" y="1664804"/>
            <a:chExt cx="3552694" cy="3708769"/>
          </a:xfrm>
        </p:grpSpPr>
        <p:pic>
          <p:nvPicPr>
            <p:cNvPr id="10" name="Picture 9" descr="Screen Shot 2013-04-30 at 7.39.37 AM.png"/>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9375900" y="1664804"/>
              <a:ext cx="2870388" cy="2096351"/>
            </a:xfrm>
            <a:prstGeom prst="rect">
              <a:avLst/>
            </a:prstGeom>
          </p:spPr>
        </p:pic>
        <p:sp>
          <p:nvSpPr>
            <p:cNvPr id="14" name="TextBox 13"/>
            <p:cNvSpPr txBox="1"/>
            <p:nvPr/>
          </p:nvSpPr>
          <p:spPr>
            <a:xfrm>
              <a:off x="9375900" y="4080911"/>
              <a:ext cx="3552694" cy="1292662"/>
            </a:xfrm>
            <a:prstGeom prst="rect">
              <a:avLst/>
            </a:prstGeom>
            <a:noFill/>
          </p:spPr>
          <p:txBody>
            <a:bodyPr wrap="none" rtlCol="0">
              <a:spAutoFit/>
            </a:bodyPr>
            <a:lstStyle/>
            <a:p>
              <a:r>
                <a:rPr lang="en-US" sz="1300" dirty="0" smtClean="0"/>
                <a:t>In our initial example  we can see</a:t>
              </a:r>
            </a:p>
            <a:p>
              <a:r>
                <a:rPr lang="en-US" sz="1300" dirty="0" smtClean="0"/>
                <a:t>that out of the input 9 variables</a:t>
              </a:r>
            </a:p>
            <a:p>
              <a:r>
                <a:rPr lang="en-US" sz="1300" dirty="0" smtClean="0"/>
                <a:t>only 6 principal components (uncorrelated</a:t>
              </a:r>
            </a:p>
            <a:p>
              <a:r>
                <a:rPr lang="en-US" sz="1300" dirty="0" smtClean="0"/>
                <a:t>variables) really seem to account for the </a:t>
              </a:r>
            </a:p>
            <a:p>
              <a:r>
                <a:rPr lang="en-US" sz="1300" dirty="0" smtClean="0"/>
                <a:t>full variability of the data.</a:t>
              </a:r>
            </a:p>
            <a:p>
              <a:r>
                <a:rPr lang="en-US" sz="1300" dirty="0" smtClean="0"/>
                <a:t> </a:t>
              </a:r>
              <a:endParaRPr lang="en-US" sz="13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a:spLocks noGrp="1"/>
          </p:cNvSpPr>
          <p:nvPr>
            <p:ph type="title"/>
          </p:nvPr>
        </p:nvSpPr>
        <p:spPr>
          <a:xfrm>
            <a:off x="549275" y="107576"/>
            <a:ext cx="8042276" cy="1336956"/>
          </a:xfrm>
        </p:spPr>
        <p:txBody>
          <a:bodyPr anchor="t"/>
          <a:lstStyle/>
          <a:p>
            <a:r>
              <a:rPr lang="en-US" sz="3500" dirty="0" smtClean="0">
                <a:solidFill>
                  <a:schemeClr val="accent1">
                    <a:lumMod val="60000"/>
                    <a:lumOff val="40000"/>
                  </a:schemeClr>
                </a:solidFill>
                <a:latin typeface="+mn-lt"/>
                <a:ea typeface="궁서체" charset="-127"/>
                <a:cs typeface="궁서체" charset="-127"/>
                <a:sym typeface="궁서체" charset="-127"/>
              </a:rPr>
              <a:t>Triple gauge couplings in ZZ production</a:t>
            </a:r>
            <a:br>
              <a:rPr lang="en-US" sz="3500" dirty="0" smtClean="0">
                <a:solidFill>
                  <a:schemeClr val="accent1">
                    <a:lumMod val="60000"/>
                    <a:lumOff val="40000"/>
                  </a:schemeClr>
                </a:solidFill>
                <a:latin typeface="+mn-lt"/>
                <a:ea typeface="궁서체" charset="-127"/>
                <a:cs typeface="궁서체" charset="-127"/>
                <a:sym typeface="궁서체" charset="-127"/>
              </a:rPr>
            </a:br>
            <a:endParaRPr lang="en-US" sz="3500" dirty="0">
              <a:solidFill>
                <a:schemeClr val="accent1">
                  <a:lumMod val="60000"/>
                  <a:lumOff val="40000"/>
                </a:schemeClr>
              </a:solidFill>
              <a:latin typeface="+mn-lt"/>
            </a:endParaRPr>
          </a:p>
        </p:txBody>
      </p:sp>
      <p:pic>
        <p:nvPicPr>
          <p:cNvPr id="4" name="Picture 3"/>
          <p:cNvPicPr>
            <a:picLocks noChangeAspect="1"/>
          </p:cNvPicPr>
          <p:nvPr/>
        </p:nvPicPr>
        <p:blipFill>
          <a:blip r:embed="rId2"/>
          <a:stretch>
            <a:fillRect/>
          </a:stretch>
        </p:blipFill>
        <p:spPr>
          <a:xfrm>
            <a:off x="1099655" y="1444532"/>
            <a:ext cx="1609918" cy="2497548"/>
          </a:xfrm>
          <a:prstGeom prst="rect">
            <a:avLst/>
          </a:prstGeom>
        </p:spPr>
      </p:pic>
      <p:sp>
        <p:nvSpPr>
          <p:cNvPr id="5" name="TextBox 4"/>
          <p:cNvSpPr txBox="1"/>
          <p:nvPr/>
        </p:nvSpPr>
        <p:spPr>
          <a:xfrm>
            <a:off x="2709573" y="2397179"/>
            <a:ext cx="804803" cy="369332"/>
          </a:xfrm>
          <a:prstGeom prst="rect">
            <a:avLst/>
          </a:prstGeom>
          <a:noFill/>
        </p:spPr>
        <p:txBody>
          <a:bodyPr wrap="none" rtlCol="0">
            <a:spAutoFit/>
          </a:bodyPr>
          <a:lstStyle/>
          <a:p>
            <a:r>
              <a:rPr lang="en-US" dirty="0" smtClean="0"/>
              <a:t>SM </a:t>
            </a:r>
            <a:r>
              <a:rPr lang="en-US" dirty="0" err="1" smtClean="0">
                <a:sym typeface="Wingdings"/>
              </a:rPr>
              <a:t></a:t>
            </a:r>
            <a:endParaRPr lang="en-US" dirty="0"/>
          </a:p>
        </p:txBody>
      </p:sp>
      <p:pic>
        <p:nvPicPr>
          <p:cNvPr id="6" name="Picture 5"/>
          <p:cNvPicPr>
            <a:picLocks noChangeAspect="1"/>
          </p:cNvPicPr>
          <p:nvPr/>
        </p:nvPicPr>
        <p:blipFill>
          <a:blip r:embed="rId3"/>
          <a:stretch>
            <a:fillRect/>
          </a:stretch>
        </p:blipFill>
        <p:spPr>
          <a:xfrm>
            <a:off x="4450142" y="1739899"/>
            <a:ext cx="2758678" cy="2027095"/>
          </a:xfrm>
          <a:prstGeom prst="rect">
            <a:avLst/>
          </a:prstGeom>
        </p:spPr>
      </p:pic>
      <p:sp>
        <p:nvSpPr>
          <p:cNvPr id="7" name="TextBox 6"/>
          <p:cNvSpPr txBox="1"/>
          <p:nvPr/>
        </p:nvSpPr>
        <p:spPr>
          <a:xfrm>
            <a:off x="7408614" y="2166346"/>
            <a:ext cx="1418740" cy="923330"/>
          </a:xfrm>
          <a:prstGeom prst="rect">
            <a:avLst/>
          </a:prstGeom>
          <a:noFill/>
        </p:spPr>
        <p:txBody>
          <a:bodyPr wrap="none" rtlCol="0">
            <a:spAutoFit/>
          </a:bodyPr>
          <a:lstStyle/>
          <a:p>
            <a:r>
              <a:rPr lang="en-US" dirty="0" smtClean="0"/>
              <a:t>SM : sorry</a:t>
            </a:r>
          </a:p>
          <a:p>
            <a:r>
              <a:rPr lang="en-US" dirty="0" smtClean="0"/>
              <a:t>no can’t do</a:t>
            </a:r>
          </a:p>
          <a:p>
            <a:r>
              <a:rPr lang="en-US" dirty="0" err="1" smtClean="0">
                <a:sym typeface="Wingdings"/>
              </a:rPr>
              <a:t></a:t>
            </a:r>
            <a:endParaRPr lang="en-US" dirty="0" smtClean="0"/>
          </a:p>
        </p:txBody>
      </p:sp>
      <p:sp>
        <p:nvSpPr>
          <p:cNvPr id="8" name="TextBox 7"/>
          <p:cNvSpPr txBox="1"/>
          <p:nvPr/>
        </p:nvSpPr>
        <p:spPr>
          <a:xfrm>
            <a:off x="3514376" y="1444532"/>
            <a:ext cx="1088221" cy="307777"/>
          </a:xfrm>
          <a:prstGeom prst="rect">
            <a:avLst/>
          </a:prstGeom>
          <a:noFill/>
        </p:spPr>
        <p:txBody>
          <a:bodyPr wrap="none" rtlCol="0">
            <a:spAutoFit/>
          </a:bodyPr>
          <a:lstStyle/>
          <a:p>
            <a:r>
              <a:rPr lang="en-US" sz="1400" dirty="0" smtClean="0"/>
              <a:t>V1, V2 = Z </a:t>
            </a:r>
            <a:endParaRPr lang="en-US" sz="1400" dirty="0"/>
          </a:p>
        </p:txBody>
      </p:sp>
      <p:sp>
        <p:nvSpPr>
          <p:cNvPr id="10" name="TextBox 9"/>
          <p:cNvSpPr txBox="1"/>
          <p:nvPr/>
        </p:nvSpPr>
        <p:spPr>
          <a:xfrm>
            <a:off x="462005" y="4027694"/>
            <a:ext cx="7976274" cy="2585323"/>
          </a:xfrm>
          <a:prstGeom prst="rect">
            <a:avLst/>
          </a:prstGeom>
          <a:noFill/>
        </p:spPr>
        <p:txBody>
          <a:bodyPr wrap="none" rtlCol="0">
            <a:spAutoFit/>
          </a:bodyPr>
          <a:lstStyle/>
          <a:p>
            <a:r>
              <a:rPr lang="en-US" dirty="0" smtClean="0">
                <a:solidFill>
                  <a:srgbClr val="FF0000"/>
                </a:solidFill>
              </a:rPr>
              <a:t>Triple Gauge Coupling studies :</a:t>
            </a:r>
          </a:p>
          <a:p>
            <a:endParaRPr lang="en-US" dirty="0" smtClean="0"/>
          </a:p>
          <a:p>
            <a:r>
              <a:rPr lang="en-US" dirty="0" smtClean="0"/>
              <a:t>Vector boson self interactions are a fundamental predictions of the SM</a:t>
            </a:r>
          </a:p>
          <a:p>
            <a:r>
              <a:rPr lang="en-US" dirty="0" smtClean="0"/>
              <a:t>gauge symmetry  </a:t>
            </a:r>
          </a:p>
          <a:p>
            <a:r>
              <a:rPr lang="en-US" dirty="0" smtClean="0"/>
              <a:t>     - they are not yet well measured</a:t>
            </a:r>
          </a:p>
          <a:p>
            <a:r>
              <a:rPr lang="en-US" dirty="0" smtClean="0"/>
              <a:t>     - neutral couplings do not exist in SM </a:t>
            </a:r>
          </a:p>
          <a:p>
            <a:r>
              <a:rPr lang="en-US" dirty="0" smtClean="0"/>
              <a:t>        </a:t>
            </a:r>
            <a:r>
              <a:rPr lang="en-US" dirty="0" err="1" smtClean="0">
                <a:sym typeface="Wingdings"/>
              </a:rPr>
              <a:t></a:t>
            </a:r>
            <a:r>
              <a:rPr lang="en-US" dirty="0" smtClean="0">
                <a:sym typeface="Wingdings"/>
              </a:rPr>
              <a:t> sensitive to new physics , </a:t>
            </a:r>
            <a:r>
              <a:rPr lang="en-US" dirty="0" err="1" smtClean="0">
                <a:sym typeface="Wingdings"/>
              </a:rPr>
              <a:t>eg</a:t>
            </a:r>
            <a:r>
              <a:rPr lang="en-US" dirty="0" smtClean="0">
                <a:sym typeface="Wingdings"/>
              </a:rPr>
              <a:t> new heavy particles that couple</a:t>
            </a:r>
          </a:p>
          <a:p>
            <a:r>
              <a:rPr lang="en-US" dirty="0" smtClean="0">
                <a:sym typeface="Wingdings"/>
              </a:rPr>
              <a:t>             to vector bosons, </a:t>
            </a:r>
            <a:r>
              <a:rPr lang="en-US" dirty="0" err="1" smtClean="0">
                <a:sym typeface="Wingdings"/>
              </a:rPr>
              <a:t>compositness</a:t>
            </a:r>
            <a:r>
              <a:rPr lang="en-US" dirty="0" smtClean="0">
                <a:sym typeface="Wingdings"/>
              </a:rPr>
              <a:t> of the bosons</a:t>
            </a:r>
            <a:endParaRPr lang="en-US" dirty="0" smtClean="0"/>
          </a:p>
          <a:p>
            <a:endParaRPr lang="en-US" dirty="0"/>
          </a:p>
        </p:txBody>
      </p:sp>
      <p:sp>
        <p:nvSpPr>
          <p:cNvPr id="9" name="TextBox 8"/>
          <p:cNvSpPr txBox="1"/>
          <p:nvPr/>
        </p:nvSpPr>
        <p:spPr>
          <a:xfrm>
            <a:off x="7828294" y="1969941"/>
            <a:ext cx="326682" cy="369332"/>
          </a:xfrm>
          <a:prstGeom prst="rect">
            <a:avLst/>
          </a:prstGeom>
          <a:solidFill>
            <a:srgbClr val="FFFFFF"/>
          </a:solidFill>
        </p:spPr>
        <p:txBody>
          <a:bodyPr wrap="none" rtlCol="0">
            <a:spAutoFit/>
          </a:bodyPr>
          <a:lstStyle/>
          <a:p>
            <a:r>
              <a:rPr lang="en-US" dirty="0" smtClean="0"/>
              <a:t>Z</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000" dirty="0" smtClean="0"/>
              <a:t>LHC and ATLAS :</a:t>
            </a:r>
            <a:br>
              <a:rPr lang="en-US" sz="3000" dirty="0" smtClean="0"/>
            </a:br>
            <a:r>
              <a:rPr lang="en-US" sz="3000" dirty="0" smtClean="0"/>
              <a:t>remarkable operation during Run 1</a:t>
            </a:r>
            <a:endParaRPr lang="en-US" sz="3000" dirty="0"/>
          </a:p>
        </p:txBody>
      </p:sp>
      <p:pic>
        <p:nvPicPr>
          <p:cNvPr id="6" name="Picture 2" descr="https://atlas.web.cern.ch/Atlas/GROUPS/DATAPREPARATION/PublicPlots/2012/DataSummary/figs/lumivstime.png"/>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460"/>
          <a:stretch/>
        </p:blipFill>
        <p:spPr bwMode="auto">
          <a:xfrm>
            <a:off x="0" y="3379420"/>
            <a:ext cx="6078552" cy="262873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7" name="Textfeld 6"/>
          <p:cNvSpPr txBox="1"/>
          <p:nvPr/>
        </p:nvSpPr>
        <p:spPr>
          <a:xfrm>
            <a:off x="0" y="1444532"/>
            <a:ext cx="9144000" cy="1015663"/>
          </a:xfrm>
          <a:prstGeom prst="rect">
            <a:avLst/>
          </a:prstGeom>
          <a:noFill/>
        </p:spPr>
        <p:txBody>
          <a:bodyPr wrap="square" rtlCol="0">
            <a:spAutoFit/>
          </a:bodyPr>
          <a:lstStyle/>
          <a:p>
            <a:pPr>
              <a:buFontTx/>
              <a:buChar char="-"/>
            </a:pPr>
            <a:r>
              <a:rPr lang="en-US" sz="2000" dirty="0" smtClean="0"/>
              <a:t> smaller and smaller beam size </a:t>
            </a:r>
            <a:r>
              <a:rPr lang="el-GR" sz="2000" dirty="0" smtClean="0"/>
              <a:t>σ</a:t>
            </a:r>
            <a:endParaRPr lang="de-DE" sz="2000" dirty="0" smtClean="0"/>
          </a:p>
          <a:p>
            <a:pPr>
              <a:buFontTx/>
              <a:buChar char="-"/>
            </a:pPr>
            <a:r>
              <a:rPr lang="en-US" sz="2000" dirty="0" smtClean="0"/>
              <a:t> more and more bunches (from 368 to up to 1380 , nominal 2808)</a:t>
            </a:r>
          </a:p>
          <a:p>
            <a:pPr>
              <a:buFontTx/>
              <a:buChar char="-"/>
            </a:pPr>
            <a:r>
              <a:rPr lang="en-US" sz="2000" dirty="0" smtClean="0"/>
              <a:t> bunch spacing reduced from 150 to 50 (nominal 25 ns) </a:t>
            </a:r>
          </a:p>
        </p:txBody>
      </p:sp>
      <p:sp>
        <p:nvSpPr>
          <p:cNvPr id="8" name="TextBox 7"/>
          <p:cNvSpPr txBox="1"/>
          <p:nvPr/>
        </p:nvSpPr>
        <p:spPr>
          <a:xfrm>
            <a:off x="899592" y="4509120"/>
            <a:ext cx="691215"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GB" dirty="0" smtClean="0"/>
              <a:t>2010</a:t>
            </a:r>
            <a:endParaRPr lang="en-GB" dirty="0"/>
          </a:p>
        </p:txBody>
      </p:sp>
      <p:sp>
        <p:nvSpPr>
          <p:cNvPr id="9" name="TextBox 8"/>
          <p:cNvSpPr txBox="1"/>
          <p:nvPr/>
        </p:nvSpPr>
        <p:spPr>
          <a:xfrm>
            <a:off x="2483768" y="4221729"/>
            <a:ext cx="691215"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GB" dirty="0" smtClean="0"/>
              <a:t>2011</a:t>
            </a:r>
            <a:endParaRPr lang="en-GB" dirty="0"/>
          </a:p>
        </p:txBody>
      </p:sp>
      <p:sp>
        <p:nvSpPr>
          <p:cNvPr id="10" name="TextBox 9"/>
          <p:cNvSpPr txBox="1"/>
          <p:nvPr/>
        </p:nvSpPr>
        <p:spPr>
          <a:xfrm>
            <a:off x="3680550" y="3679815"/>
            <a:ext cx="691215"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en-GB" dirty="0" smtClean="0"/>
              <a:t>2012</a:t>
            </a:r>
            <a:endParaRPr lang="en-GB" dirty="0"/>
          </a:p>
        </p:txBody>
      </p:sp>
      <p:pic>
        <p:nvPicPr>
          <p:cNvPr id="11" name="Picture 3"/>
          <p:cNvPicPr>
            <a:picLocks noChangeAspect="1" noChangeArrowheads="1"/>
          </p:cNvPicPr>
          <p:nvPr/>
        </p:nvPicPr>
        <p:blipFill rotWithShape="1">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7544"/>
          <a:stretch/>
        </p:blipFill>
        <p:spPr bwMode="auto">
          <a:xfrm>
            <a:off x="5166285" y="3332665"/>
            <a:ext cx="3977715" cy="309157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pic>
        <p:nvPicPr>
          <p:cNvPr id="13" name="Picture 12"/>
          <p:cNvPicPr>
            <a:picLocks noChangeAspect="1"/>
          </p:cNvPicPr>
          <p:nvPr/>
        </p:nvPicPr>
        <p:blipFill>
          <a:blip r:embed="rId5"/>
          <a:stretch>
            <a:fillRect/>
          </a:stretch>
        </p:blipFill>
        <p:spPr>
          <a:xfrm>
            <a:off x="4906805" y="3356043"/>
            <a:ext cx="4237195" cy="3044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srcRect/>
          <a:stretch>
            <a:fillRect/>
          </a:stretch>
        </p:blipFill>
        <p:spPr bwMode="auto">
          <a:xfrm>
            <a:off x="230985" y="2677000"/>
            <a:ext cx="5306215" cy="606873"/>
          </a:xfrm>
          <a:prstGeom prst="rect">
            <a:avLst/>
          </a:prstGeom>
          <a:noFill/>
          <a:ln w="12700" cap="flat">
            <a:noFill/>
            <a:miter lim="800000"/>
            <a:headEnd/>
            <a:tailEnd/>
          </a:ln>
        </p:spPr>
      </p:pic>
      <p:sp>
        <p:nvSpPr>
          <p:cNvPr id="6" name="Rectangle 8"/>
          <p:cNvSpPr>
            <a:spLocks/>
          </p:cNvSpPr>
          <p:nvPr/>
        </p:nvSpPr>
        <p:spPr bwMode="auto">
          <a:xfrm>
            <a:off x="431800" y="1609318"/>
            <a:ext cx="3760555" cy="10160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1500" dirty="0">
                <a:solidFill>
                  <a:schemeClr val="tx1"/>
                </a:solidFill>
                <a:ea typeface="궁서체" charset="-127"/>
                <a:cs typeface="궁서체" charset="-127"/>
                <a:sym typeface="궁서체" charset="-127"/>
              </a:rPr>
              <a:t>Model independent </a:t>
            </a:r>
            <a:r>
              <a:rPr lang="en-US" sz="1500" dirty="0" err="1">
                <a:solidFill>
                  <a:schemeClr val="tx1"/>
                </a:solidFill>
                <a:ea typeface="궁서체" charset="-127"/>
                <a:cs typeface="궁서체" charset="-127"/>
                <a:sym typeface="궁서체" charset="-127"/>
              </a:rPr>
              <a:t>parametrisation</a:t>
            </a:r>
            <a:r>
              <a:rPr lang="en-US" sz="1500" dirty="0">
                <a:solidFill>
                  <a:schemeClr val="tx1"/>
                </a:solidFill>
                <a:ea typeface="궁서체" charset="-127"/>
                <a:cs typeface="궁서체" charset="-127"/>
                <a:sym typeface="궁서체" charset="-127"/>
              </a:rPr>
              <a:t> of new physics operating at a much higher scale</a:t>
            </a:r>
            <a:r>
              <a:rPr lang="en-US" sz="1500" dirty="0" smtClean="0">
                <a:solidFill>
                  <a:schemeClr val="tx1"/>
                </a:solidFill>
                <a:ea typeface="궁서체" charset="-127"/>
                <a:cs typeface="궁서체" charset="-127"/>
                <a:sym typeface="궁서체" charset="-127"/>
              </a:rPr>
              <a:t> : parameters </a:t>
            </a:r>
            <a:r>
              <a:rPr lang="en-US" sz="1500" dirty="0" err="1" smtClean="0">
                <a:ea typeface="궁서체" charset="-127"/>
                <a:cs typeface="궁서체" charset="-127"/>
                <a:sym typeface="궁서체" charset="-127"/>
              </a:rPr>
              <a:t>f</a:t>
            </a:r>
            <a:r>
              <a:rPr lang="en-US" sz="1500" baseline="30000" dirty="0" err="1" smtClean="0">
                <a:ea typeface="궁서체" charset="-127"/>
                <a:cs typeface="궁서체" charset="-127"/>
                <a:sym typeface="궁서체" charset="-127"/>
              </a:rPr>
              <a:t>V</a:t>
            </a:r>
            <a:r>
              <a:rPr lang="en-US" sz="1500" baseline="-25000" dirty="0" err="1" smtClean="0">
                <a:ea typeface="궁서체" charset="-127"/>
                <a:cs typeface="궁서체" charset="-127"/>
                <a:sym typeface="궁서체" charset="-127"/>
              </a:rPr>
              <a:t>i</a:t>
            </a:r>
            <a:r>
              <a:rPr lang="en-US" sz="1500" dirty="0" smtClean="0">
                <a:ea typeface="궁서체" charset="-127"/>
                <a:cs typeface="궁서체" charset="-127"/>
                <a:sym typeface="궁서체" charset="-127"/>
              </a:rPr>
              <a:t> in an effective </a:t>
            </a:r>
            <a:r>
              <a:rPr lang="en-US" sz="1500" dirty="0" err="1" smtClean="0">
                <a:ea typeface="궁서체" charset="-127"/>
                <a:cs typeface="궁서체" charset="-127"/>
                <a:sym typeface="궁서체" charset="-127"/>
              </a:rPr>
              <a:t>lagrangian</a:t>
            </a:r>
            <a:endParaRPr lang="en-US" sz="1500" dirty="0">
              <a:solidFill>
                <a:schemeClr val="tx1"/>
              </a:solidFill>
              <a:ea typeface="궁서체" charset="-127"/>
              <a:cs typeface="궁서체" charset="-127"/>
              <a:sym typeface="궁서체" charset="-127"/>
            </a:endParaRPr>
          </a:p>
        </p:txBody>
      </p:sp>
      <p:pic>
        <p:nvPicPr>
          <p:cNvPr id="7" name="Picture 9"/>
          <p:cNvPicPr>
            <a:picLocks noChangeAspect="1" noChangeArrowheads="1"/>
          </p:cNvPicPr>
          <p:nvPr/>
        </p:nvPicPr>
        <p:blipFill>
          <a:blip r:embed="rId3"/>
          <a:srcRect/>
          <a:stretch>
            <a:fillRect/>
          </a:stretch>
        </p:blipFill>
        <p:spPr bwMode="auto">
          <a:xfrm>
            <a:off x="533400" y="3421586"/>
            <a:ext cx="3398845" cy="354943"/>
          </a:xfrm>
          <a:prstGeom prst="rect">
            <a:avLst/>
          </a:prstGeom>
          <a:noFill/>
          <a:ln w="12700" cap="flat">
            <a:noFill/>
            <a:miter lim="800000"/>
            <a:headEnd/>
            <a:tailEnd/>
          </a:ln>
        </p:spPr>
      </p:pic>
      <p:sp>
        <p:nvSpPr>
          <p:cNvPr id="14" name="Title 1"/>
          <p:cNvSpPr>
            <a:spLocks noGrp="1"/>
          </p:cNvSpPr>
          <p:nvPr>
            <p:ph type="title"/>
          </p:nvPr>
        </p:nvSpPr>
        <p:spPr>
          <a:xfrm>
            <a:off x="549275" y="107576"/>
            <a:ext cx="8042276" cy="1336956"/>
          </a:xfrm>
        </p:spPr>
        <p:txBody>
          <a:bodyPr anchor="t"/>
          <a:lstStyle/>
          <a:p>
            <a:r>
              <a:rPr lang="en-US" sz="3500" dirty="0" smtClean="0">
                <a:solidFill>
                  <a:schemeClr val="accent1">
                    <a:lumMod val="60000"/>
                    <a:lumOff val="40000"/>
                  </a:schemeClr>
                </a:solidFill>
                <a:latin typeface="+mn-lt"/>
                <a:ea typeface="궁서체" charset="-127"/>
                <a:cs typeface="궁서체" charset="-127"/>
                <a:sym typeface="궁서체" charset="-127"/>
              </a:rPr>
              <a:t>Triple gauge couplings in ZZ production</a:t>
            </a:r>
            <a:br>
              <a:rPr lang="en-US" sz="3500" dirty="0" smtClean="0">
                <a:solidFill>
                  <a:schemeClr val="accent1">
                    <a:lumMod val="60000"/>
                    <a:lumOff val="40000"/>
                  </a:schemeClr>
                </a:solidFill>
                <a:latin typeface="+mn-lt"/>
                <a:ea typeface="궁서체" charset="-127"/>
                <a:cs typeface="궁서체" charset="-127"/>
                <a:sym typeface="궁서체" charset="-127"/>
              </a:rPr>
            </a:br>
            <a:endParaRPr lang="en-US" sz="3500" dirty="0">
              <a:solidFill>
                <a:schemeClr val="accent1">
                  <a:lumMod val="60000"/>
                  <a:lumOff val="40000"/>
                </a:schemeClr>
              </a:solidFill>
              <a:latin typeface="+mn-lt"/>
            </a:endParaRPr>
          </a:p>
        </p:txBody>
      </p:sp>
      <p:pic>
        <p:nvPicPr>
          <p:cNvPr id="15" name="Picture 14"/>
          <p:cNvPicPr>
            <a:picLocks noChangeAspect="1"/>
          </p:cNvPicPr>
          <p:nvPr/>
        </p:nvPicPr>
        <p:blipFill>
          <a:blip r:embed="rId4"/>
          <a:stretch>
            <a:fillRect/>
          </a:stretch>
        </p:blipFill>
        <p:spPr>
          <a:xfrm>
            <a:off x="5829481" y="1749434"/>
            <a:ext cx="2758678" cy="2027095"/>
          </a:xfrm>
          <a:prstGeom prst="rect">
            <a:avLst/>
          </a:prstGeom>
        </p:spPr>
      </p:pic>
      <p:sp>
        <p:nvSpPr>
          <p:cNvPr id="16" name="TextBox 15"/>
          <p:cNvSpPr txBox="1"/>
          <p:nvPr/>
        </p:nvSpPr>
        <p:spPr>
          <a:xfrm>
            <a:off x="7828294" y="1969941"/>
            <a:ext cx="326682" cy="369332"/>
          </a:xfrm>
          <a:prstGeom prst="rect">
            <a:avLst/>
          </a:prstGeom>
          <a:solidFill>
            <a:srgbClr val="FFFFFF"/>
          </a:solidFill>
        </p:spPr>
        <p:txBody>
          <a:bodyPr wrap="none" rtlCol="0">
            <a:spAutoFit/>
          </a:bodyPr>
          <a:lstStyle/>
          <a:p>
            <a:r>
              <a:rPr lang="en-US" dirty="0" smtClean="0"/>
              <a:t>Z</a:t>
            </a:r>
            <a:endParaRPr lang="en-US" dirty="0"/>
          </a:p>
        </p:txBody>
      </p:sp>
      <p:sp>
        <p:nvSpPr>
          <p:cNvPr id="17" name="TextBox 16"/>
          <p:cNvSpPr txBox="1"/>
          <p:nvPr/>
        </p:nvSpPr>
        <p:spPr>
          <a:xfrm>
            <a:off x="7828294" y="3335972"/>
            <a:ext cx="326682" cy="369332"/>
          </a:xfrm>
          <a:prstGeom prst="rect">
            <a:avLst/>
          </a:prstGeom>
          <a:solidFill>
            <a:srgbClr val="FFFFFF"/>
          </a:solidFill>
        </p:spPr>
        <p:txBody>
          <a:bodyPr wrap="none" rtlCol="0">
            <a:spAutoFit/>
          </a:bodyPr>
          <a:lstStyle/>
          <a:p>
            <a:r>
              <a:rPr lang="en-US" dirty="0" smtClean="0"/>
              <a:t>Z</a:t>
            </a:r>
            <a:endParaRPr lang="en-US" dirty="0"/>
          </a:p>
        </p:txBody>
      </p:sp>
      <p:sp>
        <p:nvSpPr>
          <p:cNvPr id="18" name="Rectangle 17"/>
          <p:cNvSpPr>
            <a:spLocks/>
          </p:cNvSpPr>
          <p:nvPr/>
        </p:nvSpPr>
        <p:spPr bwMode="auto">
          <a:xfrm>
            <a:off x="230985" y="3829688"/>
            <a:ext cx="11379200" cy="7112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1500" dirty="0">
                <a:solidFill>
                  <a:schemeClr val="tx1"/>
                </a:solidFill>
                <a:ea typeface="궁서체" charset="-127"/>
                <a:cs typeface="궁서체" charset="-127"/>
                <a:sym typeface="궁서체" charset="-127"/>
              </a:rPr>
              <a:t>The signature is</a:t>
            </a:r>
            <a:r>
              <a:rPr lang="en-US" sz="1500" dirty="0" smtClean="0">
                <a:solidFill>
                  <a:schemeClr val="tx1"/>
                </a:solidFill>
                <a:ea typeface="궁서체" charset="-127"/>
                <a:cs typeface="궁서체" charset="-127"/>
                <a:sym typeface="궁서체" charset="-127"/>
              </a:rPr>
              <a:t> an enhanced </a:t>
            </a:r>
            <a:r>
              <a:rPr lang="en-US" sz="1500" dirty="0">
                <a:solidFill>
                  <a:schemeClr val="tx1"/>
                </a:solidFill>
                <a:ea typeface="궁서체" charset="-127"/>
                <a:cs typeface="궁서체" charset="-127"/>
                <a:sym typeface="궁서체" charset="-127"/>
              </a:rPr>
              <a:t>differential cross section at high center of mass </a:t>
            </a:r>
            <a:r>
              <a:rPr lang="en-US" sz="1500" dirty="0" smtClean="0">
                <a:solidFill>
                  <a:schemeClr val="tx1"/>
                </a:solidFill>
                <a:ea typeface="궁서체" charset="-127"/>
                <a:cs typeface="궁서체" charset="-127"/>
                <a:sym typeface="궁서체" charset="-127"/>
              </a:rPr>
              <a:t>energies</a:t>
            </a:r>
          </a:p>
          <a:p>
            <a:pPr algn="l"/>
            <a:r>
              <a:rPr lang="en-US" sz="1500" dirty="0" smtClean="0">
                <a:solidFill>
                  <a:schemeClr val="tx1"/>
                </a:solidFill>
                <a:ea typeface="궁서체" charset="-127"/>
                <a:cs typeface="궁서체" charset="-127"/>
                <a:sym typeface="궁서체" charset="-127"/>
              </a:rPr>
              <a:t> </a:t>
            </a:r>
            <a:r>
              <a:rPr lang="en-US" sz="1500" dirty="0">
                <a:solidFill>
                  <a:schemeClr val="tx1"/>
                </a:solidFill>
                <a:ea typeface="궁서체" charset="-127"/>
                <a:cs typeface="궁서체" charset="-127"/>
                <a:sym typeface="궁서체" charset="-127"/>
              </a:rPr>
              <a:t>and large scattering angles.</a:t>
            </a:r>
          </a:p>
        </p:txBody>
      </p:sp>
      <p:pic>
        <p:nvPicPr>
          <p:cNvPr id="19" name="Picture 18"/>
          <p:cNvPicPr>
            <a:picLocks noChangeAspect="1"/>
          </p:cNvPicPr>
          <p:nvPr/>
        </p:nvPicPr>
        <p:blipFill>
          <a:blip r:embed="rId5"/>
          <a:stretch>
            <a:fillRect/>
          </a:stretch>
        </p:blipFill>
        <p:spPr>
          <a:xfrm>
            <a:off x="549275" y="4508740"/>
            <a:ext cx="3070536" cy="2203369"/>
          </a:xfrm>
          <a:prstGeom prst="rect">
            <a:avLst/>
          </a:prstGeom>
        </p:spPr>
      </p:pic>
      <p:pic>
        <p:nvPicPr>
          <p:cNvPr id="20" name="Picture 19"/>
          <p:cNvPicPr>
            <a:picLocks noChangeAspect="1" noChangeArrowheads="1"/>
          </p:cNvPicPr>
          <p:nvPr/>
        </p:nvPicPr>
        <p:blipFill>
          <a:blip r:embed="rId6"/>
          <a:srcRect/>
          <a:stretch>
            <a:fillRect/>
          </a:stretch>
        </p:blipFill>
        <p:spPr bwMode="auto">
          <a:xfrm>
            <a:off x="4336147" y="4540888"/>
            <a:ext cx="2986668" cy="2127756"/>
          </a:xfrm>
          <a:prstGeom prst="rect">
            <a:avLst/>
          </a:prstGeom>
          <a:noFill/>
          <a:ln w="12700" cap="flat">
            <a:noFill/>
            <a:miter lim="800000"/>
            <a:headEnd/>
            <a:tailEnd/>
          </a:ln>
        </p:spPr>
      </p:pic>
      <p:sp>
        <p:nvSpPr>
          <p:cNvPr id="21" name="TextBox 20"/>
          <p:cNvSpPr txBox="1"/>
          <p:nvPr/>
        </p:nvSpPr>
        <p:spPr>
          <a:xfrm>
            <a:off x="7322815" y="4765819"/>
            <a:ext cx="1867936" cy="1815882"/>
          </a:xfrm>
          <a:prstGeom prst="rect">
            <a:avLst/>
          </a:prstGeom>
          <a:noFill/>
        </p:spPr>
        <p:txBody>
          <a:bodyPr wrap="none" rtlCol="0">
            <a:spAutoFit/>
          </a:bodyPr>
          <a:lstStyle/>
          <a:p>
            <a:r>
              <a:rPr lang="en-US" sz="1400" dirty="0" smtClean="0"/>
              <a:t>Factor 10</a:t>
            </a:r>
          </a:p>
          <a:p>
            <a:r>
              <a:rPr lang="en-US" sz="1400" dirty="0" smtClean="0"/>
              <a:t>better than </a:t>
            </a:r>
          </a:p>
          <a:p>
            <a:r>
              <a:rPr lang="en-US" sz="1400" dirty="0" err="1" smtClean="0"/>
              <a:t>Tevatron</a:t>
            </a:r>
            <a:r>
              <a:rPr lang="en-US" sz="1400" dirty="0" smtClean="0"/>
              <a:t>/LEP</a:t>
            </a:r>
          </a:p>
          <a:p>
            <a:endParaRPr lang="en-US" sz="1400" dirty="0" smtClean="0"/>
          </a:p>
          <a:p>
            <a:r>
              <a:rPr lang="en-US" sz="1400" dirty="0" smtClean="0"/>
              <a:t>Factor 10 to go </a:t>
            </a:r>
          </a:p>
          <a:p>
            <a:r>
              <a:rPr lang="en-US" sz="1400" dirty="0" smtClean="0"/>
              <a:t>to reach SM </a:t>
            </a:r>
          </a:p>
          <a:p>
            <a:r>
              <a:rPr lang="en-US" sz="1400" dirty="0" smtClean="0"/>
              <a:t>prediction</a:t>
            </a:r>
          </a:p>
          <a:p>
            <a:r>
              <a:rPr lang="en-US" sz="1400" dirty="0" err="1" smtClean="0"/>
              <a:t>h.o</a:t>
            </a:r>
            <a:r>
              <a:rPr lang="en-US" sz="1400" dirty="0" smtClean="0"/>
              <a:t>. diagrams(10</a:t>
            </a:r>
            <a:r>
              <a:rPr lang="en-US" sz="1400" baseline="30000" dirty="0" smtClean="0"/>
              <a:t>-3 </a:t>
            </a:r>
            <a:r>
              <a:rPr lang="en-US" sz="1400" dirty="0" smtClean="0"/>
              <a:t>)</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98188" y="971783"/>
            <a:ext cx="7898385" cy="5886217"/>
          </a:xfrm>
          <a:prstGeom prst="rect">
            <a:avLst/>
          </a:prstGeom>
        </p:spPr>
      </p:pic>
      <p:sp>
        <p:nvSpPr>
          <p:cNvPr id="5" name="TextBox 4"/>
          <p:cNvSpPr txBox="1"/>
          <p:nvPr/>
        </p:nvSpPr>
        <p:spPr>
          <a:xfrm>
            <a:off x="17259" y="6181010"/>
            <a:ext cx="1849409" cy="646331"/>
          </a:xfrm>
          <a:prstGeom prst="rect">
            <a:avLst/>
          </a:prstGeom>
          <a:noFill/>
        </p:spPr>
        <p:txBody>
          <a:bodyPr wrap="none" rtlCol="0">
            <a:spAutoFit/>
          </a:bodyPr>
          <a:lstStyle/>
          <a:p>
            <a:r>
              <a:rPr lang="en-US" sz="1200" dirty="0" err="1" smtClean="0"/>
              <a:t>T.Rizzo</a:t>
            </a:r>
            <a:endParaRPr lang="en-US" sz="1200" dirty="0" smtClean="0"/>
          </a:p>
          <a:p>
            <a:r>
              <a:rPr lang="en-US" sz="1200" dirty="0" smtClean="0"/>
              <a:t>ATLAS SUSY workshop</a:t>
            </a:r>
          </a:p>
          <a:p>
            <a:r>
              <a:rPr lang="en-US" sz="1200" dirty="0" smtClean="0"/>
              <a:t>April 2013</a:t>
            </a:r>
            <a:endParaRPr lang="en-US" sz="1200" dirty="0"/>
          </a:p>
        </p:txBody>
      </p:sp>
      <p:sp>
        <p:nvSpPr>
          <p:cNvPr id="6" name="TextBox 5"/>
          <p:cNvSpPr txBox="1"/>
          <p:nvPr/>
        </p:nvSpPr>
        <p:spPr>
          <a:xfrm>
            <a:off x="6594537" y="6181010"/>
            <a:ext cx="2463798" cy="369332"/>
          </a:xfrm>
          <a:prstGeom prst="rect">
            <a:avLst/>
          </a:prstGeom>
          <a:noFill/>
        </p:spPr>
        <p:txBody>
          <a:bodyPr wrap="none" rtlCol="0">
            <a:spAutoFit/>
          </a:bodyPr>
          <a:lstStyle/>
          <a:p>
            <a:r>
              <a:rPr lang="en-US" dirty="0" err="1" smtClean="0"/>
              <a:t>cMSSM</a:t>
            </a:r>
            <a:r>
              <a:rPr lang="en-US" dirty="0" smtClean="0"/>
              <a:t> quite similar</a:t>
            </a:r>
            <a:endParaRPr lang="en-US" dirty="0"/>
          </a:p>
        </p:txBody>
      </p:sp>
      <p:sp>
        <p:nvSpPr>
          <p:cNvPr id="7" name="TextBox 6"/>
          <p:cNvSpPr txBox="1"/>
          <p:nvPr/>
        </p:nvSpPr>
        <p:spPr>
          <a:xfrm>
            <a:off x="1866668" y="4404111"/>
            <a:ext cx="2212114" cy="369332"/>
          </a:xfrm>
          <a:prstGeom prst="rect">
            <a:avLst/>
          </a:prstGeom>
          <a:solidFill>
            <a:srgbClr val="FFFFFF"/>
          </a:solidFill>
        </p:spPr>
        <p:txBody>
          <a:bodyPr wrap="none" rtlCol="0">
            <a:spAutoFit/>
          </a:bodyPr>
          <a:lstStyle/>
          <a:p>
            <a:r>
              <a:rPr lang="en-US" dirty="0" smtClean="0"/>
              <a:t>19/20 parameters</a:t>
            </a:r>
            <a:endParaRPr lang="en-US" dirty="0"/>
          </a:p>
        </p:txBody>
      </p:sp>
      <p:sp>
        <p:nvSpPr>
          <p:cNvPr id="8" name="Title 7"/>
          <p:cNvSpPr>
            <a:spLocks noGrp="1"/>
          </p:cNvSpPr>
          <p:nvPr>
            <p:ph type="title"/>
          </p:nvPr>
        </p:nvSpPr>
        <p:spPr/>
        <p:txBody>
          <a:bodyPr anchor="t"/>
          <a:lstStyle/>
          <a:p>
            <a:r>
              <a:rPr lang="en-US" dirty="0" smtClean="0"/>
              <a:t>SUSY</a:t>
            </a:r>
            <a:endParaRPr lang="en-US" dirty="0"/>
          </a:p>
        </p:txBody>
      </p:sp>
      <p:sp>
        <p:nvSpPr>
          <p:cNvPr id="10" name="TextBox 9"/>
          <p:cNvSpPr txBox="1"/>
          <p:nvPr/>
        </p:nvSpPr>
        <p:spPr>
          <a:xfrm>
            <a:off x="7285421" y="5286717"/>
            <a:ext cx="1540017" cy="646331"/>
          </a:xfrm>
          <a:prstGeom prst="rect">
            <a:avLst/>
          </a:prstGeom>
          <a:noFill/>
        </p:spPr>
        <p:txBody>
          <a:bodyPr wrap="none" rtlCol="0">
            <a:spAutoFit/>
          </a:bodyPr>
          <a:lstStyle/>
          <a:p>
            <a:r>
              <a:rPr lang="en-US" dirty="0" smtClean="0"/>
              <a:t>These are in </a:t>
            </a:r>
          </a:p>
          <a:p>
            <a:r>
              <a:rPr lang="en-US" dirty="0" smtClean="0"/>
              <a:t>trouble now!</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sz="4000" dirty="0" smtClean="0"/>
              <a:t>Stable Massive Particles (</a:t>
            </a:r>
            <a:r>
              <a:rPr lang="en-US" sz="4000" dirty="0" err="1" smtClean="0"/>
              <a:t>SMPs</a:t>
            </a:r>
            <a:r>
              <a:rPr lang="en-US" sz="4000" dirty="0" smtClean="0"/>
              <a:t>)</a:t>
            </a:r>
            <a:endParaRPr lang="en-US" sz="4000" dirty="0"/>
          </a:p>
        </p:txBody>
      </p:sp>
      <p:pic>
        <p:nvPicPr>
          <p:cNvPr id="4" name="Picture 3"/>
          <p:cNvPicPr>
            <a:picLocks noChangeAspect="1" noChangeArrowheads="1"/>
          </p:cNvPicPr>
          <p:nvPr/>
        </p:nvPicPr>
        <p:blipFill>
          <a:blip r:embed="rId2"/>
          <a:srcRect/>
          <a:stretch>
            <a:fillRect/>
          </a:stretch>
        </p:blipFill>
        <p:spPr bwMode="auto">
          <a:xfrm>
            <a:off x="6635750" y="3920728"/>
            <a:ext cx="2209800" cy="2209800"/>
          </a:xfrm>
          <a:prstGeom prst="rect">
            <a:avLst/>
          </a:prstGeom>
          <a:noFill/>
          <a:ln w="12700">
            <a:noFill/>
            <a:miter lim="800000"/>
            <a:headEnd/>
            <a:tailEnd/>
          </a:ln>
        </p:spPr>
      </p:pic>
      <p:sp>
        <p:nvSpPr>
          <p:cNvPr id="5" name="Rectangle 4"/>
          <p:cNvSpPr>
            <a:spLocks/>
          </p:cNvSpPr>
          <p:nvPr/>
        </p:nvSpPr>
        <p:spPr bwMode="auto">
          <a:xfrm>
            <a:off x="275369" y="1673915"/>
            <a:ext cx="5771324" cy="3149600"/>
          </a:xfrm>
          <a:prstGeom prst="rect">
            <a:avLst/>
          </a:prstGeom>
          <a:noFill/>
          <a:ln w="12700">
            <a:noFill/>
            <a:miter lim="800000"/>
            <a:headEnd/>
            <a:tailEnd/>
          </a:ln>
        </p:spPr>
        <p:txBody>
          <a:bodyPr lIns="0" tIns="0" rIns="40639" bIns="0">
            <a:prstTxWarp prst="textNoShape">
              <a:avLst/>
            </a:prstTxWarp>
          </a:bodyPr>
          <a:lstStyle/>
          <a:p>
            <a:pPr marL="39688"/>
            <a:r>
              <a:rPr lang="en-US" sz="1500" dirty="0" err="1">
                <a:solidFill>
                  <a:schemeClr val="tx1"/>
                </a:solidFill>
                <a:ea typeface="Palatino" charset="0"/>
                <a:cs typeface="Palatino" charset="0"/>
                <a:sym typeface="Palatino" charset="0"/>
              </a:rPr>
              <a:t>SMPs</a:t>
            </a:r>
            <a:r>
              <a:rPr lang="en-US" sz="1500" dirty="0">
                <a:solidFill>
                  <a:schemeClr val="tx1"/>
                </a:solidFill>
                <a:ea typeface="Palatino" charset="0"/>
                <a:cs typeface="Palatino" charset="0"/>
                <a:sym typeface="Palatino" charset="0"/>
              </a:rPr>
              <a:t> are one of the “classical” </a:t>
            </a:r>
            <a:r>
              <a:rPr lang="en-US" sz="1500" dirty="0" err="1">
                <a:solidFill>
                  <a:schemeClr val="tx1"/>
                </a:solidFill>
                <a:ea typeface="Palatino" charset="0"/>
                <a:cs typeface="Palatino" charset="0"/>
                <a:sym typeface="Palatino" charset="0"/>
              </a:rPr>
              <a:t>extentions</a:t>
            </a:r>
            <a:endParaRPr lang="en-US" sz="1500" dirty="0">
              <a:solidFill>
                <a:schemeClr val="tx1"/>
              </a:solidFill>
              <a:ea typeface="Palatino" charset="0"/>
              <a:cs typeface="Palatino" charset="0"/>
              <a:sym typeface="Palatino" charset="0"/>
            </a:endParaRPr>
          </a:p>
          <a:p>
            <a:pPr marL="39688"/>
            <a:r>
              <a:rPr lang="en-US" sz="1500" dirty="0">
                <a:solidFill>
                  <a:schemeClr val="tx1"/>
                </a:solidFill>
                <a:ea typeface="Palatino" charset="0"/>
                <a:cs typeface="Palatino" charset="0"/>
                <a:sym typeface="Palatino" charset="0"/>
              </a:rPr>
              <a:t>for BSM </a:t>
            </a:r>
            <a:r>
              <a:rPr lang="en-US" sz="1500" dirty="0" smtClean="0">
                <a:solidFill>
                  <a:schemeClr val="tx1"/>
                </a:solidFill>
                <a:ea typeface="Palatino" charset="0"/>
                <a:cs typeface="Palatino" charset="0"/>
                <a:sym typeface="Palatino" charset="0"/>
              </a:rPr>
              <a:t>physics.</a:t>
            </a:r>
            <a:r>
              <a:rPr lang="en-US" sz="1500" dirty="0" smtClean="0">
                <a:ea typeface="Palatino" charset="0"/>
                <a:cs typeface="Palatino" charset="0"/>
                <a:sym typeface="Palatino" charset="0"/>
              </a:rPr>
              <a:t> </a:t>
            </a:r>
            <a:r>
              <a:rPr lang="en-US" sz="1500" dirty="0" smtClean="0">
                <a:solidFill>
                  <a:schemeClr val="tx1"/>
                </a:solidFill>
                <a:ea typeface="Palatino" charset="0"/>
                <a:cs typeface="Palatino" charset="0"/>
                <a:sym typeface="Palatino" charset="0"/>
              </a:rPr>
              <a:t>One </a:t>
            </a:r>
            <a:r>
              <a:rPr lang="en-US" sz="1500" dirty="0">
                <a:solidFill>
                  <a:schemeClr val="tx1"/>
                </a:solidFill>
                <a:ea typeface="Palatino" charset="0"/>
                <a:cs typeface="Palatino" charset="0"/>
                <a:sym typeface="Palatino" charset="0"/>
              </a:rPr>
              <a:t>of the largest</a:t>
            </a:r>
            <a:r>
              <a:rPr lang="en-US" sz="1500" b="1" dirty="0">
                <a:solidFill>
                  <a:schemeClr val="tx1"/>
                </a:solidFill>
                <a:ea typeface="Palatino" charset="0"/>
                <a:cs typeface="Palatino" charset="0"/>
                <a:sym typeface="Palatino" charset="0"/>
              </a:rPr>
              <a:t> loop holes</a:t>
            </a:r>
            <a:r>
              <a:rPr lang="en-US" sz="1500" dirty="0">
                <a:solidFill>
                  <a:schemeClr val="tx1"/>
                </a:solidFill>
                <a:ea typeface="Palatino" charset="0"/>
                <a:cs typeface="Palatino" charset="0"/>
                <a:sym typeface="Palatino" charset="0"/>
              </a:rPr>
              <a:t> in covering the</a:t>
            </a:r>
          </a:p>
          <a:p>
            <a:pPr marL="39688"/>
            <a:r>
              <a:rPr lang="en-US" sz="1500" dirty="0">
                <a:solidFill>
                  <a:schemeClr val="tx1"/>
                </a:solidFill>
                <a:ea typeface="Palatino" charset="0"/>
                <a:cs typeface="Palatino" charset="0"/>
                <a:sym typeface="Palatino" charset="0"/>
              </a:rPr>
              <a:t>(simplified 19 parameter)</a:t>
            </a:r>
            <a:r>
              <a:rPr lang="en-US" sz="1500" dirty="0" smtClean="0">
                <a:solidFill>
                  <a:schemeClr val="tx1"/>
                </a:solidFill>
                <a:ea typeface="Palatino" charset="0"/>
                <a:cs typeface="Palatino" charset="0"/>
                <a:sym typeface="Palatino" charset="0"/>
              </a:rPr>
              <a:t> </a:t>
            </a:r>
            <a:r>
              <a:rPr lang="en-US" sz="1500" dirty="0" err="1" smtClean="0">
                <a:solidFill>
                  <a:schemeClr val="tx1"/>
                </a:solidFill>
                <a:ea typeface="Palatino" charset="0"/>
                <a:cs typeface="Palatino" charset="0"/>
                <a:sym typeface="Palatino" charset="0"/>
              </a:rPr>
              <a:t>pMSSM</a:t>
            </a:r>
            <a:r>
              <a:rPr lang="en-US" sz="1500" dirty="0" smtClean="0">
                <a:solidFill>
                  <a:schemeClr val="tx1"/>
                </a:solidFill>
                <a:ea typeface="Palatino" charset="0"/>
                <a:cs typeface="Palatino" charset="0"/>
                <a:sym typeface="Palatino" charset="0"/>
              </a:rPr>
              <a:t>  SUSY </a:t>
            </a:r>
            <a:r>
              <a:rPr lang="en-US" sz="1500" dirty="0">
                <a:solidFill>
                  <a:schemeClr val="tx1"/>
                </a:solidFill>
                <a:ea typeface="Palatino" charset="0"/>
                <a:cs typeface="Palatino" charset="0"/>
                <a:sym typeface="Palatino" charset="0"/>
              </a:rPr>
              <a:t>phase space.</a:t>
            </a:r>
            <a:endParaRPr lang="en-US" sz="1500" dirty="0" smtClean="0">
              <a:solidFill>
                <a:schemeClr val="tx1"/>
              </a:solidFill>
              <a:ea typeface="Palatino" charset="0"/>
              <a:cs typeface="Palatino" charset="0"/>
              <a:sym typeface="Palatino" charset="0"/>
            </a:endParaRPr>
          </a:p>
          <a:p>
            <a:pPr marL="39688"/>
            <a:endParaRPr lang="en-US" sz="1500" dirty="0" smtClean="0">
              <a:solidFill>
                <a:schemeClr val="tx1"/>
              </a:solidFill>
              <a:ea typeface="Palatino" charset="0"/>
              <a:cs typeface="Palatino" charset="0"/>
              <a:sym typeface="Palatino" charset="0"/>
            </a:endParaRPr>
          </a:p>
        </p:txBody>
      </p:sp>
      <p:pic>
        <p:nvPicPr>
          <p:cNvPr id="6" name="Picture 5"/>
          <p:cNvPicPr>
            <a:picLocks noChangeAspect="1" noChangeArrowheads="1"/>
          </p:cNvPicPr>
          <p:nvPr/>
        </p:nvPicPr>
        <p:blipFill>
          <a:blip r:embed="rId3"/>
          <a:srcRect/>
          <a:stretch>
            <a:fillRect/>
          </a:stretch>
        </p:blipFill>
        <p:spPr bwMode="auto">
          <a:xfrm>
            <a:off x="6403975" y="2091928"/>
            <a:ext cx="2441575" cy="1828800"/>
          </a:xfrm>
          <a:prstGeom prst="rect">
            <a:avLst/>
          </a:prstGeom>
          <a:noFill/>
          <a:ln w="12700">
            <a:noFill/>
            <a:miter lim="800000"/>
            <a:headEnd/>
            <a:tailEnd/>
          </a:ln>
        </p:spPr>
      </p:pic>
      <p:grpSp>
        <p:nvGrpSpPr>
          <p:cNvPr id="12" name="Group 11"/>
          <p:cNvGrpSpPr/>
          <p:nvPr/>
        </p:nvGrpSpPr>
        <p:grpSpPr>
          <a:xfrm>
            <a:off x="548394" y="3137093"/>
            <a:ext cx="5494806" cy="3292421"/>
            <a:chOff x="909169" y="3353543"/>
            <a:chExt cx="5494806" cy="3292421"/>
          </a:xfrm>
        </p:grpSpPr>
        <p:pic>
          <p:nvPicPr>
            <p:cNvPr id="7" name="Picture 6"/>
            <p:cNvPicPr>
              <a:picLocks noChangeAspect="1"/>
            </p:cNvPicPr>
            <p:nvPr/>
          </p:nvPicPr>
          <p:blipFill>
            <a:blip r:embed="rId4"/>
            <a:stretch>
              <a:fillRect/>
            </a:stretch>
          </p:blipFill>
          <p:spPr>
            <a:xfrm>
              <a:off x="1918481" y="3353543"/>
              <a:ext cx="4485494" cy="3292421"/>
            </a:xfrm>
            <a:prstGeom prst="rect">
              <a:avLst/>
            </a:prstGeom>
          </p:spPr>
        </p:pic>
        <p:cxnSp>
          <p:nvCxnSpPr>
            <p:cNvPr id="9" name="Straight Arrow Connector 8"/>
            <p:cNvCxnSpPr/>
            <p:nvPr/>
          </p:nvCxnSpPr>
          <p:spPr>
            <a:xfrm flipV="1">
              <a:off x="909169" y="5295920"/>
              <a:ext cx="750425" cy="144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5483875" y="5194910"/>
              <a:ext cx="562818" cy="23088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noFill/>
              </a:endParaRPr>
            </a:p>
          </p:txBody>
        </p:sp>
      </p:grpSp>
      <p:sp>
        <p:nvSpPr>
          <p:cNvPr id="11" name="Rectangle 10"/>
          <p:cNvSpPr/>
          <p:nvPr/>
        </p:nvSpPr>
        <p:spPr>
          <a:xfrm>
            <a:off x="551100" y="2501558"/>
            <a:ext cx="4572000" cy="784830"/>
          </a:xfrm>
          <a:prstGeom prst="rect">
            <a:avLst/>
          </a:prstGeom>
        </p:spPr>
        <p:txBody>
          <a:bodyPr>
            <a:spAutoFit/>
          </a:bodyPr>
          <a:lstStyle/>
          <a:p>
            <a:pPr marL="39688"/>
            <a:r>
              <a:rPr lang="en-US" sz="1500" dirty="0" smtClean="0">
                <a:ea typeface="Palatino" charset="0"/>
                <a:cs typeface="Palatino" charset="0"/>
                <a:sym typeface="Palatino" charset="0"/>
              </a:rPr>
              <a:t>We consider two classes of </a:t>
            </a:r>
            <a:r>
              <a:rPr lang="en-US" sz="1500" dirty="0" err="1" smtClean="0">
                <a:ea typeface="Palatino" charset="0"/>
                <a:cs typeface="Palatino" charset="0"/>
                <a:sym typeface="Palatino" charset="0"/>
              </a:rPr>
              <a:t>SMPs</a:t>
            </a:r>
            <a:r>
              <a:rPr lang="en-US" sz="1500" dirty="0" smtClean="0">
                <a:ea typeface="Palatino" charset="0"/>
                <a:cs typeface="Palatino" charset="0"/>
                <a:sym typeface="Palatino" charset="0"/>
              </a:rPr>
              <a:t>:</a:t>
            </a:r>
          </a:p>
          <a:p>
            <a:pPr marL="39688">
              <a:buSzPct val="100000"/>
              <a:buFont typeface="Palatino" charset="0"/>
              <a:buChar char="•"/>
            </a:pPr>
            <a:r>
              <a:rPr lang="en-US" sz="1500" dirty="0" smtClean="0">
                <a:ea typeface="Palatino" charset="0"/>
                <a:cs typeface="Palatino" charset="0"/>
                <a:sym typeface="Palatino" charset="0"/>
              </a:rPr>
              <a:t>R-hadrons (</a:t>
            </a:r>
            <a:r>
              <a:rPr lang="en-US" sz="1500" dirty="0" err="1" smtClean="0">
                <a:ea typeface="Palatino" charset="0"/>
                <a:cs typeface="Palatino" charset="0"/>
                <a:sym typeface="Palatino" charset="0"/>
              </a:rPr>
              <a:t>gluino</a:t>
            </a:r>
            <a:r>
              <a:rPr lang="en-US" sz="1500" dirty="0" smtClean="0">
                <a:ea typeface="Palatino" charset="0"/>
                <a:cs typeface="Palatino" charset="0"/>
                <a:sym typeface="Palatino" charset="0"/>
              </a:rPr>
              <a:t>, stop &amp; </a:t>
            </a:r>
            <a:r>
              <a:rPr lang="en-US" sz="1500" dirty="0" err="1" smtClean="0">
                <a:ea typeface="Palatino" charset="0"/>
                <a:cs typeface="Palatino" charset="0"/>
                <a:sym typeface="Palatino" charset="0"/>
              </a:rPr>
              <a:t>sbottom</a:t>
            </a:r>
            <a:r>
              <a:rPr lang="en-US" sz="1500" dirty="0" smtClean="0">
                <a:ea typeface="Palatino" charset="0"/>
                <a:cs typeface="Palatino" charset="0"/>
                <a:sym typeface="Palatino" charset="0"/>
              </a:rPr>
              <a:t>)</a:t>
            </a:r>
          </a:p>
          <a:p>
            <a:pPr marL="39688">
              <a:buSzPct val="100000"/>
              <a:buFont typeface="Palatino" charset="0"/>
              <a:buChar char="•"/>
            </a:pPr>
            <a:r>
              <a:rPr lang="en-US" sz="1500" dirty="0" err="1" smtClean="0">
                <a:ea typeface="Palatino" charset="0"/>
                <a:cs typeface="Palatino" charset="0"/>
                <a:sym typeface="Palatino" charset="0"/>
              </a:rPr>
              <a:t>Sleptons</a:t>
            </a:r>
            <a:r>
              <a:rPr lang="en-US" sz="1500" dirty="0" smtClean="0">
                <a:ea typeface="Palatino" charset="0"/>
                <a:cs typeface="Palatino" charset="0"/>
                <a:sym typeface="Palatino" charset="0"/>
              </a:rPr>
              <a:t> (</a:t>
            </a:r>
            <a:r>
              <a:rPr lang="en-US" sz="1500" dirty="0" err="1" smtClean="0">
                <a:ea typeface="Palatino" charset="0"/>
                <a:cs typeface="Palatino" charset="0"/>
                <a:sym typeface="Palatino" charset="0"/>
              </a:rPr>
              <a:t>stau</a:t>
            </a:r>
            <a:r>
              <a:rPr lang="en-US" sz="1500" dirty="0" smtClean="0">
                <a:ea typeface="Palatino" charset="0"/>
                <a:cs typeface="Palatino" charset="0"/>
                <a:sym typeface="Palatino" charset="0"/>
              </a:rPr>
              <a:t>)</a:t>
            </a:r>
            <a:endParaRPr lang="en-US" sz="1500" dirty="0">
              <a:ea typeface="Palatino" charset="0"/>
              <a:cs typeface="Palatino" charset="0"/>
              <a:sym typeface="Palatino" charset="0"/>
            </a:endParaRPr>
          </a:p>
        </p:txBody>
      </p:sp>
      <p:sp>
        <p:nvSpPr>
          <p:cNvPr id="14" name="TextBox 13"/>
          <p:cNvSpPr txBox="1"/>
          <p:nvPr/>
        </p:nvSpPr>
        <p:spPr>
          <a:xfrm>
            <a:off x="5871441" y="4008004"/>
            <a:ext cx="894464" cy="261610"/>
          </a:xfrm>
          <a:prstGeom prst="rect">
            <a:avLst/>
          </a:prstGeom>
          <a:noFill/>
        </p:spPr>
        <p:txBody>
          <a:bodyPr wrap="none" rtlCol="0">
            <a:spAutoFit/>
          </a:bodyPr>
          <a:lstStyle/>
          <a:p>
            <a:r>
              <a:rPr lang="en-US" sz="1100" dirty="0" smtClean="0"/>
              <a:t>of </a:t>
            </a:r>
            <a:r>
              <a:rPr lang="en-US" sz="1100" dirty="0" err="1" smtClean="0"/>
              <a:t>pMSSM</a:t>
            </a:r>
            <a:endParaRPr lang="en-US" sz="1100" dirty="0"/>
          </a:p>
        </p:txBody>
      </p:sp>
      <p:sp>
        <p:nvSpPr>
          <p:cNvPr id="15" name="TextBox 14"/>
          <p:cNvSpPr txBox="1"/>
          <p:nvPr/>
        </p:nvSpPr>
        <p:spPr>
          <a:xfrm>
            <a:off x="75575" y="5109462"/>
            <a:ext cx="1477388" cy="646331"/>
          </a:xfrm>
          <a:prstGeom prst="rect">
            <a:avLst/>
          </a:prstGeom>
          <a:noFill/>
        </p:spPr>
        <p:txBody>
          <a:bodyPr wrap="none" rtlCol="0">
            <a:spAutoFit/>
          </a:bodyPr>
          <a:lstStyle/>
          <a:p>
            <a:r>
              <a:rPr lang="en-US" sz="1200" dirty="0" smtClean="0"/>
              <a:t>Heavy Stable</a:t>
            </a:r>
          </a:p>
          <a:p>
            <a:r>
              <a:rPr lang="en-US" sz="1200" dirty="0" smtClean="0"/>
              <a:t>Charged Particles</a:t>
            </a:r>
          </a:p>
          <a:p>
            <a:r>
              <a:rPr lang="en-US" sz="1200" dirty="0" smtClean="0"/>
              <a:t>(</a:t>
            </a:r>
            <a:r>
              <a:rPr lang="en-US" sz="1200" dirty="0" err="1" smtClean="0"/>
              <a:t>SMPs</a:t>
            </a:r>
            <a:r>
              <a:rPr lang="en-US" sz="1200" dirty="0" smtClean="0"/>
              <a:t>)</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sz="3500" dirty="0" smtClean="0"/>
              <a:t>Stable heavy particles in detector</a:t>
            </a:r>
            <a:endParaRPr lang="en-US" sz="3500" dirty="0"/>
          </a:p>
        </p:txBody>
      </p:sp>
      <p:pic>
        <p:nvPicPr>
          <p:cNvPr id="6" name="Picture 2"/>
          <p:cNvPicPr>
            <a:picLocks noChangeAspect="1" noChangeArrowheads="1"/>
          </p:cNvPicPr>
          <p:nvPr/>
        </p:nvPicPr>
        <p:blipFill>
          <a:blip r:embed="rId2"/>
          <a:srcRect/>
          <a:stretch>
            <a:fillRect/>
          </a:stretch>
        </p:blipFill>
        <p:spPr bwMode="auto">
          <a:xfrm>
            <a:off x="2298700" y="1316038"/>
            <a:ext cx="6781800" cy="5500687"/>
          </a:xfrm>
          <a:prstGeom prst="rect">
            <a:avLst/>
          </a:prstGeom>
          <a:noFill/>
          <a:ln w="9525" cap="flat">
            <a:noFill/>
            <a:round/>
            <a:headEnd/>
            <a:tailEnd/>
          </a:ln>
        </p:spPr>
      </p:pic>
      <p:sp>
        <p:nvSpPr>
          <p:cNvPr id="7" name="Text Box 3"/>
          <p:cNvSpPr txBox="1">
            <a:spLocks noChangeArrowheads="1"/>
          </p:cNvSpPr>
          <p:nvPr/>
        </p:nvSpPr>
        <p:spPr bwMode="auto">
          <a:xfrm>
            <a:off x="7462838" y="6245225"/>
            <a:ext cx="312737" cy="304800"/>
          </a:xfrm>
          <a:prstGeom prst="rect">
            <a:avLst/>
          </a:prstGeom>
          <a:noFill/>
          <a:ln w="12700">
            <a:noFill/>
            <a:miter lim="800000"/>
            <a:headEnd/>
            <a:tailEnd/>
          </a:ln>
          <a:effectLst/>
        </p:spPr>
        <p:txBody>
          <a:bodyPr wrap="none">
            <a:prstTxWarp prst="textNoShape">
              <a:avLst/>
            </a:prstTxWarp>
          </a:bodyPr>
          <a:lstStyle/>
          <a:p>
            <a:pPr algn="ctr"/>
            <a:fld id="{EDF1AB99-94FE-A845-B241-7C89030D4C6D}" type="slidenum">
              <a:rPr lang="en-US" sz="1400">
                <a:solidFill>
                  <a:schemeClr val="tx1"/>
                </a:solidFill>
                <a:ea typeface="Arial" charset="0"/>
                <a:cs typeface="Arial" charset="0"/>
              </a:rPr>
              <a:pPr algn="ctr"/>
              <a:t>23</a:t>
            </a:fld>
            <a:endParaRPr lang="en-US" sz="1400">
              <a:solidFill>
                <a:schemeClr val="tx1"/>
              </a:solidFill>
              <a:ea typeface="Arial" charset="0"/>
              <a:cs typeface="Arial" charset="0"/>
            </a:endParaRPr>
          </a:p>
        </p:txBody>
      </p:sp>
      <p:sp>
        <p:nvSpPr>
          <p:cNvPr id="8" name="Line 5"/>
          <p:cNvSpPr>
            <a:spLocks noChangeShapeType="1"/>
          </p:cNvSpPr>
          <p:nvPr/>
        </p:nvSpPr>
        <p:spPr bwMode="auto">
          <a:xfrm>
            <a:off x="2608263" y="1333500"/>
            <a:ext cx="2984500" cy="5300663"/>
          </a:xfrm>
          <a:prstGeom prst="line">
            <a:avLst/>
          </a:prstGeom>
          <a:noFill/>
          <a:ln w="50800" cap="flat">
            <a:solidFill>
              <a:srgbClr val="66B132"/>
            </a:solidFill>
            <a:prstDash val="solid"/>
            <a:round/>
            <a:headEnd type="none" w="med" len="med"/>
            <a:tailEnd type="none" w="med" len="med"/>
          </a:ln>
        </p:spPr>
        <p:txBody>
          <a:bodyPr lIns="0" tIns="0" rIns="0" bIns="0">
            <a:prstTxWarp prst="textNoShape">
              <a:avLst/>
            </a:prstTxWarp>
          </a:bodyPr>
          <a:lstStyle/>
          <a:p>
            <a:endParaRPr lang="en-US"/>
          </a:p>
        </p:txBody>
      </p:sp>
      <p:sp>
        <p:nvSpPr>
          <p:cNvPr id="9" name="Rectangle 6"/>
          <p:cNvSpPr>
            <a:spLocks/>
          </p:cNvSpPr>
          <p:nvPr/>
        </p:nvSpPr>
        <p:spPr bwMode="auto">
          <a:xfrm>
            <a:off x="2336800" y="2146300"/>
            <a:ext cx="814388" cy="4445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sz="2400" b="1">
                <a:solidFill>
                  <a:srgbClr val="66B132"/>
                </a:solidFill>
                <a:ea typeface="Arial" charset="0"/>
                <a:cs typeface="Arial" charset="0"/>
              </a:rPr>
              <a:t>SMP</a:t>
            </a:r>
          </a:p>
        </p:txBody>
      </p:sp>
      <p:sp>
        <p:nvSpPr>
          <p:cNvPr id="12" name="Rectangle 11"/>
          <p:cNvSpPr/>
          <p:nvPr/>
        </p:nvSpPr>
        <p:spPr>
          <a:xfrm>
            <a:off x="50800" y="1333500"/>
            <a:ext cx="4572000" cy="1077218"/>
          </a:xfrm>
          <a:prstGeom prst="rect">
            <a:avLst/>
          </a:prstGeom>
        </p:spPr>
        <p:txBody>
          <a:bodyPr>
            <a:spAutoFit/>
          </a:bodyPr>
          <a:lstStyle/>
          <a:p>
            <a:pPr marL="39688"/>
            <a:r>
              <a:rPr lang="en-US" sz="1600" u="sng" dirty="0" smtClean="0">
                <a:ea typeface="Palatino" charset="0"/>
                <a:cs typeface="Palatino" charset="0"/>
                <a:sym typeface="Palatino" charset="0"/>
              </a:rPr>
              <a:t>Signatures:</a:t>
            </a:r>
          </a:p>
          <a:p>
            <a:pPr marL="39688">
              <a:buSzPct val="125000"/>
              <a:buFont typeface="Palatino" charset="0"/>
              <a:buChar char="•"/>
            </a:pPr>
            <a:r>
              <a:rPr lang="en-US" sz="1600" dirty="0" smtClean="0">
                <a:ea typeface="Palatino" charset="0"/>
                <a:cs typeface="Palatino" charset="0"/>
                <a:sym typeface="Palatino" charset="0"/>
              </a:rPr>
              <a:t> </a:t>
            </a:r>
            <a:r>
              <a:rPr lang="en-US" sz="1600" b="1" dirty="0" smtClean="0">
                <a:ea typeface="Palatino" charset="0"/>
                <a:cs typeface="Palatino" charset="0"/>
                <a:sym typeface="Palatino" charset="0"/>
              </a:rPr>
              <a:t>Charged ID+MS</a:t>
            </a:r>
            <a:endParaRPr lang="en-US" sz="1600" dirty="0" smtClean="0">
              <a:ea typeface="Palatino" charset="0"/>
              <a:cs typeface="Palatino" charset="0"/>
              <a:sym typeface="Palatino" charset="0"/>
            </a:endParaRPr>
          </a:p>
          <a:p>
            <a:pPr marL="39688"/>
            <a:r>
              <a:rPr lang="en-US" sz="1600" dirty="0" smtClean="0">
                <a:ea typeface="Palatino" charset="0"/>
                <a:cs typeface="Palatino" charset="0"/>
                <a:sym typeface="Palatino" charset="0"/>
              </a:rPr>
              <a:t>    (R-hadrons,</a:t>
            </a:r>
          </a:p>
          <a:p>
            <a:pPr marL="39688"/>
            <a:r>
              <a:rPr lang="en-US" sz="1600" dirty="0" smtClean="0">
                <a:ea typeface="Palatino" charset="0"/>
                <a:cs typeface="Palatino" charset="0"/>
                <a:sym typeface="Palatino" charset="0"/>
              </a:rPr>
              <a:t>      </a:t>
            </a:r>
            <a:r>
              <a:rPr lang="en-US" sz="1600" dirty="0" err="1" smtClean="0">
                <a:ea typeface="Palatino" charset="0"/>
                <a:cs typeface="Palatino" charset="0"/>
                <a:sym typeface="Palatino" charset="0"/>
              </a:rPr>
              <a:t>sleptons</a:t>
            </a:r>
            <a:r>
              <a:rPr lang="en-US" sz="1600" dirty="0" smtClean="0">
                <a:ea typeface="Palatino" charset="0"/>
                <a:cs typeface="Palatino" charset="0"/>
                <a:sym typeface="Palatino" charset="0"/>
              </a:rPr>
              <a:t>)</a:t>
            </a:r>
          </a:p>
        </p:txBody>
      </p:sp>
      <p:sp>
        <p:nvSpPr>
          <p:cNvPr id="13" name="Rectangle 12"/>
          <p:cNvSpPr/>
          <p:nvPr/>
        </p:nvSpPr>
        <p:spPr>
          <a:xfrm>
            <a:off x="0" y="4152344"/>
            <a:ext cx="4572000" cy="1323439"/>
          </a:xfrm>
          <a:prstGeom prst="rect">
            <a:avLst/>
          </a:prstGeom>
        </p:spPr>
        <p:txBody>
          <a:bodyPr>
            <a:spAutoFit/>
          </a:bodyPr>
          <a:lstStyle/>
          <a:p>
            <a:pPr marL="39688"/>
            <a:endParaRPr lang="en-US" sz="1600" dirty="0" smtClean="0">
              <a:ea typeface="Palatino" charset="0"/>
              <a:cs typeface="Palatino" charset="0"/>
              <a:sym typeface="Palatino" charset="0"/>
            </a:endParaRPr>
          </a:p>
          <a:p>
            <a:pPr marL="39688">
              <a:buSzPct val="125000"/>
              <a:buFont typeface="Palatino" charset="0"/>
              <a:buChar char="•"/>
            </a:pPr>
            <a:r>
              <a:rPr lang="en-US" sz="1600" b="1" dirty="0" smtClean="0">
                <a:ea typeface="Palatino" charset="0"/>
                <a:cs typeface="Palatino" charset="0"/>
                <a:sym typeface="Palatino" charset="0"/>
              </a:rPr>
              <a:t>Charged ID only</a:t>
            </a:r>
            <a:endParaRPr lang="en-US" sz="1600" dirty="0" smtClean="0">
              <a:ea typeface="Palatino" charset="0"/>
              <a:cs typeface="Palatino" charset="0"/>
              <a:sym typeface="Palatino" charset="0"/>
            </a:endParaRPr>
          </a:p>
          <a:p>
            <a:pPr marL="39688"/>
            <a:r>
              <a:rPr lang="en-US" sz="1600" dirty="0" smtClean="0">
                <a:ea typeface="Palatino" charset="0"/>
                <a:cs typeface="Palatino" charset="0"/>
                <a:sym typeface="Palatino" charset="0"/>
              </a:rPr>
              <a:t>   (R-hadrons,</a:t>
            </a:r>
          </a:p>
          <a:p>
            <a:pPr marL="39688"/>
            <a:r>
              <a:rPr lang="en-US" sz="1600" dirty="0" smtClean="0">
                <a:ea typeface="Palatino" charset="0"/>
                <a:cs typeface="Palatino" charset="0"/>
                <a:sym typeface="Palatino" charset="0"/>
              </a:rPr>
              <a:t>     </a:t>
            </a:r>
            <a:r>
              <a:rPr lang="en-US" sz="1600" i="1" dirty="0" smtClean="0">
                <a:ea typeface="Palatino" charset="0"/>
                <a:cs typeface="Palatino" charset="0"/>
                <a:sym typeface="Palatino" charset="0"/>
              </a:rPr>
              <a:t>particles with</a:t>
            </a:r>
          </a:p>
          <a:p>
            <a:pPr marL="39688"/>
            <a:r>
              <a:rPr lang="en-US" sz="1600" i="1" dirty="0" smtClean="0">
                <a:ea typeface="Palatino" charset="0"/>
                <a:cs typeface="Palatino" charset="0"/>
                <a:sym typeface="Palatino" charset="0"/>
              </a:rPr>
              <a:t>     short lifetimes</a:t>
            </a:r>
            <a:r>
              <a:rPr lang="en-US" sz="1600" dirty="0" smtClean="0">
                <a:ea typeface="Palatino" charset="0"/>
                <a:cs typeface="Palatino" charset="0"/>
                <a:sym typeface="Palatino" charset="0"/>
              </a:rPr>
              <a:t>)</a:t>
            </a:r>
          </a:p>
        </p:txBody>
      </p:sp>
      <p:sp>
        <p:nvSpPr>
          <p:cNvPr id="14" name="Rectangle 13"/>
          <p:cNvSpPr/>
          <p:nvPr/>
        </p:nvSpPr>
        <p:spPr>
          <a:xfrm>
            <a:off x="50800" y="2828905"/>
            <a:ext cx="4572000" cy="830997"/>
          </a:xfrm>
          <a:prstGeom prst="rect">
            <a:avLst/>
          </a:prstGeom>
        </p:spPr>
        <p:txBody>
          <a:bodyPr>
            <a:spAutoFit/>
          </a:bodyPr>
          <a:lstStyle/>
          <a:p>
            <a:pPr marL="39688">
              <a:buSzPct val="125000"/>
              <a:buFont typeface="Palatino" charset="0"/>
              <a:buChar char="•"/>
            </a:pPr>
            <a:r>
              <a:rPr lang="en-US" sz="1600" b="1" dirty="0" smtClean="0">
                <a:ea typeface="Palatino" charset="0"/>
                <a:cs typeface="Palatino" charset="0"/>
                <a:sym typeface="Palatino" charset="0"/>
              </a:rPr>
              <a:t>Charged MS only</a:t>
            </a:r>
            <a:endParaRPr lang="en-US" sz="1600" dirty="0" smtClean="0">
              <a:ea typeface="Palatino" charset="0"/>
              <a:cs typeface="Palatino" charset="0"/>
              <a:sym typeface="Palatino" charset="0"/>
            </a:endParaRPr>
          </a:p>
          <a:p>
            <a:pPr marL="39688"/>
            <a:r>
              <a:rPr lang="en-US" sz="1600" dirty="0" smtClean="0">
                <a:ea typeface="Palatino" charset="0"/>
                <a:cs typeface="Palatino" charset="0"/>
                <a:sym typeface="Palatino" charset="0"/>
              </a:rPr>
              <a:t>   (R-hadrons)</a:t>
            </a:r>
          </a:p>
          <a:p>
            <a:pPr marL="39688"/>
            <a:endParaRPr lang="en-US" sz="1600" dirty="0" smtClean="0">
              <a:ea typeface="Palatino" charset="0"/>
              <a:cs typeface="Palatino" charset="0"/>
              <a:sym typeface="Palatino" charset="0"/>
            </a:endParaRPr>
          </a:p>
        </p:txBody>
      </p:sp>
      <p:grpSp>
        <p:nvGrpSpPr>
          <p:cNvPr id="17" name="Group 16"/>
          <p:cNvGrpSpPr/>
          <p:nvPr/>
        </p:nvGrpSpPr>
        <p:grpSpPr>
          <a:xfrm>
            <a:off x="2622534" y="1316038"/>
            <a:ext cx="3079370" cy="5464545"/>
            <a:chOff x="9496470" y="1118057"/>
            <a:chExt cx="3079370" cy="5464545"/>
          </a:xfrm>
        </p:grpSpPr>
        <p:sp>
          <p:nvSpPr>
            <p:cNvPr id="15" name="Line 5"/>
            <p:cNvSpPr>
              <a:spLocks noChangeShapeType="1"/>
            </p:cNvSpPr>
            <p:nvPr/>
          </p:nvSpPr>
          <p:spPr bwMode="auto">
            <a:xfrm>
              <a:off x="9496470" y="1118057"/>
              <a:ext cx="1534840" cy="2720283"/>
            </a:xfrm>
            <a:prstGeom prst="line">
              <a:avLst/>
            </a:prstGeom>
            <a:noFill/>
            <a:ln w="50800" cap="flat">
              <a:solidFill>
                <a:srgbClr val="66B132"/>
              </a:solidFill>
              <a:prstDash val="solid"/>
              <a:round/>
              <a:headEnd type="none" w="med" len="med"/>
              <a:tailEnd type="none" w="med" len="med"/>
            </a:ln>
          </p:spPr>
          <p:txBody>
            <a:bodyPr lIns="0" tIns="0" rIns="0" bIns="0">
              <a:prstTxWarp prst="textNoShape">
                <a:avLst/>
              </a:prstTxWarp>
            </a:bodyPr>
            <a:lstStyle/>
            <a:p>
              <a:endParaRPr lang="en-US"/>
            </a:p>
          </p:txBody>
        </p:sp>
        <p:sp>
          <p:nvSpPr>
            <p:cNvPr id="16" name="Line 5"/>
            <p:cNvSpPr>
              <a:spLocks noChangeShapeType="1"/>
            </p:cNvSpPr>
            <p:nvPr/>
          </p:nvSpPr>
          <p:spPr bwMode="auto">
            <a:xfrm>
              <a:off x="11041000" y="3862319"/>
              <a:ext cx="1534840" cy="2720283"/>
            </a:xfrm>
            <a:prstGeom prst="line">
              <a:avLst/>
            </a:prstGeom>
            <a:noFill/>
            <a:ln w="50800" cap="flat" cmpd="sng" algn="ctr">
              <a:solidFill>
                <a:srgbClr val="66B132"/>
              </a:solidFill>
              <a:prstDash val="sysDash"/>
              <a:round/>
              <a:headEnd type="none" w="med" len="med"/>
              <a:tailEnd type="none" w="med" len="med"/>
            </a:ln>
          </p:spPr>
          <p:txBody>
            <a:bodyPr lIns="0" tIns="0" rIns="0" bIns="0">
              <a:prstTxWarp prst="textNoShape">
                <a:avLst/>
              </a:prstTxWarp>
            </a:bodyPr>
            <a:lstStyle/>
            <a:p>
              <a:endParaRPr lang="en-US"/>
            </a:p>
          </p:txBody>
        </p:sp>
      </p:grpSp>
      <p:grpSp>
        <p:nvGrpSpPr>
          <p:cNvPr id="20" name="Group 19"/>
          <p:cNvGrpSpPr/>
          <p:nvPr/>
        </p:nvGrpSpPr>
        <p:grpSpPr>
          <a:xfrm>
            <a:off x="2622534" y="1316038"/>
            <a:ext cx="3055409" cy="5400546"/>
            <a:chOff x="9496470" y="1118057"/>
            <a:chExt cx="3055409" cy="5400546"/>
          </a:xfrm>
        </p:grpSpPr>
        <p:sp>
          <p:nvSpPr>
            <p:cNvPr id="18" name="Line 5"/>
            <p:cNvSpPr>
              <a:spLocks noChangeShapeType="1"/>
            </p:cNvSpPr>
            <p:nvPr/>
          </p:nvSpPr>
          <p:spPr bwMode="auto">
            <a:xfrm>
              <a:off x="9496470" y="1118057"/>
              <a:ext cx="1534840" cy="2720283"/>
            </a:xfrm>
            <a:prstGeom prst="line">
              <a:avLst/>
            </a:prstGeom>
            <a:noFill/>
            <a:ln w="50800" cap="flat" cmpd="sng" algn="ctr">
              <a:solidFill>
                <a:srgbClr val="66B132"/>
              </a:solidFill>
              <a:prstDash val="sysDash"/>
              <a:round/>
              <a:headEnd type="none" w="med" len="med"/>
              <a:tailEnd type="none" w="med" len="med"/>
            </a:ln>
          </p:spPr>
          <p:txBody>
            <a:bodyPr lIns="0" tIns="0" rIns="0" bIns="0">
              <a:prstTxWarp prst="textNoShape">
                <a:avLst/>
              </a:prstTxWarp>
            </a:bodyPr>
            <a:lstStyle/>
            <a:p>
              <a:endParaRPr lang="en-US"/>
            </a:p>
          </p:txBody>
        </p:sp>
        <p:sp>
          <p:nvSpPr>
            <p:cNvPr id="19" name="Line 5"/>
            <p:cNvSpPr>
              <a:spLocks noChangeShapeType="1"/>
            </p:cNvSpPr>
            <p:nvPr/>
          </p:nvSpPr>
          <p:spPr bwMode="auto">
            <a:xfrm>
              <a:off x="11017039" y="3798320"/>
              <a:ext cx="1534840" cy="2720283"/>
            </a:xfrm>
            <a:prstGeom prst="line">
              <a:avLst/>
            </a:prstGeom>
            <a:noFill/>
            <a:ln w="50800" cap="flat">
              <a:solidFill>
                <a:srgbClr val="66B132"/>
              </a:solidFill>
              <a:prstDash val="solid"/>
              <a:round/>
              <a:headEnd type="none" w="med" len="med"/>
              <a:tailEnd type="none" w="med" len="med"/>
            </a:ln>
          </p:spPr>
          <p:txBody>
            <a:bodyPr lIns="0" tIns="0" rIns="0" bIns="0">
              <a:prstTxWarp prst="textNoShape">
                <a:avLst/>
              </a:prstTxWarp>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p:bldP spid="13" grpId="0"/>
      <p:bldP spid="14"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4" name="Group 13"/>
          <p:cNvGrpSpPr/>
          <p:nvPr/>
        </p:nvGrpSpPr>
        <p:grpSpPr>
          <a:xfrm>
            <a:off x="-145333" y="1168400"/>
            <a:ext cx="9297988" cy="5648325"/>
            <a:chOff x="-145333" y="1168400"/>
            <a:chExt cx="9297988" cy="5648325"/>
          </a:xfrm>
        </p:grpSpPr>
        <p:pic>
          <p:nvPicPr>
            <p:cNvPr id="2" name="Picture 2"/>
            <p:cNvPicPr>
              <a:picLocks noChangeAspect="1" noChangeArrowheads="1"/>
            </p:cNvPicPr>
            <p:nvPr/>
          </p:nvPicPr>
          <p:blipFill>
            <a:blip r:embed="rId2"/>
            <a:srcRect/>
            <a:stretch>
              <a:fillRect/>
            </a:stretch>
          </p:blipFill>
          <p:spPr bwMode="auto">
            <a:xfrm>
              <a:off x="2370855" y="1316038"/>
              <a:ext cx="6781800" cy="5500687"/>
            </a:xfrm>
            <a:prstGeom prst="rect">
              <a:avLst/>
            </a:prstGeom>
            <a:noFill/>
            <a:ln w="9525" cap="flat">
              <a:noFill/>
              <a:round/>
              <a:headEnd/>
              <a:tailEnd/>
            </a:ln>
          </p:spPr>
        </p:pic>
        <p:sp>
          <p:nvSpPr>
            <p:cNvPr id="3" name="Text Box 3"/>
            <p:cNvSpPr txBox="1">
              <a:spLocks noChangeArrowheads="1"/>
            </p:cNvSpPr>
            <p:nvPr/>
          </p:nvSpPr>
          <p:spPr bwMode="auto">
            <a:xfrm>
              <a:off x="7534993" y="6245225"/>
              <a:ext cx="312737" cy="304800"/>
            </a:xfrm>
            <a:prstGeom prst="rect">
              <a:avLst/>
            </a:prstGeom>
            <a:noFill/>
            <a:ln w="12700">
              <a:noFill/>
              <a:miter lim="800000"/>
              <a:headEnd/>
              <a:tailEnd/>
            </a:ln>
            <a:effectLst/>
          </p:spPr>
          <p:txBody>
            <a:bodyPr wrap="none">
              <a:prstTxWarp prst="textNoShape">
                <a:avLst/>
              </a:prstTxWarp>
            </a:bodyPr>
            <a:lstStyle/>
            <a:p>
              <a:pPr algn="ctr"/>
              <a:fld id="{0D6B2420-D4EF-ED4F-B2C3-E37FCCC8AF84}" type="slidenum">
                <a:rPr lang="en-US" sz="1400">
                  <a:solidFill>
                    <a:schemeClr val="tx1"/>
                  </a:solidFill>
                  <a:ea typeface="Arial" charset="0"/>
                  <a:cs typeface="Arial" charset="0"/>
                </a:rPr>
                <a:pPr algn="ctr"/>
                <a:t>24</a:t>
              </a:fld>
              <a:endParaRPr lang="en-US" sz="1400">
                <a:solidFill>
                  <a:schemeClr val="tx1"/>
                </a:solidFill>
                <a:ea typeface="Arial" charset="0"/>
                <a:cs typeface="Arial" charset="0"/>
              </a:endParaRPr>
            </a:p>
          </p:txBody>
        </p:sp>
        <p:pic>
          <p:nvPicPr>
            <p:cNvPr id="4" name="Picture 5"/>
            <p:cNvPicPr>
              <a:picLocks noChangeAspect="1" noChangeArrowheads="1"/>
            </p:cNvPicPr>
            <p:nvPr/>
          </p:nvPicPr>
          <p:blipFill>
            <a:blip r:embed="rId3"/>
            <a:srcRect/>
            <a:stretch>
              <a:fillRect/>
            </a:stretch>
          </p:blipFill>
          <p:spPr bwMode="auto">
            <a:xfrm>
              <a:off x="72155" y="5016500"/>
              <a:ext cx="2324100" cy="1781175"/>
            </a:xfrm>
            <a:prstGeom prst="rect">
              <a:avLst/>
            </a:prstGeom>
            <a:noFill/>
            <a:ln w="9525" cap="flat">
              <a:noFill/>
              <a:round/>
              <a:headEnd/>
              <a:tailEnd/>
            </a:ln>
          </p:spPr>
        </p:pic>
        <p:sp>
          <p:nvSpPr>
            <p:cNvPr id="5" name="Line 6"/>
            <p:cNvSpPr>
              <a:spLocks noChangeShapeType="1"/>
            </p:cNvSpPr>
            <p:nvPr/>
          </p:nvSpPr>
          <p:spPr bwMode="auto">
            <a:xfrm>
              <a:off x="1897780" y="5768975"/>
              <a:ext cx="3648075" cy="642938"/>
            </a:xfrm>
            <a:prstGeom prst="line">
              <a:avLst/>
            </a:prstGeom>
            <a:noFill/>
            <a:ln w="50800" cap="flat">
              <a:solidFill>
                <a:srgbClr val="D90B00"/>
              </a:solidFill>
              <a:prstDash val="solid"/>
              <a:round/>
              <a:headEnd type="stealth" w="med" len="med"/>
              <a:tailEnd type="none" w="med" len="med"/>
            </a:ln>
          </p:spPr>
          <p:txBody>
            <a:bodyPr lIns="0" tIns="0" rIns="0" bIns="0">
              <a:prstTxWarp prst="textNoShape">
                <a:avLst/>
              </a:prstTxWarp>
            </a:bodyPr>
            <a:lstStyle/>
            <a:p>
              <a:endParaRPr lang="en-US"/>
            </a:p>
          </p:txBody>
        </p:sp>
        <p:pic>
          <p:nvPicPr>
            <p:cNvPr id="6" name="Picture 7"/>
            <p:cNvPicPr>
              <a:picLocks noChangeAspect="1" noChangeArrowheads="1"/>
            </p:cNvPicPr>
            <p:nvPr/>
          </p:nvPicPr>
          <p:blipFill>
            <a:blip r:embed="rId4"/>
            <a:srcRect/>
            <a:stretch>
              <a:fillRect/>
            </a:stretch>
          </p:blipFill>
          <p:spPr bwMode="auto">
            <a:xfrm>
              <a:off x="72155" y="3694113"/>
              <a:ext cx="2184400" cy="1360487"/>
            </a:xfrm>
            <a:prstGeom prst="rect">
              <a:avLst/>
            </a:prstGeom>
            <a:noFill/>
            <a:ln w="9525" cap="flat">
              <a:noFill/>
              <a:round/>
              <a:headEnd/>
              <a:tailEnd/>
            </a:ln>
          </p:spPr>
        </p:pic>
        <p:sp>
          <p:nvSpPr>
            <p:cNvPr id="7" name="Line 8"/>
            <p:cNvSpPr>
              <a:spLocks noChangeShapeType="1"/>
            </p:cNvSpPr>
            <p:nvPr/>
          </p:nvSpPr>
          <p:spPr bwMode="auto">
            <a:xfrm>
              <a:off x="2680418" y="1333500"/>
              <a:ext cx="2984500" cy="5300663"/>
            </a:xfrm>
            <a:prstGeom prst="line">
              <a:avLst/>
            </a:prstGeom>
            <a:noFill/>
            <a:ln w="50800" cap="flat">
              <a:solidFill>
                <a:srgbClr val="66B132"/>
              </a:solidFill>
              <a:prstDash val="solid"/>
              <a:round/>
              <a:headEnd type="none" w="med" len="med"/>
              <a:tailEnd type="none" w="med" len="med"/>
            </a:ln>
          </p:spPr>
          <p:txBody>
            <a:bodyPr lIns="0" tIns="0" rIns="0" bIns="0">
              <a:prstTxWarp prst="textNoShape">
                <a:avLst/>
              </a:prstTxWarp>
            </a:bodyPr>
            <a:lstStyle/>
            <a:p>
              <a:endParaRPr lang="en-US"/>
            </a:p>
          </p:txBody>
        </p:sp>
        <p:sp>
          <p:nvSpPr>
            <p:cNvPr id="8" name="Line 9"/>
            <p:cNvSpPr>
              <a:spLocks noChangeShapeType="1"/>
            </p:cNvSpPr>
            <p:nvPr/>
          </p:nvSpPr>
          <p:spPr bwMode="auto">
            <a:xfrm>
              <a:off x="1932705" y="4270375"/>
              <a:ext cx="3600450" cy="2154238"/>
            </a:xfrm>
            <a:prstGeom prst="line">
              <a:avLst/>
            </a:prstGeom>
            <a:noFill/>
            <a:ln w="50800" cap="flat">
              <a:solidFill>
                <a:srgbClr val="D90B00"/>
              </a:solidFill>
              <a:prstDash val="solid"/>
              <a:round/>
              <a:headEnd type="stealth" w="med" len="med"/>
              <a:tailEnd type="none" w="med" len="med"/>
            </a:ln>
          </p:spPr>
          <p:txBody>
            <a:bodyPr lIns="0" tIns="0" rIns="0" bIns="0">
              <a:prstTxWarp prst="textNoShape">
                <a:avLst/>
              </a:prstTxWarp>
            </a:bodyPr>
            <a:lstStyle/>
            <a:p>
              <a:endParaRPr lang="en-US"/>
            </a:p>
          </p:txBody>
        </p:sp>
        <p:sp>
          <p:nvSpPr>
            <p:cNvPr id="9" name="Rectangle 10"/>
            <p:cNvSpPr>
              <a:spLocks/>
            </p:cNvSpPr>
            <p:nvPr/>
          </p:nvSpPr>
          <p:spPr bwMode="auto">
            <a:xfrm>
              <a:off x="2408955" y="2146300"/>
              <a:ext cx="814388" cy="4445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sz="2400" b="1">
                  <a:solidFill>
                    <a:srgbClr val="66B132"/>
                  </a:solidFill>
                  <a:ea typeface="Arial" charset="0"/>
                  <a:cs typeface="Arial" charset="0"/>
                </a:rPr>
                <a:t>SMP</a:t>
              </a:r>
            </a:p>
          </p:txBody>
        </p:sp>
        <p:pic>
          <p:nvPicPr>
            <p:cNvPr id="10" name="Picture 11"/>
            <p:cNvPicPr>
              <a:picLocks noChangeAspect="1" noChangeArrowheads="1"/>
            </p:cNvPicPr>
            <p:nvPr/>
          </p:nvPicPr>
          <p:blipFill>
            <a:blip r:embed="rId5"/>
            <a:srcRect/>
            <a:stretch>
              <a:fillRect/>
            </a:stretch>
          </p:blipFill>
          <p:spPr bwMode="auto">
            <a:xfrm>
              <a:off x="-145333" y="1397000"/>
              <a:ext cx="2513013" cy="1701800"/>
            </a:xfrm>
            <a:prstGeom prst="rect">
              <a:avLst/>
            </a:prstGeom>
            <a:noFill/>
            <a:ln w="9525" cap="flat">
              <a:noFill/>
              <a:round/>
              <a:headEnd/>
              <a:tailEnd/>
            </a:ln>
          </p:spPr>
        </p:pic>
        <p:sp>
          <p:nvSpPr>
            <p:cNvPr id="11" name="Line 12"/>
            <p:cNvSpPr>
              <a:spLocks noChangeShapeType="1"/>
            </p:cNvSpPr>
            <p:nvPr/>
          </p:nvSpPr>
          <p:spPr bwMode="auto">
            <a:xfrm>
              <a:off x="1780305" y="2620963"/>
              <a:ext cx="2317750" cy="1265237"/>
            </a:xfrm>
            <a:prstGeom prst="line">
              <a:avLst/>
            </a:prstGeom>
            <a:noFill/>
            <a:ln w="50800" cap="flat">
              <a:solidFill>
                <a:srgbClr val="D90B00"/>
              </a:solidFill>
              <a:prstDash val="solid"/>
              <a:round/>
              <a:headEnd type="stealth" w="med" len="med"/>
              <a:tailEnd type="none" w="med" len="med"/>
            </a:ln>
          </p:spPr>
          <p:txBody>
            <a:bodyPr lIns="0" tIns="0" rIns="0" bIns="0">
              <a:prstTxWarp prst="textNoShape">
                <a:avLst/>
              </a:prstTxWarp>
            </a:bodyPr>
            <a:lstStyle/>
            <a:p>
              <a:endParaRPr lang="en-US"/>
            </a:p>
          </p:txBody>
        </p:sp>
        <p:sp>
          <p:nvSpPr>
            <p:cNvPr id="12" name="Rectangle 13"/>
            <p:cNvSpPr>
              <a:spLocks/>
            </p:cNvSpPr>
            <p:nvPr/>
          </p:nvSpPr>
          <p:spPr bwMode="auto">
            <a:xfrm>
              <a:off x="72155" y="3378200"/>
              <a:ext cx="763588" cy="3556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b="1">
                  <a:solidFill>
                    <a:schemeClr val="tx1"/>
                  </a:solidFill>
                  <a:ea typeface="Arial" charset="0"/>
                  <a:cs typeface="Arial" charset="0"/>
                </a:rPr>
                <a:t>Pixel:</a:t>
              </a:r>
            </a:p>
          </p:txBody>
        </p:sp>
        <p:sp>
          <p:nvSpPr>
            <p:cNvPr id="13" name="Rectangle 14"/>
            <p:cNvSpPr>
              <a:spLocks/>
            </p:cNvSpPr>
            <p:nvPr/>
          </p:nvSpPr>
          <p:spPr bwMode="auto">
            <a:xfrm>
              <a:off x="135655" y="1168400"/>
              <a:ext cx="1486444" cy="276999"/>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b="1" dirty="0" smtClean="0">
                  <a:solidFill>
                    <a:schemeClr val="tx1"/>
                  </a:solidFill>
                  <a:ea typeface="Arial" charset="0"/>
                  <a:cs typeface="Arial" charset="0"/>
                </a:rPr>
                <a:t>Tile (or </a:t>
              </a:r>
              <a:r>
                <a:rPr lang="en-US" b="1" dirty="0" err="1" smtClean="0">
                  <a:solidFill>
                    <a:schemeClr val="tx1"/>
                  </a:solidFill>
                  <a:ea typeface="Arial" charset="0"/>
                  <a:cs typeface="Arial" charset="0"/>
                </a:rPr>
                <a:t>LAr</a:t>
              </a:r>
              <a:r>
                <a:rPr lang="en-US" b="1" dirty="0" smtClean="0">
                  <a:solidFill>
                    <a:schemeClr val="tx1"/>
                  </a:solidFill>
                  <a:ea typeface="Arial" charset="0"/>
                  <a:cs typeface="Arial" charset="0"/>
                </a:rPr>
                <a:t>):</a:t>
              </a:r>
              <a:endParaRPr lang="en-US" b="1" dirty="0">
                <a:solidFill>
                  <a:schemeClr val="tx1"/>
                </a:solidFill>
                <a:ea typeface="Arial" charset="0"/>
                <a:cs typeface="Arial" charset="0"/>
              </a:endParaRPr>
            </a:p>
          </p:txBody>
        </p:sp>
      </p:grpSp>
      <p:sp>
        <p:nvSpPr>
          <p:cNvPr id="15" name="Title 3"/>
          <p:cNvSpPr txBox="1">
            <a:spLocks/>
          </p:cNvSpPr>
          <p:nvPr/>
        </p:nvSpPr>
        <p:spPr>
          <a:xfrm>
            <a:off x="549275" y="107576"/>
            <a:ext cx="8042276" cy="1336956"/>
          </a:xfrm>
          <a:prstGeom prst="rect">
            <a:avLst/>
          </a:prstGeom>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smtClean="0">
                <a:ln>
                  <a:noFill/>
                </a:ln>
                <a:solidFill>
                  <a:schemeClr val="accent1"/>
                </a:solidFill>
                <a:effectLst/>
                <a:uLnTx/>
                <a:uFillTx/>
                <a:latin typeface="+mj-lt"/>
                <a:ea typeface="+mj-ea"/>
                <a:cs typeface="+mj-cs"/>
              </a:rPr>
              <a:t>Stable heavy particles in detector</a:t>
            </a:r>
            <a:endParaRPr kumimoji="0" lang="en-US" sz="3500" b="0" i="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SMPs</a:t>
            </a:r>
            <a:r>
              <a:rPr lang="en-US" dirty="0" smtClean="0"/>
              <a:t> results</a:t>
            </a:r>
            <a:endParaRPr lang="en-US" dirty="0"/>
          </a:p>
        </p:txBody>
      </p:sp>
      <p:pic>
        <p:nvPicPr>
          <p:cNvPr id="4" name="Picture 3"/>
          <p:cNvPicPr>
            <a:picLocks noChangeAspect="1" noChangeArrowheads="1"/>
          </p:cNvPicPr>
          <p:nvPr/>
        </p:nvPicPr>
        <p:blipFill>
          <a:blip r:embed="rId2"/>
          <a:srcRect/>
          <a:stretch>
            <a:fillRect/>
          </a:stretch>
        </p:blipFill>
        <p:spPr bwMode="auto">
          <a:xfrm>
            <a:off x="173038" y="1680706"/>
            <a:ext cx="4673600" cy="4283075"/>
          </a:xfrm>
          <a:prstGeom prst="rect">
            <a:avLst/>
          </a:prstGeom>
          <a:noFill/>
          <a:ln w="9525">
            <a:noFill/>
            <a:round/>
            <a:headEnd/>
            <a:tailEnd/>
          </a:ln>
        </p:spPr>
      </p:pic>
      <p:pic>
        <p:nvPicPr>
          <p:cNvPr id="5" name="Picture 4"/>
          <p:cNvPicPr>
            <a:picLocks noChangeAspect="1" noChangeArrowheads="1"/>
          </p:cNvPicPr>
          <p:nvPr/>
        </p:nvPicPr>
        <p:blipFill>
          <a:blip r:embed="rId3"/>
          <a:srcRect/>
          <a:stretch>
            <a:fillRect/>
          </a:stretch>
        </p:blipFill>
        <p:spPr bwMode="auto">
          <a:xfrm>
            <a:off x="4935538" y="1636256"/>
            <a:ext cx="4094162" cy="4394200"/>
          </a:xfrm>
          <a:prstGeom prst="rect">
            <a:avLst/>
          </a:prstGeom>
          <a:noFill/>
          <a:ln w="9525">
            <a:noFill/>
            <a:round/>
            <a:headEnd/>
            <a:tailEnd/>
          </a:ln>
        </p:spPr>
      </p:pic>
      <p:sp>
        <p:nvSpPr>
          <p:cNvPr id="6" name="Rectangle 5"/>
          <p:cNvSpPr>
            <a:spLocks/>
          </p:cNvSpPr>
          <p:nvPr/>
        </p:nvSpPr>
        <p:spPr bwMode="auto">
          <a:xfrm>
            <a:off x="1003300" y="4900156"/>
            <a:ext cx="1652588" cy="355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b="1">
                <a:solidFill>
                  <a:srgbClr val="D90B00"/>
                </a:solidFill>
                <a:ea typeface="Arial" charset="0"/>
                <a:cs typeface="Arial" charset="0"/>
              </a:rPr>
              <a:t>Slepton limits</a:t>
            </a:r>
          </a:p>
        </p:txBody>
      </p:sp>
      <p:sp>
        <p:nvSpPr>
          <p:cNvPr id="7" name="Rectangle 6"/>
          <p:cNvSpPr>
            <a:spLocks/>
          </p:cNvSpPr>
          <p:nvPr/>
        </p:nvSpPr>
        <p:spPr bwMode="auto">
          <a:xfrm>
            <a:off x="6858000" y="4900156"/>
            <a:ext cx="1830388" cy="3556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b="1">
                <a:solidFill>
                  <a:srgbClr val="D90B00"/>
                </a:solidFill>
                <a:ea typeface="Arial" charset="0"/>
                <a:cs typeface="Arial" charset="0"/>
              </a:rPr>
              <a:t>R-hadron limits</a:t>
            </a:r>
          </a:p>
        </p:txBody>
      </p:sp>
      <p:grpSp>
        <p:nvGrpSpPr>
          <p:cNvPr id="11" name="Group 10"/>
          <p:cNvGrpSpPr/>
          <p:nvPr/>
        </p:nvGrpSpPr>
        <p:grpSpPr>
          <a:xfrm>
            <a:off x="811384" y="5937507"/>
            <a:ext cx="4694150" cy="920493"/>
            <a:chOff x="800099" y="5372100"/>
            <a:chExt cx="5283595" cy="1333500"/>
          </a:xfrm>
        </p:grpSpPr>
        <p:sp>
          <p:nvSpPr>
            <p:cNvPr id="9" name="Rectangle 7"/>
            <p:cNvSpPr>
              <a:spLocks/>
            </p:cNvSpPr>
            <p:nvPr/>
          </p:nvSpPr>
          <p:spPr bwMode="auto">
            <a:xfrm>
              <a:off x="812800" y="5372100"/>
              <a:ext cx="5236420" cy="1333500"/>
            </a:xfrm>
            <a:prstGeom prst="rect">
              <a:avLst/>
            </a:prstGeom>
            <a:solidFill>
              <a:srgbClr val="F30000"/>
            </a:solidFill>
            <a:ln w="9525">
              <a:solidFill>
                <a:schemeClr val="tx1"/>
              </a:solidFill>
              <a:round/>
              <a:headEnd/>
              <a:tailEnd/>
            </a:ln>
          </p:spPr>
          <p:txBody>
            <a:bodyPr lIns="0" tIns="0" rIns="0" bIns="0">
              <a:prstTxWarp prst="textNoShape">
                <a:avLst/>
              </a:prstTxWarp>
            </a:bodyPr>
            <a:lstStyle/>
            <a:p>
              <a:endParaRPr lang="en-US" sz="1400" dirty="0"/>
            </a:p>
          </p:txBody>
        </p:sp>
        <p:sp>
          <p:nvSpPr>
            <p:cNvPr id="10" name="Rectangle 8"/>
            <p:cNvSpPr>
              <a:spLocks/>
            </p:cNvSpPr>
            <p:nvPr/>
          </p:nvSpPr>
          <p:spPr bwMode="auto">
            <a:xfrm>
              <a:off x="800099" y="5384800"/>
              <a:ext cx="5283595" cy="1320800"/>
            </a:xfrm>
            <a:prstGeom prst="rect">
              <a:avLst/>
            </a:prstGeom>
            <a:noFill/>
            <a:ln w="12700">
              <a:noFill/>
              <a:miter lim="800000"/>
              <a:headEnd/>
              <a:tailEnd/>
            </a:ln>
          </p:spPr>
          <p:txBody>
            <a:bodyPr lIns="0" tIns="0" rIns="40639" bIns="0">
              <a:prstTxWarp prst="textNoShape">
                <a:avLst/>
              </a:prstTxWarp>
            </a:bodyPr>
            <a:lstStyle/>
            <a:p>
              <a:pPr marL="39688"/>
              <a:r>
                <a:rPr lang="en-US" sz="1400" u="sng" dirty="0">
                  <a:solidFill>
                    <a:schemeClr val="tx1"/>
                  </a:solidFill>
                  <a:ea typeface="Palatino" charset="0"/>
                  <a:cs typeface="Palatino" charset="0"/>
                  <a:sym typeface="Palatino" charset="0"/>
                </a:rPr>
                <a:t>Limits set (95% CL):</a:t>
              </a:r>
            </a:p>
            <a:p>
              <a:pPr marL="39688"/>
              <a:r>
                <a:rPr lang="en-US" sz="1400" dirty="0">
                  <a:solidFill>
                    <a:schemeClr val="tx1"/>
                  </a:solidFill>
                  <a:ea typeface="Palatino" charset="0"/>
                  <a:cs typeface="Palatino" charset="0"/>
                  <a:sym typeface="Palatino" charset="0"/>
                </a:rPr>
                <a:t>R-hadrons (</a:t>
              </a:r>
              <a:r>
                <a:rPr lang="en-US" sz="1400" dirty="0" err="1">
                  <a:solidFill>
                    <a:schemeClr val="tx1"/>
                  </a:solidFill>
                  <a:ea typeface="Palatino" charset="0"/>
                  <a:cs typeface="Palatino" charset="0"/>
                  <a:sym typeface="Palatino" charset="0"/>
                </a:rPr>
                <a:t>τ</a:t>
              </a:r>
              <a:r>
                <a:rPr lang="en-US" sz="1400" dirty="0">
                  <a:solidFill>
                    <a:schemeClr val="tx1"/>
                  </a:solidFill>
                  <a:ea typeface="Palatino" charset="0"/>
                  <a:cs typeface="Palatino" charset="0"/>
                  <a:sym typeface="Palatino" charset="0"/>
                </a:rPr>
                <a:t> ~ ns):        </a:t>
              </a:r>
              <a:r>
                <a:rPr lang="en-US" sz="1400" dirty="0" smtClean="0">
                  <a:solidFill>
                    <a:schemeClr val="tx1"/>
                  </a:solidFill>
                  <a:ea typeface="Palatino" charset="0"/>
                  <a:cs typeface="Palatino" charset="0"/>
                  <a:sym typeface="Palatino" charset="0"/>
                </a:rPr>
                <a:t> 986 </a:t>
              </a:r>
              <a:r>
                <a:rPr lang="en-US" sz="1400" dirty="0">
                  <a:solidFill>
                    <a:schemeClr val="tx1"/>
                  </a:solidFill>
                  <a:ea typeface="Palatino" charset="0"/>
                  <a:cs typeface="Palatino" charset="0"/>
                  <a:sym typeface="Palatino" charset="0"/>
                </a:rPr>
                <a:t>(940) </a:t>
              </a:r>
              <a:r>
                <a:rPr lang="en-US" sz="1400" dirty="0" err="1">
                  <a:solidFill>
                    <a:schemeClr val="tx1"/>
                  </a:solidFill>
                  <a:ea typeface="Palatino" charset="0"/>
                  <a:cs typeface="Palatino" charset="0"/>
                  <a:sym typeface="Palatino" charset="0"/>
                </a:rPr>
                <a:t>GeV</a:t>
              </a:r>
              <a:endParaRPr lang="en-US" sz="1400" dirty="0">
                <a:solidFill>
                  <a:schemeClr val="tx1"/>
                </a:solidFill>
                <a:ea typeface="Palatino" charset="0"/>
                <a:cs typeface="Palatino" charset="0"/>
                <a:sym typeface="Palatino" charset="0"/>
              </a:endParaRPr>
            </a:p>
            <a:p>
              <a:pPr marL="39688"/>
              <a:r>
                <a:rPr lang="en-US" sz="1400" dirty="0">
                  <a:solidFill>
                    <a:schemeClr val="tx1"/>
                  </a:solidFill>
                  <a:ea typeface="Palatino" charset="0"/>
                  <a:cs typeface="Palatino" charset="0"/>
                  <a:sym typeface="Palatino" charset="0"/>
                </a:rPr>
                <a:t>Stops and </a:t>
              </a:r>
              <a:r>
                <a:rPr lang="en-US" sz="1400" dirty="0" err="1">
                  <a:solidFill>
                    <a:schemeClr val="tx1"/>
                  </a:solidFill>
                  <a:ea typeface="Palatino" charset="0"/>
                  <a:cs typeface="Palatino" charset="0"/>
                  <a:sym typeface="Palatino" charset="0"/>
                </a:rPr>
                <a:t>Sbottoms</a:t>
              </a:r>
              <a:r>
                <a:rPr lang="en-US" sz="1400" dirty="0">
                  <a:solidFill>
                    <a:schemeClr val="tx1"/>
                  </a:solidFill>
                  <a:ea typeface="Palatino" charset="0"/>
                  <a:cs typeface="Palatino" charset="0"/>
                  <a:sym typeface="Palatino" charset="0"/>
                </a:rPr>
                <a:t>:  683 and 612 </a:t>
              </a:r>
              <a:r>
                <a:rPr lang="en-US" sz="1400" dirty="0" err="1">
                  <a:solidFill>
                    <a:schemeClr val="tx1"/>
                  </a:solidFill>
                  <a:ea typeface="Palatino" charset="0"/>
                  <a:cs typeface="Palatino" charset="0"/>
                  <a:sym typeface="Palatino" charset="0"/>
                </a:rPr>
                <a:t>GeV</a:t>
              </a:r>
              <a:endParaRPr lang="en-US" sz="1400" dirty="0">
                <a:solidFill>
                  <a:schemeClr val="tx1"/>
                </a:solidFill>
                <a:ea typeface="Palatino" charset="0"/>
                <a:cs typeface="Palatino" charset="0"/>
                <a:sym typeface="Palatino" charset="0"/>
              </a:endParaRPr>
            </a:p>
            <a:p>
              <a:pPr marL="39688"/>
              <a:r>
                <a:rPr lang="en-US" sz="1400" dirty="0" err="1">
                  <a:solidFill>
                    <a:schemeClr val="tx1"/>
                  </a:solidFill>
                  <a:ea typeface="Palatino" charset="0"/>
                  <a:cs typeface="Palatino" charset="0"/>
                  <a:sym typeface="Palatino" charset="0"/>
                </a:rPr>
                <a:t>Sleptons</a:t>
              </a:r>
              <a:r>
                <a:rPr lang="en-US" sz="1400" dirty="0">
                  <a:solidFill>
                    <a:schemeClr val="tx1"/>
                  </a:solidFill>
                  <a:ea typeface="Palatino" charset="0"/>
                  <a:cs typeface="Palatino" charset="0"/>
                  <a:sym typeface="Palatino" charset="0"/>
                </a:rPr>
                <a:t>:                               </a:t>
              </a:r>
              <a:r>
                <a:rPr lang="en-US" sz="1400" dirty="0" smtClean="0">
                  <a:solidFill>
                    <a:schemeClr val="tx1"/>
                  </a:solidFill>
                  <a:ea typeface="Palatino" charset="0"/>
                  <a:cs typeface="Palatino" charset="0"/>
                  <a:sym typeface="Palatino" charset="0"/>
                </a:rPr>
                <a:t>  </a:t>
              </a:r>
              <a:r>
                <a:rPr lang="en-US" sz="1400" dirty="0">
                  <a:solidFill>
                    <a:schemeClr val="tx1"/>
                  </a:solidFill>
                  <a:ea typeface="Palatino" charset="0"/>
                  <a:cs typeface="Palatino" charset="0"/>
                  <a:sym typeface="Palatino" charset="0"/>
                </a:rPr>
                <a:t>278 </a:t>
              </a:r>
              <a:r>
                <a:rPr lang="en-US" sz="1400" dirty="0" err="1">
                  <a:solidFill>
                    <a:schemeClr val="tx1"/>
                  </a:solidFill>
                  <a:ea typeface="Palatino" charset="0"/>
                  <a:cs typeface="Palatino" charset="0"/>
                  <a:sym typeface="Palatino" charset="0"/>
                </a:rPr>
                <a:t>GeV</a:t>
              </a:r>
              <a:endParaRPr lang="en-US" sz="1400" dirty="0">
                <a:solidFill>
                  <a:schemeClr val="tx1"/>
                </a:solidFill>
                <a:ea typeface="Palatino" charset="0"/>
                <a:cs typeface="Palatino" charset="0"/>
                <a:sym typeface="Palatino"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25780" y="566546"/>
            <a:ext cx="8042276" cy="1336956"/>
          </a:xfrm>
        </p:spPr>
        <p:txBody>
          <a:bodyPr/>
          <a:lstStyle/>
          <a:p>
            <a:r>
              <a:rPr lang="en-US" dirty="0" smtClean="0"/>
              <a:t>Indirect searches  for new physics</a:t>
            </a:r>
            <a:endParaRPr lang="en-US" dirty="0"/>
          </a:p>
        </p:txBody>
      </p:sp>
      <p:pic>
        <p:nvPicPr>
          <p:cNvPr id="3" name="Picture 2"/>
          <p:cNvPicPr>
            <a:picLocks noChangeAspect="1"/>
          </p:cNvPicPr>
          <p:nvPr/>
        </p:nvPicPr>
        <p:blipFill>
          <a:blip r:embed="rId2"/>
          <a:stretch>
            <a:fillRect/>
          </a:stretch>
        </p:blipFill>
        <p:spPr>
          <a:xfrm>
            <a:off x="549275" y="1919870"/>
            <a:ext cx="4204060" cy="4073589"/>
          </a:xfrm>
          <a:prstGeom prst="rect">
            <a:avLst/>
          </a:prstGeom>
        </p:spPr>
      </p:pic>
      <p:sp>
        <p:nvSpPr>
          <p:cNvPr id="4" name="Rectangle 3"/>
          <p:cNvSpPr>
            <a:spLocks/>
          </p:cNvSpPr>
          <p:nvPr/>
        </p:nvSpPr>
        <p:spPr bwMode="auto">
          <a:xfrm>
            <a:off x="5012531" y="2732124"/>
            <a:ext cx="3655525" cy="600164"/>
          </a:xfrm>
          <a:prstGeom prst="rect">
            <a:avLst/>
          </a:prstGeom>
          <a:noFill/>
          <a:ln w="12700">
            <a:noFill/>
            <a:miter lim="800000"/>
            <a:headEnd/>
            <a:tailEnd/>
          </a:ln>
        </p:spPr>
        <p:txBody>
          <a:bodyPr wrap="square" lIns="0" tIns="0" rIns="40639" bIns="0">
            <a:prstTxWarp prst="textNoShape">
              <a:avLst/>
            </a:prstTxWarp>
            <a:spAutoFit/>
          </a:bodyPr>
          <a:lstStyle/>
          <a:p>
            <a:pPr marL="39688"/>
            <a:r>
              <a:rPr lang="en-US" sz="1300" i="1" dirty="0">
                <a:solidFill>
                  <a:schemeClr val="tx1"/>
                </a:solidFill>
                <a:ea typeface="Palatino" charset="0"/>
                <a:cs typeface="Palatino" charset="0"/>
                <a:sym typeface="Palatino" charset="0"/>
              </a:rPr>
              <a:t>“The W mass is</a:t>
            </a:r>
            <a:r>
              <a:rPr lang="en-US" sz="1300" i="1" dirty="0" smtClean="0">
                <a:solidFill>
                  <a:schemeClr val="tx1"/>
                </a:solidFill>
                <a:ea typeface="Palatino" charset="0"/>
                <a:cs typeface="Palatino" charset="0"/>
                <a:sym typeface="Palatino" charset="0"/>
              </a:rPr>
              <a:t> </a:t>
            </a:r>
            <a:r>
              <a:rPr lang="en-US" sz="1300" i="1" dirty="0" smtClean="0">
                <a:ea typeface="Palatino" charset="0"/>
                <a:cs typeface="Palatino" charset="0"/>
                <a:sym typeface="Palatino" charset="0"/>
              </a:rPr>
              <a:t>probably </a:t>
            </a:r>
            <a:r>
              <a:rPr lang="en-US" sz="1300" i="1" dirty="0" smtClean="0">
                <a:solidFill>
                  <a:schemeClr val="tx1"/>
                </a:solidFill>
                <a:ea typeface="Palatino" charset="0"/>
                <a:cs typeface="Palatino" charset="0"/>
                <a:sym typeface="Palatino" charset="0"/>
              </a:rPr>
              <a:t>the </a:t>
            </a:r>
            <a:r>
              <a:rPr lang="en-US" sz="1300" i="1" dirty="0">
                <a:solidFill>
                  <a:schemeClr val="tx1"/>
                </a:solidFill>
                <a:ea typeface="Palatino" charset="0"/>
                <a:cs typeface="Palatino" charset="0"/>
                <a:sym typeface="Palatino" charset="0"/>
              </a:rPr>
              <a:t>most</a:t>
            </a:r>
            <a:r>
              <a:rPr lang="en-US" sz="1300" i="1" dirty="0" smtClean="0">
                <a:solidFill>
                  <a:schemeClr val="tx1"/>
                </a:solidFill>
                <a:ea typeface="Palatino" charset="0"/>
                <a:cs typeface="Palatino" charset="0"/>
                <a:sym typeface="Palatino" charset="0"/>
              </a:rPr>
              <a:t> powerful </a:t>
            </a:r>
            <a:r>
              <a:rPr lang="en-US" sz="1300" i="1" dirty="0">
                <a:solidFill>
                  <a:schemeClr val="tx1"/>
                </a:solidFill>
                <a:ea typeface="Palatino" charset="0"/>
                <a:cs typeface="Palatino" charset="0"/>
                <a:sym typeface="Palatino" charset="0"/>
              </a:rPr>
              <a:t>indirect</a:t>
            </a:r>
            <a:r>
              <a:rPr lang="en-US" sz="1300" i="1" dirty="0" smtClean="0">
                <a:solidFill>
                  <a:schemeClr val="tx1"/>
                </a:solidFill>
                <a:ea typeface="Palatino" charset="0"/>
                <a:cs typeface="Palatino" charset="0"/>
                <a:sym typeface="Palatino" charset="0"/>
              </a:rPr>
              <a:t>  probe </a:t>
            </a:r>
            <a:r>
              <a:rPr lang="en-US" sz="1300" i="1" dirty="0">
                <a:solidFill>
                  <a:schemeClr val="tx1"/>
                </a:solidFill>
                <a:ea typeface="Palatino" charset="0"/>
                <a:cs typeface="Palatino" charset="0"/>
                <a:sym typeface="Palatino" charset="0"/>
              </a:rPr>
              <a:t>for</a:t>
            </a:r>
            <a:r>
              <a:rPr lang="en-US" sz="1300" i="1" dirty="0" smtClean="0">
                <a:solidFill>
                  <a:schemeClr val="tx1"/>
                </a:solidFill>
                <a:ea typeface="Palatino" charset="0"/>
                <a:cs typeface="Palatino" charset="0"/>
                <a:sym typeface="Palatino" charset="0"/>
              </a:rPr>
              <a:t> new </a:t>
            </a:r>
            <a:r>
              <a:rPr lang="en-US" sz="1300" i="1" dirty="0">
                <a:solidFill>
                  <a:schemeClr val="tx1"/>
                </a:solidFill>
                <a:ea typeface="Palatino" charset="0"/>
                <a:cs typeface="Palatino" charset="0"/>
                <a:sym typeface="Palatino" charset="0"/>
              </a:rPr>
              <a:t>physics</a:t>
            </a:r>
            <a:r>
              <a:rPr lang="en-US" sz="1300" i="1" dirty="0" smtClean="0">
                <a:solidFill>
                  <a:schemeClr val="tx1"/>
                </a:solidFill>
                <a:ea typeface="Palatino" charset="0"/>
                <a:cs typeface="Palatino" charset="0"/>
                <a:sym typeface="Palatino" charset="0"/>
              </a:rPr>
              <a:t>”</a:t>
            </a:r>
          </a:p>
          <a:p>
            <a:pPr marL="39688"/>
            <a:r>
              <a:rPr lang="en-US" sz="1300" i="1" dirty="0" smtClean="0">
                <a:ea typeface="Palatino" charset="0"/>
                <a:cs typeface="Palatino" charset="0"/>
                <a:sym typeface="Palatino" charset="0"/>
              </a:rPr>
              <a:t>(</a:t>
            </a:r>
            <a:r>
              <a:rPr lang="en-US" sz="1300" i="1" dirty="0" err="1" smtClean="0">
                <a:ea typeface="Palatino" charset="0"/>
                <a:cs typeface="Palatino" charset="0"/>
                <a:sym typeface="Palatino" charset="0"/>
              </a:rPr>
              <a:t>T.Petersen</a:t>
            </a:r>
            <a:r>
              <a:rPr lang="en-US" sz="1300" i="1" dirty="0" smtClean="0">
                <a:ea typeface="Palatino" charset="0"/>
                <a:cs typeface="Palatino" charset="0"/>
                <a:sym typeface="Palatino" charset="0"/>
              </a:rPr>
              <a:t>)</a:t>
            </a:r>
            <a:endParaRPr lang="en-US" sz="1300" i="1" dirty="0">
              <a:solidFill>
                <a:schemeClr val="tx1"/>
              </a:solidFill>
              <a:ea typeface="Palatino" charset="0"/>
              <a:cs typeface="Palatino" charset="0"/>
              <a:sym typeface="Palatino" charset="0"/>
            </a:endParaRPr>
          </a:p>
        </p:txBody>
      </p:sp>
      <p:sp>
        <p:nvSpPr>
          <p:cNvPr id="5" name="Rectangle 8"/>
          <p:cNvSpPr>
            <a:spLocks/>
          </p:cNvSpPr>
          <p:nvPr/>
        </p:nvSpPr>
        <p:spPr bwMode="auto">
          <a:xfrm>
            <a:off x="4898231" y="4329758"/>
            <a:ext cx="8496300" cy="711200"/>
          </a:xfrm>
          <a:prstGeom prst="rect">
            <a:avLst/>
          </a:prstGeom>
          <a:noFill/>
          <a:ln w="12700">
            <a:noFill/>
            <a:miter lim="800000"/>
            <a:headEnd/>
            <a:tailEnd/>
          </a:ln>
        </p:spPr>
        <p:txBody>
          <a:bodyPr lIns="0" tIns="0" rIns="40639" bIns="0">
            <a:prstTxWarp prst="textNoShape">
              <a:avLst/>
            </a:prstTxWarp>
          </a:bodyPr>
          <a:lstStyle/>
          <a:p>
            <a:pPr marL="39688"/>
            <a:r>
              <a:rPr lang="en-US" dirty="0">
                <a:solidFill>
                  <a:schemeClr val="tx1"/>
                </a:solidFill>
                <a:ea typeface="Palatino" charset="0"/>
                <a:cs typeface="Palatino" charset="0"/>
                <a:sym typeface="Palatino" charset="0"/>
              </a:rPr>
              <a:t>Current world average is</a:t>
            </a:r>
            <a:r>
              <a:rPr lang="en-US" dirty="0" smtClean="0">
                <a:solidFill>
                  <a:schemeClr val="tx1"/>
                </a:solidFill>
                <a:ea typeface="Palatino" charset="0"/>
                <a:cs typeface="Palatino" charset="0"/>
                <a:sym typeface="Palatino" charset="0"/>
              </a:rPr>
              <a:t> </a:t>
            </a:r>
          </a:p>
          <a:p>
            <a:pPr marL="39688"/>
            <a:r>
              <a:rPr lang="en-US" dirty="0" err="1" smtClean="0">
                <a:solidFill>
                  <a:schemeClr val="tx1"/>
                </a:solidFill>
                <a:ea typeface="Palatino" charset="0"/>
                <a:cs typeface="Palatino" charset="0"/>
                <a:sym typeface="Palatino" charset="0"/>
              </a:rPr>
              <a:t>m</a:t>
            </a:r>
            <a:r>
              <a:rPr lang="en-US" dirty="0" err="1">
                <a:solidFill>
                  <a:schemeClr val="tx1"/>
                </a:solidFill>
                <a:ea typeface="Palatino" charset="0"/>
                <a:cs typeface="Palatino" charset="0"/>
                <a:sym typeface="Palatino" charset="0"/>
              </a:rPr>
              <a:t>(W</a:t>
            </a:r>
            <a:r>
              <a:rPr lang="en-US" dirty="0">
                <a:solidFill>
                  <a:schemeClr val="tx1"/>
                </a:solidFill>
                <a:ea typeface="Palatino" charset="0"/>
                <a:cs typeface="Palatino" charset="0"/>
                <a:sym typeface="Palatino" charset="0"/>
              </a:rPr>
              <a:t>) = </a:t>
            </a:r>
            <a:r>
              <a:rPr lang="en-US" b="1" dirty="0">
                <a:solidFill>
                  <a:srgbClr val="D90B00"/>
                </a:solidFill>
                <a:ea typeface="Palatino" charset="0"/>
                <a:cs typeface="Palatino" charset="0"/>
                <a:sym typeface="Palatino" charset="0"/>
              </a:rPr>
              <a:t>80385 ± 15 </a:t>
            </a:r>
            <a:r>
              <a:rPr lang="en-US" b="1" dirty="0" err="1">
                <a:solidFill>
                  <a:srgbClr val="D90B00"/>
                </a:solidFill>
                <a:ea typeface="Palatino" charset="0"/>
                <a:cs typeface="Palatino" charset="0"/>
                <a:sym typeface="Palatino" charset="0"/>
              </a:rPr>
              <a:t>MeV</a:t>
            </a:r>
            <a:r>
              <a:rPr lang="en-US" dirty="0">
                <a:solidFill>
                  <a:schemeClr val="tx1"/>
                </a:solidFill>
                <a:ea typeface="Palatino" charset="0"/>
                <a:cs typeface="Palatino" charset="0"/>
                <a:sym typeface="Palatino" charset="0"/>
              </a:rPr>
              <a:t>,</a:t>
            </a:r>
            <a:r>
              <a:rPr lang="en-US" dirty="0" smtClean="0">
                <a:solidFill>
                  <a:schemeClr val="tx1"/>
                </a:solidFill>
                <a:ea typeface="Palatino" charset="0"/>
                <a:cs typeface="Palatino" charset="0"/>
                <a:sym typeface="Palatino" charset="0"/>
              </a:rPr>
              <a:t> </a:t>
            </a:r>
          </a:p>
          <a:p>
            <a:pPr marL="39688"/>
            <a:r>
              <a:rPr lang="en-US" dirty="0" smtClean="0">
                <a:solidFill>
                  <a:schemeClr val="tx1"/>
                </a:solidFill>
                <a:ea typeface="Palatino" charset="0"/>
                <a:cs typeface="Palatino" charset="0"/>
                <a:sym typeface="Palatino" charset="0"/>
              </a:rPr>
              <a:t>dominated </a:t>
            </a:r>
            <a:r>
              <a:rPr lang="en-US" dirty="0">
                <a:solidFill>
                  <a:schemeClr val="tx1"/>
                </a:solidFill>
                <a:ea typeface="Palatino" charset="0"/>
                <a:cs typeface="Palatino" charset="0"/>
                <a:sym typeface="Palatino" charset="0"/>
              </a:rPr>
              <a:t>by </a:t>
            </a:r>
            <a:r>
              <a:rPr lang="en-US" dirty="0" err="1">
                <a:solidFill>
                  <a:schemeClr val="tx1"/>
                </a:solidFill>
                <a:ea typeface="Palatino" charset="0"/>
                <a:cs typeface="Palatino" charset="0"/>
                <a:sym typeface="Palatino" charset="0"/>
              </a:rPr>
              <a:t>Tevatron</a:t>
            </a:r>
            <a:r>
              <a:rPr lang="en-US" dirty="0">
                <a:solidFill>
                  <a:schemeClr val="tx1"/>
                </a:solidFill>
                <a:ea typeface="Palatino" charset="0"/>
                <a:cs typeface="Palatino" charset="0"/>
                <a:sym typeface="Palatino" charset="0"/>
              </a:rPr>
              <a:t> results</a:t>
            </a:r>
            <a:r>
              <a:rPr lang="en-US" dirty="0" smtClean="0">
                <a:solidFill>
                  <a:schemeClr val="tx1"/>
                </a:solidFill>
                <a:ea typeface="Palatino" charset="0"/>
                <a:cs typeface="Palatino" charset="0"/>
                <a:sym typeface="Palatino" charset="0"/>
              </a:rPr>
              <a:t>.</a:t>
            </a:r>
          </a:p>
          <a:p>
            <a:pPr marL="39688"/>
            <a:endParaRPr lang="en-US" dirty="0" smtClean="0">
              <a:solidFill>
                <a:schemeClr val="tx1"/>
              </a:solidFill>
              <a:ea typeface="Palatino" charset="0"/>
              <a:cs typeface="Palatino" charset="0"/>
              <a:sym typeface="Palatino" charset="0"/>
            </a:endParaRPr>
          </a:p>
          <a:p>
            <a:pPr marL="39688"/>
            <a:r>
              <a:rPr lang="en-US" dirty="0">
                <a:solidFill>
                  <a:schemeClr val="tx1"/>
                </a:solidFill>
                <a:ea typeface="Palatino" charset="0"/>
                <a:cs typeface="Palatino" charset="0"/>
                <a:sym typeface="Palatino" charset="0"/>
              </a:rPr>
              <a:t>Dominating uncertainties:</a:t>
            </a:r>
            <a:r>
              <a:rPr lang="en-US" dirty="0" smtClean="0">
                <a:solidFill>
                  <a:schemeClr val="tx1"/>
                </a:solidFill>
                <a:ea typeface="Palatino" charset="0"/>
                <a:cs typeface="Palatino" charset="0"/>
                <a:sym typeface="Palatino" charset="0"/>
              </a:rPr>
              <a:t> </a:t>
            </a:r>
          </a:p>
          <a:p>
            <a:pPr marL="39688"/>
            <a:r>
              <a:rPr lang="en-US" b="1" dirty="0" smtClean="0">
                <a:solidFill>
                  <a:schemeClr val="tx1"/>
                </a:solidFill>
                <a:ea typeface="Palatino" charset="0"/>
                <a:cs typeface="Palatino" charset="0"/>
                <a:sym typeface="Palatino" charset="0"/>
              </a:rPr>
              <a:t>lepton </a:t>
            </a:r>
            <a:r>
              <a:rPr lang="en-US" b="1" dirty="0">
                <a:solidFill>
                  <a:schemeClr val="tx1"/>
                </a:solidFill>
                <a:ea typeface="Palatino" charset="0"/>
                <a:cs typeface="Palatino" charset="0"/>
                <a:sym typeface="Palatino" charset="0"/>
              </a:rPr>
              <a:t>scale</a:t>
            </a:r>
            <a:r>
              <a:rPr lang="en-US" dirty="0">
                <a:solidFill>
                  <a:schemeClr val="tx1"/>
                </a:solidFill>
                <a:ea typeface="Palatino" charset="0"/>
                <a:cs typeface="Palatino" charset="0"/>
                <a:sym typeface="Palatino" charset="0"/>
              </a:rPr>
              <a:t> and </a:t>
            </a:r>
            <a:r>
              <a:rPr lang="en-US" b="1" dirty="0" err="1">
                <a:solidFill>
                  <a:schemeClr val="tx1"/>
                </a:solidFill>
                <a:ea typeface="Palatino" charset="0"/>
                <a:cs typeface="Palatino" charset="0"/>
                <a:sym typeface="Palatino" charset="0"/>
              </a:rPr>
              <a:t>PDFs</a:t>
            </a:r>
            <a:r>
              <a:rPr lang="en-US" dirty="0">
                <a:solidFill>
                  <a:schemeClr val="tx1"/>
                </a:solidFill>
                <a:ea typeface="Palatino" charset="0"/>
                <a:cs typeface="Palatino" charset="0"/>
                <a:sym typeface="Palatino" charset="0"/>
              </a:rPr>
              <a:t>, </a:t>
            </a:r>
            <a:r>
              <a:rPr lang="en-US" b="1" dirty="0">
                <a:solidFill>
                  <a:srgbClr val="D90B00"/>
                </a:solidFill>
                <a:ea typeface="Palatino" charset="0"/>
                <a:cs typeface="Palatino" charset="0"/>
                <a:sym typeface="Palatino" charset="0"/>
              </a:rPr>
              <a:t>both</a:t>
            </a:r>
            <a:r>
              <a:rPr lang="en-US" b="1" dirty="0" smtClean="0">
                <a:solidFill>
                  <a:srgbClr val="D90B00"/>
                </a:solidFill>
                <a:ea typeface="Palatino" charset="0"/>
                <a:cs typeface="Palatino" charset="0"/>
                <a:sym typeface="Palatino" charset="0"/>
              </a:rPr>
              <a:t> </a:t>
            </a:r>
          </a:p>
          <a:p>
            <a:pPr marL="39688"/>
            <a:r>
              <a:rPr lang="en-US" b="1" dirty="0" smtClean="0">
                <a:solidFill>
                  <a:srgbClr val="D90B00"/>
                </a:solidFill>
                <a:ea typeface="Palatino" charset="0"/>
                <a:cs typeface="Palatino" charset="0"/>
                <a:sym typeface="Palatino" charset="0"/>
              </a:rPr>
              <a:t>improvable </a:t>
            </a:r>
            <a:r>
              <a:rPr lang="en-US" b="1" dirty="0">
                <a:solidFill>
                  <a:srgbClr val="D90B00"/>
                </a:solidFill>
                <a:ea typeface="Palatino" charset="0"/>
                <a:cs typeface="Palatino" charset="0"/>
                <a:sym typeface="Palatino" charset="0"/>
              </a:rPr>
              <a:t>at LHC</a:t>
            </a:r>
            <a:r>
              <a:rPr lang="en-US" dirty="0">
                <a:solidFill>
                  <a:schemeClr val="tx1"/>
                </a:solidFill>
                <a:ea typeface="Palatino" charset="0"/>
                <a:cs typeface="Palatino" charset="0"/>
                <a:sym typeface="Palatino" charset="0"/>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 mass</a:t>
            </a:r>
            <a:endParaRPr lang="en-US" dirty="0"/>
          </a:p>
        </p:txBody>
      </p:sp>
      <p:pic>
        <p:nvPicPr>
          <p:cNvPr id="3" name="Picture 4"/>
          <p:cNvPicPr>
            <a:picLocks noChangeAspect="1" noChangeArrowheads="1"/>
          </p:cNvPicPr>
          <p:nvPr/>
        </p:nvPicPr>
        <p:blipFill>
          <a:blip r:embed="rId2"/>
          <a:srcRect/>
          <a:stretch>
            <a:fillRect/>
          </a:stretch>
        </p:blipFill>
        <p:spPr bwMode="auto">
          <a:xfrm>
            <a:off x="136525" y="1936872"/>
            <a:ext cx="4384675" cy="2463800"/>
          </a:xfrm>
          <a:prstGeom prst="rect">
            <a:avLst/>
          </a:prstGeom>
          <a:noFill/>
          <a:ln w="9525">
            <a:noFill/>
            <a:round/>
            <a:headEnd/>
            <a:tailEnd/>
          </a:ln>
        </p:spPr>
      </p:pic>
      <p:pic>
        <p:nvPicPr>
          <p:cNvPr id="4" name="Picture 5"/>
          <p:cNvPicPr>
            <a:picLocks noChangeAspect="1" noChangeArrowheads="1"/>
          </p:cNvPicPr>
          <p:nvPr/>
        </p:nvPicPr>
        <p:blipFill>
          <a:blip r:embed="rId3"/>
          <a:srcRect/>
          <a:stretch>
            <a:fillRect/>
          </a:stretch>
        </p:blipFill>
        <p:spPr bwMode="auto">
          <a:xfrm>
            <a:off x="4619625" y="1936872"/>
            <a:ext cx="4384675" cy="2463800"/>
          </a:xfrm>
          <a:prstGeom prst="rect">
            <a:avLst/>
          </a:prstGeom>
          <a:noFill/>
          <a:ln w="9525">
            <a:noFill/>
            <a:round/>
            <a:headEnd/>
            <a:tailEnd/>
          </a:ln>
        </p:spPr>
      </p:pic>
      <p:sp>
        <p:nvSpPr>
          <p:cNvPr id="5" name="Rectangle 6"/>
          <p:cNvSpPr>
            <a:spLocks/>
          </p:cNvSpPr>
          <p:nvPr/>
        </p:nvSpPr>
        <p:spPr bwMode="auto">
          <a:xfrm>
            <a:off x="800100" y="1771772"/>
            <a:ext cx="2073275" cy="3175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1600" b="1">
                <a:solidFill>
                  <a:schemeClr val="tx1"/>
                </a:solidFill>
                <a:ea typeface="Arial" charset="0"/>
                <a:cs typeface="Arial" charset="0"/>
              </a:rPr>
              <a:t>Closure test on MC:</a:t>
            </a:r>
          </a:p>
        </p:txBody>
      </p:sp>
      <p:sp>
        <p:nvSpPr>
          <p:cNvPr id="6" name="Rectangle 7"/>
          <p:cNvSpPr>
            <a:spLocks/>
          </p:cNvSpPr>
          <p:nvPr/>
        </p:nvSpPr>
        <p:spPr bwMode="auto">
          <a:xfrm>
            <a:off x="5321300" y="1771772"/>
            <a:ext cx="1622425" cy="3175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1600" b="1">
                <a:solidFill>
                  <a:schemeClr val="tx1"/>
                </a:solidFill>
                <a:ea typeface="Arial" charset="0"/>
                <a:cs typeface="Arial" charset="0"/>
              </a:rPr>
              <a:t>Result on data:</a:t>
            </a:r>
          </a:p>
        </p:txBody>
      </p:sp>
      <p:sp>
        <p:nvSpPr>
          <p:cNvPr id="7" name="Rectangle 9"/>
          <p:cNvSpPr>
            <a:spLocks/>
          </p:cNvSpPr>
          <p:nvPr/>
        </p:nvSpPr>
        <p:spPr bwMode="auto">
          <a:xfrm>
            <a:off x="292100" y="4413372"/>
            <a:ext cx="8547100" cy="1320800"/>
          </a:xfrm>
          <a:prstGeom prst="rect">
            <a:avLst/>
          </a:prstGeom>
          <a:noFill/>
          <a:ln w="12700">
            <a:noFill/>
            <a:miter lim="800000"/>
            <a:headEnd/>
            <a:tailEnd/>
          </a:ln>
        </p:spPr>
        <p:txBody>
          <a:bodyPr lIns="0" tIns="0" rIns="40639" bIns="0">
            <a:prstTxWarp prst="textNoShape">
              <a:avLst/>
            </a:prstTxWarp>
          </a:bodyPr>
          <a:lstStyle/>
          <a:p>
            <a:pPr marL="39688"/>
            <a:r>
              <a:rPr lang="en-US" sz="1600" dirty="0">
                <a:solidFill>
                  <a:schemeClr val="tx1"/>
                </a:solidFill>
                <a:ea typeface="Palatino" charset="0"/>
                <a:cs typeface="Palatino" charset="0"/>
                <a:sym typeface="Palatino" charset="0"/>
              </a:rPr>
              <a:t>At LHC using Z-peak in new differential methods we can get </a:t>
            </a:r>
            <a:r>
              <a:rPr lang="en-US" sz="1600" dirty="0" err="1">
                <a:solidFill>
                  <a:schemeClr val="tx1"/>
                </a:solidFill>
                <a:ea typeface="Palatino" charset="0"/>
                <a:cs typeface="Palatino" charset="0"/>
                <a:sym typeface="Palatino" charset="0"/>
              </a:rPr>
              <a:t>muon</a:t>
            </a:r>
            <a:r>
              <a:rPr lang="en-US" sz="1600" dirty="0">
                <a:solidFill>
                  <a:schemeClr val="tx1"/>
                </a:solidFill>
                <a:ea typeface="Palatino" charset="0"/>
                <a:cs typeface="Palatino" charset="0"/>
                <a:sym typeface="Palatino" charset="0"/>
              </a:rPr>
              <a:t> momentum scale uncertainty to 7 </a:t>
            </a:r>
            <a:r>
              <a:rPr lang="en-US" sz="1600" dirty="0" err="1">
                <a:solidFill>
                  <a:schemeClr val="tx1"/>
                </a:solidFill>
                <a:ea typeface="Palatino" charset="0"/>
                <a:cs typeface="Palatino" charset="0"/>
                <a:sym typeface="Palatino" charset="0"/>
              </a:rPr>
              <a:t>MeV</a:t>
            </a:r>
            <a:r>
              <a:rPr lang="en-US" sz="1600" dirty="0">
                <a:solidFill>
                  <a:schemeClr val="tx1"/>
                </a:solidFill>
                <a:ea typeface="Palatino" charset="0"/>
                <a:cs typeface="Palatino" charset="0"/>
                <a:sym typeface="Palatino" charset="0"/>
              </a:rPr>
              <a:t> using 20% of data</a:t>
            </a:r>
            <a:r>
              <a:rPr lang="en-US" sz="1600" dirty="0" smtClean="0">
                <a:solidFill>
                  <a:schemeClr val="tx1"/>
                </a:solidFill>
                <a:ea typeface="Palatino" charset="0"/>
                <a:cs typeface="Palatino" charset="0"/>
                <a:sym typeface="Palatino" charset="0"/>
              </a:rPr>
              <a:t>.</a:t>
            </a:r>
          </a:p>
          <a:p>
            <a:pPr marL="39688"/>
            <a:endParaRPr lang="en-US" sz="1600" dirty="0" smtClean="0">
              <a:solidFill>
                <a:schemeClr val="tx1"/>
              </a:solidFill>
              <a:ea typeface="Palatino" charset="0"/>
              <a:cs typeface="Palatino" charset="0"/>
              <a:sym typeface="Palatino" charset="0"/>
            </a:endParaRPr>
          </a:p>
          <a:p>
            <a:pPr marL="39688"/>
            <a:r>
              <a:rPr lang="en-US" sz="1600" dirty="0">
                <a:solidFill>
                  <a:schemeClr val="tx1"/>
                </a:solidFill>
                <a:ea typeface="Palatino" charset="0"/>
                <a:cs typeface="Palatino" charset="0"/>
                <a:sym typeface="Palatino" charset="0"/>
              </a:rPr>
              <a:t>The LHC use of Z-peak for calibration gives further cancellations in PDF errors through correlations between W &amp; Z (PDF variations moving </a:t>
            </a:r>
            <a:r>
              <a:rPr lang="en-US" sz="1600" dirty="0" err="1">
                <a:solidFill>
                  <a:schemeClr val="tx1"/>
                </a:solidFill>
                <a:ea typeface="Palatino" charset="0"/>
                <a:cs typeface="Palatino" charset="0"/>
                <a:sym typeface="Palatino" charset="0"/>
              </a:rPr>
              <a:t>mW</a:t>
            </a:r>
            <a:r>
              <a:rPr lang="en-US" sz="1600" dirty="0">
                <a:solidFill>
                  <a:schemeClr val="tx1"/>
                </a:solidFill>
                <a:ea typeface="Palatino" charset="0"/>
                <a:cs typeface="Palatino" charset="0"/>
                <a:sym typeface="Palatino" charset="0"/>
              </a:rPr>
              <a:t> also move </a:t>
            </a:r>
            <a:r>
              <a:rPr lang="en-US" sz="1600" dirty="0" err="1">
                <a:solidFill>
                  <a:schemeClr val="tx1"/>
                </a:solidFill>
                <a:ea typeface="Palatino" charset="0"/>
                <a:cs typeface="Palatino" charset="0"/>
                <a:sym typeface="Palatino" charset="0"/>
              </a:rPr>
              <a:t>mZ</a:t>
            </a:r>
            <a:r>
              <a:rPr lang="en-US" sz="1600" dirty="0">
                <a:solidFill>
                  <a:schemeClr val="tx1"/>
                </a:solidFill>
                <a:ea typeface="Palatino" charset="0"/>
                <a:cs typeface="Palatino" charset="0"/>
                <a:sym typeface="Palatino" charset="0"/>
              </a:rPr>
              <a:t>!).</a:t>
            </a:r>
          </a:p>
        </p:txBody>
      </p:sp>
      <p:sp>
        <p:nvSpPr>
          <p:cNvPr id="8" name="Rectangle 10"/>
          <p:cNvSpPr>
            <a:spLocks/>
          </p:cNvSpPr>
          <p:nvPr/>
        </p:nvSpPr>
        <p:spPr bwMode="auto">
          <a:xfrm>
            <a:off x="549275" y="6140572"/>
            <a:ext cx="7683500" cy="355600"/>
          </a:xfrm>
          <a:prstGeom prst="rect">
            <a:avLst/>
          </a:prstGeom>
          <a:noFill/>
          <a:ln w="12700">
            <a:noFill/>
            <a:miter lim="800000"/>
            <a:headEnd/>
            <a:tailEnd/>
          </a:ln>
        </p:spPr>
        <p:txBody>
          <a:bodyPr lIns="0" tIns="0" rIns="40639" bIns="0">
            <a:prstTxWarp prst="textNoShape">
              <a:avLst/>
            </a:prstTxWarp>
          </a:bodyPr>
          <a:lstStyle/>
          <a:p>
            <a:pPr marL="39688"/>
            <a:r>
              <a:rPr lang="en-US" b="1" dirty="0">
                <a:solidFill>
                  <a:schemeClr val="tx1"/>
                </a:solidFill>
                <a:ea typeface="Arial" charset="0"/>
                <a:cs typeface="Arial" charset="0"/>
              </a:rPr>
              <a:t>ATLAS target </a:t>
            </a:r>
            <a:r>
              <a:rPr lang="en-US" b="1" dirty="0" err="1">
                <a:solidFill>
                  <a:schemeClr val="tx1"/>
                </a:solidFill>
                <a:ea typeface="Arial" charset="0"/>
                <a:cs typeface="Arial" charset="0"/>
              </a:rPr>
              <a:t>m(W</a:t>
            </a:r>
            <a:r>
              <a:rPr lang="en-US" b="1" dirty="0">
                <a:solidFill>
                  <a:schemeClr val="tx1"/>
                </a:solidFill>
                <a:ea typeface="Arial" charset="0"/>
                <a:cs typeface="Arial" charset="0"/>
              </a:rPr>
              <a:t>) precision: </a:t>
            </a:r>
            <a:r>
              <a:rPr lang="en-US" b="1" dirty="0">
                <a:solidFill>
                  <a:srgbClr val="D90B00"/>
                </a:solidFill>
                <a:ea typeface="Arial" charset="0"/>
                <a:cs typeface="Arial" charset="0"/>
              </a:rPr>
              <a:t>Below 10 </a:t>
            </a:r>
            <a:r>
              <a:rPr lang="en-US" b="1" dirty="0" err="1">
                <a:solidFill>
                  <a:srgbClr val="D90B00"/>
                </a:solidFill>
                <a:ea typeface="Arial" charset="0"/>
                <a:cs typeface="Arial" charset="0"/>
              </a:rPr>
              <a:t>MeV</a:t>
            </a:r>
            <a:r>
              <a:rPr lang="en-US" b="1" dirty="0" smtClean="0">
                <a:solidFill>
                  <a:schemeClr val="tx1"/>
                </a:solidFill>
                <a:ea typeface="Arial" charset="0"/>
                <a:cs typeface="Arial" charset="0"/>
              </a:rPr>
              <a:t> </a:t>
            </a:r>
          </a:p>
          <a:p>
            <a:pPr marL="39688"/>
            <a:r>
              <a:rPr lang="en-US" b="1" dirty="0" smtClean="0">
                <a:ea typeface="Arial" charset="0"/>
                <a:cs typeface="Arial" charset="0"/>
              </a:rPr>
              <a:t> </a:t>
            </a:r>
            <a:r>
              <a:rPr lang="en-US" b="1" dirty="0" smtClean="0">
                <a:solidFill>
                  <a:schemeClr val="tx1"/>
                </a:solidFill>
                <a:ea typeface="Arial" charset="0"/>
                <a:cs typeface="Arial" charset="0"/>
              </a:rPr>
              <a:t>[</a:t>
            </a:r>
            <a:r>
              <a:rPr lang="en-US" sz="1300" b="1" dirty="0" err="1">
                <a:solidFill>
                  <a:schemeClr val="tx1"/>
                </a:solidFill>
                <a:ea typeface="Arial" charset="0"/>
                <a:cs typeface="Arial" charset="0"/>
              </a:rPr>
              <a:t>Eur.Phys.J</a:t>
            </a:r>
            <a:r>
              <a:rPr lang="en-US" sz="1300" b="1" dirty="0">
                <a:solidFill>
                  <a:schemeClr val="tx1"/>
                </a:solidFill>
                <a:ea typeface="Arial" charset="0"/>
                <a:cs typeface="Arial" charset="0"/>
              </a:rPr>
              <a:t>. C57 (2008) 627-651</a:t>
            </a:r>
            <a:r>
              <a:rPr lang="en-US" b="1" dirty="0">
                <a:solidFill>
                  <a:schemeClr val="tx1"/>
                </a:solidFill>
                <a:ea typeface="Arial" charset="0"/>
                <a:cs typeface="Arial" charset="0"/>
              </a:rPr>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Luminosity</a:t>
            </a:r>
            <a:endParaRPr lang="en-US" dirty="0"/>
          </a:p>
        </p:txBody>
      </p:sp>
      <p:pic>
        <p:nvPicPr>
          <p:cNvPr id="3" name="Picture 2"/>
          <p:cNvPicPr>
            <a:picLocks noChangeAspect="1"/>
          </p:cNvPicPr>
          <p:nvPr/>
        </p:nvPicPr>
        <p:blipFill>
          <a:blip r:embed="rId2"/>
          <a:stretch>
            <a:fillRect/>
          </a:stretch>
        </p:blipFill>
        <p:spPr>
          <a:xfrm>
            <a:off x="127000" y="1043124"/>
            <a:ext cx="9017000" cy="876300"/>
          </a:xfrm>
          <a:prstGeom prst="rect">
            <a:avLst/>
          </a:prstGeom>
        </p:spPr>
      </p:pic>
      <p:sp>
        <p:nvSpPr>
          <p:cNvPr id="4" name="Rectangle 3"/>
          <p:cNvSpPr/>
          <p:nvPr/>
        </p:nvSpPr>
        <p:spPr>
          <a:xfrm>
            <a:off x="127000" y="4697485"/>
            <a:ext cx="8747516" cy="2031325"/>
          </a:xfrm>
          <a:prstGeom prst="rect">
            <a:avLst/>
          </a:prstGeom>
        </p:spPr>
        <p:txBody>
          <a:bodyPr wrap="square">
            <a:spAutoFit/>
          </a:bodyPr>
          <a:lstStyle/>
          <a:p>
            <a:r>
              <a:rPr lang="en-US" dirty="0" smtClean="0"/>
              <a:t>Forward Proton Tagger ALFA : Roman pots with scintillating fiber trackers (30 </a:t>
            </a:r>
            <a:r>
              <a:rPr lang="en-US" dirty="0" err="1" smtClean="0"/>
              <a:t>μm</a:t>
            </a:r>
            <a:r>
              <a:rPr lang="en-US" dirty="0" smtClean="0"/>
              <a:t>). Trigger &amp; operations joint Copenhagen-CERN project.</a:t>
            </a:r>
          </a:p>
          <a:p>
            <a:endParaRPr lang="en-US" dirty="0" smtClean="0"/>
          </a:p>
          <a:p>
            <a:r>
              <a:rPr lang="en-US" dirty="0" smtClean="0"/>
              <a:t>Elastic scattering at low </a:t>
            </a:r>
            <a:r>
              <a:rPr lang="en-US" dirty="0" err="1" smtClean="0"/>
              <a:t>t</a:t>
            </a:r>
            <a:r>
              <a:rPr lang="en-US" dirty="0" smtClean="0"/>
              <a:t>  -&gt;  inelastic-&gt;  luminosity  (using Totem the total cross section)</a:t>
            </a:r>
          </a:p>
          <a:p>
            <a:endParaRPr lang="en-US" dirty="0" smtClean="0"/>
          </a:p>
          <a:p>
            <a:r>
              <a:rPr lang="en-US" dirty="0" smtClean="0"/>
              <a:t>Combine ALFA with ATLAS   to study diffraction </a:t>
            </a:r>
            <a:endParaRPr lang="en-US" dirty="0"/>
          </a:p>
        </p:txBody>
      </p:sp>
      <p:pic>
        <p:nvPicPr>
          <p:cNvPr id="6" name="Picture 5"/>
          <p:cNvPicPr>
            <a:picLocks noChangeAspect="1"/>
          </p:cNvPicPr>
          <p:nvPr/>
        </p:nvPicPr>
        <p:blipFill>
          <a:blip r:embed="rId3"/>
          <a:stretch>
            <a:fillRect/>
          </a:stretch>
        </p:blipFill>
        <p:spPr>
          <a:xfrm>
            <a:off x="1816249" y="2096773"/>
            <a:ext cx="5537516" cy="2600712"/>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Run 2 and beyond</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561039" y="1856821"/>
            <a:ext cx="6059032" cy="435397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2" name="Title 1"/>
          <p:cNvSpPr>
            <a:spLocks noGrp="1"/>
          </p:cNvSpPr>
          <p:nvPr>
            <p:ph type="title"/>
          </p:nvPr>
        </p:nvSpPr>
        <p:spPr/>
        <p:txBody>
          <a:bodyPr anchor="t"/>
          <a:lstStyle/>
          <a:p>
            <a:r>
              <a:rPr lang="en-US" dirty="0" smtClean="0"/>
              <a:t>Bring it on !</a:t>
            </a:r>
            <a:endParaRPr lang="en-US" dirty="0"/>
          </a:p>
        </p:txBody>
      </p:sp>
      <p:grpSp>
        <p:nvGrpSpPr>
          <p:cNvPr id="4" name="Group 13"/>
          <p:cNvGrpSpPr>
            <a:grpSpLocks/>
          </p:cNvGrpSpPr>
          <p:nvPr/>
        </p:nvGrpSpPr>
        <p:grpSpPr bwMode="auto">
          <a:xfrm>
            <a:off x="0" y="1444532"/>
            <a:ext cx="9001156" cy="4991883"/>
            <a:chOff x="-653143" y="3865439"/>
            <a:chExt cx="9628632" cy="3771386"/>
          </a:xfrm>
        </p:grpSpPr>
        <p:pic>
          <p:nvPicPr>
            <p:cNvPr id="5" name="Picture 14" descr="Zmumu_vertexzoom_0911.png"/>
            <p:cNvPicPr>
              <a:picLocks noChangeAspect="1"/>
            </p:cNvPicPr>
            <p:nvPr/>
          </p:nvPicPr>
          <p:blipFill>
            <a:blip r:embed="rId3"/>
            <a:srcRect/>
            <a:stretch>
              <a:fillRect/>
            </a:stretch>
          </p:blipFill>
          <p:spPr bwMode="auto">
            <a:xfrm>
              <a:off x="-347471" y="3865439"/>
              <a:ext cx="9144000" cy="3276599"/>
            </a:xfrm>
            <a:prstGeom prst="rect">
              <a:avLst/>
            </a:prstGeom>
            <a:ln>
              <a:noFill/>
            </a:ln>
            <a:effectLst>
              <a:outerShdw blurRad="292100" dist="139700" dir="2700000" algn="tl" rotWithShape="0">
                <a:srgbClr val="333333">
                  <a:alpha val="65000"/>
                </a:srgbClr>
              </a:outerShdw>
            </a:effectLst>
          </p:spPr>
        </p:pic>
        <p:sp>
          <p:nvSpPr>
            <p:cNvPr id="6" name="TextBox 12"/>
            <p:cNvSpPr txBox="1">
              <a:spLocks noChangeArrowheads="1"/>
            </p:cNvSpPr>
            <p:nvPr/>
          </p:nvSpPr>
          <p:spPr bwMode="auto">
            <a:xfrm>
              <a:off x="-653143" y="7148520"/>
              <a:ext cx="9628632" cy="48830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spAutoFit/>
            </a:bodyPr>
            <a:lstStyle/>
            <a:p>
              <a:pPr algn="ctr">
                <a:buFont typeface="Symbol" pitchFamily="18" charset="2"/>
                <a:buNone/>
              </a:pPr>
              <a:r>
                <a:rPr lang="en-US" dirty="0">
                  <a:solidFill>
                    <a:schemeClr val="tx1"/>
                  </a:solidFill>
                </a:rPr>
                <a:t>Example of Z </a:t>
              </a:r>
              <a:r>
                <a:rPr lang="en-US" dirty="0">
                  <a:solidFill>
                    <a:schemeClr val="tx1"/>
                  </a:solidFill>
                  <a:sym typeface="Wingdings" pitchFamily="2" charset="2"/>
                </a:rPr>
                <a:t></a:t>
              </a:r>
              <a:r>
                <a:rPr lang="en-US" dirty="0">
                  <a:solidFill>
                    <a:schemeClr val="tx1"/>
                  </a:solidFill>
                  <a:latin typeface="Symbol" pitchFamily="18" charset="2"/>
                  <a:sym typeface="Wingdings" pitchFamily="2" charset="2"/>
                </a:rPr>
                <a:t> mm </a:t>
              </a:r>
              <a:r>
                <a:rPr lang="en-US" dirty="0">
                  <a:solidFill>
                    <a:schemeClr val="tx1"/>
                  </a:solidFill>
                  <a:sym typeface="Wingdings" pitchFamily="2" charset="2"/>
                </a:rPr>
                <a:t>decay with 20 reconstructed vertices</a:t>
              </a:r>
              <a:r>
                <a:rPr lang="en-US" dirty="0" smtClean="0">
                  <a:solidFill>
                    <a:schemeClr val="tx1"/>
                  </a:solidFill>
                  <a:sym typeface="Wingdings" pitchFamily="2" charset="2"/>
                </a:rPr>
                <a:t> </a:t>
              </a:r>
            </a:p>
            <a:p>
              <a:pPr algn="ctr">
                <a:buFont typeface="Symbol" pitchFamily="18" charset="2"/>
                <a:buNone/>
              </a:pPr>
              <a:r>
                <a:rPr lang="en-US" dirty="0" smtClean="0">
                  <a:solidFill>
                    <a:schemeClr val="tx1"/>
                  </a:solidFill>
                  <a:sym typeface="Wingdings" pitchFamily="2" charset="2"/>
                </a:rPr>
                <a:t>(</a:t>
              </a:r>
              <a:r>
                <a:rPr lang="en-US" dirty="0">
                  <a:solidFill>
                    <a:schemeClr val="tx1"/>
                  </a:solidFill>
                  <a:sym typeface="Wingdings" pitchFamily="2" charset="2"/>
                </a:rPr>
                <a:t>shown ± 15 cm, </a:t>
              </a:r>
              <a:r>
                <a:rPr lang="en-US" dirty="0" err="1">
                  <a:solidFill>
                    <a:schemeClr val="tx1"/>
                  </a:solidFill>
                  <a:sym typeface="Wingdings" pitchFamily="2" charset="2"/>
                </a:rPr>
                <a:t>p</a:t>
              </a:r>
              <a:r>
                <a:rPr lang="en-US" baseline="-25000" dirty="0" err="1">
                  <a:solidFill>
                    <a:schemeClr val="tx1"/>
                  </a:solidFill>
                  <a:sym typeface="Wingdings" pitchFamily="2" charset="2"/>
                </a:rPr>
                <a:t>T</a:t>
              </a:r>
              <a:r>
                <a:rPr lang="en-US" dirty="0">
                  <a:solidFill>
                    <a:schemeClr val="tx1"/>
                  </a:solidFill>
                  <a:sym typeface="Wingdings" pitchFamily="2" charset="2"/>
                </a:rPr>
                <a:t> (track) &gt; 0.4 </a:t>
              </a:r>
              <a:r>
                <a:rPr lang="en-US" dirty="0" err="1" smtClean="0">
                  <a:solidFill>
                    <a:schemeClr val="tx1"/>
                  </a:solidFill>
                  <a:sym typeface="Wingdings" pitchFamily="2" charset="2"/>
                </a:rPr>
                <a:t>GeV</a:t>
              </a:r>
              <a:r>
                <a:rPr lang="en-US" dirty="0" smtClean="0">
                  <a:solidFill>
                    <a:schemeClr val="tx1"/>
                  </a:solidFill>
                  <a:sym typeface="Wingdings" pitchFamily="2" charset="2"/>
                </a:rPr>
                <a:t> )</a:t>
              </a:r>
              <a:endParaRPr lang="en-US" dirty="0">
                <a:solidFill>
                  <a:schemeClr val="tx1"/>
                </a:solidFill>
                <a:sym typeface="Wingdings" pitchFamily="2" charset="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LHC timeline</a:t>
            </a:r>
            <a:endParaRPr lang="en-US" dirty="0"/>
          </a:p>
        </p:txBody>
      </p:sp>
      <p:pic>
        <p:nvPicPr>
          <p:cNvPr id="4" name="Picture 3" descr="upgrade-time-plan.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03362" y="1252548"/>
            <a:ext cx="8968588" cy="5332673"/>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cs typeface="Comic Sans MS"/>
              </a:rPr>
              <a:t>NBI Plans for </a:t>
            </a:r>
            <a:br>
              <a:rPr lang="en-US" dirty="0" smtClean="0">
                <a:latin typeface="+mn-lt"/>
                <a:cs typeface="Comic Sans MS"/>
              </a:rPr>
            </a:br>
            <a:r>
              <a:rPr lang="en-US" dirty="0" smtClean="0">
                <a:latin typeface="+mn-lt"/>
                <a:cs typeface="Comic Sans MS"/>
              </a:rPr>
              <a:t>Physics searches 14 </a:t>
            </a:r>
            <a:r>
              <a:rPr lang="en-US" dirty="0" err="1" smtClean="0">
                <a:latin typeface="+mn-lt"/>
                <a:cs typeface="Comic Sans MS"/>
              </a:rPr>
              <a:t>TeV</a:t>
            </a:r>
            <a:endParaRPr lang="en-US" dirty="0">
              <a:latin typeface="+mn-lt"/>
            </a:endParaRPr>
          </a:p>
        </p:txBody>
      </p:sp>
      <p:pic>
        <p:nvPicPr>
          <p:cNvPr id="9" name="Picture 8" descr="lhclumi_7814_2012_v0.pdf"/>
          <p:cNvPicPr>
            <a:picLocks noChangeAspect="1"/>
          </p:cNvPicPr>
          <p:nvPr/>
        </p:nvPicPr>
        <mc:AlternateContent>
          <mc:Choice xmlns:ma="http://schemas.microsoft.com/office/mac/drawingml/2008/main" Requires="ma">
            <p:blipFill>
              <a:blip r:embed="rId2"/>
              <a:srcRect l="5000" t="6367" r="9167" b="4696"/>
              <a:stretch>
                <a:fillRect/>
              </a:stretch>
            </p:blipFill>
          </mc:Choice>
          <mc:Fallback>
            <p:blipFill>
              <a:blip r:embed="rId3"/>
              <a:srcRect l="5000" t="6367" r="9167" b="4696"/>
              <a:stretch>
                <a:fillRect/>
              </a:stretch>
            </p:blipFill>
          </mc:Fallback>
        </mc:AlternateContent>
        <p:spPr>
          <a:xfrm>
            <a:off x="204688" y="2147049"/>
            <a:ext cx="3466638" cy="2538275"/>
          </a:xfrm>
          <a:prstGeom prst="rect">
            <a:avLst/>
          </a:prstGeom>
        </p:spPr>
      </p:pic>
      <p:sp>
        <p:nvSpPr>
          <p:cNvPr id="14" name="TextBox 13"/>
          <p:cNvSpPr txBox="1"/>
          <p:nvPr/>
        </p:nvSpPr>
        <p:spPr>
          <a:xfrm>
            <a:off x="549275" y="4803832"/>
            <a:ext cx="3197660" cy="923330"/>
          </a:xfrm>
          <a:prstGeom prst="rect">
            <a:avLst/>
          </a:prstGeom>
          <a:noFill/>
        </p:spPr>
        <p:txBody>
          <a:bodyPr wrap="none" rtlCol="0">
            <a:spAutoFit/>
          </a:bodyPr>
          <a:lstStyle/>
          <a:p>
            <a:r>
              <a:rPr lang="en-US" dirty="0" smtClean="0"/>
              <a:t>Fantastic opportunity to</a:t>
            </a:r>
          </a:p>
          <a:p>
            <a:r>
              <a:rPr lang="en-US" dirty="0" smtClean="0"/>
              <a:t>enlarge the reach for new</a:t>
            </a:r>
          </a:p>
          <a:p>
            <a:r>
              <a:rPr lang="en-US" dirty="0" smtClean="0"/>
              <a:t>physics searches e.g. </a:t>
            </a:r>
            <a:r>
              <a:rPr lang="en-US" dirty="0" err="1" smtClean="0"/>
              <a:t>SMPs</a:t>
            </a:r>
            <a:endParaRPr lang="en-US" dirty="0"/>
          </a:p>
        </p:txBody>
      </p:sp>
      <p:grpSp>
        <p:nvGrpSpPr>
          <p:cNvPr id="16" name="Group 15"/>
          <p:cNvGrpSpPr/>
          <p:nvPr/>
        </p:nvGrpSpPr>
        <p:grpSpPr>
          <a:xfrm>
            <a:off x="3785014" y="2023252"/>
            <a:ext cx="4720613" cy="4546508"/>
            <a:chOff x="3785014" y="1633642"/>
            <a:chExt cx="4720613" cy="4546508"/>
          </a:xfrm>
        </p:grpSpPr>
        <p:pic>
          <p:nvPicPr>
            <p:cNvPr id="7" name="Picture 6"/>
            <p:cNvPicPr>
              <a:picLocks noChangeAspect="1"/>
            </p:cNvPicPr>
            <p:nvPr/>
          </p:nvPicPr>
          <p:blipFill>
            <a:blip r:embed="rId4"/>
            <a:stretch>
              <a:fillRect/>
            </a:stretch>
          </p:blipFill>
          <p:spPr>
            <a:xfrm>
              <a:off x="3828307" y="1633642"/>
              <a:ext cx="1931972" cy="3170190"/>
            </a:xfrm>
            <a:prstGeom prst="rect">
              <a:avLst/>
            </a:prstGeom>
          </p:spPr>
        </p:pic>
        <p:sp>
          <p:nvSpPr>
            <p:cNvPr id="15" name="TextBox 14"/>
            <p:cNvSpPr txBox="1"/>
            <p:nvPr/>
          </p:nvSpPr>
          <p:spPr>
            <a:xfrm>
              <a:off x="3785014" y="4702822"/>
              <a:ext cx="4720613" cy="1477328"/>
            </a:xfrm>
            <a:prstGeom prst="rect">
              <a:avLst/>
            </a:prstGeom>
            <a:noFill/>
          </p:spPr>
          <p:txBody>
            <a:bodyPr wrap="none" rtlCol="0">
              <a:spAutoFit/>
            </a:bodyPr>
            <a:lstStyle/>
            <a:p>
              <a:r>
                <a:rPr lang="en-US" dirty="0" smtClean="0"/>
                <a:t>Still need to establish</a:t>
              </a:r>
            </a:p>
            <a:p>
              <a:r>
                <a:rPr lang="en-US" dirty="0" smtClean="0"/>
                <a:t>discovery in tau tau Higgs decay channel.</a:t>
              </a:r>
            </a:p>
            <a:p>
              <a:r>
                <a:rPr lang="en-US" dirty="0" smtClean="0"/>
                <a:t>Access low rate Higgs decays</a:t>
              </a:r>
            </a:p>
            <a:p>
              <a:r>
                <a:rPr lang="en-US" dirty="0" smtClean="0"/>
                <a:t>and measure properties precisely.</a:t>
              </a:r>
            </a:p>
            <a:p>
              <a:endParaRPr lang="en-US" dirty="0"/>
            </a:p>
          </p:txBody>
        </p:sp>
      </p:grpSp>
      <p:grpSp>
        <p:nvGrpSpPr>
          <p:cNvPr id="20" name="Group 19"/>
          <p:cNvGrpSpPr/>
          <p:nvPr/>
        </p:nvGrpSpPr>
        <p:grpSpPr>
          <a:xfrm>
            <a:off x="6375039" y="1633642"/>
            <a:ext cx="2655732" cy="2891996"/>
            <a:chOff x="6375039" y="1633642"/>
            <a:chExt cx="2655732" cy="2891996"/>
          </a:xfrm>
        </p:grpSpPr>
        <p:sp>
          <p:nvSpPr>
            <p:cNvPr id="13" name="TextBox 12"/>
            <p:cNvSpPr txBox="1"/>
            <p:nvPr/>
          </p:nvSpPr>
          <p:spPr>
            <a:xfrm>
              <a:off x="6441638" y="1633642"/>
              <a:ext cx="2589133" cy="923330"/>
            </a:xfrm>
            <a:prstGeom prst="rect">
              <a:avLst/>
            </a:prstGeom>
            <a:noFill/>
          </p:spPr>
          <p:txBody>
            <a:bodyPr wrap="none" rtlCol="0">
              <a:spAutoFit/>
            </a:bodyPr>
            <a:lstStyle/>
            <a:p>
              <a:r>
                <a:rPr lang="en-US" dirty="0" smtClean="0"/>
                <a:t>TGC : 8-&gt;14 </a:t>
              </a:r>
              <a:r>
                <a:rPr lang="en-US" dirty="0" err="1" smtClean="0"/>
                <a:t>TeV</a:t>
              </a:r>
              <a:r>
                <a:rPr lang="en-US" dirty="0" smtClean="0"/>
                <a:t>    </a:t>
              </a:r>
              <a:r>
                <a:rPr lang="en-US" dirty="0" err="1" smtClean="0"/>
                <a:t>x</a:t>
              </a:r>
              <a:r>
                <a:rPr lang="en-US" dirty="0" smtClean="0"/>
                <a:t> 4</a:t>
              </a:r>
            </a:p>
            <a:p>
              <a:r>
                <a:rPr lang="en-US" dirty="0" smtClean="0"/>
                <a:t>          higher </a:t>
              </a:r>
              <a:r>
                <a:rPr lang="en-US" dirty="0" err="1" smtClean="0"/>
                <a:t>lumi</a:t>
              </a:r>
              <a:r>
                <a:rPr lang="en-US" dirty="0" smtClean="0"/>
                <a:t>  x2</a:t>
              </a:r>
            </a:p>
            <a:p>
              <a:endParaRPr lang="en-US" dirty="0"/>
            </a:p>
          </p:txBody>
        </p:sp>
        <p:pic>
          <p:nvPicPr>
            <p:cNvPr id="19" name="Picture 18"/>
            <p:cNvPicPr>
              <a:picLocks noChangeAspect="1"/>
            </p:cNvPicPr>
            <p:nvPr/>
          </p:nvPicPr>
          <p:blipFill>
            <a:blip r:embed="rId5"/>
            <a:stretch>
              <a:fillRect/>
            </a:stretch>
          </p:blipFill>
          <p:spPr>
            <a:xfrm>
              <a:off x="6375039" y="2556972"/>
              <a:ext cx="2616719" cy="1968666"/>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NBI contribution to</a:t>
            </a:r>
            <a:br>
              <a:rPr lang="en-US" dirty="0" smtClean="0"/>
            </a:br>
            <a:r>
              <a:rPr lang="en-US" dirty="0" smtClean="0"/>
              <a:t>ATLAS upgrade</a:t>
            </a:r>
            <a:endParaRPr lang="en-US" dirty="0"/>
          </a:p>
        </p:txBody>
      </p:sp>
      <p:pic>
        <p:nvPicPr>
          <p:cNvPr id="4" name="Picture 3"/>
          <p:cNvPicPr>
            <a:picLocks noChangeAspect="1"/>
          </p:cNvPicPr>
          <p:nvPr/>
        </p:nvPicPr>
        <p:blipFill>
          <a:blip r:embed="rId2"/>
          <a:stretch>
            <a:fillRect/>
          </a:stretch>
        </p:blipFill>
        <p:spPr>
          <a:xfrm>
            <a:off x="1258437" y="1670264"/>
            <a:ext cx="6264320" cy="4682314"/>
          </a:xfrm>
          <a:prstGeom prst="rect">
            <a:avLst/>
          </a:prstGeom>
        </p:spPr>
      </p:pic>
      <p:sp>
        <p:nvSpPr>
          <p:cNvPr id="3" name="TextBox 2"/>
          <p:cNvSpPr txBox="1"/>
          <p:nvPr/>
        </p:nvSpPr>
        <p:spPr>
          <a:xfrm>
            <a:off x="203200" y="1763620"/>
            <a:ext cx="8388351" cy="444224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1000125" lvl="1" indent="-457200" eaLnBrk="0" hangingPunct="0">
              <a:spcBef>
                <a:spcPts val="525"/>
              </a:spcBef>
              <a:spcAft>
                <a:spcPts val="525"/>
              </a:spcAft>
              <a:defRPr/>
            </a:pPr>
            <a:r>
              <a:rPr lang="en-US" dirty="0" smtClean="0">
                <a:solidFill>
                  <a:schemeClr val="tx1"/>
                </a:solidFill>
                <a:ea typeface="ＭＳ Ｐゴシック" pitchFamily="27" charset="-128"/>
                <a:cs typeface="Comic Sans MS"/>
              </a:rPr>
              <a:t>Long Shutdown 1:</a:t>
            </a:r>
          </a:p>
          <a:p>
            <a:pPr marL="1000125" lvl="1" indent="-457200" eaLnBrk="0" hangingPunct="0">
              <a:spcBef>
                <a:spcPts val="525"/>
              </a:spcBef>
              <a:spcAft>
                <a:spcPts val="525"/>
              </a:spcAft>
              <a:buFont typeface="+mj-lt"/>
              <a:buAutoNum type="arabicPeriod"/>
              <a:defRPr/>
            </a:pPr>
            <a:r>
              <a:rPr lang="en-US" dirty="0" smtClean="0">
                <a:solidFill>
                  <a:schemeClr val="tx1"/>
                </a:solidFill>
                <a:ea typeface="ＭＳ Ｐゴシック" pitchFamily="27" charset="-128"/>
                <a:cs typeface="Comic Sans MS"/>
              </a:rPr>
              <a:t>Improve L1 trigger readout rate to 100kHz </a:t>
            </a:r>
          </a:p>
          <a:p>
            <a:pPr marL="1000125" lvl="1" indent="-457200" eaLnBrk="0" hangingPunct="0">
              <a:spcBef>
                <a:spcPts val="525"/>
              </a:spcBef>
              <a:spcAft>
                <a:spcPts val="525"/>
              </a:spcAft>
              <a:buFont typeface="+mj-lt"/>
              <a:buAutoNum type="arabicPeriod"/>
              <a:defRPr/>
            </a:pPr>
            <a:r>
              <a:rPr lang="en-US" dirty="0" smtClean="0">
                <a:solidFill>
                  <a:schemeClr val="tx1"/>
                </a:solidFill>
                <a:ea typeface="ＭＳ Ｐゴシック" pitchFamily="27" charset="-128"/>
                <a:cs typeface="Comic Sans MS"/>
              </a:rPr>
              <a:t>Improve speed of calorimeter HLT algorithms, assess need of a L4 trigger </a:t>
            </a:r>
          </a:p>
          <a:p>
            <a:pPr marL="1000125" lvl="1" indent="-457200" eaLnBrk="0" hangingPunct="0">
              <a:spcBef>
                <a:spcPts val="525"/>
              </a:spcBef>
              <a:spcAft>
                <a:spcPts val="525"/>
              </a:spcAft>
              <a:buFont typeface="+mj-lt"/>
              <a:buAutoNum type="arabicPeriod"/>
              <a:defRPr/>
            </a:pPr>
            <a:r>
              <a:rPr lang="en-US" dirty="0" smtClean="0">
                <a:solidFill>
                  <a:schemeClr val="tx1"/>
                </a:solidFill>
                <a:ea typeface="ＭＳ Ｐゴシック" pitchFamily="27" charset="-128"/>
                <a:cs typeface="Comic Sans MS"/>
              </a:rPr>
              <a:t>Upgrade the ALFA electronics to run with 2015 ATLAS trigger</a:t>
            </a:r>
          </a:p>
          <a:p>
            <a:pPr marL="1000125" lvl="1" indent="-457200" eaLnBrk="0" hangingPunct="0">
              <a:spcBef>
                <a:spcPts val="525"/>
              </a:spcBef>
              <a:spcAft>
                <a:spcPts val="525"/>
              </a:spcAft>
              <a:defRPr/>
            </a:pPr>
            <a:endParaRPr lang="en-US" dirty="0" smtClean="0">
              <a:solidFill>
                <a:schemeClr val="tx1"/>
              </a:solidFill>
              <a:ea typeface="ＭＳ Ｐゴシック" pitchFamily="27" charset="-128"/>
              <a:cs typeface="Comic Sans MS"/>
            </a:endParaRPr>
          </a:p>
          <a:p>
            <a:pPr marL="1000125" lvl="1" indent="-457200" eaLnBrk="0" hangingPunct="0">
              <a:spcBef>
                <a:spcPts val="525"/>
              </a:spcBef>
              <a:spcAft>
                <a:spcPts val="525"/>
              </a:spcAft>
              <a:defRPr/>
            </a:pPr>
            <a:r>
              <a:rPr lang="en-US" dirty="0" smtClean="0">
                <a:solidFill>
                  <a:schemeClr val="tx1"/>
                </a:solidFill>
                <a:ea typeface="ＭＳ Ｐゴシック" pitchFamily="27" charset="-128"/>
                <a:cs typeface="Comic Sans MS"/>
              </a:rPr>
              <a:t>Long Shutdown 2 :</a:t>
            </a:r>
          </a:p>
          <a:p>
            <a:pPr marL="1000125" lvl="1" indent="-457200" eaLnBrk="0" hangingPunct="0">
              <a:spcBef>
                <a:spcPts val="525"/>
              </a:spcBef>
              <a:spcAft>
                <a:spcPts val="525"/>
              </a:spcAft>
              <a:buFont typeface="+mj-lt"/>
              <a:buAutoNum type="arabicPeriod"/>
              <a:defRPr/>
            </a:pPr>
            <a:r>
              <a:rPr lang="en-US" dirty="0" smtClean="0">
                <a:solidFill>
                  <a:schemeClr val="tx1"/>
                </a:solidFill>
                <a:ea typeface="ＭＳ Ｐゴシック" pitchFamily="27" charset="-128"/>
                <a:cs typeface="Comic Sans MS"/>
              </a:rPr>
              <a:t>New </a:t>
            </a:r>
            <a:r>
              <a:rPr lang="en-US" dirty="0" err="1" smtClean="0">
                <a:solidFill>
                  <a:schemeClr val="tx1"/>
                </a:solidFill>
                <a:ea typeface="ＭＳ Ｐゴシック" pitchFamily="27" charset="-128"/>
                <a:cs typeface="Comic Sans MS"/>
              </a:rPr>
              <a:t>muon</a:t>
            </a:r>
            <a:r>
              <a:rPr lang="en-US" dirty="0" smtClean="0">
                <a:solidFill>
                  <a:schemeClr val="tx1"/>
                </a:solidFill>
                <a:ea typeface="ＭＳ Ｐゴシック" pitchFamily="27" charset="-128"/>
                <a:cs typeface="Comic Sans MS"/>
              </a:rPr>
              <a:t> small wheels  with more trigger granularity and trigger track vector information</a:t>
            </a:r>
          </a:p>
          <a:p>
            <a:pPr marL="1000125" lvl="1" indent="-457200" eaLnBrk="0" hangingPunct="0">
              <a:spcBef>
                <a:spcPts val="525"/>
              </a:spcBef>
              <a:spcAft>
                <a:spcPts val="525"/>
              </a:spcAft>
              <a:buFont typeface="+mj-lt"/>
              <a:buAutoNum type="arabicPeriod"/>
              <a:defRPr/>
            </a:pPr>
            <a:r>
              <a:rPr lang="en-US" dirty="0" smtClean="0">
                <a:solidFill>
                  <a:schemeClr val="tx1"/>
                </a:solidFill>
                <a:ea typeface="Calibri" pitchFamily="27" charset="0"/>
                <a:cs typeface="Comic Sans MS"/>
              </a:rPr>
              <a:t>Forward physics detection station at 220m for new diffractive physics - AFP (full 3D edgeless and timing detectors) </a:t>
            </a:r>
          </a:p>
          <a:p>
            <a:pPr marL="1000125" lvl="1" indent="-457200" eaLnBrk="0" hangingPunct="0">
              <a:spcBef>
                <a:spcPts val="525"/>
              </a:spcBef>
              <a:spcAft>
                <a:spcPts val="525"/>
              </a:spcAft>
              <a:defRPr/>
            </a:pPr>
            <a:endParaRPr lang="en-US" b="1" dirty="0" smtClean="0">
              <a:solidFill>
                <a:schemeClr val="tx1"/>
              </a:solidFill>
              <a:latin typeface="Comic Sans MS"/>
              <a:ea typeface="Calibri" pitchFamily="27" charset="0"/>
              <a:cs typeface="Comic Sans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pPr>
              <a:buNone/>
            </a:pPr>
            <a:r>
              <a:rPr lang="en-US" dirty="0" smtClean="0"/>
              <a:t>2010-2012 have been amazing three years! </a:t>
            </a:r>
          </a:p>
          <a:p>
            <a:pPr>
              <a:buNone/>
            </a:pPr>
            <a:r>
              <a:rPr lang="en-US" dirty="0" smtClean="0"/>
              <a:t>Hard work but exciting and satisfying!</a:t>
            </a:r>
          </a:p>
          <a:p>
            <a:pPr>
              <a:buNone/>
            </a:pPr>
            <a:r>
              <a:rPr lang="en-US" dirty="0" smtClean="0"/>
              <a:t>In Run1 the ATLAS NBI group has :</a:t>
            </a:r>
          </a:p>
          <a:p>
            <a:r>
              <a:rPr lang="en-US" dirty="0" smtClean="0"/>
              <a:t>contributed significantly to ensuring good physics results could be extracted from the LHC pp data : trigger, tracking, particle identification, luminosity.</a:t>
            </a:r>
          </a:p>
          <a:p>
            <a:r>
              <a:rPr lang="en-US" dirty="0" smtClean="0"/>
              <a:t>Had fun using the data to find the Higgs, look for new physics, and in general try to answer the important open questions in particle physics.</a:t>
            </a:r>
          </a:p>
          <a:p>
            <a:pPr>
              <a:buNone/>
            </a:pPr>
            <a:r>
              <a:rPr lang="en-US" dirty="0" smtClean="0"/>
              <a:t>We are now ready to pull up our </a:t>
            </a:r>
            <a:r>
              <a:rPr lang="en-US" dirty="0" err="1" smtClean="0"/>
              <a:t>sleaves</a:t>
            </a:r>
            <a:r>
              <a:rPr lang="en-US" dirty="0" smtClean="0"/>
              <a:t> and help getting ready for the next exciting step: 2015 Run 2 period.</a:t>
            </a:r>
          </a:p>
          <a:p>
            <a:pPr>
              <a:buNone/>
            </a:pPr>
            <a:r>
              <a:rPr lang="en-US" sz="3571" dirty="0" smtClean="0"/>
              <a:t>CERN and ATLAS is the place to be for the next many years ! That’s where we get answers to our fundamental questions about Nature  </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500" dirty="0" err="1" smtClean="0"/>
              <a:t>SMPs</a:t>
            </a:r>
            <a:r>
              <a:rPr lang="en-US" sz="3500" dirty="0" smtClean="0"/>
              <a:t> results: how is the future?</a:t>
            </a:r>
            <a:endParaRPr lang="en-US" sz="3500" dirty="0"/>
          </a:p>
        </p:txBody>
      </p:sp>
      <p:pic>
        <p:nvPicPr>
          <p:cNvPr id="4" name="Picture 3"/>
          <p:cNvPicPr>
            <a:picLocks noChangeAspect="1"/>
          </p:cNvPicPr>
          <p:nvPr/>
        </p:nvPicPr>
        <p:blipFill>
          <a:blip r:embed="rId2"/>
          <a:stretch>
            <a:fillRect/>
          </a:stretch>
        </p:blipFill>
        <p:spPr>
          <a:xfrm>
            <a:off x="1002236" y="1992338"/>
            <a:ext cx="7417257" cy="4408624"/>
          </a:xfrm>
          <a:prstGeom prst="rect">
            <a:avLst/>
          </a:prstGeom>
        </p:spPr>
      </p:pic>
      <p:sp>
        <p:nvSpPr>
          <p:cNvPr id="5" name="Rectangle 5"/>
          <p:cNvSpPr>
            <a:spLocks/>
          </p:cNvSpPr>
          <p:nvPr/>
        </p:nvSpPr>
        <p:spPr bwMode="auto">
          <a:xfrm>
            <a:off x="215900" y="6261100"/>
            <a:ext cx="7823200" cy="3556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r>
              <a:rPr lang="en-US" b="1" dirty="0">
                <a:solidFill>
                  <a:srgbClr val="D90B00"/>
                </a:solidFill>
                <a:ea typeface="Arial" charset="0"/>
                <a:cs typeface="Arial" charset="0"/>
              </a:rPr>
              <a:t>No significant out-of-time background is seen with this data...</a:t>
            </a:r>
          </a:p>
        </p:txBody>
      </p:sp>
      <p:sp>
        <p:nvSpPr>
          <p:cNvPr id="6" name="Oval 5"/>
          <p:cNvSpPr/>
          <p:nvPr/>
        </p:nvSpPr>
        <p:spPr>
          <a:xfrm>
            <a:off x="1327182" y="1782783"/>
            <a:ext cx="3553424" cy="53326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52400" y="431800"/>
            <a:ext cx="8839200" cy="59944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37627" y="3024771"/>
            <a:ext cx="5606373" cy="3833229"/>
          </a:xfrm>
          <a:prstGeom prst="rect">
            <a:avLst/>
          </a:prstGeom>
        </p:spPr>
      </p:pic>
      <p:pic>
        <p:nvPicPr>
          <p:cNvPr id="5" name="Picture 4"/>
          <p:cNvPicPr>
            <a:picLocks noChangeAspect="1"/>
          </p:cNvPicPr>
          <p:nvPr/>
        </p:nvPicPr>
        <p:blipFill>
          <a:blip r:embed="rId3"/>
          <a:stretch>
            <a:fillRect/>
          </a:stretch>
        </p:blipFill>
        <p:spPr>
          <a:xfrm>
            <a:off x="0" y="0"/>
            <a:ext cx="5171591" cy="3524544"/>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 name="Group 10"/>
          <p:cNvGrpSpPr/>
          <p:nvPr/>
        </p:nvGrpSpPr>
        <p:grpSpPr>
          <a:xfrm>
            <a:off x="228600" y="1309688"/>
            <a:ext cx="8851900" cy="5507037"/>
            <a:chOff x="228600" y="1309688"/>
            <a:chExt cx="8851900" cy="5507037"/>
          </a:xfrm>
        </p:grpSpPr>
        <p:pic>
          <p:nvPicPr>
            <p:cNvPr id="4" name="Picture 2"/>
            <p:cNvPicPr>
              <a:picLocks noChangeAspect="1" noChangeArrowheads="1"/>
            </p:cNvPicPr>
            <p:nvPr/>
          </p:nvPicPr>
          <p:blipFill>
            <a:blip r:embed="rId2"/>
            <a:srcRect/>
            <a:stretch>
              <a:fillRect/>
            </a:stretch>
          </p:blipFill>
          <p:spPr bwMode="auto">
            <a:xfrm>
              <a:off x="2298700" y="1316038"/>
              <a:ext cx="6781800" cy="5500687"/>
            </a:xfrm>
            <a:prstGeom prst="rect">
              <a:avLst/>
            </a:prstGeom>
            <a:noFill/>
            <a:ln w="9525" cap="flat">
              <a:noFill/>
              <a:round/>
              <a:headEnd/>
              <a:tailEnd/>
            </a:ln>
          </p:spPr>
        </p:pic>
        <p:sp>
          <p:nvSpPr>
            <p:cNvPr id="5" name="Text Box 3"/>
            <p:cNvSpPr txBox="1">
              <a:spLocks noChangeArrowheads="1"/>
            </p:cNvSpPr>
            <p:nvPr/>
          </p:nvSpPr>
          <p:spPr bwMode="auto">
            <a:xfrm>
              <a:off x="7462838" y="6245225"/>
              <a:ext cx="312737" cy="304800"/>
            </a:xfrm>
            <a:prstGeom prst="rect">
              <a:avLst/>
            </a:prstGeom>
            <a:noFill/>
            <a:ln w="12700">
              <a:noFill/>
              <a:miter lim="800000"/>
              <a:headEnd/>
              <a:tailEnd/>
            </a:ln>
            <a:effectLst/>
          </p:spPr>
          <p:txBody>
            <a:bodyPr wrap="none">
              <a:prstTxWarp prst="textNoShape">
                <a:avLst/>
              </a:prstTxWarp>
            </a:bodyPr>
            <a:lstStyle/>
            <a:p>
              <a:pPr algn="ctr"/>
              <a:fld id="{CF542444-0524-F746-85D0-3D0B84F9B5F4}" type="slidenum">
                <a:rPr lang="en-US" sz="1400">
                  <a:solidFill>
                    <a:schemeClr val="tx1"/>
                  </a:solidFill>
                  <a:ea typeface="Arial" charset="0"/>
                  <a:cs typeface="Arial" charset="0"/>
                </a:rPr>
                <a:pPr algn="ctr"/>
                <a:t>38</a:t>
              </a:fld>
              <a:endParaRPr lang="en-US" sz="1400">
                <a:solidFill>
                  <a:schemeClr val="tx1"/>
                </a:solidFill>
                <a:ea typeface="Arial" charset="0"/>
                <a:cs typeface="Arial" charset="0"/>
              </a:endParaRPr>
            </a:p>
          </p:txBody>
        </p:sp>
        <p:sp>
          <p:nvSpPr>
            <p:cNvPr id="6" name="Line 5"/>
            <p:cNvSpPr>
              <a:spLocks noChangeShapeType="1"/>
            </p:cNvSpPr>
            <p:nvPr/>
          </p:nvSpPr>
          <p:spPr bwMode="auto">
            <a:xfrm>
              <a:off x="4283075" y="4318000"/>
              <a:ext cx="1309688" cy="2316163"/>
            </a:xfrm>
            <a:prstGeom prst="line">
              <a:avLst/>
            </a:prstGeom>
            <a:noFill/>
            <a:ln w="50800" cap="flat">
              <a:solidFill>
                <a:srgbClr val="66B132"/>
              </a:solidFill>
              <a:prstDash val="solid"/>
              <a:round/>
              <a:headEnd type="none" w="med" len="med"/>
              <a:tailEnd type="none" w="med" len="med"/>
            </a:ln>
          </p:spPr>
          <p:txBody>
            <a:bodyPr lIns="0" tIns="0" rIns="0" bIns="0">
              <a:prstTxWarp prst="textNoShape">
                <a:avLst/>
              </a:prstTxWarp>
            </a:bodyPr>
            <a:lstStyle/>
            <a:p>
              <a:endParaRPr lang="en-US"/>
            </a:p>
          </p:txBody>
        </p:sp>
        <p:sp>
          <p:nvSpPr>
            <p:cNvPr id="7" name="Rectangle 6"/>
            <p:cNvSpPr>
              <a:spLocks/>
            </p:cNvSpPr>
            <p:nvPr/>
          </p:nvSpPr>
          <p:spPr bwMode="auto">
            <a:xfrm>
              <a:off x="2336800" y="2146300"/>
              <a:ext cx="814388" cy="4445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sz="2400" b="1">
                  <a:solidFill>
                    <a:srgbClr val="66B132"/>
                  </a:solidFill>
                  <a:ea typeface="Arial" charset="0"/>
                  <a:cs typeface="Arial" charset="0"/>
                </a:rPr>
                <a:t>SMP</a:t>
              </a:r>
            </a:p>
          </p:txBody>
        </p:sp>
        <p:sp>
          <p:nvSpPr>
            <p:cNvPr id="8" name="Line 7"/>
            <p:cNvSpPr>
              <a:spLocks noChangeShapeType="1"/>
            </p:cNvSpPr>
            <p:nvPr/>
          </p:nvSpPr>
          <p:spPr bwMode="auto">
            <a:xfrm>
              <a:off x="2573338" y="1309688"/>
              <a:ext cx="1695450" cy="2987675"/>
            </a:xfrm>
            <a:prstGeom prst="line">
              <a:avLst/>
            </a:prstGeom>
            <a:noFill/>
            <a:ln w="50800" cap="rnd">
              <a:solidFill>
                <a:srgbClr val="66B132"/>
              </a:solidFill>
              <a:prstDash val="sysDot"/>
              <a:round/>
              <a:headEnd type="none" w="med" len="med"/>
              <a:tailEnd type="none" w="med" len="med"/>
            </a:ln>
          </p:spPr>
          <p:txBody>
            <a:bodyPr lIns="0" tIns="0" rIns="0" bIns="0">
              <a:prstTxWarp prst="textNoShape">
                <a:avLst/>
              </a:prstTxWarp>
            </a:bodyPr>
            <a:lstStyle/>
            <a:p>
              <a:endParaRPr lang="en-US"/>
            </a:p>
          </p:txBody>
        </p:sp>
        <p:sp>
          <p:nvSpPr>
            <p:cNvPr id="9" name="Rectangle 8"/>
            <p:cNvSpPr>
              <a:spLocks/>
            </p:cNvSpPr>
            <p:nvPr/>
          </p:nvSpPr>
          <p:spPr bwMode="auto">
            <a:xfrm>
              <a:off x="228600" y="2019300"/>
              <a:ext cx="1928813" cy="16256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a:solidFill>
                    <a:schemeClr val="tx1"/>
                  </a:solidFill>
                  <a:latin typeface="Palatino" charset="0"/>
                  <a:ea typeface="Palatino" charset="0"/>
                  <a:cs typeface="Palatino" charset="0"/>
                  <a:sym typeface="Palatino" charset="0"/>
                </a:rPr>
                <a:t>Stable charged</a:t>
              </a:r>
            </a:p>
            <a:p>
              <a:pPr marL="39688"/>
              <a:r>
                <a:rPr lang="en-US">
                  <a:solidFill>
                    <a:schemeClr val="tx1"/>
                  </a:solidFill>
                  <a:latin typeface="Palatino" charset="0"/>
                  <a:ea typeface="Palatino" charset="0"/>
                  <a:cs typeface="Palatino" charset="0"/>
                  <a:sym typeface="Palatino" charset="0"/>
                </a:rPr>
                <a:t>R-hadron,</a:t>
              </a:r>
            </a:p>
            <a:p>
              <a:pPr marL="39688"/>
              <a:r>
                <a:rPr lang="en-US">
                  <a:solidFill>
                    <a:schemeClr val="tx1"/>
                  </a:solidFill>
                  <a:latin typeface="Palatino" charset="0"/>
                  <a:ea typeface="Palatino" charset="0"/>
                  <a:cs typeface="Palatino" charset="0"/>
                  <a:sym typeface="Palatino" charset="0"/>
                </a:rPr>
                <a:t>becoming neutral</a:t>
              </a:r>
            </a:p>
            <a:p>
              <a:pPr marL="39688"/>
              <a:r>
                <a:rPr lang="en-US">
                  <a:solidFill>
                    <a:schemeClr val="tx1"/>
                  </a:solidFill>
                  <a:latin typeface="Palatino" charset="0"/>
                  <a:ea typeface="Palatino" charset="0"/>
                  <a:cs typeface="Palatino" charset="0"/>
                  <a:sym typeface="Palatino" charset="0"/>
                </a:rPr>
                <a:t>in hadronic</a:t>
              </a:r>
            </a:p>
            <a:p>
              <a:pPr marL="39688"/>
              <a:r>
                <a:rPr lang="en-US">
                  <a:solidFill>
                    <a:schemeClr val="tx1"/>
                  </a:solidFill>
                  <a:latin typeface="Palatino" charset="0"/>
                  <a:ea typeface="Palatino" charset="0"/>
                  <a:cs typeface="Palatino" charset="0"/>
                  <a:sym typeface="Palatino" charset="0"/>
                </a:rPr>
                <a:t>interaction!</a:t>
              </a:r>
            </a:p>
          </p:txBody>
        </p:sp>
        <p:sp>
          <p:nvSpPr>
            <p:cNvPr id="10" name="Line 9"/>
            <p:cNvSpPr>
              <a:spLocks noChangeShapeType="1"/>
            </p:cNvSpPr>
            <p:nvPr/>
          </p:nvSpPr>
          <p:spPr bwMode="auto">
            <a:xfrm rot="10800000">
              <a:off x="2000250" y="2971800"/>
              <a:ext cx="2224088" cy="1370013"/>
            </a:xfrm>
            <a:prstGeom prst="line">
              <a:avLst/>
            </a:prstGeom>
            <a:noFill/>
            <a:ln w="50800" cap="flat">
              <a:solidFill>
                <a:srgbClr val="D90B00"/>
              </a:solidFill>
              <a:prstDash val="solid"/>
              <a:round/>
              <a:headEnd type="stealth" w="med" len="med"/>
              <a:tailEnd type="none" w="med" len="med"/>
            </a:ln>
          </p:spPr>
          <p:txBody>
            <a:bodyPr lIns="0" tIns="0" rIns="0" bIns="0">
              <a:prstTxWarp prst="textNoShape">
                <a:avLst/>
              </a:prstTxWarp>
            </a:bodyPr>
            <a:lstStyle/>
            <a:p>
              <a:endParaRPr lang="en-US"/>
            </a:p>
          </p:txBody>
        </p:sp>
      </p:grpSp>
      <p:sp>
        <p:nvSpPr>
          <p:cNvPr id="12" name="Title 3"/>
          <p:cNvSpPr txBox="1">
            <a:spLocks/>
          </p:cNvSpPr>
          <p:nvPr/>
        </p:nvSpPr>
        <p:spPr>
          <a:xfrm>
            <a:off x="549275" y="107576"/>
            <a:ext cx="8042276" cy="1336956"/>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smtClean="0">
                <a:ln>
                  <a:noFill/>
                </a:ln>
                <a:solidFill>
                  <a:schemeClr val="accent1"/>
                </a:solidFill>
                <a:effectLst/>
                <a:uLnTx/>
                <a:uFillTx/>
                <a:latin typeface="+mj-lt"/>
                <a:ea typeface="+mj-ea"/>
                <a:cs typeface="+mj-cs"/>
              </a:rPr>
              <a:t>Stable heavy particles in detector</a:t>
            </a:r>
            <a:endParaRPr kumimoji="0" lang="en-US" sz="3500" b="0" i="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8682038" y="6461125"/>
            <a:ext cx="312737" cy="304800"/>
          </a:xfrm>
        </p:spPr>
        <p:txBody>
          <a:bodyPr/>
          <a:lstStyle/>
          <a:p>
            <a:fld id="{2224447A-2507-AD40-B733-F1C4C44294AB}" type="slidenum">
              <a:rPr lang="en-US"/>
              <a:pPr/>
              <a:t>39</a:t>
            </a:fld>
            <a:endParaRPr lang="en-US"/>
          </a:p>
        </p:txBody>
      </p:sp>
      <p:sp>
        <p:nvSpPr>
          <p:cNvPr id="3" name="Rectangle 2"/>
          <p:cNvSpPr>
            <a:spLocks/>
          </p:cNvSpPr>
          <p:nvPr/>
        </p:nvSpPr>
        <p:spPr bwMode="auto">
          <a:xfrm>
            <a:off x="3314700" y="1308100"/>
            <a:ext cx="2717800" cy="2540000"/>
          </a:xfrm>
          <a:prstGeom prst="rect">
            <a:avLst/>
          </a:prstGeom>
          <a:noFill/>
          <a:ln w="12700" cap="flat">
            <a:noFill/>
            <a:miter lim="800000"/>
            <a:headEnd type="none" w="med" len="med"/>
            <a:tailEnd type="none" w="med" len="med"/>
          </a:ln>
        </p:spPr>
        <p:txBody>
          <a:bodyPr lIns="0" tIns="0" rIns="40639" bIns="0">
            <a:prstTxWarp prst="textNoShape">
              <a:avLst/>
            </a:prstTxWarp>
          </a:bodyPr>
          <a:lstStyle/>
          <a:p>
            <a:pPr marL="39688" algn="ctr"/>
            <a:r>
              <a:rPr lang="en-US" sz="1500" dirty="0">
                <a:solidFill>
                  <a:schemeClr val="tx1"/>
                </a:solidFill>
                <a:ea typeface="Palatino" charset="0"/>
                <a:cs typeface="Palatino" charset="0"/>
                <a:sym typeface="Palatino" charset="0"/>
              </a:rPr>
              <a:t>Three measurements</a:t>
            </a:r>
          </a:p>
          <a:p>
            <a:pPr marL="39688" algn="ctr"/>
            <a:r>
              <a:rPr lang="en-US" sz="1500" b="1" dirty="0" err="1">
                <a:solidFill>
                  <a:schemeClr val="tx1"/>
                </a:solidFill>
                <a:ea typeface="Palatino" charset="0"/>
                <a:cs typeface="Palatino" charset="0"/>
                <a:sym typeface="Palatino" charset="0"/>
              </a:rPr>
              <a:t>p</a:t>
            </a:r>
            <a:r>
              <a:rPr lang="en-US" sz="1500" dirty="0">
                <a:solidFill>
                  <a:schemeClr val="tx1"/>
                </a:solidFill>
                <a:ea typeface="Palatino" charset="0"/>
                <a:cs typeface="Palatino" charset="0"/>
                <a:sym typeface="Palatino" charset="0"/>
              </a:rPr>
              <a:t>, </a:t>
            </a:r>
            <a:r>
              <a:rPr lang="en-US" sz="1500" b="1" dirty="0" err="1">
                <a:solidFill>
                  <a:schemeClr val="tx1"/>
                </a:solidFill>
                <a:ea typeface="Palatino" charset="0"/>
                <a:cs typeface="Palatino" charset="0"/>
                <a:sym typeface="Palatino" charset="0"/>
              </a:rPr>
              <a:t>β</a:t>
            </a:r>
            <a:r>
              <a:rPr lang="en-US" sz="1500" dirty="0">
                <a:solidFill>
                  <a:schemeClr val="tx1"/>
                </a:solidFill>
                <a:ea typeface="Palatino" charset="0"/>
                <a:cs typeface="Palatino" charset="0"/>
                <a:sym typeface="Palatino" charset="0"/>
              </a:rPr>
              <a:t> and </a:t>
            </a:r>
            <a:r>
              <a:rPr lang="en-US" sz="1500" b="1" dirty="0" err="1">
                <a:solidFill>
                  <a:schemeClr val="tx1"/>
                </a:solidFill>
                <a:ea typeface="Palatino" charset="0"/>
                <a:cs typeface="Palatino" charset="0"/>
                <a:sym typeface="Palatino" charset="0"/>
              </a:rPr>
              <a:t>βγ</a:t>
            </a:r>
            <a:endParaRPr lang="en-US" sz="1500" dirty="0">
              <a:solidFill>
                <a:schemeClr val="tx1"/>
              </a:solidFill>
              <a:ea typeface="Palatino" charset="0"/>
              <a:cs typeface="Palatino" charset="0"/>
              <a:sym typeface="Palatino" charset="0"/>
            </a:endParaRPr>
          </a:p>
          <a:p>
            <a:pPr marL="39688" algn="ctr"/>
            <a:r>
              <a:rPr lang="en-US" sz="1500" dirty="0">
                <a:solidFill>
                  <a:schemeClr val="tx1"/>
                </a:solidFill>
                <a:ea typeface="Palatino" charset="0"/>
                <a:cs typeface="Palatino" charset="0"/>
                <a:sym typeface="Palatino" charset="0"/>
              </a:rPr>
              <a:t>through relation</a:t>
            </a:r>
          </a:p>
          <a:p>
            <a:pPr marL="39688" algn="ctr"/>
            <a:r>
              <a:rPr lang="en-US" sz="1500" b="1" dirty="0" err="1">
                <a:solidFill>
                  <a:schemeClr val="tx1"/>
                </a:solidFill>
                <a:ea typeface="Palatino" charset="0"/>
                <a:cs typeface="Palatino" charset="0"/>
                <a:sym typeface="Palatino" charset="0"/>
              </a:rPr>
              <a:t>m</a:t>
            </a:r>
            <a:r>
              <a:rPr lang="en-US" sz="1500" b="1" dirty="0">
                <a:solidFill>
                  <a:schemeClr val="tx1"/>
                </a:solidFill>
                <a:ea typeface="Palatino" charset="0"/>
                <a:cs typeface="Palatino" charset="0"/>
                <a:sym typeface="Palatino" charset="0"/>
              </a:rPr>
              <a:t> = </a:t>
            </a:r>
            <a:r>
              <a:rPr lang="en-US" sz="1500" b="1" dirty="0" err="1">
                <a:solidFill>
                  <a:schemeClr val="tx1"/>
                </a:solidFill>
                <a:ea typeface="Palatino" charset="0"/>
                <a:cs typeface="Palatino" charset="0"/>
                <a:sym typeface="Palatino" charset="0"/>
              </a:rPr>
              <a:t>p/βγ</a:t>
            </a:r>
            <a:endParaRPr lang="en-US" sz="1500" b="1" dirty="0">
              <a:solidFill>
                <a:schemeClr val="tx1"/>
              </a:solidFill>
              <a:ea typeface="Palatino" charset="0"/>
              <a:cs typeface="Palatino" charset="0"/>
              <a:sym typeface="Palatino" charset="0"/>
            </a:endParaRPr>
          </a:p>
          <a:p>
            <a:pPr marL="39688" algn="ctr"/>
            <a:r>
              <a:rPr lang="en-US" sz="1500" dirty="0">
                <a:solidFill>
                  <a:schemeClr val="tx1"/>
                </a:solidFill>
                <a:ea typeface="Palatino" charset="0"/>
                <a:cs typeface="Palatino" charset="0"/>
                <a:sym typeface="Palatino" charset="0"/>
              </a:rPr>
              <a:t>combines to two masses</a:t>
            </a:r>
          </a:p>
          <a:p>
            <a:pPr marL="39688" algn="ctr"/>
            <a:r>
              <a:rPr lang="en-US" sz="1500" b="1" dirty="0" err="1">
                <a:solidFill>
                  <a:schemeClr val="tx1"/>
                </a:solidFill>
                <a:ea typeface="Palatino" charset="0"/>
                <a:cs typeface="Palatino" charset="0"/>
                <a:sym typeface="Palatino" charset="0"/>
              </a:rPr>
              <a:t>m</a:t>
            </a:r>
            <a:r>
              <a:rPr lang="en-US" sz="1500" b="1" baseline="-6000" dirty="0" err="1">
                <a:solidFill>
                  <a:schemeClr val="tx1"/>
                </a:solidFill>
                <a:ea typeface="Palatino" charset="0"/>
                <a:cs typeface="Palatino" charset="0"/>
                <a:sym typeface="Palatino" charset="0"/>
              </a:rPr>
              <a:t>β</a:t>
            </a:r>
            <a:r>
              <a:rPr lang="en-US" sz="1500" dirty="0">
                <a:solidFill>
                  <a:schemeClr val="tx1"/>
                </a:solidFill>
                <a:ea typeface="Palatino" charset="0"/>
                <a:cs typeface="Palatino" charset="0"/>
                <a:sym typeface="Palatino" charset="0"/>
              </a:rPr>
              <a:t> and </a:t>
            </a:r>
            <a:r>
              <a:rPr lang="en-US" sz="1500" b="1" dirty="0" err="1">
                <a:solidFill>
                  <a:schemeClr val="tx1"/>
                </a:solidFill>
                <a:ea typeface="Palatino" charset="0"/>
                <a:cs typeface="Palatino" charset="0"/>
                <a:sym typeface="Palatino" charset="0"/>
              </a:rPr>
              <a:t>m</a:t>
            </a:r>
            <a:r>
              <a:rPr lang="en-US" sz="1500" b="1" baseline="-6000" dirty="0" err="1">
                <a:solidFill>
                  <a:schemeClr val="tx1"/>
                </a:solidFill>
                <a:ea typeface="Palatino" charset="0"/>
                <a:cs typeface="Palatino" charset="0"/>
                <a:sym typeface="Palatino" charset="0"/>
              </a:rPr>
              <a:t>βγ</a:t>
            </a:r>
            <a:endParaRPr lang="en-US" sz="1500" dirty="0">
              <a:solidFill>
                <a:schemeClr val="tx1"/>
              </a:solidFill>
              <a:ea typeface="Palatino" charset="0"/>
              <a:cs typeface="Palatino" charset="0"/>
              <a:sym typeface="Palatino" charset="0"/>
            </a:endParaRPr>
          </a:p>
          <a:p>
            <a:pPr marL="39688" algn="ctr"/>
            <a:r>
              <a:rPr lang="en-US" sz="1500" dirty="0">
                <a:solidFill>
                  <a:schemeClr val="tx1"/>
                </a:solidFill>
                <a:ea typeface="Palatino" charset="0"/>
                <a:cs typeface="Palatino" charset="0"/>
                <a:sym typeface="Palatino" charset="0"/>
              </a:rPr>
              <a:t>to our signal region (SR):</a:t>
            </a:r>
          </a:p>
        </p:txBody>
      </p:sp>
      <p:pic>
        <p:nvPicPr>
          <p:cNvPr id="4" name="Picture 3"/>
          <p:cNvPicPr>
            <a:picLocks noChangeAspect="1" noChangeArrowheads="1"/>
          </p:cNvPicPr>
          <p:nvPr/>
        </p:nvPicPr>
        <p:blipFill>
          <a:blip r:embed="rId2"/>
          <a:srcRect/>
          <a:stretch>
            <a:fillRect/>
          </a:stretch>
        </p:blipFill>
        <p:spPr bwMode="auto">
          <a:xfrm>
            <a:off x="495300" y="1038225"/>
            <a:ext cx="2824163" cy="3060700"/>
          </a:xfrm>
          <a:prstGeom prst="rect">
            <a:avLst/>
          </a:prstGeom>
          <a:noFill/>
          <a:ln w="9525" cap="flat">
            <a:noFill/>
            <a:round/>
            <a:headEnd/>
            <a:tailEnd/>
          </a:ln>
        </p:spPr>
      </p:pic>
      <p:pic>
        <p:nvPicPr>
          <p:cNvPr id="5" name="Picture 4"/>
          <p:cNvPicPr>
            <a:picLocks noChangeAspect="1" noChangeArrowheads="1"/>
          </p:cNvPicPr>
          <p:nvPr/>
        </p:nvPicPr>
        <p:blipFill>
          <a:blip r:embed="rId3"/>
          <a:srcRect/>
          <a:stretch>
            <a:fillRect/>
          </a:stretch>
        </p:blipFill>
        <p:spPr bwMode="auto">
          <a:xfrm>
            <a:off x="5930900" y="1212850"/>
            <a:ext cx="3162300" cy="2711450"/>
          </a:xfrm>
          <a:prstGeom prst="rect">
            <a:avLst/>
          </a:prstGeom>
          <a:noFill/>
          <a:ln w="9525" cap="flat">
            <a:noFill/>
            <a:round/>
            <a:headEnd/>
            <a:tailEnd/>
          </a:ln>
        </p:spPr>
      </p:pic>
      <p:pic>
        <p:nvPicPr>
          <p:cNvPr id="6" name="Picture 5"/>
          <p:cNvPicPr>
            <a:picLocks noChangeAspect="1" noChangeArrowheads="1"/>
          </p:cNvPicPr>
          <p:nvPr/>
        </p:nvPicPr>
        <p:blipFill>
          <a:blip r:embed="rId4"/>
          <a:srcRect/>
          <a:stretch>
            <a:fillRect/>
          </a:stretch>
        </p:blipFill>
        <p:spPr bwMode="auto">
          <a:xfrm>
            <a:off x="465138" y="4013200"/>
            <a:ext cx="2495550" cy="2425700"/>
          </a:xfrm>
          <a:prstGeom prst="rect">
            <a:avLst/>
          </a:prstGeom>
          <a:noFill/>
          <a:ln w="9525" cap="flat">
            <a:noFill/>
            <a:round/>
            <a:headEnd/>
            <a:tailEnd/>
          </a:ln>
        </p:spPr>
      </p:pic>
      <p:pic>
        <p:nvPicPr>
          <p:cNvPr id="7" name="Picture 6"/>
          <p:cNvPicPr>
            <a:picLocks noChangeAspect="1" noChangeArrowheads="1"/>
          </p:cNvPicPr>
          <p:nvPr/>
        </p:nvPicPr>
        <p:blipFill>
          <a:blip r:embed="rId5"/>
          <a:srcRect/>
          <a:stretch>
            <a:fillRect/>
          </a:stretch>
        </p:blipFill>
        <p:spPr bwMode="auto">
          <a:xfrm>
            <a:off x="6535738" y="4013200"/>
            <a:ext cx="2405062" cy="2336800"/>
          </a:xfrm>
          <a:prstGeom prst="rect">
            <a:avLst/>
          </a:prstGeom>
          <a:noFill/>
          <a:ln w="9525" cap="flat">
            <a:noFill/>
            <a:round/>
            <a:headEnd/>
            <a:tailEnd/>
          </a:ln>
        </p:spPr>
      </p:pic>
      <p:pic>
        <p:nvPicPr>
          <p:cNvPr id="8" name="Picture 8"/>
          <p:cNvPicPr>
            <a:picLocks noChangeAspect="1" noChangeArrowheads="1"/>
          </p:cNvPicPr>
          <p:nvPr/>
        </p:nvPicPr>
        <p:blipFill>
          <a:blip r:embed="rId6"/>
          <a:srcRect/>
          <a:stretch>
            <a:fillRect/>
          </a:stretch>
        </p:blipFill>
        <p:spPr bwMode="auto">
          <a:xfrm>
            <a:off x="3365500" y="4216400"/>
            <a:ext cx="3048000" cy="2590800"/>
          </a:xfrm>
          <a:prstGeom prst="rect">
            <a:avLst/>
          </a:prstGeom>
          <a:noFill/>
          <a:ln w="9525" cap="flat">
            <a:noFill/>
            <a:round/>
            <a:headEnd/>
            <a:tailEnd/>
          </a:ln>
        </p:spPr>
      </p:pic>
      <p:sp>
        <p:nvSpPr>
          <p:cNvPr id="9" name="Rectangle 9"/>
          <p:cNvSpPr>
            <a:spLocks/>
          </p:cNvSpPr>
          <p:nvPr/>
        </p:nvSpPr>
        <p:spPr bwMode="auto">
          <a:xfrm>
            <a:off x="5118100" y="4279900"/>
            <a:ext cx="788988" cy="622300"/>
          </a:xfrm>
          <a:prstGeom prst="rect">
            <a:avLst/>
          </a:prstGeom>
          <a:noFill/>
          <a:ln w="12700" cap="flat">
            <a:noFill/>
            <a:miter lim="800000"/>
            <a:headEnd type="none" w="med" len="med"/>
            <a:tailEnd type="none" w="med" len="med"/>
          </a:ln>
        </p:spPr>
        <p:txBody>
          <a:bodyPr wrap="none" lIns="0" tIns="0" rIns="40639" bIns="0">
            <a:prstTxWarp prst="textNoShape">
              <a:avLst/>
            </a:prstTxWarp>
            <a:spAutoFit/>
          </a:bodyPr>
          <a:lstStyle/>
          <a:p>
            <a:pPr marL="39688"/>
            <a:r>
              <a:rPr lang="en-US" sz="3600" b="1">
                <a:solidFill>
                  <a:srgbClr val="D90B00"/>
                </a:solidFill>
                <a:ea typeface="Arial" charset="0"/>
                <a:cs typeface="Arial" charset="0"/>
              </a:rPr>
              <a:t>SR</a:t>
            </a:r>
          </a:p>
        </p:txBody>
      </p:sp>
      <p:sp>
        <p:nvSpPr>
          <p:cNvPr id="10" name="Text Box 10"/>
          <p:cNvSpPr txBox="1">
            <a:spLocks noChangeArrowheads="1"/>
          </p:cNvSpPr>
          <p:nvPr/>
        </p:nvSpPr>
        <p:spPr bwMode="auto">
          <a:xfrm>
            <a:off x="8782050" y="6473825"/>
            <a:ext cx="214313" cy="304800"/>
          </a:xfrm>
          <a:prstGeom prst="rect">
            <a:avLst/>
          </a:prstGeom>
          <a:noFill/>
          <a:ln w="12700">
            <a:noFill/>
            <a:miter lim="800000"/>
            <a:headEnd/>
            <a:tailEnd/>
          </a:ln>
        </p:spPr>
        <p:txBody>
          <a:bodyPr wrap="none">
            <a:prstTxWarp prst="textNoShape">
              <a:avLst/>
            </a:prstTxWarp>
          </a:bodyPr>
          <a:lstStyle/>
          <a:p>
            <a:pPr algn="ctr"/>
            <a:fld id="{BFAB907D-793D-C14A-8525-E210B64056F3}" type="slidenum">
              <a:rPr lang="en-US" sz="1400">
                <a:solidFill>
                  <a:schemeClr val="tx1"/>
                </a:solidFill>
                <a:ea typeface="Arial" charset="0"/>
                <a:cs typeface="Arial" charset="0"/>
              </a:rPr>
              <a:pPr algn="ctr"/>
              <a:t>39</a:t>
            </a:fld>
            <a:endParaRPr lang="en-US" sz="1400">
              <a:solidFill>
                <a:schemeClr val="tx1"/>
              </a:solidFill>
              <a:ea typeface="Arial" charset="0"/>
              <a:cs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Trigger was exceptional</a:t>
            </a:r>
            <a:endParaRPr lang="en-US" dirty="0"/>
          </a:p>
        </p:txBody>
      </p:sp>
      <p:pic>
        <p:nvPicPr>
          <p:cNvPr id="5" name="Picture 4"/>
          <p:cNvPicPr>
            <a:picLocks noChangeAspect="1"/>
          </p:cNvPicPr>
          <p:nvPr/>
        </p:nvPicPr>
        <p:blipFill>
          <a:blip r:embed="rId2"/>
          <a:stretch>
            <a:fillRect/>
          </a:stretch>
        </p:blipFill>
        <p:spPr>
          <a:xfrm>
            <a:off x="981170" y="1066705"/>
            <a:ext cx="6977497" cy="2854430"/>
          </a:xfrm>
          <a:prstGeom prst="rect">
            <a:avLst/>
          </a:prstGeom>
        </p:spPr>
      </p:pic>
      <p:pic>
        <p:nvPicPr>
          <p:cNvPr id="6" name="Picture 5"/>
          <p:cNvPicPr>
            <a:picLocks noChangeAspect="1"/>
          </p:cNvPicPr>
          <p:nvPr/>
        </p:nvPicPr>
        <p:blipFill>
          <a:blip r:embed="rId3"/>
          <a:stretch>
            <a:fillRect/>
          </a:stretch>
        </p:blipFill>
        <p:spPr>
          <a:xfrm>
            <a:off x="313626" y="4173735"/>
            <a:ext cx="4444850" cy="2179309"/>
          </a:xfrm>
          <a:prstGeom prst="rect">
            <a:avLst/>
          </a:prstGeom>
        </p:spPr>
      </p:pic>
      <p:sp>
        <p:nvSpPr>
          <p:cNvPr id="7" name="TextBox 6"/>
          <p:cNvSpPr txBox="1"/>
          <p:nvPr/>
        </p:nvSpPr>
        <p:spPr>
          <a:xfrm>
            <a:off x="313626" y="3736469"/>
            <a:ext cx="2915544" cy="369332"/>
          </a:xfrm>
          <a:prstGeom prst="rect">
            <a:avLst/>
          </a:prstGeom>
          <a:noFill/>
        </p:spPr>
        <p:txBody>
          <a:bodyPr wrap="none" rtlCol="0">
            <a:spAutoFit/>
          </a:bodyPr>
          <a:lstStyle/>
          <a:p>
            <a:r>
              <a:rPr lang="en-US" dirty="0" smtClean="0"/>
              <a:t>Way above expectations !</a:t>
            </a:r>
            <a:endParaRPr lang="en-US" dirty="0"/>
          </a:p>
        </p:txBody>
      </p:sp>
      <p:pic>
        <p:nvPicPr>
          <p:cNvPr id="9" name="Picture 8"/>
          <p:cNvPicPr>
            <a:picLocks noChangeAspect="1"/>
          </p:cNvPicPr>
          <p:nvPr/>
        </p:nvPicPr>
        <p:blipFill>
          <a:blip r:embed="rId4"/>
          <a:stretch>
            <a:fillRect/>
          </a:stretch>
        </p:blipFill>
        <p:spPr>
          <a:xfrm>
            <a:off x="5143938" y="3921135"/>
            <a:ext cx="3447613" cy="2818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592138" y="1469955"/>
            <a:ext cx="4373562" cy="4191000"/>
          </a:xfrm>
          <a:prstGeom prst="rect">
            <a:avLst/>
          </a:prstGeom>
          <a:noFill/>
          <a:ln w="9525">
            <a:noFill/>
            <a:round/>
            <a:headEnd/>
            <a:tailEnd/>
          </a:ln>
        </p:spPr>
      </p:pic>
      <p:pic>
        <p:nvPicPr>
          <p:cNvPr id="5" name="Picture 4"/>
          <p:cNvPicPr>
            <a:picLocks noChangeAspect="1" noChangeArrowheads="1"/>
          </p:cNvPicPr>
          <p:nvPr/>
        </p:nvPicPr>
        <p:blipFill>
          <a:blip r:embed="rId3"/>
          <a:srcRect/>
          <a:stretch>
            <a:fillRect/>
          </a:stretch>
        </p:blipFill>
        <p:spPr bwMode="auto">
          <a:xfrm>
            <a:off x="5168900" y="1468368"/>
            <a:ext cx="3238500" cy="4191000"/>
          </a:xfrm>
          <a:prstGeom prst="rect">
            <a:avLst/>
          </a:prstGeom>
          <a:noFill/>
          <a:ln w="9525">
            <a:noFill/>
            <a:round/>
            <a:headEnd/>
            <a:tailEnd/>
          </a:ln>
        </p:spPr>
      </p:pic>
      <p:sp>
        <p:nvSpPr>
          <p:cNvPr id="6" name="Rectangle 5"/>
          <p:cNvSpPr>
            <a:spLocks/>
          </p:cNvSpPr>
          <p:nvPr/>
        </p:nvSpPr>
        <p:spPr bwMode="auto">
          <a:xfrm>
            <a:off x="1244600" y="1342955"/>
            <a:ext cx="2565400" cy="3175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1600" b="1">
                <a:solidFill>
                  <a:schemeClr val="tx1"/>
                </a:solidFill>
                <a:ea typeface="Arial" charset="0"/>
                <a:cs typeface="Arial" charset="0"/>
              </a:rPr>
              <a:t>Result for f(qqbar) = 25%</a:t>
            </a:r>
          </a:p>
        </p:txBody>
      </p:sp>
      <p:sp>
        <p:nvSpPr>
          <p:cNvPr id="7" name="Rectangle 6"/>
          <p:cNvSpPr>
            <a:spLocks/>
          </p:cNvSpPr>
          <p:nvPr/>
        </p:nvSpPr>
        <p:spPr bwMode="auto">
          <a:xfrm>
            <a:off x="5611813" y="1342955"/>
            <a:ext cx="2052637" cy="317500"/>
          </a:xfrm>
          <a:prstGeom prst="rect">
            <a:avLst/>
          </a:prstGeom>
          <a:noFill/>
          <a:ln w="12700">
            <a:noFill/>
            <a:miter lim="800000"/>
            <a:headEnd/>
            <a:tailEnd/>
          </a:ln>
        </p:spPr>
        <p:txBody>
          <a:bodyPr wrap="none" lIns="0" tIns="0" rIns="40639" bIns="0">
            <a:prstTxWarp prst="textNoShape">
              <a:avLst/>
            </a:prstTxWarp>
            <a:spAutoFit/>
          </a:bodyPr>
          <a:lstStyle/>
          <a:p>
            <a:pPr marL="39688"/>
            <a:r>
              <a:rPr lang="en-US" sz="1600" b="1">
                <a:solidFill>
                  <a:schemeClr val="tx1"/>
                </a:solidFill>
                <a:ea typeface="Arial" charset="0"/>
                <a:cs typeface="Arial" charset="0"/>
              </a:rPr>
              <a:t>Results vs. f(qqbar)</a:t>
            </a:r>
          </a:p>
        </p:txBody>
      </p:sp>
      <p:sp>
        <p:nvSpPr>
          <p:cNvPr id="8" name="Rectangle 8"/>
          <p:cNvSpPr>
            <a:spLocks/>
          </p:cNvSpPr>
          <p:nvPr/>
        </p:nvSpPr>
        <p:spPr bwMode="auto">
          <a:xfrm>
            <a:off x="723900" y="5854939"/>
            <a:ext cx="7683500" cy="355600"/>
          </a:xfrm>
          <a:prstGeom prst="rect">
            <a:avLst/>
          </a:prstGeom>
          <a:noFill/>
          <a:ln w="12700">
            <a:noFill/>
            <a:miter lim="800000"/>
            <a:headEnd/>
            <a:tailEnd/>
          </a:ln>
        </p:spPr>
        <p:txBody>
          <a:bodyPr lIns="0" tIns="0" rIns="40639" bIns="0">
            <a:prstTxWarp prst="textNoShape">
              <a:avLst/>
            </a:prstTxWarp>
          </a:bodyPr>
          <a:lstStyle/>
          <a:p>
            <a:pPr marL="39688"/>
            <a:r>
              <a:rPr lang="en-US" dirty="0">
                <a:solidFill>
                  <a:schemeClr val="tx1"/>
                </a:solidFill>
                <a:ea typeface="Arial" charset="0"/>
                <a:cs typeface="Arial" charset="0"/>
              </a:rPr>
              <a:t>Higgs 2</a:t>
            </a:r>
            <a:r>
              <a:rPr lang="en-US" baseline="32000" dirty="0">
                <a:solidFill>
                  <a:schemeClr val="tx1"/>
                </a:solidFill>
                <a:ea typeface="Arial" charset="0"/>
                <a:cs typeface="Arial" charset="0"/>
              </a:rPr>
              <a:t>+</a:t>
            </a:r>
            <a:r>
              <a:rPr lang="en-US" dirty="0">
                <a:solidFill>
                  <a:schemeClr val="tx1"/>
                </a:solidFill>
                <a:ea typeface="Arial" charset="0"/>
                <a:cs typeface="Arial" charset="0"/>
              </a:rPr>
              <a:t> state ruled out with</a:t>
            </a:r>
            <a:r>
              <a:rPr lang="en-US" b="1" dirty="0">
                <a:solidFill>
                  <a:schemeClr val="tx1"/>
                </a:solidFill>
                <a:ea typeface="Arial" charset="0"/>
                <a:cs typeface="Arial" charset="0"/>
              </a:rPr>
              <a:t> </a:t>
            </a:r>
            <a:r>
              <a:rPr lang="en-US" b="1" dirty="0">
                <a:solidFill>
                  <a:srgbClr val="D90B00"/>
                </a:solidFill>
                <a:ea typeface="Arial" charset="0"/>
                <a:cs typeface="Arial" charset="0"/>
              </a:rPr>
              <a:t>more than 3σ</a:t>
            </a:r>
            <a:r>
              <a:rPr lang="en-US" dirty="0">
                <a:solidFill>
                  <a:schemeClr val="tx1"/>
                </a:solidFill>
                <a:ea typeface="Arial" charset="0"/>
                <a:cs typeface="Arial" charset="0"/>
              </a:rPr>
              <a:t> for all production hypothesis.</a:t>
            </a:r>
          </a:p>
        </p:txBody>
      </p:sp>
      <p:sp>
        <p:nvSpPr>
          <p:cNvPr id="9" name="Title 1"/>
          <p:cNvSpPr txBox="1">
            <a:spLocks/>
          </p:cNvSpPr>
          <p:nvPr/>
        </p:nvSpPr>
        <p:spPr>
          <a:xfrm>
            <a:off x="549275" y="107576"/>
            <a:ext cx="8042276" cy="1336956"/>
          </a:xfrm>
          <a:prstGeom prst="rect">
            <a:avLst/>
          </a:prstGeom>
        </p:spPr>
        <p:txBody>
          <a:bodyPr vert="horz" lIns="91440" tIns="45720" rIns="91440" bIns="45720" rtlCol="0" anchor="t"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600" b="0" i="0" u="none" strike="noStrike" kern="1200" cap="none" spc="0" normalizeH="0" baseline="0" noProof="0" smtClean="0">
                <a:ln>
                  <a:noFill/>
                </a:ln>
                <a:solidFill>
                  <a:schemeClr val="accent1"/>
                </a:solidFill>
                <a:effectLst/>
                <a:uLnTx/>
                <a:uFillTx/>
                <a:latin typeface="+mj-lt"/>
                <a:ea typeface="+mj-ea"/>
                <a:cs typeface="+mj-cs"/>
              </a:rPr>
              <a:t>Higgs Spin and Parity</a:t>
            </a:r>
            <a:endParaRPr kumimoji="0" lang="en-US" sz="4600" b="0" i="0" u="none" strike="noStrike" kern="1200" cap="none" spc="0" normalizeH="0" baseline="0" noProof="0" dirty="0">
              <a:ln>
                <a:noFill/>
              </a:ln>
              <a:solidFill>
                <a:schemeClr val="accent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ATLAS experiment</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49275" y="1444532"/>
            <a:ext cx="8042276" cy="5365706"/>
          </a:xfrm>
          <a:prstGeom prst="rect">
            <a:avLst/>
          </a:prstGeom>
        </p:spPr>
      </p:pic>
      <p:sp>
        <p:nvSpPr>
          <p:cNvPr id="5" name="TextBox 4"/>
          <p:cNvSpPr txBox="1"/>
          <p:nvPr/>
        </p:nvSpPr>
        <p:spPr>
          <a:xfrm>
            <a:off x="6365875" y="1600201"/>
            <a:ext cx="2071563" cy="923330"/>
          </a:xfrm>
          <a:prstGeom prst="rect">
            <a:avLst/>
          </a:prstGeom>
          <a:solidFill>
            <a:srgbClr val="FFFFFF"/>
          </a:solidFill>
        </p:spPr>
        <p:txBody>
          <a:bodyPr wrap="none" rtlCol="0">
            <a:spAutoFit/>
          </a:bodyPr>
          <a:lstStyle/>
          <a:p>
            <a:r>
              <a:rPr lang="en-US" dirty="0" smtClean="0"/>
              <a:t>~3000 physicists</a:t>
            </a:r>
          </a:p>
          <a:p>
            <a:r>
              <a:rPr lang="en-US" dirty="0" smtClean="0"/>
              <a:t>   50 countries</a:t>
            </a:r>
          </a:p>
          <a:p>
            <a:r>
              <a:rPr lang="en-US" dirty="0" smtClean="0"/>
              <a:t>  200 institutions</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9849" y="1381315"/>
            <a:ext cx="3529294" cy="2732557"/>
          </a:xfrm>
          <a:prstGeom prst="rect">
            <a:avLst/>
          </a:prstGeom>
        </p:spPr>
      </p:pic>
      <p:pic>
        <p:nvPicPr>
          <p:cNvPr id="5" name="Picture 4"/>
          <p:cNvPicPr>
            <a:picLocks noChangeAspect="1"/>
          </p:cNvPicPr>
          <p:nvPr/>
        </p:nvPicPr>
        <p:blipFill>
          <a:blip r:embed="rId3"/>
          <a:stretch>
            <a:fillRect/>
          </a:stretch>
        </p:blipFill>
        <p:spPr>
          <a:xfrm>
            <a:off x="4596703" y="1444532"/>
            <a:ext cx="3368380" cy="2405986"/>
          </a:xfrm>
          <a:prstGeom prst="rect">
            <a:avLst/>
          </a:prstGeom>
        </p:spPr>
      </p:pic>
      <p:pic>
        <p:nvPicPr>
          <p:cNvPr id="6" name="Picture 5"/>
          <p:cNvPicPr>
            <a:picLocks noChangeAspect="1"/>
          </p:cNvPicPr>
          <p:nvPr/>
        </p:nvPicPr>
        <p:blipFill>
          <a:blip r:embed="rId4"/>
          <a:stretch>
            <a:fillRect/>
          </a:stretch>
        </p:blipFill>
        <p:spPr>
          <a:xfrm>
            <a:off x="762125" y="4027292"/>
            <a:ext cx="3613835" cy="2596877"/>
          </a:xfrm>
          <a:prstGeom prst="rect">
            <a:avLst/>
          </a:prstGeom>
        </p:spPr>
      </p:pic>
      <p:sp>
        <p:nvSpPr>
          <p:cNvPr id="7" name="Rectangle 6"/>
          <p:cNvSpPr/>
          <p:nvPr/>
        </p:nvSpPr>
        <p:spPr>
          <a:xfrm>
            <a:off x="1569783" y="5074216"/>
            <a:ext cx="2369258" cy="246221"/>
          </a:xfrm>
          <a:prstGeom prst="rect">
            <a:avLst/>
          </a:prstGeom>
        </p:spPr>
        <p:txBody>
          <a:bodyPr wrap="none">
            <a:spAutoFit/>
          </a:bodyPr>
          <a:lstStyle/>
          <a:p>
            <a:r>
              <a:rPr lang="en-US" sz="1000" dirty="0" smtClean="0"/>
              <a:t>e24vhi_medium1 OR e60_medium1</a:t>
            </a:r>
            <a:endParaRPr lang="en-US" sz="1000" dirty="0"/>
          </a:p>
        </p:txBody>
      </p:sp>
      <p:sp>
        <p:nvSpPr>
          <p:cNvPr id="9" name="Title 8"/>
          <p:cNvSpPr>
            <a:spLocks noGrp="1"/>
          </p:cNvSpPr>
          <p:nvPr>
            <p:ph type="title"/>
          </p:nvPr>
        </p:nvSpPr>
        <p:spPr/>
        <p:txBody>
          <a:bodyPr/>
          <a:lstStyle/>
          <a:p>
            <a:r>
              <a:rPr lang="en-US" sz="4000" dirty="0" smtClean="0"/>
              <a:t>Robust and rich </a:t>
            </a:r>
            <a:br>
              <a:rPr lang="en-US" sz="4000" dirty="0" smtClean="0"/>
            </a:br>
            <a:r>
              <a:rPr lang="en-US" sz="4000" dirty="0" smtClean="0"/>
              <a:t>Trigger menu</a:t>
            </a:r>
            <a:endParaRPr lang="en-US" sz="4000" dirty="0"/>
          </a:p>
        </p:txBody>
      </p:sp>
      <p:graphicFrame>
        <p:nvGraphicFramePr>
          <p:cNvPr id="11" name="Table 10"/>
          <p:cNvGraphicFramePr>
            <a:graphicFrameLocks noGrp="1"/>
          </p:cNvGraphicFramePr>
          <p:nvPr/>
        </p:nvGraphicFramePr>
        <p:xfrm>
          <a:off x="748286" y="1898772"/>
          <a:ext cx="7240162" cy="4257040"/>
        </p:xfrm>
        <a:graphic>
          <a:graphicData uri="http://schemas.openxmlformats.org/drawingml/2006/table">
            <a:tbl>
              <a:tblPr firstRow="1" bandRow="1">
                <a:tableStyleId>{5C22544A-7EE6-4342-B048-85BDC9FD1C3A}</a:tableStyleId>
              </a:tblPr>
              <a:tblGrid>
                <a:gridCol w="1983911"/>
                <a:gridCol w="3097842"/>
                <a:gridCol w="2158409"/>
              </a:tblGrid>
              <a:tr h="370840">
                <a:tc>
                  <a:txBody>
                    <a:bodyPr/>
                    <a:lstStyle/>
                    <a:p>
                      <a:r>
                        <a:rPr lang="en-US" sz="1500" dirty="0" smtClean="0"/>
                        <a:t>Trigger </a:t>
                      </a:r>
                      <a:endParaRPr lang="en-US" sz="1500" dirty="0"/>
                    </a:p>
                  </a:txBody>
                  <a:tcPr/>
                </a:tc>
                <a:tc>
                  <a:txBody>
                    <a:bodyPr/>
                    <a:lstStyle/>
                    <a:p>
                      <a:endParaRPr lang="en-US" sz="1500" dirty="0"/>
                    </a:p>
                  </a:txBody>
                  <a:tcPr/>
                </a:tc>
                <a:tc>
                  <a:txBody>
                    <a:bodyPr/>
                    <a:lstStyle/>
                    <a:p>
                      <a:r>
                        <a:rPr lang="en-US" sz="1500" dirty="0" smtClean="0"/>
                        <a:t>Event Filter </a:t>
                      </a:r>
                    </a:p>
                    <a:p>
                      <a:r>
                        <a:rPr lang="en-US" sz="1500" dirty="0" smtClean="0"/>
                        <a:t>Thresholds (</a:t>
                      </a:r>
                      <a:r>
                        <a:rPr lang="en-US" sz="1500" dirty="0" err="1" smtClean="0"/>
                        <a:t>GeV</a:t>
                      </a:r>
                      <a:r>
                        <a:rPr lang="en-US" sz="1500" dirty="0" smtClean="0"/>
                        <a:t>)</a:t>
                      </a:r>
                      <a:endParaRPr lang="en-US" sz="1500" dirty="0"/>
                    </a:p>
                  </a:txBody>
                  <a:tcPr/>
                </a:tc>
              </a:tr>
              <a:tr h="370840">
                <a:tc>
                  <a:txBody>
                    <a:bodyPr/>
                    <a:lstStyle/>
                    <a:p>
                      <a:r>
                        <a:rPr lang="en-US" sz="1500" dirty="0" smtClean="0"/>
                        <a:t>Single </a:t>
                      </a:r>
                      <a:r>
                        <a:rPr lang="en-US" sz="1500" dirty="0" err="1" smtClean="0"/>
                        <a:t>e</a:t>
                      </a:r>
                      <a:endParaRPr lang="en-US" sz="1500" dirty="0"/>
                    </a:p>
                  </a:txBody>
                  <a:tcPr/>
                </a:tc>
                <a:tc>
                  <a:txBody>
                    <a:bodyPr/>
                    <a:lstStyle/>
                    <a:p>
                      <a:r>
                        <a:rPr lang="en-US" sz="1500" dirty="0" err="1" smtClean="0"/>
                        <a:t>Iso</a:t>
                      </a:r>
                      <a:endParaRPr lang="en-US" sz="1500" dirty="0" smtClean="0"/>
                    </a:p>
                  </a:txBody>
                  <a:tcPr/>
                </a:tc>
                <a:tc>
                  <a:txBody>
                    <a:bodyPr/>
                    <a:lstStyle/>
                    <a:p>
                      <a:r>
                        <a:rPr lang="en-US" sz="1500" dirty="0" smtClean="0"/>
                        <a:t>24 </a:t>
                      </a:r>
                    </a:p>
                  </a:txBody>
                  <a:tcPr/>
                </a:tc>
              </a:tr>
              <a:tr h="370840">
                <a:tc>
                  <a:txBody>
                    <a:bodyPr/>
                    <a:lstStyle/>
                    <a:p>
                      <a:r>
                        <a:rPr lang="en-US" sz="1500" dirty="0" smtClean="0"/>
                        <a:t>Combined</a:t>
                      </a:r>
                      <a:r>
                        <a:rPr lang="en-US" sz="1500" baseline="0" dirty="0" smtClean="0"/>
                        <a:t> </a:t>
                      </a:r>
                      <a:r>
                        <a:rPr lang="en-US" sz="1500" baseline="0" dirty="0" err="1" smtClean="0"/>
                        <a:t>e</a:t>
                      </a:r>
                      <a:endParaRPr lang="en-US" sz="1500" dirty="0"/>
                    </a:p>
                  </a:txBody>
                  <a:tcPr/>
                </a:tc>
                <a:tc>
                  <a:txBody>
                    <a:bodyPr/>
                    <a:lstStyle/>
                    <a:p>
                      <a:r>
                        <a:rPr lang="en-US" sz="1500" dirty="0" err="1" smtClean="0"/>
                        <a:t>e+e</a:t>
                      </a:r>
                      <a:endParaRPr lang="en-US" sz="1500" dirty="0"/>
                    </a:p>
                  </a:txBody>
                  <a:tcPr/>
                </a:tc>
                <a:tc>
                  <a:txBody>
                    <a:bodyPr/>
                    <a:lstStyle/>
                    <a:p>
                      <a:r>
                        <a:rPr lang="en-US" sz="1500" dirty="0" smtClean="0"/>
                        <a:t>12</a:t>
                      </a:r>
                      <a:endParaRPr lang="en-US" sz="1500" dirty="0"/>
                    </a:p>
                  </a:txBody>
                  <a:tcPr/>
                </a:tc>
              </a:tr>
              <a:tr h="370840">
                <a:tc>
                  <a:txBody>
                    <a:bodyPr/>
                    <a:lstStyle/>
                    <a:p>
                      <a:endParaRPr lang="en-US" sz="1500"/>
                    </a:p>
                  </a:txBody>
                  <a:tcPr/>
                </a:tc>
                <a:tc>
                  <a:txBody>
                    <a:bodyPr/>
                    <a:lstStyle/>
                    <a:p>
                      <a:r>
                        <a:rPr lang="en-US" sz="1500" dirty="0" err="1" smtClean="0"/>
                        <a:t>e+e+e</a:t>
                      </a:r>
                      <a:endParaRPr lang="en-US" sz="1500" dirty="0"/>
                    </a:p>
                  </a:txBody>
                  <a:tcPr/>
                </a:tc>
                <a:tc>
                  <a:txBody>
                    <a:bodyPr/>
                    <a:lstStyle/>
                    <a:p>
                      <a:r>
                        <a:rPr lang="en-US" sz="1500" dirty="0" smtClean="0"/>
                        <a:t>18,7,7</a:t>
                      </a:r>
                      <a:endParaRPr lang="en-US" sz="1500" dirty="0"/>
                    </a:p>
                  </a:txBody>
                  <a:tcPr/>
                </a:tc>
              </a:tr>
              <a:tr h="370840">
                <a:tc>
                  <a:txBody>
                    <a:bodyPr/>
                    <a:lstStyle/>
                    <a:p>
                      <a:endParaRPr lang="en-US" sz="1500"/>
                    </a:p>
                  </a:txBody>
                  <a:tcPr/>
                </a:tc>
                <a:tc>
                  <a:txBody>
                    <a:bodyPr/>
                    <a:lstStyle/>
                    <a:p>
                      <a:r>
                        <a:rPr lang="en-US" sz="1500" dirty="0" err="1" smtClean="0"/>
                        <a:t>e+missing</a:t>
                      </a:r>
                      <a:r>
                        <a:rPr lang="en-US" sz="1500" baseline="0" dirty="0" smtClean="0"/>
                        <a:t> ET</a:t>
                      </a:r>
                      <a:endParaRPr lang="en-US" sz="1500" dirty="0"/>
                    </a:p>
                  </a:txBody>
                  <a:tcPr/>
                </a:tc>
                <a:tc>
                  <a:txBody>
                    <a:bodyPr/>
                    <a:lstStyle/>
                    <a:p>
                      <a:r>
                        <a:rPr lang="en-US" sz="1500" dirty="0" smtClean="0"/>
                        <a:t>24,35</a:t>
                      </a:r>
                      <a:endParaRPr lang="en-US" sz="1500" dirty="0"/>
                    </a:p>
                  </a:txBody>
                  <a:tcPr/>
                </a:tc>
              </a:tr>
              <a:tr h="370840">
                <a:tc>
                  <a:txBody>
                    <a:bodyPr/>
                    <a:lstStyle/>
                    <a:p>
                      <a:endParaRPr lang="en-US" sz="1500" dirty="0"/>
                    </a:p>
                  </a:txBody>
                  <a:tcPr/>
                </a:tc>
                <a:tc>
                  <a:txBody>
                    <a:bodyPr/>
                    <a:lstStyle/>
                    <a:p>
                      <a:r>
                        <a:rPr lang="en-US" sz="1500" dirty="0" err="1" smtClean="0"/>
                        <a:t>e+mu</a:t>
                      </a:r>
                      <a:r>
                        <a:rPr lang="en-US" sz="1500" dirty="0" smtClean="0"/>
                        <a:t> , tight </a:t>
                      </a:r>
                      <a:r>
                        <a:rPr lang="en-US" sz="1500" dirty="0" err="1" smtClean="0"/>
                        <a:t>e</a:t>
                      </a:r>
                      <a:endParaRPr lang="en-US" sz="1500" dirty="0" smtClean="0"/>
                    </a:p>
                  </a:txBody>
                  <a:tcPr/>
                </a:tc>
                <a:tc>
                  <a:txBody>
                    <a:bodyPr/>
                    <a:lstStyle/>
                    <a:p>
                      <a:r>
                        <a:rPr lang="en-US" sz="1500" dirty="0" smtClean="0"/>
                        <a:t>12,8 </a:t>
                      </a:r>
                    </a:p>
                  </a:txBody>
                  <a:tcPr/>
                </a:tc>
              </a:tr>
              <a:tr h="370840">
                <a:tc>
                  <a:txBody>
                    <a:bodyPr/>
                    <a:lstStyle/>
                    <a:p>
                      <a:r>
                        <a:rPr lang="en-US" sz="1500" dirty="0" smtClean="0"/>
                        <a:t>Single tau</a:t>
                      </a:r>
                      <a:endParaRPr lang="en-US" sz="1500" dirty="0"/>
                    </a:p>
                  </a:txBody>
                  <a:tcPr/>
                </a:tc>
                <a:tc>
                  <a:txBody>
                    <a:bodyPr/>
                    <a:lstStyle/>
                    <a:p>
                      <a:endParaRPr lang="en-US" sz="1500" dirty="0"/>
                    </a:p>
                  </a:txBody>
                  <a:tcPr/>
                </a:tc>
                <a:tc>
                  <a:txBody>
                    <a:bodyPr/>
                    <a:lstStyle/>
                    <a:p>
                      <a:r>
                        <a:rPr lang="en-US" sz="1500" dirty="0" smtClean="0"/>
                        <a:t>115</a:t>
                      </a:r>
                      <a:endParaRPr lang="en-US" sz="1500" dirty="0"/>
                    </a:p>
                  </a:txBody>
                  <a:tcPr/>
                </a:tc>
              </a:tr>
              <a:tr h="370840">
                <a:tc>
                  <a:txBody>
                    <a:bodyPr/>
                    <a:lstStyle/>
                    <a:p>
                      <a:r>
                        <a:rPr lang="en-US" sz="1500" dirty="0" smtClean="0"/>
                        <a:t>Combined tau</a:t>
                      </a:r>
                      <a:endParaRPr lang="en-US" sz="1500" dirty="0"/>
                    </a:p>
                  </a:txBody>
                  <a:tcPr/>
                </a:tc>
                <a:tc>
                  <a:txBody>
                    <a:bodyPr/>
                    <a:lstStyle/>
                    <a:p>
                      <a:r>
                        <a:rPr lang="en-US" sz="1500" dirty="0" err="1" smtClean="0"/>
                        <a:t>tau+tau</a:t>
                      </a:r>
                      <a:r>
                        <a:rPr lang="en-US" sz="1500" dirty="0" smtClean="0"/>
                        <a:t>, </a:t>
                      </a:r>
                      <a:r>
                        <a:rPr lang="en-US" sz="1500" dirty="0" err="1" smtClean="0"/>
                        <a:t>iso</a:t>
                      </a:r>
                      <a:r>
                        <a:rPr lang="en-US" sz="1500" dirty="0" smtClean="0"/>
                        <a:t> tau</a:t>
                      </a:r>
                    </a:p>
                  </a:txBody>
                  <a:tcPr/>
                </a:tc>
                <a:tc>
                  <a:txBody>
                    <a:bodyPr/>
                    <a:lstStyle/>
                    <a:p>
                      <a:r>
                        <a:rPr lang="en-US" sz="1500" dirty="0" smtClean="0"/>
                        <a:t>29+20  </a:t>
                      </a:r>
                      <a:endParaRPr lang="en-US" sz="1500" dirty="0"/>
                    </a:p>
                  </a:txBody>
                  <a:tcPr/>
                </a:tc>
              </a:tr>
              <a:tr h="370840">
                <a:tc>
                  <a:txBody>
                    <a:bodyPr/>
                    <a:lstStyle/>
                    <a:p>
                      <a:endParaRPr lang="en-US" sz="1500"/>
                    </a:p>
                  </a:txBody>
                  <a:tcPr/>
                </a:tc>
                <a:tc>
                  <a:txBody>
                    <a:bodyPr/>
                    <a:lstStyle/>
                    <a:p>
                      <a:r>
                        <a:rPr lang="en-US" sz="1500" dirty="0" err="1" smtClean="0"/>
                        <a:t>tau+mu</a:t>
                      </a:r>
                      <a:endParaRPr lang="en-US" sz="1500" dirty="0"/>
                    </a:p>
                  </a:txBody>
                  <a:tcPr/>
                </a:tc>
                <a:tc>
                  <a:txBody>
                    <a:bodyPr/>
                    <a:lstStyle/>
                    <a:p>
                      <a:r>
                        <a:rPr lang="en-US" sz="1500" dirty="0" smtClean="0"/>
                        <a:t>20,15</a:t>
                      </a:r>
                      <a:endParaRPr lang="en-US" sz="1500" dirty="0"/>
                    </a:p>
                  </a:txBody>
                  <a:tcPr/>
                </a:tc>
              </a:tr>
              <a:tr h="370840">
                <a:tc>
                  <a:txBody>
                    <a:bodyPr/>
                    <a:lstStyle/>
                    <a:p>
                      <a:endParaRPr lang="en-US" sz="1500"/>
                    </a:p>
                  </a:txBody>
                  <a:tcPr/>
                </a:tc>
                <a:tc>
                  <a:txBody>
                    <a:bodyPr/>
                    <a:lstStyle/>
                    <a:p>
                      <a:r>
                        <a:rPr lang="en-US" sz="1500" dirty="0" err="1" smtClean="0"/>
                        <a:t>tau+e</a:t>
                      </a:r>
                      <a:r>
                        <a:rPr lang="en-US" sz="1500" dirty="0" smtClean="0"/>
                        <a:t>    , </a:t>
                      </a:r>
                      <a:r>
                        <a:rPr lang="en-US" sz="1500" dirty="0" err="1" smtClean="0"/>
                        <a:t>iso</a:t>
                      </a:r>
                      <a:r>
                        <a:rPr lang="en-US" sz="1500" dirty="0" smtClean="0"/>
                        <a:t> tau</a:t>
                      </a:r>
                    </a:p>
                  </a:txBody>
                  <a:tcPr/>
                </a:tc>
                <a:tc>
                  <a:txBody>
                    <a:bodyPr/>
                    <a:lstStyle/>
                    <a:p>
                      <a:r>
                        <a:rPr lang="en-US" sz="1500" dirty="0" smtClean="0"/>
                        <a:t>20,18</a:t>
                      </a:r>
                    </a:p>
                  </a:txBody>
                  <a:tcPr/>
                </a:tc>
              </a:tr>
              <a:tr h="370840">
                <a:tc>
                  <a:txBody>
                    <a:bodyPr/>
                    <a:lstStyle/>
                    <a:p>
                      <a:endParaRPr lang="en-US" sz="1500"/>
                    </a:p>
                  </a:txBody>
                  <a:tcPr/>
                </a:tc>
                <a:tc>
                  <a:txBody>
                    <a:bodyPr/>
                    <a:lstStyle/>
                    <a:p>
                      <a:r>
                        <a:rPr lang="en-US" sz="1500" dirty="0" err="1" smtClean="0"/>
                        <a:t>tau+missing</a:t>
                      </a:r>
                      <a:r>
                        <a:rPr lang="en-US" sz="1500" baseline="0" dirty="0" smtClean="0"/>
                        <a:t> ET</a:t>
                      </a:r>
                      <a:endParaRPr lang="en-US" sz="1500" dirty="0"/>
                    </a:p>
                  </a:txBody>
                  <a:tcPr/>
                </a:tc>
                <a:tc>
                  <a:txBody>
                    <a:bodyPr/>
                    <a:lstStyle/>
                    <a:p>
                      <a:r>
                        <a:rPr lang="en-US" sz="1500" dirty="0" smtClean="0"/>
                        <a:t>29,</a:t>
                      </a:r>
                      <a:r>
                        <a:rPr lang="en-US" sz="1500" baseline="0" dirty="0" smtClean="0"/>
                        <a:t> </a:t>
                      </a:r>
                      <a:r>
                        <a:rPr lang="en-US" sz="1500" dirty="0" smtClean="0"/>
                        <a:t>50</a:t>
                      </a:r>
                      <a:endParaRPr lang="en-US" sz="1500" dirty="0"/>
                    </a:p>
                  </a:txBody>
                  <a:tcPr/>
                </a:tc>
              </a:tr>
            </a:tbl>
          </a:graphicData>
        </a:graphic>
      </p:graphicFrame>
      <p:sp>
        <p:nvSpPr>
          <p:cNvPr id="12" name="Rectangle 11"/>
          <p:cNvSpPr/>
          <p:nvPr/>
        </p:nvSpPr>
        <p:spPr>
          <a:xfrm>
            <a:off x="1732583" y="2659015"/>
            <a:ext cx="5728239" cy="30972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solidFill>
                <a:srgbClr val="000000"/>
              </a:solidFill>
            </a:endParaRPr>
          </a:p>
          <a:p>
            <a:pPr algn="ctr"/>
            <a:r>
              <a:rPr lang="en-US" dirty="0" smtClean="0">
                <a:solidFill>
                  <a:srgbClr val="000000"/>
                </a:solidFill>
              </a:rPr>
              <a:t>~100 primary physics triggers active during a run  + support triggers (calibration, background estimations, etc…)</a:t>
            </a:r>
            <a:endParaRPr lang="en-US"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ATLAS @ NBI</a:t>
            </a:r>
            <a:endParaRPr lang="en-US" dirty="0"/>
          </a:p>
        </p:txBody>
      </p:sp>
      <p:sp>
        <p:nvSpPr>
          <p:cNvPr id="5" name="Content Placeholder 4"/>
          <p:cNvSpPr>
            <a:spLocks noGrp="1"/>
          </p:cNvSpPr>
          <p:nvPr>
            <p:ph idx="1"/>
          </p:nvPr>
        </p:nvSpPr>
        <p:spPr/>
        <p:txBody>
          <a:bodyPr>
            <a:normAutofit fontScale="62500" lnSpcReduction="20000"/>
          </a:bodyPr>
          <a:lstStyle/>
          <a:p>
            <a:pPr>
              <a:buNone/>
            </a:pPr>
            <a:r>
              <a:rPr lang="en-US" dirty="0" smtClean="0"/>
              <a:t>I will now highlight the areas where NBI group provides an</a:t>
            </a:r>
            <a:r>
              <a:rPr lang="en-US" b="1" dirty="0" smtClean="0"/>
              <a:t> important </a:t>
            </a:r>
            <a:r>
              <a:rPr lang="en-US" dirty="0" smtClean="0"/>
              <a:t>contribution</a:t>
            </a:r>
          </a:p>
          <a:p>
            <a:pPr>
              <a:buNone/>
            </a:pPr>
            <a:r>
              <a:rPr lang="en-US" dirty="0" smtClean="0"/>
              <a:t>Run 1:</a:t>
            </a:r>
          </a:p>
          <a:p>
            <a:r>
              <a:rPr lang="en-US" dirty="0" smtClean="0"/>
              <a:t>Basic particle reconstruction performance (trigger and offline reconstruction)</a:t>
            </a:r>
          </a:p>
          <a:p>
            <a:r>
              <a:rPr lang="en-US" dirty="0" smtClean="0"/>
              <a:t>The Standard Model Higgs search</a:t>
            </a:r>
          </a:p>
          <a:p>
            <a:r>
              <a:rPr lang="en-US" dirty="0" smtClean="0"/>
              <a:t>Physics beyond the Standard Model search</a:t>
            </a:r>
          </a:p>
          <a:p>
            <a:r>
              <a:rPr lang="en-US" dirty="0" smtClean="0"/>
              <a:t>Luminosity measurement</a:t>
            </a:r>
          </a:p>
          <a:p>
            <a:pPr>
              <a:buNone/>
            </a:pPr>
            <a:endParaRPr lang="en-US" dirty="0" smtClean="0"/>
          </a:p>
          <a:p>
            <a:pPr>
              <a:buNone/>
            </a:pPr>
            <a:r>
              <a:rPr lang="en-US" dirty="0" smtClean="0"/>
              <a:t>Run 2 and beyond : Upgrade contribution</a:t>
            </a:r>
          </a:p>
          <a:p>
            <a:r>
              <a:rPr lang="en-US" dirty="0" smtClean="0"/>
              <a:t>Luminosity measurement</a:t>
            </a:r>
          </a:p>
          <a:p>
            <a:r>
              <a:rPr lang="en-US" dirty="0" smtClean="0"/>
              <a:t>L1 , HLT , L4  trigger</a:t>
            </a:r>
          </a:p>
          <a:p>
            <a:pPr>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6805747" y="1048436"/>
            <a:ext cx="1320800" cy="1358900"/>
          </a:xfrm>
          <a:prstGeom prst="rect">
            <a:avLst/>
          </a:prstGeom>
        </p:spPr>
      </p:pic>
      <p:pic>
        <p:nvPicPr>
          <p:cNvPr id="4" name="Picture 3"/>
          <p:cNvPicPr>
            <a:picLocks noChangeAspect="1"/>
          </p:cNvPicPr>
          <p:nvPr/>
        </p:nvPicPr>
        <p:blipFill>
          <a:blip r:embed="rId3"/>
          <a:stretch>
            <a:fillRect/>
          </a:stretch>
        </p:blipFill>
        <p:spPr>
          <a:xfrm>
            <a:off x="2230034" y="3603444"/>
            <a:ext cx="1195988" cy="1195988"/>
          </a:xfrm>
          <a:prstGeom prst="rect">
            <a:avLst/>
          </a:prstGeom>
        </p:spPr>
      </p:pic>
      <p:pic>
        <p:nvPicPr>
          <p:cNvPr id="5" name="Picture 4"/>
          <p:cNvPicPr>
            <a:picLocks noChangeAspect="1"/>
          </p:cNvPicPr>
          <p:nvPr/>
        </p:nvPicPr>
        <p:blipFill>
          <a:blip r:embed="rId4"/>
          <a:stretch>
            <a:fillRect/>
          </a:stretch>
        </p:blipFill>
        <p:spPr>
          <a:xfrm>
            <a:off x="5731860" y="1919870"/>
            <a:ext cx="2031649" cy="1836611"/>
          </a:xfrm>
          <a:prstGeom prst="rect">
            <a:avLst/>
          </a:prstGeom>
        </p:spPr>
      </p:pic>
      <p:pic>
        <p:nvPicPr>
          <p:cNvPr id="6" name="Picture 5"/>
          <p:cNvPicPr>
            <a:picLocks noChangeAspect="1"/>
          </p:cNvPicPr>
          <p:nvPr/>
        </p:nvPicPr>
        <p:blipFill>
          <a:blip r:embed="rId5"/>
          <a:stretch>
            <a:fillRect/>
          </a:stretch>
        </p:blipFill>
        <p:spPr>
          <a:xfrm>
            <a:off x="4708423" y="2308621"/>
            <a:ext cx="982032" cy="1276642"/>
          </a:xfrm>
          <a:prstGeom prst="rect">
            <a:avLst/>
          </a:prstGeom>
        </p:spPr>
      </p:pic>
      <p:pic>
        <p:nvPicPr>
          <p:cNvPr id="8" name="Picture 7"/>
          <p:cNvPicPr>
            <a:picLocks noChangeAspect="1"/>
          </p:cNvPicPr>
          <p:nvPr/>
        </p:nvPicPr>
        <p:blipFill>
          <a:blip r:embed="rId6"/>
          <a:stretch>
            <a:fillRect/>
          </a:stretch>
        </p:blipFill>
        <p:spPr>
          <a:xfrm>
            <a:off x="5861571" y="5090668"/>
            <a:ext cx="2132082" cy="1599062"/>
          </a:xfrm>
          <a:prstGeom prst="rect">
            <a:avLst/>
          </a:prstGeom>
        </p:spPr>
      </p:pic>
      <p:pic>
        <p:nvPicPr>
          <p:cNvPr id="9" name="Picture 8"/>
          <p:cNvPicPr>
            <a:picLocks noChangeAspect="1"/>
          </p:cNvPicPr>
          <p:nvPr/>
        </p:nvPicPr>
        <p:blipFill>
          <a:blip r:embed="rId7"/>
          <a:stretch>
            <a:fillRect/>
          </a:stretch>
        </p:blipFill>
        <p:spPr>
          <a:xfrm>
            <a:off x="4335535" y="992275"/>
            <a:ext cx="952500" cy="1270000"/>
          </a:xfrm>
          <a:prstGeom prst="rect">
            <a:avLst/>
          </a:prstGeom>
        </p:spPr>
      </p:pic>
      <p:pic>
        <p:nvPicPr>
          <p:cNvPr id="10" name="Picture 9"/>
          <p:cNvPicPr>
            <a:picLocks noChangeAspect="1"/>
          </p:cNvPicPr>
          <p:nvPr/>
        </p:nvPicPr>
        <p:blipFill>
          <a:blip r:embed="rId8"/>
          <a:stretch>
            <a:fillRect/>
          </a:stretch>
        </p:blipFill>
        <p:spPr>
          <a:xfrm>
            <a:off x="1416896" y="992275"/>
            <a:ext cx="1270000" cy="1270000"/>
          </a:xfrm>
          <a:prstGeom prst="rect">
            <a:avLst/>
          </a:prstGeom>
        </p:spPr>
      </p:pic>
      <p:pic>
        <p:nvPicPr>
          <p:cNvPr id="11" name="Picture 10"/>
          <p:cNvPicPr>
            <a:picLocks noChangeAspect="1"/>
          </p:cNvPicPr>
          <p:nvPr/>
        </p:nvPicPr>
        <p:blipFill>
          <a:blip r:embed="rId9"/>
          <a:stretch>
            <a:fillRect/>
          </a:stretch>
        </p:blipFill>
        <p:spPr>
          <a:xfrm>
            <a:off x="5795185" y="620334"/>
            <a:ext cx="952500" cy="1270000"/>
          </a:xfrm>
          <a:prstGeom prst="rect">
            <a:avLst/>
          </a:prstGeom>
        </p:spPr>
      </p:pic>
      <p:pic>
        <p:nvPicPr>
          <p:cNvPr id="12" name="Picture 11"/>
          <p:cNvPicPr>
            <a:picLocks noChangeAspect="1"/>
          </p:cNvPicPr>
          <p:nvPr/>
        </p:nvPicPr>
        <p:blipFill>
          <a:blip r:embed="rId10"/>
          <a:stretch>
            <a:fillRect/>
          </a:stretch>
        </p:blipFill>
        <p:spPr>
          <a:xfrm>
            <a:off x="6481897" y="3901608"/>
            <a:ext cx="1644650" cy="1189060"/>
          </a:xfrm>
          <a:prstGeom prst="rect">
            <a:avLst/>
          </a:prstGeom>
        </p:spPr>
      </p:pic>
      <p:pic>
        <p:nvPicPr>
          <p:cNvPr id="13" name="Picture 12"/>
          <p:cNvPicPr>
            <a:picLocks noChangeAspect="1"/>
          </p:cNvPicPr>
          <p:nvPr/>
        </p:nvPicPr>
        <p:blipFill>
          <a:blip r:embed="rId11"/>
          <a:stretch>
            <a:fillRect/>
          </a:stretch>
        </p:blipFill>
        <p:spPr>
          <a:xfrm>
            <a:off x="2767344" y="504893"/>
            <a:ext cx="1568191" cy="1414977"/>
          </a:xfrm>
          <a:prstGeom prst="rect">
            <a:avLst/>
          </a:prstGeom>
        </p:spPr>
      </p:pic>
      <p:pic>
        <p:nvPicPr>
          <p:cNvPr id="14" name="Picture 13"/>
          <p:cNvPicPr>
            <a:picLocks noChangeAspect="1"/>
          </p:cNvPicPr>
          <p:nvPr/>
        </p:nvPicPr>
        <p:blipFill>
          <a:blip r:embed="rId12"/>
          <a:stretch>
            <a:fillRect/>
          </a:stretch>
        </p:blipFill>
        <p:spPr>
          <a:xfrm>
            <a:off x="656024" y="2262275"/>
            <a:ext cx="1322988" cy="1322988"/>
          </a:xfrm>
          <a:prstGeom prst="rect">
            <a:avLst/>
          </a:prstGeom>
        </p:spPr>
      </p:pic>
      <p:pic>
        <p:nvPicPr>
          <p:cNvPr id="15" name="Picture 14"/>
          <p:cNvPicPr>
            <a:picLocks noChangeAspect="1"/>
          </p:cNvPicPr>
          <p:nvPr/>
        </p:nvPicPr>
        <p:blipFill>
          <a:blip r:embed="rId13"/>
          <a:stretch>
            <a:fillRect/>
          </a:stretch>
        </p:blipFill>
        <p:spPr>
          <a:xfrm>
            <a:off x="680198" y="4061231"/>
            <a:ext cx="1473395" cy="1473395"/>
          </a:xfrm>
          <a:prstGeom prst="rect">
            <a:avLst/>
          </a:prstGeom>
        </p:spPr>
      </p:pic>
      <p:pic>
        <p:nvPicPr>
          <p:cNvPr id="7" name="Picture 6"/>
          <p:cNvPicPr>
            <a:picLocks noChangeAspect="1"/>
          </p:cNvPicPr>
          <p:nvPr/>
        </p:nvPicPr>
        <p:blipFill>
          <a:blip r:embed="rId14"/>
          <a:stretch>
            <a:fillRect/>
          </a:stretch>
        </p:blipFill>
        <p:spPr>
          <a:xfrm>
            <a:off x="2760726" y="1890334"/>
            <a:ext cx="1250104" cy="1697510"/>
          </a:xfrm>
          <a:prstGeom prst="rect">
            <a:avLst/>
          </a:prstGeom>
        </p:spPr>
      </p:pic>
      <p:pic>
        <p:nvPicPr>
          <p:cNvPr id="19" name="Picture 18"/>
          <p:cNvPicPr>
            <a:picLocks noChangeAspect="1"/>
          </p:cNvPicPr>
          <p:nvPr/>
        </p:nvPicPr>
        <p:blipFill>
          <a:blip r:embed="rId15"/>
          <a:stretch>
            <a:fillRect/>
          </a:stretch>
        </p:blipFill>
        <p:spPr>
          <a:xfrm>
            <a:off x="2155258" y="4932816"/>
            <a:ext cx="1240468" cy="1148842"/>
          </a:xfrm>
          <a:prstGeom prst="rect">
            <a:avLst/>
          </a:prstGeom>
        </p:spPr>
      </p:pic>
      <p:pic>
        <p:nvPicPr>
          <p:cNvPr id="20" name="Picture 19"/>
          <p:cNvPicPr>
            <a:picLocks noChangeAspect="1"/>
          </p:cNvPicPr>
          <p:nvPr/>
        </p:nvPicPr>
        <p:blipFill>
          <a:blip r:embed="rId16"/>
          <a:stretch>
            <a:fillRect/>
          </a:stretch>
        </p:blipFill>
        <p:spPr>
          <a:xfrm>
            <a:off x="1713314" y="2548205"/>
            <a:ext cx="1181100" cy="1104900"/>
          </a:xfrm>
          <a:prstGeom prst="rect">
            <a:avLst/>
          </a:prstGeom>
        </p:spPr>
      </p:pic>
      <p:pic>
        <p:nvPicPr>
          <p:cNvPr id="21" name="Picture 20"/>
          <p:cNvPicPr>
            <a:picLocks noChangeAspect="1"/>
          </p:cNvPicPr>
          <p:nvPr/>
        </p:nvPicPr>
        <p:blipFill>
          <a:blip r:embed="rId17"/>
          <a:stretch>
            <a:fillRect/>
          </a:stretch>
        </p:blipFill>
        <p:spPr>
          <a:xfrm>
            <a:off x="7650297" y="3018105"/>
            <a:ext cx="952500" cy="1270000"/>
          </a:xfrm>
          <a:prstGeom prst="rect">
            <a:avLst/>
          </a:prstGeom>
        </p:spPr>
      </p:pic>
      <p:pic>
        <p:nvPicPr>
          <p:cNvPr id="22" name="Picture 21"/>
          <p:cNvPicPr>
            <a:picLocks noChangeAspect="1"/>
          </p:cNvPicPr>
          <p:nvPr/>
        </p:nvPicPr>
        <p:blipFill>
          <a:blip r:embed="rId18"/>
          <a:stretch>
            <a:fillRect/>
          </a:stretch>
        </p:blipFill>
        <p:spPr>
          <a:xfrm>
            <a:off x="3576206" y="3566721"/>
            <a:ext cx="2264433" cy="210296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particle reconstruction performance (trigger and offline reconstruction)</a:t>
            </a:r>
            <a:br>
              <a:rPr lang="en-US" dirty="0" smtClean="0"/>
            </a:b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4000" dirty="0" smtClean="0"/>
              <a:t>Transition Radiation Tracker</a:t>
            </a:r>
            <a:endParaRPr lang="en-US" sz="4000" dirty="0"/>
          </a:p>
        </p:txBody>
      </p:sp>
      <p:pic>
        <p:nvPicPr>
          <p:cNvPr id="4" name="Picture 9"/>
          <p:cNvPicPr>
            <a:picLocks noChangeAspect="1"/>
          </p:cNvPicPr>
          <p:nvPr/>
        </p:nvPicPr>
        <p:blipFill>
          <a:blip r:embed="rId2"/>
          <a:srcRect t="59982" r="40157"/>
          <a:stretch>
            <a:fillRect/>
          </a:stretch>
        </p:blipFill>
        <p:spPr bwMode="auto">
          <a:xfrm>
            <a:off x="6639301" y="1171740"/>
            <a:ext cx="2178669" cy="1082675"/>
          </a:xfrm>
          <a:prstGeom prst="rect">
            <a:avLst/>
          </a:prstGeom>
          <a:noFill/>
          <a:ln w="9525">
            <a:noFill/>
            <a:miter lim="800000"/>
            <a:headEnd/>
            <a:tailEnd/>
          </a:ln>
        </p:spPr>
      </p:pic>
      <p:pic>
        <p:nvPicPr>
          <p:cNvPr id="5" name="Picture 6"/>
          <p:cNvPicPr>
            <a:picLocks noChangeAspect="1"/>
          </p:cNvPicPr>
          <p:nvPr/>
        </p:nvPicPr>
        <p:blipFill>
          <a:blip r:embed="rId3"/>
          <a:srcRect/>
          <a:stretch>
            <a:fillRect/>
          </a:stretch>
        </p:blipFill>
        <p:spPr bwMode="auto">
          <a:xfrm>
            <a:off x="5696312" y="2197101"/>
            <a:ext cx="2826166" cy="2030412"/>
          </a:xfrm>
          <a:prstGeom prst="rect">
            <a:avLst/>
          </a:prstGeom>
          <a:noFill/>
          <a:ln w="9525">
            <a:noFill/>
            <a:miter lim="800000"/>
            <a:headEnd/>
            <a:tailEnd/>
          </a:ln>
        </p:spPr>
      </p:pic>
      <p:sp>
        <p:nvSpPr>
          <p:cNvPr id="6" name="Content Placeholder 2"/>
          <p:cNvSpPr>
            <a:spLocks noGrp="1"/>
          </p:cNvSpPr>
          <p:nvPr>
            <p:ph idx="1"/>
          </p:nvPr>
        </p:nvSpPr>
        <p:spPr>
          <a:xfrm>
            <a:off x="-36991" y="1054100"/>
            <a:ext cx="5733303" cy="5715000"/>
          </a:xfrm>
        </p:spPr>
        <p:txBody>
          <a:bodyPr>
            <a:normAutofit fontScale="92500"/>
          </a:bodyPr>
          <a:lstStyle/>
          <a:p>
            <a:pPr eaLnBrk="1" hangingPunct="1"/>
            <a:r>
              <a:rPr lang="en-US" sz="1600" dirty="0" smtClean="0">
                <a:ea typeface="ＭＳ Ｐゴシック" charset="-128"/>
                <a:cs typeface="ＭＳ Ｐゴシック" charset="-128"/>
              </a:rPr>
              <a:t>Electronics:</a:t>
            </a:r>
          </a:p>
          <a:p>
            <a:pPr lvl="1" eaLnBrk="1" hangingPunct="1"/>
            <a:r>
              <a:rPr lang="en-US" sz="1200" dirty="0" smtClean="0"/>
              <a:t>Production of Timing, Trigger Control backend electronics module</a:t>
            </a:r>
          </a:p>
          <a:p>
            <a:pPr lvl="1" eaLnBrk="1" hangingPunct="1"/>
            <a:r>
              <a:rPr lang="en-US" sz="1200" dirty="0" smtClean="0"/>
              <a:t>Test the front-end electronics </a:t>
            </a:r>
          </a:p>
          <a:p>
            <a:pPr eaLnBrk="1" hangingPunct="1"/>
            <a:r>
              <a:rPr lang="en-US" sz="1600" dirty="0" smtClean="0">
                <a:ea typeface="ＭＳ Ｐゴシック" charset="-128"/>
                <a:cs typeface="ＭＳ Ｐゴシック" charset="-128"/>
              </a:rPr>
              <a:t>Operation:</a:t>
            </a:r>
          </a:p>
          <a:p>
            <a:pPr lvl="1" eaLnBrk="1" hangingPunct="1"/>
            <a:r>
              <a:rPr lang="en-US" sz="1200" dirty="0" smtClean="0"/>
              <a:t>Leading role in </a:t>
            </a:r>
            <a:r>
              <a:rPr lang="en-US" sz="1200" dirty="0" err="1" smtClean="0"/>
              <a:t>testbeam</a:t>
            </a:r>
            <a:r>
              <a:rPr lang="en-US" sz="1200" dirty="0" smtClean="0"/>
              <a:t> campaign</a:t>
            </a:r>
          </a:p>
          <a:p>
            <a:pPr lvl="1" eaLnBrk="1" hangingPunct="1"/>
            <a:r>
              <a:rPr lang="en-US" sz="1200" dirty="0" smtClean="0"/>
              <a:t>Developing of software for reconstruction and simulation</a:t>
            </a:r>
            <a:endParaRPr lang="en-US" sz="1600" dirty="0" smtClean="0"/>
          </a:p>
          <a:p>
            <a:r>
              <a:rPr lang="en-US" sz="1600" dirty="0" smtClean="0">
                <a:ea typeface="ＭＳ Ｐゴシック" charset="-128"/>
                <a:cs typeface="ＭＳ Ｐゴシック" charset="-128"/>
              </a:rPr>
              <a:t>Electron Identification:</a:t>
            </a:r>
          </a:p>
          <a:p>
            <a:pPr lvl="1"/>
            <a:r>
              <a:rPr lang="en-US" sz="1200" dirty="0" smtClean="0"/>
              <a:t>Use Transition radiation to separate electrons from </a:t>
            </a:r>
            <a:r>
              <a:rPr lang="en-US" sz="1200" dirty="0" err="1" smtClean="0"/>
              <a:t>pions</a:t>
            </a:r>
            <a:endParaRPr lang="en-US" sz="1200" dirty="0" smtClean="0"/>
          </a:p>
          <a:p>
            <a:pPr lvl="1"/>
            <a:r>
              <a:rPr lang="en-US" sz="1200" dirty="0" smtClean="0"/>
              <a:t>TRT PID capabilities are </a:t>
            </a:r>
            <a:r>
              <a:rPr lang="en-US" sz="1622" b="1" dirty="0" smtClean="0"/>
              <a:t>fundamental at trigger and offline for e.g. H-&gt;ZZ</a:t>
            </a:r>
          </a:p>
          <a:p>
            <a:r>
              <a:rPr lang="en-US" sz="1800" dirty="0" smtClean="0">
                <a:ea typeface="ＭＳ Ｐゴシック" charset="-128"/>
                <a:cs typeface="ＭＳ Ｐゴシック" charset="-128"/>
              </a:rPr>
              <a:t>Tracking Calibration:</a:t>
            </a:r>
          </a:p>
          <a:p>
            <a:pPr lvl="1"/>
            <a:r>
              <a:rPr lang="en-US" sz="1200" dirty="0" smtClean="0"/>
              <a:t>Method to correct timing changes in the detector</a:t>
            </a:r>
          </a:p>
          <a:p>
            <a:pPr lvl="1"/>
            <a:r>
              <a:rPr lang="en-US" sz="1200" dirty="0" smtClean="0"/>
              <a:t>Improving the so-called </a:t>
            </a:r>
            <a:r>
              <a:rPr lang="en-US" sz="1200" dirty="0" err="1" smtClean="0"/>
              <a:t>r-t</a:t>
            </a:r>
            <a:r>
              <a:rPr lang="en-US" sz="1200" dirty="0" smtClean="0"/>
              <a:t> relation</a:t>
            </a:r>
          </a:p>
          <a:p>
            <a:pPr lvl="1"/>
            <a:r>
              <a:rPr lang="en-US" sz="1200" dirty="0" smtClean="0"/>
              <a:t>All data is calibrated automatically to get the best positions residual</a:t>
            </a:r>
            <a:br>
              <a:rPr lang="en-US" sz="1200" dirty="0" smtClean="0"/>
            </a:br>
            <a:endParaRPr lang="en-US" sz="1200" dirty="0" smtClean="0"/>
          </a:p>
          <a:p>
            <a:pPr eaLnBrk="1" hangingPunct="1"/>
            <a:r>
              <a:rPr lang="en-US" sz="1600" dirty="0" smtClean="0">
                <a:ea typeface="ＭＳ Ｐゴシック" charset="-128"/>
                <a:cs typeface="ＭＳ Ｐゴシック" charset="-128"/>
              </a:rPr>
              <a:t>Detector Simulation:</a:t>
            </a:r>
          </a:p>
          <a:p>
            <a:pPr lvl="1" eaLnBrk="1" hangingPunct="1"/>
            <a:r>
              <a:rPr lang="en-US" sz="1200" dirty="0" smtClean="0"/>
              <a:t>Development of simulation and digitization of the TRT</a:t>
            </a:r>
          </a:p>
          <a:p>
            <a:pPr lvl="1" eaLnBrk="1" hangingPunct="1"/>
            <a:r>
              <a:rPr lang="en-US" sz="1200" dirty="0" smtClean="0"/>
              <a:t>Tuning of the MC to data with very good agreement in the </a:t>
            </a:r>
          </a:p>
          <a:p>
            <a:pPr lvl="1" eaLnBrk="1" hangingPunct="1">
              <a:buNone/>
            </a:pPr>
            <a:r>
              <a:rPr lang="en-US" sz="1200" dirty="0" smtClean="0"/>
              <a:t>        distributions used in analysis </a:t>
            </a:r>
          </a:p>
          <a:p>
            <a:pPr lvl="1" eaLnBrk="1" hangingPunct="1"/>
            <a:endParaRPr lang="en-US" sz="1200" dirty="0" smtClean="0"/>
          </a:p>
        </p:txBody>
      </p:sp>
      <p:pic>
        <p:nvPicPr>
          <p:cNvPr id="7" name="Picture 7"/>
          <p:cNvPicPr>
            <a:picLocks noChangeAspect="1"/>
          </p:cNvPicPr>
          <p:nvPr/>
        </p:nvPicPr>
        <p:blipFill>
          <a:blip r:embed="rId4"/>
          <a:srcRect/>
          <a:stretch>
            <a:fillRect/>
          </a:stretch>
        </p:blipFill>
        <p:spPr bwMode="auto">
          <a:xfrm>
            <a:off x="5942610" y="3900488"/>
            <a:ext cx="2743200" cy="1649412"/>
          </a:xfrm>
          <a:prstGeom prst="rect">
            <a:avLst/>
          </a:prstGeom>
          <a:noFill/>
          <a:ln w="9525">
            <a:noFill/>
            <a:miter lim="800000"/>
            <a:headEnd/>
            <a:tailEnd/>
          </a:ln>
        </p:spPr>
      </p:pic>
      <p:pic>
        <p:nvPicPr>
          <p:cNvPr id="8" name="Picture 8" descr="g_eff_locR_trt_b_fit.eps"/>
          <p:cNvPicPr>
            <a:picLocks noChangeAspect="1"/>
          </p:cNvPicPr>
          <p:nvPr/>
        </p:nvPicPr>
        <p:blipFill>
          <a:blip r:embed="rId5"/>
          <a:srcRect/>
          <a:stretch>
            <a:fillRect/>
          </a:stretch>
        </p:blipFill>
        <p:spPr bwMode="auto">
          <a:xfrm>
            <a:off x="5021222" y="5607227"/>
            <a:ext cx="1770625" cy="1198860"/>
          </a:xfrm>
          <a:prstGeom prst="rect">
            <a:avLst/>
          </a:prstGeom>
          <a:noFill/>
          <a:ln w="9525">
            <a:noFill/>
            <a:miter lim="800000"/>
            <a:headEnd/>
            <a:tailEnd/>
          </a:ln>
        </p:spPr>
      </p:pic>
      <p:pic>
        <p:nvPicPr>
          <p:cNvPr id="9" name="Picture 9" descr="TRT_residual_shortstraws.eps"/>
          <p:cNvPicPr>
            <a:picLocks noChangeAspect="1"/>
          </p:cNvPicPr>
          <p:nvPr/>
        </p:nvPicPr>
        <p:blipFill>
          <a:blip r:embed="rId6"/>
          <a:srcRect/>
          <a:stretch>
            <a:fillRect/>
          </a:stretch>
        </p:blipFill>
        <p:spPr bwMode="auto">
          <a:xfrm>
            <a:off x="6832445" y="5588000"/>
            <a:ext cx="1695606" cy="1217613"/>
          </a:xfrm>
          <a:prstGeom prst="rect">
            <a:avLst/>
          </a:prstGeom>
          <a:noFill/>
          <a:ln w="9525">
            <a:noFill/>
            <a:miter lim="800000"/>
            <a:headEnd/>
            <a:tailEnd/>
          </a:ln>
        </p:spPr>
      </p:pic>
      <p:pic>
        <p:nvPicPr>
          <p:cNvPr id="10" name="Picture 7" descr="Electronics2.eps"/>
          <p:cNvPicPr>
            <a:picLocks noChangeAspect="1"/>
          </p:cNvPicPr>
          <p:nvPr/>
        </p:nvPicPr>
        <p:blipFill>
          <a:blip r:embed="rId7"/>
          <a:srcRect/>
          <a:stretch>
            <a:fillRect/>
          </a:stretch>
        </p:blipFill>
        <p:spPr bwMode="auto">
          <a:xfrm>
            <a:off x="3886200" y="1282701"/>
            <a:ext cx="2600701" cy="81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2727</TotalTime>
  <Words>2050</Words>
  <Application>Microsoft Macintosh PowerPoint</Application>
  <PresentationFormat>On-screen Show (4:3)</PresentationFormat>
  <Paragraphs>305</Paragraphs>
  <Slides>41</Slides>
  <Notes>1</Notes>
  <HiddenSlides>3</HiddenSlides>
  <MMClips>0</MMClips>
  <ScaleCrop>false</ScaleCrop>
  <HeadingPairs>
    <vt:vector size="4" baseType="variant">
      <vt:variant>
        <vt:lpstr>Design Template</vt:lpstr>
      </vt:variant>
      <vt:variant>
        <vt:i4>1</vt:i4>
      </vt:variant>
      <vt:variant>
        <vt:lpstr>Slide Titles</vt:lpstr>
      </vt:variant>
      <vt:variant>
        <vt:i4>41</vt:i4>
      </vt:variant>
    </vt:vector>
  </HeadingPairs>
  <TitlesOfParts>
    <vt:vector size="42" baseType="lpstr">
      <vt:lpstr>Breeze</vt:lpstr>
      <vt:lpstr>      ATLAS activities   Niels Bohr Institute</vt:lpstr>
      <vt:lpstr>LHC and ATLAS : remarkable operation during Run 1</vt:lpstr>
      <vt:lpstr>Bring it on !</vt:lpstr>
      <vt:lpstr>Trigger was exceptional</vt:lpstr>
      <vt:lpstr>Robust and rich  Trigger menu</vt:lpstr>
      <vt:lpstr>ATLAS @ NBI</vt:lpstr>
      <vt:lpstr>Slide 7</vt:lpstr>
      <vt:lpstr>Basic particle reconstruction performance (trigger and offline reconstruction) </vt:lpstr>
      <vt:lpstr>Transition Radiation Tracker</vt:lpstr>
      <vt:lpstr>Trigger and tau online/offline identification</vt:lpstr>
      <vt:lpstr>Higgs search</vt:lpstr>
      <vt:lpstr>Higgs decay to ZZ</vt:lpstr>
      <vt:lpstr>Higgs Properties</vt:lpstr>
      <vt:lpstr>Slide 14</vt:lpstr>
      <vt:lpstr>Higgs decay to τ(had)τ(had)</vt:lpstr>
      <vt:lpstr>Search for new physics:  - direct or indirect searches - model dependent or general</vt:lpstr>
      <vt:lpstr>Search for new physics</vt:lpstr>
      <vt:lpstr>Novel use of statistical methods for general searches in multilepton final states </vt:lpstr>
      <vt:lpstr>Triple gauge couplings in ZZ production </vt:lpstr>
      <vt:lpstr>Triple gauge couplings in ZZ production </vt:lpstr>
      <vt:lpstr>SUSY</vt:lpstr>
      <vt:lpstr>Stable Massive Particles (SMPs)</vt:lpstr>
      <vt:lpstr>Stable heavy particles in detector</vt:lpstr>
      <vt:lpstr>Slide 24</vt:lpstr>
      <vt:lpstr> SMPs results</vt:lpstr>
      <vt:lpstr>Indirect searches  for new physics</vt:lpstr>
      <vt:lpstr>W mass</vt:lpstr>
      <vt:lpstr>Luminosity</vt:lpstr>
      <vt:lpstr>Run 2 and beyond</vt:lpstr>
      <vt:lpstr>LHC timeline</vt:lpstr>
      <vt:lpstr>NBI Plans for  Physics searches 14 TeV</vt:lpstr>
      <vt:lpstr>NBI contribution to ATLAS upgrade</vt:lpstr>
      <vt:lpstr>Summary</vt:lpstr>
      <vt:lpstr>backup</vt:lpstr>
      <vt:lpstr>SMPs results: how is the future?</vt:lpstr>
      <vt:lpstr>Slide 36</vt:lpstr>
      <vt:lpstr>Slide 37</vt:lpstr>
      <vt:lpstr>Slide 38</vt:lpstr>
      <vt:lpstr>Slide 39</vt:lpstr>
      <vt:lpstr>Slide 40</vt:lpstr>
      <vt:lpstr>ATLAS experiment</vt:lpstr>
    </vt:vector>
  </TitlesOfParts>
  <Company>NBI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Stefania Xella</dc:creator>
  <cp:lastModifiedBy>Stefania Xella</cp:lastModifiedBy>
  <cp:revision>167</cp:revision>
  <dcterms:created xsi:type="dcterms:W3CDTF">2013-05-03T05:22:32Z</dcterms:created>
  <dcterms:modified xsi:type="dcterms:W3CDTF">2013-05-03T06:34:51Z</dcterms:modified>
</cp:coreProperties>
</file>