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56" r:id="rId2"/>
    <p:sldId id="334" r:id="rId3"/>
    <p:sldId id="262" r:id="rId4"/>
    <p:sldId id="263" r:id="rId5"/>
    <p:sldId id="325" r:id="rId6"/>
    <p:sldId id="258" r:id="rId7"/>
    <p:sldId id="331" r:id="rId8"/>
    <p:sldId id="330" r:id="rId9"/>
    <p:sldId id="332" r:id="rId10"/>
    <p:sldId id="326" r:id="rId11"/>
    <p:sldId id="269" r:id="rId12"/>
    <p:sldId id="308" r:id="rId13"/>
    <p:sldId id="284" r:id="rId14"/>
    <p:sldId id="327" r:id="rId15"/>
    <p:sldId id="328" r:id="rId16"/>
    <p:sldId id="329" r:id="rId17"/>
    <p:sldId id="335" r:id="rId18"/>
    <p:sldId id="336" r:id="rId19"/>
    <p:sldId id="333" r:id="rId20"/>
    <p:sldId id="33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00"/>
    <a:srgbClr val="FFFFFF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A73E5-C29D-4A0A-9F12-03B3CAEC6C69}" type="datetimeFigureOut">
              <a:rPr lang="en-US" smtClean="0"/>
              <a:pPr/>
              <a:t>5/2/13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062E1-EB2E-4909-9679-ED2A25B10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2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ross_domestic_product" TargetMode="External"/><Relationship Id="rId4" Type="http://schemas.openxmlformats.org/officeDocument/2006/relationships/hyperlink" Target="http://en.wikipedia.org/wiki/Purchasing_power_parity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hlinkClick r:id="rId3" action="ppaction://hlinkfile" tooltip="Gross domestic product"/>
              </a:rPr>
              <a:t>gross domestic product</a:t>
            </a:r>
            <a:r>
              <a:rPr lang="en-US" b="1" dirty="0" smtClean="0"/>
              <a:t> (GDP) at </a:t>
            </a:r>
            <a:r>
              <a:rPr lang="en-US" b="1" dirty="0" smtClean="0">
                <a:hlinkClick r:id="rId4" action="ppaction://hlinkfile" tooltip="Purchasing power parity"/>
              </a:rPr>
              <a:t>purchasing power parity</a:t>
            </a:r>
            <a:r>
              <a:rPr lang="en-US" b="1" dirty="0" smtClean="0"/>
              <a:t> (PPP) </a:t>
            </a:r>
          </a:p>
          <a:p>
            <a:r>
              <a:rPr lang="en-US" b="1" dirty="0" smtClean="0"/>
              <a:t>R&amp;D is right on the Lisbon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062E1-EB2E-4909-9679-ED2A25B10B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NICE has always been there in various forms.</a:t>
            </a:r>
            <a:r>
              <a:rPr lang="en-US" baseline="0" dirty="0" smtClean="0"/>
              <a:t> This is the backbone. The funding of this center</a:t>
            </a:r>
            <a:r>
              <a:rPr lang="en-US" dirty="0" smtClean="0"/>
              <a:t> is now changing again.</a:t>
            </a:r>
          </a:p>
          <a:p>
            <a:r>
              <a:rPr lang="en-US" dirty="0" smtClean="0"/>
              <a:t>The two DNRF centers represent a new development.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062E1-EB2E-4909-9679-ED2A25B10B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increase in people who seek a higher education is partly due to the economic crisis.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062E1-EB2E-4909-9679-ED2A25B10B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8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for now no entrance conditions in physics. If you,</a:t>
            </a:r>
            <a:r>
              <a:rPr lang="en-US" baseline="0" dirty="0" smtClean="0"/>
              <a:t> on the other hand, want to be a midwife, a librarian, a doctor or a psychologist you need very high grades from high school.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062E1-EB2E-4909-9679-ED2A25B10B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would really</a:t>
            </a:r>
            <a:r>
              <a:rPr lang="en-US" baseline="0" dirty="0" smtClean="0"/>
              <a:t> like to see the Technical University in the CERN family, but they are not funded yet and not registered as members of any CERN experiment. They were in CLOUD.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062E1-EB2E-4909-9679-ED2A25B10B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2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ECFA survey of</a:t>
            </a:r>
            <a:r>
              <a:rPr lang="en-US" baseline="0" dirty="0" smtClean="0"/>
              <a:t> 2005, which excluded theorists, Denmark was last in the class by far.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062E1-EB2E-4909-9679-ED2A25B10B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8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2009 survey theory was added. That helped but Denmark was still last in the class,</a:t>
            </a:r>
            <a:r>
              <a:rPr lang="en-US" baseline="0" dirty="0" smtClean="0"/>
              <a:t> however in the heals of Norway.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062E1-EB2E-4909-9679-ED2A25B10B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8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 things has happened between 2009 and now. Now Denmark is in the European mainstream, much like an</a:t>
            </a:r>
            <a:r>
              <a:rPr lang="en-US" baseline="0" dirty="0" smtClean="0"/>
              <a:t> average of Finland and Austria.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062E1-EB2E-4909-9679-ED2A25B10B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8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theorist can attract truly excellent people to their post doc positions. These people are in turn asked to apply for their own salary plus additional post docs.</a:t>
            </a:r>
          </a:p>
          <a:p>
            <a:endParaRPr lang="en-US" dirty="0" smtClean="0"/>
          </a:p>
          <a:p>
            <a:r>
              <a:rPr lang="en-US" dirty="0" smtClean="0"/>
              <a:t>The number of engineers is not a fixed number. If we have a good project with some funding for engineers then the universities will gladly</a:t>
            </a:r>
            <a:r>
              <a:rPr lang="en-US" baseline="0" dirty="0" smtClean="0"/>
              <a:t> support.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062E1-EB2E-4909-9679-ED2A25B10B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8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item is the backbone covering everything that is directly connected with our</a:t>
            </a:r>
            <a:r>
              <a:rPr lang="en-US" baseline="0" dirty="0" smtClean="0"/>
              <a:t> CERN membership and memberships of CERN experiments.</a:t>
            </a:r>
          </a:p>
          <a:p>
            <a:r>
              <a:rPr lang="en-US" baseline="0" dirty="0" smtClean="0"/>
              <a:t>The second items is the miracle that has recently happened as I will return to.</a:t>
            </a:r>
          </a:p>
          <a:p>
            <a:r>
              <a:rPr lang="en-US" baseline="0" dirty="0" smtClean="0"/>
              <a:t>The expensive equipment budget is perhaps fast being filled out, even before the structure is in place, by astronomy, ESS and XFEL wishes..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062E1-EB2E-4909-9679-ED2A25B10B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799A-C127-4266-9733-E5B160D66EBA}" type="datetimeFigureOut">
              <a:rPr lang="en-US" smtClean="0"/>
              <a:pPr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4AB0-793F-42BD-830A-AB511D705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799A-C127-4266-9733-E5B160D66EBA}" type="datetimeFigureOut">
              <a:rPr lang="en-US" smtClean="0"/>
              <a:pPr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4AB0-793F-42BD-830A-AB511D705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8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799A-C127-4266-9733-E5B160D66EBA}" type="datetimeFigureOut">
              <a:rPr lang="en-US" smtClean="0"/>
              <a:pPr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4AB0-793F-42BD-830A-AB511D705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4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799A-C127-4266-9733-E5B160D66EBA}" type="datetimeFigureOut">
              <a:rPr lang="en-US" smtClean="0"/>
              <a:pPr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4AB0-793F-42BD-830A-AB511D705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7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799A-C127-4266-9733-E5B160D66EBA}" type="datetimeFigureOut">
              <a:rPr lang="en-US" smtClean="0"/>
              <a:pPr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4AB0-793F-42BD-830A-AB511D705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7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799A-C127-4266-9733-E5B160D66EBA}" type="datetimeFigureOut">
              <a:rPr lang="en-US" smtClean="0"/>
              <a:pPr/>
              <a:t>5/2/13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4AB0-793F-42BD-830A-AB511D705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799A-C127-4266-9733-E5B160D66EBA}" type="datetimeFigureOut">
              <a:rPr lang="en-US" smtClean="0"/>
              <a:pPr/>
              <a:t>5/2/13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4AB0-793F-42BD-830A-AB511D705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4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799A-C127-4266-9733-E5B160D66EBA}" type="datetimeFigureOut">
              <a:rPr lang="en-US" smtClean="0"/>
              <a:pPr/>
              <a:t>5/2/13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4AB0-793F-42BD-830A-AB511D705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0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799A-C127-4266-9733-E5B160D66EBA}" type="datetimeFigureOut">
              <a:rPr lang="en-US" smtClean="0"/>
              <a:pPr/>
              <a:t>5/2/13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4AB0-793F-42BD-830A-AB511D705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2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799A-C127-4266-9733-E5B160D66EBA}" type="datetimeFigureOut">
              <a:rPr lang="en-US" smtClean="0"/>
              <a:pPr/>
              <a:t>5/2/13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4AB0-793F-42BD-830A-AB511D705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0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799A-C127-4266-9733-E5B160D66EBA}" type="datetimeFigureOut">
              <a:rPr lang="en-US" smtClean="0"/>
              <a:pPr/>
              <a:t>5/2/13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4AB0-793F-42BD-830A-AB511D705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5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799A-C127-4266-9733-E5B160D66EBA}" type="datetimeFigureOut">
              <a:rPr lang="en-US" smtClean="0"/>
              <a:pPr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C4AB0-793F-42BD-830A-AB511D705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colliderscope.nbi.ku.dk/english/video1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2132856"/>
            <a:ext cx="2660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Fact and figures</a:t>
            </a:r>
          </a:p>
          <a:p>
            <a:pPr algn="ctr"/>
            <a:r>
              <a:rPr lang="en-CA" sz="2800" b="1" dirty="0" smtClean="0"/>
              <a:t>for </a:t>
            </a:r>
            <a:r>
              <a:rPr lang="en-CA" sz="2800" b="1" dirty="0" smtClean="0">
                <a:solidFill>
                  <a:srgbClr val="006600"/>
                </a:solidFill>
              </a:rPr>
              <a:t>Denmark</a:t>
            </a:r>
          </a:p>
          <a:p>
            <a:pPr algn="ctr"/>
            <a:r>
              <a:rPr lang="en-CA" sz="2800" b="1" dirty="0" smtClean="0">
                <a:solidFill>
                  <a:srgbClr val="006600"/>
                </a:solidFill>
              </a:rPr>
              <a:t>General &amp; HEP</a:t>
            </a:r>
          </a:p>
          <a:p>
            <a:pPr algn="ctr"/>
            <a:endParaRPr lang="en-CA" sz="2800" b="1" dirty="0">
              <a:solidFill>
                <a:srgbClr val="006600"/>
              </a:solidFill>
            </a:endParaRPr>
          </a:p>
          <a:p>
            <a:pPr algn="ctr"/>
            <a:r>
              <a:rPr lang="en-CA" sz="2800" b="1" dirty="0" smtClean="0">
                <a:solidFill>
                  <a:srgbClr val="006600"/>
                </a:solidFill>
              </a:rPr>
              <a:t>RECFA visit to DK</a:t>
            </a:r>
          </a:p>
          <a:p>
            <a:pPr algn="ctr"/>
            <a:r>
              <a:rPr lang="en-CA" sz="2800" b="1" dirty="0" smtClean="0"/>
              <a:t>May 2013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5949280"/>
            <a:ext cx="7697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i="1" dirty="0" smtClean="0"/>
          </a:p>
          <a:p>
            <a:r>
              <a:rPr lang="en-CA" i="1" dirty="0" err="1" smtClean="0"/>
              <a:t>Ulrik</a:t>
            </a:r>
            <a:r>
              <a:rPr lang="en-CA" i="1" dirty="0" smtClean="0"/>
              <a:t> I. </a:t>
            </a:r>
            <a:r>
              <a:rPr lang="en-CA" i="1" dirty="0" err="1" smtClean="0"/>
              <a:t>Uggerhøj</a:t>
            </a:r>
            <a:r>
              <a:rPr lang="en-CA" i="1" dirty="0" smtClean="0"/>
              <a:t>, Department of Physics and Astronomy, Aarhus University</a:t>
            </a:r>
          </a:p>
          <a:p>
            <a:r>
              <a:rPr lang="en-CA" i="1" dirty="0" smtClean="0"/>
              <a:t>Peter Hansen, Discovery center, Niels Bohr Institute University of Copenhagen</a:t>
            </a:r>
            <a:endParaRPr lang="en-US" i="1" dirty="0"/>
          </a:p>
        </p:txBody>
      </p:sp>
      <p:pic>
        <p:nvPicPr>
          <p:cNvPr id="7" name="Picture 6" descr="lhc-pho-1999-5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0"/>
            <a:ext cx="5004048" cy="5894792"/>
          </a:xfrm>
          <a:prstGeom prst="rect">
            <a:avLst/>
          </a:prstGeom>
        </p:spPr>
      </p:pic>
      <p:sp>
        <p:nvSpPr>
          <p:cNvPr id="8" name="Bent Arrow 7"/>
          <p:cNvSpPr/>
          <p:nvPr/>
        </p:nvSpPr>
        <p:spPr>
          <a:xfrm>
            <a:off x="6012160" y="2132856"/>
            <a:ext cx="576064" cy="36004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/>
                <a:cs typeface="Apple Casual"/>
              </a:rPr>
              <a:t>HEP people</a:t>
            </a:r>
            <a:endParaRPr lang="en-US" dirty="0">
              <a:latin typeface="Arial"/>
              <a:cs typeface="Apple Casual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100063"/>
              </p:ext>
            </p:extLst>
          </p:nvPr>
        </p:nvGraphicFramePr>
        <p:xfrm>
          <a:off x="683567" y="1600200"/>
          <a:ext cx="8003232" cy="21234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19552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Permanent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 Doc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LHC </a:t>
                      </a:r>
                      <a:r>
                        <a:rPr lang="en-US" dirty="0" err="1" smtClean="0"/>
                        <a:t>Exp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CERN non-LHC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4149080"/>
            <a:ext cx="86485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 Currently, ~4 new positions, in phenomenology and </a:t>
            </a:r>
            <a:r>
              <a:rPr lang="en-US" dirty="0" err="1" smtClean="0"/>
              <a:t>astro</a:t>
            </a:r>
            <a:r>
              <a:rPr lang="en-US" dirty="0" smtClean="0"/>
              <a:t>-particle</a:t>
            </a:r>
          </a:p>
          <a:p>
            <a:r>
              <a:rPr lang="en-US" dirty="0" smtClean="0"/>
              <a:t>    physics, are being filled.</a:t>
            </a:r>
          </a:p>
          <a:p>
            <a:endParaRPr lang="en-US" dirty="0"/>
          </a:p>
          <a:p>
            <a:pPr marL="285750" indent="-285750">
              <a:buFontTx/>
              <a:buChar char="•"/>
            </a:pPr>
            <a:r>
              <a:rPr lang="en-US" dirty="0" smtClean="0"/>
              <a:t>Theory is ~40% phenomenology, ~30% QFT/string and ~</a:t>
            </a:r>
            <a:r>
              <a:rPr lang="en-US" dirty="0"/>
              <a:t>3</a:t>
            </a:r>
            <a:r>
              <a:rPr lang="en-US" dirty="0" smtClean="0"/>
              <a:t>0%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astroparticle</a:t>
            </a:r>
            <a:r>
              <a:rPr lang="en-US" dirty="0" smtClean="0"/>
              <a:t> and cosmology.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Currently, about </a:t>
            </a:r>
            <a:r>
              <a:rPr lang="en-US" dirty="0" smtClean="0">
                <a:solidFill>
                  <a:srgbClr val="FF0000"/>
                </a:solidFill>
              </a:rPr>
              <a:t>3 technician/engineer FTEs</a:t>
            </a:r>
            <a:r>
              <a:rPr lang="en-US" dirty="0" smtClean="0"/>
              <a:t> are provided by universities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5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/>
              </a:rPr>
              <a:t>DK @ CERN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dirty="0"/>
              <a:t>C</a:t>
            </a:r>
            <a:r>
              <a:rPr lang="pl-PL" sz="2600" dirty="0" smtClean="0"/>
              <a:t>ontribution to CERN </a:t>
            </a:r>
            <a:r>
              <a:rPr lang="pl-PL" sz="2600" dirty="0" err="1" smtClean="0"/>
              <a:t>budget</a:t>
            </a:r>
            <a:r>
              <a:rPr lang="pl-PL" sz="2600" dirty="0" smtClean="0"/>
              <a:t>: </a:t>
            </a:r>
            <a:r>
              <a:rPr lang="en-CA" sz="2600" dirty="0" smtClean="0"/>
              <a:t>1.8% (almost 16M€)</a:t>
            </a:r>
          </a:p>
          <a:p>
            <a:r>
              <a:rPr lang="pl-PL" sz="2600" dirty="0" smtClean="0"/>
              <a:t>CERN member state </a:t>
            </a:r>
            <a:r>
              <a:rPr lang="pl-PL" sz="2600" dirty="0" err="1" smtClean="0"/>
              <a:t>since</a:t>
            </a:r>
            <a:r>
              <a:rPr lang="en-CA" sz="2600" dirty="0" smtClean="0"/>
              <a:t> 1954</a:t>
            </a:r>
          </a:p>
          <a:p>
            <a:r>
              <a:rPr lang="en-CA" sz="2600" dirty="0" smtClean="0"/>
              <a:t>Using all CERNs accelerators</a:t>
            </a:r>
            <a:endParaRPr lang="pl-PL" sz="2600" dirty="0" smtClean="0"/>
          </a:p>
          <a:p>
            <a:pPr>
              <a:buFont typeface="Wingdings" pitchFamily="2" charset="2"/>
              <a:buNone/>
            </a:pPr>
            <a:endParaRPr lang="en-CA" sz="2600" dirty="0" smtClean="0"/>
          </a:p>
          <a:p>
            <a:pPr>
              <a:buFont typeface="Wingdings" pitchFamily="2" charset="2"/>
              <a:buNone/>
            </a:pPr>
            <a:endParaRPr lang="en-CA" sz="2600" dirty="0" smtClean="0"/>
          </a:p>
          <a:p>
            <a:pPr>
              <a:buFont typeface="Wingdings" pitchFamily="2" charset="2"/>
              <a:buNone/>
            </a:pPr>
            <a:r>
              <a:rPr lang="en-CA" sz="2600" dirty="0" smtClean="0"/>
              <a:t>N</a:t>
            </a:r>
            <a:r>
              <a:rPr lang="pl-PL" sz="2600" dirty="0" err="1" smtClean="0"/>
              <a:t>umber</a:t>
            </a:r>
            <a:r>
              <a:rPr lang="en-CA" sz="2600" dirty="0" smtClean="0"/>
              <a:t>s (2012):</a:t>
            </a:r>
          </a:p>
          <a:p>
            <a:pPr>
              <a:buFont typeface="Wingdings" pitchFamily="2" charset="2"/>
              <a:buNone/>
            </a:pPr>
            <a:r>
              <a:rPr lang="en-CA" sz="2600" dirty="0" smtClean="0"/>
              <a:t>	</a:t>
            </a:r>
            <a:r>
              <a:rPr lang="pl-PL" sz="2600" dirty="0" err="1" smtClean="0"/>
              <a:t>users</a:t>
            </a:r>
            <a:r>
              <a:rPr lang="en-CA" sz="2600" dirty="0" smtClean="0"/>
              <a:t> 71 – including many theorists</a:t>
            </a:r>
          </a:p>
          <a:p>
            <a:pPr>
              <a:buFont typeface="Wingdings" pitchFamily="2" charset="2"/>
              <a:buNone/>
            </a:pPr>
            <a:r>
              <a:rPr lang="en-CA" sz="2600" dirty="0" smtClean="0"/>
              <a:t>	</a:t>
            </a:r>
            <a:r>
              <a:rPr lang="pl-PL" sz="2600" dirty="0"/>
              <a:t>T</a:t>
            </a:r>
            <a:r>
              <a:rPr lang="pl-PL" sz="2600" dirty="0" smtClean="0"/>
              <a:t>ech </a:t>
            </a:r>
            <a:r>
              <a:rPr lang="pl-PL" sz="2600" dirty="0" err="1" smtClean="0"/>
              <a:t>students</a:t>
            </a:r>
            <a:r>
              <a:rPr lang="pl-PL" sz="2600" dirty="0" smtClean="0"/>
              <a:t> </a:t>
            </a:r>
            <a:r>
              <a:rPr lang="en-CA" sz="2600" dirty="0" smtClean="0"/>
              <a:t>3</a:t>
            </a:r>
          </a:p>
          <a:p>
            <a:pPr>
              <a:buFont typeface="Wingdings" pitchFamily="2" charset="2"/>
              <a:buNone/>
            </a:pPr>
            <a:r>
              <a:rPr lang="en-CA" sz="2600" dirty="0" smtClean="0"/>
              <a:t>	</a:t>
            </a:r>
            <a:r>
              <a:rPr lang="pl-PL" sz="2600" dirty="0" err="1" smtClean="0"/>
              <a:t>staff</a:t>
            </a:r>
            <a:r>
              <a:rPr lang="pl-PL" sz="2600" dirty="0" smtClean="0"/>
              <a:t>  </a:t>
            </a:r>
            <a:r>
              <a:rPr lang="en-CA" sz="2600" dirty="0" smtClean="0"/>
              <a:t>20 </a:t>
            </a:r>
            <a:r>
              <a:rPr lang="en-CA" sz="2600" dirty="0" smtClean="0"/>
              <a:t>(including 2 non-permanent physicists)</a:t>
            </a:r>
            <a:endParaRPr lang="pl-PL" sz="2600" dirty="0" smtClean="0"/>
          </a:p>
          <a:p>
            <a:endParaRPr lang="en-US" dirty="0"/>
          </a:p>
        </p:txBody>
      </p:sp>
      <p:pic>
        <p:nvPicPr>
          <p:cNvPr id="28674" name="Picture 2" descr="http://mediaarchive.cern.ch/MediaArchive/Photo/Public/1960/6002083/6002083/6002083-A4-at-144-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04864"/>
            <a:ext cx="2520280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4725144"/>
            <a:ext cx="2585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err="1" smtClean="0"/>
              <a:t>Niels</a:t>
            </a:r>
            <a:r>
              <a:rPr lang="en-CA" dirty="0" smtClean="0"/>
              <a:t> Bohr,</a:t>
            </a:r>
          </a:p>
          <a:p>
            <a:pPr algn="ctr"/>
            <a:r>
              <a:rPr lang="en-CA" dirty="0" smtClean="0"/>
              <a:t>PS inauguration, 5.2.1960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rial"/>
              </a:rPr>
              <a:t>DK in CERN experiments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CA" dirty="0" smtClean="0"/>
              <a:t>ATLAS (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KU</a:t>
            </a:r>
            <a:r>
              <a:rPr lang="en-CA" dirty="0" smtClean="0"/>
              <a:t>)  (TRT, HLT, ALFA, </a:t>
            </a:r>
            <a:r>
              <a:rPr lang="en-CA" dirty="0" err="1" smtClean="0"/>
              <a:t>μMEGAS</a:t>
            </a:r>
            <a:r>
              <a:rPr lang="en-CA" dirty="0" smtClean="0"/>
              <a:t>, </a:t>
            </a:r>
            <a:r>
              <a:rPr lang="en-CA" dirty="0" err="1" smtClean="0"/>
              <a:t>phys</a:t>
            </a:r>
            <a:r>
              <a:rPr lang="en-CA" dirty="0" smtClean="0"/>
              <a:t>)</a:t>
            </a:r>
          </a:p>
          <a:p>
            <a:r>
              <a:rPr lang="en-CA" dirty="0" smtClean="0"/>
              <a:t>ALICE (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KU</a:t>
            </a:r>
            <a:r>
              <a:rPr lang="en-CA" dirty="0" smtClean="0"/>
              <a:t>)  (FMD, TPC, physics)</a:t>
            </a:r>
          </a:p>
          <a:p>
            <a:r>
              <a:rPr lang="en-CA" dirty="0" smtClean="0"/>
              <a:t>ISOLDE (</a:t>
            </a:r>
            <a:r>
              <a:rPr lang="en-CA" dirty="0" smtClean="0">
                <a:solidFill>
                  <a:srgbClr val="FF0000"/>
                </a:solidFill>
              </a:rPr>
              <a:t>AU</a:t>
            </a:r>
            <a:r>
              <a:rPr lang="en-CA" dirty="0" smtClean="0"/>
              <a:t>)   (</a:t>
            </a:r>
            <a:r>
              <a:rPr lang="en-CA" dirty="0" err="1" smtClean="0"/>
              <a:t>Nucl</a:t>
            </a:r>
            <a:r>
              <a:rPr lang="en-CA" dirty="0" smtClean="0"/>
              <a:t>. physics and biochemistry)</a:t>
            </a:r>
          </a:p>
          <a:p>
            <a:r>
              <a:rPr lang="en-CA" dirty="0" smtClean="0"/>
              <a:t>AD-ALPHA (</a:t>
            </a:r>
            <a:r>
              <a:rPr lang="en-CA" dirty="0" smtClean="0">
                <a:solidFill>
                  <a:srgbClr val="FF0000"/>
                </a:solidFill>
              </a:rPr>
              <a:t>AU</a:t>
            </a:r>
            <a:r>
              <a:rPr lang="en-CA" dirty="0" smtClean="0"/>
              <a:t>) (anti-hydrogen </a:t>
            </a:r>
            <a:r>
              <a:rPr lang="en-CA" dirty="0" err="1" smtClean="0"/>
              <a:t>spectrocopy</a:t>
            </a:r>
            <a:r>
              <a:rPr lang="en-CA" dirty="0" smtClean="0"/>
              <a:t>)</a:t>
            </a:r>
          </a:p>
          <a:p>
            <a:r>
              <a:rPr lang="en-CA" dirty="0" smtClean="0"/>
              <a:t>AD-ACE (</a:t>
            </a:r>
            <a:r>
              <a:rPr lang="en-CA" dirty="0" smtClean="0">
                <a:solidFill>
                  <a:srgbClr val="FF0000"/>
                </a:solidFill>
              </a:rPr>
              <a:t>AU</a:t>
            </a:r>
            <a:r>
              <a:rPr lang="en-CA" dirty="0" smtClean="0"/>
              <a:t>)      (antiproton cancer therapy)</a:t>
            </a:r>
          </a:p>
          <a:p>
            <a:r>
              <a:rPr lang="en-CA" dirty="0" smtClean="0"/>
              <a:t>AD-ASACUSA (</a:t>
            </a:r>
            <a:r>
              <a:rPr lang="en-CA" dirty="0" smtClean="0">
                <a:solidFill>
                  <a:srgbClr val="FF0000"/>
                </a:solidFill>
              </a:rPr>
              <a:t>AU</a:t>
            </a:r>
            <a:r>
              <a:rPr lang="en-CA" dirty="0" smtClean="0"/>
              <a:t>) (atomic physics)</a:t>
            </a:r>
          </a:p>
          <a:p>
            <a:r>
              <a:rPr lang="en-CA" dirty="0" smtClean="0"/>
              <a:t>NA63 (</a:t>
            </a:r>
            <a:r>
              <a:rPr lang="en-CA" dirty="0" smtClean="0">
                <a:solidFill>
                  <a:srgbClr val="FF0000"/>
                </a:solidFill>
              </a:rPr>
              <a:t>AU</a:t>
            </a:r>
            <a:r>
              <a:rPr lang="en-CA" dirty="0" smtClean="0"/>
              <a:t>)          (QED in strong fields)</a:t>
            </a:r>
          </a:p>
          <a:p>
            <a:r>
              <a:rPr lang="en-CA" dirty="0" smtClean="0"/>
              <a:t>CLIC (</a:t>
            </a:r>
            <a:r>
              <a:rPr lang="en-CA" dirty="0" smtClean="0">
                <a:solidFill>
                  <a:srgbClr val="FF0000"/>
                </a:solidFill>
              </a:rPr>
              <a:t>AU</a:t>
            </a:r>
            <a:r>
              <a:rPr lang="en-CA" dirty="0" smtClean="0"/>
              <a:t>)            (</a:t>
            </a:r>
            <a:r>
              <a:rPr lang="en-CA" dirty="0" err="1" smtClean="0"/>
              <a:t>beamstrahlung</a:t>
            </a:r>
            <a:r>
              <a:rPr lang="en-CA" dirty="0" smtClean="0"/>
              <a:t>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65418" cy="7613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National Collaboration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NICE </a:t>
            </a:r>
            <a:r>
              <a:rPr lang="en-US" sz="2000" dirty="0" smtClean="0"/>
              <a:t>(National Instrument center for CERN Experiments) coordinates </a:t>
            </a:r>
            <a:r>
              <a:rPr lang="en-US" sz="2000" dirty="0" smtClean="0"/>
              <a:t>M&amp;O, new equipment, </a:t>
            </a:r>
            <a:r>
              <a:rPr lang="en-US" sz="2000" dirty="0" smtClean="0"/>
              <a:t>travels, a few Postdoc and PhD salaries, summer </a:t>
            </a:r>
            <a:r>
              <a:rPr lang="en-US" sz="2000" dirty="0" smtClean="0"/>
              <a:t>students, CERN schools, CERN events, cars at CERN etc.</a:t>
            </a:r>
          </a:p>
          <a:p>
            <a:r>
              <a:rPr lang="en-US" sz="2000" dirty="0" smtClean="0"/>
              <a:t>Cooperation on equipment (ISOLDE), detector R&amp;</a:t>
            </a:r>
            <a:r>
              <a:rPr lang="en-US" sz="2000" dirty="0" smtClean="0"/>
              <a:t>D (Mimosa), </a:t>
            </a:r>
            <a:r>
              <a:rPr lang="en-US" sz="2000" dirty="0" err="1" smtClean="0"/>
              <a:t>astro</a:t>
            </a:r>
            <a:r>
              <a:rPr lang="en-US" sz="2000" dirty="0" smtClean="0"/>
              <a:t>-particle research, </a:t>
            </a:r>
            <a:r>
              <a:rPr lang="en-US" sz="2000" dirty="0" smtClean="0"/>
              <a:t>outreach and education between </a:t>
            </a:r>
            <a:r>
              <a:rPr lang="en-US" sz="2000" dirty="0" smtClean="0"/>
              <a:t>KU, AU and SDU.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429000"/>
            <a:ext cx="7485089" cy="2365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5805264"/>
            <a:ext cx="452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http://colliderscope.nbi.ku.dk/english/video1/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57128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rial"/>
                <a:cs typeface="Apple Casual"/>
              </a:rPr>
              <a:t>HEP Funding 2013</a:t>
            </a:r>
            <a:endParaRPr lang="en-US" dirty="0">
              <a:latin typeface="Arial"/>
              <a:cs typeface="Apple Casual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457933"/>
              </p:ext>
            </p:extLst>
          </p:nvPr>
        </p:nvGraphicFramePr>
        <p:xfrm>
          <a:off x="0" y="908720"/>
          <a:ext cx="9144000" cy="463223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048000"/>
                <a:gridCol w="3048000"/>
                <a:gridCol w="3048000"/>
              </a:tblGrid>
              <a:tr h="220479">
                <a:tc>
                  <a:txBody>
                    <a:bodyPr/>
                    <a:lstStyle/>
                    <a:p>
                      <a:r>
                        <a:rPr lang="en-US" dirty="0" smtClean="0"/>
                        <a:t>Foundation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 beneficiary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Yearly amount</a:t>
                      </a:r>
                      <a:endParaRPr lang="en-US" dirty="0"/>
                    </a:p>
                  </a:txBody>
                  <a:tcPr marL="89359" marR="89359"/>
                </a:tc>
              </a:tr>
              <a:tr h="220479"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</a:t>
                      </a:r>
                      <a:r>
                        <a:rPr lang="en-US" baseline="0" dirty="0" smtClean="0"/>
                        <a:t> Council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NICE (CERN operations)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 M€</a:t>
                      </a:r>
                      <a:endParaRPr lang="en-US" dirty="0"/>
                    </a:p>
                  </a:txBody>
                  <a:tcPr marL="89359" marR="89359"/>
                </a:tc>
              </a:tr>
              <a:tr h="220479">
                <a:tc>
                  <a:txBody>
                    <a:bodyPr/>
                    <a:lstStyle/>
                    <a:p>
                      <a:r>
                        <a:rPr lang="en-US" dirty="0" smtClean="0"/>
                        <a:t>DC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Scientific Computing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Tier1 contribution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 M€</a:t>
                      </a:r>
                      <a:endParaRPr lang="en-US" dirty="0"/>
                    </a:p>
                  </a:txBody>
                  <a:tcPr marL="89359" marR="89359"/>
                </a:tc>
              </a:tr>
              <a:tr h="716558">
                <a:tc>
                  <a:txBody>
                    <a:bodyPr/>
                    <a:lstStyle/>
                    <a:p>
                      <a:r>
                        <a:rPr lang="en-US" dirty="0" smtClean="0"/>
                        <a:t>Danish National Research Foundation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CP3-Origins</a:t>
                      </a:r>
                      <a:r>
                        <a:rPr lang="en-US" baseline="0" dirty="0" smtClean="0"/>
                        <a:t> (Odense) Discovery (Copenhagen)</a:t>
                      </a:r>
                    </a:p>
                    <a:p>
                      <a:r>
                        <a:rPr lang="en-US" baseline="0" dirty="0" err="1" smtClean="0"/>
                        <a:t>Astro</a:t>
                      </a:r>
                      <a:r>
                        <a:rPr lang="en-US" baseline="0" dirty="0" smtClean="0"/>
                        <a:t>-particle (</a:t>
                      </a:r>
                      <a:r>
                        <a:rPr lang="en-US" baseline="0" dirty="0" err="1" smtClean="0"/>
                        <a:t>Cph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 M€</a:t>
                      </a:r>
                    </a:p>
                    <a:p>
                      <a:r>
                        <a:rPr lang="en-US" dirty="0" smtClean="0"/>
                        <a:t>1.1 M€</a:t>
                      </a:r>
                    </a:p>
                    <a:p>
                      <a:r>
                        <a:rPr lang="en-US" dirty="0" smtClean="0"/>
                        <a:t>0.8 M€ (start </a:t>
                      </a:r>
                      <a:r>
                        <a:rPr lang="en-US" dirty="0" err="1" smtClean="0"/>
                        <a:t>sept</a:t>
                      </a:r>
                      <a:r>
                        <a:rPr lang="en-US" dirty="0" smtClean="0"/>
                        <a:t> 13)</a:t>
                      </a:r>
                      <a:endParaRPr lang="en-US" dirty="0"/>
                    </a:p>
                  </a:txBody>
                  <a:tcPr marL="89359" marR="89359"/>
                </a:tc>
              </a:tr>
              <a:tr h="385839"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 Council/NBIA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Various post doc grants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 M€</a:t>
                      </a:r>
                      <a:endParaRPr lang="en-US" dirty="0"/>
                    </a:p>
                  </a:txBody>
                  <a:tcPr marL="89359" marR="89359"/>
                </a:tc>
              </a:tr>
              <a:tr h="220479">
                <a:tc>
                  <a:txBody>
                    <a:bodyPr/>
                    <a:lstStyle/>
                    <a:p>
                      <a:r>
                        <a:rPr lang="en-US" dirty="0" smtClean="0"/>
                        <a:t>ERC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ALPHA, ISOLDE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 M€</a:t>
                      </a:r>
                      <a:endParaRPr lang="en-US" dirty="0"/>
                    </a:p>
                  </a:txBody>
                  <a:tcPr marL="89359" marR="89359"/>
                </a:tc>
              </a:tr>
              <a:tr h="220479">
                <a:tc>
                  <a:txBody>
                    <a:bodyPr/>
                    <a:lstStyle/>
                    <a:p>
                      <a:r>
                        <a:rPr lang="en-US" dirty="0" smtClean="0"/>
                        <a:t>Sum public funding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6.5M€</a:t>
                      </a:r>
                      <a:endParaRPr lang="en-US" dirty="0"/>
                    </a:p>
                  </a:txBody>
                  <a:tcPr marL="89359" marR="89359"/>
                </a:tc>
              </a:tr>
              <a:tr h="38583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Lundbeck</a:t>
                      </a:r>
                      <a:r>
                        <a:rPr lang="en-US" dirty="0" smtClean="0"/>
                        <a:t>   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theory, 1 ATLAS (young)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0.8M€</a:t>
                      </a:r>
                      <a:endParaRPr lang="en-US" dirty="0"/>
                    </a:p>
                  </a:txBody>
                  <a:tcPr marL="89359" marR="89359"/>
                </a:tc>
              </a:tr>
              <a:tr h="22047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Villum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theory</a:t>
                      </a:r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0.2M€</a:t>
                      </a:r>
                      <a:endParaRPr lang="en-US" dirty="0"/>
                    </a:p>
                  </a:txBody>
                  <a:tcPr marL="89359" marR="89359"/>
                </a:tc>
              </a:tr>
              <a:tr h="385839">
                <a:tc>
                  <a:txBody>
                    <a:bodyPr/>
                    <a:lstStyle/>
                    <a:p>
                      <a:r>
                        <a:rPr lang="en-US" dirty="0" smtClean="0"/>
                        <a:t>Various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Various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ost</a:t>
                      </a:r>
                      <a:r>
                        <a:rPr lang="en-US" baseline="0" dirty="0" smtClean="0"/>
                        <a:t> doc grants </a:t>
                      </a:r>
                      <a:endParaRPr lang="en-US" dirty="0" smtClean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0.3M€</a:t>
                      </a:r>
                    </a:p>
                  </a:txBody>
                  <a:tcPr marL="89359" marR="89359"/>
                </a:tc>
              </a:tr>
              <a:tr h="220479">
                <a:tc>
                  <a:txBody>
                    <a:bodyPr/>
                    <a:lstStyle/>
                    <a:p>
                      <a:r>
                        <a:rPr lang="en-US" dirty="0" smtClean="0"/>
                        <a:t>Sum private</a:t>
                      </a:r>
                      <a:r>
                        <a:rPr lang="en-US" baseline="0" dirty="0" smtClean="0"/>
                        <a:t> funding</a:t>
                      </a:r>
                      <a:endParaRPr lang="en-US" dirty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89359" marR="893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 M€</a:t>
                      </a:r>
                    </a:p>
                  </a:txBody>
                  <a:tcPr marL="89359" marR="89359"/>
                </a:tc>
              </a:tr>
            </a:tbl>
          </a:graphicData>
        </a:graphic>
      </p:graphicFrame>
      <p:sp>
        <p:nvSpPr>
          <p:cNvPr id="5" name="Frame 4"/>
          <p:cNvSpPr/>
          <p:nvPr/>
        </p:nvSpPr>
        <p:spPr>
          <a:xfrm>
            <a:off x="5724128" y="3645024"/>
            <a:ext cx="1584176" cy="504056"/>
          </a:xfrm>
          <a:prstGeom prst="frame">
            <a:avLst>
              <a:gd name="adj1" fmla="val 21948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4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0526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 numbers include 44% overhead</a:t>
            </a:r>
          </a:p>
          <a:p>
            <a:r>
              <a:rPr lang="en-US" sz="1600" dirty="0"/>
              <a:t>E</a:t>
            </a:r>
            <a:r>
              <a:rPr lang="en-US" sz="1600" dirty="0" smtClean="0"/>
              <a:t>xpensive equipment come on top. CERN activities have received about 3.7M€ since 1998. </a:t>
            </a:r>
            <a:endParaRPr lang="en-US" sz="1600" dirty="0"/>
          </a:p>
        </p:txBody>
      </p:sp>
      <p:sp>
        <p:nvSpPr>
          <p:cNvPr id="7" name="Frame 6"/>
          <p:cNvSpPr/>
          <p:nvPr/>
        </p:nvSpPr>
        <p:spPr>
          <a:xfrm>
            <a:off x="5724128" y="5085184"/>
            <a:ext cx="1584176" cy="504056"/>
          </a:xfrm>
          <a:prstGeom prst="frame">
            <a:avLst>
              <a:gd name="adj1" fmla="val 21948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4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7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rial"/>
              </a:rPr>
              <a:t>HEP centers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925144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NICE :</a:t>
            </a:r>
            <a:r>
              <a:rPr lang="en-CA" dirty="0" smtClean="0"/>
              <a:t> </a:t>
            </a:r>
            <a:r>
              <a:rPr lang="en-CA" dirty="0"/>
              <a:t> </a:t>
            </a:r>
            <a:r>
              <a:rPr lang="en-CA" i="1" dirty="0" smtClean="0">
                <a:solidFill>
                  <a:srgbClr val="008000"/>
                </a:solidFill>
              </a:rPr>
              <a:t>DK CERN operations</a:t>
            </a:r>
            <a:r>
              <a:rPr lang="en-CA" i="1" dirty="0" smtClean="0"/>
              <a:t> </a:t>
            </a:r>
            <a:r>
              <a:rPr lang="en-CA" dirty="0" smtClean="0"/>
              <a:t>(</a:t>
            </a:r>
            <a:r>
              <a:rPr lang="en-CA" dirty="0" err="1" smtClean="0"/>
              <a:t>P.H.Hansen</a:t>
            </a:r>
            <a:r>
              <a:rPr lang="en-CA" dirty="0" smtClean="0"/>
              <a:t>, </a:t>
            </a:r>
            <a:r>
              <a:rPr lang="en-CA" dirty="0" smtClean="0">
                <a:solidFill>
                  <a:srgbClr val="0000FF"/>
                </a:solidFill>
              </a:rPr>
              <a:t>KU</a:t>
            </a:r>
            <a:r>
              <a:rPr lang="en-CA" dirty="0" smtClean="0"/>
              <a:t>). </a:t>
            </a:r>
            <a:r>
              <a:rPr lang="en-CA" dirty="0" smtClean="0"/>
              <a:t>1.4M</a:t>
            </a:r>
            <a:r>
              <a:rPr lang="en-CA" dirty="0" smtClean="0"/>
              <a:t>€/y </a:t>
            </a:r>
            <a:r>
              <a:rPr lang="en-CA" dirty="0" smtClean="0"/>
              <a:t>(Funded by the Natural Science Research Council. </a:t>
            </a:r>
            <a:r>
              <a:rPr lang="en-CA" dirty="0"/>
              <a:t>N</a:t>
            </a:r>
            <a:r>
              <a:rPr lang="en-CA" dirty="0" smtClean="0"/>
              <a:t>ow </a:t>
            </a:r>
            <a:r>
              <a:rPr lang="en-CA" dirty="0" smtClean="0"/>
              <a:t>this</a:t>
            </a:r>
            <a:r>
              <a:rPr lang="en-CA" dirty="0" smtClean="0"/>
              <a:t> changes)</a:t>
            </a:r>
            <a:r>
              <a:rPr lang="en-CA" dirty="0" smtClean="0"/>
              <a:t>.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CP3-Origins: </a:t>
            </a:r>
            <a:r>
              <a:rPr lang="en-CA" i="1" dirty="0" smtClean="0">
                <a:solidFill>
                  <a:srgbClr val="008000"/>
                </a:solidFill>
              </a:rPr>
              <a:t>Particle physics phenomenology and cosmology </a:t>
            </a:r>
            <a:r>
              <a:rPr lang="en-CA" dirty="0" smtClean="0"/>
              <a:t>(F. </a:t>
            </a:r>
            <a:r>
              <a:rPr lang="en-CA" dirty="0" err="1" smtClean="0"/>
              <a:t>Saninno</a:t>
            </a:r>
            <a:r>
              <a:rPr lang="en-CA" dirty="0" smtClean="0"/>
              <a:t>, </a:t>
            </a:r>
            <a:r>
              <a:rPr lang="en-CA" dirty="0" smtClean="0">
                <a:solidFill>
                  <a:srgbClr val="008000"/>
                </a:solidFill>
              </a:rPr>
              <a:t>SDU</a:t>
            </a:r>
            <a:r>
              <a:rPr lang="en-CA" dirty="0" smtClean="0"/>
              <a:t>). </a:t>
            </a:r>
            <a:r>
              <a:rPr lang="en-CA" dirty="0" smtClean="0"/>
              <a:t>1.1M</a:t>
            </a:r>
            <a:r>
              <a:rPr lang="en-CA" dirty="0" smtClean="0"/>
              <a:t>€/y </a:t>
            </a:r>
            <a:r>
              <a:rPr lang="en-CA" dirty="0" smtClean="0"/>
              <a:t>(DNRF, 2009</a:t>
            </a:r>
            <a:r>
              <a:rPr lang="en-CA" dirty="0" smtClean="0"/>
              <a:t>-</a:t>
            </a:r>
            <a:r>
              <a:rPr lang="en-CA" dirty="0" smtClean="0"/>
              <a:t>14)</a:t>
            </a:r>
            <a:r>
              <a:rPr lang="en-CA" dirty="0" smtClean="0"/>
              <a:t>.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Discovery:</a:t>
            </a:r>
            <a:r>
              <a:rPr lang="en-CA" dirty="0" smtClean="0"/>
              <a:t> </a:t>
            </a:r>
            <a:r>
              <a:rPr lang="en-CA" i="1" dirty="0" smtClean="0">
                <a:solidFill>
                  <a:srgbClr val="008000"/>
                </a:solidFill>
              </a:rPr>
              <a:t>Data analysis in ATLAS, ALICE and PLANCK and particle physics phenomenology </a:t>
            </a:r>
            <a:r>
              <a:rPr lang="en-CA" dirty="0" smtClean="0"/>
              <a:t>(</a:t>
            </a:r>
            <a:r>
              <a:rPr lang="en-CA" dirty="0" err="1" smtClean="0"/>
              <a:t>P.H.Hansen</a:t>
            </a:r>
            <a:r>
              <a:rPr lang="en-CA" dirty="0" smtClean="0"/>
              <a:t>, </a:t>
            </a:r>
            <a:r>
              <a:rPr lang="en-CA" dirty="0" smtClean="0">
                <a:solidFill>
                  <a:srgbClr val="0000FF"/>
                </a:solidFill>
              </a:rPr>
              <a:t>KU</a:t>
            </a:r>
            <a:r>
              <a:rPr lang="en-CA" dirty="0" smtClean="0"/>
              <a:t>). </a:t>
            </a:r>
            <a:r>
              <a:rPr lang="en-CA" dirty="0" smtClean="0"/>
              <a:t>1.1M</a:t>
            </a:r>
            <a:r>
              <a:rPr lang="en-CA" dirty="0" smtClean="0"/>
              <a:t>€/y </a:t>
            </a:r>
            <a:r>
              <a:rPr lang="en-CA" dirty="0" smtClean="0"/>
              <a:t>(DNRF, 2010-</a:t>
            </a:r>
            <a:r>
              <a:rPr lang="en-CA" dirty="0" smtClean="0"/>
              <a:t>14</a:t>
            </a:r>
            <a:r>
              <a:rPr lang="en-CA" dirty="0" smtClean="0"/>
              <a:t>)</a:t>
            </a:r>
            <a:r>
              <a:rPr lang="en-CA" dirty="0" smtClean="0"/>
              <a:t>.</a:t>
            </a:r>
          </a:p>
          <a:p>
            <a:pPr marL="3657600" lvl="8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55059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rial"/>
              </a:rPr>
              <a:t>This year strengthened: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r>
              <a:rPr lang="en-CA" dirty="0" smtClean="0">
                <a:solidFill>
                  <a:srgbClr val="FF0000"/>
                </a:solidFill>
              </a:rPr>
              <a:t>Niels Bohr Professor:</a:t>
            </a:r>
            <a:r>
              <a:rPr lang="en-CA" dirty="0" smtClean="0"/>
              <a:t> </a:t>
            </a:r>
            <a:r>
              <a:rPr lang="en-CA" dirty="0" err="1" smtClean="0"/>
              <a:t>Astro</a:t>
            </a:r>
            <a:r>
              <a:rPr lang="en-CA" dirty="0" smtClean="0"/>
              <a:t>-particle phenomenology </a:t>
            </a:r>
            <a:r>
              <a:rPr lang="en-CA" dirty="0" smtClean="0"/>
              <a:t>and </a:t>
            </a:r>
            <a:r>
              <a:rPr lang="en-CA" dirty="0" smtClean="0"/>
              <a:t>experiment </a:t>
            </a:r>
            <a:r>
              <a:rPr lang="en-CA" dirty="0" smtClean="0"/>
              <a:t>(</a:t>
            </a:r>
            <a:r>
              <a:rPr lang="en-CA" dirty="0" err="1" smtClean="0"/>
              <a:t>IceCube</a:t>
            </a:r>
            <a:r>
              <a:rPr lang="en-CA" dirty="0" smtClean="0"/>
              <a:t>). S. </a:t>
            </a:r>
            <a:r>
              <a:rPr lang="en-CA" dirty="0" err="1" smtClean="0"/>
              <a:t>Sarkar</a:t>
            </a:r>
            <a:r>
              <a:rPr lang="en-CA" dirty="0" smtClean="0"/>
              <a:t>, </a:t>
            </a:r>
            <a:r>
              <a:rPr lang="en-CA" dirty="0" err="1" smtClean="0"/>
              <a:t>Ox+</a:t>
            </a:r>
            <a:r>
              <a:rPr lang="en-CA" dirty="0" err="1" smtClean="0">
                <a:solidFill>
                  <a:srgbClr val="008000"/>
                </a:solidFill>
              </a:rPr>
              <a:t>KU</a:t>
            </a:r>
            <a:r>
              <a:rPr lang="en-CA" dirty="0" smtClean="0"/>
              <a:t>. DNRF 3.9M€. 2013-18.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ERC senior grant: </a:t>
            </a:r>
            <a:r>
              <a:rPr lang="en-CA" dirty="0" smtClean="0"/>
              <a:t>ALPHA </a:t>
            </a:r>
            <a:r>
              <a:rPr lang="en-CA" dirty="0" smtClean="0"/>
              <a:t>experiment, </a:t>
            </a:r>
            <a:r>
              <a:rPr lang="en-CA" dirty="0" smtClean="0"/>
              <a:t>J. </a:t>
            </a:r>
            <a:r>
              <a:rPr lang="en-CA" dirty="0" err="1" smtClean="0"/>
              <a:t>Hangst</a:t>
            </a:r>
            <a:r>
              <a:rPr lang="en-CA" dirty="0" smtClean="0"/>
              <a:t>, </a:t>
            </a:r>
            <a:r>
              <a:rPr lang="en-CA" dirty="0" smtClean="0">
                <a:solidFill>
                  <a:srgbClr val="FF0000"/>
                </a:solidFill>
              </a:rPr>
              <a:t>AU</a:t>
            </a:r>
            <a:r>
              <a:rPr lang="en-CA" dirty="0" smtClean="0"/>
              <a:t>,  2.1M€ plus hardware from Carlsberg 0.5M€.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ERC junior grant: </a:t>
            </a:r>
            <a:r>
              <a:rPr lang="en-CA" dirty="0" smtClean="0"/>
              <a:t>ISOLDE </a:t>
            </a:r>
            <a:r>
              <a:rPr lang="en-CA" dirty="0" err="1" smtClean="0"/>
              <a:t>astro</a:t>
            </a:r>
            <a:r>
              <a:rPr lang="en-CA" dirty="0" smtClean="0"/>
              <a:t>-nuclear physics, H. </a:t>
            </a:r>
            <a:r>
              <a:rPr lang="en-CA" dirty="0" err="1" smtClean="0"/>
              <a:t>Fynbo</a:t>
            </a:r>
            <a:r>
              <a:rPr lang="en-CA" dirty="0" smtClean="0"/>
              <a:t>, </a:t>
            </a:r>
            <a:r>
              <a:rPr lang="en-CA" dirty="0" smtClean="0">
                <a:solidFill>
                  <a:srgbClr val="FF0000"/>
                </a:solidFill>
              </a:rPr>
              <a:t>AU</a:t>
            </a:r>
            <a:r>
              <a:rPr lang="en-CA" dirty="0" smtClean="0"/>
              <a:t>, 1.4M€.</a:t>
            </a:r>
          </a:p>
          <a:p>
            <a:pPr marL="0" indent="0">
              <a:buNone/>
            </a:pPr>
            <a:endParaRPr lang="en-C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i="1" dirty="0" smtClean="0"/>
          </a:p>
        </p:txBody>
      </p:sp>
    </p:spTree>
    <p:extLst>
      <p:ext uri="{BB962C8B-B14F-4D97-AF65-F5344CB8AC3E}">
        <p14:creationId xmlns:p14="http://schemas.microsoft.com/office/powerpoint/2010/main" val="29732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1144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Arial"/>
              </a:rPr>
              <a:t>Future plans: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 smtClean="0"/>
              <a:t>two </a:t>
            </a:r>
            <a:r>
              <a:rPr lang="en-CA" dirty="0" smtClean="0"/>
              <a:t>DNRF centers are presently up for an review for extension into 2015</a:t>
            </a:r>
            <a:r>
              <a:rPr lang="en-CA" dirty="0" smtClean="0"/>
              <a:t>-</a:t>
            </a:r>
            <a:r>
              <a:rPr lang="en-CA" dirty="0" smtClean="0"/>
              <a:t>19</a:t>
            </a:r>
            <a:r>
              <a:rPr lang="en-CA" dirty="0" smtClean="0"/>
              <a:t>. </a:t>
            </a:r>
            <a:r>
              <a:rPr lang="en-CA" dirty="0" smtClean="0"/>
              <a:t>Hope for the best.</a:t>
            </a:r>
          </a:p>
          <a:p>
            <a:r>
              <a:rPr lang="en-CA" dirty="0" smtClean="0"/>
              <a:t>Copenhagen </a:t>
            </a:r>
            <a:r>
              <a:rPr lang="en-CA" dirty="0" smtClean="0"/>
              <a:t>will </a:t>
            </a:r>
            <a:r>
              <a:rPr lang="en-CA" dirty="0" smtClean="0"/>
              <a:t>push for full DK membership of </a:t>
            </a:r>
            <a:r>
              <a:rPr lang="en-CA" dirty="0" err="1" smtClean="0"/>
              <a:t>IceCube</a:t>
            </a:r>
            <a:r>
              <a:rPr lang="en-CA" dirty="0" smtClean="0"/>
              <a:t> from 2015. This </a:t>
            </a:r>
            <a:r>
              <a:rPr lang="en-CA" dirty="0" smtClean="0"/>
              <a:t>requires </a:t>
            </a:r>
            <a:r>
              <a:rPr lang="en-CA" dirty="0" smtClean="0"/>
              <a:t>extra funding.</a:t>
            </a:r>
          </a:p>
          <a:p>
            <a:r>
              <a:rPr lang="en-CA" dirty="0" smtClean="0"/>
              <a:t>The CERN experiments will </a:t>
            </a:r>
            <a:r>
              <a:rPr lang="en-CA" dirty="0" smtClean="0"/>
              <a:t>apply for various upgrades. </a:t>
            </a:r>
            <a:r>
              <a:rPr lang="en-CA" dirty="0"/>
              <a:t>A</a:t>
            </a:r>
            <a:r>
              <a:rPr lang="en-CA" dirty="0" smtClean="0"/>
              <a:t>lready </a:t>
            </a:r>
            <a:r>
              <a:rPr lang="en-CA" dirty="0" smtClean="0"/>
              <a:t>contributing </a:t>
            </a:r>
            <a:r>
              <a:rPr lang="en-CA" dirty="0" smtClean="0"/>
              <a:t>from running </a:t>
            </a:r>
            <a:r>
              <a:rPr lang="en-CA" dirty="0" smtClean="0"/>
              <a:t>budgets.</a:t>
            </a:r>
            <a:endParaRPr lang="en-CA" dirty="0" smtClean="0"/>
          </a:p>
          <a:p>
            <a:pPr marL="0" indent="0">
              <a:buNone/>
            </a:pPr>
            <a:endParaRPr lang="en-C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i="1" dirty="0" smtClean="0"/>
          </a:p>
        </p:txBody>
      </p:sp>
    </p:spTree>
    <p:extLst>
      <p:ext uri="{BB962C8B-B14F-4D97-AF65-F5344CB8AC3E}">
        <p14:creationId xmlns:p14="http://schemas.microsoft.com/office/powerpoint/2010/main" val="47677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1144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Arial"/>
              </a:rPr>
              <a:t>Times are a-changing</a:t>
            </a:r>
            <a:r>
              <a:rPr lang="en-CA" dirty="0" smtClean="0">
                <a:latin typeface="Arial"/>
              </a:rPr>
              <a:t>: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A </a:t>
            </a:r>
            <a:r>
              <a:rPr lang="en-CA" dirty="0" smtClean="0"/>
              <a:t>cornerstone </a:t>
            </a:r>
            <a:r>
              <a:rPr lang="en-CA" dirty="0" smtClean="0"/>
              <a:t>is the NICE center providing for the basic CERN operations</a:t>
            </a:r>
            <a:r>
              <a:rPr lang="en-CA" dirty="0" smtClean="0"/>
              <a:t>.</a:t>
            </a:r>
          </a:p>
          <a:p>
            <a:r>
              <a:rPr lang="en-CA" dirty="0" smtClean="0"/>
              <a:t>The funding of NICE will be taken over by a new committee, </a:t>
            </a:r>
            <a:r>
              <a:rPr lang="en-CA" dirty="0" smtClean="0">
                <a:solidFill>
                  <a:srgbClr val="FF0000"/>
                </a:solidFill>
              </a:rPr>
              <a:t>NUFI</a:t>
            </a:r>
            <a:r>
              <a:rPr lang="en-CA" dirty="0" smtClean="0"/>
              <a:t>, that is composed by all the universities and research councils. Its charge is to fund all large “Research Infrastructure”.</a:t>
            </a:r>
            <a:endParaRPr lang="en-CA" dirty="0" smtClean="0"/>
          </a:p>
          <a:p>
            <a:r>
              <a:rPr lang="en-CA" dirty="0" smtClean="0"/>
              <a:t>A second </a:t>
            </a:r>
            <a:r>
              <a:rPr lang="en-CA" dirty="0" smtClean="0"/>
              <a:t>pillar, </a:t>
            </a:r>
            <a:r>
              <a:rPr lang="en-CA" dirty="0" smtClean="0"/>
              <a:t>DCSC(</a:t>
            </a:r>
            <a:r>
              <a:rPr lang="en-CA" dirty="0" err="1" smtClean="0"/>
              <a:t>DeIC</a:t>
            </a:r>
            <a:r>
              <a:rPr lang="en-CA" dirty="0" smtClean="0"/>
              <a:t>) providing High Performance Computing, including the Danish contribution to the Nordic </a:t>
            </a:r>
            <a:r>
              <a:rPr lang="en-CA" dirty="0" smtClean="0"/>
              <a:t>Tier1, is about to terminate. Future uncertain.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i="1" dirty="0" smtClean="0"/>
          </a:p>
        </p:txBody>
      </p:sp>
    </p:spTree>
    <p:extLst>
      <p:ext uri="{BB962C8B-B14F-4D97-AF65-F5344CB8AC3E}">
        <p14:creationId xmlns:p14="http://schemas.microsoft.com/office/powerpoint/2010/main" val="377749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1144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Arial"/>
              </a:rPr>
              <a:t>-and a problem arises</a:t>
            </a:r>
            <a:r>
              <a:rPr lang="en-CA" dirty="0" smtClean="0">
                <a:latin typeface="Arial"/>
              </a:rPr>
              <a:t>: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In a draft budget, the new </a:t>
            </a:r>
            <a:r>
              <a:rPr lang="en-CA" dirty="0" smtClean="0">
                <a:solidFill>
                  <a:srgbClr val="FF0000"/>
                </a:solidFill>
              </a:rPr>
              <a:t>NUFI</a:t>
            </a:r>
            <a:r>
              <a:rPr lang="en-CA" dirty="0" smtClean="0"/>
              <a:t> will </a:t>
            </a:r>
            <a:r>
              <a:rPr lang="en-CA" dirty="0" smtClean="0"/>
              <a:t>cut the funding of NICE in half of the present budget. To 0.7M€. This follows a downwards slide from 2007 where the budget was </a:t>
            </a:r>
            <a:r>
              <a:rPr lang="en-CA" dirty="0" smtClean="0"/>
              <a:t>1.9M</a:t>
            </a:r>
            <a:r>
              <a:rPr lang="en-CA" dirty="0" smtClean="0"/>
              <a:t>€ in present value</a:t>
            </a:r>
            <a:r>
              <a:rPr lang="en-CA" dirty="0" smtClean="0"/>
              <a:t>.</a:t>
            </a:r>
          </a:p>
          <a:p>
            <a:r>
              <a:rPr lang="en-CA" dirty="0" smtClean="0"/>
              <a:t>Already </a:t>
            </a:r>
            <a:r>
              <a:rPr lang="en-CA" dirty="0" smtClean="0"/>
              <a:t>the slow downslide has precluded any </a:t>
            </a:r>
            <a:r>
              <a:rPr lang="en-CA" i="1" dirty="0" smtClean="0"/>
              <a:t>new</a:t>
            </a:r>
            <a:r>
              <a:rPr lang="en-CA" dirty="0" smtClean="0"/>
              <a:t> </a:t>
            </a:r>
            <a:r>
              <a:rPr lang="en-CA" dirty="0" smtClean="0"/>
              <a:t>DK initiatives </a:t>
            </a:r>
            <a:r>
              <a:rPr lang="en-CA" dirty="0" smtClean="0"/>
              <a:t>at CERN</a:t>
            </a:r>
            <a:r>
              <a:rPr lang="en-CA" dirty="0" smtClean="0"/>
              <a:t>. The new cut will reduce </a:t>
            </a:r>
            <a:r>
              <a:rPr lang="en-CA" i="1" dirty="0" smtClean="0"/>
              <a:t>current</a:t>
            </a:r>
            <a:r>
              <a:rPr lang="en-CA" dirty="0" smtClean="0"/>
              <a:t> activities to near zero.</a:t>
            </a:r>
            <a:endParaRPr lang="en-CA" dirty="0" smtClean="0"/>
          </a:p>
          <a:p>
            <a:pPr>
              <a:buFont typeface="Arial"/>
              <a:buChar char="•"/>
            </a:pPr>
            <a:r>
              <a:rPr lang="en-CA" dirty="0" smtClean="0"/>
              <a:t>Similar cuts hit the activities at ESO, ESRF </a:t>
            </a:r>
            <a:r>
              <a:rPr lang="en-CA" dirty="0" err="1" smtClean="0"/>
              <a:t>etc</a:t>
            </a:r>
            <a:endParaRPr lang="en-CA" dirty="0" smtClean="0"/>
          </a:p>
          <a:p>
            <a:pPr>
              <a:buFont typeface="Arial"/>
              <a:buChar char="•"/>
            </a:pPr>
            <a:r>
              <a:rPr lang="en-CA" dirty="0" smtClean="0"/>
              <a:t>This is a </a:t>
            </a:r>
            <a:r>
              <a:rPr lang="en-CA" dirty="0" smtClean="0"/>
              <a:t>potential disaster</a:t>
            </a:r>
            <a:r>
              <a:rPr lang="en-CA" dirty="0" smtClean="0"/>
              <a:t> </a:t>
            </a:r>
            <a:r>
              <a:rPr lang="en-CA" dirty="0" smtClean="0"/>
              <a:t>that we have about a week to defuse</a:t>
            </a:r>
            <a:r>
              <a:rPr lang="en-CA" dirty="0" smtClean="0"/>
              <a:t>. </a:t>
            </a:r>
            <a:r>
              <a:rPr lang="en-CA" dirty="0" smtClean="0"/>
              <a:t>May we succeed!</a:t>
            </a:r>
            <a:endParaRPr lang="en-CA" dirty="0" smtClean="0"/>
          </a:p>
          <a:p>
            <a:pPr>
              <a:buFont typeface="Arial"/>
              <a:buChar char="•"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i="1" dirty="0" smtClean="0"/>
          </a:p>
        </p:txBody>
      </p:sp>
    </p:spTree>
    <p:extLst>
      <p:ext uri="{BB962C8B-B14F-4D97-AF65-F5344CB8AC3E}">
        <p14:creationId xmlns:p14="http://schemas.microsoft.com/office/powerpoint/2010/main" val="277413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Economy, education and physics in DK</a:t>
            </a:r>
          </a:p>
          <a:p>
            <a:r>
              <a:rPr lang="en-US" dirty="0" smtClean="0"/>
              <a:t>HEP places and people. DK@CERN.</a:t>
            </a:r>
          </a:p>
          <a:p>
            <a:r>
              <a:rPr lang="en-US" dirty="0" smtClean="0"/>
              <a:t>Funding of HEP. Present and future.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5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1144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Arial"/>
              </a:rPr>
              <a:t>Summary: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CA" dirty="0" smtClean="0"/>
          </a:p>
          <a:p>
            <a:pPr>
              <a:buFont typeface="Arial"/>
              <a:buChar char="•"/>
            </a:pPr>
            <a:r>
              <a:rPr lang="en-CA" dirty="0" smtClean="0"/>
              <a:t>Denmark is doing very well in general research and </a:t>
            </a:r>
            <a:r>
              <a:rPr lang="en-CA" dirty="0" smtClean="0"/>
              <a:t>education.</a:t>
            </a:r>
            <a:endParaRPr lang="en-CA" dirty="0" smtClean="0"/>
          </a:p>
          <a:p>
            <a:pPr>
              <a:buFont typeface="Arial"/>
              <a:buChar char="•"/>
            </a:pPr>
            <a:r>
              <a:rPr lang="en-CA" dirty="0" smtClean="0"/>
              <a:t>Particle physics has </a:t>
            </a:r>
            <a:r>
              <a:rPr lang="en-CA" dirty="0" smtClean="0"/>
              <a:t>on average</a:t>
            </a:r>
            <a:r>
              <a:rPr lang="en-CA" dirty="0" smtClean="0"/>
              <a:t> </a:t>
            </a:r>
            <a:r>
              <a:rPr lang="en-CA" dirty="0" smtClean="0"/>
              <a:t>been in </a:t>
            </a:r>
            <a:r>
              <a:rPr lang="en-CA" dirty="0" smtClean="0"/>
              <a:t>a </a:t>
            </a:r>
            <a:r>
              <a:rPr lang="en-CA" dirty="0" smtClean="0"/>
              <a:t>positive development since </a:t>
            </a:r>
            <a:r>
              <a:rPr lang="en-CA" dirty="0" smtClean="0"/>
              <a:t>2009. This includes a first push into experimental </a:t>
            </a:r>
            <a:r>
              <a:rPr lang="en-CA" dirty="0" err="1" smtClean="0"/>
              <a:t>astro</a:t>
            </a:r>
            <a:r>
              <a:rPr lang="en-CA" dirty="0" smtClean="0"/>
              <a:t>-particle physics.</a:t>
            </a:r>
            <a:endParaRPr lang="en-CA" dirty="0" smtClean="0"/>
          </a:p>
          <a:p>
            <a:pPr>
              <a:buFont typeface="Arial"/>
              <a:buChar char="•"/>
            </a:pPr>
            <a:r>
              <a:rPr lang="en-CA" dirty="0" smtClean="0"/>
              <a:t>Particle physics is </a:t>
            </a:r>
            <a:r>
              <a:rPr lang="en-CA" dirty="0" smtClean="0"/>
              <a:t>threatened by a structural change in </a:t>
            </a:r>
            <a:r>
              <a:rPr lang="en-CA" dirty="0" smtClean="0"/>
              <a:t>CERN experiment</a:t>
            </a:r>
            <a:r>
              <a:rPr lang="en-CA" dirty="0" smtClean="0"/>
              <a:t> funding and is also depending on the outcome of an ongoing review of two phenomenology/analysis centers.</a:t>
            </a:r>
            <a:endParaRPr lang="en-CA" dirty="0" smtClean="0"/>
          </a:p>
          <a:p>
            <a:pPr>
              <a:buFont typeface="Arial"/>
              <a:buChar char="•"/>
            </a:pPr>
            <a:endParaRPr lang="en-CA" dirty="0" smtClean="0"/>
          </a:p>
          <a:p>
            <a:pPr marL="0" indent="0">
              <a:buNone/>
            </a:pPr>
            <a:endParaRPr lang="en-C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i="1" dirty="0" smtClean="0"/>
          </a:p>
        </p:txBody>
      </p:sp>
    </p:spTree>
    <p:extLst>
      <p:ext uri="{BB962C8B-B14F-4D97-AF65-F5344CB8AC3E}">
        <p14:creationId xmlns:p14="http://schemas.microsoft.com/office/powerpoint/2010/main" val="336870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en-CA" dirty="0" smtClean="0">
                <a:latin typeface="Arial"/>
              </a:rPr>
              <a:t>Economy and research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5040560"/>
          </a:xfrm>
        </p:spPr>
        <p:txBody>
          <a:bodyPr>
            <a:noAutofit/>
          </a:bodyPr>
          <a:lstStyle/>
          <a:p>
            <a:r>
              <a:rPr lang="en-CA" sz="2400" dirty="0" smtClean="0"/>
              <a:t>Population: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5.6M</a:t>
            </a:r>
          </a:p>
          <a:p>
            <a:r>
              <a:rPr lang="en-US" sz="2400" dirty="0" smtClean="0"/>
              <a:t>Area: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43,094 km</a:t>
            </a:r>
            <a:r>
              <a:rPr lang="en-US" sz="2400" baseline="300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en-CA" sz="2400" dirty="0" smtClean="0"/>
              <a:t>No. 15 in OECD</a:t>
            </a:r>
            <a:r>
              <a:rPr lang="en-US" sz="2400" dirty="0" smtClean="0"/>
              <a:t> by GDP/capita:  </a:t>
            </a:r>
            <a:r>
              <a:rPr lang="en-US" sz="2400" dirty="0" smtClean="0">
                <a:solidFill>
                  <a:srgbClr val="FF0000"/>
                </a:solidFill>
              </a:rPr>
              <a:t>35,757 (2005)$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The world's highest level of income </a:t>
            </a:r>
            <a:r>
              <a:rPr lang="en-US" sz="2400" dirty="0" smtClean="0"/>
              <a:t>equality.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requently ranked as ”happiest people”.</a:t>
            </a:r>
          </a:p>
          <a:p>
            <a:r>
              <a:rPr lang="en-US" sz="2400" dirty="0" smtClean="0"/>
              <a:t>High job frequency:                  </a:t>
            </a:r>
            <a:r>
              <a:rPr lang="en-US" sz="2400" dirty="0" smtClean="0">
                <a:solidFill>
                  <a:srgbClr val="FF0000"/>
                </a:solidFill>
              </a:rPr>
              <a:t>72.8% </a:t>
            </a:r>
            <a:r>
              <a:rPr lang="en-US" sz="2400" dirty="0" smtClean="0"/>
              <a:t>(78.7% in 2008!).</a:t>
            </a:r>
            <a:endParaRPr lang="pl-PL" sz="2400" dirty="0" smtClean="0"/>
          </a:p>
          <a:p>
            <a:r>
              <a:rPr lang="pl-PL" sz="2400" dirty="0" smtClean="0"/>
              <a:t>R&amp;D expenditure of GDP:       </a:t>
            </a:r>
            <a:r>
              <a:rPr lang="en-CA" sz="2400" dirty="0" smtClean="0"/>
              <a:t> </a:t>
            </a:r>
            <a:r>
              <a:rPr lang="en-CA" sz="2400" dirty="0" smtClean="0">
                <a:solidFill>
                  <a:srgbClr val="FF0000"/>
                </a:solidFill>
              </a:rPr>
              <a:t>3.1%</a:t>
            </a:r>
            <a:r>
              <a:rPr lang="en-CA" sz="2400" dirty="0" smtClean="0"/>
              <a:t> (</a:t>
            </a:r>
            <a:r>
              <a:rPr lang="en-CA" sz="2400" dirty="0" smtClean="0">
                <a:solidFill>
                  <a:srgbClr val="FF0000"/>
                </a:solidFill>
              </a:rPr>
              <a:t>1%</a:t>
            </a:r>
            <a:r>
              <a:rPr lang="en-CA" sz="2400" dirty="0" smtClean="0"/>
              <a:t> public).</a:t>
            </a:r>
            <a:endParaRPr lang="pl-PL" sz="2400" dirty="0" smtClean="0"/>
          </a:p>
          <a:p>
            <a:r>
              <a:rPr lang="en-CA" sz="2400" dirty="0" smtClean="0"/>
              <a:t>R&amp;D FTEs:                </a:t>
            </a:r>
            <a:r>
              <a:rPr lang="en-CA" sz="2400" dirty="0" smtClean="0">
                <a:solidFill>
                  <a:srgbClr val="FF0000"/>
                </a:solidFill>
              </a:rPr>
              <a:t>35200</a:t>
            </a:r>
            <a:r>
              <a:rPr lang="en-CA" sz="2400" dirty="0" smtClean="0"/>
              <a:t> (private),</a:t>
            </a:r>
            <a:r>
              <a:rPr lang="en-CA" sz="2400" dirty="0"/>
              <a:t> </a:t>
            </a:r>
            <a:r>
              <a:rPr lang="en-CA" sz="2400" dirty="0" smtClean="0">
                <a:solidFill>
                  <a:srgbClr val="FF0000"/>
                </a:solidFill>
              </a:rPr>
              <a:t>20000 </a:t>
            </a:r>
            <a:r>
              <a:rPr lang="en-CA" sz="2400" dirty="0" smtClean="0"/>
              <a:t>(public).</a:t>
            </a:r>
          </a:p>
          <a:p>
            <a:r>
              <a:rPr lang="en-CA" sz="2400" dirty="0" smtClean="0"/>
              <a:t>No. 2 in publication frequency (Finland higher)</a:t>
            </a:r>
          </a:p>
          <a:p>
            <a:r>
              <a:rPr lang="en-CA" sz="2400" dirty="0" smtClean="0"/>
              <a:t>Universities with physics          </a:t>
            </a:r>
            <a:r>
              <a:rPr lang="en-CA" sz="2400" dirty="0" smtClean="0">
                <a:solidFill>
                  <a:srgbClr val="FF0000"/>
                </a:solidFill>
              </a:rPr>
              <a:t>6</a:t>
            </a:r>
            <a:endParaRPr lang="pl-PL" sz="2400" dirty="0" smtClean="0">
              <a:solidFill>
                <a:srgbClr val="FF0000"/>
              </a:solidFill>
            </a:endParaRPr>
          </a:p>
        </p:txBody>
      </p:sp>
      <p:pic>
        <p:nvPicPr>
          <p:cNvPr id="107522" name="Picture 2" descr="http://voksendemennesker.files.wordpress.com/2009/06/dannebr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562" y="1"/>
            <a:ext cx="1388351" cy="1556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/>
              </a:rPr>
              <a:t>Education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691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320"/>
              </a:spcBef>
              <a:buFont typeface="Arial"/>
              <a:buChar char="•"/>
            </a:pPr>
            <a:r>
              <a:rPr lang="en-US" dirty="0" smtClean="0"/>
              <a:t>Everybody spends </a:t>
            </a:r>
            <a:r>
              <a:rPr lang="en-US" dirty="0" smtClean="0">
                <a:solidFill>
                  <a:srgbClr val="FF0000"/>
                </a:solidFill>
              </a:rPr>
              <a:t>9-10</a:t>
            </a:r>
            <a:r>
              <a:rPr lang="en-US" dirty="0" smtClean="0"/>
              <a:t> years in primary school.</a:t>
            </a:r>
          </a:p>
          <a:p>
            <a:pPr>
              <a:spcBef>
                <a:spcPts val="1320"/>
              </a:spcBef>
            </a:pPr>
            <a:r>
              <a:rPr lang="en-US" dirty="0" smtClean="0">
                <a:solidFill>
                  <a:srgbClr val="FF0000"/>
                </a:solidFill>
              </a:rPr>
              <a:t>90% </a:t>
            </a:r>
            <a:r>
              <a:rPr lang="en-US" dirty="0" smtClean="0"/>
              <a:t>attend secondary school or similar.</a:t>
            </a:r>
          </a:p>
          <a:p>
            <a:pPr>
              <a:spcBef>
                <a:spcPts val="1320"/>
              </a:spcBef>
            </a:pPr>
            <a:r>
              <a:rPr lang="en-US" dirty="0" smtClean="0">
                <a:solidFill>
                  <a:srgbClr val="FF0000"/>
                </a:solidFill>
              </a:rPr>
              <a:t>46%</a:t>
            </a:r>
            <a:r>
              <a:rPr lang="en-US" dirty="0" smtClean="0"/>
              <a:t> pursue further education. </a:t>
            </a:r>
            <a:r>
              <a:rPr lang="en-US" dirty="0" smtClean="0">
                <a:solidFill>
                  <a:srgbClr val="FF0000"/>
                </a:solidFill>
              </a:rPr>
              <a:t>Sharply up </a:t>
            </a:r>
            <a:r>
              <a:rPr lang="en-US" dirty="0" smtClean="0"/>
              <a:t>from 2007.  </a:t>
            </a:r>
            <a:r>
              <a:rPr lang="en-US" dirty="0"/>
              <a:t>F</a:t>
            </a:r>
            <a:r>
              <a:rPr lang="en-US" dirty="0" smtClean="0"/>
              <a:t>emales/males=</a:t>
            </a:r>
            <a:r>
              <a:rPr lang="en-US" dirty="0" smtClean="0">
                <a:solidFill>
                  <a:srgbClr val="FF0000"/>
                </a:solidFill>
              </a:rPr>
              <a:t>1.22.</a:t>
            </a:r>
          </a:p>
          <a:p>
            <a:pPr>
              <a:spcBef>
                <a:spcPts val="1320"/>
              </a:spcBef>
            </a:pPr>
            <a:r>
              <a:rPr lang="en-US" dirty="0" smtClean="0">
                <a:solidFill>
                  <a:srgbClr val="FF0000"/>
                </a:solidFill>
              </a:rPr>
              <a:t>1525</a:t>
            </a:r>
            <a:r>
              <a:rPr lang="en-US" dirty="0" smtClean="0"/>
              <a:t> got a PhD degree in 2011. </a:t>
            </a:r>
          </a:p>
          <a:p>
            <a:pPr>
              <a:spcBef>
                <a:spcPts val="1320"/>
              </a:spcBef>
            </a:pPr>
            <a:r>
              <a:rPr lang="en-US" dirty="0"/>
              <a:t>P</a:t>
            </a:r>
            <a:r>
              <a:rPr lang="en-US" dirty="0" smtClean="0"/>
              <a:t>ublic education is </a:t>
            </a:r>
            <a:r>
              <a:rPr lang="en-US" dirty="0" smtClean="0">
                <a:solidFill>
                  <a:srgbClr val="FF0000"/>
                </a:solidFill>
              </a:rPr>
              <a:t>free of charge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s</a:t>
            </a:r>
            <a:r>
              <a:rPr lang="en-US" dirty="0" smtClean="0"/>
              <a:t>tudents get a public support of </a:t>
            </a:r>
            <a:r>
              <a:rPr lang="en-US" dirty="0" smtClean="0">
                <a:solidFill>
                  <a:srgbClr val="FF0000"/>
                </a:solidFill>
              </a:rPr>
              <a:t>771€ monthly</a:t>
            </a:r>
            <a:r>
              <a:rPr lang="en-US" dirty="0" smtClean="0"/>
              <a:t>. PhD students </a:t>
            </a:r>
            <a:r>
              <a:rPr lang="en-US" smtClean="0"/>
              <a:t>cost </a:t>
            </a:r>
            <a:r>
              <a:rPr lang="en-US" smtClean="0">
                <a:solidFill>
                  <a:srgbClr val="FF0000"/>
                </a:solidFill>
              </a:rPr>
              <a:t>5500</a:t>
            </a:r>
            <a:r>
              <a:rPr lang="en-US" dirty="0" smtClean="0">
                <a:solidFill>
                  <a:srgbClr val="FF0000"/>
                </a:solidFill>
              </a:rPr>
              <a:t>€ monthly</a:t>
            </a:r>
            <a:r>
              <a:rPr lang="en-US" dirty="0" smtClean="0"/>
              <a:t>.</a:t>
            </a:r>
          </a:p>
          <a:p>
            <a:pPr>
              <a:spcBef>
                <a:spcPts val="1320"/>
              </a:spcBef>
            </a:pPr>
            <a:r>
              <a:rPr lang="en-US" dirty="0" smtClean="0">
                <a:solidFill>
                  <a:srgbClr val="FF0000"/>
                </a:solidFill>
              </a:rPr>
              <a:t>Highest public education expense</a:t>
            </a:r>
            <a:r>
              <a:rPr lang="en-US" dirty="0" smtClean="0"/>
              <a:t> (7.5% of GDP).</a:t>
            </a:r>
          </a:p>
          <a:p>
            <a:pPr>
              <a:spcBef>
                <a:spcPts val="1320"/>
              </a:spcBef>
            </a:pPr>
            <a:r>
              <a:rPr lang="en-US" dirty="0" smtClean="0"/>
              <a:t>Highest participation in adult learning (31.8%)</a:t>
            </a:r>
          </a:p>
          <a:p>
            <a:pPr>
              <a:spcBef>
                <a:spcPts val="132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/>
                <a:cs typeface="Apple Casual"/>
              </a:rPr>
              <a:t>Physics</a:t>
            </a:r>
            <a:endParaRPr lang="en-US" dirty="0">
              <a:latin typeface="Ari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424936" cy="50405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elvetica"/>
              </a:rPr>
              <a:t>~300 enroll </a:t>
            </a:r>
            <a:r>
              <a:rPr lang="en-US" sz="2400" dirty="0" smtClean="0">
                <a:latin typeface="Helvetica"/>
              </a:rPr>
              <a:t>each year, up ~50% from 2008.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Helvetica"/>
              </a:rPr>
              <a:t>~half complete </a:t>
            </a:r>
            <a:r>
              <a:rPr lang="en-US" sz="2400" dirty="0" smtClean="0">
                <a:latin typeface="Helvetica"/>
              </a:rPr>
              <a:t>this education.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Helvetica"/>
              </a:rPr>
              <a:t>~100 PhDs/year </a:t>
            </a:r>
            <a:endParaRPr lang="en-US" sz="2400" dirty="0" smtClean="0">
              <a:latin typeface="Helvetica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Helvetica"/>
              </a:rPr>
              <a:t>doubled since 2007</a:t>
            </a:r>
            <a:r>
              <a:rPr lang="en-US" sz="2400" dirty="0" smtClean="0">
                <a:latin typeface="Helvetica"/>
              </a:rPr>
              <a:t>, about half are foreign.</a:t>
            </a:r>
          </a:p>
          <a:p>
            <a:r>
              <a:rPr lang="en-US" sz="2400" dirty="0" err="1" smtClean="0">
                <a:latin typeface="Helvetica"/>
              </a:rPr>
              <a:t>Bachelor+Master</a:t>
            </a:r>
            <a:r>
              <a:rPr lang="en-US" sz="2400" dirty="0" smtClean="0">
                <a:latin typeface="Helvetica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Helvetica"/>
              </a:rPr>
              <a:t>3y+2y</a:t>
            </a:r>
            <a:r>
              <a:rPr lang="en-US" sz="2400" dirty="0" smtClean="0">
                <a:latin typeface="Helvetica"/>
              </a:rPr>
              <a:t>. PhD duration </a:t>
            </a:r>
            <a:r>
              <a:rPr lang="en-US" sz="2400" dirty="0" smtClean="0">
                <a:solidFill>
                  <a:srgbClr val="FF0000"/>
                </a:solidFill>
                <a:latin typeface="Helvetica"/>
              </a:rPr>
              <a:t>3y</a:t>
            </a:r>
            <a:r>
              <a:rPr lang="en-US" sz="2400" dirty="0" smtClean="0">
                <a:latin typeface="Helvetica"/>
              </a:rPr>
              <a:t>.</a:t>
            </a:r>
          </a:p>
          <a:p>
            <a:r>
              <a:rPr lang="en-US" sz="2400" dirty="0">
                <a:solidFill>
                  <a:srgbClr val="FF0000"/>
                </a:solidFill>
                <a:latin typeface="Helvetica"/>
              </a:rPr>
              <a:t>Zero unemployment </a:t>
            </a:r>
            <a:r>
              <a:rPr lang="en-US" sz="2400" dirty="0" smtClean="0">
                <a:solidFill>
                  <a:srgbClr val="FF0000"/>
                </a:solidFill>
                <a:latin typeface="Helvetica"/>
              </a:rPr>
              <a:t>among </a:t>
            </a:r>
            <a:r>
              <a:rPr lang="en-US" sz="2400" dirty="0">
                <a:solidFill>
                  <a:srgbClr val="FF0000"/>
                </a:solidFill>
                <a:latin typeface="Helvetica"/>
              </a:rPr>
              <a:t>physics graduates</a:t>
            </a:r>
            <a:r>
              <a:rPr lang="en-US" sz="2400" dirty="0" smtClean="0">
                <a:latin typeface="Helvetica"/>
              </a:rPr>
              <a:t>.</a:t>
            </a:r>
          </a:p>
          <a:p>
            <a:r>
              <a:rPr lang="en-US" sz="2400" dirty="0" smtClean="0">
                <a:latin typeface="Helvetica"/>
              </a:rPr>
              <a:t>Physics=</a:t>
            </a:r>
            <a:r>
              <a:rPr lang="en-US" sz="2400" dirty="0" err="1">
                <a:latin typeface="Helvetica"/>
              </a:rPr>
              <a:t>c</a:t>
            </a:r>
            <a:r>
              <a:rPr lang="en-US" sz="2400" dirty="0" err="1" smtClean="0">
                <a:latin typeface="Helvetica"/>
              </a:rPr>
              <a:t>osmo+geo+nano+particle</a:t>
            </a:r>
            <a:r>
              <a:rPr lang="en-US" sz="2400" dirty="0" smtClean="0">
                <a:latin typeface="Helvetica"/>
              </a:rPr>
              <a:t>.</a:t>
            </a:r>
          </a:p>
          <a:p>
            <a:r>
              <a:rPr lang="en-US" sz="2400" dirty="0" smtClean="0">
                <a:latin typeface="Helvetica"/>
              </a:rPr>
              <a:t>Nano is largest by far. Particle physics is about 10%. </a:t>
            </a:r>
          </a:p>
        </p:txBody>
      </p:sp>
    </p:spTree>
    <p:extLst>
      <p:ext uri="{BB962C8B-B14F-4D97-AF65-F5344CB8AC3E}">
        <p14:creationId xmlns:p14="http://schemas.microsoft.com/office/powerpoint/2010/main" val="76129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548680"/>
            <a:ext cx="2664296" cy="571500"/>
          </a:xfrm>
          <a:solidFill>
            <a:srgbClr val="FFFFFF">
              <a:alpha val="50196"/>
            </a:srgbClr>
          </a:solidFill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pple Casual"/>
              </a:rPr>
              <a:t>HEP</a:t>
            </a:r>
            <a:r>
              <a:rPr lang="en-CA" dirty="0">
                <a:latin typeface="Apple Casual"/>
              </a:rPr>
              <a:t> </a:t>
            </a:r>
            <a:r>
              <a:rPr lang="en-CA" dirty="0" smtClean="0">
                <a:latin typeface="Apple Casual"/>
              </a:rPr>
              <a:t>places</a:t>
            </a:r>
            <a:endParaRPr lang="en-US" dirty="0">
              <a:latin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692696"/>
            <a:ext cx="3600400" cy="3456384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endParaRPr lang="en-CA" sz="2400" dirty="0" smtClean="0"/>
          </a:p>
          <a:p>
            <a:r>
              <a:rPr lang="en-CA" sz="2000" dirty="0" smtClean="0">
                <a:solidFill>
                  <a:srgbClr val="7030A0"/>
                </a:solidFill>
              </a:rPr>
              <a:t>KU: </a:t>
            </a:r>
            <a:r>
              <a:rPr lang="en-CA" sz="2000" dirty="0" smtClean="0">
                <a:solidFill>
                  <a:srgbClr val="7030A0"/>
                </a:solidFill>
              </a:rPr>
              <a:t> </a:t>
            </a:r>
            <a:r>
              <a:rPr lang="en-CA" sz="2000" dirty="0" smtClean="0">
                <a:solidFill>
                  <a:srgbClr val="7030A0"/>
                </a:solidFill>
              </a:rPr>
              <a:t>Copenhagen </a:t>
            </a:r>
            <a:endParaRPr lang="en-CA" sz="2000" dirty="0"/>
          </a:p>
          <a:p>
            <a:pPr marL="0" indent="0">
              <a:buNone/>
            </a:pPr>
            <a:r>
              <a:rPr lang="en-CA" sz="2000" dirty="0" smtClean="0"/>
              <a:t>       </a:t>
            </a:r>
            <a:r>
              <a:rPr lang="en-CA" sz="2000" dirty="0" smtClean="0"/>
              <a:t>theory</a:t>
            </a:r>
            <a:r>
              <a:rPr lang="en-CA" sz="2000" dirty="0" smtClean="0"/>
              <a:t>,</a:t>
            </a:r>
          </a:p>
          <a:p>
            <a:pPr marL="0" indent="0">
              <a:buNone/>
            </a:pPr>
            <a:r>
              <a:rPr lang="en-CA" sz="2000" dirty="0"/>
              <a:t> </a:t>
            </a:r>
            <a:r>
              <a:rPr lang="en-CA" sz="2000" dirty="0" smtClean="0"/>
              <a:t>      LHC</a:t>
            </a:r>
            <a:r>
              <a:rPr lang="en-CA" sz="2000" dirty="0" smtClean="0"/>
              <a:t> </a:t>
            </a:r>
            <a:r>
              <a:rPr lang="en-CA" sz="2000" dirty="0" smtClean="0"/>
              <a:t>experiments, </a:t>
            </a:r>
            <a:r>
              <a:rPr lang="en-CA" sz="2000" dirty="0" smtClean="0"/>
              <a:t>Planck</a:t>
            </a:r>
            <a:endParaRPr lang="en-CA" sz="2000" dirty="0" smtClean="0"/>
          </a:p>
          <a:p>
            <a:r>
              <a:rPr lang="en-CA" sz="2000" dirty="0" smtClean="0">
                <a:solidFill>
                  <a:srgbClr val="FF0000"/>
                </a:solidFill>
              </a:rPr>
              <a:t>AU: </a:t>
            </a:r>
            <a:r>
              <a:rPr lang="en-CA" sz="2000" dirty="0" smtClean="0">
                <a:solidFill>
                  <a:srgbClr val="FF0000"/>
                </a:solidFill>
              </a:rPr>
              <a:t>Aarhus</a:t>
            </a:r>
            <a:r>
              <a:rPr lang="en-CA" sz="2000" dirty="0" smtClean="0"/>
              <a:t> </a:t>
            </a:r>
          </a:p>
          <a:p>
            <a:pPr marL="0" indent="0">
              <a:buNone/>
            </a:pPr>
            <a:r>
              <a:rPr lang="en-CA" sz="2000" dirty="0"/>
              <a:t> </a:t>
            </a:r>
            <a:r>
              <a:rPr lang="en-CA" sz="2000" dirty="0" smtClean="0"/>
              <a:t>    </a:t>
            </a:r>
            <a:r>
              <a:rPr lang="en-CA" sz="2000" dirty="0" smtClean="0"/>
              <a:t> </a:t>
            </a:r>
            <a:r>
              <a:rPr lang="en-CA" sz="2000" dirty="0" smtClean="0"/>
              <a:t>CERN non-LHC experiments</a:t>
            </a:r>
            <a:r>
              <a:rPr lang="en-CA" sz="2000" dirty="0" smtClean="0"/>
              <a:t>,</a:t>
            </a:r>
          </a:p>
          <a:p>
            <a:pPr marL="0" indent="0">
              <a:buNone/>
            </a:pPr>
            <a:r>
              <a:rPr lang="en-CA" sz="2000" dirty="0"/>
              <a:t> </a:t>
            </a:r>
            <a:r>
              <a:rPr lang="en-CA" sz="2000" dirty="0" smtClean="0"/>
              <a:t>    </a:t>
            </a:r>
            <a:r>
              <a:rPr lang="en-CA" sz="2000" dirty="0" smtClean="0"/>
              <a:t> cosmology</a:t>
            </a:r>
            <a:endParaRPr lang="en-CA" sz="2000" dirty="0" smtClean="0"/>
          </a:p>
          <a:p>
            <a:r>
              <a:rPr lang="en-CA" sz="2000" dirty="0" smtClean="0">
                <a:solidFill>
                  <a:srgbClr val="00B050"/>
                </a:solidFill>
              </a:rPr>
              <a:t>SDU: </a:t>
            </a:r>
            <a:r>
              <a:rPr lang="en-CA" sz="2000" dirty="0" smtClean="0">
                <a:solidFill>
                  <a:srgbClr val="00B050"/>
                </a:solidFill>
              </a:rPr>
              <a:t>Odense</a:t>
            </a:r>
            <a:r>
              <a:rPr lang="en-CA" sz="2000" dirty="0" smtClean="0"/>
              <a:t>  </a:t>
            </a:r>
            <a:r>
              <a:rPr lang="en-CA" sz="2000" dirty="0" smtClean="0"/>
              <a:t>phenomenology, </a:t>
            </a:r>
            <a:r>
              <a:rPr lang="en-CA" sz="2000" dirty="0" smtClean="0"/>
              <a:t>cosmology</a:t>
            </a:r>
            <a:endParaRPr lang="en-US" sz="2000" dirty="0"/>
          </a:p>
        </p:txBody>
      </p:sp>
      <p:sp>
        <p:nvSpPr>
          <p:cNvPr id="6" name="5-Point Star 5"/>
          <p:cNvSpPr/>
          <p:nvPr/>
        </p:nvSpPr>
        <p:spPr>
          <a:xfrm>
            <a:off x="3347864" y="3212976"/>
            <a:ext cx="432048" cy="4320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491880" y="4797152"/>
            <a:ext cx="432048" cy="432048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5661248"/>
            <a:ext cx="9144000" cy="64633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r>
              <a:rPr lang="en-CA" dirty="0" smtClean="0"/>
              <a:t> The Technical University </a:t>
            </a:r>
            <a:r>
              <a:rPr lang="en-CA" dirty="0"/>
              <a:t>(</a:t>
            </a:r>
            <a:r>
              <a:rPr lang="en-CA" dirty="0" smtClean="0"/>
              <a:t>Copenhagen) is now also knocking at the door (OSCAR)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119" y="332656"/>
            <a:ext cx="4341434" cy="5544616"/>
          </a:xfrm>
          <a:prstGeom prst="rect">
            <a:avLst/>
          </a:prstGeom>
          <a:solidFill>
            <a:schemeClr val="tx1">
              <a:alpha val="0"/>
            </a:schemeClr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490066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rial"/>
                <a:cs typeface="Apple Casual"/>
              </a:rPr>
              <a:t>DK HEP people (2005)</a:t>
            </a:r>
            <a:endParaRPr lang="en-US" dirty="0">
              <a:latin typeface="Arial"/>
              <a:cs typeface="Apple Casu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862697"/>
            <a:ext cx="8388424" cy="5629815"/>
          </a:xfrm>
          <a:prstGeom prst="rect">
            <a:avLst/>
          </a:prstGeom>
        </p:spPr>
      </p:pic>
      <p:sp>
        <p:nvSpPr>
          <p:cNvPr id="4" name="Bent-Up Arrow 3"/>
          <p:cNvSpPr/>
          <p:nvPr/>
        </p:nvSpPr>
        <p:spPr>
          <a:xfrm>
            <a:off x="2339752" y="6381328"/>
            <a:ext cx="850392" cy="73152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31224" cy="562074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rial"/>
                <a:cs typeface="Apple Casual"/>
              </a:rPr>
              <a:t>DK HEP people (2009)</a:t>
            </a:r>
            <a:endParaRPr lang="en-US" dirty="0">
              <a:latin typeface="Arial"/>
              <a:cs typeface="Apple Casual"/>
            </a:endParaRPr>
          </a:p>
        </p:txBody>
      </p:sp>
      <p:pic>
        <p:nvPicPr>
          <p:cNvPr id="5" name="Picture 4" descr="heppeople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307" y="-1284251"/>
            <a:ext cx="7567386" cy="9793088"/>
          </a:xfrm>
          <a:prstGeom prst="rect">
            <a:avLst/>
          </a:prstGeom>
        </p:spPr>
      </p:pic>
      <p:sp>
        <p:nvSpPr>
          <p:cNvPr id="6" name="Bent-Up Arrow 5"/>
          <p:cNvSpPr/>
          <p:nvPr/>
        </p:nvSpPr>
        <p:spPr>
          <a:xfrm>
            <a:off x="604520" y="6192520"/>
            <a:ext cx="822960" cy="822960"/>
          </a:xfrm>
          <a:prstGeom prst="bent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7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31224" cy="562074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rial"/>
                <a:cs typeface="Apple Casual"/>
              </a:rPr>
              <a:t>DK HEP people (2013)</a:t>
            </a:r>
            <a:endParaRPr lang="en-US" dirty="0">
              <a:latin typeface="Arial"/>
              <a:cs typeface="Apple Casual"/>
            </a:endParaRPr>
          </a:p>
        </p:txBody>
      </p:sp>
      <p:sp>
        <p:nvSpPr>
          <p:cNvPr id="6" name="Bent-Up Arrow 5"/>
          <p:cNvSpPr/>
          <p:nvPr/>
        </p:nvSpPr>
        <p:spPr>
          <a:xfrm>
            <a:off x="971600" y="6035040"/>
            <a:ext cx="822960" cy="822960"/>
          </a:xfrm>
          <a:prstGeom prst="bent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hep20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5620" y="-710916"/>
            <a:ext cx="6192762" cy="9144001"/>
          </a:xfrm>
          <a:prstGeom prst="rect">
            <a:avLst/>
          </a:prstGeom>
        </p:spPr>
      </p:pic>
      <p:sp>
        <p:nvSpPr>
          <p:cNvPr id="7" name="Bent-Up Arrow 6"/>
          <p:cNvSpPr/>
          <p:nvPr/>
        </p:nvSpPr>
        <p:spPr>
          <a:xfrm>
            <a:off x="755576" y="6237312"/>
            <a:ext cx="822960" cy="822960"/>
          </a:xfrm>
          <a:prstGeom prst="bent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1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22526</TotalTime>
  <Words>1654</Words>
  <Application>Microsoft Macintosh PowerPoint</Application>
  <PresentationFormat>On-screen Show (4:3)</PresentationFormat>
  <Paragraphs>209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Outline</vt:lpstr>
      <vt:lpstr>Economy and research</vt:lpstr>
      <vt:lpstr>Education</vt:lpstr>
      <vt:lpstr>Physics</vt:lpstr>
      <vt:lpstr>HEP places</vt:lpstr>
      <vt:lpstr>DK HEP people (2005)</vt:lpstr>
      <vt:lpstr>DK HEP people (2009)</vt:lpstr>
      <vt:lpstr>DK HEP people (2013)</vt:lpstr>
      <vt:lpstr>HEP people</vt:lpstr>
      <vt:lpstr>DK @ CERN</vt:lpstr>
      <vt:lpstr>DK in CERN experiments</vt:lpstr>
      <vt:lpstr>National Collaboration</vt:lpstr>
      <vt:lpstr>HEP Funding 2013</vt:lpstr>
      <vt:lpstr>HEP centers</vt:lpstr>
      <vt:lpstr>This year strengthened:</vt:lpstr>
      <vt:lpstr>Future plans:</vt:lpstr>
      <vt:lpstr>Times are a-changing:</vt:lpstr>
      <vt:lpstr>-and a problem arises:</vt:lpstr>
      <vt:lpstr>Summary:</vt:lpstr>
    </vt:vector>
  </TitlesOfParts>
  <Company>IFA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ulrik</dc:creator>
  <cp:lastModifiedBy>Peter Hansen</cp:lastModifiedBy>
  <cp:revision>170</cp:revision>
  <cp:lastPrinted>2013-05-02T19:47:58Z</cp:lastPrinted>
  <dcterms:created xsi:type="dcterms:W3CDTF">2010-06-18T06:25:45Z</dcterms:created>
  <dcterms:modified xsi:type="dcterms:W3CDTF">2013-05-02T21:03:24Z</dcterms:modified>
</cp:coreProperties>
</file>