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wmf" ContentType="image/x-wmf"/>
  <Default Extension="gif" ContentType="image/gif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9" r:id="rId3"/>
    <p:sldMasterId id="2147483671" r:id="rId4"/>
    <p:sldMasterId id="2147483683" r:id="rId5"/>
  </p:sldMasterIdLst>
  <p:notesMasterIdLst>
    <p:notesMasterId r:id="rId24"/>
  </p:notesMasterIdLst>
  <p:handoutMasterIdLst>
    <p:handoutMasterId r:id="rId25"/>
  </p:handoutMasterIdLst>
  <p:sldIdLst>
    <p:sldId id="256" r:id="rId6"/>
    <p:sldId id="284" r:id="rId7"/>
    <p:sldId id="286" r:id="rId8"/>
    <p:sldId id="285" r:id="rId9"/>
    <p:sldId id="287" r:id="rId10"/>
    <p:sldId id="288" r:id="rId11"/>
    <p:sldId id="292" r:id="rId12"/>
    <p:sldId id="293" r:id="rId13"/>
    <p:sldId id="301" r:id="rId14"/>
    <p:sldId id="294" r:id="rId15"/>
    <p:sldId id="297" r:id="rId16"/>
    <p:sldId id="298" r:id="rId17"/>
    <p:sldId id="299" r:id="rId18"/>
    <p:sldId id="289" r:id="rId19"/>
    <p:sldId id="290" r:id="rId20"/>
    <p:sldId id="291" r:id="rId21"/>
    <p:sldId id="296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9348C"/>
    <a:srgbClr val="7B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7" Type="http://schemas.openxmlformats.org/officeDocument/2006/relationships/presProps" Target="presProps.xml"/><Relationship Id="rId14" Type="http://schemas.openxmlformats.org/officeDocument/2006/relationships/slide" Target="slides/slide9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6.xml"/><Relationship Id="rId29" Type="http://schemas.openxmlformats.org/officeDocument/2006/relationships/theme" Target="theme/theme1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732C6-BB7A-AC4A-9276-F227AD158717}" type="datetimeFigureOut">
              <a:rPr lang="en-US" smtClean="0"/>
              <a:t>02/05/13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5A86-1F35-6A48-8329-6AB5744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02/05/13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Novae, Si isotopic abundances in meteorites,</a:t>
            </a:r>
            <a:r>
              <a:rPr lang="en-US" baseline="0" dirty="0" smtClean="0"/>
              <a:t> x-ray bursts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U Passata" charset="0"/>
              </a:rPr>
              <a:t>-C-12. </a:t>
            </a:r>
            <a:r>
              <a:rPr lang="en-US" dirty="0" err="1">
                <a:latin typeface="AU Passata" charset="0"/>
              </a:rPr>
              <a:t>gamma+beta</a:t>
            </a:r>
            <a:endParaRPr lang="en-US" dirty="0">
              <a:latin typeface="AU Passata" charset="0"/>
            </a:endParaRPr>
          </a:p>
          <a:p>
            <a:r>
              <a:rPr lang="en-US" dirty="0">
                <a:latin typeface="AU Passata" charset="0"/>
              </a:rPr>
              <a:t>-O-16. </a:t>
            </a:r>
            <a:r>
              <a:rPr lang="en-US" dirty="0" err="1">
                <a:latin typeface="AU Passata" charset="0"/>
              </a:rPr>
              <a:t>gamma+beta</a:t>
            </a:r>
            <a:endParaRPr lang="en-US" dirty="0">
              <a:latin typeface="AU Passata" charset="0"/>
            </a:endParaRPr>
          </a:p>
          <a:p>
            <a:r>
              <a:rPr lang="en-US" dirty="0">
                <a:latin typeface="AU Passata" charset="0"/>
              </a:rPr>
              <a:t>-Be-8. </a:t>
            </a:r>
            <a:r>
              <a:rPr lang="en-US" dirty="0" err="1">
                <a:latin typeface="AU Passata" charset="0"/>
              </a:rPr>
              <a:t>gamma+beta</a:t>
            </a:r>
            <a:endParaRPr lang="en-US" dirty="0">
              <a:latin typeface="AU Passata" charset="0"/>
            </a:endParaRPr>
          </a:p>
          <a:p>
            <a:r>
              <a:rPr lang="en-US" dirty="0">
                <a:latin typeface="AU Passata" charset="0"/>
              </a:rPr>
              <a:t>-Potential contribution</a:t>
            </a:r>
          </a:p>
          <a:p>
            <a:r>
              <a:rPr lang="en-US" dirty="0">
                <a:latin typeface="AU Passata" charset="0"/>
              </a:rPr>
              <a:t>-Required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C1250-6927-2445-BAE1-4FA0858BFA7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7104-731C-4333-AF5D-F29F81B4E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7104-731C-4333-AF5D-F29F81B4EF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latin typeface="Verdana" charset="0"/>
                <a:ea typeface="ＭＳ Ｐゴシック" charset="0"/>
              </a:rPr>
              <a:t>- We identified structures  which are (presumably) intermediates the in metal ion transfer process, as well as put limits on the rates of conversion between the different structures:</a:t>
            </a:r>
          </a:p>
          <a:p>
            <a:r>
              <a:rPr lang="da-DK">
                <a:latin typeface="Verdana" charset="0"/>
                <a:ea typeface="ＭＳ Ｐゴシック" charset="0"/>
              </a:rPr>
              <a:t>At pH 7.5 HgS2 structure corresponding to a protein monomer, at pH 8.5 HgS2 and HgS3/HgS4 co-exist (HgS3/HgS4 can only be tealizde in a protein-metal-protein complex) – exchange between HgS2 (monomer) and HgS3/HgS4 (ternary complex) is slow (&gt;ms), at pH 9.4 HgS3/HgS4 with exchange dynamics on the us-ns time scale (corresponding to individual sulphur ligands rchanging in the ternary complex).</a:t>
            </a:r>
          </a:p>
          <a:p>
            <a:r>
              <a:rPr lang="da-DK">
                <a:latin typeface="Verdana" charset="0"/>
                <a:ea typeface="ＭＳ Ｐゴシック" charset="0"/>
              </a:rPr>
              <a:t>- Hg(II) as model of Cu(I) chemistry</a:t>
            </a:r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04857E9-A732-534E-8DB4-25AE39C9B51A}" type="slidenum">
              <a:rPr lang="da-DK" sz="1200">
                <a:solidFill>
                  <a:prstClr val="black"/>
                </a:solidFill>
              </a:rPr>
              <a:pPr eaLnBrk="1" hangingPunct="1"/>
              <a:t>14</a:t>
            </a:fld>
            <a:endParaRPr lang="da-DK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F326AD0-7A47-4B4A-B8D8-A8AD92549738}" type="slidenum">
              <a:rPr lang="da-DK" sz="1200"/>
              <a:pPr eaLnBrk="1" hangingPunct="1"/>
              <a:t>15</a:t>
            </a:fld>
            <a:endParaRPr lang="da-DK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de-DE" dirty="0">
                <a:latin typeface="Verdana" charset="0"/>
                <a:ea typeface="ＭＳ Ｐゴシック" charset="0"/>
              </a:rPr>
              <a:t>First beta-NMR </a:t>
            </a:r>
            <a:r>
              <a:rPr lang="de-DE" dirty="0" err="1">
                <a:latin typeface="Verdana" charset="0"/>
                <a:ea typeface="ＭＳ Ｐゴシック" charset="0"/>
              </a:rPr>
              <a:t>measurement</a:t>
            </a:r>
            <a:r>
              <a:rPr lang="de-DE" dirty="0">
                <a:latin typeface="Verdana" charset="0"/>
                <a:ea typeface="ＭＳ Ｐゴシック" charset="0"/>
              </a:rPr>
              <a:t> on liquid sample – </a:t>
            </a:r>
            <a:r>
              <a:rPr lang="de-DE" dirty="0" err="1">
                <a:latin typeface="Verdana" charset="0"/>
                <a:ea typeface="ＭＳ Ｐゴシック" charset="0"/>
              </a:rPr>
              <a:t>Perspective</a:t>
            </a:r>
            <a:r>
              <a:rPr lang="de-DE" dirty="0">
                <a:latin typeface="Verdana" charset="0"/>
                <a:ea typeface="ＭＳ Ｐゴシック" charset="0"/>
              </a:rPr>
              <a:t>: A </a:t>
            </a:r>
            <a:r>
              <a:rPr lang="de-DE" dirty="0" err="1">
                <a:latin typeface="Verdana" charset="0"/>
                <a:ea typeface="ＭＳ Ｐゴシック" charset="0"/>
              </a:rPr>
              <a:t>novel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technique</a:t>
            </a:r>
            <a:r>
              <a:rPr lang="de-DE" dirty="0">
                <a:latin typeface="Verdana" charset="0"/>
                <a:ea typeface="ＭＳ Ｐゴシック" charset="0"/>
              </a:rPr>
              <a:t> in </a:t>
            </a:r>
            <a:r>
              <a:rPr lang="de-DE" dirty="0" err="1">
                <a:latin typeface="Verdana" charset="0"/>
                <a:ea typeface="ＭＳ Ｐゴシック" charset="0"/>
              </a:rPr>
              <a:t>chemistry</a:t>
            </a:r>
            <a:r>
              <a:rPr lang="de-DE" dirty="0">
                <a:latin typeface="Verdana" charset="0"/>
                <a:ea typeface="ＭＳ Ｐゴシック" charset="0"/>
              </a:rPr>
              <a:t>/</a:t>
            </a:r>
            <a:r>
              <a:rPr lang="de-DE" dirty="0" err="1">
                <a:latin typeface="Verdana" charset="0"/>
                <a:ea typeface="ＭＳ Ｐゴシック" charset="0"/>
              </a:rPr>
              <a:t>biochemistry</a:t>
            </a:r>
            <a:r>
              <a:rPr lang="de-DE" dirty="0">
                <a:latin typeface="Verdana" charset="0"/>
                <a:ea typeface="ＭＳ Ｐゴシック" charset="0"/>
              </a:rPr>
              <a:t>  NOT PUBLISHED</a:t>
            </a:r>
          </a:p>
          <a:p>
            <a:pPr marL="171450" indent="-171450" eaLnBrk="1" hangingPunct="1">
              <a:buFontTx/>
              <a:buChar char="-"/>
            </a:pPr>
            <a:r>
              <a:rPr lang="de-DE" dirty="0">
                <a:latin typeface="Verdana" charset="0"/>
                <a:ea typeface="ＭＳ Ｐゴシック" charset="0"/>
              </a:rPr>
              <a:t>Mg(I) -&gt; Mg(II) </a:t>
            </a:r>
            <a:r>
              <a:rPr lang="de-DE" dirty="0" err="1">
                <a:latin typeface="Verdana" charset="0"/>
                <a:ea typeface="ＭＳ Ｐゴシック" charset="0"/>
              </a:rPr>
              <a:t>rapidly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we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assume</a:t>
            </a:r>
            <a:endParaRPr lang="de-DE" dirty="0">
              <a:latin typeface="Verdana" charset="0"/>
              <a:ea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de-DE" dirty="0">
                <a:latin typeface="Verdana" charset="0"/>
                <a:ea typeface="ＭＳ Ｐゴシック" charset="0"/>
              </a:rPr>
              <a:t>First beta-</a:t>
            </a:r>
            <a:r>
              <a:rPr lang="de-DE" dirty="0" err="1">
                <a:latin typeface="Verdana" charset="0"/>
                <a:ea typeface="ＭＳ Ｐゴシック" charset="0"/>
              </a:rPr>
              <a:t>nmr</a:t>
            </a:r>
            <a:r>
              <a:rPr lang="de-DE" dirty="0">
                <a:latin typeface="Verdana" charset="0"/>
                <a:ea typeface="ＭＳ Ｐゴシック" charset="0"/>
              </a:rPr>
              <a:t> on soft </a:t>
            </a:r>
            <a:r>
              <a:rPr lang="de-DE" dirty="0" err="1">
                <a:latin typeface="Verdana" charset="0"/>
                <a:ea typeface="ＭＳ Ｐゴシック" charset="0"/>
              </a:rPr>
              <a:t>condensed</a:t>
            </a:r>
            <a:r>
              <a:rPr lang="de-DE" dirty="0">
                <a:latin typeface="Verdana" charset="0"/>
                <a:ea typeface="ＭＳ Ｐゴシック" charset="0"/>
              </a:rPr>
              <a:t> matter</a:t>
            </a:r>
          </a:p>
          <a:p>
            <a:pPr marL="171450" indent="-171450" eaLnBrk="1" hangingPunct="1">
              <a:buFontTx/>
              <a:buChar char="-"/>
            </a:pP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two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resonances</a:t>
            </a:r>
            <a:r>
              <a:rPr lang="de-DE" dirty="0">
                <a:latin typeface="Verdana" charset="0"/>
                <a:ea typeface="ＭＳ Ｐゴシック" charset="0"/>
              </a:rPr>
              <a:t>; </a:t>
            </a:r>
            <a:r>
              <a:rPr lang="de-DE" dirty="0" err="1">
                <a:latin typeface="Verdana" charset="0"/>
                <a:ea typeface="ＭＳ Ｐゴシック" charset="0"/>
              </a:rPr>
              <a:t>interpretation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n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progress</a:t>
            </a:r>
            <a:endParaRPr lang="de-DE" dirty="0">
              <a:latin typeface="Verdana" charset="0"/>
              <a:ea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asymmetry</a:t>
            </a:r>
            <a:r>
              <a:rPr lang="de-DE" dirty="0">
                <a:latin typeface="Verdana" charset="0"/>
                <a:ea typeface="ＭＳ Ｐゴシック" charset="0"/>
              </a:rPr>
              <a:t> larger in IL </a:t>
            </a:r>
            <a:r>
              <a:rPr lang="de-DE" dirty="0" err="1">
                <a:latin typeface="Verdana" charset="0"/>
                <a:ea typeface="ＭＳ Ｐゴシック" charset="0"/>
              </a:rPr>
              <a:t>than</a:t>
            </a:r>
            <a:r>
              <a:rPr lang="de-DE" dirty="0">
                <a:latin typeface="Verdana" charset="0"/>
                <a:ea typeface="ＭＳ Ｐゴシック" charset="0"/>
              </a:rPr>
              <a:t> in </a:t>
            </a:r>
            <a:r>
              <a:rPr lang="de-DE" dirty="0" err="1">
                <a:latin typeface="Verdana" charset="0"/>
                <a:ea typeface="ＭＳ Ｐゴシック" charset="0"/>
              </a:rPr>
              <a:t>MgO</a:t>
            </a:r>
            <a:r>
              <a:rPr lang="de-DE" dirty="0">
                <a:latin typeface="Verdana" charset="0"/>
                <a:ea typeface="ＭＳ Ｐゴシック" charset="0"/>
              </a:rPr>
              <a:t>, </a:t>
            </a:r>
            <a:r>
              <a:rPr lang="de-DE" dirty="0" err="1">
                <a:latin typeface="Verdana" charset="0"/>
                <a:ea typeface="ＭＳ Ｐゴシック" charset="0"/>
              </a:rPr>
              <a:t>because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of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longer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relaxation</a:t>
            </a:r>
            <a:r>
              <a:rPr lang="de-DE" dirty="0">
                <a:latin typeface="Verdana" charset="0"/>
                <a:ea typeface="ＭＳ Ｐゴシック" charset="0"/>
              </a:rPr>
              <a:t> time (</a:t>
            </a:r>
            <a:r>
              <a:rPr lang="de-DE" dirty="0" err="1">
                <a:latin typeface="Verdana" charset="0"/>
                <a:ea typeface="ＭＳ Ｐゴシック" charset="0"/>
              </a:rPr>
              <a:t>presumably</a:t>
            </a:r>
            <a:r>
              <a:rPr lang="de-DE" dirty="0">
                <a:latin typeface="Verdana" charset="0"/>
                <a:ea typeface="ＭＳ Ｐゴシック" charset="0"/>
              </a:rPr>
              <a:t>)</a:t>
            </a:r>
          </a:p>
          <a:p>
            <a:pPr marL="171450" indent="-171450" eaLnBrk="1" hangingPunct="1">
              <a:buFontTx/>
              <a:buChar char="-"/>
            </a:pP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asymmetry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persists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up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to</a:t>
            </a:r>
            <a:r>
              <a:rPr lang="de-DE" dirty="0">
                <a:latin typeface="Verdana" charset="0"/>
                <a:ea typeface="ＭＳ Ｐゴシック" charset="0"/>
              </a:rPr>
              <a:t> ~0.2 </a:t>
            </a:r>
            <a:r>
              <a:rPr lang="de-DE" dirty="0" err="1">
                <a:latin typeface="Verdana" charset="0"/>
                <a:ea typeface="ＭＳ Ｐゴシック" charset="0"/>
              </a:rPr>
              <a:t>mbar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only</a:t>
            </a:r>
            <a:r>
              <a:rPr lang="de-DE" dirty="0">
                <a:latin typeface="Verdana" charset="0"/>
                <a:ea typeface="ＭＳ Ｐゴシック" charset="0"/>
              </a:rPr>
              <a:t> ~30 </a:t>
            </a:r>
            <a:r>
              <a:rPr lang="de-DE" dirty="0" err="1">
                <a:latin typeface="Verdana" charset="0"/>
                <a:ea typeface="ＭＳ Ｐゴシック" charset="0"/>
              </a:rPr>
              <a:t>times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below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the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vapor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pressure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of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water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at</a:t>
            </a:r>
            <a:r>
              <a:rPr lang="de-DE" dirty="0">
                <a:latin typeface="Verdana" charset="0"/>
                <a:ea typeface="ＭＳ Ｐゴシック" charset="0"/>
              </a:rPr>
              <a:t> 0 C; </a:t>
            </a:r>
            <a:r>
              <a:rPr lang="de-DE" dirty="0" err="1">
                <a:latin typeface="Verdana" charset="0"/>
                <a:ea typeface="ＭＳ Ｐゴシック" charset="0"/>
              </a:rPr>
              <a:t>can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be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gained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by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further</a:t>
            </a:r>
            <a:r>
              <a:rPr lang="de-DE" dirty="0">
                <a:latin typeface="Verdana" charset="0"/>
                <a:ea typeface="ＭＳ Ｐゴシック" charset="0"/>
              </a:rPr>
              <a:t> design </a:t>
            </a:r>
            <a:r>
              <a:rPr lang="de-DE" dirty="0" err="1">
                <a:latin typeface="Verdana" charset="0"/>
                <a:ea typeface="ＭＳ Ｐゴシック" charset="0"/>
              </a:rPr>
              <a:t>of</a:t>
            </a:r>
            <a:r>
              <a:rPr lang="de-DE" dirty="0">
                <a:latin typeface="Verdana" charset="0"/>
                <a:ea typeface="ＭＳ Ｐゴシック" charset="0"/>
              </a:rPr>
              <a:t> differential </a:t>
            </a:r>
            <a:r>
              <a:rPr lang="de-DE" dirty="0" err="1">
                <a:latin typeface="Verdana" charset="0"/>
                <a:ea typeface="ＭＳ Ｐゴシック" charset="0"/>
              </a:rPr>
              <a:t>pumping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system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with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pin</a:t>
            </a:r>
            <a:r>
              <a:rPr lang="de-DE" dirty="0">
                <a:latin typeface="Verdana" charset="0"/>
                <a:ea typeface="ＭＳ Ｐゴシック" charset="0"/>
              </a:rPr>
              <a:t> </a:t>
            </a:r>
            <a:r>
              <a:rPr lang="de-DE" dirty="0" err="1">
                <a:latin typeface="Verdana" charset="0"/>
                <a:ea typeface="ＭＳ Ｐゴシック" charset="0"/>
              </a:rPr>
              <a:t>holes</a:t>
            </a:r>
            <a:endParaRPr lang="de-DE" dirty="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7104-731C-4333-AF5D-F29F81B4EF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91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770" y="116632"/>
            <a:ext cx="4667726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14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47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4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51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75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85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810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915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2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83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908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2519362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181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45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414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701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085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99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417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883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6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AT_ppt_top_red_u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9" descr="top_uk_58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Overskrift her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Navn på oplægsholder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Navn på KU-enhed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For at ændre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vælg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Indsæt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&gt;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Sidehoved / Sidefod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Indføj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feltet for dato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Enhedens navn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E9993A46-BEBE-E942-A3A4-C9EA5C8C7B3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203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390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268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98837"/>
            <a:ext cx="8421688" cy="334963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381000" y="358775"/>
            <a:ext cx="59055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</a:pPr>
              <a:endParaRPr lang="da-DK" sz="3600" cap="all">
                <a:solidFill>
                  <a:srgbClr val="000000"/>
                </a:solidFill>
                <a:latin typeface="AU Passata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</a:pPr>
              <a:endParaRPr lang="da-DK" sz="3600" cap="all">
                <a:solidFill>
                  <a:srgbClr val="000000"/>
                </a:solidFill>
                <a:latin typeface="AU Passata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107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FFFFFF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08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FFFFFF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Aarhus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FFFFFF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university</a:t>
            </a:r>
          </a:p>
        </p:txBody>
      </p:sp>
      <p:sp>
        <p:nvSpPr>
          <p:cNvPr id="3110" name="bmkFld2SubEntity"/>
          <p:cNvSpPr txBox="1">
            <a:spLocks noChangeArrowheads="1"/>
          </p:cNvSpPr>
          <p:nvPr/>
        </p:nvSpPr>
        <p:spPr bwMode="auto">
          <a:xfrm>
            <a:off x="1066800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800" cap="all">
              <a:solidFill>
                <a:srgbClr val="FFFFFF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 userDrawn="1"/>
        </p:nvSpPr>
        <p:spPr bwMode="auto">
          <a:xfrm>
            <a:off x="381000" y="537272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da-DK" sz="3600">
              <a:solidFill>
                <a:srgbClr val="000000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2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78A20-C4FB-4A5D-BA56-B6F7BCAF0113}" type="slidenum">
              <a:rPr lang="da-DK" smtClean="0">
                <a:solidFill>
                  <a:srgbClr val="03428E"/>
                </a:solidFill>
                <a:latin typeface="AU Passata"/>
              </a:rPr>
              <a:pPr/>
              <a:t>‹#›</a:t>
            </a:fld>
            <a:endParaRPr lang="da-DK" dirty="0">
              <a:solidFill>
                <a:srgbClr val="03428E"/>
              </a:solidFill>
              <a:latin typeface="AU Passata"/>
            </a:endParaRPr>
          </a:p>
        </p:txBody>
      </p:sp>
      <p:sp>
        <p:nvSpPr>
          <p:cNvPr id="6" name="bmkFld2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bmkFld2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bmkFld2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bmkFld3Date"/>
          <p:cNvSpPr txBox="1">
            <a:spLocks noChangeArrowheads="1"/>
          </p:cNvSpPr>
          <p:nvPr userDrawn="1"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bmkFld3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800" cap="all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bmkFld3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Aarhus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err="1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universitY</a:t>
            </a:r>
            <a:endParaRPr lang="en-US" sz="1100" cap="all" dirty="0" smtClean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3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937600"/>
            <a:ext cx="4133850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937600"/>
            <a:ext cx="4135438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7DBBA-2010-4765-A612-F54F7AD4A3C6}" type="slidenum">
              <a:rPr lang="da-DK">
                <a:solidFill>
                  <a:srgbClr val="03428E"/>
                </a:solidFill>
                <a:latin typeface="AU Passata"/>
              </a:rPr>
              <a:pPr/>
              <a:t>‹#›</a:t>
            </a:fld>
            <a:endParaRPr lang="da-DK">
              <a:solidFill>
                <a:srgbClr val="03428E"/>
              </a:solidFill>
              <a:latin typeface="AU Passata"/>
            </a:endParaRPr>
          </a:p>
        </p:txBody>
      </p:sp>
      <p:sp>
        <p:nvSpPr>
          <p:cNvPr id="13" name="bmkFld3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bmkFld3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bmkFld3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bmkFld4Date"/>
          <p:cNvSpPr txBox="1">
            <a:spLocks noChangeArrowheads="1"/>
          </p:cNvSpPr>
          <p:nvPr userDrawn="1"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bmkFld4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800" cap="all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bmkFld4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Aarhus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university</a:t>
            </a:r>
          </a:p>
        </p:txBody>
      </p:sp>
      <p:sp>
        <p:nvSpPr>
          <p:cNvPr id="17" name="Line 13"/>
          <p:cNvSpPr>
            <a:spLocks noChangeShapeType="1"/>
          </p:cNvSpPr>
          <p:nvPr userDrawn="1"/>
        </p:nvSpPr>
        <p:spPr bwMode="auto">
          <a:xfrm>
            <a:off x="358775" y="2775600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da-DK" sz="3600">
              <a:solidFill>
                <a:srgbClr val="000000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F94A8-4A13-44AB-B4C1-526BECB1EFCA}" type="slidenum">
              <a:rPr lang="da-DK">
                <a:solidFill>
                  <a:srgbClr val="03428E"/>
                </a:solidFill>
                <a:latin typeface="AU Passata"/>
              </a:rPr>
              <a:pPr/>
              <a:t>‹#›</a:t>
            </a:fld>
            <a:endParaRPr lang="da-DK">
              <a:solidFill>
                <a:srgbClr val="03428E"/>
              </a:solidFill>
              <a:latin typeface="AU Passata"/>
            </a:endParaRPr>
          </a:p>
        </p:txBody>
      </p:sp>
      <p:sp>
        <p:nvSpPr>
          <p:cNvPr id="5" name="bmkFld4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bmkFld4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bmkFld4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bmkFld5Date"/>
          <p:cNvSpPr txBox="1">
            <a:spLocks noChangeArrowheads="1"/>
          </p:cNvSpPr>
          <p:nvPr userDrawn="1"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9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20 DECEMBER, 2008</a:t>
            </a:r>
            <a:endParaRPr lang="en-US" sz="900" cap="all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bmkFld5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800" cap="all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bmkFld5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Aarhus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university</a:t>
            </a:r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>
            <a:off x="358775" y="2775600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da-DK" sz="3600">
              <a:solidFill>
                <a:srgbClr val="000000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FF094-20C4-403D-864D-9E59AE1A2C16}" type="slidenum">
              <a:rPr lang="da-DK">
                <a:solidFill>
                  <a:srgbClr val="03428E"/>
                </a:solidFill>
                <a:latin typeface="AU Passata"/>
              </a:rPr>
              <a:pPr/>
              <a:t>‹#›</a:t>
            </a:fld>
            <a:endParaRPr lang="da-DK">
              <a:solidFill>
                <a:srgbClr val="03428E"/>
              </a:solidFill>
              <a:latin typeface="AU Passata"/>
            </a:endParaRPr>
          </a:p>
        </p:txBody>
      </p:sp>
      <p:sp>
        <p:nvSpPr>
          <p:cNvPr id="8" name="bmkFld5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800" cap="all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endParaRPr lang="en-US" sz="800" cap="all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bmkFld6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Aarhus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</a:pPr>
            <a:r>
              <a:rPr lang="en-US" sz="1100" cap="all" dirty="0" smtClean="0">
                <a:solidFill>
                  <a:srgbClr val="03428E"/>
                </a:solidFill>
                <a:latin typeface="AU Passata" pitchFamily="34" charset="0"/>
                <a:ea typeface="ＭＳ Ｐゴシック" charset="0"/>
                <a:cs typeface="ＭＳ Ｐゴシック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84185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901867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C5B8-6DD0-4A43-A6D5-DE69ADCB751F}" type="slidenum">
              <a:rPr lang="da-DK">
                <a:solidFill>
                  <a:srgbClr val="03428E"/>
                </a:solidFill>
                <a:latin typeface="AU Passata"/>
              </a:rPr>
              <a:pPr>
                <a:defRPr/>
              </a:pPr>
              <a:t>‹#›</a:t>
            </a:fld>
            <a:endParaRPr lang="da-DK" dirty="0">
              <a:solidFill>
                <a:srgbClr val="03428E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2730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rgbClr val="FFFFFF"/>
                </a:solidFill>
                <a:cs typeface="Arial" charset="0"/>
              </a:rPr>
            </a:b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100" smtClean="0">
                <a:solidFill>
                  <a:srgbClr val="FFFFFF"/>
                </a:solidFill>
                <a:cs typeface="ＭＳ Ｐゴシック" charset="0"/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For at ændre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vælg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Indsæt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&gt;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Sidehoved / Sidefod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Indføj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feltet for dato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Enhedens navn</a:t>
            </a: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EA12BB9C-12D1-1146-B930-F76B9CF2CB8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0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0" descr="KU_new_bot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rgbClr val="FFFFFF"/>
                </a:solidFill>
                <a:cs typeface="Arial" charset="0"/>
              </a:rPr>
            </a:b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7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100" smtClean="0">
                <a:solidFill>
                  <a:srgbClr val="FFFFFF"/>
                </a:solidFill>
                <a:cs typeface="ＭＳ Ｐゴシック" charset="0"/>
              </a:rPr>
              <a:t>Overskrift her</a:t>
            </a:r>
          </a:p>
        </p:txBody>
      </p:sp>
      <p:sp>
        <p:nvSpPr>
          <p:cNvPr id="9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4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For at ændre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vælg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Indsæt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&gt;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Sidehoved / Sidefod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Indføj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feltet for dato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Sidefod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Department of </a:t>
            </a:r>
            <a:r>
              <a:rPr lang="da-DK" err="1"/>
              <a:t>Chemistry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rgbClr val="FFFFFF"/>
                </a:solidFill>
                <a:cs typeface="Arial" charset="0"/>
              </a:rPr>
            </a:b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100" smtClean="0">
                <a:solidFill>
                  <a:srgbClr val="FFFFFF"/>
                </a:solidFill>
                <a:cs typeface="ＭＳ Ｐゴシック" charset="0"/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For at ændre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vælg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Indsæt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&gt;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Sidehoved / Sidefod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Indføj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feltet for dato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Enhedens navn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6D8CE193-477A-9741-BEB7-0A6C08F05F11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255716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2400">
              <a:solidFill>
                <a:srgbClr val="FFFFFF"/>
              </a:solidFill>
              <a:latin typeface="Verdana"/>
              <a:ea typeface="ＭＳ Ｐゴシック" pitchFamily="-65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For at ændre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11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Klik i menulinjen,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vælg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Indsæt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&gt;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Sidehoved / Sidefod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</a:rPr>
              <a:t>Indføj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Sted og dato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feltet for dato og 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Enhedens navn</a:t>
            </a:r>
            <a:r>
              <a:rPr lang="ja-JP" altLang="da-DK" sz="1100" smtClean="0">
                <a:solidFill>
                  <a:srgbClr val="FFFFFF"/>
                </a:solidFill>
              </a:rPr>
              <a:t>”</a:t>
            </a:r>
            <a:r>
              <a:rPr lang="da-DK" sz="1100" smtClean="0">
                <a:solidFill>
                  <a:srgbClr val="FFFFFF"/>
                </a:solidFill>
              </a:rPr>
              <a:t>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Byt billede: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100" smtClean="0">
                <a:solidFill>
                  <a:srgbClr val="FFFFFF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Enhedens navn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>
                <a:solidFill>
                  <a:srgbClr val="6E6E6E"/>
                </a:solidFill>
              </a:rPr>
              <a:t>Dias </a:t>
            </a:r>
            <a:fld id="{A718525C-7BF1-E746-9AB4-97DF35C0075D}" type="slidenum">
              <a:rPr lang="da-DK">
                <a:solidFill>
                  <a:srgbClr val="6E6E6E"/>
                </a:solidFill>
              </a:rPr>
              <a:pPr/>
              <a:t>‹#›</a:t>
            </a:fld>
            <a:endParaRPr lang="da-DK">
              <a:solidFill>
                <a:srgbClr val="6E6E6E"/>
              </a:solidFill>
            </a:endParaRP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>
                <a:solidFill>
                  <a:srgbClr val="6E6E6E"/>
                </a:solidFill>
              </a:rPr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175449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Enhedens navn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6F8BAB7C-71E3-F543-A1F4-0B683C2FF296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Enhedens navn</a:t>
            </a:r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6DB51154-D7C2-F24E-9240-D58AD027B6BB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5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7" Type="http://schemas.openxmlformats.org/officeDocument/2006/relationships/slideLayout" Target="../slideLayouts/slideLayout9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9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6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272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65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1" y="1141610"/>
            <a:ext cx="936000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16200000">
            <a:off x="98244" y="-84224"/>
            <a:ext cx="761107" cy="936748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_uk_58_0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E6E6E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  <a:latin typeface="Verdana" pitchFamily="34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Enhedens navn</a:t>
            </a: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Verdana" pitchFamily="34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Sted og dato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mtClean="0">
                <a:latin typeface="Verdana" charset="0"/>
                <a:ea typeface="ＭＳ Ｐゴシック" charset="0"/>
                <a:cs typeface="ＭＳ Ｐゴシック" charset="0"/>
              </a:rPr>
              <a:t>Dias </a:t>
            </a:r>
            <a:fld id="{0288A1F0-A389-4948-95B2-FA2962B0FFD7}" type="slidenum">
              <a:rPr lang="da-DK" smtClean="0">
                <a:latin typeface="Verdana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a-DK" smtClean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3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91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2BBE-4E23-4E92-BC67-72A908040FBD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02/05/13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DD02-861B-452D-A14F-479F27425A5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4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20000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7599"/>
            <a:ext cx="842168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3428E"/>
              </a:solidFill>
              <a:latin typeface="AU Passata" pitchFamily="34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</a:pPr>
              <a:endParaRPr lang="da-DK" sz="3600" cap="all">
                <a:solidFill>
                  <a:srgbClr val="000000"/>
                </a:solidFill>
                <a:latin typeface="AU Passata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</a:pPr>
              <a:endParaRPr lang="da-DK" sz="3600" cap="all">
                <a:solidFill>
                  <a:srgbClr val="000000"/>
                </a:solidFill>
                <a:latin typeface="AU Passata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7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cap="all" baseline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2.gif"/><Relationship Id="rId4" Type="http://schemas.openxmlformats.org/officeDocument/2006/relationships/image" Target="../media/image24.png"/><Relationship Id="rId7" Type="http://schemas.openxmlformats.org/officeDocument/2006/relationships/image" Target="../media/image27.png"/><Relationship Id="rId11" Type="http://schemas.openxmlformats.org/officeDocument/2006/relationships/image" Target="../media/image2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8" Type="http://schemas.openxmlformats.org/officeDocument/2006/relationships/image" Target="../media/image3.png"/><Relationship Id="rId13" Type="http://schemas.openxmlformats.org/officeDocument/2006/relationships/image" Target="../media/image31.jpeg"/><Relationship Id="rId10" Type="http://schemas.openxmlformats.org/officeDocument/2006/relationships/hyperlink" Target="http://www.nbi.ku.dk/english/" TargetMode="External"/><Relationship Id="rId5" Type="http://schemas.openxmlformats.org/officeDocument/2006/relationships/image" Target="../media/image25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28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6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7" Type="http://schemas.openxmlformats.org/officeDocument/2006/relationships/image" Target="../media/image4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6.xml"/><Relationship Id="rId6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6.png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5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hyperlink" Target="http://www.nupecc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772400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Physics around ISOLDE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052664"/>
            <a:ext cx="6400800" cy="1176536"/>
          </a:xfrm>
        </p:spPr>
        <p:txBody>
          <a:bodyPr/>
          <a:lstStyle/>
          <a:p>
            <a:r>
              <a:rPr lang="de-DE" dirty="0" smtClean="0"/>
              <a:t>K. </a:t>
            </a:r>
            <a:r>
              <a:rPr lang="de-DE" dirty="0" err="1" smtClean="0"/>
              <a:t>Riisager</a:t>
            </a:r>
            <a:r>
              <a:rPr lang="de-DE" dirty="0" smtClean="0"/>
              <a:t> on behalf on </a:t>
            </a:r>
            <a:r>
              <a:rPr lang="de-DE" dirty="0" err="1" smtClean="0"/>
              <a:t>Danish</a:t>
            </a:r>
            <a:r>
              <a:rPr lang="de-DE" dirty="0" smtClean="0"/>
              <a:t> ISOLDE </a:t>
            </a:r>
            <a:r>
              <a:rPr lang="de-DE" dirty="0" err="1" smtClean="0"/>
              <a:t>users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RECFA </a:t>
            </a:r>
            <a:r>
              <a:rPr lang="de-DE" dirty="0" err="1" smtClean="0"/>
              <a:t>meeting</a:t>
            </a:r>
            <a:r>
              <a:rPr lang="de-DE" dirty="0" smtClean="0"/>
              <a:t>, </a:t>
            </a:r>
            <a:r>
              <a:rPr lang="de-DE" dirty="0" err="1" smtClean="0"/>
              <a:t>Copenhagen</a:t>
            </a:r>
            <a:r>
              <a:rPr lang="de-DE" dirty="0" smtClean="0"/>
              <a:t>, May 3-4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Collaborators / nuclear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75252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Denmark</a:t>
            </a:r>
            <a:r>
              <a:rPr lang="en-US" sz="2000" dirty="0" smtClean="0"/>
              <a:t>: H.O.U. </a:t>
            </a:r>
            <a:r>
              <a:rPr lang="en-US" sz="2000" dirty="0" err="1" smtClean="0"/>
              <a:t>Fynbo</a:t>
            </a:r>
            <a:r>
              <a:rPr lang="en-US" sz="2000" dirty="0" smtClean="0"/>
              <a:t>, K. </a:t>
            </a:r>
            <a:r>
              <a:rPr lang="en-US" sz="2000" dirty="0" err="1" smtClean="0"/>
              <a:t>Riisager</a:t>
            </a:r>
            <a:r>
              <a:rPr lang="en-US" sz="2000" dirty="0" smtClean="0"/>
              <a:t>, G.T. </a:t>
            </a:r>
            <a:r>
              <a:rPr lang="en-US" sz="2000" dirty="0" err="1" smtClean="0"/>
              <a:t>Koldste</a:t>
            </a:r>
            <a:r>
              <a:rPr lang="en-US" sz="2000" dirty="0" smtClean="0"/>
              <a:t>, K.L. </a:t>
            </a:r>
            <a:r>
              <a:rPr lang="en-US" sz="2000" dirty="0" err="1" smtClean="0"/>
              <a:t>Laursen</a:t>
            </a:r>
            <a:r>
              <a:rPr lang="en-US" sz="2000" dirty="0" smtClean="0"/>
              <a:t>, M.V. Lund, J. </a:t>
            </a:r>
            <a:r>
              <a:rPr lang="en-US" sz="2000" dirty="0" err="1" smtClean="0"/>
              <a:t>Refsgaard</a:t>
            </a:r>
            <a:endParaRPr lang="en-US" sz="2000" dirty="0" smtClean="0"/>
          </a:p>
          <a:p>
            <a:r>
              <a:rPr lang="en-US" sz="2000" b="1" dirty="0" smtClean="0"/>
              <a:t>CERN</a:t>
            </a:r>
            <a:r>
              <a:rPr lang="en-US" sz="2000" dirty="0" smtClean="0"/>
              <a:t>: M.J.G. </a:t>
            </a:r>
            <a:r>
              <a:rPr lang="en-US" sz="2000" dirty="0" err="1" smtClean="0"/>
              <a:t>Borge</a:t>
            </a:r>
            <a:r>
              <a:rPr lang="en-US" sz="2000" dirty="0" smtClean="0"/>
              <a:t>, J. </a:t>
            </a:r>
            <a:r>
              <a:rPr lang="en-US" sz="2000" dirty="0" err="1" smtClean="0"/>
              <a:t>Kurcewicz</a:t>
            </a:r>
            <a:r>
              <a:rPr lang="en-US" sz="2000" dirty="0" smtClean="0"/>
              <a:t>, M. </a:t>
            </a:r>
            <a:r>
              <a:rPr lang="en-US" sz="2000" dirty="0" err="1" smtClean="0"/>
              <a:t>Pfützner</a:t>
            </a:r>
            <a:endParaRPr lang="en-US" sz="2000" dirty="0" smtClean="0"/>
          </a:p>
          <a:p>
            <a:r>
              <a:rPr lang="en-US" sz="2000" b="1" dirty="0" smtClean="0"/>
              <a:t>Spain</a:t>
            </a:r>
            <a:r>
              <a:rPr lang="en-US" sz="2000" dirty="0" smtClean="0"/>
              <a:t>: L. </a:t>
            </a:r>
            <a:r>
              <a:rPr lang="en-US" sz="2000" dirty="0" err="1" smtClean="0"/>
              <a:t>Fraile</a:t>
            </a:r>
            <a:r>
              <a:rPr lang="en-US" sz="2000" dirty="0" smtClean="0"/>
              <a:t>, O. </a:t>
            </a:r>
            <a:r>
              <a:rPr lang="en-US" sz="2000" dirty="0" err="1" smtClean="0"/>
              <a:t>Tengblad</a:t>
            </a:r>
            <a:r>
              <a:rPr lang="en-US" sz="2000" dirty="0"/>
              <a:t> </a:t>
            </a:r>
            <a:r>
              <a:rPr lang="en-US" sz="2000" dirty="0" smtClean="0"/>
              <a:t>+ students</a:t>
            </a:r>
          </a:p>
          <a:p>
            <a:r>
              <a:rPr lang="en-US" sz="2000" b="1" dirty="0" smtClean="0"/>
              <a:t>Sweden</a:t>
            </a:r>
            <a:r>
              <a:rPr lang="en-US" sz="2000" dirty="0" smtClean="0"/>
              <a:t>: B. Jonson, T. Nilsson, G. Nyman, J. </a:t>
            </a:r>
            <a:r>
              <a:rPr lang="en-US" sz="2000" dirty="0" err="1" smtClean="0"/>
              <a:t>Cederkäll</a:t>
            </a:r>
            <a:r>
              <a:rPr lang="en-US" sz="2000" dirty="0" smtClean="0"/>
              <a:t> + …</a:t>
            </a:r>
          </a:p>
          <a:p>
            <a:endParaRPr lang="en-US" sz="2000" dirty="0"/>
          </a:p>
          <a:p>
            <a:r>
              <a:rPr lang="en-US" sz="2000" b="1" dirty="0" smtClean="0"/>
              <a:t>Germany</a:t>
            </a:r>
            <a:r>
              <a:rPr lang="en-US" sz="2000" dirty="0" smtClean="0"/>
              <a:t>: T. </a:t>
            </a:r>
            <a:r>
              <a:rPr lang="en-US" sz="2000" dirty="0" err="1" smtClean="0"/>
              <a:t>Kröll</a:t>
            </a:r>
            <a:r>
              <a:rPr lang="en-US" sz="2000" dirty="0" smtClean="0"/>
              <a:t>, D. </a:t>
            </a:r>
            <a:r>
              <a:rPr lang="en-US" sz="2000" dirty="0" err="1" smtClean="0"/>
              <a:t>Mücher</a:t>
            </a:r>
            <a:r>
              <a:rPr lang="en-US" sz="2000" dirty="0" smtClean="0"/>
              <a:t>, J.G. Johansen + </a:t>
            </a:r>
          </a:p>
          <a:p>
            <a:r>
              <a:rPr lang="en-US" sz="2000" b="1" dirty="0" smtClean="0"/>
              <a:t>Finland</a:t>
            </a:r>
            <a:r>
              <a:rPr lang="en-US" sz="2000" dirty="0" smtClean="0"/>
              <a:t>: J. </a:t>
            </a:r>
            <a:r>
              <a:rPr lang="en-US" sz="2000" dirty="0" err="1" smtClean="0"/>
              <a:t>Äystö</a:t>
            </a:r>
            <a:r>
              <a:rPr lang="en-US" sz="2000" dirty="0" smtClean="0"/>
              <a:t>, A. </a:t>
            </a:r>
            <a:r>
              <a:rPr lang="en-US" sz="2000" dirty="0" err="1" smtClean="0"/>
              <a:t>Jokinen</a:t>
            </a:r>
            <a:r>
              <a:rPr lang="en-US" sz="2000" dirty="0" smtClean="0"/>
              <a:t>, I. Moore + </a:t>
            </a:r>
          </a:p>
          <a:p>
            <a:r>
              <a:rPr lang="en-US" sz="2000" b="1" dirty="0" smtClean="0"/>
              <a:t>UK</a:t>
            </a:r>
            <a:r>
              <a:rPr lang="en-US" sz="2000" dirty="0" smtClean="0"/>
              <a:t>: C.A. </a:t>
            </a:r>
            <a:r>
              <a:rPr lang="en-US" sz="2000" dirty="0" err="1" smtClean="0"/>
              <a:t>Diget</a:t>
            </a:r>
            <a:r>
              <a:rPr lang="en-US" sz="2000" dirty="0" smtClean="0"/>
              <a:t>, B. Fulton + </a:t>
            </a:r>
          </a:p>
          <a:p>
            <a:r>
              <a:rPr lang="en-US" sz="2000" b="1" dirty="0" smtClean="0"/>
              <a:t>Belgium</a:t>
            </a:r>
            <a:r>
              <a:rPr lang="en-US" sz="2000" dirty="0" smtClean="0"/>
              <a:t>: R. </a:t>
            </a:r>
            <a:r>
              <a:rPr lang="en-US" sz="2000" dirty="0" err="1" smtClean="0"/>
              <a:t>Raabe</a:t>
            </a:r>
            <a:r>
              <a:rPr lang="en-US" sz="2000" dirty="0"/>
              <a:t> </a:t>
            </a:r>
            <a:r>
              <a:rPr lang="en-US" sz="2000" dirty="0" smtClean="0"/>
              <a:t>+</a:t>
            </a:r>
          </a:p>
          <a:p>
            <a:r>
              <a:rPr lang="en-US" sz="2000" b="1" dirty="0" smtClean="0"/>
              <a:t>France</a:t>
            </a:r>
            <a:r>
              <a:rPr lang="en-US" sz="2000" dirty="0" smtClean="0"/>
              <a:t>: B. Blank +</a:t>
            </a:r>
          </a:p>
          <a:p>
            <a:r>
              <a:rPr lang="en-US" sz="2000" b="1" dirty="0" smtClean="0"/>
              <a:t>Austria</a:t>
            </a:r>
            <a:r>
              <a:rPr lang="en-US" sz="2000" dirty="0" smtClean="0"/>
              <a:t>: O. </a:t>
            </a:r>
            <a:r>
              <a:rPr lang="en-US" sz="2000" dirty="0" err="1" smtClean="0"/>
              <a:t>Forstner</a:t>
            </a:r>
            <a:r>
              <a:rPr lang="en-US" sz="2000" dirty="0" smtClean="0"/>
              <a:t> +</a:t>
            </a:r>
          </a:p>
          <a:p>
            <a:r>
              <a:rPr lang="en-US" sz="2000" b="1" dirty="0" smtClean="0"/>
              <a:t>Canada</a:t>
            </a:r>
            <a:r>
              <a:rPr lang="en-US" sz="2000" dirty="0" smtClean="0"/>
              <a:t>: O. </a:t>
            </a:r>
            <a:r>
              <a:rPr lang="en-US" sz="2000" dirty="0" err="1" smtClean="0"/>
              <a:t>Kirsebom</a:t>
            </a:r>
            <a:r>
              <a:rPr lang="en-US" sz="2000" dirty="0" smtClean="0"/>
              <a:t>, R. </a:t>
            </a:r>
            <a:r>
              <a:rPr lang="en-US" sz="2000" dirty="0" err="1" smtClean="0"/>
              <a:t>Krücken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Mössbauer spectroscopy @ ISOLDE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 principle: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580" y="2297692"/>
            <a:ext cx="1523116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252545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Implantation of short lived parent isotopes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9953" y="2182094"/>
            <a:ext cx="115212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56017" y="2265839"/>
            <a:ext cx="576064" cy="64807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025" y="2985919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8025" y="3417967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32081" y="2985919"/>
            <a:ext cx="0" cy="43204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9953" y="178210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Mn (1.5 min.)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4300" y="35513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52161" y="3201943"/>
            <a:ext cx="64370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5863" y="2974592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5863" y="3406640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71927" y="2985919"/>
            <a:ext cx="0" cy="420721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95863" y="2182094"/>
            <a:ext cx="120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Resonance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detection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4316" y="278992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endParaRPr lang="en-US" b="1" i="1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6000" y="1639177"/>
            <a:ext cx="31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Major benefits: 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High dilution ~10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at.%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High energy resolution ~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neV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 charge states, symmetry, relaxation, magnetic interactions, binding properties, …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DSC04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112" y="4006686"/>
            <a:ext cx="3401489" cy="255129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574400" y="4006686"/>
            <a:ext cx="4318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Current isotopes: </a:t>
            </a:r>
          </a:p>
          <a:p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Mn, 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 for 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 MS</a:t>
            </a:r>
          </a:p>
          <a:p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119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In, 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119m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Sn, 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119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Sb for 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119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 MS</a:t>
            </a:r>
          </a:p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highlight: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Absence of magnetic interaction in dilute magnetic semiconductors (3d metal doped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SnO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TiO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,…) APL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(2012) 042109; 97 (2010)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142501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6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809460"/>
          </a:xfrm>
        </p:spPr>
        <p:txBody>
          <a:bodyPr>
            <a:noAutofit/>
          </a:bodyPr>
          <a:lstStyle/>
          <a:p>
            <a:r>
              <a:rPr lang="en-US" sz="3200" dirty="0" smtClean="0"/>
              <a:t>Mössbauer collaboration at ISOLDE/CERN</a:t>
            </a:r>
            <a:endParaRPr lang="en-US" sz="3200" dirty="0"/>
          </a:p>
        </p:txBody>
      </p:sp>
      <p:pic>
        <p:nvPicPr>
          <p:cNvPr id="1026" name="Picture 2" descr="58b8f13d-c60c-4ac9-bf16-69ae5e5fd2b5@u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875933" cy="32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98" y="2988227"/>
            <a:ext cx="9096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45" b="33878"/>
          <a:stretch>
            <a:fillRect/>
          </a:stretch>
        </p:blipFill>
        <p:spPr bwMode="auto">
          <a:xfrm>
            <a:off x="6522958" y="3279173"/>
            <a:ext cx="1080120" cy="7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50" y="3084151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23"/>
          <a:stretch>
            <a:fillRect/>
          </a:stretch>
        </p:blipFill>
        <p:spPr bwMode="auto">
          <a:xfrm>
            <a:off x="7959278" y="5206697"/>
            <a:ext cx="936104" cy="8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2181" y="4488417"/>
            <a:ext cx="1944216" cy="4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26" y="5145905"/>
            <a:ext cx="576064" cy="9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0" descr="Home">
            <a:hlinkClick r:id="rId10" tooltip="Home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9656" y="4159581"/>
            <a:ext cx="619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GL\Desktop\logo_hzb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4528" y="5145905"/>
            <a:ext cx="1744588" cy="645498"/>
          </a:xfrm>
          <a:prstGeom prst="rect">
            <a:avLst/>
          </a:prstGeom>
          <a:noFill/>
        </p:spPr>
      </p:pic>
      <p:pic>
        <p:nvPicPr>
          <p:cNvPr id="15" name="Picture 2" descr="http://phys.au.dk/uploads/RTEmagicC_Logo_color_MoBbauer_cr_01.jp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16632"/>
            <a:ext cx="1385656" cy="13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amigaproject.eu/web/wp-content/uploads/2012/02/aarhus_univ_logo-300x15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12" y="1502288"/>
            <a:ext cx="2056677" cy="10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657275"/>
            <a:ext cx="490688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Denmark: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H. P. Gunnlaugsson, G.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Weyer, M.B. Madsen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Iceland: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T. E. Mølholt, H. P. Gíslason, S.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Ólafsson,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Shayestehaminzadeh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Italy: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R. Mantovan, M.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Fanciulli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South Africa: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D. Naidoo, H. Masenda, K.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Bharuth-Ram,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Ncube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Switzerland: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K. Johnston and the ISOLDE collaboration</a:t>
            </a:r>
          </a:p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Germany: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R. Sielemann</a:t>
            </a:r>
          </a:p>
          <a:p>
            <a:pPr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Belgium: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G. Langouche</a:t>
            </a:r>
            <a:endParaRPr lang="da-DK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9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619"/>
            <a:ext cx="89916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ight Arrow 39"/>
          <p:cNvSpPr/>
          <p:nvPr/>
        </p:nvSpPr>
        <p:spPr>
          <a:xfrm>
            <a:off x="6458756" y="3781042"/>
            <a:ext cx="312199" cy="3949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3596292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79712" y="1436052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63888" y="3596292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3596292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08104" y="3596292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16216" y="3596292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60432" y="3582023"/>
            <a:ext cx="468000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5888" y="4064292"/>
            <a:ext cx="936000" cy="503282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16216" y="4073668"/>
            <a:ext cx="2412216" cy="468000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9512" y="4567574"/>
            <a:ext cx="5796592" cy="540885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11760" y="5324484"/>
            <a:ext cx="6282672" cy="540885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98664" y="5865369"/>
            <a:ext cx="2907336" cy="445538"/>
          </a:xfrm>
          <a:prstGeom prst="rect">
            <a:avLst/>
          </a:prstGeom>
          <a:solidFill>
            <a:srgbClr val="FC211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02465" y="3561232"/>
            <a:ext cx="429423" cy="48879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062465" y="3542827"/>
            <a:ext cx="540000" cy="540000"/>
          </a:xfrm>
          <a:prstGeom prst="ellipse">
            <a:avLst/>
          </a:prstGeom>
          <a:noFill/>
          <a:ln w="79375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16829" y="4050023"/>
            <a:ext cx="429423" cy="48879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Sn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471729" y="4062527"/>
            <a:ext cx="540000" cy="540000"/>
          </a:xfrm>
          <a:prstGeom prst="ellipse">
            <a:avLst/>
          </a:prstGeom>
          <a:noFill/>
          <a:ln w="79375">
            <a:gradFill flip="none" rotWithShape="1">
              <a:gsLst>
                <a:gs pos="0">
                  <a:srgbClr val="FF0000"/>
                </a:gs>
                <a:gs pos="100000">
                  <a:srgbClr val="00FF00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76829" y="4050023"/>
            <a:ext cx="540000" cy="540000"/>
          </a:xfrm>
          <a:prstGeom prst="ellipse">
            <a:avLst/>
          </a:prstGeom>
          <a:noFill/>
          <a:ln w="79375">
            <a:gradFill flip="none" rotWithShape="1">
              <a:gsLst>
                <a:gs pos="0">
                  <a:srgbClr val="FF0000"/>
                </a:gs>
                <a:gs pos="100000">
                  <a:srgbClr val="00FF00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946252" y="4056150"/>
            <a:ext cx="540000" cy="5400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026227" y="3561232"/>
            <a:ext cx="540000" cy="5400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5306" y="1436052"/>
            <a:ext cx="334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Green – reproducible good beam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– low quality beam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47578"/>
            <a:ext cx="2133600" cy="365125"/>
          </a:xfrm>
        </p:spPr>
        <p:txBody>
          <a:bodyPr/>
          <a:lstStyle/>
          <a:p>
            <a:fld id="{40E1CAA2-E777-DE48-8E99-2A88D64F5E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Line Callout 1 7"/>
          <p:cNvSpPr/>
          <p:nvPr/>
        </p:nvSpPr>
        <p:spPr>
          <a:xfrm flipH="1">
            <a:off x="647510" y="5638150"/>
            <a:ext cx="905093" cy="740023"/>
          </a:xfrm>
          <a:prstGeom prst="borderCallout1">
            <a:avLst>
              <a:gd name="adj1" fmla="val 24668"/>
              <a:gd name="adj2" fmla="val -1881"/>
              <a:gd name="adj3" fmla="val -68379"/>
              <a:gd name="adj4" fmla="val -334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181Hf</a:t>
            </a:r>
          </a:p>
          <a:p>
            <a:pPr algn="ctr"/>
            <a:r>
              <a:rPr lang="en-US" sz="2000" dirty="0" smtClean="0"/>
              <a:t>(42d)</a:t>
            </a:r>
            <a:endParaRPr lang="en-US" sz="2000" dirty="0"/>
          </a:p>
        </p:txBody>
      </p:sp>
      <p:sp>
        <p:nvSpPr>
          <p:cNvPr id="36" name="Line Callout 1 35"/>
          <p:cNvSpPr/>
          <p:nvPr/>
        </p:nvSpPr>
        <p:spPr>
          <a:xfrm flipH="1">
            <a:off x="4566227" y="2484908"/>
            <a:ext cx="905093" cy="697737"/>
          </a:xfrm>
          <a:prstGeom prst="borderCallout1">
            <a:avLst>
              <a:gd name="adj1" fmla="val 18750"/>
              <a:gd name="adj2" fmla="val -8333"/>
              <a:gd name="adj3" fmla="val 148690"/>
              <a:gd name="adj4" fmla="val -254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67 Zn</a:t>
            </a:r>
          </a:p>
          <a:p>
            <a:pPr algn="ctr"/>
            <a:r>
              <a:rPr lang="en-US" sz="2000" dirty="0" smtClean="0"/>
              <a:t>(62h)</a:t>
            </a:r>
            <a:endParaRPr lang="en-US" sz="2000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976104" y="3564576"/>
            <a:ext cx="540000" cy="5400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37"/>
          <p:cNvSpPr/>
          <p:nvPr/>
        </p:nvSpPr>
        <p:spPr>
          <a:xfrm flipH="1">
            <a:off x="7486251" y="2911708"/>
            <a:ext cx="905093" cy="811109"/>
          </a:xfrm>
          <a:prstGeom prst="borderCallout1">
            <a:avLst>
              <a:gd name="adj1" fmla="val 18750"/>
              <a:gd name="adj2" fmla="val -8333"/>
              <a:gd name="adj3" fmla="val 92703"/>
              <a:gd name="adj4" fmla="val 2068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73Ga (5h)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 flipH="1">
            <a:off x="5286250" y="3839611"/>
            <a:ext cx="319492" cy="33642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508104" y="3533668"/>
            <a:ext cx="540000" cy="5400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2070365" y="4841810"/>
            <a:ext cx="312199" cy="39499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626635" y="4557703"/>
            <a:ext cx="540000" cy="5400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9144000" cy="690674"/>
          </a:xfrm>
          <a:prstGeom prst="rect">
            <a:avLst/>
          </a:prstGeom>
          <a:solidFill>
            <a:srgbClr val="00800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Arial"/>
                <a:cs typeface="Arial"/>
              </a:rPr>
              <a:t>Mössbauer periodic table</a:t>
            </a: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018" y="768973"/>
            <a:ext cx="2754582" cy="5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9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4271963"/>
            <a:ext cx="5829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Fig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/>
          <a:stretch>
            <a:fillRect/>
          </a:stretch>
        </p:blipFill>
        <p:spPr bwMode="auto">
          <a:xfrm>
            <a:off x="5988050" y="1731963"/>
            <a:ext cx="294322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b="1" smtClean="0">
                <a:solidFill>
                  <a:srgbClr val="000000"/>
                </a:solidFill>
                <a:latin typeface="Times New Roman" charset="0"/>
              </a:rPr>
              <a:t>Metal ion transfer between proteins: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 Cu(I) binding protein HAH1</a:t>
            </a:r>
            <a:endParaRPr lang="el-GR" b="1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835150" y="6165850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de-DE" smtClean="0">
              <a:solidFill>
                <a:srgbClr val="6E6E6E"/>
              </a:solidFill>
              <a:latin typeface="Times New Roman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11188" y="1484313"/>
            <a:ext cx="14176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199m</a:t>
            </a:r>
            <a:r>
              <a:rPr lang="da-DK" sz="1800" b="1" smtClean="0">
                <a:solidFill>
                  <a:srgbClr val="000000"/>
                </a:solidFill>
                <a:latin typeface="Arial" charset="0"/>
              </a:rPr>
              <a:t>Hg PAC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/>
          <a:stretch>
            <a:fillRect/>
          </a:stretch>
        </p:blipFill>
        <p:spPr bwMode="auto">
          <a:xfrm>
            <a:off x="395288" y="1844675"/>
            <a:ext cx="17605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b="4947"/>
          <a:stretch>
            <a:fillRect/>
          </a:stretch>
        </p:blipFill>
        <p:spPr bwMode="auto">
          <a:xfrm>
            <a:off x="2459038" y="1733550"/>
            <a:ext cx="35083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1331913" y="1985963"/>
            <a:ext cx="7318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7.5  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1331913" y="2781300"/>
            <a:ext cx="7318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8.5  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9" name="Text Box 7"/>
          <p:cNvSpPr txBox="1">
            <a:spLocks noChangeArrowheads="1"/>
          </p:cNvSpPr>
          <p:nvPr/>
        </p:nvSpPr>
        <p:spPr bwMode="auto">
          <a:xfrm>
            <a:off x="1331913" y="4581525"/>
            <a:ext cx="7318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9.8  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0" name="Text Box 7"/>
          <p:cNvSpPr txBox="1">
            <a:spLocks noChangeArrowheads="1"/>
          </p:cNvSpPr>
          <p:nvPr/>
        </p:nvSpPr>
        <p:spPr bwMode="auto">
          <a:xfrm>
            <a:off x="1331913" y="5445125"/>
            <a:ext cx="730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10.2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1" name="Text Box 7"/>
          <p:cNvSpPr txBox="1">
            <a:spLocks noChangeArrowheads="1"/>
          </p:cNvSpPr>
          <p:nvPr/>
        </p:nvSpPr>
        <p:spPr bwMode="auto">
          <a:xfrm>
            <a:off x="1331913" y="3716338"/>
            <a:ext cx="7318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9.4  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8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257550"/>
            <a:ext cx="317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668463"/>
            <a:ext cx="28717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84" name="TextBox 1"/>
          <p:cNvSpPr txBox="1">
            <a:spLocks noChangeArrowheads="1"/>
          </p:cNvSpPr>
          <p:nvPr/>
        </p:nvSpPr>
        <p:spPr bwMode="auto">
          <a:xfrm>
            <a:off x="387350" y="6299200"/>
            <a:ext cx="1871663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700" b="1" smtClean="0">
                <a:solidFill>
                  <a:srgbClr val="000000"/>
                </a:solidFill>
              </a:rPr>
              <a:t>  0          2          4           6           8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800" b="1" smtClean="0">
                <a:solidFill>
                  <a:srgbClr val="000000"/>
                </a:solidFill>
              </a:rPr>
              <a:t> Angular frequency (rad/ns)</a:t>
            </a:r>
          </a:p>
        </p:txBody>
      </p:sp>
      <p:sp>
        <p:nvSpPr>
          <p:cNvPr id="7185" name="Rectangle 5"/>
          <p:cNvSpPr>
            <a:spLocks noChangeArrowheads="1"/>
          </p:cNvSpPr>
          <p:nvPr/>
        </p:nvSpPr>
        <p:spPr bwMode="auto">
          <a:xfrm>
            <a:off x="2568575" y="6313488"/>
            <a:ext cx="8066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Luczkowski , Zeider, Hinz, Stachura, Chakraborty, Hemmimgsen, Huffmann, Pecoraro</a:t>
            </a:r>
            <a:r>
              <a:rPr lang="en-US" sz="1000" i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accepted Eur. J. Chem</a:t>
            </a:r>
            <a:r>
              <a:rPr lang="en-US" sz="1000" i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00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de-DE" sz="10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86" name="Text Box 7"/>
          <p:cNvSpPr txBox="1">
            <a:spLocks noChangeArrowheads="1"/>
          </p:cNvSpPr>
          <p:nvPr/>
        </p:nvSpPr>
        <p:spPr bwMode="auto">
          <a:xfrm>
            <a:off x="3470275" y="5732463"/>
            <a:ext cx="7318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7.5  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7" name="Text Box 7"/>
          <p:cNvSpPr txBox="1">
            <a:spLocks noChangeArrowheads="1"/>
          </p:cNvSpPr>
          <p:nvPr/>
        </p:nvSpPr>
        <p:spPr bwMode="auto">
          <a:xfrm>
            <a:off x="5867400" y="5911850"/>
            <a:ext cx="733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800" b="1" baseline="30000" smtClean="0">
                <a:solidFill>
                  <a:srgbClr val="000000"/>
                </a:solidFill>
                <a:latin typeface="Arial" charset="0"/>
              </a:rPr>
              <a:t>pH 9.4  </a:t>
            </a:r>
            <a:endParaRPr lang="da-DK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8" name="Text Box 7"/>
          <p:cNvSpPr txBox="1">
            <a:spLocks noChangeArrowheads="1"/>
          </p:cNvSpPr>
          <p:nvPr/>
        </p:nvSpPr>
        <p:spPr bwMode="auto">
          <a:xfrm>
            <a:off x="5135563" y="4603750"/>
            <a:ext cx="27193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1400" b="1" smtClean="0">
                <a:solidFill>
                  <a:srgbClr val="000000"/>
                </a:solidFill>
                <a:latin typeface="Arial" charset="0"/>
              </a:rPr>
              <a:t>μ</a:t>
            </a:r>
            <a:r>
              <a:rPr lang="da-DK" sz="1400" b="1" smtClean="0">
                <a:solidFill>
                  <a:srgbClr val="000000"/>
                </a:solidFill>
                <a:latin typeface="Arial" charset="0"/>
              </a:rPr>
              <a:t>s to ns exchange dynamics  </a:t>
            </a:r>
          </a:p>
        </p:txBody>
      </p:sp>
    </p:spTree>
    <p:extLst>
      <p:ext uri="{BB962C8B-B14F-4D97-AF65-F5344CB8AC3E}">
        <p14:creationId xmlns:p14="http://schemas.microsoft.com/office/powerpoint/2010/main" val="24104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3600" b="1">
                <a:solidFill>
                  <a:srgbClr val="000000"/>
                </a:solidFill>
                <a:latin typeface="Times New Roman" charset="0"/>
              </a:rPr>
              <a:t>β</a:t>
            </a:r>
            <a:r>
              <a:rPr lang="da-DK" sz="3600" b="1">
                <a:solidFill>
                  <a:srgbClr val="000000"/>
                </a:solidFill>
                <a:latin typeface="Times New Roman" charset="0"/>
              </a:rPr>
              <a:t>-NMR applied to soft condensed matter</a:t>
            </a:r>
            <a:r>
              <a:rPr lang="en-GB" sz="3600" b="1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936750" y="4724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8196" name="Object 1"/>
          <p:cNvGraphicFramePr>
            <a:graphicFrameLocks noChangeAspect="1"/>
          </p:cNvGraphicFramePr>
          <p:nvPr/>
        </p:nvGraphicFramePr>
        <p:xfrm>
          <a:off x="-396875" y="1925638"/>
          <a:ext cx="52578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Graph" r:id="rId4" imgW="4468761" imgH="2603090" progId="Origin50.Graph">
                  <p:embed/>
                </p:oleObj>
              </mc:Choice>
              <mc:Fallback>
                <p:oleObj name="Graph" r:id="rId4" imgW="4468761" imgH="260309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75" y="1925638"/>
                        <a:ext cx="5257800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4283075" y="1925638"/>
          <a:ext cx="4859338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Acrobat Document" r:id="rId6" imgW="4100400" imgH="3505320" progId="AcroExch.Document.7">
                  <p:embed/>
                </p:oleObj>
              </mc:Choice>
              <mc:Fallback>
                <p:oleObj name="Acrobat Document" r:id="rId6" imgW="4100400" imgH="3505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1925638"/>
                        <a:ext cx="4859338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94138"/>
            <a:ext cx="1081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539750" y="1125538"/>
            <a:ext cx="6267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300" baseline="30000">
                <a:solidFill>
                  <a:srgbClr val="000000"/>
                </a:solidFill>
              </a:rPr>
              <a:t>31</a:t>
            </a:r>
            <a:r>
              <a:rPr lang="da-DK" sz="2300">
                <a:solidFill>
                  <a:srgbClr val="000000"/>
                </a:solidFill>
              </a:rPr>
              <a:t>Mg</a:t>
            </a:r>
            <a:r>
              <a:rPr lang="da-DK" sz="2300" baseline="30000">
                <a:solidFill>
                  <a:srgbClr val="000000"/>
                </a:solidFill>
              </a:rPr>
              <a:t>+ </a:t>
            </a:r>
            <a:r>
              <a:rPr lang="da-DK" sz="2300">
                <a:solidFill>
                  <a:srgbClr val="000000"/>
                </a:solidFill>
              </a:rPr>
              <a:t>implanted into an ionic liquid  </a:t>
            </a:r>
          </a:p>
          <a:p>
            <a:pPr eaLnBrk="1" hangingPunct="1"/>
            <a:r>
              <a:rPr lang="da-DK" sz="2300">
                <a:solidFill>
                  <a:srgbClr val="000000"/>
                </a:solidFill>
              </a:rPr>
              <a:t>(1-ethyl-3-methylimidazolium acetate):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41963" y="4298950"/>
            <a:ext cx="300037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699125" y="5186363"/>
            <a:ext cx="2041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200" b="1">
                <a:solidFill>
                  <a:srgbClr val="000000"/>
                </a:solidFill>
              </a:rPr>
              <a:t>    Pressure (mbar)    </a:t>
            </a: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77788" y="5456238"/>
            <a:ext cx="8137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Alexander Gottberg, CSIC, Madrid, Monika Stachura*, University of Copenhagen; Magdalena Kowalska, CERN, Geneva, Klaus Blaum, Max Planck Institute for Nuclear Physics, Heidelberg; Gerda Neyens, Leuven University, (Leuven); Rainer Neugart, Mainz University, (Mainz); Deyan Yordanov, Max Planck Institute for Nuclear Physics, Heidelberg; Mark Bissell, Leuven University, (Leuven); Kim Kreim, Max Planck Institute for Nuclear Physics, Heidelberg, Lars Hemmingsen*, University of Copenhagen</a:t>
            </a:r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91185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Exploit new opportunities at HIE-ISOLDE</a:t>
            </a:r>
          </a:p>
          <a:p>
            <a:endParaRPr lang="en-US" sz="2400" dirty="0"/>
          </a:p>
          <a:p>
            <a:r>
              <a:rPr lang="en-US" sz="2400" dirty="0" smtClean="0"/>
              <a:t>Develop nuclear astrophysics research “at home”</a:t>
            </a:r>
          </a:p>
          <a:p>
            <a:endParaRPr lang="en-US" sz="2400" dirty="0"/>
          </a:p>
          <a:p>
            <a:r>
              <a:rPr lang="en-US" sz="2400" dirty="0" smtClean="0"/>
              <a:t>Seek funding for expanding biochemistry at CERN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0056" y="1852434"/>
            <a:ext cx="4261187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  <a:latin typeface="Calibri"/>
              </a:rPr>
              <a:t>6 fold spectrum: characteristic of magnetic structure (at room temperature!!!). </a:t>
            </a:r>
          </a:p>
          <a:p>
            <a:pPr algn="ctr"/>
            <a:endParaRPr lang="en-US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mtClean="0">
                <a:solidFill>
                  <a:prstClr val="black"/>
                </a:solidFill>
                <a:latin typeface="Calibri"/>
              </a:rPr>
              <a:t>Results in an external magnetic field show that the spectrum shown to be a          </a:t>
            </a:r>
            <a:r>
              <a:rPr lang="en-US" sz="2000" b="1" smtClean="0">
                <a:solidFill>
                  <a:srgbClr val="FF0000"/>
                </a:solidFill>
                <a:latin typeface="Calibri"/>
              </a:rPr>
              <a:t>slowly relaxing paramagnetic system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algn="ctr"/>
            <a:endParaRPr lang="en-US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mtClean="0">
                <a:solidFill>
                  <a:prstClr val="black"/>
                </a:solidFill>
                <a:latin typeface="Calibri"/>
              </a:rPr>
              <a:t>Gunnlaugsson </a:t>
            </a:r>
            <a:r>
              <a:rPr lang="en-US" i="1" smtClean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 (APL </a:t>
            </a:r>
            <a:r>
              <a:rPr lang="en-US" b="1" smtClean="0">
                <a:solidFill>
                  <a:prstClr val="black"/>
                </a:solidFill>
                <a:latin typeface="Calibri"/>
              </a:rPr>
              <a:t>97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142501 2010)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667797"/>
            <a:ext cx="45991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prstClr val="black"/>
                </a:solidFill>
                <a:latin typeface="Calibri"/>
              </a:rPr>
              <a:t>After high-dose implantations, precipitates of Fe-III are formed. These form clusters yielding misleading information about the nature of magnetism in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ZnO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(as reported by many groups over the last number of years). </a:t>
            </a:r>
          </a:p>
          <a:p>
            <a:pPr algn="just"/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139" y="6237458"/>
            <a:ext cx="420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Gunnlaugsson </a:t>
            </a:r>
            <a:r>
              <a:rPr lang="en-US" i="1" smtClean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 APL </a:t>
            </a:r>
            <a:r>
              <a:rPr lang="en-US" b="1" smtClean="0">
                <a:solidFill>
                  <a:prstClr val="black"/>
                </a:solidFill>
                <a:latin typeface="Calibri"/>
              </a:rPr>
              <a:t>100 042109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2012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70974" y="469123"/>
            <a:ext cx="4223858" cy="6277148"/>
            <a:chOff x="4920142" y="663637"/>
            <a:chExt cx="4223858" cy="627714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142" y="663637"/>
              <a:ext cx="4087513" cy="23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" b="-1539"/>
            <a:stretch/>
          </p:blipFill>
          <p:spPr bwMode="auto">
            <a:xfrm>
              <a:off x="5084730" y="2376000"/>
              <a:ext cx="4059270" cy="4564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 flipV="1">
            <a:off x="8803273" y="1647362"/>
            <a:ext cx="0" cy="1338772"/>
          </a:xfrm>
          <a:prstGeom prst="line">
            <a:avLst/>
          </a:prstGeom>
          <a:ln w="5715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1126"/>
            <a:ext cx="4720939" cy="156966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</a:rPr>
              <a:t>Fe: ZnO a ferromagnetic semiconductor?</a:t>
            </a:r>
          </a:p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</a:rPr>
              <a:t>(nope!)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1305" y="171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ZnO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C axis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30584">
            <a:off x="7835512" y="1359657"/>
            <a:ext cx="908387" cy="615054"/>
          </a:xfrm>
          <a:prstGeom prst="rect">
            <a:avLst/>
          </a:prstGeom>
        </p:spPr>
      </p:pic>
      <p:sp>
        <p:nvSpPr>
          <p:cNvPr id="17" name="Can 16"/>
          <p:cNvSpPr/>
          <p:nvPr/>
        </p:nvSpPr>
        <p:spPr>
          <a:xfrm rot="1800000">
            <a:off x="8409783" y="719040"/>
            <a:ext cx="325535" cy="690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082502" y="303855"/>
            <a:ext cx="0" cy="1338772"/>
          </a:xfrm>
          <a:prstGeom prst="line">
            <a:avLst/>
          </a:prstGeom>
          <a:ln w="5715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40000">
            <a:off x="8326796" y="3139311"/>
            <a:ext cx="908387" cy="615054"/>
          </a:xfrm>
          <a:prstGeom prst="rect">
            <a:avLst/>
          </a:prstGeom>
        </p:spPr>
      </p:pic>
      <p:sp>
        <p:nvSpPr>
          <p:cNvPr id="22" name="Can 21"/>
          <p:cNvSpPr/>
          <p:nvPr/>
        </p:nvSpPr>
        <p:spPr>
          <a:xfrm>
            <a:off x="8691552" y="3774005"/>
            <a:ext cx="325535" cy="690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8356906" y="2316748"/>
            <a:ext cx="895237" cy="491033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30584">
            <a:off x="7883488" y="5467695"/>
            <a:ext cx="908387" cy="615054"/>
          </a:xfrm>
          <a:prstGeom prst="rect">
            <a:avLst/>
          </a:prstGeom>
        </p:spPr>
      </p:pic>
      <p:sp>
        <p:nvSpPr>
          <p:cNvPr id="26" name="Can 25"/>
          <p:cNvSpPr/>
          <p:nvPr/>
        </p:nvSpPr>
        <p:spPr>
          <a:xfrm rot="1800000">
            <a:off x="8457759" y="4827078"/>
            <a:ext cx="325535" cy="690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093943" y="4583411"/>
            <a:ext cx="0" cy="1338772"/>
          </a:xfrm>
          <a:prstGeom prst="line">
            <a:avLst/>
          </a:prstGeom>
          <a:ln w="5715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6200000">
            <a:off x="7647576" y="5252797"/>
            <a:ext cx="895237" cy="491033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AA2-E777-DE48-8E99-2A88D64F5E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470" y="122566"/>
            <a:ext cx="909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453650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ISOLDE facility</a:t>
            </a:r>
          </a:p>
          <a:p>
            <a:endParaRPr lang="en-US" sz="2400" dirty="0"/>
          </a:p>
          <a:p>
            <a:r>
              <a:rPr lang="en-US" sz="2400" dirty="0" smtClean="0"/>
              <a:t>Nuclear structure   </a:t>
            </a:r>
            <a:r>
              <a:rPr lang="en-US" sz="2400" dirty="0" smtClean="0">
                <a:solidFill>
                  <a:srgbClr val="0000FF"/>
                </a:solidFill>
              </a:rPr>
              <a:t>(2 staff, 4 </a:t>
            </a:r>
            <a:r>
              <a:rPr lang="en-US" sz="2400" dirty="0" err="1" smtClean="0">
                <a:solidFill>
                  <a:srgbClr val="0000FF"/>
                </a:solidFill>
              </a:rPr>
              <a:t>phd</a:t>
            </a:r>
            <a:r>
              <a:rPr lang="en-US" sz="2400" dirty="0" smtClean="0">
                <a:solidFill>
                  <a:srgbClr val="0000FF"/>
                </a:solidFill>
              </a:rPr>
              <a:t>-students + theory)</a:t>
            </a:r>
          </a:p>
          <a:p>
            <a:pPr lvl="1"/>
            <a:r>
              <a:rPr lang="en-US" sz="2400" dirty="0" smtClean="0"/>
              <a:t>Decay experiments (ISOLDE)</a:t>
            </a:r>
          </a:p>
          <a:p>
            <a:pPr lvl="1"/>
            <a:r>
              <a:rPr lang="en-US" sz="2400" dirty="0" smtClean="0"/>
              <a:t>Reaction experiments (ISOLDE)</a:t>
            </a:r>
          </a:p>
          <a:p>
            <a:pPr lvl="1"/>
            <a:r>
              <a:rPr lang="en-US" sz="2400" dirty="0" smtClean="0"/>
              <a:t>Nuclear astrophysics (ISOLDE + Aarhus + …)</a:t>
            </a:r>
          </a:p>
          <a:p>
            <a:endParaRPr lang="en-US" sz="2400" dirty="0"/>
          </a:p>
          <a:p>
            <a:r>
              <a:rPr lang="en-US" sz="2400" dirty="0" smtClean="0"/>
              <a:t>Condensed matter </a:t>
            </a:r>
            <a:r>
              <a:rPr lang="en-US" sz="2400" dirty="0" smtClean="0">
                <a:solidFill>
                  <a:srgbClr val="0000FF"/>
                </a:solidFill>
              </a:rPr>
              <a:t>(1)</a:t>
            </a:r>
          </a:p>
          <a:p>
            <a:endParaRPr lang="en-US" sz="2400" dirty="0"/>
          </a:p>
          <a:p>
            <a:r>
              <a:rPr lang="en-US" sz="2400" dirty="0" smtClean="0"/>
              <a:t>Biochemistry and biophysics </a:t>
            </a:r>
            <a:r>
              <a:rPr lang="en-US" sz="2400" dirty="0" smtClean="0">
                <a:solidFill>
                  <a:srgbClr val="0000FF"/>
                </a:solidFill>
              </a:rPr>
              <a:t>(2)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15616" y="6453013"/>
            <a:ext cx="3528392" cy="36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4" descr="Heve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4077072"/>
            <a:ext cx="2160364" cy="255056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980728"/>
            <a:ext cx="4773700" cy="304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ISOLDE facility</a:t>
            </a:r>
            <a:endParaRPr lang="en-US" dirty="0"/>
          </a:p>
        </p:txBody>
      </p:sp>
      <p:pic>
        <p:nvPicPr>
          <p:cNvPr id="6" name="Content Placeholder 5" descr="3D_ISOL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b="10575"/>
          <a:stretch>
            <a:fillRect/>
          </a:stretch>
        </p:blipFill>
        <p:spPr>
          <a:xfrm>
            <a:off x="971600" y="836712"/>
            <a:ext cx="765353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608" y="6453013"/>
            <a:ext cx="3744416" cy="360363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www.scholarpedia.org</a:t>
            </a:r>
            <a:r>
              <a:rPr lang="en-US" dirty="0"/>
              <a:t>/article/</a:t>
            </a:r>
            <a:r>
              <a:rPr lang="en-US" dirty="0" err="1"/>
              <a:t>The_ISOLDE_facility</a:t>
            </a:r>
            <a:endParaRPr lang="en-US" dirty="0"/>
          </a:p>
        </p:txBody>
      </p:sp>
      <p:pic>
        <p:nvPicPr>
          <p:cNvPr id="7" name="Picture 6" descr="ISOLDETar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732239" cy="5049179"/>
          </a:xfrm>
          <a:prstGeom prst="rect">
            <a:avLst/>
          </a:prstGeom>
        </p:spPr>
      </p:pic>
      <p:pic>
        <p:nvPicPr>
          <p:cNvPr id="8" name="Picture 7" descr="3D_ISOLDE_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65532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Energy range 10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-6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eV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(10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mK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) to 3 MeV/u</a:t>
            </a:r>
          </a:p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Intensity 1 – 10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ions/s</a:t>
            </a:r>
          </a:p>
          <a:p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Isotope range 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He to </a:t>
            </a:r>
            <a:r>
              <a:rPr lang="en-US" sz="24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232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Ra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(Z: 2-88, N:4-144)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492896"/>
            <a:ext cx="3203848" cy="2812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Structure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NuPECC</a:t>
            </a:r>
            <a:r>
              <a:rPr lang="en-US" sz="2400" dirty="0" smtClean="0"/>
              <a:t> Long Range Plan 2010   </a:t>
            </a:r>
            <a:r>
              <a:rPr lang="en-US" dirty="0" smtClean="0">
                <a:hlinkClick r:id="rId3"/>
              </a:rPr>
              <a:t>www.nupecc.org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2400" dirty="0" smtClean="0"/>
              <a:t>Many-body system, rapidly changing structure</a:t>
            </a:r>
          </a:p>
          <a:p>
            <a:pPr lvl="1"/>
            <a:r>
              <a:rPr lang="en-US" sz="2200" dirty="0" smtClean="0"/>
              <a:t>Bridge to QCD (light nuclei, EFT)</a:t>
            </a:r>
          </a:p>
          <a:p>
            <a:pPr lvl="1"/>
            <a:r>
              <a:rPr lang="en-US" sz="2200" dirty="0" smtClean="0"/>
              <a:t>Changing magic numbers</a:t>
            </a:r>
          </a:p>
          <a:p>
            <a:pPr lvl="1"/>
            <a:r>
              <a:rPr lang="en-US" sz="2200" dirty="0" smtClean="0"/>
              <a:t>Modifications close to/in continuum</a:t>
            </a:r>
          </a:p>
          <a:p>
            <a:pPr lvl="1"/>
            <a:r>
              <a:rPr lang="en-US" sz="2200" dirty="0" smtClean="0"/>
              <a:t>Limits predictable ? (very n-rich…)</a:t>
            </a:r>
          </a:p>
          <a:p>
            <a:endParaRPr lang="en-US" sz="2400" dirty="0"/>
          </a:p>
          <a:p>
            <a:r>
              <a:rPr lang="en-US" sz="2400" dirty="0" smtClean="0"/>
              <a:t>Important “applications”</a:t>
            </a:r>
          </a:p>
          <a:p>
            <a:pPr lvl="1"/>
            <a:r>
              <a:rPr lang="en-US" sz="2200" dirty="0" smtClean="0"/>
              <a:t>Astrophysics, condensed matter, life science</a:t>
            </a:r>
          </a:p>
          <a:p>
            <a:pPr lvl="1"/>
            <a:r>
              <a:rPr lang="en-US" sz="2200" dirty="0" smtClean="0"/>
              <a:t>Medical physics, environment, …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11</a:t>
            </a:r>
            <a:r>
              <a:rPr lang="en-US" dirty="0" smtClean="0"/>
              <a:t>Be beta-delayed protons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One-neutron halo</a:t>
            </a:r>
          </a:p>
          <a:p>
            <a:endParaRPr lang="en-US" sz="2400" dirty="0"/>
          </a:p>
          <a:p>
            <a:r>
              <a:rPr lang="en-US" sz="2400" dirty="0" smtClean="0"/>
              <a:t>βp branch O(10</a:t>
            </a:r>
            <a:r>
              <a:rPr lang="en-US" sz="2400" baseline="30000" dirty="0" smtClean="0"/>
              <a:t>-8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Direct / sequential decay ??</a:t>
            </a:r>
          </a:p>
          <a:p>
            <a:endParaRPr lang="en-US" sz="2400" dirty="0"/>
          </a:p>
          <a:p>
            <a:r>
              <a:rPr lang="en-US" sz="2400" dirty="0" smtClean="0"/>
              <a:t>Collected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ions + AMS for 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Be (daughter nucleus)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J. Phys. G40 (2013) 035109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24744"/>
            <a:ext cx="2529540" cy="26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5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11</a:t>
            </a:r>
            <a:r>
              <a:rPr lang="en-US" dirty="0" smtClean="0"/>
              <a:t>Be(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r>
              <a:rPr lang="en-US" baseline="30000" dirty="0" smtClean="0"/>
              <a:t>12</a:t>
            </a:r>
            <a:r>
              <a:rPr lang="en-US" dirty="0" smtClean="0"/>
              <a:t>Be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much is N=8 shell broken ?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</a:rPr>
              <a:t>Simple picture: </a:t>
            </a:r>
            <a:r>
              <a:rPr lang="en-US" sz="2200" baseline="30000" dirty="0" smtClean="0">
                <a:solidFill>
                  <a:srgbClr val="0000FF"/>
                </a:solidFill>
              </a:rPr>
              <a:t>10</a:t>
            </a:r>
            <a:r>
              <a:rPr lang="en-US" sz="2200" dirty="0" smtClean="0">
                <a:solidFill>
                  <a:srgbClr val="0000FF"/>
                </a:solidFill>
              </a:rPr>
              <a:t>Be+n+n (</a:t>
            </a:r>
            <a:r>
              <a:rPr lang="en-US" sz="2200" dirty="0" err="1" smtClean="0">
                <a:solidFill>
                  <a:srgbClr val="0000FF"/>
                </a:solidFill>
              </a:rPr>
              <a:t>s,p,d</a:t>
            </a:r>
            <a:r>
              <a:rPr lang="en-US" sz="2200" dirty="0" smtClean="0">
                <a:solidFill>
                  <a:srgbClr val="0000FF"/>
                </a:solidFill>
              </a:rPr>
              <a:t>)</a:t>
            </a:r>
          </a:p>
          <a:p>
            <a:pPr lvl="1"/>
            <a:endParaRPr lang="en-US" sz="2200" dirty="0" smtClean="0"/>
          </a:p>
          <a:p>
            <a:r>
              <a:rPr lang="en-US" sz="2400" dirty="0" err="1" smtClean="0"/>
              <a:t>Exp</a:t>
            </a:r>
            <a:r>
              <a:rPr lang="en-US" sz="2400" dirty="0" smtClean="0"/>
              <a:t> spec. factor (standard reaction theory)</a:t>
            </a:r>
          </a:p>
          <a:p>
            <a:pPr marL="0" indent="0">
              <a:buNone/>
            </a:pPr>
            <a:r>
              <a:rPr lang="en-US" sz="2400" dirty="0" smtClean="0"/>
              <a:t>     inconsistent with current structure models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608" y="6453013"/>
            <a:ext cx="2664296" cy="360363"/>
          </a:xfrm>
        </p:spPr>
        <p:txBody>
          <a:bodyPr/>
          <a:lstStyle/>
          <a:p>
            <a:r>
              <a:rPr lang="en-US" dirty="0" smtClean="0"/>
              <a:t>J.G. Johansen, PhD thesis, Aarhus 2012</a:t>
            </a:r>
            <a:endParaRPr lang="en-US" dirty="0"/>
          </a:p>
        </p:txBody>
      </p:sp>
      <p:pic>
        <p:nvPicPr>
          <p:cNvPr id="6" name="Picture 5" descr="Gamma_Eex_artic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78596"/>
            <a:ext cx="5976664" cy="2624672"/>
          </a:xfrm>
          <a:prstGeom prst="rect">
            <a:avLst/>
          </a:prstGeom>
        </p:spPr>
      </p:pic>
      <p:pic>
        <p:nvPicPr>
          <p:cNvPr id="8" name="Picture 3" descr="be12energylvl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64" y="902196"/>
            <a:ext cx="2497280" cy="35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83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Pps2b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034867" cy="3489696"/>
          </a:xfrm>
          <a:prstGeom prst="rect">
            <a:avLst/>
          </a:prstGeom>
        </p:spPr>
      </p:pic>
      <p:pic>
        <p:nvPicPr>
          <p:cNvPr id="7" name="Picture 6" descr="levelscemePP0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5243"/>
            <a:ext cx="7039825" cy="4464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31</a:t>
            </a:r>
            <a:r>
              <a:rPr lang="en-US" dirty="0" smtClean="0"/>
              <a:t>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Astrophysical </a:t>
            </a:r>
            <a:r>
              <a:rPr lang="en-US" sz="2400" dirty="0" err="1" smtClean="0"/>
              <a:t>rp</a:t>
            </a:r>
            <a:r>
              <a:rPr lang="en-US" sz="2400" dirty="0" smtClean="0"/>
              <a:t>-process passes through </a:t>
            </a:r>
            <a:r>
              <a:rPr lang="en-US" sz="2400" baseline="30000" dirty="0" smtClean="0"/>
              <a:t>30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608" y="6453013"/>
            <a:ext cx="2736304" cy="360363"/>
          </a:xfrm>
        </p:spPr>
        <p:txBody>
          <a:bodyPr/>
          <a:lstStyle/>
          <a:p>
            <a:r>
              <a:rPr lang="en-US" dirty="0" smtClean="0"/>
              <a:t>G.T. </a:t>
            </a:r>
            <a:r>
              <a:rPr lang="en-US" dirty="0" err="1" smtClean="0"/>
              <a:t>Koldste</a:t>
            </a:r>
            <a:r>
              <a:rPr lang="en-US" dirty="0" smtClean="0"/>
              <a:t> et al, Phys. Rev. C in press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9888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31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5805264"/>
            <a:ext cx="44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30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5085184"/>
            <a:ext cx="45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29</a:t>
            </a:r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4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1" name="Straight Connector 6"/>
          <p:cNvCxnSpPr>
            <a:cxnSpLocks noChangeShapeType="1"/>
          </p:cNvCxnSpPr>
          <p:nvPr/>
        </p:nvCxnSpPr>
        <p:spPr bwMode="auto">
          <a:xfrm>
            <a:off x="903288" y="5734074"/>
            <a:ext cx="14414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2" name="TextBox 11"/>
          <p:cNvSpPr txBox="1">
            <a:spLocks noChangeArrowheads="1"/>
          </p:cNvSpPr>
          <p:nvPr/>
        </p:nvSpPr>
        <p:spPr bwMode="auto">
          <a:xfrm>
            <a:off x="1203325" y="5665812"/>
            <a:ext cx="76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aseline="30000">
                <a:solidFill>
                  <a:srgbClr val="03428E"/>
                </a:solidFill>
              </a:rPr>
              <a:t>12</a:t>
            </a:r>
            <a:r>
              <a:rPr lang="en-US" sz="3000">
                <a:solidFill>
                  <a:srgbClr val="03428E"/>
                </a:solidFill>
              </a:rPr>
              <a:t>C</a:t>
            </a:r>
          </a:p>
        </p:txBody>
      </p:sp>
      <p:cxnSp>
        <p:nvCxnSpPr>
          <p:cNvPr id="25603" name="Straight Connector 6"/>
          <p:cNvCxnSpPr>
            <a:cxnSpLocks noChangeShapeType="1"/>
          </p:cNvCxnSpPr>
          <p:nvPr/>
        </p:nvCxnSpPr>
        <p:spPr bwMode="auto">
          <a:xfrm>
            <a:off x="903288" y="4868887"/>
            <a:ext cx="144145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534988" y="4672037"/>
            <a:ext cx="4283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00" dirty="0" smtClean="0">
                <a:solidFill>
                  <a:srgbClr val="03428E"/>
                </a:solidFill>
              </a:rPr>
              <a:t>3</a:t>
            </a:r>
            <a:r>
              <a:rPr lang="en-GB" sz="1500" dirty="0" smtClean="0">
                <a:solidFill>
                  <a:srgbClr val="03428E"/>
                </a:solidFill>
                <a:latin typeface="Symbol" charset="2"/>
                <a:cs typeface="Symbol" charset="2"/>
              </a:rPr>
              <a:t>α</a:t>
            </a:r>
            <a:endParaRPr lang="en-GB" sz="1500" dirty="0">
              <a:solidFill>
                <a:srgbClr val="03428E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25605" name="Straight Connector 6"/>
          <p:cNvCxnSpPr>
            <a:cxnSpLocks noChangeShapeType="1"/>
          </p:cNvCxnSpPr>
          <p:nvPr/>
        </p:nvCxnSpPr>
        <p:spPr bwMode="auto">
          <a:xfrm>
            <a:off x="903288" y="4797449"/>
            <a:ext cx="14414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2270125" y="4587899"/>
            <a:ext cx="3921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3428E"/>
                </a:solidFill>
              </a:rPr>
              <a:t>0</a:t>
            </a:r>
            <a:r>
              <a:rPr lang="en-US" sz="1700" baseline="30000">
                <a:solidFill>
                  <a:srgbClr val="03428E"/>
                </a:solidFill>
              </a:rPr>
              <a:t>+</a:t>
            </a:r>
            <a:endParaRPr lang="en-US" sz="1700">
              <a:solidFill>
                <a:srgbClr val="03428E"/>
              </a:solidFill>
            </a:endParaRPr>
          </a:p>
        </p:txBody>
      </p:sp>
      <p:grpSp>
        <p:nvGrpSpPr>
          <p:cNvPr id="25607" name="Group 14"/>
          <p:cNvGrpSpPr>
            <a:grpSpLocks/>
          </p:cNvGrpSpPr>
          <p:nvPr/>
        </p:nvGrpSpPr>
        <p:grpSpPr bwMode="auto">
          <a:xfrm>
            <a:off x="903288" y="2781324"/>
            <a:ext cx="1439862" cy="1944688"/>
            <a:chOff x="2124349" y="2204864"/>
            <a:chExt cx="1440155" cy="1944214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16200000">
              <a:off x="2340517" y="1988696"/>
              <a:ext cx="1007817" cy="1440155"/>
            </a:xfrm>
            <a:prstGeom prst="rect">
              <a:avLst/>
            </a:prstGeom>
            <a:gradFill flip="none" rotWithShape="1">
              <a:gsLst>
                <a:gs pos="2000">
                  <a:schemeClr val="bg2"/>
                </a:gs>
                <a:gs pos="100000">
                  <a:srgbClr val="FFFFFF"/>
                </a:gs>
              </a:gsLst>
              <a:lin ang="0" scaled="1"/>
              <a:tileRect/>
            </a:gradFill>
            <a:ln w="1778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charset="0"/>
                <a:buNone/>
                <a:defRPr/>
              </a:pPr>
              <a:endParaRPr lang="en-US" sz="3600" dirty="0">
                <a:solidFill>
                  <a:srgbClr val="000000"/>
                </a:solidFill>
                <a:latin typeface="AU Passat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5400000" flipV="1">
              <a:off x="2340517" y="2925092"/>
              <a:ext cx="1007817" cy="1440155"/>
            </a:xfrm>
            <a:prstGeom prst="rect">
              <a:avLst/>
            </a:prstGeom>
            <a:gradFill flip="none" rotWithShape="1">
              <a:gsLst>
                <a:gs pos="2000">
                  <a:schemeClr val="bg2"/>
                </a:gs>
                <a:gs pos="100000">
                  <a:srgbClr val="FFFFFF"/>
                </a:gs>
              </a:gsLst>
              <a:lin ang="0" scaled="1"/>
              <a:tileRect/>
            </a:gradFill>
            <a:ln w="1778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charset="0"/>
                <a:buNone/>
                <a:defRPr/>
              </a:pPr>
              <a:endParaRPr lang="en-US" sz="3600" dirty="0">
                <a:solidFill>
                  <a:srgbClr val="000000"/>
                </a:solidFill>
                <a:latin typeface="AU Passata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5608" name="Group 15"/>
          <p:cNvGrpSpPr>
            <a:grpSpLocks/>
          </p:cNvGrpSpPr>
          <p:nvPr/>
        </p:nvGrpSpPr>
        <p:grpSpPr bwMode="auto">
          <a:xfrm>
            <a:off x="935038" y="1658962"/>
            <a:ext cx="1574800" cy="354012"/>
            <a:chOff x="1476375" y="1661057"/>
            <a:chExt cx="1575794" cy="353943"/>
          </a:xfrm>
        </p:grpSpPr>
        <p:cxnSp>
          <p:nvCxnSpPr>
            <p:cNvPr id="25687" name="Straight Connector 6"/>
            <p:cNvCxnSpPr>
              <a:cxnSpLocks noChangeShapeType="1"/>
            </p:cNvCxnSpPr>
            <p:nvPr/>
          </p:nvCxnSpPr>
          <p:spPr bwMode="auto">
            <a:xfrm>
              <a:off x="1476375" y="1989138"/>
              <a:ext cx="14414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88" name="TextBox 28"/>
            <p:cNvSpPr txBox="1">
              <a:spLocks noChangeArrowheads="1"/>
            </p:cNvSpPr>
            <p:nvPr/>
          </p:nvSpPr>
          <p:spPr bwMode="auto">
            <a:xfrm>
              <a:off x="1726165" y="1661057"/>
              <a:ext cx="132600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0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+</a:t>
              </a: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, 1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+</a:t>
              </a: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, 2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+-</a:t>
              </a: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, 3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-</a:t>
              </a:r>
              <a:endParaRPr lang="en-US" sz="1700">
                <a:solidFill>
                  <a:srgbClr val="FF0000"/>
                </a:solidFill>
                <a:cs typeface="AU Passata" charset="0"/>
              </a:endParaRPr>
            </a:p>
          </p:txBody>
        </p:sp>
      </p:grpSp>
      <p:cxnSp>
        <p:nvCxnSpPr>
          <p:cNvPr id="25609" name="Straight Arrow Connector 18"/>
          <p:cNvCxnSpPr>
            <a:cxnSpLocks noChangeShapeType="1"/>
          </p:cNvCxnSpPr>
          <p:nvPr/>
        </p:nvCxnSpPr>
        <p:spPr bwMode="auto">
          <a:xfrm flipH="1">
            <a:off x="1622425" y="1987574"/>
            <a:ext cx="6350" cy="15113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TextBox 19"/>
          <p:cNvSpPr txBox="1">
            <a:spLocks noChangeArrowheads="1"/>
          </p:cNvSpPr>
          <p:nvPr/>
        </p:nvSpPr>
        <p:spPr bwMode="auto">
          <a:xfrm>
            <a:off x="1654175" y="2239987"/>
            <a:ext cx="877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00" dirty="0" err="1" smtClean="0">
                <a:solidFill>
                  <a:srgbClr val="FF0000"/>
                </a:solidFill>
                <a:latin typeface="Symbol" charset="0"/>
                <a:cs typeface="Symbol" charset="0"/>
              </a:rPr>
              <a:t>γ</a:t>
            </a:r>
            <a:r>
              <a:rPr lang="en-GB" sz="1500" dirty="0" smtClean="0">
                <a:solidFill>
                  <a:srgbClr val="FF0000"/>
                </a:solidFill>
              </a:rPr>
              <a:t>-</a:t>
            </a:r>
            <a:r>
              <a:rPr lang="en-GB" sz="1500" dirty="0">
                <a:solidFill>
                  <a:srgbClr val="FF0000"/>
                </a:solidFill>
              </a:rPr>
              <a:t>decay</a:t>
            </a:r>
          </a:p>
        </p:txBody>
      </p:sp>
      <p:grpSp>
        <p:nvGrpSpPr>
          <p:cNvPr id="25611" name="Group 21"/>
          <p:cNvGrpSpPr>
            <a:grpSpLocks/>
          </p:cNvGrpSpPr>
          <p:nvPr/>
        </p:nvGrpSpPr>
        <p:grpSpPr bwMode="auto">
          <a:xfrm>
            <a:off x="201613" y="3706837"/>
            <a:ext cx="695325" cy="812800"/>
            <a:chOff x="742097" y="3708994"/>
            <a:chExt cx="696672" cy="812418"/>
          </a:xfrm>
        </p:grpSpPr>
        <p:sp>
          <p:nvSpPr>
            <p:cNvPr id="25685" name="Rectangle 2"/>
            <p:cNvSpPr>
              <a:spLocks noChangeArrowheads="1"/>
            </p:cNvSpPr>
            <p:nvPr/>
          </p:nvSpPr>
          <p:spPr bwMode="auto">
            <a:xfrm>
              <a:off x="742097" y="3708994"/>
              <a:ext cx="56966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500" dirty="0" smtClean="0">
                  <a:solidFill>
                    <a:srgbClr val="03428E"/>
                  </a:solidFill>
                  <a:latin typeface="AU Passata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GB" sz="2500" dirty="0" smtClean="0">
                  <a:solidFill>
                    <a:srgbClr val="03428E"/>
                  </a:solidFill>
                  <a:latin typeface="Symbol" charset="0"/>
                  <a:ea typeface="ＭＳ Ｐゴシック" charset="0"/>
                  <a:cs typeface="Symbol" charset="0"/>
                </a:rPr>
                <a:t>α</a:t>
              </a:r>
              <a:endParaRPr lang="en-US" sz="2500" dirty="0">
                <a:solidFill>
                  <a:srgbClr val="000000"/>
                </a:solidFill>
                <a:latin typeface="AU Passata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5686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1036031" y="3806256"/>
              <a:ext cx="402738" cy="715156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12" name="Group 58"/>
          <p:cNvGrpSpPr>
            <a:grpSpLocks/>
          </p:cNvGrpSpPr>
          <p:nvPr/>
        </p:nvGrpSpPr>
        <p:grpSpPr bwMode="auto">
          <a:xfrm>
            <a:off x="-42863" y="1268760"/>
            <a:ext cx="1727201" cy="2011362"/>
            <a:chOff x="-110064" y="1459445"/>
            <a:chExt cx="1727198" cy="2011888"/>
          </a:xfrm>
        </p:grpSpPr>
        <p:sp>
          <p:nvSpPr>
            <p:cNvPr id="25681" name="TextBox 26"/>
            <p:cNvSpPr txBox="1">
              <a:spLocks noChangeArrowheads="1"/>
            </p:cNvSpPr>
            <p:nvPr/>
          </p:nvSpPr>
          <p:spPr bwMode="auto">
            <a:xfrm>
              <a:off x="-110064" y="1716092"/>
              <a:ext cx="7509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000" baseline="30000">
                  <a:solidFill>
                    <a:srgbClr val="008000"/>
                  </a:solidFill>
                </a:rPr>
                <a:t>12</a:t>
              </a:r>
              <a:r>
                <a:rPr lang="en-US" sz="3000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25682" name="TextBox 28"/>
            <p:cNvSpPr txBox="1">
              <a:spLocks noChangeArrowheads="1"/>
            </p:cNvSpPr>
            <p:nvPr/>
          </p:nvSpPr>
          <p:spPr bwMode="auto">
            <a:xfrm>
              <a:off x="1225022" y="1459445"/>
              <a:ext cx="392112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8000"/>
                  </a:solidFill>
                </a:rPr>
                <a:t>1</a:t>
              </a:r>
              <a:r>
                <a:rPr lang="en-US" sz="1700" baseline="30000">
                  <a:solidFill>
                    <a:srgbClr val="008000"/>
                  </a:solidFill>
                </a:rPr>
                <a:t>+</a:t>
              </a:r>
              <a:endParaRPr lang="en-US" sz="1700">
                <a:solidFill>
                  <a:srgbClr val="008000"/>
                </a:solidFill>
              </a:endParaRPr>
            </a:p>
          </p:txBody>
        </p:sp>
        <p:cxnSp>
          <p:nvCxnSpPr>
            <p:cNvPr id="25683" name="Straight Arrow Connector 32"/>
            <p:cNvCxnSpPr>
              <a:cxnSpLocks noChangeShapeType="1"/>
            </p:cNvCxnSpPr>
            <p:nvPr/>
          </p:nvCxnSpPr>
          <p:spPr bwMode="auto">
            <a:xfrm>
              <a:off x="626533" y="1794933"/>
              <a:ext cx="592667" cy="1676400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84" name="TextBox 36"/>
            <p:cNvSpPr txBox="1">
              <a:spLocks noChangeArrowheads="1"/>
            </p:cNvSpPr>
            <p:nvPr/>
          </p:nvSpPr>
          <p:spPr bwMode="auto">
            <a:xfrm>
              <a:off x="230724" y="1473226"/>
              <a:ext cx="91563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500" dirty="0" smtClean="0">
                  <a:solidFill>
                    <a:srgbClr val="008000"/>
                  </a:solidFill>
                  <a:latin typeface="Symbol" charset="0"/>
                  <a:cs typeface="Symbol" charset="0"/>
                </a:rPr>
                <a:t>β</a:t>
              </a:r>
              <a:r>
                <a:rPr lang="en-GB" sz="1500" dirty="0" smtClean="0">
                  <a:solidFill>
                    <a:srgbClr val="008000"/>
                  </a:solidFill>
                </a:rPr>
                <a:t>-</a:t>
              </a:r>
              <a:r>
                <a:rPr lang="en-GB" sz="1500" dirty="0">
                  <a:solidFill>
                    <a:srgbClr val="008000"/>
                  </a:solidFill>
                </a:rPr>
                <a:t>decay </a:t>
              </a:r>
            </a:p>
          </p:txBody>
        </p:sp>
      </p:grpSp>
      <p:cxnSp>
        <p:nvCxnSpPr>
          <p:cNvPr id="25613" name="Straight Connector 6"/>
          <p:cNvCxnSpPr>
            <a:cxnSpLocks noChangeShapeType="1"/>
          </p:cNvCxnSpPr>
          <p:nvPr/>
        </p:nvCxnSpPr>
        <p:spPr bwMode="auto">
          <a:xfrm>
            <a:off x="176213" y="1597049"/>
            <a:ext cx="14414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2270125" y="5535637"/>
            <a:ext cx="3921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3428E"/>
                </a:solidFill>
              </a:rPr>
              <a:t>0</a:t>
            </a:r>
            <a:r>
              <a:rPr lang="en-US" sz="1700" baseline="30000">
                <a:solidFill>
                  <a:srgbClr val="03428E"/>
                </a:solidFill>
              </a:rPr>
              <a:t>+</a:t>
            </a:r>
            <a:endParaRPr lang="en-US" sz="1700">
              <a:solidFill>
                <a:srgbClr val="03428E"/>
              </a:solidFill>
            </a:endParaRPr>
          </a:p>
        </p:txBody>
      </p:sp>
      <p:grpSp>
        <p:nvGrpSpPr>
          <p:cNvPr id="25615" name="Group 4"/>
          <p:cNvGrpSpPr>
            <a:grpSpLocks/>
          </p:cNvGrpSpPr>
          <p:nvPr/>
        </p:nvGrpSpPr>
        <p:grpSpPr bwMode="auto">
          <a:xfrm>
            <a:off x="6578600" y="1457349"/>
            <a:ext cx="2601913" cy="4779963"/>
            <a:chOff x="6578474" y="1730376"/>
            <a:chExt cx="2602481" cy="4779392"/>
          </a:xfrm>
        </p:grpSpPr>
        <p:cxnSp>
          <p:nvCxnSpPr>
            <p:cNvPr id="25658" name="Straight Connector 6"/>
            <p:cNvCxnSpPr>
              <a:cxnSpLocks noChangeShapeType="1"/>
            </p:cNvCxnSpPr>
            <p:nvPr/>
          </p:nvCxnSpPr>
          <p:spPr bwMode="auto">
            <a:xfrm>
              <a:off x="7421977" y="6006569"/>
              <a:ext cx="14414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59" name="TextBox 11"/>
            <p:cNvSpPr txBox="1">
              <a:spLocks noChangeArrowheads="1"/>
            </p:cNvSpPr>
            <p:nvPr/>
          </p:nvSpPr>
          <p:spPr bwMode="auto">
            <a:xfrm>
              <a:off x="7739475" y="5955770"/>
              <a:ext cx="7856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000" baseline="30000">
                  <a:solidFill>
                    <a:srgbClr val="03428E"/>
                  </a:solidFill>
                </a:rPr>
                <a:t>8</a:t>
              </a:r>
              <a:r>
                <a:rPr lang="en-US" sz="3000">
                  <a:solidFill>
                    <a:srgbClr val="03428E"/>
                  </a:solidFill>
                </a:rPr>
                <a:t>Be</a:t>
              </a:r>
            </a:p>
          </p:txBody>
        </p:sp>
        <p:cxnSp>
          <p:nvCxnSpPr>
            <p:cNvPr id="25660" name="Straight Connector 6"/>
            <p:cNvCxnSpPr>
              <a:cxnSpLocks noChangeShapeType="1"/>
            </p:cNvCxnSpPr>
            <p:nvPr/>
          </p:nvCxnSpPr>
          <p:spPr bwMode="auto">
            <a:xfrm>
              <a:off x="7421977" y="6055763"/>
              <a:ext cx="14414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61" name="TextBox 13"/>
            <p:cNvSpPr txBox="1">
              <a:spLocks noChangeArrowheads="1"/>
            </p:cNvSpPr>
            <p:nvPr/>
          </p:nvSpPr>
          <p:spPr bwMode="auto">
            <a:xfrm>
              <a:off x="7054189" y="5858914"/>
              <a:ext cx="4283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500" dirty="0" smtClean="0">
                  <a:solidFill>
                    <a:srgbClr val="03428E"/>
                  </a:solidFill>
                </a:rPr>
                <a:t>2</a:t>
              </a:r>
              <a:r>
                <a:rPr lang="en-GB" sz="1500" dirty="0">
                  <a:solidFill>
                    <a:srgbClr val="03428E"/>
                  </a:solidFill>
                  <a:latin typeface="Symbol" charset="2"/>
                  <a:cs typeface="Symbol" charset="2"/>
                </a:rPr>
                <a:t>α</a:t>
              </a:r>
            </a:p>
          </p:txBody>
        </p:sp>
        <p:grpSp>
          <p:nvGrpSpPr>
            <p:cNvPr id="25662" name="Group 14"/>
            <p:cNvGrpSpPr>
              <a:grpSpLocks/>
            </p:cNvGrpSpPr>
            <p:nvPr/>
          </p:nvGrpSpPr>
          <p:grpSpPr bwMode="auto">
            <a:xfrm>
              <a:off x="7421977" y="4035933"/>
              <a:ext cx="1758950" cy="1944687"/>
              <a:chOff x="2124349" y="2204864"/>
              <a:chExt cx="1759307" cy="1944215"/>
            </a:xfrm>
          </p:grpSpPr>
          <p:sp>
            <p:nvSpPr>
              <p:cNvPr id="87" name="Rectangle 8"/>
              <p:cNvSpPr>
                <a:spLocks noChangeArrowheads="1"/>
              </p:cNvSpPr>
              <p:nvPr/>
            </p:nvSpPr>
            <p:spPr bwMode="auto">
              <a:xfrm rot="16200000">
                <a:off x="2339585" y="1988490"/>
                <a:ext cx="1009285" cy="1440469"/>
              </a:xfrm>
              <a:prstGeom prst="rect">
                <a:avLst/>
              </a:prstGeom>
              <a:gradFill flip="none" rotWithShape="1">
                <a:gsLst>
                  <a:gs pos="2000">
                    <a:schemeClr val="bg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778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Font typeface="AU Passata" charset="0"/>
                  <a:buNone/>
                  <a:defRPr/>
                </a:pPr>
                <a:endParaRPr lang="en-US" sz="3600" dirty="0">
                  <a:solidFill>
                    <a:srgbClr val="000000"/>
                  </a:solidFill>
                  <a:latin typeface="AU Passat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 rot="5400000" flipV="1">
                <a:off x="2339585" y="2924776"/>
                <a:ext cx="1009285" cy="1440469"/>
              </a:xfrm>
              <a:prstGeom prst="rect">
                <a:avLst/>
              </a:prstGeom>
              <a:gradFill flip="none" rotWithShape="1">
                <a:gsLst>
                  <a:gs pos="2000">
                    <a:schemeClr val="bg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778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Font typeface="AU Passata" charset="0"/>
                  <a:buNone/>
                  <a:defRPr/>
                </a:pPr>
                <a:endParaRPr lang="en-US" sz="3600" dirty="0">
                  <a:solidFill>
                    <a:srgbClr val="000000"/>
                  </a:solidFill>
                  <a:latin typeface="AU Passat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80" name="TextBox 19"/>
              <p:cNvSpPr txBox="1">
                <a:spLocks noChangeArrowheads="1"/>
              </p:cNvSpPr>
              <p:nvPr/>
            </p:nvSpPr>
            <p:spPr bwMode="auto">
              <a:xfrm>
                <a:off x="3491880" y="2996952"/>
                <a:ext cx="39177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3428E"/>
                    </a:solidFill>
                  </a:rPr>
                  <a:t>2</a:t>
                </a:r>
                <a:r>
                  <a:rPr lang="en-US" sz="1700" baseline="30000">
                    <a:solidFill>
                      <a:srgbClr val="03428E"/>
                    </a:solidFill>
                  </a:rPr>
                  <a:t>+</a:t>
                </a:r>
                <a:endParaRPr lang="en-US" sz="1700">
                  <a:solidFill>
                    <a:srgbClr val="03428E"/>
                  </a:solidFill>
                </a:endParaRPr>
              </a:p>
            </p:txBody>
          </p:sp>
        </p:grpSp>
        <p:grpSp>
          <p:nvGrpSpPr>
            <p:cNvPr id="25663" name="Group 89"/>
            <p:cNvGrpSpPr>
              <a:grpSpLocks/>
            </p:cNvGrpSpPr>
            <p:nvPr/>
          </p:nvGrpSpPr>
          <p:grpSpPr bwMode="auto">
            <a:xfrm>
              <a:off x="7453727" y="1931988"/>
              <a:ext cx="1555948" cy="353943"/>
              <a:chOff x="1476375" y="1661057"/>
              <a:chExt cx="1555948" cy="353943"/>
            </a:xfrm>
          </p:grpSpPr>
          <p:cxnSp>
            <p:nvCxnSpPr>
              <p:cNvPr id="25676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1476375" y="1989138"/>
                <a:ext cx="14414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77" name="TextBox 28"/>
              <p:cNvSpPr txBox="1">
                <a:spLocks noChangeArrowheads="1"/>
              </p:cNvSpPr>
              <p:nvPr/>
            </p:nvSpPr>
            <p:spPr bwMode="auto">
              <a:xfrm>
                <a:off x="2640547" y="1661057"/>
                <a:ext cx="39177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FF0000"/>
                    </a:solidFill>
                  </a:rPr>
                  <a:t>2</a:t>
                </a:r>
                <a:r>
                  <a:rPr lang="en-US" sz="1700" baseline="30000">
                    <a:solidFill>
                      <a:srgbClr val="FF0000"/>
                    </a:solidFill>
                  </a:rPr>
                  <a:t>+</a:t>
                </a:r>
                <a:endParaRPr lang="en-US" sz="1700" baseline="30000">
                  <a:solidFill>
                    <a:srgbClr val="FF0000"/>
                  </a:solidFill>
                  <a:latin typeface="Symbol" charset="0"/>
                  <a:cs typeface="Symbol" charset="0"/>
                </a:endParaRPr>
              </a:p>
            </p:txBody>
          </p:sp>
        </p:grpSp>
        <p:cxnSp>
          <p:nvCxnSpPr>
            <p:cNvPr id="25664" name="Straight Arrow Connector 92"/>
            <p:cNvCxnSpPr>
              <a:cxnSpLocks noChangeShapeType="1"/>
            </p:cNvCxnSpPr>
            <p:nvPr/>
          </p:nvCxnSpPr>
          <p:spPr bwMode="auto">
            <a:xfrm flipH="1">
              <a:off x="8141115" y="2260069"/>
              <a:ext cx="6350" cy="151130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65" name="TextBox 93"/>
            <p:cNvSpPr txBox="1">
              <a:spLocks noChangeArrowheads="1"/>
            </p:cNvSpPr>
            <p:nvPr/>
          </p:nvSpPr>
          <p:spPr bwMode="auto">
            <a:xfrm>
              <a:off x="8172865" y="2512481"/>
              <a:ext cx="877887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500" dirty="0" err="1" smtClean="0">
                  <a:solidFill>
                    <a:srgbClr val="FF0000"/>
                  </a:solidFill>
                  <a:latin typeface="Symbol" charset="0"/>
                  <a:cs typeface="Symbol" charset="0"/>
                </a:rPr>
                <a:t>γ</a:t>
              </a:r>
              <a:r>
                <a:rPr lang="en-GB" sz="1500" dirty="0" smtClean="0">
                  <a:solidFill>
                    <a:srgbClr val="FF0000"/>
                  </a:solidFill>
                </a:rPr>
                <a:t>-</a:t>
              </a:r>
              <a:r>
                <a:rPr lang="en-GB" sz="1500" dirty="0">
                  <a:solidFill>
                    <a:srgbClr val="FF0000"/>
                  </a:solidFill>
                </a:rPr>
                <a:t>decay</a:t>
              </a:r>
            </a:p>
          </p:txBody>
        </p:sp>
        <p:grpSp>
          <p:nvGrpSpPr>
            <p:cNvPr id="25666" name="Group 94"/>
            <p:cNvGrpSpPr>
              <a:grpSpLocks/>
            </p:cNvGrpSpPr>
            <p:nvPr/>
          </p:nvGrpSpPr>
          <p:grpSpPr bwMode="auto">
            <a:xfrm>
              <a:off x="6720179" y="4961526"/>
              <a:ext cx="696573" cy="812735"/>
              <a:chOff x="742097" y="3708994"/>
              <a:chExt cx="696672" cy="812418"/>
            </a:xfrm>
          </p:grpSpPr>
          <p:sp>
            <p:nvSpPr>
              <p:cNvPr id="25674" name="Rectangle 2"/>
              <p:cNvSpPr>
                <a:spLocks noChangeArrowheads="1"/>
              </p:cNvSpPr>
              <p:nvPr/>
            </p:nvSpPr>
            <p:spPr bwMode="auto">
              <a:xfrm>
                <a:off x="742097" y="3708994"/>
                <a:ext cx="569746" cy="476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500" dirty="0" smtClean="0">
                    <a:solidFill>
                      <a:srgbClr val="03428E"/>
                    </a:solidFill>
                    <a:latin typeface="AU Passata" charset="0"/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GB" sz="2500" dirty="0" smtClean="0">
                    <a:solidFill>
                      <a:srgbClr val="03428E"/>
                    </a:solidFill>
                    <a:latin typeface="Symbol" charset="0"/>
                    <a:ea typeface="ＭＳ Ｐゴシック" charset="0"/>
                    <a:cs typeface="Symbol" charset="0"/>
                  </a:rPr>
                  <a:t>α</a:t>
                </a:r>
                <a:endParaRPr lang="en-US" sz="2500" dirty="0">
                  <a:solidFill>
                    <a:srgbClr val="000000"/>
                  </a:solidFill>
                  <a:latin typeface="AU Passata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25675" name="Straight Arrow Connector 37"/>
              <p:cNvCxnSpPr>
                <a:cxnSpLocks noChangeShapeType="1"/>
              </p:cNvCxnSpPr>
              <p:nvPr/>
            </p:nvCxnSpPr>
            <p:spPr bwMode="auto">
              <a:xfrm flipH="1">
                <a:off x="1036031" y="3806256"/>
                <a:ext cx="402738" cy="715156"/>
              </a:xfrm>
              <a:prstGeom prst="straightConnector1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67" name="Group 97"/>
            <p:cNvGrpSpPr>
              <a:grpSpLocks/>
            </p:cNvGrpSpPr>
            <p:nvPr/>
          </p:nvGrpSpPr>
          <p:grpSpPr bwMode="auto">
            <a:xfrm>
              <a:off x="6578474" y="1730376"/>
              <a:ext cx="1726862" cy="2011888"/>
              <a:chOff x="-110064" y="1459445"/>
              <a:chExt cx="1726862" cy="2011888"/>
            </a:xfrm>
          </p:grpSpPr>
          <p:sp>
            <p:nvSpPr>
              <p:cNvPr id="25670" name="TextBox 26"/>
              <p:cNvSpPr txBox="1">
                <a:spLocks noChangeArrowheads="1"/>
              </p:cNvSpPr>
              <p:nvPr/>
            </p:nvSpPr>
            <p:spPr bwMode="auto">
              <a:xfrm>
                <a:off x="-110064" y="1716092"/>
                <a:ext cx="56169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aseline="30000">
                    <a:solidFill>
                      <a:srgbClr val="008000"/>
                    </a:solidFill>
                  </a:rPr>
                  <a:t>8</a:t>
                </a:r>
                <a:r>
                  <a:rPr lang="en-US" sz="3000">
                    <a:solidFill>
                      <a:srgbClr val="008000"/>
                    </a:solidFill>
                  </a:rPr>
                  <a:t>B</a:t>
                </a:r>
              </a:p>
            </p:txBody>
          </p:sp>
          <p:sp>
            <p:nvSpPr>
              <p:cNvPr id="25671" name="TextBox 28"/>
              <p:cNvSpPr txBox="1">
                <a:spLocks noChangeArrowheads="1"/>
              </p:cNvSpPr>
              <p:nvPr/>
            </p:nvSpPr>
            <p:spPr bwMode="auto">
              <a:xfrm>
                <a:off x="1225022" y="1459445"/>
                <a:ext cx="39177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08000"/>
                    </a:solidFill>
                  </a:rPr>
                  <a:t>2</a:t>
                </a:r>
                <a:r>
                  <a:rPr lang="en-US" sz="1700" baseline="30000">
                    <a:solidFill>
                      <a:srgbClr val="008000"/>
                    </a:solidFill>
                  </a:rPr>
                  <a:t>+</a:t>
                </a:r>
                <a:endParaRPr lang="en-US" sz="170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25672" name="Straight Arrow Connector 32"/>
              <p:cNvCxnSpPr>
                <a:cxnSpLocks noChangeShapeType="1"/>
              </p:cNvCxnSpPr>
              <p:nvPr/>
            </p:nvCxnSpPr>
            <p:spPr bwMode="auto">
              <a:xfrm>
                <a:off x="626533" y="1794933"/>
                <a:ext cx="592667" cy="1676400"/>
              </a:xfrm>
              <a:prstGeom prst="straightConnector1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73" name="TextBox 36"/>
              <p:cNvSpPr txBox="1">
                <a:spLocks noChangeArrowheads="1"/>
              </p:cNvSpPr>
              <p:nvPr/>
            </p:nvSpPr>
            <p:spPr bwMode="auto">
              <a:xfrm>
                <a:off x="230724" y="1473226"/>
                <a:ext cx="9156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 smtClean="0">
                    <a:solidFill>
                      <a:srgbClr val="008000"/>
                    </a:solidFill>
                    <a:latin typeface="Symbol" charset="0"/>
                    <a:cs typeface="Symbol" charset="0"/>
                  </a:rPr>
                  <a:t>β</a:t>
                </a:r>
                <a:r>
                  <a:rPr lang="en-GB" sz="1500" dirty="0" smtClean="0">
                    <a:solidFill>
                      <a:srgbClr val="008000"/>
                    </a:solidFill>
                  </a:rPr>
                  <a:t>-</a:t>
                </a:r>
                <a:r>
                  <a:rPr lang="en-GB" sz="1500" dirty="0">
                    <a:solidFill>
                      <a:srgbClr val="008000"/>
                    </a:solidFill>
                  </a:rPr>
                  <a:t>decay </a:t>
                </a:r>
              </a:p>
            </p:txBody>
          </p:sp>
        </p:grpSp>
        <p:cxnSp>
          <p:nvCxnSpPr>
            <p:cNvPr id="25668" name="Straight Connector 6"/>
            <p:cNvCxnSpPr>
              <a:cxnSpLocks noChangeShapeType="1"/>
            </p:cNvCxnSpPr>
            <p:nvPr/>
          </p:nvCxnSpPr>
          <p:spPr bwMode="auto">
            <a:xfrm>
              <a:off x="6796488" y="2056873"/>
              <a:ext cx="14414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69" name="TextBox 18"/>
            <p:cNvSpPr txBox="1">
              <a:spLocks noChangeArrowheads="1"/>
            </p:cNvSpPr>
            <p:nvPr/>
          </p:nvSpPr>
          <p:spPr bwMode="auto">
            <a:xfrm>
              <a:off x="8788843" y="5808641"/>
              <a:ext cx="392112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3428E"/>
                  </a:solidFill>
                </a:rPr>
                <a:t>0</a:t>
              </a:r>
              <a:r>
                <a:rPr lang="en-US" sz="1700" baseline="30000">
                  <a:solidFill>
                    <a:srgbClr val="03428E"/>
                  </a:solidFill>
                </a:rPr>
                <a:t>+</a:t>
              </a:r>
              <a:endParaRPr lang="en-US" sz="1700">
                <a:solidFill>
                  <a:srgbClr val="03428E"/>
                </a:solidFill>
              </a:endParaRPr>
            </a:p>
          </p:txBody>
        </p:sp>
      </p:grpSp>
      <p:sp>
        <p:nvSpPr>
          <p:cNvPr id="25619" name="TextBox 111"/>
          <p:cNvSpPr txBox="1">
            <a:spLocks noChangeArrowheads="1"/>
          </p:cNvSpPr>
          <p:nvPr/>
        </p:nvSpPr>
        <p:spPr bwMode="auto">
          <a:xfrm>
            <a:off x="1259632" y="188640"/>
            <a:ext cx="6552728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03428E"/>
                </a:solidFill>
              </a:rPr>
              <a:t>LOBENA: Long Beam time experiments for Nuclear Astrophysics </a:t>
            </a:r>
            <a:endParaRPr lang="en-US" sz="3000" dirty="0">
              <a:solidFill>
                <a:srgbClr val="03428E"/>
              </a:solidFill>
            </a:endParaRPr>
          </a:p>
        </p:txBody>
      </p:sp>
      <p:grpSp>
        <p:nvGrpSpPr>
          <p:cNvPr id="25620" name="Group 3"/>
          <p:cNvGrpSpPr>
            <a:grpSpLocks/>
          </p:cNvGrpSpPr>
          <p:nvPr/>
        </p:nvGrpSpPr>
        <p:grpSpPr bwMode="auto">
          <a:xfrm>
            <a:off x="3175000" y="1284635"/>
            <a:ext cx="2889250" cy="4914900"/>
            <a:chOff x="2937879" y="1561046"/>
            <a:chExt cx="2890003" cy="4914850"/>
          </a:xfrm>
        </p:grpSpPr>
        <p:grpSp>
          <p:nvGrpSpPr>
            <p:cNvPr id="25628" name="Group 57"/>
            <p:cNvGrpSpPr>
              <a:grpSpLocks/>
            </p:cNvGrpSpPr>
            <p:nvPr/>
          </p:nvGrpSpPr>
          <p:grpSpPr bwMode="auto">
            <a:xfrm>
              <a:off x="3345881" y="3217331"/>
              <a:ext cx="2482001" cy="3258565"/>
              <a:chOff x="6275363" y="440272"/>
              <a:chExt cx="2482001" cy="3258565"/>
            </a:xfrm>
          </p:grpSpPr>
          <p:cxnSp>
            <p:nvCxnSpPr>
              <p:cNvPr id="25642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6981811" y="3229500"/>
                <a:ext cx="144145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43" name="TextBox 11"/>
              <p:cNvSpPr txBox="1">
                <a:spLocks noChangeArrowheads="1"/>
              </p:cNvSpPr>
              <p:nvPr/>
            </p:nvSpPr>
            <p:spPr bwMode="auto">
              <a:xfrm>
                <a:off x="7316282" y="3144839"/>
                <a:ext cx="7809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aseline="30000">
                    <a:solidFill>
                      <a:srgbClr val="03428E"/>
                    </a:solidFill>
                  </a:rPr>
                  <a:t>16</a:t>
                </a:r>
                <a:r>
                  <a:rPr lang="en-US" sz="3000">
                    <a:solidFill>
                      <a:srgbClr val="03428E"/>
                    </a:solidFill>
                  </a:rPr>
                  <a:t>O</a:t>
                </a:r>
              </a:p>
            </p:txBody>
          </p:sp>
          <p:cxnSp>
            <p:nvCxnSpPr>
              <p:cNvPr id="25644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6981811" y="2110317"/>
                <a:ext cx="144145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45" name="TextBox 13"/>
              <p:cNvSpPr txBox="1">
                <a:spLocks noChangeArrowheads="1"/>
              </p:cNvSpPr>
              <p:nvPr/>
            </p:nvSpPr>
            <p:spPr bwMode="auto">
              <a:xfrm>
                <a:off x="6275363" y="1930401"/>
                <a:ext cx="710636" cy="323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baseline="30000" dirty="0">
                    <a:solidFill>
                      <a:srgbClr val="03428E"/>
                    </a:solidFill>
                  </a:rPr>
                  <a:t>12</a:t>
                </a:r>
                <a:r>
                  <a:rPr lang="en-GB" sz="1500" dirty="0">
                    <a:solidFill>
                      <a:srgbClr val="03428E"/>
                    </a:solidFill>
                  </a:rPr>
                  <a:t>C</a:t>
                </a:r>
                <a:r>
                  <a:rPr lang="en-GB" sz="1500" dirty="0" smtClean="0">
                    <a:solidFill>
                      <a:srgbClr val="03428E"/>
                    </a:solidFill>
                  </a:rPr>
                  <a:t>+</a:t>
                </a:r>
                <a:r>
                  <a:rPr lang="en-GB" sz="1500" dirty="0">
                    <a:solidFill>
                      <a:srgbClr val="03428E"/>
                    </a:solidFill>
                    <a:latin typeface="Symbol" charset="2"/>
                    <a:cs typeface="Symbol" charset="2"/>
                  </a:rPr>
                  <a:t>α</a:t>
                </a:r>
              </a:p>
            </p:txBody>
          </p:sp>
          <p:cxnSp>
            <p:nvCxnSpPr>
              <p:cNvPr id="25646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6981811" y="2259009"/>
                <a:ext cx="144145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47" name="TextBox 18"/>
              <p:cNvSpPr txBox="1">
                <a:spLocks noChangeArrowheads="1"/>
              </p:cNvSpPr>
              <p:nvPr/>
            </p:nvSpPr>
            <p:spPr bwMode="auto">
              <a:xfrm>
                <a:off x="8348649" y="2049459"/>
                <a:ext cx="36420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3428E"/>
                    </a:solidFill>
                  </a:rPr>
                  <a:t>1</a:t>
                </a:r>
                <a:r>
                  <a:rPr lang="en-US" sz="1700" baseline="30000">
                    <a:solidFill>
                      <a:srgbClr val="03428E"/>
                    </a:solidFill>
                  </a:rPr>
                  <a:t>-</a:t>
                </a:r>
                <a:endParaRPr lang="en-US" sz="1700">
                  <a:solidFill>
                    <a:srgbClr val="03428E"/>
                  </a:solidFill>
                </a:endParaRPr>
              </a:p>
            </p:txBody>
          </p:sp>
          <p:grpSp>
            <p:nvGrpSpPr>
              <p:cNvPr id="25648" name="Group 47"/>
              <p:cNvGrpSpPr>
                <a:grpSpLocks/>
              </p:cNvGrpSpPr>
              <p:nvPr/>
            </p:nvGrpSpPr>
            <p:grpSpPr bwMode="auto">
              <a:xfrm>
                <a:off x="6981813" y="440272"/>
                <a:ext cx="1731455" cy="1284949"/>
                <a:chOff x="2124350" y="2624801"/>
                <a:chExt cx="1731806" cy="1468679"/>
              </a:xfrm>
            </p:grpSpPr>
            <p:sp>
              <p:nvSpPr>
                <p:cNvPr id="49" name="Rectangle 8"/>
                <p:cNvSpPr>
                  <a:spLocks noChangeArrowheads="1"/>
                </p:cNvSpPr>
                <p:nvPr/>
              </p:nvSpPr>
              <p:spPr bwMode="auto">
                <a:xfrm rot="16200000">
                  <a:off x="2678059" y="2070738"/>
                  <a:ext cx="332049" cy="1438941"/>
                </a:xfrm>
                <a:prstGeom prst="rect">
                  <a:avLst/>
                </a:prstGeom>
                <a:gradFill flip="none" rotWithShape="1">
                  <a:gsLst>
                    <a:gs pos="200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778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lnSpc>
                      <a:spcPts val="36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U Passata" charset="0"/>
                    <a:buNone/>
                    <a:defRPr/>
                  </a:pPr>
                  <a:endParaRPr lang="en-US" sz="3600" dirty="0">
                    <a:solidFill>
                      <a:srgbClr val="000000"/>
                    </a:solidFill>
                    <a:latin typeface="AU Passat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683503" y="2344722"/>
                  <a:ext cx="321162" cy="1438941"/>
                </a:xfrm>
                <a:prstGeom prst="rect">
                  <a:avLst/>
                </a:prstGeom>
                <a:gradFill flip="none" rotWithShape="1">
                  <a:gsLst>
                    <a:gs pos="200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778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lnSpc>
                      <a:spcPts val="36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U Passata" charset="0"/>
                    <a:buNone/>
                    <a:defRPr/>
                  </a:pPr>
                  <a:endParaRPr lang="en-US" sz="3600" dirty="0">
                    <a:solidFill>
                      <a:srgbClr val="000000"/>
                    </a:solidFill>
                    <a:latin typeface="AU Passat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657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491880" y="3697638"/>
                  <a:ext cx="364276" cy="395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U Passata" charset="0"/>
                      <a:ea typeface="ＭＳ Ｐゴシック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700">
                      <a:solidFill>
                        <a:srgbClr val="03428E"/>
                      </a:solidFill>
                    </a:rPr>
                    <a:t>1</a:t>
                  </a:r>
                  <a:r>
                    <a:rPr lang="en-US" sz="1700" baseline="30000">
                      <a:solidFill>
                        <a:srgbClr val="03428E"/>
                      </a:solidFill>
                    </a:rPr>
                    <a:t>-</a:t>
                  </a:r>
                  <a:endParaRPr lang="en-US" sz="1700">
                    <a:solidFill>
                      <a:srgbClr val="03428E"/>
                    </a:solidFill>
                  </a:endParaRPr>
                </a:p>
              </p:txBody>
            </p:sp>
          </p:grpSp>
          <p:sp>
            <p:nvSpPr>
              <p:cNvPr id="25649" name="TextBox 18"/>
              <p:cNvSpPr txBox="1">
                <a:spLocks noChangeArrowheads="1"/>
              </p:cNvSpPr>
              <p:nvPr/>
            </p:nvSpPr>
            <p:spPr bwMode="auto">
              <a:xfrm>
                <a:off x="8348652" y="3031576"/>
                <a:ext cx="392112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3428E"/>
                    </a:solidFill>
                  </a:rPr>
                  <a:t>0</a:t>
                </a:r>
                <a:r>
                  <a:rPr lang="en-US" sz="1700" baseline="30000">
                    <a:solidFill>
                      <a:srgbClr val="03428E"/>
                    </a:solidFill>
                  </a:rPr>
                  <a:t>+</a:t>
                </a:r>
                <a:endParaRPr lang="en-US" sz="1700">
                  <a:solidFill>
                    <a:srgbClr val="03428E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 rot="16200000">
                <a:off x="7465660" y="649879"/>
                <a:ext cx="473070" cy="1440238"/>
              </a:xfrm>
              <a:prstGeom prst="rect">
                <a:avLst/>
              </a:prstGeom>
              <a:gradFill flip="none" rotWithShape="1">
                <a:gsLst>
                  <a:gs pos="2000">
                    <a:schemeClr val="bg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778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Font typeface="AU Passata" charset="0"/>
                  <a:buNone/>
                  <a:defRPr/>
                </a:pPr>
                <a:endParaRPr lang="en-US" sz="3600" dirty="0">
                  <a:solidFill>
                    <a:srgbClr val="000000"/>
                  </a:solidFill>
                  <a:latin typeface="AU Passat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 rot="5400000" flipV="1">
                <a:off x="7428355" y="1088817"/>
                <a:ext cx="547682" cy="1440238"/>
              </a:xfrm>
              <a:prstGeom prst="rect">
                <a:avLst/>
              </a:prstGeom>
              <a:gradFill flip="none" rotWithShape="1">
                <a:gsLst>
                  <a:gs pos="2000">
                    <a:schemeClr val="bg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778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Font typeface="AU Passata" charset="0"/>
                  <a:buNone/>
                  <a:defRPr/>
                </a:pPr>
                <a:endParaRPr lang="en-US" sz="3600" dirty="0">
                  <a:solidFill>
                    <a:srgbClr val="000000"/>
                  </a:solidFill>
                  <a:latin typeface="AU Passata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25652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6981814" y="2343677"/>
                <a:ext cx="144145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53" name="TextBox 18"/>
              <p:cNvSpPr txBox="1">
                <a:spLocks noChangeArrowheads="1"/>
              </p:cNvSpPr>
              <p:nvPr/>
            </p:nvSpPr>
            <p:spPr bwMode="auto">
              <a:xfrm>
                <a:off x="8348652" y="2235725"/>
                <a:ext cx="39177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3428E"/>
                    </a:solidFill>
                  </a:rPr>
                  <a:t>2</a:t>
                </a:r>
                <a:r>
                  <a:rPr lang="en-US" sz="1700" baseline="30000">
                    <a:solidFill>
                      <a:srgbClr val="03428E"/>
                    </a:solidFill>
                  </a:rPr>
                  <a:t>+</a:t>
                </a:r>
                <a:endParaRPr lang="en-US" sz="1700">
                  <a:solidFill>
                    <a:srgbClr val="03428E"/>
                  </a:solidFill>
                </a:endParaRPr>
              </a:p>
            </p:txBody>
          </p:sp>
          <p:sp>
            <p:nvSpPr>
              <p:cNvPr id="25654" name="TextBox 18"/>
              <p:cNvSpPr txBox="1">
                <a:spLocks noChangeArrowheads="1"/>
              </p:cNvSpPr>
              <p:nvPr/>
            </p:nvSpPr>
            <p:spPr bwMode="auto">
              <a:xfrm>
                <a:off x="8365588" y="508562"/>
                <a:ext cx="39177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3428E"/>
                    </a:solidFill>
                  </a:rPr>
                  <a:t>2</a:t>
                </a:r>
                <a:r>
                  <a:rPr lang="en-US" sz="1700" baseline="30000">
                    <a:solidFill>
                      <a:srgbClr val="03428E"/>
                    </a:solidFill>
                  </a:rPr>
                  <a:t>+</a:t>
                </a:r>
                <a:endParaRPr lang="en-US" sz="1700">
                  <a:solidFill>
                    <a:srgbClr val="03428E"/>
                  </a:solidFill>
                </a:endParaRPr>
              </a:p>
            </p:txBody>
          </p:sp>
        </p:grpSp>
        <p:grpSp>
          <p:nvGrpSpPr>
            <p:cNvPr id="25629" name="Group 71"/>
            <p:cNvGrpSpPr>
              <a:grpSpLocks/>
            </p:cNvGrpSpPr>
            <p:nvPr/>
          </p:nvGrpSpPr>
          <p:grpSpPr bwMode="auto">
            <a:xfrm>
              <a:off x="4050194" y="2277002"/>
              <a:ext cx="1597025" cy="1511300"/>
              <a:chOff x="3897797" y="2124605"/>
              <a:chExt cx="1597025" cy="1511300"/>
            </a:xfrm>
          </p:grpSpPr>
          <p:cxnSp>
            <p:nvCxnSpPr>
              <p:cNvPr id="25639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897797" y="2124605"/>
                <a:ext cx="14414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40" name="Straight Arrow Connector 69"/>
              <p:cNvCxnSpPr>
                <a:cxnSpLocks noChangeShapeType="1"/>
              </p:cNvCxnSpPr>
              <p:nvPr/>
            </p:nvCxnSpPr>
            <p:spPr bwMode="auto">
              <a:xfrm flipH="1">
                <a:off x="4585185" y="2124605"/>
                <a:ext cx="6350" cy="15113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41" name="TextBox 70"/>
              <p:cNvSpPr txBox="1">
                <a:spLocks noChangeArrowheads="1"/>
              </p:cNvSpPr>
              <p:nvPr/>
            </p:nvSpPr>
            <p:spPr bwMode="auto">
              <a:xfrm>
                <a:off x="4616935" y="2377017"/>
                <a:ext cx="877887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 err="1" smtClean="0">
                    <a:solidFill>
                      <a:srgbClr val="FF0000"/>
                    </a:solidFill>
                    <a:latin typeface="Symbol" charset="0"/>
                    <a:cs typeface="Symbol" charset="0"/>
                  </a:rPr>
                  <a:t>γ</a:t>
                </a:r>
                <a:r>
                  <a:rPr lang="en-GB" sz="15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GB" sz="1500" dirty="0">
                    <a:solidFill>
                      <a:srgbClr val="FF0000"/>
                    </a:solidFill>
                  </a:rPr>
                  <a:t>decay</a:t>
                </a:r>
              </a:p>
            </p:txBody>
          </p:sp>
        </p:grpSp>
        <p:grpSp>
          <p:nvGrpSpPr>
            <p:cNvPr id="25630" name="Group 72"/>
            <p:cNvGrpSpPr>
              <a:grpSpLocks/>
            </p:cNvGrpSpPr>
            <p:nvPr/>
          </p:nvGrpSpPr>
          <p:grpSpPr bwMode="auto">
            <a:xfrm>
              <a:off x="2937879" y="1561046"/>
              <a:ext cx="1699288" cy="2011888"/>
              <a:chOff x="-110064" y="1459445"/>
              <a:chExt cx="1699288" cy="2011888"/>
            </a:xfrm>
          </p:grpSpPr>
          <p:sp>
            <p:nvSpPr>
              <p:cNvPr id="25635" name="TextBox 26"/>
              <p:cNvSpPr txBox="1">
                <a:spLocks noChangeArrowheads="1"/>
              </p:cNvSpPr>
              <p:nvPr/>
            </p:nvSpPr>
            <p:spPr bwMode="auto">
              <a:xfrm>
                <a:off x="-110064" y="1716092"/>
                <a:ext cx="75098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aseline="30000">
                    <a:solidFill>
                      <a:srgbClr val="008000"/>
                    </a:solidFill>
                  </a:rPr>
                  <a:t>16</a:t>
                </a:r>
                <a:r>
                  <a:rPr lang="en-US" sz="3000">
                    <a:solidFill>
                      <a:srgbClr val="008000"/>
                    </a:solidFill>
                  </a:rPr>
                  <a:t>N</a:t>
                </a:r>
              </a:p>
            </p:txBody>
          </p:sp>
          <p:sp>
            <p:nvSpPr>
              <p:cNvPr id="25636" name="TextBox 28"/>
              <p:cNvSpPr txBox="1">
                <a:spLocks noChangeArrowheads="1"/>
              </p:cNvSpPr>
              <p:nvPr/>
            </p:nvSpPr>
            <p:spPr bwMode="auto">
              <a:xfrm>
                <a:off x="1225022" y="1459445"/>
                <a:ext cx="36420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008000"/>
                    </a:solidFill>
                  </a:rPr>
                  <a:t>2</a:t>
                </a:r>
                <a:r>
                  <a:rPr lang="en-US" sz="1700" baseline="30000">
                    <a:solidFill>
                      <a:srgbClr val="008000"/>
                    </a:solidFill>
                  </a:rPr>
                  <a:t>-</a:t>
                </a:r>
                <a:endParaRPr lang="en-US" sz="170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25637" name="Straight Arrow Connector 32"/>
              <p:cNvCxnSpPr>
                <a:cxnSpLocks noChangeShapeType="1"/>
              </p:cNvCxnSpPr>
              <p:nvPr/>
            </p:nvCxnSpPr>
            <p:spPr bwMode="auto">
              <a:xfrm>
                <a:off x="626533" y="1794933"/>
                <a:ext cx="592667" cy="1676400"/>
              </a:xfrm>
              <a:prstGeom prst="straightConnector1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38" name="TextBox 36"/>
              <p:cNvSpPr txBox="1">
                <a:spLocks noChangeArrowheads="1"/>
              </p:cNvSpPr>
              <p:nvPr/>
            </p:nvSpPr>
            <p:spPr bwMode="auto">
              <a:xfrm>
                <a:off x="230724" y="1473226"/>
                <a:ext cx="9156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U Passata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00" dirty="0" smtClean="0">
                    <a:solidFill>
                      <a:srgbClr val="008000"/>
                    </a:solidFill>
                    <a:latin typeface="Symbol" charset="0"/>
                    <a:cs typeface="Symbol" charset="0"/>
                  </a:rPr>
                  <a:t>β</a:t>
                </a:r>
                <a:r>
                  <a:rPr lang="en-GB" sz="1500" dirty="0" smtClean="0">
                    <a:solidFill>
                      <a:srgbClr val="008000"/>
                    </a:solidFill>
                  </a:rPr>
                  <a:t>-</a:t>
                </a:r>
                <a:r>
                  <a:rPr lang="en-GB" sz="1500" dirty="0">
                    <a:solidFill>
                      <a:srgbClr val="008000"/>
                    </a:solidFill>
                  </a:rPr>
                  <a:t>decay </a:t>
                </a:r>
              </a:p>
            </p:txBody>
          </p:sp>
        </p:grpSp>
        <p:cxnSp>
          <p:nvCxnSpPr>
            <p:cNvPr id="25631" name="Straight Connector 6"/>
            <p:cNvCxnSpPr>
              <a:cxnSpLocks noChangeShapeType="1"/>
            </p:cNvCxnSpPr>
            <p:nvPr/>
          </p:nvCxnSpPr>
          <p:spPr bwMode="auto">
            <a:xfrm>
              <a:off x="3155893" y="1887543"/>
              <a:ext cx="14414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2" name="Rectangle 2"/>
            <p:cNvSpPr>
              <a:spLocks noChangeArrowheads="1"/>
            </p:cNvSpPr>
            <p:nvPr/>
          </p:nvSpPr>
          <p:spPr bwMode="auto">
            <a:xfrm>
              <a:off x="2977986" y="3589953"/>
              <a:ext cx="104896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500" baseline="30000" dirty="0">
                  <a:solidFill>
                    <a:srgbClr val="03428E"/>
                  </a:solidFill>
                  <a:latin typeface="AU Passata" charset="0"/>
                  <a:ea typeface="ＭＳ Ｐゴシック" charset="0"/>
                  <a:cs typeface="ＭＳ Ｐゴシック" charset="0"/>
                </a:rPr>
                <a:t>12</a:t>
              </a:r>
              <a:r>
                <a:rPr lang="en-GB" sz="2500" dirty="0">
                  <a:solidFill>
                    <a:srgbClr val="03428E"/>
                  </a:solidFill>
                  <a:latin typeface="AU Passata" charset="0"/>
                  <a:ea typeface="ＭＳ Ｐゴシック" charset="0"/>
                  <a:cs typeface="ＭＳ Ｐゴシック" charset="0"/>
                </a:rPr>
                <a:t>C</a:t>
              </a:r>
              <a:r>
                <a:rPr lang="en-GB" sz="2500" dirty="0" smtClean="0">
                  <a:solidFill>
                    <a:srgbClr val="03428E"/>
                  </a:solidFill>
                  <a:latin typeface="AU Passata" charset="0"/>
                  <a:ea typeface="ＭＳ Ｐゴシック" charset="0"/>
                  <a:cs typeface="ＭＳ Ｐゴシック" charset="0"/>
                </a:rPr>
                <a:t>+</a:t>
              </a:r>
              <a:r>
                <a:rPr lang="en-GB" sz="2500" dirty="0" smtClean="0">
                  <a:solidFill>
                    <a:srgbClr val="03428E"/>
                  </a:solidFill>
                  <a:latin typeface="Symbol" charset="0"/>
                  <a:ea typeface="ＭＳ Ｐゴシック" charset="0"/>
                  <a:cs typeface="Symbol" charset="0"/>
                </a:rPr>
                <a:t>α</a:t>
              </a:r>
              <a:endParaRPr lang="en-US" sz="2500" dirty="0">
                <a:solidFill>
                  <a:srgbClr val="000000"/>
                </a:solidFill>
                <a:latin typeface="AU Passata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5633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3644404" y="3805784"/>
              <a:ext cx="402681" cy="715435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4" name="TextBox 28"/>
            <p:cNvSpPr txBox="1">
              <a:spLocks noChangeArrowheads="1"/>
            </p:cNvSpPr>
            <p:nvPr/>
          </p:nvSpPr>
          <p:spPr bwMode="auto">
            <a:xfrm>
              <a:off x="4435448" y="1948921"/>
              <a:ext cx="118494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U Passata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0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-</a:t>
              </a: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, 1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-</a:t>
              </a: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, 2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-</a:t>
              </a:r>
              <a:r>
                <a:rPr lang="en-US" sz="1700">
                  <a:solidFill>
                    <a:srgbClr val="FF0000"/>
                  </a:solidFill>
                  <a:cs typeface="AU Passata" charset="0"/>
                </a:rPr>
                <a:t>, 3</a:t>
              </a:r>
              <a:r>
                <a:rPr lang="en-US" sz="1700" baseline="30000">
                  <a:solidFill>
                    <a:srgbClr val="FF0000"/>
                  </a:solidFill>
                  <a:cs typeface="AU Passata" charset="0"/>
                </a:rPr>
                <a:t>-</a:t>
              </a:r>
              <a:endParaRPr lang="en-US" sz="1700">
                <a:solidFill>
                  <a:srgbClr val="FF0000"/>
                </a:solidFill>
                <a:cs typeface="AU Passata" charset="0"/>
              </a:endParaRPr>
            </a:p>
          </p:txBody>
        </p:sp>
      </p:grpSp>
      <p:pic>
        <p:nvPicPr>
          <p:cNvPr id="83" name="Picture 82" descr="erc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96" y="116632"/>
            <a:ext cx="1080000" cy="1080000"/>
          </a:xfrm>
          <a:prstGeom prst="rect">
            <a:avLst/>
          </a:prstGeom>
        </p:spPr>
      </p:pic>
      <p:sp>
        <p:nvSpPr>
          <p:cNvPr id="85" name="TextBox 111"/>
          <p:cNvSpPr txBox="1">
            <a:spLocks noChangeArrowheads="1"/>
          </p:cNvSpPr>
          <p:nvPr/>
        </p:nvSpPr>
        <p:spPr bwMode="auto">
          <a:xfrm>
            <a:off x="107504" y="6373777"/>
            <a:ext cx="889248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3428E"/>
                </a:solidFill>
              </a:rPr>
              <a:t>Combination of in-house (</a:t>
            </a:r>
            <a:r>
              <a:rPr lang="en-US" sz="1800" dirty="0" err="1" smtClean="0">
                <a:solidFill>
                  <a:srgbClr val="03428E"/>
                </a:solidFill>
              </a:rPr>
              <a:t>VdG</a:t>
            </a:r>
            <a:r>
              <a:rPr lang="en-US" sz="1800" dirty="0" smtClean="0">
                <a:solidFill>
                  <a:srgbClr val="03428E"/>
                </a:solidFill>
              </a:rPr>
              <a:t>), and KVI (NL), JYFL (SF), ANL (US) experiments</a:t>
            </a:r>
            <a:endParaRPr lang="en-US" sz="1800" dirty="0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2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Macintosh HD:Users:gunvor:workdir:partA:figures:WDskema.eps"/>
  <p:tag name="FORMAT" val="png16m"/>
  <p:tag name="RES" val="300"/>
  <p:tag name="BLEND" val="0"/>
  <p:tag name="TRANSPARENT" val="0"/>
  <p:tag name="TBUG" val="0"/>
  <p:tag name="ORIGWIDTH" val="837"/>
  <p:tag name="PICTUREFILESIZE" val="204155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Blank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AU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1453</Words>
  <Application>Microsoft Macintosh PowerPoint</Application>
  <PresentationFormat>On-screen Show (4:3)</PresentationFormat>
  <Paragraphs>212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Office Theme</vt:lpstr>
      <vt:lpstr>ku_dk</vt:lpstr>
      <vt:lpstr>1_Office Theme</vt:lpstr>
      <vt:lpstr>2_Office Theme</vt:lpstr>
      <vt:lpstr>10_Blank</vt:lpstr>
      <vt:lpstr>Graph</vt:lpstr>
      <vt:lpstr>Acrobat Document</vt:lpstr>
      <vt:lpstr>Physics around ISOLDE</vt:lpstr>
      <vt:lpstr>Overview</vt:lpstr>
      <vt:lpstr>The ISOLDE facility</vt:lpstr>
      <vt:lpstr>ISOLDE yields</vt:lpstr>
      <vt:lpstr>Nuclear Structure Themes</vt:lpstr>
      <vt:lpstr>11Be beta-delayed protons ?</vt:lpstr>
      <vt:lpstr>11Be(d,p)12Be reaction</vt:lpstr>
      <vt:lpstr>31Ar decay</vt:lpstr>
      <vt:lpstr>PowerPoint Presentation</vt:lpstr>
      <vt:lpstr>Collaborators / nuclear structure</vt:lpstr>
      <vt:lpstr>Mössbauer spectroscopy @ ISOLDE</vt:lpstr>
      <vt:lpstr>Mössbauer collaboration at ISOLDE/CERN</vt:lpstr>
      <vt:lpstr>PowerPoint Presentation</vt:lpstr>
      <vt:lpstr>PowerPoint Presentation</vt:lpstr>
      <vt:lpstr>PowerPoint Presentation</vt:lpstr>
      <vt:lpstr>Immediate future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kvr</cp:lastModifiedBy>
  <cp:revision>363</cp:revision>
  <cp:lastPrinted>2013-05-02T11:33:53Z</cp:lastPrinted>
  <dcterms:created xsi:type="dcterms:W3CDTF">2012-03-08T16:06:15Z</dcterms:created>
  <dcterms:modified xsi:type="dcterms:W3CDTF">2013-05-02T11:44:33Z</dcterms:modified>
</cp:coreProperties>
</file>