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6" r:id="rId2"/>
    <p:sldId id="310" r:id="rId3"/>
    <p:sldId id="323" r:id="rId4"/>
    <p:sldId id="318" r:id="rId5"/>
    <p:sldId id="315" r:id="rId6"/>
    <p:sldId id="304" r:id="rId7"/>
    <p:sldId id="316" r:id="rId8"/>
    <p:sldId id="307" r:id="rId9"/>
    <p:sldId id="261" r:id="rId10"/>
    <p:sldId id="262" r:id="rId11"/>
    <p:sldId id="317" r:id="rId12"/>
    <p:sldId id="324" r:id="rId13"/>
    <p:sldId id="302" r:id="rId14"/>
    <p:sldId id="320" r:id="rId15"/>
    <p:sldId id="305" r:id="rId16"/>
    <p:sldId id="321" r:id="rId17"/>
    <p:sldId id="32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4" autoAdjust="0"/>
    <p:restoredTop sz="94710" autoAdjust="0"/>
  </p:normalViewPr>
  <p:slideViewPr>
    <p:cSldViewPr>
      <p:cViewPr varScale="1">
        <p:scale>
          <a:sx n="118" d="100"/>
          <a:sy n="118" d="100"/>
        </p:scale>
        <p:origin x="-8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8CF9B7F-4883-4E9D-BBD5-07582B2C9A3F}" type="datetimeFigureOut">
              <a:rPr lang="en-US"/>
              <a:pPr>
                <a:defRPr/>
              </a:pPr>
              <a:t>5/3/2013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D3EC62A-9F68-4E5B-A5D8-5259E559F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Design, installation, optics, interface to trigger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3EC62A-9F68-4E5B-A5D8-5259E559F90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Design, construction, installation, control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3EC62A-9F68-4E5B-A5D8-5259E559F90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3EC62A-9F68-4E5B-A5D8-5259E559F90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E946D-9D1A-4E23-AEDB-731E1BD8CF8D}" type="datetime1">
              <a:rPr lang="en-US" smtClean="0"/>
              <a:t>5/3/2013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BACB4-3B29-484A-A008-336ECF5EA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AE208-0802-4A59-806C-E067FBF2C831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A0330-908F-407E-92D3-7515E8FDF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6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9D6E1-3341-4A3C-A8E4-930C28893DE9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283CA-7BC1-4125-94E8-B70D67227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92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B41BF-185A-4895-8434-30D9979DDA81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68053-50CC-458D-B20B-ADAF868CB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1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10BE-5A71-4C1E-8AD4-B3747D43D973}" type="datetime1">
              <a:rPr lang="en-US" smtClean="0"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9992E-05CE-4AEF-A683-88983814E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77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DCCC4-8F11-422B-A399-4D947318B7EF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51471-5D94-4CF3-BF77-3486EA8A1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3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5B01B-BF53-4005-A83E-1D8BC415ABC0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318EC-E966-4ABD-AF09-08C17EA17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1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33F7B-562B-4081-9CC8-61D9322A8850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4FB68-B3CB-49FA-B90A-841C8737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8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D9CAF-8083-41B7-A594-79A6869C17BF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16C31-A4F8-4CB8-A6A4-8EF681915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2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CDED-B629-44B6-BB34-EB89EE8BADBF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7BD07-D4D8-41BD-BD9E-D17811C1D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7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0948C-8C36-404C-B62C-990127CBAF11}" type="datetime1">
              <a:rPr lang="en-US" smtClean="0"/>
              <a:t>5/3/2013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E3949-2F3D-4FCE-873B-62296000D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828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70E812-8974-4E58-A618-38598DF686CA}" type="datetime1">
              <a:rPr lang="en-US" smtClean="0"/>
              <a:t>5/3/2013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514600" y="6356350"/>
            <a:ext cx="3886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9E351B-8CC8-4E54-8302-04BD3080E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pic>
        <p:nvPicPr>
          <p:cNvPr id="1034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9525"/>
            <a:ext cx="796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552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5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5000" u="sng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 u="sng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8839200" cy="3124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DISCOVERY-HEHI Group</a:t>
            </a:r>
            <a:br>
              <a:rPr lang="en-US" dirty="0" smtClean="0"/>
            </a:br>
            <a:r>
              <a:rPr lang="en-US" dirty="0" smtClean="0"/>
              <a:t>@ NBI</a:t>
            </a:r>
            <a:br>
              <a:rPr lang="en-US" dirty="0" smtClean="0"/>
            </a:br>
            <a:r>
              <a:rPr lang="en-US" dirty="0" smtClean="0"/>
              <a:t>Working on ALICE</a:t>
            </a:r>
            <a:endParaRPr lang="en-US" dirty="0"/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533400" y="4495800"/>
            <a:ext cx="7854696" cy="1752600"/>
          </a:xfrm>
        </p:spPr>
        <p:txBody>
          <a:bodyPr/>
          <a:lstStyle/>
          <a:p>
            <a:pPr marR="0" algn="ctr"/>
            <a:r>
              <a:rPr lang="en-US" dirty="0" err="1" smtClean="0"/>
              <a:t>Kristjan</a:t>
            </a:r>
            <a:r>
              <a:rPr lang="en-US" dirty="0" smtClean="0"/>
              <a:t> </a:t>
            </a:r>
            <a:r>
              <a:rPr lang="en-US" dirty="0" err="1" smtClean="0"/>
              <a:t>Gulbrandsen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Forward Multiplicity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962400"/>
            <a:ext cx="8458200" cy="2286000"/>
          </a:xfrm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Only detector in ALICE with high segmentation at forward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(-3.4 &lt;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&lt; -1.7 and 1.7 &lt;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&lt; 5.0)</a:t>
            </a:r>
            <a:endParaRPr lang="en-US" dirty="0" smtClean="0">
              <a:latin typeface="Symbol" pitchFamily="18" charset="2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51200 silicon strips - radial and </a:t>
            </a:r>
            <a:r>
              <a:rPr lang="en-US" dirty="0" err="1" smtClean="0"/>
              <a:t>azimuthal</a:t>
            </a:r>
            <a:r>
              <a:rPr lang="en-US" dirty="0" smtClean="0"/>
              <a:t> segmentation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/>
              <a:t>P</a:t>
            </a:r>
            <a:r>
              <a:rPr lang="en-US" dirty="0" smtClean="0"/>
              <a:t>osition </a:t>
            </a:r>
            <a:r>
              <a:rPr lang="en-US" dirty="0" smtClean="0"/>
              <a:t>and energy information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Hit information can be used in </a:t>
            </a:r>
            <a:r>
              <a:rPr lang="en-US" dirty="0" err="1" smtClean="0"/>
              <a:t>p+p</a:t>
            </a:r>
            <a:r>
              <a:rPr lang="en-US" dirty="0" smtClean="0"/>
              <a:t> for particles detection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Energy information used in </a:t>
            </a:r>
            <a:r>
              <a:rPr lang="en-US" dirty="0" err="1" smtClean="0"/>
              <a:t>Pb+Pb</a:t>
            </a:r>
            <a:r>
              <a:rPr lang="en-US" dirty="0" smtClean="0"/>
              <a:t> (high occupancy)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63D7B-06DE-4104-9236-7432E51E668A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14341" name="Picture 1" descr="http://fmd.nbi.dk/fmd/shift_guide/fmd_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7974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2 5"/>
          <p:cNvSpPr/>
          <p:nvPr/>
        </p:nvSpPr>
        <p:spPr>
          <a:xfrm>
            <a:off x="3730625" y="2209800"/>
            <a:ext cx="304800" cy="304800"/>
          </a:xfrm>
          <a:prstGeom prst="irregularSeal2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4825" y="3276600"/>
            <a:ext cx="1747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Interaction Point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rot="16200000" flipV="1">
            <a:off x="3520282" y="2877343"/>
            <a:ext cx="762000" cy="365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1242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FMD Construction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IMG_0024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40766"/>
            <a:ext cx="2133600" cy="216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38600"/>
            <a:ext cx="1699049" cy="216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ALICE-InnerDetecto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807" y="4143374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6971607" y="4143374"/>
            <a:ext cx="343593" cy="123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978534" y="4572000"/>
            <a:ext cx="336666" cy="1828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7" descr="IMG_0276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" b="3854"/>
          <a:stretch>
            <a:fillRect/>
          </a:stretch>
        </p:blipFill>
        <p:spPr bwMode="auto">
          <a:xfrm>
            <a:off x="30480" y="3917242"/>
            <a:ext cx="3584171" cy="263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30504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/>
          <a:stretch>
            <a:fillRect/>
          </a:stretch>
        </p:blipFill>
        <p:spPr bwMode="auto">
          <a:xfrm>
            <a:off x="58190" y="1447801"/>
            <a:ext cx="3792574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IMG_4243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419225"/>
            <a:ext cx="3492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FMD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C:\home\fmd\plots\AstridJuly06\ADC_spectrum_H2_S71_s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0" r="6351"/>
          <a:stretch/>
        </p:blipFill>
        <p:spPr bwMode="auto">
          <a:xfrm>
            <a:off x="4800600" y="2410654"/>
            <a:ext cx="4147842" cy="29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2" t="924" r="620" b="7805"/>
          <a:stretch/>
        </p:blipFill>
        <p:spPr>
          <a:xfrm>
            <a:off x="533400" y="1576342"/>
            <a:ext cx="4038600" cy="474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Hydrodynamics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229600" cy="1981200"/>
          </a:xfrm>
        </p:spPr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Asymmetry in region of interaction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Produces asymmetric azimuthal distribution of particles from pressure gradient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Can measure this final asymmetry</a:t>
            </a:r>
          </a:p>
          <a:p>
            <a:pPr marL="641033" lvl="1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- second moment of </a:t>
            </a:r>
            <a:r>
              <a:rPr lang="en-US" dirty="0"/>
              <a:t>F</a:t>
            </a:r>
            <a:r>
              <a:rPr lang="en-US" dirty="0" smtClean="0"/>
              <a:t>ourier expansion</a:t>
            </a:r>
          </a:p>
          <a:p>
            <a:pPr marL="641033" lvl="1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Related to viscosity of the medium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9D135-1372-4B3A-A34B-7B771E47B3A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797300"/>
            <a:ext cx="32956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4" descr="expans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71" y="3797300"/>
            <a:ext cx="22225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281"/>
          <p:cNvSpPr txBox="1">
            <a:spLocks noChangeArrowheads="1"/>
          </p:cNvSpPr>
          <p:nvPr/>
        </p:nvSpPr>
        <p:spPr bwMode="auto">
          <a:xfrm>
            <a:off x="5233722" y="6046787"/>
            <a:ext cx="3319998" cy="3538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0" tIns="45687" rIns="91370" bIns="45687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North Carolina State University 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– </a:t>
            </a:r>
            <a:r>
              <a:rPr lang="en-US" sz="1000" dirty="0" err="1" smtClean="0">
                <a:solidFill>
                  <a:srgbClr val="000000"/>
                </a:solidFill>
                <a:latin typeface="Arial" charset="0"/>
              </a:rPr>
              <a:t>JETLab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– Cold Atoms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  <a:latin typeface="Arial" charset="0"/>
              </a:rPr>
              <a:t>http://</a:t>
            </a:r>
            <a:r>
              <a:rPr lang="en-US" sz="700" dirty="0" smtClean="0">
                <a:solidFill>
                  <a:srgbClr val="000000"/>
                </a:solidFill>
                <a:latin typeface="Arial" charset="0"/>
              </a:rPr>
              <a:t>www.physics.ncsu.edu/jet/news/index.html</a:t>
            </a:r>
            <a:endParaRPr lang="en-US" sz="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4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65235"/>
            <a:ext cx="4648200" cy="3164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382000" cy="5105400"/>
          </a:xfrm>
        </p:spPr>
        <p:txBody>
          <a:bodyPr/>
          <a:lstStyle/>
          <a:p>
            <a:r>
              <a:rPr lang="en-US" dirty="0" smtClean="0"/>
              <a:t>Q-</a:t>
            </a:r>
            <a:r>
              <a:rPr lang="en-US" dirty="0" err="1" smtClean="0"/>
              <a:t>Cumulant</a:t>
            </a:r>
            <a:r>
              <a:rPr lang="en-US" dirty="0" smtClean="0"/>
              <a:t> (correlation) method used</a:t>
            </a:r>
          </a:p>
          <a:p>
            <a:pPr lvl="1"/>
            <a:r>
              <a:rPr lang="en-US" dirty="0" smtClean="0"/>
              <a:t>Does not require measuring symmetry plane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Higher order correlations can</a:t>
            </a:r>
            <a:br>
              <a:rPr lang="en-US" dirty="0" smtClean="0"/>
            </a:br>
            <a:r>
              <a:rPr lang="en-US" dirty="0" smtClean="0"/>
              <a:t>be computed</a:t>
            </a:r>
          </a:p>
          <a:p>
            <a:pPr lvl="2"/>
            <a:r>
              <a:rPr lang="en-US" dirty="0" smtClean="0"/>
              <a:t>Less sensitive to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non-collective effects</a:t>
            </a:r>
          </a:p>
          <a:p>
            <a:pPr lvl="1"/>
            <a:r>
              <a:rPr lang="en-US" dirty="0" smtClean="0"/>
              <a:t>Higher order correlations agree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" y="2426053"/>
            <a:ext cx="7315200" cy="100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4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Production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93765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 measure distribution of produced particles</a:t>
            </a:r>
          </a:p>
          <a:p>
            <a:r>
              <a:rPr lang="en-US" dirty="0" smtClean="0"/>
              <a:t>Most energy goes into production of particles at </a:t>
            </a:r>
            <a:r>
              <a:rPr lang="en-US" dirty="0" err="1" smtClean="0"/>
              <a:t>midrapidity</a:t>
            </a:r>
            <a:endParaRPr lang="en-US" dirty="0" smtClean="0"/>
          </a:p>
          <a:p>
            <a:pPr lvl="1"/>
            <a:r>
              <a:rPr lang="en-US" dirty="0" smtClean="0"/>
              <a:t>~ 17000 particles produced in central collision</a:t>
            </a:r>
          </a:p>
          <a:p>
            <a:pPr lvl="1"/>
            <a:r>
              <a:rPr lang="en-US" dirty="0" smtClean="0"/>
              <a:t>Energy density greater than 15 </a:t>
            </a:r>
            <a:r>
              <a:rPr lang="en-US" dirty="0" err="1" smtClean="0"/>
              <a:t>GeV</a:t>
            </a:r>
            <a:r>
              <a:rPr lang="en-US" dirty="0" smtClean="0"/>
              <a:t>/fm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55276"/>
            <a:ext cx="4343400" cy="2945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55275"/>
            <a:ext cx="4343400" cy="29455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6183868"/>
            <a:ext cx="170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arXiv:1304.0347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382000" cy="4670973"/>
          </a:xfrm>
        </p:spPr>
        <p:txBody>
          <a:bodyPr/>
          <a:lstStyle/>
          <a:p>
            <a:r>
              <a:rPr lang="en-US" dirty="0" smtClean="0"/>
              <a:t>Simple assumptions used to transform from </a:t>
            </a:r>
            <a:r>
              <a:rPr lang="en-US" dirty="0" err="1" smtClean="0"/>
              <a:t>pseudorapidity</a:t>
            </a:r>
            <a:r>
              <a:rPr lang="en-US" dirty="0" smtClean="0"/>
              <a:t> to rapidity</a:t>
            </a:r>
          </a:p>
          <a:p>
            <a:r>
              <a:rPr lang="en-US" dirty="0" smtClean="0"/>
              <a:t>Gaussian distribution found</a:t>
            </a:r>
          </a:p>
          <a:p>
            <a:pPr lvl="1"/>
            <a:r>
              <a:rPr lang="en-US" dirty="0" smtClean="0"/>
              <a:t>Wider than predicted by</a:t>
            </a:r>
            <a:br>
              <a:rPr lang="en-US" dirty="0" smtClean="0"/>
            </a:br>
            <a:r>
              <a:rPr lang="en-US" dirty="0" smtClean="0"/>
              <a:t>Landau hydrodynamics</a:t>
            </a:r>
          </a:p>
          <a:p>
            <a:r>
              <a:rPr lang="en-US" dirty="0" smtClean="0"/>
              <a:t>Deviation from Landau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hydrodynamics new at LHC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52800"/>
            <a:ext cx="4191000" cy="2842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6260068"/>
            <a:ext cx="170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arXiv:1304.0347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414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524000"/>
            <a:ext cx="8862127" cy="4800600"/>
          </a:xfrm>
        </p:spPr>
        <p:txBody>
          <a:bodyPr/>
          <a:lstStyle/>
          <a:p>
            <a:r>
              <a:rPr lang="da-DK" dirty="0" smtClean="0"/>
              <a:t>LHC will have a major shutdown in 2018 for a luminosity upgrade</a:t>
            </a:r>
            <a:endParaRPr lang="en-US" dirty="0" smtClean="0"/>
          </a:p>
          <a:p>
            <a:r>
              <a:rPr lang="en-US" dirty="0" smtClean="0"/>
              <a:t>Forward Centrality Trigger</a:t>
            </a:r>
          </a:p>
          <a:p>
            <a:pPr lvl="1"/>
            <a:r>
              <a:rPr lang="en-US" dirty="0" smtClean="0"/>
              <a:t>New trigger detector needed for ALICE</a:t>
            </a:r>
          </a:p>
          <a:p>
            <a:pPr lvl="1"/>
            <a:r>
              <a:rPr lang="en-US" dirty="0" smtClean="0"/>
              <a:t>Combine 3 separate </a:t>
            </a:r>
            <a:r>
              <a:rPr lang="en-US" dirty="0" err="1" smtClean="0"/>
              <a:t>subdetectors</a:t>
            </a:r>
            <a:r>
              <a:rPr lang="en-US" dirty="0" smtClean="0"/>
              <a:t> (V0, T0, FMD)</a:t>
            </a:r>
          </a:p>
          <a:p>
            <a:pPr lvl="1"/>
            <a:r>
              <a:rPr lang="en-US" dirty="0" smtClean="0"/>
              <a:t>New Micro-Channel Plate detector proposed (Cerenkov radiator)</a:t>
            </a:r>
          </a:p>
          <a:p>
            <a:r>
              <a:rPr lang="en-US" dirty="0" smtClean="0"/>
              <a:t>Upgraded laser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igher luminosity will produce space-charge effects in TPC</a:t>
            </a:r>
          </a:p>
          <a:p>
            <a:pPr lvl="1"/>
            <a:r>
              <a:rPr lang="en-US" dirty="0" smtClean="0"/>
              <a:t>Upgrade current laser to allow for more continuous calibration</a:t>
            </a:r>
          </a:p>
          <a:p>
            <a:r>
              <a:rPr lang="en-US" dirty="0" smtClean="0"/>
              <a:t>Along with many more interesting analyses of the ALICE data!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" b="6033"/>
          <a:stretch/>
        </p:blipFill>
        <p:spPr bwMode="auto">
          <a:xfrm>
            <a:off x="7162800" y="2024375"/>
            <a:ext cx="1717221" cy="17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8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410200" cy="1143000"/>
          </a:xfrm>
        </p:spPr>
        <p:txBody>
          <a:bodyPr/>
          <a:lstStyle/>
          <a:p>
            <a:r>
              <a:rPr lang="en-US" dirty="0" smtClean="0"/>
              <a:t>HEHI Group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529512" y="1143000"/>
            <a:ext cx="2975688" cy="533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2000" dirty="0" smtClean="0">
                <a:solidFill>
                  <a:srgbClr val="0000FF"/>
                </a:solidFill>
              </a:rPr>
              <a:t>Perm. </a:t>
            </a:r>
            <a:r>
              <a:rPr lang="da-DK" sz="2000" dirty="0" err="1" smtClean="0">
                <a:solidFill>
                  <a:srgbClr val="0000FF"/>
                </a:solidFill>
              </a:rPr>
              <a:t>Staff</a:t>
            </a:r>
            <a:r>
              <a:rPr lang="da-DK" sz="2000" dirty="0" smtClean="0">
                <a:solidFill>
                  <a:srgbClr val="0000FF"/>
                </a:solidFill>
              </a:rPr>
              <a:t>:</a:t>
            </a:r>
          </a:p>
          <a:p>
            <a:pPr lvl="1" algn="l"/>
            <a:r>
              <a:rPr lang="da-DK" sz="2000" dirty="0" smtClean="0"/>
              <a:t>Ian </a:t>
            </a:r>
            <a:r>
              <a:rPr lang="da-DK" sz="2000" dirty="0" err="1" smtClean="0"/>
              <a:t>Bearden</a:t>
            </a:r>
            <a:endParaRPr lang="da-DK" sz="2000" dirty="0" smtClean="0"/>
          </a:p>
          <a:p>
            <a:pPr lvl="1" algn="l"/>
            <a:r>
              <a:rPr lang="da-DK" sz="2000" dirty="0" smtClean="0"/>
              <a:t>Hans Bøggild (Emeritus)</a:t>
            </a:r>
            <a:endParaRPr lang="da-DK" sz="2000" dirty="0"/>
          </a:p>
          <a:p>
            <a:pPr lvl="1" algn="l"/>
            <a:r>
              <a:rPr lang="da-DK" sz="2000" dirty="0"/>
              <a:t>Jens Jørgen </a:t>
            </a:r>
            <a:r>
              <a:rPr lang="da-DK" sz="2000" dirty="0" smtClean="0"/>
              <a:t>Gaardhøje</a:t>
            </a:r>
          </a:p>
          <a:p>
            <a:pPr lvl="1" algn="l"/>
            <a:r>
              <a:rPr lang="da-DK" sz="2000" dirty="0" smtClean="0"/>
              <a:t>Børge Svane Nielsen</a:t>
            </a:r>
          </a:p>
          <a:p>
            <a:pPr algn="l"/>
            <a:r>
              <a:rPr lang="da-DK" sz="2000" dirty="0" smtClean="0">
                <a:solidFill>
                  <a:srgbClr val="0000FF"/>
                </a:solidFill>
              </a:rPr>
              <a:t>Temp. </a:t>
            </a:r>
            <a:r>
              <a:rPr lang="da-DK" sz="2000" dirty="0" err="1" smtClean="0">
                <a:solidFill>
                  <a:srgbClr val="0000FF"/>
                </a:solidFill>
              </a:rPr>
              <a:t>Staff</a:t>
            </a:r>
            <a:r>
              <a:rPr lang="da-DK" sz="2000" dirty="0" smtClean="0">
                <a:solidFill>
                  <a:srgbClr val="0000FF"/>
                </a:solidFill>
              </a:rPr>
              <a:t>: </a:t>
            </a:r>
          </a:p>
          <a:p>
            <a:pPr lvl="1" algn="l"/>
            <a:r>
              <a:rPr lang="da-DK" sz="2000" dirty="0" smtClean="0"/>
              <a:t>Christian Holm Christensen</a:t>
            </a:r>
          </a:p>
          <a:p>
            <a:pPr lvl="1" algn="l"/>
            <a:r>
              <a:rPr lang="da-DK" sz="2000" dirty="0" smtClean="0"/>
              <a:t>Kristjan Gulbrandsen</a:t>
            </a:r>
          </a:p>
          <a:p>
            <a:pPr algn="l"/>
            <a:r>
              <a:rPr lang="da-DK" sz="2000" dirty="0" err="1" smtClean="0">
                <a:solidFill>
                  <a:srgbClr val="0000FF"/>
                </a:solidFill>
              </a:rPr>
              <a:t>PostDocs</a:t>
            </a:r>
            <a:r>
              <a:rPr lang="da-DK" sz="2000" dirty="0" smtClean="0">
                <a:solidFill>
                  <a:srgbClr val="0000FF"/>
                </a:solidFill>
              </a:rPr>
              <a:t>: </a:t>
            </a:r>
          </a:p>
          <a:p>
            <a:pPr lvl="1" algn="l"/>
            <a:r>
              <a:rPr lang="da-DK" sz="2000" dirty="0" smtClean="0"/>
              <a:t>Ante Bilandzic</a:t>
            </a:r>
          </a:p>
          <a:p>
            <a:pPr lvl="1" algn="l"/>
            <a:r>
              <a:rPr lang="da-DK" sz="2000" dirty="0" smtClean="0"/>
              <a:t>Marek Chojnacki</a:t>
            </a:r>
            <a:endParaRPr lang="da-DK" sz="2000" dirty="0" smtClean="0">
              <a:sym typeface="Wingdings"/>
            </a:endParaRPr>
          </a:p>
          <a:p>
            <a:pPr lvl="1" algn="l"/>
            <a:r>
              <a:rPr lang="da-DK" sz="2000" dirty="0" smtClean="0"/>
              <a:t>Hajrah Tabassam</a:t>
            </a:r>
          </a:p>
          <a:p>
            <a:pPr algn="l"/>
            <a:r>
              <a:rPr lang="da-DK" sz="2000" dirty="0" err="1" smtClean="0">
                <a:solidFill>
                  <a:srgbClr val="0000FF"/>
                </a:solidFill>
              </a:rPr>
              <a:t>Ph</a:t>
            </a:r>
            <a:r>
              <a:rPr lang="da-DK" sz="2000" dirty="0" smtClean="0">
                <a:solidFill>
                  <a:srgbClr val="0000FF"/>
                </a:solidFill>
              </a:rPr>
              <a:t>. D. students: </a:t>
            </a:r>
          </a:p>
          <a:p>
            <a:pPr lvl="1" algn="l"/>
            <a:r>
              <a:rPr lang="da-DK" sz="2000" dirty="0"/>
              <a:t>Alexander </a:t>
            </a:r>
            <a:r>
              <a:rPr lang="da-DK" sz="2000" dirty="0" smtClean="0"/>
              <a:t>Hansen</a:t>
            </a:r>
          </a:p>
          <a:p>
            <a:pPr lvl="1" algn="l"/>
            <a:r>
              <a:rPr lang="da-DK" sz="2000" dirty="0" smtClean="0"/>
              <a:t>Valentina Zaccolo</a:t>
            </a:r>
          </a:p>
          <a:p>
            <a:pPr algn="l"/>
            <a:r>
              <a:rPr lang="da-DK" sz="2000" dirty="0" smtClean="0">
                <a:solidFill>
                  <a:srgbClr val="0000FF"/>
                </a:solidFill>
              </a:rPr>
              <a:t>Undergraduate students: </a:t>
            </a:r>
            <a:endParaRPr lang="da-DK" sz="2000" dirty="0" smtClean="0"/>
          </a:p>
          <a:p>
            <a:pPr lvl="1" algn="l"/>
            <a:r>
              <a:rPr lang="da-DK" sz="2000" dirty="0" smtClean="0"/>
              <a:t>Lasse Albæk</a:t>
            </a:r>
          </a:p>
          <a:p>
            <a:pPr lvl="1" algn="l"/>
            <a:r>
              <a:rPr lang="da-DK" sz="2000" dirty="0" smtClean="0"/>
              <a:t>Peter Jochumzsen</a:t>
            </a:r>
          </a:p>
          <a:p>
            <a:pPr lvl="1" algn="l"/>
            <a:r>
              <a:rPr lang="da-DK" sz="2000" dirty="0" smtClean="0"/>
              <a:t>Bastian Poulsen</a:t>
            </a:r>
          </a:p>
          <a:p>
            <a:pPr lvl="1" algn="l"/>
            <a:r>
              <a:rPr lang="da-DK" sz="2000" dirty="0" smtClean="0"/>
              <a:t>Thomas </a:t>
            </a:r>
            <a:r>
              <a:rPr lang="da-DK" sz="2000" dirty="0" err="1" smtClean="0"/>
              <a:t>Schwanberger</a:t>
            </a:r>
            <a:endParaRPr lang="da-DK" sz="2000" dirty="0" smtClean="0"/>
          </a:p>
          <a:p>
            <a:pPr algn="l"/>
            <a:r>
              <a:rPr lang="da-DK" sz="2000" dirty="0" smtClean="0">
                <a:solidFill>
                  <a:srgbClr val="0000FF"/>
                </a:solidFill>
              </a:rPr>
              <a:t>Techn.&amp; Eng.:</a:t>
            </a:r>
            <a:endParaRPr lang="da-DK" sz="2000" dirty="0">
              <a:solidFill>
                <a:srgbClr val="0000FF"/>
              </a:solidFill>
            </a:endParaRPr>
          </a:p>
          <a:p>
            <a:pPr lvl="1" algn="l"/>
            <a:r>
              <a:rPr lang="da-DK" sz="2000" dirty="0"/>
              <a:t>Henrik Bertelsen</a:t>
            </a:r>
          </a:p>
          <a:p>
            <a:pPr lvl="1" algn="l"/>
            <a:r>
              <a:rPr lang="da-DK" sz="2000" dirty="0" smtClean="0"/>
              <a:t>Aksel Boiesen</a:t>
            </a:r>
          </a:p>
          <a:p>
            <a:pPr lvl="1" algn="l"/>
            <a:r>
              <a:rPr lang="da-DK" sz="2000" dirty="0" smtClean="0"/>
              <a:t>Jimmy </a:t>
            </a:r>
            <a:r>
              <a:rPr lang="da-DK" sz="2000" dirty="0"/>
              <a:t>K. </a:t>
            </a:r>
            <a:r>
              <a:rPr lang="da-DK" sz="2000" dirty="0" smtClean="0"/>
              <a:t>Hansen</a:t>
            </a:r>
            <a:endParaRPr lang="da-DK" sz="2000" dirty="0"/>
          </a:p>
          <a:p>
            <a:pPr lvl="1" algn="l"/>
            <a:endParaRPr lang="da-DK" sz="2000" dirty="0"/>
          </a:p>
          <a:p>
            <a:pPr lvl="1" algn="l"/>
            <a:endParaRPr lang="da-DK" sz="1800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7" name="Billede 9" descr="phase-diagram.jpg"/>
          <p:cNvPicPr>
            <a:picLocks noChangeAspect="1"/>
          </p:cNvPicPr>
          <p:nvPr/>
        </p:nvPicPr>
        <p:blipFill>
          <a:blip r:embed="rId2"/>
          <a:srcRect l="5057" t="-4588" r="4334" b="11646"/>
          <a:stretch>
            <a:fillRect/>
          </a:stretch>
        </p:blipFill>
        <p:spPr>
          <a:xfrm>
            <a:off x="6291251" y="5167279"/>
            <a:ext cx="1709749" cy="1690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kstfelt 16"/>
          <p:cNvSpPr txBox="1"/>
          <p:nvPr/>
        </p:nvSpPr>
        <p:spPr>
          <a:xfrm>
            <a:off x="3986231" y="5168205"/>
            <a:ext cx="2262169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Funded</a:t>
            </a:r>
            <a:r>
              <a:rPr lang="da-DK" sz="1400" dirty="0" smtClean="0"/>
              <a:t> By:</a:t>
            </a:r>
          </a:p>
          <a:p>
            <a:r>
              <a:rPr lang="da-DK" sz="1400" dirty="0" smtClean="0">
                <a:solidFill>
                  <a:srgbClr val="FF0000"/>
                </a:solidFill>
              </a:rPr>
              <a:t>-Danish Natural Science</a:t>
            </a:r>
          </a:p>
          <a:p>
            <a:r>
              <a:rPr lang="da-DK" sz="1400" dirty="0" smtClean="0">
                <a:solidFill>
                  <a:srgbClr val="FF0000"/>
                </a:solidFill>
              </a:rPr>
              <a:t>  Research </a:t>
            </a:r>
            <a:r>
              <a:rPr lang="da-DK" sz="1400" dirty="0" err="1" smtClean="0">
                <a:solidFill>
                  <a:srgbClr val="FF0000"/>
                </a:solidFill>
              </a:rPr>
              <a:t>Council</a:t>
            </a:r>
            <a:r>
              <a:rPr lang="da-DK" sz="1400" dirty="0" smtClean="0">
                <a:solidFill>
                  <a:srgbClr val="FF0000"/>
                </a:solidFill>
              </a:rPr>
              <a:t>(FNU)</a:t>
            </a:r>
          </a:p>
          <a:p>
            <a:r>
              <a:rPr lang="da-DK" sz="1400" dirty="0" smtClean="0">
                <a:solidFill>
                  <a:srgbClr val="FF0000"/>
                </a:solidFill>
              </a:rPr>
              <a:t>-Danish Basic Research</a:t>
            </a:r>
          </a:p>
          <a:p>
            <a:r>
              <a:rPr lang="da-DK" sz="1400" dirty="0" smtClean="0">
                <a:solidFill>
                  <a:srgbClr val="FF0000"/>
                </a:solidFill>
              </a:rPr>
              <a:t>  Foundation (GF)</a:t>
            </a:r>
          </a:p>
          <a:p>
            <a:r>
              <a:rPr lang="da-DK" sz="1400" dirty="0" smtClean="0">
                <a:solidFill>
                  <a:srgbClr val="FF0000"/>
                </a:solidFill>
              </a:rPr>
              <a:t>-Carlsberg Foundation</a:t>
            </a:r>
            <a:endParaRPr lang="da-DK" sz="1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r="6912"/>
          <a:stretch/>
        </p:blipFill>
        <p:spPr>
          <a:xfrm>
            <a:off x="3657600" y="1309410"/>
            <a:ext cx="4953000" cy="37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Large Ion Collider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4800" y="1524000"/>
            <a:ext cx="7162800" cy="4868185"/>
            <a:chOff x="1143000" y="1600199"/>
            <a:chExt cx="7162800" cy="48681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600199"/>
              <a:ext cx="7162800" cy="486818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943600" y="1600199"/>
              <a:ext cx="2362200" cy="1600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1143000" y="1828800"/>
            <a:ext cx="4267200" cy="1806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676400" y="4114800"/>
            <a:ext cx="43434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53" y="4229099"/>
            <a:ext cx="2472847" cy="246784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524000" y="3994652"/>
            <a:ext cx="3429000" cy="14683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440680" y="4710555"/>
            <a:ext cx="609600" cy="1309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00800" y="4862955"/>
            <a:ext cx="609600" cy="1309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20000" y="4267200"/>
            <a:ext cx="1354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</a:t>
            </a:r>
          </a:p>
          <a:p>
            <a:r>
              <a:rPr lang="en-US" dirty="0" smtClean="0"/>
              <a:t>Multiplicity</a:t>
            </a:r>
          </a:p>
          <a:p>
            <a:r>
              <a:rPr lang="en-US" dirty="0" smtClean="0"/>
              <a:t>Detector</a:t>
            </a:r>
          </a:p>
          <a:p>
            <a:r>
              <a:rPr lang="en-US" dirty="0" smtClean="0"/>
              <a:t>(FMD)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019800" y="4610100"/>
            <a:ext cx="1524000" cy="190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010400" y="4800600"/>
            <a:ext cx="5334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15000" y="1325880"/>
            <a:ext cx="340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Projection Chamber (TPC)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02026"/>
            <a:ext cx="4059106" cy="284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34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" dur="16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Official </a:t>
            </a:r>
            <a:r>
              <a:rPr lang="en-US" dirty="0"/>
              <a:t>P</a:t>
            </a:r>
            <a:r>
              <a:rPr lang="en-US" dirty="0" smtClean="0"/>
              <a:t>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524000"/>
            <a:ext cx="5638800" cy="4800600"/>
          </a:xfrm>
        </p:spPr>
        <p:txBody>
          <a:bodyPr/>
          <a:lstStyle/>
          <a:p>
            <a:r>
              <a:rPr lang="en-US" dirty="0" smtClean="0"/>
              <a:t>Ian Bearden</a:t>
            </a:r>
          </a:p>
          <a:p>
            <a:pPr lvl="1"/>
            <a:r>
              <a:rPr lang="en-US" dirty="0" smtClean="0"/>
              <a:t>Editorial Board </a:t>
            </a:r>
            <a:r>
              <a:rPr lang="en-US" dirty="0" smtClean="0"/>
              <a:t>member</a:t>
            </a:r>
            <a:endParaRPr lang="en-US" dirty="0" smtClean="0"/>
          </a:p>
          <a:p>
            <a:r>
              <a:rPr lang="en-US" dirty="0" smtClean="0"/>
              <a:t>Jens </a:t>
            </a:r>
            <a:r>
              <a:rPr lang="en-US" dirty="0" err="1" smtClean="0"/>
              <a:t>Jørgen</a:t>
            </a:r>
            <a:r>
              <a:rPr lang="en-US" dirty="0" smtClean="0"/>
              <a:t> </a:t>
            </a:r>
            <a:r>
              <a:rPr lang="en-US" dirty="0" err="1" smtClean="0"/>
              <a:t>Gaardhøje</a:t>
            </a:r>
            <a:endParaRPr lang="en-US" dirty="0" smtClean="0"/>
          </a:p>
          <a:p>
            <a:pPr lvl="1"/>
            <a:r>
              <a:rPr lang="en-US" dirty="0" smtClean="0"/>
              <a:t>CERN council</a:t>
            </a:r>
          </a:p>
          <a:p>
            <a:pPr lvl="1"/>
            <a:r>
              <a:rPr lang="en-US" dirty="0" smtClean="0"/>
              <a:t>ALICE Management Board</a:t>
            </a:r>
          </a:p>
          <a:p>
            <a:pPr lvl="1"/>
            <a:r>
              <a:rPr lang="en-US" dirty="0" smtClean="0"/>
              <a:t>FMD project leader</a:t>
            </a:r>
          </a:p>
          <a:p>
            <a:r>
              <a:rPr lang="en-US" dirty="0" err="1" smtClean="0"/>
              <a:t>Kristjan</a:t>
            </a:r>
            <a:r>
              <a:rPr lang="en-US" dirty="0" smtClean="0"/>
              <a:t> </a:t>
            </a:r>
            <a:r>
              <a:rPr lang="en-US" dirty="0" err="1" smtClean="0"/>
              <a:t>Gulbrandsen</a:t>
            </a:r>
            <a:endParaRPr lang="en-US" dirty="0" smtClean="0"/>
          </a:p>
          <a:p>
            <a:pPr lvl="1"/>
            <a:r>
              <a:rPr lang="en-US" dirty="0" smtClean="0"/>
              <a:t>Physics Analysis Group </a:t>
            </a:r>
            <a:r>
              <a:rPr lang="en-US" dirty="0" err="1"/>
              <a:t>c</a:t>
            </a:r>
            <a:r>
              <a:rPr lang="en-US" dirty="0" err="1" smtClean="0"/>
              <a:t>onvenor</a:t>
            </a:r>
            <a:endParaRPr lang="en-US" dirty="0" smtClean="0"/>
          </a:p>
          <a:p>
            <a:r>
              <a:rPr lang="en-US" dirty="0" err="1" smtClean="0"/>
              <a:t>Børge</a:t>
            </a:r>
            <a:r>
              <a:rPr lang="en-US" dirty="0" smtClean="0"/>
              <a:t> </a:t>
            </a:r>
            <a:r>
              <a:rPr lang="en-US" dirty="0" err="1" smtClean="0"/>
              <a:t>Svane</a:t>
            </a:r>
            <a:r>
              <a:rPr lang="en-US" dirty="0" smtClean="0"/>
              <a:t> Nielsen</a:t>
            </a:r>
          </a:p>
          <a:p>
            <a:pPr lvl="1"/>
            <a:r>
              <a:rPr lang="en-US" dirty="0" smtClean="0"/>
              <a:t>TPC </a:t>
            </a:r>
            <a:r>
              <a:rPr lang="en-US" dirty="0" smtClean="0"/>
              <a:t>Laser </a:t>
            </a:r>
            <a:r>
              <a:rPr lang="en-US" dirty="0" smtClean="0"/>
              <a:t>subproject leader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7" name="Picture 3" descr="C:\Users\gulbrand\AppData\Local\Microsoft\Windows\Temporary Internet Files\Content.IE5\YZIV40TW\MC90009034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6" y="2990661"/>
            <a:ext cx="1401918" cy="10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5324475"/>
            <a:ext cx="764540" cy="100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02061"/>
            <a:ext cx="1657350" cy="955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4" y="1447800"/>
            <a:ext cx="1151223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ALICE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447800"/>
            <a:ext cx="64008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TPC Laser</a:t>
            </a:r>
          </a:p>
          <a:p>
            <a:pPr lvl="1"/>
            <a:r>
              <a:rPr lang="en-US" dirty="0" smtClean="0"/>
              <a:t>B</a:t>
            </a:r>
            <a:r>
              <a:rPr lang="da-DK" dirty="0" smtClean="0"/>
              <a:t>ø</a:t>
            </a:r>
            <a:r>
              <a:rPr lang="en-US" dirty="0" err="1" smtClean="0"/>
              <a:t>rge</a:t>
            </a:r>
            <a:r>
              <a:rPr lang="en-US" dirty="0" smtClean="0"/>
              <a:t> </a:t>
            </a:r>
            <a:r>
              <a:rPr lang="en-US" dirty="0" err="1" smtClean="0"/>
              <a:t>Svane</a:t>
            </a:r>
            <a:r>
              <a:rPr lang="en-US" dirty="0" smtClean="0"/>
              <a:t> Nielsen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ontrol systems/trigger/upgrades</a:t>
            </a:r>
          </a:p>
          <a:p>
            <a:r>
              <a:rPr lang="en-US" dirty="0" smtClean="0"/>
              <a:t>Forward Multiplicity Detector (FMD)</a:t>
            </a:r>
          </a:p>
          <a:p>
            <a:pPr lvl="1"/>
            <a:r>
              <a:rPr lang="en-US" dirty="0" err="1" smtClean="0"/>
              <a:t>Børge</a:t>
            </a:r>
            <a:r>
              <a:rPr lang="en-US" dirty="0" smtClean="0"/>
              <a:t> </a:t>
            </a:r>
            <a:r>
              <a:rPr lang="en-US" dirty="0" err="1" smtClean="0"/>
              <a:t>Svane</a:t>
            </a:r>
            <a:r>
              <a:rPr lang="en-US" dirty="0" smtClean="0"/>
              <a:t> Nielsen</a:t>
            </a:r>
          </a:p>
          <a:p>
            <a:pPr lvl="2"/>
            <a:r>
              <a:rPr lang="en-US" dirty="0" smtClean="0"/>
              <a:t>System run coordinator (shift organization)</a:t>
            </a:r>
          </a:p>
          <a:p>
            <a:pPr lvl="3"/>
            <a:r>
              <a:rPr lang="en-US" dirty="0" smtClean="0"/>
              <a:t>Note: Shifters (from NBI) must be at CERN</a:t>
            </a:r>
          </a:p>
          <a:p>
            <a:pPr lvl="1"/>
            <a:r>
              <a:rPr lang="en-US" dirty="0" err="1" smtClean="0"/>
              <a:t>Kristjan</a:t>
            </a:r>
            <a:r>
              <a:rPr lang="en-US" dirty="0" smtClean="0"/>
              <a:t> </a:t>
            </a:r>
            <a:r>
              <a:rPr lang="en-US" dirty="0" err="1" smtClean="0"/>
              <a:t>Gulbrandsen</a:t>
            </a:r>
            <a:endParaRPr lang="en-US" dirty="0" smtClean="0"/>
          </a:p>
          <a:p>
            <a:pPr lvl="2"/>
            <a:r>
              <a:rPr lang="en-US" dirty="0" smtClean="0"/>
              <a:t>Detector control system</a:t>
            </a:r>
          </a:p>
          <a:p>
            <a:pPr lvl="2"/>
            <a:r>
              <a:rPr lang="en-US" dirty="0" smtClean="0"/>
              <a:t>Data acquisition</a:t>
            </a:r>
          </a:p>
          <a:p>
            <a:pPr lvl="1"/>
            <a:r>
              <a:rPr lang="en-US" dirty="0" smtClean="0"/>
              <a:t>Christian Holm Christensen</a:t>
            </a:r>
          </a:p>
          <a:p>
            <a:pPr lvl="2"/>
            <a:r>
              <a:rPr lang="en-US" dirty="0" smtClean="0"/>
              <a:t>Trigger interface</a:t>
            </a:r>
          </a:p>
          <a:p>
            <a:pPr lvl="2"/>
            <a:r>
              <a:rPr lang="en-US" dirty="0" smtClean="0"/>
              <a:t>Core </a:t>
            </a:r>
            <a:r>
              <a:rPr lang="en-US" dirty="0" smtClean="0"/>
              <a:t>software development/maintenance/upgrades</a:t>
            </a:r>
          </a:p>
          <a:p>
            <a:pPr lvl="2"/>
            <a:r>
              <a:rPr lang="en-US" dirty="0" smtClean="0"/>
              <a:t>Calibrations</a:t>
            </a:r>
          </a:p>
          <a:p>
            <a:pPr lvl="2"/>
            <a:r>
              <a:rPr lang="en-US" dirty="0" smtClean="0"/>
              <a:t>Data </a:t>
            </a:r>
            <a:r>
              <a:rPr lang="en-US" dirty="0" smtClean="0"/>
              <a:t>quality assurance</a:t>
            </a:r>
            <a:endParaRPr lang="en-US" dirty="0" smtClean="0"/>
          </a:p>
          <a:p>
            <a:r>
              <a:rPr lang="en-US" dirty="0" smtClean="0"/>
              <a:t>Hardware and Maintenance</a:t>
            </a:r>
          </a:p>
          <a:p>
            <a:pPr lvl="1"/>
            <a:r>
              <a:rPr lang="en-US" dirty="0" smtClean="0"/>
              <a:t>Technicians required for frequent trips to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 descr="C:\Users\gulbrand\AppData\Local\Microsoft\Windows\Temporary Internet Files\Content.IE5\6RY022T9\MC90028685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43" y="1447800"/>
            <a:ext cx="1165634" cy="10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1" y="3324225"/>
            <a:ext cx="2003279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9" y="5674297"/>
            <a:ext cx="1322183" cy="10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Projection Chamber (TPC)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2" descr="C:\home\laser\figures\principle-3d-pu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62635"/>
            <a:ext cx="4419600" cy="308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" y="1447800"/>
            <a:ext cx="5478087" cy="1447800"/>
          </a:xfrm>
        </p:spPr>
        <p:txBody>
          <a:bodyPr/>
          <a:lstStyle/>
          <a:p>
            <a:r>
              <a:rPr lang="en-US" dirty="0" smtClean="0"/>
              <a:t>Measure position and momentum</a:t>
            </a:r>
          </a:p>
          <a:p>
            <a:r>
              <a:rPr lang="en-US" dirty="0" smtClean="0"/>
              <a:t>Requires knowledge of drift time</a:t>
            </a:r>
          </a:p>
          <a:p>
            <a:pPr lvl="1"/>
            <a:r>
              <a:rPr lang="en-US" dirty="0" smtClean="0"/>
              <a:t>Temperature dependent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04800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95800" y="4804756"/>
            <a:ext cx="4495800" cy="174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Laser installed</a:t>
            </a:r>
          </a:p>
          <a:p>
            <a:pPr lvl="1"/>
            <a:r>
              <a:rPr lang="en-US" dirty="0" smtClean="0"/>
              <a:t>Required fabrication and installation of large amount of optics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89" y="2362200"/>
            <a:ext cx="426111" cy="7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System Construction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23" descr="S410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29086"/>
            <a:ext cx="3581400" cy="26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home\laser\photos\EksplaCinstallation110112\IMG_545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8313" y="4210137"/>
            <a:ext cx="3124200" cy="2343063"/>
          </a:xfrm>
          <a:prstGeom prst="rect">
            <a:avLst/>
          </a:prstGeom>
          <a:noFill/>
        </p:spPr>
      </p:pic>
      <p:pic>
        <p:nvPicPr>
          <p:cNvPr id="9" name="Picture 8" descr="PC050058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422862"/>
            <a:ext cx="3540125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P51700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65625"/>
            <a:ext cx="28130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home\laser\photos\EksplaCinstallation110112\IMG_5470.JPG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124200" y="4165488"/>
            <a:ext cx="3200400" cy="2400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6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Laser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3810000" cy="3429000"/>
          </a:xfrm>
        </p:spPr>
        <p:txBody>
          <a:bodyPr/>
          <a:lstStyle/>
          <a:p>
            <a:r>
              <a:rPr lang="en-US" dirty="0" smtClean="0"/>
              <a:t>Beam split into 336 </a:t>
            </a:r>
            <a:r>
              <a:rPr lang="en-US" dirty="0"/>
              <a:t>l</a:t>
            </a:r>
            <a:r>
              <a:rPr lang="en-US" dirty="0" smtClean="0"/>
              <a:t>aser tracks</a:t>
            </a:r>
          </a:p>
          <a:p>
            <a:r>
              <a:rPr lang="en-US" dirty="0" smtClean="0"/>
              <a:t>Unaffected by magnetic field</a:t>
            </a:r>
          </a:p>
          <a:p>
            <a:r>
              <a:rPr lang="en-US" dirty="0" smtClean="0"/>
              <a:t>Crucial for knowledge of drift time</a:t>
            </a:r>
          </a:p>
          <a:p>
            <a:r>
              <a:rPr lang="en-US" dirty="0" smtClean="0"/>
              <a:t>Exact positions known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68053-50CC-458D-B20B-ADAF868CBD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 descr="las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/>
          <a:stretch>
            <a:fillRect/>
          </a:stretch>
        </p:blipFill>
        <p:spPr bwMode="auto">
          <a:xfrm>
            <a:off x="-24409" y="2029804"/>
            <a:ext cx="46061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aserTrack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6306" r="23959" b="9911"/>
          <a:stretch>
            <a:fillRect/>
          </a:stretch>
        </p:blipFill>
        <p:spPr bwMode="auto">
          <a:xfrm>
            <a:off x="3972916" y="1676400"/>
            <a:ext cx="5171084" cy="49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45052 -0.003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TPC </a:t>
            </a:r>
            <a:r>
              <a:rPr lang="en-US" dirty="0" err="1" smtClean="0"/>
              <a:t>PbPb</a:t>
            </a:r>
            <a:r>
              <a:rPr lang="en-US" dirty="0" smtClean="0"/>
              <a:t> Event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RECFA Meeting - May 3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3C49A3-750E-4517-BA93-755B7D4E6C12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16389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12861" r="41186"/>
          <a:stretch/>
        </p:blipFill>
        <p:spPr bwMode="auto">
          <a:xfrm>
            <a:off x="1046686" y="1981200"/>
            <a:ext cx="6573314" cy="451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371600"/>
            <a:ext cx="8610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Laser is run at beginning of every run and each hour during the run.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4912</TotalTime>
  <Words>616</Words>
  <Application>Microsoft Office PowerPoint</Application>
  <PresentationFormat>On-screen Show (4:3)</PresentationFormat>
  <Paragraphs>167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DISCOVERY-HEHI Group @ NBI Working on ALICE</vt:lpstr>
      <vt:lpstr>HEHI Group</vt:lpstr>
      <vt:lpstr>A Large Ion Collider Experiment</vt:lpstr>
      <vt:lpstr>Official Posts</vt:lpstr>
      <vt:lpstr>Further ALICE Responsibilities</vt:lpstr>
      <vt:lpstr>Time Projection Chamber (TPC)</vt:lpstr>
      <vt:lpstr>Laser System Construction</vt:lpstr>
      <vt:lpstr>TPC Laser Data</vt:lpstr>
      <vt:lpstr>TPC PbPb Event</vt:lpstr>
      <vt:lpstr>Forward Multiplicity Detector</vt:lpstr>
      <vt:lpstr>FMD Construction</vt:lpstr>
      <vt:lpstr>FMD Data</vt:lpstr>
      <vt:lpstr>Strong Hydrodynamics</vt:lpstr>
      <vt:lpstr>Elliptic Flow</vt:lpstr>
      <vt:lpstr>Particle Production</vt:lpstr>
      <vt:lpstr>Hydrodynamics</vt:lpstr>
      <vt:lpstr>Future Plans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ALICE Experiment @ LHC Recent Results and Future Prospects</dc:title>
  <dc:creator>gulbrand</dc:creator>
  <cp:lastModifiedBy>Kristjan Gulbrandsen</cp:lastModifiedBy>
  <cp:revision>380</cp:revision>
  <dcterms:created xsi:type="dcterms:W3CDTF">2010-06-17T13:18:05Z</dcterms:created>
  <dcterms:modified xsi:type="dcterms:W3CDTF">2013-05-03T06:00:41Z</dcterms:modified>
</cp:coreProperties>
</file>