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3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4.xml" ContentType="application/vnd.openxmlformats-officedocument.presentationml.tags+xml"/>
  <Override PartName="/ppt/notesSlides/notesSlide12.xml" ContentType="application/vnd.openxmlformats-officedocument.presentationml.notesSlide+xml"/>
  <Override PartName="/ppt/tags/tag5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6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tags/tag7.xml" ContentType="application/vnd.openxmlformats-officedocument.presentationml.tags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7"/>
  </p:notesMasterIdLst>
  <p:sldIdLst>
    <p:sldId id="291" r:id="rId2"/>
    <p:sldId id="313" r:id="rId3"/>
    <p:sldId id="283" r:id="rId4"/>
    <p:sldId id="285" r:id="rId5"/>
    <p:sldId id="279" r:id="rId6"/>
    <p:sldId id="296" r:id="rId7"/>
    <p:sldId id="297" r:id="rId8"/>
    <p:sldId id="300" r:id="rId9"/>
    <p:sldId id="303" r:id="rId10"/>
    <p:sldId id="301" r:id="rId11"/>
    <p:sldId id="316" r:id="rId12"/>
    <p:sldId id="318" r:id="rId13"/>
    <p:sldId id="319" r:id="rId14"/>
    <p:sldId id="304" r:id="rId15"/>
    <p:sldId id="280" r:id="rId16"/>
    <p:sldId id="277" r:id="rId17"/>
    <p:sldId id="274" r:id="rId18"/>
    <p:sldId id="320" r:id="rId19"/>
    <p:sldId id="311" r:id="rId20"/>
    <p:sldId id="276" r:id="rId21"/>
    <p:sldId id="305" r:id="rId22"/>
    <p:sldId id="306" r:id="rId23"/>
    <p:sldId id="314" r:id="rId24"/>
    <p:sldId id="290" r:id="rId25"/>
    <p:sldId id="321" r:id="rId26"/>
    <p:sldId id="317" r:id="rId27"/>
    <p:sldId id="284" r:id="rId28"/>
    <p:sldId id="293" r:id="rId29"/>
    <p:sldId id="294" r:id="rId30"/>
    <p:sldId id="302" r:id="rId31"/>
    <p:sldId id="289" r:id="rId32"/>
    <p:sldId id="307" r:id="rId33"/>
    <p:sldId id="308" r:id="rId34"/>
    <p:sldId id="309" r:id="rId35"/>
    <p:sldId id="310" r:id="rId36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4" d="100"/>
        <a:sy n="54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7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0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038DEDE9-F1C8-4B91-AF60-162B9492DDA9}" type="datetimeFigureOut">
              <a:rPr lang="en-US" smtClean="0"/>
              <a:pPr/>
              <a:t>4/19/2013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0EC01135-8ABA-4551-8374-517745E5397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6870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25 MINUTTER!                **********************************************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C01135-8ABA-4551-8374-517745E53977}" type="slidenum">
              <a:rPr lang="en-CA" smtClean="0"/>
              <a:pPr/>
              <a:t>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027810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811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A7C95899-9647-49D3-94C4-B4EAC9F58918}" type="slidenum">
              <a:rPr lang="en-CA" smtClean="0">
                <a:solidFill>
                  <a:srgbClr val="000000"/>
                </a:solidFill>
              </a:rPr>
              <a:pPr>
                <a:defRPr/>
              </a:pPr>
              <a:t>14</a:t>
            </a:fld>
            <a:endParaRPr lang="en-CA">
              <a:solidFill>
                <a:srgbClr val="000000"/>
              </a:solidFill>
            </a:endParaRPr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CA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B7E59F9-5A1C-4EE5-A08A-B6C2158E267B}" type="slidenum">
              <a:rPr lang="en-US" smtClean="0">
                <a:latin typeface="Arial" pitchFamily="34" charset="0"/>
              </a:rPr>
              <a:pPr/>
              <a:t>15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B7E59F9-5A1C-4EE5-A08A-B6C2158E267B}" type="slidenum">
              <a:rPr lang="en-US" smtClean="0">
                <a:latin typeface="Arial" pitchFamily="34" charset="0"/>
              </a:rPr>
              <a:pPr/>
              <a:t>17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1187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C01135-8ABA-4551-8374-517745E53977}" type="slidenum">
              <a:rPr lang="en-CA" smtClean="0"/>
              <a:pPr/>
              <a:t>19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274284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353CDCB-55BE-4613-B18E-BD1BC878D9EA}" type="slidenum">
              <a:rPr lang="en-CA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21</a:t>
            </a:fld>
            <a:endParaRPr lang="en-CA" smtClean="0"/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CA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9331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CA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353CDCB-55BE-4613-B18E-BD1BC878D9EA}" type="slidenum">
              <a:rPr lang="en-CA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23</a:t>
            </a:fld>
            <a:endParaRPr lang="en-CA" smtClean="0"/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CA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C01135-8ABA-4551-8374-517745E53977}" type="slidenum">
              <a:rPr lang="en-CA" smtClean="0"/>
              <a:pPr/>
              <a:t>24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149622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C01135-8ABA-4551-8374-517745E53977}" type="slidenum">
              <a:rPr lang="en-CA" smtClean="0"/>
              <a:pPr/>
              <a:t>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9886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C01135-8ABA-4551-8374-517745E53977}" type="slidenum">
              <a:rPr lang="en-CA" smtClean="0"/>
              <a:pPr/>
              <a:t>25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6893704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C01135-8ABA-4551-8374-517745E53977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21421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899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CA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23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CA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052621A4-017F-4B64-B262-1ACE50BBDBF6}" type="slidenum">
              <a:rPr lang="en-CA" smtClean="0">
                <a:solidFill>
                  <a:prstClr val="black"/>
                </a:solidFill>
              </a:rPr>
              <a:pPr>
                <a:defRPr/>
              </a:pPr>
              <a:t>30</a:t>
            </a:fld>
            <a:endParaRPr lang="en-CA">
              <a:solidFill>
                <a:prstClr val="black"/>
              </a:solidFill>
            </a:endParaRPr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CA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C01135-8ABA-4551-8374-517745E53977}" type="slidenum">
              <a:rPr lang="en-CA" smtClean="0"/>
              <a:pPr/>
              <a:t>31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0841264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C01135-8ABA-4551-8374-517745E53977}" type="slidenum">
              <a:rPr lang="en-CA" smtClean="0"/>
              <a:pPr/>
              <a:t>32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5176126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C01135-8ABA-4551-8374-517745E53977}" type="slidenum">
              <a:rPr lang="en-CA" smtClean="0"/>
              <a:pPr/>
              <a:t>33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2742844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C01135-8ABA-4551-8374-517745E53977}" type="slidenum">
              <a:rPr lang="en-CA" smtClean="0"/>
              <a:pPr/>
              <a:t>34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2250966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C01135-8ABA-4551-8374-517745E53977}" type="slidenum">
              <a:rPr lang="en-CA" smtClean="0"/>
              <a:pPr/>
              <a:t>35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009527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7293150-89AB-4ACA-8626-F95CD636420D}" type="slidenum">
              <a:rPr lang="en-US" smtClean="0"/>
              <a:pPr eaLnBrk="1" hangingPunct="1"/>
              <a:t>4</a:t>
            </a:fld>
            <a:endParaRPr lang="en-US" smtClean="0"/>
          </a:p>
        </p:txBody>
      </p:sp>
      <p:sp>
        <p:nvSpPr>
          <p:cNvPr id="3277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a-DK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7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CA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499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CA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41D7BB9-0389-4601-B598-B2A5347FF2C2}" type="slidenum">
              <a:rPr lang="en-CA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en-CA" smtClean="0">
              <a:solidFill>
                <a:srgbClr val="000000"/>
              </a:solidFill>
            </a:endParaRPr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CA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580BC1D2-9A6D-440E-8373-E2EB7887F32E}" type="slidenum">
              <a:rPr lang="en-CA" smtClean="0">
                <a:solidFill>
                  <a:prstClr val="black"/>
                </a:solidFill>
                <a:latin typeface="Arial" pitchFamily="34" charset="0"/>
              </a:rPr>
              <a:pPr>
                <a:defRPr/>
              </a:pPr>
              <a:t>9</a:t>
            </a:fld>
            <a:endParaRPr lang="en-CA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CA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69C63E1-B617-4B3F-83D1-D79995E1A41F}" type="slidenum">
              <a:rPr lang="en-CA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en-CA" smtClean="0"/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CA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7961459-6B90-4CA4-ABB5-76355504EE50}" type="slidenum">
              <a:rPr lang="en-CA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n-CA"/>
          </a:p>
        </p:txBody>
      </p:sp>
      <p:sp>
        <p:nvSpPr>
          <p:cNvPr id="133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12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CA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3rd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U.I. Uggerhøj, RECFA, NBI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E3E7E-5657-49B1-BF28-085A070DCE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3rd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U.I. Uggerhøj, RECFA, NBI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E3E7E-5657-49B1-BF28-085A070DCE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3rd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U.I. Uggerhøj, RECFA, NBI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E3E7E-5657-49B1-BF28-085A070DCE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685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219200"/>
            <a:ext cx="3810000" cy="5105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19200"/>
            <a:ext cx="3810000" cy="5105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685800" y="6400800"/>
            <a:ext cx="28956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Ulrik I. Uggerhøj, Berkeley, June 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553200" y="6400800"/>
            <a:ext cx="1905000" cy="304800"/>
          </a:xfrm>
        </p:spPr>
        <p:txBody>
          <a:bodyPr/>
          <a:lstStyle>
            <a:lvl1pPr>
              <a:defRPr/>
            </a:lvl1pPr>
          </a:lstStyle>
          <a:p>
            <a:fld id="{73E8B2AC-ABD6-4802-B7C6-9F0A5CCFE245}" type="slidenum">
              <a:rPr lang="en-US"/>
              <a:pPr/>
              <a:t>‹#›</a:t>
            </a:fld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28584384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0712" y="15875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1" y="1371600"/>
            <a:ext cx="3815862" cy="501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2338" y="1371603"/>
            <a:ext cx="3815862" cy="2428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2338" y="3952878"/>
            <a:ext cx="3815862" cy="24304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85800" y="6435725"/>
            <a:ext cx="1905000" cy="2698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435725"/>
            <a:ext cx="2895600" cy="2698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Ulrik I. Uggerhøj, Berkeley, June 2012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435725"/>
            <a:ext cx="1905000" cy="2698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4E39D3-00D8-47CC-BA7E-995DB534A5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85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90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Ulrik I. Uggerhøj, Berkeley, June 2012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73E508-6E80-44B8-BED9-2E276B6B68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2019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0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214282" y="142852"/>
            <a:ext cx="8643998" cy="725470"/>
          </a:xfrm>
          <a:solidFill>
            <a:srgbClr val="92D050"/>
          </a:solidFill>
        </p:spPr>
        <p:txBody>
          <a:bodyPr>
            <a:normAutofit/>
          </a:bodyPr>
          <a:lstStyle>
            <a:lvl1pPr>
              <a:defRPr sz="4000" b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fr-FR" smtClean="0"/>
              <a:t>Cliquez pour modifier le style du titre</a:t>
            </a:r>
            <a:endParaRPr lang="fr-BE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251520" y="1052736"/>
            <a:ext cx="3888432" cy="5073427"/>
          </a:xfrm>
          <a:solidFill>
            <a:srgbClr val="92D050">
              <a:alpha val="30196"/>
            </a:srgbClr>
          </a:solidFill>
        </p:spPr>
        <p:txBody>
          <a:bodyPr>
            <a:normAutofit/>
          </a:bodyPr>
          <a:lstStyle>
            <a:lvl1pPr>
              <a:defRPr sz="2400" b="1"/>
            </a:lvl1pPr>
            <a:lvl2pPr marL="360000">
              <a:defRPr sz="2000"/>
            </a:lvl2pPr>
            <a:lvl3pPr marL="540000">
              <a:defRPr sz="1800"/>
            </a:lvl3pPr>
            <a:lvl4pPr marL="720000">
              <a:defRPr sz="1600"/>
            </a:lvl4pPr>
            <a:lvl5pPr marL="900000"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139952" y="1052736"/>
            <a:ext cx="4752528" cy="5073427"/>
          </a:xfrm>
        </p:spPr>
        <p:txBody>
          <a:bodyPr>
            <a:normAutofit/>
          </a:bodyPr>
          <a:lstStyle>
            <a:lvl1pPr>
              <a:defRPr sz="2400" b="1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>
                <a:solidFill>
                  <a:prstClr val="black">
                    <a:tint val="75000"/>
                  </a:prstClr>
                </a:solidFill>
              </a:rPr>
              <a:t>fixed-target projects at CERN</a:t>
            </a:r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smtClean="0">
                <a:solidFill>
                  <a:prstClr val="black">
                    <a:tint val="75000"/>
                  </a:prstClr>
                </a:solidFill>
              </a:rPr>
              <a:t>F. Fleuret</a:t>
            </a:r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22569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67544" y="6492875"/>
            <a:ext cx="2133600" cy="365125"/>
          </a:xfrm>
        </p:spPr>
        <p:txBody>
          <a:bodyPr/>
          <a:lstStyle/>
          <a:p>
            <a:r>
              <a:rPr lang="en-US" smtClean="0"/>
              <a:t>May 3rd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31840" y="6492875"/>
            <a:ext cx="2895600" cy="365125"/>
          </a:xfrm>
        </p:spPr>
        <p:txBody>
          <a:bodyPr/>
          <a:lstStyle/>
          <a:p>
            <a:r>
              <a:rPr lang="en-US" smtClean="0"/>
              <a:t>U.I. Uggerhøj, RECFA, NBI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88224" y="6492875"/>
            <a:ext cx="2133600" cy="365125"/>
          </a:xfrm>
        </p:spPr>
        <p:txBody>
          <a:bodyPr/>
          <a:lstStyle/>
          <a:p>
            <a:fld id="{C87E3E7E-5657-49B1-BF28-085A070DCE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3rd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U.I. Uggerhøj, RECFA, NBI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E3E7E-5657-49B1-BF28-085A070DCE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3rd 2013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U.I. Uggerhøj, RECFA, NBI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E3E7E-5657-49B1-BF28-085A070DCE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3rd 2013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U.I. Uggerhøj, RECFA, NBI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E3E7E-5657-49B1-BF28-085A070DCE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3rd 2013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U.I. Uggerhøj, RECFA, NBI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E3E7E-5657-49B1-BF28-085A070DCE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3rd 2013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U.I. Uggerhøj, RECFA, NBI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E3E7E-5657-49B1-BF28-085A070DCE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3rd 2013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U.I. Uggerhøj, RECFA, NBI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E3E7E-5657-49B1-BF28-085A070DCE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3rd 2013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U.I. Uggerhøj, RECFA, NBI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E3E7E-5657-49B1-BF28-085A070DCE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May 3rd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U.I. Uggerhøj, RECFA, NBI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7E3E7E-5657-49B1-BF28-085A070DCEC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emf"/><Relationship Id="rId3" Type="http://schemas.openxmlformats.org/officeDocument/2006/relationships/image" Target="../media/image50.png"/><Relationship Id="rId7" Type="http://schemas.openxmlformats.org/officeDocument/2006/relationships/image" Target="../media/image53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5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Relationship Id="rId9" Type="http://schemas.openxmlformats.org/officeDocument/2006/relationships/image" Target="../media/image55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wmf"/><Relationship Id="rId4" Type="http://schemas.openxmlformats.org/officeDocument/2006/relationships/image" Target="../media/image5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wmf"/><Relationship Id="rId13" Type="http://schemas.openxmlformats.org/officeDocument/2006/relationships/image" Target="../media/image72.wmf"/><Relationship Id="rId3" Type="http://schemas.openxmlformats.org/officeDocument/2006/relationships/image" Target="../media/image62.png"/><Relationship Id="rId7" Type="http://schemas.openxmlformats.org/officeDocument/2006/relationships/image" Target="../media/image66.wmf"/><Relationship Id="rId12" Type="http://schemas.openxmlformats.org/officeDocument/2006/relationships/image" Target="../media/image71.w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11" Type="http://schemas.openxmlformats.org/officeDocument/2006/relationships/image" Target="../media/image70.wmf"/><Relationship Id="rId5" Type="http://schemas.openxmlformats.org/officeDocument/2006/relationships/image" Target="../media/image64.png"/><Relationship Id="rId15" Type="http://schemas.openxmlformats.org/officeDocument/2006/relationships/hyperlink" Target="http://cds.cern.ch/record/1357313/files/SPSC-I-240.pdf" TargetMode="External"/><Relationship Id="rId10" Type="http://schemas.openxmlformats.org/officeDocument/2006/relationships/image" Target="../media/image69.wmf"/><Relationship Id="rId4" Type="http://schemas.openxmlformats.org/officeDocument/2006/relationships/image" Target="../media/image63.png"/><Relationship Id="rId9" Type="http://schemas.openxmlformats.org/officeDocument/2006/relationships/image" Target="../media/image68.wmf"/><Relationship Id="rId14" Type="http://schemas.openxmlformats.org/officeDocument/2006/relationships/hyperlink" Target="https://espace.cern.ch/AWAKE/SitePages/Home.aspx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76.w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75.png"/><Relationship Id="rId5" Type="http://schemas.openxmlformats.org/officeDocument/2006/relationships/image" Target="../media/image74.wmf"/><Relationship Id="rId4" Type="http://schemas.openxmlformats.org/officeDocument/2006/relationships/image" Target="../media/image73.w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image" Target="../media/image87.pn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81.png"/><Relationship Id="rId12" Type="http://schemas.openxmlformats.org/officeDocument/2006/relationships/image" Target="../media/image8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80.png"/><Relationship Id="rId11" Type="http://schemas.openxmlformats.org/officeDocument/2006/relationships/image" Target="../media/image85.png"/><Relationship Id="rId5" Type="http://schemas.openxmlformats.org/officeDocument/2006/relationships/image" Target="../media/image79.png"/><Relationship Id="rId10" Type="http://schemas.openxmlformats.org/officeDocument/2006/relationships/image" Target="../media/image84.png"/><Relationship Id="rId4" Type="http://schemas.openxmlformats.org/officeDocument/2006/relationships/image" Target="../media/image78.jpeg"/><Relationship Id="rId9" Type="http://schemas.openxmlformats.org/officeDocument/2006/relationships/image" Target="../media/image8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://arxiv.org/find/hep-ex/1/au:+Chambert_V/0/1/0/all/0/1" TargetMode="External"/><Relationship Id="rId13" Type="http://schemas.openxmlformats.org/officeDocument/2006/relationships/hyperlink" Target="http://arxiv.org/find/hep-ex/1/au:+Arnaldi_R/0/1/0/all/0/1" TargetMode="External"/><Relationship Id="rId18" Type="http://schemas.openxmlformats.org/officeDocument/2006/relationships/hyperlink" Target="http://arxiv.org/find/hep-ex/1/au:+Rakotozafindrabe_A/0/1/0/all/0/1" TargetMode="External"/><Relationship Id="rId3" Type="http://schemas.openxmlformats.org/officeDocument/2006/relationships/image" Target="../media/image88.png"/><Relationship Id="rId7" Type="http://schemas.openxmlformats.org/officeDocument/2006/relationships/hyperlink" Target="http://arxiv.org/find/hep-ex/1/au:+Lansberg_J/0/1/0/all/0/1" TargetMode="External"/><Relationship Id="rId12" Type="http://schemas.openxmlformats.org/officeDocument/2006/relationships/hyperlink" Target="http://arxiv.org/find/hep-ex/1/au:+Rosier_P/0/1/0/all/0/1" TargetMode="External"/><Relationship Id="rId17" Type="http://schemas.openxmlformats.org/officeDocument/2006/relationships/hyperlink" Target="http://arxiv.org/find/hep-ex/1/au:+Fleuret_F/0/1/0/all/0/1" TargetMode="External"/><Relationship Id="rId2" Type="http://schemas.openxmlformats.org/officeDocument/2006/relationships/notesSlide" Target="../notesSlides/notesSlide14.xml"/><Relationship Id="rId16" Type="http://schemas.openxmlformats.org/officeDocument/2006/relationships/hyperlink" Target="http://arxiv.org/find/hep-ex/1/au:+Ferreiro_E/0/1/0/all/0/1" TargetMode="External"/><Relationship Id="rId20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11" Type="http://schemas.openxmlformats.org/officeDocument/2006/relationships/hyperlink" Target="http://arxiv.org/find/hep-ex/1/au:+Hadjidakis_C/0/1/0/all/0/1" TargetMode="External"/><Relationship Id="rId5" Type="http://schemas.openxmlformats.org/officeDocument/2006/relationships/image" Target="../media/image90.png"/><Relationship Id="rId15" Type="http://schemas.openxmlformats.org/officeDocument/2006/relationships/hyperlink" Target="http://arxiv.org/find/hep-ex/1/au:+Brodsky_S/0/1/0/all/0/1" TargetMode="External"/><Relationship Id="rId10" Type="http://schemas.openxmlformats.org/officeDocument/2006/relationships/hyperlink" Target="http://arxiv.org/find/hep-ex/1/au:+Genolini_B/0/1/0/all/0/1" TargetMode="External"/><Relationship Id="rId19" Type="http://schemas.openxmlformats.org/officeDocument/2006/relationships/hyperlink" Target="http://arxiv.org/find/hep-ex/1/au:+Uggerhoj_U/0/1/0/all/0/1" TargetMode="External"/><Relationship Id="rId4" Type="http://schemas.openxmlformats.org/officeDocument/2006/relationships/image" Target="../media/image89.png"/><Relationship Id="rId9" Type="http://schemas.openxmlformats.org/officeDocument/2006/relationships/hyperlink" Target="http://arxiv.org/find/hep-ex/1/au:+Didelez_J/0/1/0/all/0/1" TargetMode="External"/><Relationship Id="rId14" Type="http://schemas.openxmlformats.org/officeDocument/2006/relationships/hyperlink" Target="http://arxiv.org/find/hep-ex/1/au:+Scomparin_E/0/1/0/all/0/1" TargetMode="Externa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93.png"/><Relationship Id="rId7" Type="http://schemas.openxmlformats.org/officeDocument/2006/relationships/image" Target="../media/image9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10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jpeg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png"/><Relationship Id="rId5" Type="http://schemas.openxmlformats.org/officeDocument/2006/relationships/image" Target="../media/image105.gif"/><Relationship Id="rId4" Type="http://schemas.openxmlformats.org/officeDocument/2006/relationships/hyperlink" Target="https://slacportal.slac.stanford.edu/sites/ard_public/facet" TargetMode="Externa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image" Target="../media/image107.png"/><Relationship Id="rId7" Type="http://schemas.openxmlformats.org/officeDocument/2006/relationships/image" Target="../media/image11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image" Target="../media/image108.png"/><Relationship Id="rId9" Type="http://schemas.openxmlformats.org/officeDocument/2006/relationships/image" Target="../media/image11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11.gif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119.pn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17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1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4.png"/><Relationship Id="rId5" Type="http://schemas.openxmlformats.org/officeDocument/2006/relationships/image" Target="../media/image123.png"/><Relationship Id="rId4" Type="http://schemas.openxmlformats.org/officeDocument/2006/relationships/image" Target="../media/image12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7" Type="http://schemas.openxmlformats.org/officeDocument/2006/relationships/image" Target="../media/image12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8.png"/><Relationship Id="rId5" Type="http://schemas.openxmlformats.org/officeDocument/2006/relationships/image" Target="../media/image127.png"/><Relationship Id="rId4" Type="http://schemas.openxmlformats.org/officeDocument/2006/relationships/image" Target="../media/image12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7" Type="http://schemas.openxmlformats.org/officeDocument/2006/relationships/image" Target="../media/image130.wmf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132.png"/><Relationship Id="rId4" Type="http://schemas.openxmlformats.org/officeDocument/2006/relationships/image" Target="../media/image13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93.png"/><Relationship Id="rId5" Type="http://schemas.openxmlformats.org/officeDocument/2006/relationships/image" Target="../media/image133.wmf"/><Relationship Id="rId4" Type="http://schemas.openxmlformats.org/officeDocument/2006/relationships/oleObject" Target="../embeddings/oleObject4.bin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wmf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35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4.wmf"/><Relationship Id="rId11" Type="http://schemas.openxmlformats.org/officeDocument/2006/relationships/image" Target="../media/image37.png"/><Relationship Id="rId5" Type="http://schemas.openxmlformats.org/officeDocument/2006/relationships/image" Target="../media/image33.wmf"/><Relationship Id="rId10" Type="http://schemas.openxmlformats.org/officeDocument/2006/relationships/image" Target="../media/image36.wmf"/><Relationship Id="rId4" Type="http://schemas.openxmlformats.org/officeDocument/2006/relationships/image" Target="../media/image32.wmf"/><Relationship Id="rId9" Type="http://schemas.openxmlformats.org/officeDocument/2006/relationships/image" Target="../media/image31.w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5" Type="http://schemas.openxmlformats.org/officeDocument/2006/relationships/image" Target="../media/image4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Relationship Id="rId14" Type="http://schemas.openxmlformats.org/officeDocument/2006/relationships/image" Target="../media/image4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568" y="2636912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CA" sz="6700" dirty="0" smtClean="0"/>
              <a:t> </a:t>
            </a:r>
            <a:r>
              <a:rPr lang="en-CA" sz="6700" dirty="0" smtClean="0">
                <a:solidFill>
                  <a:srgbClr val="FF0000"/>
                </a:solidFill>
              </a:rPr>
              <a:t>CERN NA63</a:t>
            </a:r>
            <a:r>
              <a:rPr lang="en-CA" dirty="0" smtClean="0"/>
              <a:t/>
            </a:r>
            <a:br>
              <a:rPr lang="en-CA" dirty="0" smtClean="0"/>
            </a:br>
            <a:r>
              <a:rPr lang="en-CA" sz="3600" dirty="0" smtClean="0"/>
              <a:t>and accelerator + detector R&amp;D</a:t>
            </a:r>
            <a:r>
              <a:rPr lang="en-CA" dirty="0" smtClean="0"/>
              <a:t/>
            </a:r>
            <a:br>
              <a:rPr lang="en-CA" dirty="0" smtClean="0"/>
            </a:br>
            <a:r>
              <a:rPr lang="en-CA" dirty="0" smtClean="0"/>
              <a:t/>
            </a:r>
            <a:br>
              <a:rPr lang="en-CA" dirty="0" smtClean="0"/>
            </a:br>
            <a:r>
              <a:rPr lang="en-CA" dirty="0" smtClean="0"/>
              <a:t/>
            </a:r>
            <a:br>
              <a:rPr lang="en-CA" dirty="0" smtClean="0"/>
            </a:br>
            <a:r>
              <a:rPr lang="en-CA" sz="2700" i="1" dirty="0" err="1" smtClean="0"/>
              <a:t>Ulrik</a:t>
            </a:r>
            <a:r>
              <a:rPr lang="en-CA" sz="2700" i="1" dirty="0" smtClean="0"/>
              <a:t> I. </a:t>
            </a:r>
            <a:r>
              <a:rPr lang="en-CA" sz="2700" i="1" dirty="0" err="1" smtClean="0"/>
              <a:t>Uggerhøj</a:t>
            </a:r>
            <a:r>
              <a:rPr lang="en-CA" sz="2700" i="1" dirty="0" smtClean="0"/>
              <a:t/>
            </a:r>
            <a:br>
              <a:rPr lang="en-CA" sz="2700" i="1" dirty="0" smtClean="0"/>
            </a:br>
            <a:r>
              <a:rPr lang="en-CA" sz="2700" i="1" dirty="0" smtClean="0"/>
              <a:t>(Spokesman, CERN NA63 and SLAC E-212)</a:t>
            </a:r>
            <a:br>
              <a:rPr lang="en-CA" sz="2700" i="1" dirty="0" smtClean="0"/>
            </a:br>
            <a:r>
              <a:rPr lang="en-CA" sz="2700" i="1" dirty="0" smtClean="0"/>
              <a:t>Department of Physics and Astronomy</a:t>
            </a:r>
            <a:br>
              <a:rPr lang="en-CA" sz="2700" i="1" dirty="0" smtClean="0"/>
            </a:br>
            <a:r>
              <a:rPr lang="en-CA" sz="2700" i="1" dirty="0" smtClean="0"/>
              <a:t>Aarhus University</a:t>
            </a:r>
            <a:br>
              <a:rPr lang="en-CA" sz="2700" i="1" dirty="0" smtClean="0"/>
            </a:br>
            <a:r>
              <a:rPr lang="en-CA" sz="2700" i="1" dirty="0" smtClean="0"/>
              <a:t>Denmark</a:t>
            </a:r>
            <a:endParaRPr lang="en-CA" sz="2700" i="1" dirty="0"/>
          </a:p>
        </p:txBody>
      </p:sp>
    </p:spTree>
    <p:extLst>
      <p:ext uri="{BB962C8B-B14F-4D97-AF65-F5344CB8AC3E}">
        <p14:creationId xmlns:p14="http://schemas.microsoft.com/office/powerpoint/2010/main" val="1272178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6457950" y="0"/>
            <a:ext cx="2686050" cy="896938"/>
          </a:xfrm>
        </p:spPr>
        <p:txBody>
          <a:bodyPr/>
          <a:lstStyle/>
          <a:p>
            <a:pPr eaLnBrk="1" hangingPunct="1"/>
            <a:r>
              <a:rPr lang="en-CA" smtClean="0"/>
              <a:t>Spin-flip</a:t>
            </a:r>
            <a:endParaRPr lang="en-CA" smtClean="0"/>
          </a:p>
        </p:txBody>
      </p:sp>
      <p:pic>
        <p:nvPicPr>
          <p:cNvPr id="47107" name="Picture 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50825" y="188913"/>
            <a:ext cx="6172200" cy="3817937"/>
          </a:xfrm>
          <a:ln>
            <a:solidFill>
              <a:srgbClr val="000000"/>
            </a:solidFill>
          </a:ln>
        </p:spPr>
      </p:pic>
      <p:pic>
        <p:nvPicPr>
          <p:cNvPr id="4710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0986" y="2708920"/>
            <a:ext cx="2924175" cy="10048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4710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48038" y="4221163"/>
            <a:ext cx="5649912" cy="10652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47110" name="Picture 6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6" cstate="print"/>
          <a:srcRect/>
          <a:stretch>
            <a:fillRect/>
          </a:stretch>
        </p:blipFill>
        <p:spPr>
          <a:xfrm>
            <a:off x="6629400" y="1371600"/>
            <a:ext cx="2065338" cy="427038"/>
          </a:xfrm>
        </p:spPr>
      </p:pic>
      <p:sp>
        <p:nvSpPr>
          <p:cNvPr id="47111" name="Text Box 7"/>
          <p:cNvSpPr txBox="1">
            <a:spLocks noChangeArrowheads="1"/>
          </p:cNvSpPr>
          <p:nvPr/>
        </p:nvSpPr>
        <p:spPr bwMode="auto">
          <a:xfrm>
            <a:off x="3923928" y="5956300"/>
            <a:ext cx="283641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None/>
            </a:pPr>
            <a:r>
              <a:rPr lang="en-CA" sz="2000" dirty="0" smtClean="0">
                <a:latin typeface="Calibri" pitchFamily="34" charset="0"/>
              </a:rPr>
              <a:t>’Polarization time/length’</a:t>
            </a:r>
            <a:endParaRPr lang="en-CA" sz="2000" dirty="0">
              <a:latin typeface="Calibri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8858" y="4365104"/>
            <a:ext cx="2017518" cy="39302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8858" y="5053681"/>
            <a:ext cx="655038" cy="31441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48938" y="5013176"/>
            <a:ext cx="1860309" cy="39302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38687" y="5517232"/>
            <a:ext cx="130370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2"/>
                </a:solidFill>
              </a:rPr>
              <a:t>100 </a:t>
            </a:r>
            <a:r>
              <a:rPr lang="en-US" dirty="0" err="1" smtClean="0">
                <a:solidFill>
                  <a:schemeClr val="accent2"/>
                </a:solidFill>
              </a:rPr>
              <a:t>GeV</a:t>
            </a:r>
            <a:endParaRPr lang="en-US" dirty="0" smtClean="0">
              <a:solidFill>
                <a:schemeClr val="accent2"/>
              </a:solidFill>
            </a:endParaRPr>
          </a:p>
          <a:p>
            <a:pPr algn="ctr"/>
            <a:r>
              <a:rPr lang="en-US" dirty="0" err="1" smtClean="0">
                <a:solidFill>
                  <a:schemeClr val="accent2"/>
                </a:solidFill>
              </a:rPr>
              <a:t>χ</a:t>
            </a:r>
            <a:r>
              <a:rPr lang="en-US" dirty="0" smtClean="0">
                <a:solidFill>
                  <a:schemeClr val="accent2"/>
                </a:solidFill>
              </a:rPr>
              <a:t>=1</a:t>
            </a:r>
          </a:p>
          <a:p>
            <a:pPr algn="ctr"/>
            <a:r>
              <a:rPr lang="en-US" dirty="0" err="1" smtClean="0">
                <a:solidFill>
                  <a:schemeClr val="accent2"/>
                </a:solidFill>
              </a:rPr>
              <a:t>cτ</a:t>
            </a:r>
            <a:r>
              <a:rPr lang="en-US" baseline="-25000" dirty="0" err="1" smtClean="0">
                <a:solidFill>
                  <a:schemeClr val="accent2"/>
                </a:solidFill>
              </a:rPr>
              <a:t>sf</a:t>
            </a:r>
            <a:r>
              <a:rPr lang="en-US" baseline="-25000" dirty="0" smtClean="0">
                <a:solidFill>
                  <a:schemeClr val="accent2"/>
                </a:solidFill>
              </a:rPr>
              <a:t> </a:t>
            </a:r>
            <a:r>
              <a:rPr lang="en-US" dirty="0" smtClean="0">
                <a:solidFill>
                  <a:schemeClr val="accent2"/>
                </a:solidFill>
              </a:rPr>
              <a:t>= 10 </a:t>
            </a:r>
            <a:r>
              <a:rPr lang="en-US" dirty="0" err="1" smtClean="0">
                <a:solidFill>
                  <a:schemeClr val="accent2"/>
                </a:solidFill>
              </a:rPr>
              <a:t>μm</a:t>
            </a:r>
            <a:endParaRPr lang="en-US" dirty="0" smtClean="0">
              <a:solidFill>
                <a:schemeClr val="accent2"/>
              </a:solidFill>
            </a:endParaRPr>
          </a:p>
          <a:p>
            <a:pPr algn="ctr"/>
            <a:r>
              <a:rPr lang="en-US" dirty="0" err="1" smtClean="0">
                <a:solidFill>
                  <a:schemeClr val="accent2"/>
                </a:solidFill>
              </a:rPr>
              <a:t>τ</a:t>
            </a:r>
            <a:r>
              <a:rPr lang="en-US" baseline="-25000" dirty="0" err="1" smtClean="0">
                <a:solidFill>
                  <a:schemeClr val="accent2"/>
                </a:solidFill>
              </a:rPr>
              <a:t>sf</a:t>
            </a:r>
            <a:r>
              <a:rPr lang="en-US" baseline="-25000" dirty="0" smtClean="0">
                <a:solidFill>
                  <a:schemeClr val="accent2"/>
                </a:solidFill>
              </a:rPr>
              <a:t> </a:t>
            </a:r>
            <a:r>
              <a:rPr lang="en-US" dirty="0" smtClean="0">
                <a:solidFill>
                  <a:schemeClr val="accent2"/>
                </a:solidFill>
              </a:rPr>
              <a:t>= 32 </a:t>
            </a:r>
            <a:r>
              <a:rPr lang="en-US" dirty="0" err="1" smtClean="0">
                <a:solidFill>
                  <a:schemeClr val="accent2"/>
                </a:solidFill>
              </a:rPr>
              <a:t>fs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925002" y="5517232"/>
            <a:ext cx="138860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2"/>
                </a:solidFill>
              </a:rPr>
              <a:t>1 </a:t>
            </a:r>
            <a:r>
              <a:rPr lang="en-US" dirty="0" err="1" smtClean="0">
                <a:solidFill>
                  <a:schemeClr val="accent2"/>
                </a:solidFill>
              </a:rPr>
              <a:t>GeV</a:t>
            </a:r>
            <a:endParaRPr lang="en-US" dirty="0" smtClean="0">
              <a:solidFill>
                <a:schemeClr val="accent2"/>
              </a:solidFill>
            </a:endParaRPr>
          </a:p>
          <a:p>
            <a:pPr algn="ctr"/>
            <a:r>
              <a:rPr lang="en-US" dirty="0">
                <a:solidFill>
                  <a:schemeClr val="accent2"/>
                </a:solidFill>
              </a:rPr>
              <a:t>B</a:t>
            </a:r>
            <a:r>
              <a:rPr lang="en-US" dirty="0" smtClean="0">
                <a:solidFill>
                  <a:schemeClr val="accent2"/>
                </a:solidFill>
              </a:rPr>
              <a:t>=1 T</a:t>
            </a:r>
          </a:p>
          <a:p>
            <a:pPr algn="ctr"/>
            <a:r>
              <a:rPr lang="en-US" dirty="0" err="1" smtClean="0">
                <a:solidFill>
                  <a:schemeClr val="accent2"/>
                </a:solidFill>
              </a:rPr>
              <a:t>cτ</a:t>
            </a:r>
            <a:r>
              <a:rPr lang="en-US" baseline="-25000" dirty="0" err="1" smtClean="0">
                <a:solidFill>
                  <a:schemeClr val="accent2"/>
                </a:solidFill>
              </a:rPr>
              <a:t>sf</a:t>
            </a:r>
            <a:r>
              <a:rPr lang="en-US" dirty="0" smtClean="0">
                <a:solidFill>
                  <a:schemeClr val="accent2"/>
                </a:solidFill>
              </a:rPr>
              <a:t>= 7.3 A.U.</a:t>
            </a:r>
          </a:p>
          <a:p>
            <a:pPr algn="ctr"/>
            <a:r>
              <a:rPr lang="en-US" dirty="0" err="1">
                <a:solidFill>
                  <a:schemeClr val="accent2"/>
                </a:solidFill>
              </a:rPr>
              <a:t>τ</a:t>
            </a:r>
            <a:r>
              <a:rPr lang="en-US" baseline="-25000" dirty="0" err="1">
                <a:solidFill>
                  <a:schemeClr val="accent2"/>
                </a:solidFill>
              </a:rPr>
              <a:t>sf</a:t>
            </a:r>
            <a:r>
              <a:rPr lang="en-US" baseline="-25000" dirty="0">
                <a:solidFill>
                  <a:schemeClr val="accent2"/>
                </a:solidFill>
              </a:rPr>
              <a:t> </a:t>
            </a:r>
            <a:r>
              <a:rPr lang="en-US" dirty="0">
                <a:solidFill>
                  <a:schemeClr val="accent2"/>
                </a:solidFill>
              </a:rPr>
              <a:t>= </a:t>
            </a:r>
            <a:r>
              <a:rPr lang="en-US" dirty="0" smtClean="0">
                <a:solidFill>
                  <a:schemeClr val="accent2"/>
                </a:solidFill>
              </a:rPr>
              <a:t>61 min.</a:t>
            </a:r>
            <a:endParaRPr lang="en-US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4378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>
          <a:xfrm>
            <a:off x="1" y="0"/>
            <a:ext cx="8624888" cy="914400"/>
          </a:xfrm>
        </p:spPr>
        <p:txBody>
          <a:bodyPr/>
          <a:lstStyle/>
          <a:p>
            <a:r>
              <a:rPr lang="en-CA" dirty="0" smtClean="0"/>
              <a:t>Classical -&gt; Quantum synchrotron</a:t>
            </a:r>
            <a:endParaRPr lang="en-US" dirty="0" smtClean="0"/>
          </a:p>
        </p:txBody>
      </p:sp>
      <p:pic>
        <p:nvPicPr>
          <p:cNvPr id="4608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29076"/>
            <a:ext cx="7162800" cy="5328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6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762000"/>
            <a:ext cx="6096000" cy="876072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</p:pic>
      <p:sp>
        <p:nvSpPr>
          <p:cNvPr id="46087" name="TextBox 7"/>
          <p:cNvSpPr txBox="1">
            <a:spLocks noChangeArrowheads="1"/>
          </p:cNvSpPr>
          <p:nvPr/>
        </p:nvSpPr>
        <p:spPr bwMode="auto">
          <a:xfrm>
            <a:off x="6934200" y="1905000"/>
            <a:ext cx="22098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kumimoji="1" lang="en-CA" sz="2000" dirty="0" smtClean="0">
                <a:solidFill>
                  <a:srgbClr val="FF0000"/>
                </a:solidFill>
                <a:latin typeface="Tahoma" pitchFamily="34" charset="0"/>
              </a:rPr>
              <a:t>CERN NA63</a:t>
            </a:r>
          </a:p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kumimoji="1" lang="en-CA" sz="2000" dirty="0" smtClean="0">
                <a:solidFill>
                  <a:prstClr val="black"/>
                </a:solidFill>
                <a:latin typeface="Tahoma" pitchFamily="34" charset="0"/>
              </a:rPr>
              <a:t>K.K</a:t>
            </a:r>
            <a:r>
              <a:rPr kumimoji="1" lang="en-CA" sz="2000" dirty="0">
                <a:solidFill>
                  <a:prstClr val="black"/>
                </a:solidFill>
                <a:latin typeface="Tahoma" pitchFamily="34" charset="0"/>
              </a:rPr>
              <a:t>. Andersen </a:t>
            </a:r>
            <a:r>
              <a:rPr kumimoji="1" lang="en-CA" sz="2000" i="1" dirty="0">
                <a:solidFill>
                  <a:prstClr val="black"/>
                </a:solidFill>
                <a:latin typeface="Tahoma" pitchFamily="34" charset="0"/>
              </a:rPr>
              <a:t>et al.</a:t>
            </a:r>
          </a:p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kumimoji="1" lang="en-CA" sz="2000" dirty="0" err="1" smtClean="0">
                <a:solidFill>
                  <a:prstClr val="black"/>
                </a:solidFill>
                <a:latin typeface="Tahoma" pitchFamily="34" charset="0"/>
              </a:rPr>
              <a:t>Phys.Rev</a:t>
            </a:r>
            <a:r>
              <a:rPr kumimoji="1" lang="en-CA" sz="2000" dirty="0">
                <a:solidFill>
                  <a:prstClr val="black"/>
                </a:solidFill>
                <a:latin typeface="Tahoma" pitchFamily="34" charset="0"/>
              </a:rPr>
              <a:t>. </a:t>
            </a:r>
            <a:r>
              <a:rPr kumimoji="1" lang="en-CA" sz="2000" dirty="0" smtClean="0">
                <a:solidFill>
                  <a:prstClr val="black"/>
                </a:solidFill>
                <a:latin typeface="Tahoma" pitchFamily="34" charset="0"/>
              </a:rPr>
              <a:t>D </a:t>
            </a:r>
            <a:r>
              <a:rPr kumimoji="1" lang="en-CA" sz="2000" b="1" dirty="0" smtClean="0">
                <a:solidFill>
                  <a:prstClr val="black"/>
                </a:solidFill>
                <a:latin typeface="Tahoma" pitchFamily="34" charset="0"/>
              </a:rPr>
              <a:t>86</a:t>
            </a:r>
            <a:r>
              <a:rPr kumimoji="1" lang="en-CA" sz="2000" dirty="0" smtClean="0">
                <a:solidFill>
                  <a:prstClr val="black"/>
                </a:solidFill>
                <a:latin typeface="Tahoma" pitchFamily="34" charset="0"/>
              </a:rPr>
              <a:t>, 072001, 2012</a:t>
            </a:r>
            <a:endParaRPr kumimoji="1" lang="en-US" sz="2000" dirty="0">
              <a:solidFill>
                <a:prstClr val="black"/>
              </a:solidFill>
              <a:latin typeface="Tahoma" pitchFamily="34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8001000" y="1143000"/>
            <a:ext cx="457200" cy="0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8001000" y="1295400"/>
            <a:ext cx="457200" cy="0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629400" y="990600"/>
            <a:ext cx="1269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kumimoji="1" lang="en-CA" dirty="0" smtClean="0">
                <a:solidFill>
                  <a:prstClr val="black"/>
                </a:solidFill>
                <a:latin typeface="Tahoma" pitchFamily="34" charset="0"/>
              </a:rPr>
              <a:t>Plotted as:</a:t>
            </a:r>
            <a:endParaRPr kumimoji="1" lang="en-US" sz="3000" dirty="0">
              <a:solidFill>
                <a:prstClr val="black"/>
              </a:solidFill>
              <a:latin typeface="Tahoma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236296" y="4149080"/>
            <a:ext cx="190770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C0504D"/>
                </a:solidFill>
              </a:rPr>
              <a:t>GUINEA-PIG (D. Schulte, CERN) simulations of </a:t>
            </a:r>
            <a:r>
              <a:rPr lang="en-US" sz="2000" dirty="0" err="1" smtClean="0">
                <a:solidFill>
                  <a:srgbClr val="C0504D"/>
                </a:solidFill>
              </a:rPr>
              <a:t>beamstrahlung</a:t>
            </a:r>
            <a:r>
              <a:rPr lang="en-US" sz="2000" dirty="0" smtClean="0">
                <a:solidFill>
                  <a:srgbClr val="C0504D"/>
                </a:solidFill>
              </a:rPr>
              <a:t> are now ‘experimentally verified’</a:t>
            </a:r>
            <a:endParaRPr lang="en-US" sz="2000" dirty="0">
              <a:solidFill>
                <a:srgbClr val="C0504D"/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1187624" y="4509120"/>
            <a:ext cx="0" cy="1800200"/>
          </a:xfrm>
          <a:prstGeom prst="line">
            <a:avLst/>
          </a:prstGeom>
          <a:ln>
            <a:solidFill>
              <a:srgbClr val="008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899592" y="4077072"/>
            <a:ext cx="5557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8000"/>
                </a:solidFill>
              </a:rPr>
              <a:t>ILC</a:t>
            </a:r>
            <a:endParaRPr lang="en-US" sz="2400" dirty="0">
              <a:solidFill>
                <a:srgbClr val="008000"/>
              </a:solidFill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5940152" y="3645024"/>
            <a:ext cx="0" cy="2592288"/>
          </a:xfrm>
          <a:prstGeom prst="line">
            <a:avLst/>
          </a:prstGeom>
          <a:ln>
            <a:solidFill>
              <a:srgbClr val="008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580112" y="3140968"/>
            <a:ext cx="7198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8000"/>
                </a:solidFill>
              </a:rPr>
              <a:t>CLIC</a:t>
            </a:r>
            <a:endParaRPr lang="en-US" sz="2400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5480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2393975"/>
            <a:ext cx="6977559" cy="446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75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229600" cy="731838"/>
          </a:xfrm>
        </p:spPr>
        <p:txBody>
          <a:bodyPr/>
          <a:lstStyle/>
          <a:p>
            <a:pPr algn="l"/>
            <a:r>
              <a:rPr lang="en-CA" sz="4000" smtClean="0"/>
              <a:t>Trident production</a:t>
            </a:r>
            <a:endParaRPr lang="en-CA" sz="4000" smtClean="0"/>
          </a:p>
        </p:txBody>
      </p:sp>
      <p:pic>
        <p:nvPicPr>
          <p:cNvPr id="74758" name="Picture 3" descr="C:\Ulrik\Research\DoctoralThesis\figures\elek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44208" y="620688"/>
            <a:ext cx="2400266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60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47864" y="1412776"/>
            <a:ext cx="2792412" cy="433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70689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5536" y="764704"/>
            <a:ext cx="2768923" cy="1668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87705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itle 1"/>
          <p:cNvSpPr>
            <a:spLocks noGrp="1"/>
          </p:cNvSpPr>
          <p:nvPr>
            <p:ph type="title"/>
          </p:nvPr>
        </p:nvSpPr>
        <p:spPr>
          <a:xfrm>
            <a:off x="395288" y="0"/>
            <a:ext cx="7129462" cy="1628775"/>
          </a:xfrm>
        </p:spPr>
        <p:txBody>
          <a:bodyPr/>
          <a:lstStyle/>
          <a:p>
            <a:r>
              <a:rPr lang="en-CA" smtClean="0"/>
              <a:t>Trident enhancement in strong field</a:t>
            </a:r>
            <a:endParaRPr lang="en-CA" smtClean="0"/>
          </a:p>
        </p:txBody>
      </p:sp>
      <p:pic>
        <p:nvPicPr>
          <p:cNvPr id="7577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750" y="1484313"/>
            <a:ext cx="7677150" cy="479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5780" name="TextBox 4"/>
          <p:cNvSpPr txBox="1">
            <a:spLocks noChangeArrowheads="1"/>
          </p:cNvSpPr>
          <p:nvPr/>
        </p:nvSpPr>
        <p:spPr bwMode="auto">
          <a:xfrm>
            <a:off x="2051050" y="2924175"/>
            <a:ext cx="178164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CA" sz="2400" smtClean="0">
                <a:solidFill>
                  <a:srgbClr val="FF0000"/>
                </a:solidFill>
                <a:latin typeface="Calibri" pitchFamily="34" charset="0"/>
              </a:rPr>
              <a:t>Theory (BKS)</a:t>
            </a:r>
            <a:endParaRPr lang="en-CA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75781" name="Picture 3" descr="C:\Ulrik\Research\DoctoralThesis\figures\elek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24750" y="0"/>
            <a:ext cx="1619250" cy="121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34867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327120" y="379064"/>
            <a:ext cx="3598863" cy="2160588"/>
          </a:xfrm>
        </p:spPr>
        <p:txBody>
          <a:bodyPr/>
          <a:lstStyle/>
          <a:p>
            <a:pPr algn="l" eaLnBrk="1" hangingPunct="1"/>
            <a:r>
              <a:rPr lang="en-CA" smtClean="0"/>
              <a:t>Plasma wakefields</a:t>
            </a:r>
            <a:endParaRPr lang="en-CA" smtClean="0"/>
          </a:p>
        </p:txBody>
      </p:sp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583" y="2900014"/>
            <a:ext cx="194945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9995" y="4052539"/>
            <a:ext cx="295275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03608" y="4052539"/>
            <a:ext cx="1274762" cy="395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8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1583" y="5203477"/>
            <a:ext cx="4302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9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31945" y="5203477"/>
            <a:ext cx="3873500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20" name="Text Box 8"/>
          <p:cNvSpPr txBox="1">
            <a:spLocks noChangeArrowheads="1"/>
          </p:cNvSpPr>
          <p:nvPr/>
        </p:nvSpPr>
        <p:spPr bwMode="auto">
          <a:xfrm>
            <a:off x="379508" y="2411064"/>
            <a:ext cx="269157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eaLnBrk="1" hangingPunct="1">
              <a:spcBef>
                <a:spcPct val="0"/>
              </a:spcBef>
              <a:buFontTx/>
              <a:buNone/>
            </a:pPr>
            <a:r>
              <a:rPr kumimoji="0" lang="en-CA" sz="1800" smtClean="0">
                <a:solidFill>
                  <a:srgbClr val="000000"/>
                </a:solidFill>
                <a:cs typeface="Arial" charset="0"/>
              </a:rPr>
              <a:t>Transverse focusing forces:</a:t>
            </a:r>
            <a:endParaRPr kumimoji="0" lang="en-CA" sz="180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8921" name="Text Box 9"/>
          <p:cNvSpPr txBox="1">
            <a:spLocks noChangeArrowheads="1"/>
          </p:cNvSpPr>
          <p:nvPr/>
        </p:nvSpPr>
        <p:spPr bwMode="auto">
          <a:xfrm>
            <a:off x="450945" y="3563589"/>
            <a:ext cx="152394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eaLnBrk="1" hangingPunct="1">
              <a:spcBef>
                <a:spcPct val="0"/>
              </a:spcBef>
              <a:buFontTx/>
              <a:buNone/>
            </a:pPr>
            <a:r>
              <a:rPr kumimoji="0" lang="en-CA" sz="1800" smtClean="0">
                <a:solidFill>
                  <a:srgbClr val="000000"/>
                </a:solidFill>
                <a:cs typeface="Arial" charset="0"/>
              </a:rPr>
              <a:t>Lead to values</a:t>
            </a:r>
            <a:endParaRPr kumimoji="0" lang="en-CA" sz="180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8922" name="Text Box 10"/>
          <p:cNvSpPr txBox="1">
            <a:spLocks noChangeArrowheads="1"/>
          </p:cNvSpPr>
          <p:nvPr/>
        </p:nvSpPr>
        <p:spPr bwMode="auto">
          <a:xfrm>
            <a:off x="450945" y="4714527"/>
            <a:ext cx="2417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eaLnBrk="1" hangingPunct="1">
              <a:spcBef>
                <a:spcPct val="0"/>
              </a:spcBef>
              <a:buFontTx/>
              <a:buNone/>
            </a:pPr>
            <a:r>
              <a:rPr kumimoji="0" lang="en-CA" sz="1800" smtClean="0">
                <a:solidFill>
                  <a:srgbClr val="000000"/>
                </a:solidFill>
                <a:cs typeface="Arial" charset="0"/>
              </a:rPr>
              <a:t>for realistic parameters:</a:t>
            </a:r>
            <a:endParaRPr kumimoji="0" lang="en-CA" sz="1800" smtClean="0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38923" name="Picture 1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58920" y="4052539"/>
            <a:ext cx="1982788" cy="42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4" name="Picture 1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292725" y="5516563"/>
            <a:ext cx="3851275" cy="255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5" name="Picture 1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859338" y="1154113"/>
            <a:ext cx="4064000" cy="409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6" name="Picture 14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0" y="1"/>
            <a:ext cx="4702175" cy="793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7" name="Picture 15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702175" y="1"/>
            <a:ext cx="320357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8" name="Picture 16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580063" y="866776"/>
            <a:ext cx="3097212" cy="28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195934" y="5528568"/>
            <a:ext cx="8727403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 	</a:t>
            </a:r>
          </a:p>
          <a:p>
            <a:r>
              <a:rPr lang="en-US" sz="2800" dirty="0">
                <a:solidFill>
                  <a:srgbClr val="FF0000"/>
                </a:solidFill>
              </a:rPr>
              <a:t>AWAKE - Proton Driven Plasma Wakefield Facility at </a:t>
            </a:r>
            <a:r>
              <a:rPr lang="en-US" sz="2800" dirty="0" smtClean="0">
                <a:solidFill>
                  <a:srgbClr val="FF0000"/>
                </a:solidFill>
              </a:rPr>
              <a:t>CERN</a:t>
            </a:r>
            <a:endParaRPr lang="en-US" sz="2800" dirty="0" smtClean="0">
              <a:solidFill>
                <a:srgbClr val="FF0000"/>
              </a:solidFill>
              <a:hlinkClick r:id="rId14"/>
            </a:endParaRPr>
          </a:p>
          <a:p>
            <a:r>
              <a:rPr lang="en-US" sz="2800" dirty="0" smtClean="0">
                <a:solidFill>
                  <a:srgbClr val="FF0000"/>
                </a:solidFill>
                <a:hlinkClick r:id="rId14"/>
              </a:rPr>
              <a:t> </a:t>
            </a:r>
            <a:r>
              <a:rPr lang="en-US" sz="2800" dirty="0" smtClean="0">
                <a:solidFill>
                  <a:srgbClr val="FF0000"/>
                </a:solidFill>
                <a:hlinkClick r:id="rId15"/>
              </a:rPr>
              <a:t>SPSC-I-240</a:t>
            </a:r>
            <a:endParaRPr lang="en-CA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4663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3"/>
          <p:cNvSpPr>
            <a:spLocks noGrp="1" noChangeArrowheads="1"/>
          </p:cNvSpPr>
          <p:nvPr>
            <p:ph idx="1"/>
          </p:nvPr>
        </p:nvSpPr>
        <p:spPr>
          <a:xfrm>
            <a:off x="0" y="807093"/>
            <a:ext cx="9144000" cy="1253755"/>
          </a:xfrm>
        </p:spPr>
        <p:txBody>
          <a:bodyPr>
            <a:normAutofit/>
          </a:bodyPr>
          <a:lstStyle/>
          <a:p>
            <a:pPr eaLnBrk="1" hangingPunct="1">
              <a:buFontTx/>
              <a:buNone/>
            </a:pPr>
            <a:r>
              <a:rPr lang="da-DK" sz="2800" dirty="0" smtClean="0"/>
              <a:t>	…</a:t>
            </a:r>
            <a:r>
              <a:rPr lang="da-DK" dirty="0" smtClean="0">
                <a:solidFill>
                  <a:srgbClr val="FF0000"/>
                </a:solidFill>
              </a:rPr>
              <a:t>studies </a:t>
            </a:r>
            <a:r>
              <a:rPr lang="da-DK" dirty="0" err="1" smtClean="0">
                <a:solidFill>
                  <a:srgbClr val="FF0000"/>
                </a:solidFill>
              </a:rPr>
              <a:t>with</a:t>
            </a:r>
            <a:r>
              <a:rPr lang="da-DK" dirty="0" smtClean="0">
                <a:solidFill>
                  <a:srgbClr val="FF0000"/>
                </a:solidFill>
              </a:rPr>
              <a:t> </a:t>
            </a:r>
            <a:r>
              <a:rPr lang="da-DK" dirty="0" err="1" smtClean="0">
                <a:solidFill>
                  <a:srgbClr val="FF0000"/>
                </a:solidFill>
              </a:rPr>
              <a:t>aligned</a:t>
            </a:r>
            <a:r>
              <a:rPr lang="da-DK" dirty="0" smtClean="0">
                <a:solidFill>
                  <a:srgbClr val="FF0000"/>
                </a:solidFill>
              </a:rPr>
              <a:t> </a:t>
            </a:r>
            <a:r>
              <a:rPr lang="da-DK" dirty="0" err="1" smtClean="0">
                <a:solidFill>
                  <a:srgbClr val="FF0000"/>
                </a:solidFill>
              </a:rPr>
              <a:t>crystals</a:t>
            </a:r>
            <a:r>
              <a:rPr lang="da-DK" dirty="0" smtClean="0"/>
              <a:t> – to </a:t>
            </a:r>
            <a:r>
              <a:rPr lang="da-DK" dirty="0" err="1" smtClean="0"/>
              <a:t>be</a:t>
            </a:r>
            <a:r>
              <a:rPr lang="da-DK" dirty="0" smtClean="0"/>
              <a:t> </a:t>
            </a:r>
            <a:r>
              <a:rPr lang="da-DK" dirty="0" err="1" smtClean="0"/>
              <a:t>used</a:t>
            </a:r>
            <a:r>
              <a:rPr lang="da-DK" dirty="0" smtClean="0"/>
              <a:t> for </a:t>
            </a:r>
            <a:r>
              <a:rPr lang="da-DK" dirty="0" err="1" smtClean="0"/>
              <a:t>e.g</a:t>
            </a:r>
            <a:r>
              <a:rPr lang="da-DK" dirty="0" smtClean="0"/>
              <a:t>. CLIC, </a:t>
            </a:r>
            <a:r>
              <a:rPr lang="da-DK" dirty="0" err="1" smtClean="0"/>
              <a:t>LHeC</a:t>
            </a:r>
            <a:r>
              <a:rPr lang="da-DK" dirty="0" smtClean="0"/>
              <a:t>		</a:t>
            </a:r>
            <a:r>
              <a:rPr lang="da-DK" dirty="0" err="1" smtClean="0"/>
              <a:t>previous</a:t>
            </a:r>
            <a:r>
              <a:rPr lang="da-DK" dirty="0" smtClean="0"/>
              <a:t> studies </a:t>
            </a:r>
            <a:r>
              <a:rPr lang="da-DK" dirty="0" err="1" smtClean="0"/>
              <a:t>with</a:t>
            </a:r>
            <a:r>
              <a:rPr lang="da-DK" dirty="0" smtClean="0"/>
              <a:t> tungsten</a:t>
            </a:r>
            <a:endParaRPr lang="en-US" dirty="0" smtClean="0"/>
          </a:p>
        </p:txBody>
      </p:sp>
      <p:pic>
        <p:nvPicPr>
          <p:cNvPr id="27651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31640" y="2132856"/>
            <a:ext cx="6437313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65040" y="1904257"/>
            <a:ext cx="5257800" cy="28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3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5935" y="3529262"/>
            <a:ext cx="5334000" cy="24606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7654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96136" y="3861048"/>
            <a:ext cx="3097213" cy="16065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7655" name="Text Box 8"/>
          <p:cNvSpPr txBox="1">
            <a:spLocks noChangeArrowheads="1"/>
          </p:cNvSpPr>
          <p:nvPr/>
        </p:nvSpPr>
        <p:spPr bwMode="auto">
          <a:xfrm>
            <a:off x="400472" y="6173690"/>
            <a:ext cx="612417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a-DK" sz="2400" dirty="0" err="1"/>
              <a:t>High</a:t>
            </a:r>
            <a:r>
              <a:rPr lang="da-DK" sz="2400" dirty="0"/>
              <a:t> </a:t>
            </a:r>
            <a:r>
              <a:rPr lang="da-DK" sz="2400" dirty="0" err="1"/>
              <a:t>multiplicity</a:t>
            </a:r>
            <a:r>
              <a:rPr lang="da-DK" sz="2400" dirty="0"/>
              <a:t> and ’</a:t>
            </a:r>
            <a:r>
              <a:rPr lang="da-DK" sz="2400" dirty="0" err="1"/>
              <a:t>low</a:t>
            </a:r>
            <a:r>
              <a:rPr lang="da-DK" sz="2400" dirty="0"/>
              <a:t>’ </a:t>
            </a:r>
            <a:r>
              <a:rPr lang="da-DK" sz="2400" dirty="0" err="1"/>
              <a:t>energies</a:t>
            </a:r>
            <a:r>
              <a:rPr lang="da-DK" sz="2400" dirty="0"/>
              <a:t> (10 </a:t>
            </a:r>
            <a:r>
              <a:rPr lang="da-DK" sz="2400" dirty="0" err="1"/>
              <a:t>MeV</a:t>
            </a:r>
            <a:r>
              <a:rPr lang="da-DK" sz="2400" dirty="0"/>
              <a:t> e</a:t>
            </a:r>
            <a:r>
              <a:rPr lang="da-DK" sz="2400" baseline="30000" dirty="0" smtClean="0"/>
              <a:t>+</a:t>
            </a:r>
            <a:r>
              <a:rPr lang="da-DK" sz="2400" dirty="0" smtClean="0"/>
              <a:t>)</a:t>
            </a:r>
            <a:endParaRPr lang="da-DK" sz="2400" dirty="0"/>
          </a:p>
        </p:txBody>
      </p:sp>
      <p:sp>
        <p:nvSpPr>
          <p:cNvPr id="27656" name="Line 9"/>
          <p:cNvSpPr>
            <a:spLocks noChangeShapeType="1"/>
          </p:cNvSpPr>
          <p:nvPr/>
        </p:nvSpPr>
        <p:spPr bwMode="auto">
          <a:xfrm flipV="1">
            <a:off x="4936975" y="5537448"/>
            <a:ext cx="1697360" cy="70824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57200" y="0"/>
            <a:ext cx="82296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Positron production</a:t>
            </a:r>
            <a:endParaRPr kumimoji="0" lang="en-US" sz="4400" b="0" i="0" u="none" strike="noStrike" kern="1200" cap="none" spc="0" normalizeH="0" baseline="0" noProof="0" dirty="0" smtClean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3rd 2013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U.I. Uggerhøj, RECFA, NBI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E3E7E-5657-49B1-BF28-085A070DCEC2}" type="slidenum">
              <a:rPr lang="en-US" smtClean="0"/>
              <a:pPr/>
              <a:t>15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52809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6012160" y="3933056"/>
            <a:ext cx="196521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CA" dirty="0" smtClean="0"/>
              <a:t>MIMOSA detectors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4644008" y="1628800"/>
            <a:ext cx="1584176" cy="2304256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 flipV="1">
            <a:off x="6012160" y="1700808"/>
            <a:ext cx="792088" cy="2376264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 flipV="1">
            <a:off x="7812360" y="1700808"/>
            <a:ext cx="72008" cy="2304256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 flipV="1">
            <a:off x="7308304" y="1628800"/>
            <a:ext cx="216024" cy="2376264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732240" y="188640"/>
            <a:ext cx="223907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CA" dirty="0" smtClean="0"/>
              <a:t>Spectrometer magnet</a:t>
            </a:r>
            <a:endParaRPr lang="en-US" dirty="0"/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6804248" y="548680"/>
            <a:ext cx="648072" cy="720080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 flipV="1">
            <a:off x="3275856" y="1484784"/>
            <a:ext cx="216024" cy="2376264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123728" y="3861048"/>
            <a:ext cx="307334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CA" dirty="0" smtClean="0"/>
              <a:t>Aligned diamond &lt;100&gt; crystal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30682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457200" y="0"/>
            <a:ext cx="82296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Positron production</a:t>
            </a:r>
            <a:endParaRPr kumimoji="0" lang="en-US" sz="4400" b="0" i="0" u="none" strike="noStrike" kern="1200" cap="none" spc="0" normalizeH="0" baseline="0" noProof="0" dirty="0" smtClean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0482" name="Picture 2" descr="C:\Ulrik\Administration\Applications\AU_IDEAS\IMG_0264x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21131" y="1484784"/>
            <a:ext cx="3522869" cy="4549354"/>
          </a:xfrm>
          <a:prstGeom prst="rect">
            <a:avLst/>
          </a:prstGeom>
          <a:noFill/>
        </p:spPr>
      </p:pic>
      <p:sp>
        <p:nvSpPr>
          <p:cNvPr id="12" name="Rounded Rectangle 11"/>
          <p:cNvSpPr/>
          <p:nvPr/>
        </p:nvSpPr>
        <p:spPr>
          <a:xfrm>
            <a:off x="6804248" y="2852936"/>
            <a:ext cx="1224136" cy="72008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0" y="764704"/>
            <a:ext cx="46707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000" dirty="0" smtClean="0"/>
              <a:t>MIMOSA detectors (M. Winter, Strasbourg)</a:t>
            </a:r>
          </a:p>
          <a:p>
            <a:pPr lvl="1">
              <a:buFont typeface="Arial" pitchFamily="34" charset="0"/>
              <a:buChar char="•"/>
            </a:pPr>
            <a:r>
              <a:rPr lang="en-CA" sz="2000" dirty="0" smtClean="0"/>
              <a:t>Vertex detectors for CLIC (?)</a:t>
            </a:r>
            <a:endParaRPr lang="en-US" sz="2000" dirty="0"/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717032"/>
            <a:ext cx="6516216" cy="2493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20" y="1628800"/>
            <a:ext cx="4057650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1520" y="2099518"/>
            <a:ext cx="1762125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6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051720" y="2354213"/>
            <a:ext cx="2819400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7" name="Picture 7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23528" y="2636912"/>
            <a:ext cx="398145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8" name="Picture 8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51520" y="3068960"/>
            <a:ext cx="2371725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9" name="Picture 9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347864" y="3068960"/>
            <a:ext cx="1019175" cy="33337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cxnSp>
        <p:nvCxnSpPr>
          <p:cNvPr id="22" name="Straight Connector 21"/>
          <p:cNvCxnSpPr>
            <a:stCxn id="20489" idx="3"/>
            <a:endCxn id="12" idx="1"/>
          </p:cNvCxnSpPr>
          <p:nvPr/>
        </p:nvCxnSpPr>
        <p:spPr>
          <a:xfrm flipV="1">
            <a:off x="4367039" y="3212976"/>
            <a:ext cx="2437209" cy="2267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490" name="Picture 10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23528" y="3429000"/>
            <a:ext cx="1552575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0" y="6211669"/>
            <a:ext cx="88569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600" dirty="0" smtClean="0">
                <a:solidFill>
                  <a:srgbClr val="FF0000"/>
                </a:solidFill>
              </a:rPr>
              <a:t>Detector R&amp;D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364088" y="0"/>
            <a:ext cx="3779912" cy="2291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3rd 2013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U.I. Uggerhøj, RECFA, NBI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E3E7E-5657-49B1-BF28-085A070DCEC2}" type="slidenum">
              <a:rPr lang="en-US" smtClean="0"/>
              <a:pPr/>
              <a:t>17</a:t>
            </a:fld>
            <a:endParaRPr lang="en-US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780928"/>
            <a:ext cx="5370391" cy="4077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4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52120" y="0"/>
            <a:ext cx="3491880" cy="1511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948" name="TextBox 3"/>
          <p:cNvSpPr txBox="1">
            <a:spLocks noChangeArrowheads="1"/>
          </p:cNvSpPr>
          <p:nvPr/>
        </p:nvSpPr>
        <p:spPr bwMode="auto">
          <a:xfrm>
            <a:off x="5508104" y="4303455"/>
            <a:ext cx="3456384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CA" sz="3200" dirty="0" smtClean="0">
                <a:latin typeface="Calibri" pitchFamily="34" charset="0"/>
              </a:rPr>
              <a:t>Extraction </a:t>
            </a:r>
            <a:r>
              <a:rPr lang="en-CA" sz="3200" dirty="0">
                <a:latin typeface="Calibri" pitchFamily="34" charset="0"/>
              </a:rPr>
              <a:t>o</a:t>
            </a:r>
            <a:r>
              <a:rPr lang="en-CA" sz="3200" dirty="0" smtClean="0">
                <a:latin typeface="Calibri" pitchFamily="34" charset="0"/>
              </a:rPr>
              <a:t>f 7 </a:t>
            </a:r>
            <a:r>
              <a:rPr lang="en-CA" sz="3200" dirty="0" err="1" smtClean="0">
                <a:latin typeface="Calibri" pitchFamily="34" charset="0"/>
              </a:rPr>
              <a:t>TeV</a:t>
            </a:r>
            <a:r>
              <a:rPr lang="en-CA" sz="3200" dirty="0" smtClean="0">
                <a:latin typeface="Calibri" pitchFamily="34" charset="0"/>
              </a:rPr>
              <a:t> LHC protons for ‘fixed-target’ physics: </a:t>
            </a:r>
            <a:r>
              <a:rPr lang="en-CA" sz="3200" dirty="0" smtClean="0">
                <a:solidFill>
                  <a:srgbClr val="FF0000"/>
                </a:solidFill>
                <a:latin typeface="Calibri" pitchFamily="34" charset="0"/>
              </a:rPr>
              <a:t>AFTER@LHC</a:t>
            </a:r>
            <a:endParaRPr lang="en-CA" sz="3200" dirty="0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397313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6000750" cy="113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7314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400000">
            <a:off x="2366962" y="-1242218"/>
            <a:ext cx="409575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0" y="1628801"/>
            <a:ext cx="5652120" cy="10081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smtClean="0">
                <a:hlinkClick r:id="rId7" action="ppaction://hlinkfile"/>
              </a:rPr>
              <a:t>J.P. Lansberg</a:t>
            </a:r>
            <a:r>
              <a:rPr lang="en-CA" sz="1400" smtClean="0"/>
              <a:t>, </a:t>
            </a:r>
            <a:r>
              <a:rPr lang="en-CA" sz="1400" smtClean="0">
                <a:hlinkClick r:id="rId8" action="ppaction://hlinkfile"/>
              </a:rPr>
              <a:t>V. Chambert</a:t>
            </a:r>
            <a:r>
              <a:rPr lang="en-CA" sz="1400" smtClean="0"/>
              <a:t>, </a:t>
            </a:r>
            <a:r>
              <a:rPr lang="en-CA" sz="1400" smtClean="0">
                <a:hlinkClick r:id="rId9" action="ppaction://hlinkfile"/>
              </a:rPr>
              <a:t>J.P. Didelez</a:t>
            </a:r>
            <a:r>
              <a:rPr lang="en-CA" sz="1400" smtClean="0"/>
              <a:t>, </a:t>
            </a:r>
            <a:r>
              <a:rPr lang="en-CA" sz="1400" smtClean="0">
                <a:hlinkClick r:id="rId10" action="ppaction://hlinkfile"/>
              </a:rPr>
              <a:t>B. Genolini</a:t>
            </a:r>
            <a:r>
              <a:rPr lang="en-CA" sz="1400" smtClean="0"/>
              <a:t>, </a:t>
            </a:r>
            <a:r>
              <a:rPr lang="en-CA" sz="1400" smtClean="0">
                <a:hlinkClick r:id="rId11" action="ppaction://hlinkfile"/>
              </a:rPr>
              <a:t>C. Hadjidakis</a:t>
            </a:r>
            <a:r>
              <a:rPr lang="en-CA" sz="1400" smtClean="0"/>
              <a:t>, </a:t>
            </a:r>
            <a:r>
              <a:rPr lang="en-CA" sz="1400" smtClean="0">
                <a:hlinkClick r:id="rId12" action="ppaction://hlinkfile"/>
              </a:rPr>
              <a:t>P. Rosier</a:t>
            </a:r>
            <a:r>
              <a:rPr lang="en-CA" sz="1400" smtClean="0"/>
              <a:t>, </a:t>
            </a:r>
            <a:r>
              <a:rPr lang="en-CA" sz="1400" smtClean="0">
                <a:hlinkClick r:id="rId13" action="ppaction://hlinkfile"/>
              </a:rPr>
              <a:t>R. Arnaldi</a:t>
            </a:r>
            <a:r>
              <a:rPr lang="en-CA" sz="1400" smtClean="0"/>
              <a:t>, </a:t>
            </a:r>
            <a:r>
              <a:rPr lang="en-CA" sz="1400" smtClean="0">
                <a:hlinkClick r:id="rId14" action="ppaction://hlinkfile"/>
              </a:rPr>
              <a:t>E. Scomparin</a:t>
            </a:r>
            <a:r>
              <a:rPr lang="en-CA" sz="1400" smtClean="0"/>
              <a:t>, </a:t>
            </a:r>
            <a:r>
              <a:rPr lang="en-CA" sz="1400" smtClean="0">
                <a:hlinkClick r:id="rId15" action="ppaction://hlinkfile"/>
              </a:rPr>
              <a:t>S.J. Brodsky</a:t>
            </a:r>
            <a:r>
              <a:rPr lang="en-CA" sz="1400" smtClean="0"/>
              <a:t>, </a:t>
            </a:r>
            <a:r>
              <a:rPr lang="en-CA" sz="1400" smtClean="0">
                <a:hlinkClick r:id="rId16" action="ppaction://hlinkfile"/>
              </a:rPr>
              <a:t>E.G. Ferreiro</a:t>
            </a:r>
            <a:r>
              <a:rPr lang="en-CA" sz="1400" smtClean="0"/>
              <a:t>, </a:t>
            </a:r>
            <a:r>
              <a:rPr lang="en-CA" sz="1400" smtClean="0">
                <a:hlinkClick r:id="rId17" action="ppaction://hlinkfile"/>
              </a:rPr>
              <a:t>F. Fleuret</a:t>
            </a:r>
            <a:r>
              <a:rPr lang="en-CA" sz="1400" smtClean="0"/>
              <a:t>, </a:t>
            </a:r>
            <a:r>
              <a:rPr lang="en-CA" sz="1400" smtClean="0">
                <a:hlinkClick r:id="rId18" action="ppaction://hlinkfile"/>
              </a:rPr>
              <a:t>A. Rakotozafindrabe</a:t>
            </a:r>
            <a:r>
              <a:rPr lang="en-CA" sz="1400" smtClean="0"/>
              <a:t>, </a:t>
            </a:r>
            <a:r>
              <a:rPr lang="en-CA" sz="1400" smtClean="0">
                <a:hlinkClick r:id="rId19" action="ppaction://hlinkfile"/>
              </a:rPr>
              <a:t>U.I. Uggerhøj</a:t>
            </a:r>
            <a:endParaRPr lang="en-CA" sz="1400" smtClean="0"/>
          </a:p>
          <a:p>
            <a:endParaRPr lang="en-CA" dirty="0"/>
          </a:p>
        </p:txBody>
      </p:sp>
      <p:pic>
        <p:nvPicPr>
          <p:cNvPr id="397315" name="Picture 3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5667068" y="1484784"/>
            <a:ext cx="3272690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5652120" y="3717032"/>
            <a:ext cx="256512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CA" smtClean="0"/>
              <a:t>(Ultra)Peripheral collision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543648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3" cstate="print"/>
          <a:srcRect l="1708" t="11833" r="5494" b="1389"/>
          <a:stretch>
            <a:fillRect/>
          </a:stretch>
        </p:blipFill>
        <p:spPr bwMode="auto">
          <a:xfrm>
            <a:off x="179512" y="3984261"/>
            <a:ext cx="3240360" cy="2416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092847" y="2564904"/>
            <a:ext cx="4968552" cy="725470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en-CA" dirty="0" smtClean="0"/>
              <a:t>Luminosity at LHC</a:t>
            </a:r>
            <a:endParaRPr lang="en-CA" dirty="0"/>
          </a:p>
        </p:txBody>
      </p:sp>
      <p:sp>
        <p:nvSpPr>
          <p:cNvPr id="21" name="ZoneTexte 20"/>
          <p:cNvSpPr txBox="1"/>
          <p:nvPr/>
        </p:nvSpPr>
        <p:spPr>
          <a:xfrm>
            <a:off x="4876800" y="5867400"/>
            <a:ext cx="35369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kumimoji="0" lang="en-CA" sz="1600" b="1" smtClean="0">
                <a:solidFill>
                  <a:prstClr val="black"/>
                </a:solidFill>
                <a:latin typeface="Calibri"/>
              </a:rPr>
              <a:t>Reach few fb</a:t>
            </a:r>
            <a:r>
              <a:rPr kumimoji="0" lang="en-CA" sz="1600" b="1" baseline="30000" smtClean="0">
                <a:solidFill>
                  <a:prstClr val="black"/>
                </a:solidFill>
                <a:latin typeface="Calibri"/>
              </a:rPr>
              <a:t>-1</a:t>
            </a:r>
            <a:r>
              <a:rPr kumimoji="0" lang="en-CA" sz="1600" b="1" smtClean="0">
                <a:solidFill>
                  <a:prstClr val="black"/>
                </a:solidFill>
                <a:latin typeface="Calibri"/>
              </a:rPr>
              <a:t> with 10cm liq H/D target</a:t>
            </a:r>
            <a:endParaRPr kumimoji="0" lang="en-CA" sz="1600" b="1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81400" y="3429000"/>
            <a:ext cx="5344885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603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2116382" y="4284420"/>
            <a:ext cx="457198" cy="468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6035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76800" y="6400800"/>
            <a:ext cx="4109884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4320480" cy="320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 flipH="1" flipV="1">
            <a:off x="120583" y="3078623"/>
            <a:ext cx="360040" cy="54006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480623" y="3284984"/>
            <a:ext cx="32272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smtClean="0"/>
              <a:t>Access to target rapidity region (</a:t>
            </a:r>
            <a:r>
              <a:rPr lang="en-CA" sz="2400" i="1" dirty="0" err="1" smtClean="0"/>
              <a:t>x</a:t>
            </a:r>
            <a:r>
              <a:rPr lang="en-CA" sz="2400" i="1" baseline="-25000" dirty="0" err="1" smtClean="0"/>
              <a:t>F</a:t>
            </a:r>
            <a:r>
              <a:rPr lang="en-CA" sz="2400" dirty="0" smtClean="0"/>
              <a:t> -&gt; -1)</a:t>
            </a:r>
            <a:endParaRPr lang="en-CA" sz="2400" dirty="0"/>
          </a:p>
        </p:txBody>
      </p:sp>
      <p:pic>
        <p:nvPicPr>
          <p:cNvPr id="15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5265" y="0"/>
            <a:ext cx="2495822" cy="2131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4699496" y="191056"/>
            <a:ext cx="19457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smtClean="0"/>
              <a:t>Extraction by a bent crystal</a:t>
            </a:r>
            <a:endParaRPr lang="en-CA" sz="2400" dirty="0"/>
          </a:p>
        </p:txBody>
      </p:sp>
      <p:sp>
        <p:nvSpPr>
          <p:cNvPr id="20" name="ZoneTexte 25"/>
          <p:cNvSpPr txBox="1"/>
          <p:nvPr/>
        </p:nvSpPr>
        <p:spPr>
          <a:xfrm>
            <a:off x="2339752" y="4341741"/>
            <a:ext cx="6190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dirty="0" smtClean="0">
                <a:solidFill>
                  <a:srgbClr val="CC0099"/>
                </a:solidFill>
                <a:latin typeface="Symbol" pitchFamily="18" charset="2"/>
              </a:rPr>
              <a:t>h</a:t>
            </a:r>
            <a:r>
              <a:rPr lang="en-CA" sz="1400" dirty="0" smtClean="0">
                <a:solidFill>
                  <a:srgbClr val="CC0099"/>
                </a:solidFill>
              </a:rPr>
              <a:t>*=-4</a:t>
            </a:r>
            <a:endParaRPr lang="en-CA" sz="1400" dirty="0">
              <a:solidFill>
                <a:srgbClr val="CC0099"/>
              </a:solidFill>
            </a:endParaRPr>
          </a:p>
        </p:txBody>
      </p:sp>
      <p:sp>
        <p:nvSpPr>
          <p:cNvPr id="22" name="ZoneTexte 74"/>
          <p:cNvSpPr txBox="1"/>
          <p:nvPr/>
        </p:nvSpPr>
        <p:spPr>
          <a:xfrm>
            <a:off x="3419872" y="5830290"/>
            <a:ext cx="5645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kumimoji="0" lang="en-CA" sz="1400" smtClean="0">
                <a:solidFill>
                  <a:prstClr val="black"/>
                </a:solidFill>
                <a:latin typeface="Symbol" pitchFamily="18" charset="2"/>
              </a:rPr>
              <a:t>h</a:t>
            </a:r>
            <a:r>
              <a:rPr kumimoji="0" lang="en-CA" sz="1400" smtClean="0">
                <a:solidFill>
                  <a:prstClr val="black"/>
                </a:solidFill>
                <a:latin typeface="Calibri"/>
              </a:rPr>
              <a:t>*=0</a:t>
            </a:r>
            <a:endParaRPr kumimoji="0" lang="en-CA" sz="1400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23" name="Connecteur droit avec flèche 81"/>
          <p:cNvCxnSpPr/>
          <p:nvPr/>
        </p:nvCxnSpPr>
        <p:spPr>
          <a:xfrm rot="10800000" flipV="1">
            <a:off x="3203848" y="6023071"/>
            <a:ext cx="285800" cy="95249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66280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51151" y="0"/>
            <a:ext cx="1492849" cy="234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03840" y="332656"/>
            <a:ext cx="1440160" cy="257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32656"/>
            <a:ext cx="7453022" cy="5013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1979712" y="1340768"/>
            <a:ext cx="5472608" cy="216024"/>
          </a:xfrm>
          <a:prstGeom prst="rect">
            <a:avLst/>
          </a:prstGeom>
          <a:solidFill>
            <a:srgbClr val="FF0000">
              <a:alpha val="30588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" name="Rectangle 10"/>
          <p:cNvSpPr/>
          <p:nvPr/>
        </p:nvSpPr>
        <p:spPr>
          <a:xfrm>
            <a:off x="0" y="1556792"/>
            <a:ext cx="5472608" cy="216024"/>
          </a:xfrm>
          <a:prstGeom prst="rect">
            <a:avLst/>
          </a:prstGeom>
          <a:solidFill>
            <a:srgbClr val="FF0000">
              <a:alpha val="30588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3" name="Rectangle 12"/>
          <p:cNvSpPr/>
          <p:nvPr/>
        </p:nvSpPr>
        <p:spPr>
          <a:xfrm>
            <a:off x="1835696" y="2420888"/>
            <a:ext cx="1152128" cy="216024"/>
          </a:xfrm>
          <a:prstGeom prst="rect">
            <a:avLst/>
          </a:prstGeom>
          <a:solidFill>
            <a:srgbClr val="FF0000">
              <a:alpha val="30588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4" name="Rectangle 13"/>
          <p:cNvSpPr/>
          <p:nvPr/>
        </p:nvSpPr>
        <p:spPr>
          <a:xfrm>
            <a:off x="4211960" y="3068960"/>
            <a:ext cx="2376264" cy="216024"/>
          </a:xfrm>
          <a:prstGeom prst="rect">
            <a:avLst/>
          </a:prstGeom>
          <a:solidFill>
            <a:srgbClr val="FF0000">
              <a:alpha val="30588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5" name="Rectangle 14"/>
          <p:cNvSpPr/>
          <p:nvPr/>
        </p:nvSpPr>
        <p:spPr>
          <a:xfrm>
            <a:off x="3131840" y="4869160"/>
            <a:ext cx="3312368" cy="216024"/>
          </a:xfrm>
          <a:prstGeom prst="rect">
            <a:avLst/>
          </a:prstGeom>
          <a:solidFill>
            <a:srgbClr val="FF0000">
              <a:alpha val="30588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6" name="TextBox 15"/>
          <p:cNvSpPr txBox="1"/>
          <p:nvPr/>
        </p:nvSpPr>
        <p:spPr>
          <a:xfrm>
            <a:off x="7596336" y="1988840"/>
            <a:ext cx="1728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mtClean="0">
                <a:solidFill>
                  <a:srgbClr val="0070C0"/>
                </a:solidFill>
              </a:rPr>
              <a:t>Strong field effects</a:t>
            </a:r>
            <a:endParaRPr lang="en-CA" dirty="0">
              <a:solidFill>
                <a:srgbClr val="0070C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524328" y="4293096"/>
            <a:ext cx="17281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>
                <a:solidFill>
                  <a:srgbClr val="0070C0"/>
                </a:solidFill>
              </a:rPr>
              <a:t>Tertiary photons as fast luminosity monitor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596336" y="3140968"/>
            <a:ext cx="17281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mtClean="0">
                <a:solidFill>
                  <a:srgbClr val="0070C0"/>
                </a:solidFill>
              </a:rPr>
              <a:t>Real and virtual photon interactions</a:t>
            </a:r>
            <a:endParaRPr lang="en-CA" dirty="0">
              <a:solidFill>
                <a:srgbClr val="0070C0"/>
              </a:solidFill>
            </a:endParaRPr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028384" y="836712"/>
            <a:ext cx="390525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Box 19"/>
          <p:cNvSpPr txBox="1"/>
          <p:nvPr/>
        </p:nvSpPr>
        <p:spPr>
          <a:xfrm>
            <a:off x="7812360" y="764704"/>
            <a:ext cx="364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mtClean="0"/>
              <a:t>p.</a:t>
            </a:r>
            <a:endParaRPr lang="en-CA" dirty="0"/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9512" y="5445224"/>
            <a:ext cx="7303667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532440" y="836712"/>
            <a:ext cx="390525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extBox 22"/>
          <p:cNvSpPr txBox="1"/>
          <p:nvPr/>
        </p:nvSpPr>
        <p:spPr>
          <a:xfrm>
            <a:off x="8316416" y="764704"/>
            <a:ext cx="3417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mtClean="0"/>
              <a:t>&amp;</a:t>
            </a:r>
            <a:endParaRPr lang="en-CA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971600" y="0"/>
            <a:ext cx="6624736" cy="1080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0"/>
            <a:ext cx="1123950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Rectangle 23"/>
          <p:cNvSpPr/>
          <p:nvPr/>
        </p:nvSpPr>
        <p:spPr>
          <a:xfrm>
            <a:off x="4355976" y="5445224"/>
            <a:ext cx="1008112" cy="216024"/>
          </a:xfrm>
          <a:prstGeom prst="rect">
            <a:avLst/>
          </a:prstGeom>
          <a:solidFill>
            <a:srgbClr val="FF0000">
              <a:alpha val="30588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5" name="Rectangle 24"/>
          <p:cNvSpPr/>
          <p:nvPr/>
        </p:nvSpPr>
        <p:spPr>
          <a:xfrm>
            <a:off x="179512" y="6237312"/>
            <a:ext cx="5472608" cy="288032"/>
          </a:xfrm>
          <a:prstGeom prst="rect">
            <a:avLst/>
          </a:prstGeom>
          <a:solidFill>
            <a:srgbClr val="FF0000">
              <a:alpha val="30588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6" name="TextBox 25"/>
          <p:cNvSpPr txBox="1"/>
          <p:nvPr/>
        </p:nvSpPr>
        <p:spPr>
          <a:xfrm>
            <a:off x="7596336" y="5661248"/>
            <a:ext cx="15476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mtClean="0">
                <a:solidFill>
                  <a:srgbClr val="0070C0"/>
                </a:solidFill>
              </a:rPr>
              <a:t>Spin-flip interactions</a:t>
            </a:r>
            <a:endParaRPr lang="en-CA" dirty="0">
              <a:solidFill>
                <a:srgbClr val="0070C0"/>
              </a:solidFill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3184" y="6525343"/>
            <a:ext cx="5988717" cy="313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-31526" y="6497406"/>
            <a:ext cx="31633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CLIC is part of ‘</a:t>
            </a:r>
            <a:r>
              <a:rPr lang="da-DK" dirty="0" err="1" smtClean="0"/>
              <a:t>délibérations</a:t>
            </a:r>
            <a:r>
              <a:rPr lang="da-DK" dirty="0" smtClean="0"/>
              <a:t>’ of: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4013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>
          <a:xfrm>
            <a:off x="4716016" y="-5324"/>
            <a:ext cx="4457716" cy="16730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Heavy ion </a:t>
            </a:r>
            <a:r>
              <a:rPr kumimoji="0" lang="en-CA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bremsstrahlung</a:t>
            </a:r>
            <a:endParaRPr kumimoji="0" lang="en-US" sz="4400" b="0" i="0" u="none" strike="noStrike" kern="1200" cap="none" spc="0" normalizeH="0" baseline="0" noProof="0" dirty="0" smtClean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09644" y="2505116"/>
            <a:ext cx="5364088" cy="298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5044988" y="1916832"/>
            <a:ext cx="35446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smtClean="0"/>
              <a:t>Delta-electron emission</a:t>
            </a:r>
            <a:endParaRPr lang="en-CA" sz="2400" dirty="0" smtClean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2754"/>
            <a:ext cx="4231217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3rd 2013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U.I. Uggerhøj, RECFA, NBI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E3E7E-5657-49B1-BF28-085A070DCEC2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693065" y="5386892"/>
            <a:ext cx="42484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dirty="0" err="1" smtClean="0"/>
              <a:t>Nuclear</a:t>
            </a:r>
            <a:r>
              <a:rPr lang="da-DK" sz="2400" dirty="0" smtClean="0"/>
              <a:t> charge distribution for short-</a:t>
            </a:r>
            <a:r>
              <a:rPr lang="da-DK" sz="2400" dirty="0" err="1" smtClean="0"/>
              <a:t>lived</a:t>
            </a:r>
            <a:r>
              <a:rPr lang="da-DK" sz="2400" dirty="0" smtClean="0"/>
              <a:t> species</a:t>
            </a:r>
          </a:p>
          <a:p>
            <a:r>
              <a:rPr lang="da-DK" sz="2400" dirty="0" smtClean="0"/>
              <a:t>(Aarhus-CERN-Berkeley </a:t>
            </a:r>
            <a:r>
              <a:rPr lang="da-DK" sz="2400" dirty="0" err="1" smtClean="0"/>
              <a:t>collab</a:t>
            </a:r>
            <a:r>
              <a:rPr lang="da-DK" sz="2400" dirty="0" smtClean="0"/>
              <a:t>.)</a:t>
            </a:r>
            <a:endParaRPr lang="da-DK" sz="2400" dirty="0"/>
          </a:p>
        </p:txBody>
      </p:sp>
      <p:sp>
        <p:nvSpPr>
          <p:cNvPr id="9" name="Rectangle 8"/>
          <p:cNvSpPr/>
          <p:nvPr/>
        </p:nvSpPr>
        <p:spPr>
          <a:xfrm>
            <a:off x="655685" y="3362014"/>
            <a:ext cx="24121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CA" sz="2400" dirty="0">
                <a:solidFill>
                  <a:prstClr val="black"/>
                </a:solidFill>
              </a:rPr>
              <a:t>Finite nuclear size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55576" y="3997922"/>
            <a:ext cx="2520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smtClean="0"/>
              <a:t>Photon emission</a:t>
            </a:r>
            <a:endParaRPr lang="en-CA" sz="2400" dirty="0" smtClean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142875"/>
            <a:ext cx="8291513" cy="1125538"/>
          </a:xfrm>
        </p:spPr>
        <p:txBody>
          <a:bodyPr/>
          <a:lstStyle/>
          <a:p>
            <a:pPr eaLnBrk="1" hangingPunct="1"/>
            <a:r>
              <a:rPr lang="en-CA" sz="2800" smtClean="0"/>
              <a:t>Undulator Radiation </a:t>
            </a:r>
            <a:br>
              <a:rPr lang="en-CA" sz="2800" smtClean="0"/>
            </a:br>
            <a:r>
              <a:rPr lang="en-CA" sz="2800" smtClean="0"/>
              <a:t>from </a:t>
            </a:r>
            <a:r>
              <a:rPr lang="en-CA" sz="2800" b="1" smtClean="0"/>
              <a:t>Positron</a:t>
            </a:r>
            <a:r>
              <a:rPr lang="en-CA" sz="2800" smtClean="0"/>
              <a:t> Channeling in a Single Crystal</a:t>
            </a:r>
            <a:endParaRPr lang="en-CA" sz="2800" dirty="0" smtClean="0"/>
          </a:p>
        </p:txBody>
      </p:sp>
      <p:sp>
        <p:nvSpPr>
          <p:cNvPr id="53252" name="Text Box 4"/>
          <p:cNvSpPr txBox="1">
            <a:spLocks noChangeArrowheads="1"/>
          </p:cNvSpPr>
          <p:nvPr/>
        </p:nvSpPr>
        <p:spPr bwMode="auto">
          <a:xfrm>
            <a:off x="4211638" y="1376363"/>
            <a:ext cx="49323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CA" sz="2000" i="1">
              <a:latin typeface="Calibri" pitchFamily="34" charset="0"/>
            </a:endParaRPr>
          </a:p>
        </p:txBody>
      </p:sp>
      <p:sp>
        <p:nvSpPr>
          <p:cNvPr id="53253" name="Text Box 5"/>
          <p:cNvSpPr txBox="1">
            <a:spLocks noChangeArrowheads="1"/>
          </p:cNvSpPr>
          <p:nvPr/>
        </p:nvSpPr>
        <p:spPr bwMode="auto">
          <a:xfrm>
            <a:off x="4140200" y="1308100"/>
            <a:ext cx="43116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CA" sz="2000" b="1" smtClean="0">
                <a:latin typeface="Calibri" pitchFamily="34" charset="0"/>
              </a:rPr>
              <a:t>A. Solov’yov, A. Korol, W. Greiner </a:t>
            </a:r>
            <a:r>
              <a:rPr lang="en-CA" sz="2000" b="1" i="1" smtClean="0">
                <a:latin typeface="Calibri" pitchFamily="34" charset="0"/>
              </a:rPr>
              <a:t>et al.</a:t>
            </a:r>
            <a:endParaRPr lang="en-CA" sz="2000" b="1">
              <a:latin typeface="Calibri" pitchFamily="34" charset="0"/>
            </a:endParaRPr>
          </a:p>
        </p:txBody>
      </p:sp>
      <p:pic>
        <p:nvPicPr>
          <p:cNvPr id="525314" name="Picture 2" descr="http://ej.iop.org/images/0953-4075/43/15/151001/Full/jpb359265fig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1752600"/>
            <a:ext cx="7162800" cy="429768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6372200" y="6211669"/>
            <a:ext cx="27238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MAMI, Mainz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2431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2681288"/>
            <a:ext cx="4318000" cy="417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3" name="Title 1"/>
          <p:cNvSpPr>
            <a:spLocks noGrp="1"/>
          </p:cNvSpPr>
          <p:nvPr>
            <p:ph type="title"/>
          </p:nvPr>
        </p:nvSpPr>
        <p:spPr>
          <a:xfrm>
            <a:off x="-1" y="1"/>
            <a:ext cx="6011863" cy="1196752"/>
          </a:xfrm>
        </p:spPr>
        <p:txBody>
          <a:bodyPr>
            <a:normAutofit/>
          </a:bodyPr>
          <a:lstStyle/>
          <a:p>
            <a:pPr algn="l" eaLnBrk="1" hangingPunct="1"/>
            <a:r>
              <a:rPr lang="en-CA" sz="3600" dirty="0" smtClean="0"/>
              <a:t>Crystalline </a:t>
            </a:r>
            <a:r>
              <a:rPr lang="en-CA" sz="3600" dirty="0" err="1" smtClean="0"/>
              <a:t>undulator</a:t>
            </a:r>
            <a:r>
              <a:rPr lang="en-CA" sz="3600" dirty="0"/>
              <a:t> </a:t>
            </a:r>
            <a:r>
              <a:rPr lang="en-CA" sz="3600" dirty="0" smtClean="0"/>
              <a:t>radiation </a:t>
            </a:r>
            <a:endParaRPr lang="en-CA" sz="3600" dirty="0" smtClean="0"/>
          </a:p>
        </p:txBody>
      </p:sp>
      <p:pic>
        <p:nvPicPr>
          <p:cNvPr id="5632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1863" y="0"/>
            <a:ext cx="2906712" cy="2811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500438"/>
            <a:ext cx="4643438" cy="321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3200400" y="2971800"/>
            <a:ext cx="13387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CA" sz="2400" smtClean="0"/>
              <a:t>Electrons</a:t>
            </a:r>
            <a:endParaRPr lang="en-CA" dirty="0"/>
          </a:p>
        </p:txBody>
      </p:sp>
      <p:pic>
        <p:nvPicPr>
          <p:cNvPr id="10" name="Picture 2" descr="http://ej.iop.org/images/0953-4075/43/15/151001/Full/jpb359265fig0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7544" y="908721"/>
            <a:ext cx="3600400" cy="21602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13338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Rectangle 3"/>
          <p:cNvSpPr>
            <a:spLocks noGrp="1" noChangeArrowheads="1"/>
          </p:cNvSpPr>
          <p:nvPr>
            <p:ph type="title"/>
          </p:nvPr>
        </p:nvSpPr>
        <p:spPr>
          <a:xfrm>
            <a:off x="-5557" y="174503"/>
            <a:ext cx="6449765" cy="1125538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CA" sz="2800" dirty="0" err="1" smtClean="0"/>
              <a:t>Undulator</a:t>
            </a:r>
            <a:r>
              <a:rPr lang="en-CA" sz="2800" dirty="0" smtClean="0"/>
              <a:t> Radiation </a:t>
            </a:r>
            <a:br>
              <a:rPr lang="en-CA" sz="2800" dirty="0" smtClean="0"/>
            </a:br>
            <a:r>
              <a:rPr lang="en-CA" sz="2800" dirty="0" smtClean="0"/>
              <a:t>from </a:t>
            </a:r>
            <a:r>
              <a:rPr lang="en-CA" sz="2800" b="1" dirty="0" smtClean="0"/>
              <a:t>Positron</a:t>
            </a:r>
            <a:r>
              <a:rPr lang="en-CA" sz="2800" dirty="0" smtClean="0"/>
              <a:t> Channeling in a Single Crystal</a:t>
            </a:r>
            <a:endParaRPr lang="en-CA" sz="2800" dirty="0" smtClean="0"/>
          </a:p>
        </p:txBody>
      </p:sp>
      <p:sp>
        <p:nvSpPr>
          <p:cNvPr id="53252" name="Text Box 4"/>
          <p:cNvSpPr txBox="1">
            <a:spLocks noChangeArrowheads="1"/>
          </p:cNvSpPr>
          <p:nvPr/>
        </p:nvSpPr>
        <p:spPr bwMode="auto">
          <a:xfrm>
            <a:off x="4211638" y="1376363"/>
            <a:ext cx="49323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CA" sz="2000" i="1">
              <a:latin typeface="Calibri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238" y="6138116"/>
            <a:ext cx="584590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CA" sz="2600" dirty="0" smtClean="0">
                <a:solidFill>
                  <a:srgbClr val="C00000"/>
                </a:solidFill>
              </a:rPr>
              <a:t>A possible route to a gamma-ray laser?</a:t>
            </a:r>
            <a:endParaRPr lang="en-CA" sz="2600" dirty="0">
              <a:solidFill>
                <a:srgbClr val="C00000"/>
              </a:solidFill>
            </a:endParaRPr>
          </a:p>
        </p:txBody>
      </p:sp>
      <p:pic>
        <p:nvPicPr>
          <p:cNvPr id="525314" name="Picture 2" descr="http://ej.iop.org/images/0953-4075/43/15/151001/Full/jpb359265fig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953" y="1277768"/>
            <a:ext cx="6105667" cy="3663400"/>
          </a:xfrm>
          <a:prstGeom prst="rect">
            <a:avLst/>
          </a:prstGeom>
          <a:noFill/>
        </p:spPr>
      </p:pic>
      <p:pic>
        <p:nvPicPr>
          <p:cNvPr id="2" name="Picture 2" descr="FACET User Facility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6669" y="4943475"/>
            <a:ext cx="2057400" cy="45720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6156176" y="116632"/>
            <a:ext cx="2987824" cy="9831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CA" dirty="0" smtClean="0">
                <a:solidFill>
                  <a:srgbClr val="FF0000"/>
                </a:solidFill>
              </a:rPr>
              <a:t>SLAC E-212</a:t>
            </a:r>
            <a:endParaRPr lang="en-CA" dirty="0">
              <a:solidFill>
                <a:srgbClr val="FF0000"/>
              </a:solidFill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00" y="3943350"/>
            <a:ext cx="3619500" cy="291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948264" y="1399454"/>
            <a:ext cx="183434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Stimulated emission in (nearly)  harmonic potential</a:t>
            </a:r>
            <a:endParaRPr lang="en-GB" sz="2400" dirty="0"/>
          </a:p>
        </p:txBody>
      </p:sp>
      <p:sp>
        <p:nvSpPr>
          <p:cNvPr id="4" name="Rectangle 3"/>
          <p:cNvSpPr/>
          <p:nvPr/>
        </p:nvSpPr>
        <p:spPr>
          <a:xfrm>
            <a:off x="155105" y="5403092"/>
            <a:ext cx="509558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Facility for Advanced Accelerator Experimental Tests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25793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8"/>
          <p:cNvPicPr>
            <a:picLocks noChangeAspect="1" noChangeArrowheads="1"/>
          </p:cNvPicPr>
          <p:nvPr/>
        </p:nvPicPr>
        <p:blipFill rotWithShape="1">
          <a:blip r:embed="rId3" cstate="print"/>
          <a:srcRect l="17871" r="22595"/>
          <a:stretch/>
        </p:blipFill>
        <p:spPr bwMode="auto">
          <a:xfrm>
            <a:off x="60094" y="0"/>
            <a:ext cx="2061141" cy="2496219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</p:pic>
      <p:pic>
        <p:nvPicPr>
          <p:cNvPr id="1946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1471" y="4709456"/>
            <a:ext cx="4782530" cy="2024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1" y="3263054"/>
            <a:ext cx="2214607" cy="2190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19" y="3439084"/>
            <a:ext cx="2311774" cy="2016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3688" y="116632"/>
            <a:ext cx="6861448" cy="1008112"/>
          </a:xfrm>
        </p:spPr>
        <p:txBody>
          <a:bodyPr/>
          <a:lstStyle/>
          <a:p>
            <a:r>
              <a:rPr lang="en-CA" dirty="0" err="1" smtClean="0"/>
              <a:t>IceCube</a:t>
            </a:r>
            <a:r>
              <a:rPr lang="en-CA" dirty="0" smtClean="0"/>
              <a:t> (-related)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1836" y="2311553"/>
            <a:ext cx="4080123" cy="380469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CA" sz="2000" dirty="0" smtClean="0">
                <a:solidFill>
                  <a:srgbClr val="FF0000"/>
                </a:solidFill>
              </a:rPr>
              <a:t>Does </a:t>
            </a:r>
            <a:r>
              <a:rPr lang="en-CA" sz="2000" dirty="0" err="1" smtClean="0">
                <a:solidFill>
                  <a:srgbClr val="FF0000"/>
                </a:solidFill>
              </a:rPr>
              <a:t>Čerenkov</a:t>
            </a:r>
            <a:r>
              <a:rPr lang="en-CA" sz="2000" dirty="0" smtClean="0">
                <a:solidFill>
                  <a:srgbClr val="FF0000"/>
                </a:solidFill>
              </a:rPr>
              <a:t> emission depend on direction in a </a:t>
            </a:r>
            <a:r>
              <a:rPr lang="en-CA" sz="2000" dirty="0" err="1" smtClean="0">
                <a:solidFill>
                  <a:srgbClr val="FF0000"/>
                </a:solidFill>
              </a:rPr>
              <a:t>birefringent</a:t>
            </a:r>
            <a:r>
              <a:rPr lang="en-CA" sz="2000" dirty="0" smtClean="0">
                <a:solidFill>
                  <a:srgbClr val="FF0000"/>
                </a:solidFill>
              </a:rPr>
              <a:t> crystal (hexagonal ice)?</a:t>
            </a:r>
            <a:endParaRPr lang="en-CA" sz="2000" dirty="0">
              <a:solidFill>
                <a:srgbClr val="FF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3rd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U.I. Uggerhøj, RECFA, NBI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E3E7E-5657-49B1-BF28-085A070DCEC2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38" y="5901532"/>
            <a:ext cx="2190988" cy="218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31836" y="6136098"/>
            <a:ext cx="29171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… and S. Klein, X. </a:t>
            </a:r>
            <a:r>
              <a:rPr lang="en-GB" dirty="0" err="1" smtClean="0"/>
              <a:t>Artru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131836" y="5327565"/>
            <a:ext cx="43933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Experiment underway (week 20)</a:t>
            </a:r>
            <a:endParaRPr lang="en-GB" sz="2400" dirty="0"/>
          </a:p>
        </p:txBody>
      </p:sp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6951" y="3210279"/>
            <a:ext cx="640655" cy="457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Straight Connector 10"/>
          <p:cNvCxnSpPr/>
          <p:nvPr/>
        </p:nvCxnSpPr>
        <p:spPr>
          <a:xfrm>
            <a:off x="4358259" y="1916832"/>
            <a:ext cx="0" cy="4841229"/>
          </a:xfrm>
          <a:prstGeom prst="line">
            <a:avLst/>
          </a:prstGeom>
          <a:ln w="3810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463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2891" y="1124744"/>
            <a:ext cx="5459710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707779" y="1732166"/>
            <a:ext cx="1630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err="1" smtClean="0"/>
              <a:t>Subm</a:t>
            </a:r>
            <a:r>
              <a:rPr lang="da-DK" dirty="0" smtClean="0"/>
              <a:t>. </a:t>
            </a:r>
            <a:r>
              <a:rPr lang="da-DK" dirty="0" err="1" smtClean="0"/>
              <a:t>ApJ</a:t>
            </a:r>
            <a:r>
              <a:rPr lang="da-DK" dirty="0" smtClean="0"/>
              <a:t> </a:t>
            </a:r>
            <a:r>
              <a:rPr lang="da-DK" dirty="0" err="1" smtClean="0"/>
              <a:t>Lett</a:t>
            </a:r>
            <a:r>
              <a:rPr lang="da-DK" dirty="0" smtClean="0"/>
              <a:t>.</a:t>
            </a:r>
            <a:endParaRPr lang="da-DK" dirty="0"/>
          </a:p>
        </p:txBody>
      </p:sp>
      <p:sp>
        <p:nvSpPr>
          <p:cNvPr id="13" name="TextBox 12"/>
          <p:cNvSpPr txBox="1"/>
          <p:nvPr/>
        </p:nvSpPr>
        <p:spPr>
          <a:xfrm>
            <a:off x="4384185" y="2190988"/>
            <a:ext cx="478050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da-DK" sz="2000" dirty="0" smtClean="0"/>
              <a:t>”Using </a:t>
            </a:r>
            <a:r>
              <a:rPr lang="da-DK" sz="2000" dirty="0"/>
              <a:t>the </a:t>
            </a:r>
            <a:r>
              <a:rPr lang="da-DK" sz="2000" dirty="0" err="1"/>
              <a:t>IceCube</a:t>
            </a:r>
            <a:r>
              <a:rPr lang="da-DK" sz="2000" dirty="0"/>
              <a:t> </a:t>
            </a:r>
            <a:r>
              <a:rPr lang="da-DK" sz="2000" dirty="0" err="1" smtClean="0"/>
              <a:t>high</a:t>
            </a:r>
            <a:r>
              <a:rPr lang="da-DK" sz="2000" dirty="0" smtClean="0"/>
              <a:t> </a:t>
            </a:r>
            <a:r>
              <a:rPr lang="da-DK" sz="2000" dirty="0" err="1" smtClean="0"/>
              <a:t>energy</a:t>
            </a:r>
            <a:r>
              <a:rPr lang="da-DK" sz="2000" dirty="0"/>
              <a:t> </a:t>
            </a:r>
            <a:r>
              <a:rPr lang="en-US" sz="2000" dirty="0" smtClean="0"/>
              <a:t>diffuse </a:t>
            </a:r>
            <a:r>
              <a:rPr lang="en-US" sz="2000" dirty="0"/>
              <a:t>neutrino flux limits, we </a:t>
            </a:r>
            <a:r>
              <a:rPr lang="en-US" sz="2000" dirty="0" smtClean="0"/>
              <a:t>[…] </a:t>
            </a:r>
            <a:r>
              <a:rPr lang="en-US" sz="2000" dirty="0">
                <a:solidFill>
                  <a:srgbClr val="FF0000"/>
                </a:solidFill>
              </a:rPr>
              <a:t>put strong constraints on different models of particle </a:t>
            </a:r>
            <a:r>
              <a:rPr lang="en-US" sz="2000" dirty="0" smtClean="0">
                <a:solidFill>
                  <a:srgbClr val="FF0000"/>
                </a:solidFill>
              </a:rPr>
              <a:t>acceleration</a:t>
            </a:r>
            <a:r>
              <a:rPr lang="en-US" sz="2000" dirty="0" smtClean="0"/>
              <a:t>, particularly </a:t>
            </a:r>
            <a:r>
              <a:rPr lang="en-US" sz="2000" dirty="0"/>
              <a:t>those based on plasma </a:t>
            </a:r>
            <a:r>
              <a:rPr lang="en-US" sz="2000" dirty="0" err="1"/>
              <a:t>wakefield</a:t>
            </a:r>
            <a:r>
              <a:rPr lang="en-US" sz="2000" dirty="0"/>
              <a:t> acceleration, and limit models for sources like </a:t>
            </a:r>
            <a:r>
              <a:rPr lang="en-US" sz="2000" dirty="0" smtClean="0"/>
              <a:t>Gamma-Ray </a:t>
            </a:r>
            <a:r>
              <a:rPr lang="da-DK" sz="2000" dirty="0" err="1" smtClean="0"/>
              <a:t>Bursts</a:t>
            </a:r>
            <a:r>
              <a:rPr lang="da-DK" sz="2000" dirty="0" smtClean="0"/>
              <a:t> </a:t>
            </a:r>
            <a:r>
              <a:rPr lang="da-DK" sz="2000" dirty="0"/>
              <a:t>and magnetars</a:t>
            </a:r>
            <a:r>
              <a:rPr lang="da-DK" sz="2000" dirty="0" smtClean="0"/>
              <a:t>.”</a:t>
            </a:r>
            <a:endParaRPr lang="da-DK" sz="2000" dirty="0"/>
          </a:p>
        </p:txBody>
      </p:sp>
    </p:spTree>
    <p:extLst>
      <p:ext uri="{BB962C8B-B14F-4D97-AF65-F5344CB8AC3E}">
        <p14:creationId xmlns:p14="http://schemas.microsoft.com/office/powerpoint/2010/main" val="12209954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96136" y="2708920"/>
            <a:ext cx="3045024" cy="809391"/>
          </a:xfrm>
        </p:spPr>
        <p:txBody>
          <a:bodyPr/>
          <a:lstStyle/>
          <a:p>
            <a:r>
              <a:rPr lang="en-CA" dirty="0" smtClean="0">
                <a:solidFill>
                  <a:srgbClr val="FF0000"/>
                </a:solidFill>
              </a:rPr>
              <a:t>CERN NA63</a:t>
            </a:r>
            <a:endParaRPr lang="en-CA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764704"/>
            <a:ext cx="8579296" cy="5760640"/>
          </a:xfrm>
        </p:spPr>
        <p:txBody>
          <a:bodyPr>
            <a:normAutofit fontScale="92500" lnSpcReduction="10000"/>
          </a:bodyPr>
          <a:lstStyle/>
          <a:p>
            <a:r>
              <a:rPr lang="en-CA" dirty="0" smtClean="0"/>
              <a:t>Incoherent bremsstrahlung (formation time)</a:t>
            </a:r>
          </a:p>
          <a:p>
            <a:r>
              <a:rPr lang="en-CA" dirty="0" smtClean="0"/>
              <a:t>Strong fields</a:t>
            </a:r>
          </a:p>
          <a:p>
            <a:pPr lvl="1"/>
            <a:r>
              <a:rPr lang="en-CA" dirty="0" smtClean="0"/>
              <a:t>Radiation, quantum suppression</a:t>
            </a:r>
          </a:p>
          <a:p>
            <a:pPr lvl="1"/>
            <a:r>
              <a:rPr lang="en-CA" dirty="0" smtClean="0"/>
              <a:t>Spin-flip</a:t>
            </a:r>
          </a:p>
          <a:p>
            <a:pPr lvl="1"/>
            <a:r>
              <a:rPr lang="en-CA" dirty="0" smtClean="0"/>
              <a:t>Plasma wake-fields</a:t>
            </a:r>
          </a:p>
          <a:p>
            <a:pPr lvl="1"/>
            <a:r>
              <a:rPr lang="en-CA" dirty="0" smtClean="0"/>
              <a:t>Positron production</a:t>
            </a:r>
          </a:p>
          <a:p>
            <a:pPr lvl="1"/>
            <a:r>
              <a:rPr lang="en-CA" dirty="0" smtClean="0"/>
              <a:t>Tridents</a:t>
            </a:r>
          </a:p>
          <a:p>
            <a:pPr lvl="1"/>
            <a:r>
              <a:rPr lang="en-CA" dirty="0" err="1" smtClean="0"/>
              <a:t>Beamstrahlung</a:t>
            </a:r>
            <a:r>
              <a:rPr lang="en-CA" dirty="0" smtClean="0"/>
              <a:t>, luminosity measurement</a:t>
            </a:r>
          </a:p>
          <a:p>
            <a:r>
              <a:rPr lang="en-CA" dirty="0" smtClean="0"/>
              <a:t>AFTER@LHC – extract 7 </a:t>
            </a:r>
            <a:r>
              <a:rPr lang="en-CA" dirty="0" err="1" smtClean="0"/>
              <a:t>TeV</a:t>
            </a:r>
            <a:r>
              <a:rPr lang="en-CA" dirty="0" smtClean="0"/>
              <a:t> for FT QCD</a:t>
            </a:r>
          </a:p>
          <a:p>
            <a:r>
              <a:rPr lang="en-CA" dirty="0" smtClean="0"/>
              <a:t>Heavy ion bremsstrahlung</a:t>
            </a:r>
          </a:p>
          <a:p>
            <a:r>
              <a:rPr lang="en-CA" dirty="0" smtClean="0"/>
              <a:t>Crystalline </a:t>
            </a:r>
            <a:r>
              <a:rPr lang="en-CA" dirty="0" err="1" smtClean="0"/>
              <a:t>undulator</a:t>
            </a:r>
            <a:r>
              <a:rPr lang="en-CA" dirty="0" smtClean="0"/>
              <a:t>, E-212 (stimulated emission?)</a:t>
            </a:r>
          </a:p>
          <a:p>
            <a:r>
              <a:rPr lang="en-CA" dirty="0" err="1" smtClean="0"/>
              <a:t>IceCube</a:t>
            </a:r>
            <a:r>
              <a:rPr lang="en-CA" dirty="0" smtClean="0"/>
              <a:t>-related studies</a:t>
            </a:r>
          </a:p>
          <a:p>
            <a:pPr lvl="1"/>
            <a:endParaRPr lang="en-CA" dirty="0" smtClean="0"/>
          </a:p>
          <a:p>
            <a:pPr lvl="1"/>
            <a:endParaRPr lang="en-C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 smtClean="0"/>
              <a:t>May 3rd 2013</a:t>
            </a:r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U.I. Uggerhøj, RECFA, NBI</a:t>
            </a: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E3E7E-5657-49B1-BF28-085A070DCEC2}" type="slidenum">
              <a:rPr lang="en-CA" smtClean="0"/>
              <a:pPr/>
              <a:t>25</a:t>
            </a:fld>
            <a:endParaRPr lang="en-CA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903512" y="0"/>
            <a:ext cx="3045024" cy="8093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dirty="0" smtClean="0">
                <a:solidFill>
                  <a:srgbClr val="FF0000"/>
                </a:solidFill>
              </a:rPr>
              <a:t>Summary</a:t>
            </a:r>
            <a:endParaRPr lang="en-CA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2515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 slides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3rd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U.I. Uggerhøj, RECFA, NBI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E3E7E-5657-49B1-BF28-085A070DCEC2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9430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www.phys.au.dk/~ulrik/tsf_animation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3" y="990600"/>
            <a:ext cx="8967787" cy="534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3rd 2013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U.I. Uggerhøj, RECFA, NBI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E3E7E-5657-49B1-BF28-085A070DCEC2}" type="slidenum">
              <a:rPr lang="en-US" smtClean="0"/>
              <a:pPr/>
              <a:t>27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887340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711200" y="158750"/>
            <a:ext cx="3727450" cy="1143000"/>
          </a:xfrm>
        </p:spPr>
        <p:txBody>
          <a:bodyPr/>
          <a:lstStyle/>
          <a:p>
            <a:pPr eaLnBrk="1" hangingPunct="1"/>
            <a:r>
              <a:rPr lang="en-CA" smtClean="0"/>
              <a:t>Crystals</a:t>
            </a:r>
            <a:endParaRPr lang="en-CA" smtClean="0"/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371600"/>
            <a:ext cx="3816350" cy="5011738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CA" sz="2800" smtClean="0"/>
              <a:t> </a:t>
            </a:r>
            <a:endParaRPr lang="en-CA" sz="2800" smtClean="0"/>
          </a:p>
        </p:txBody>
      </p:sp>
      <p:pic>
        <p:nvPicPr>
          <p:cNvPr id="39940" name="Picture 10" descr="transvers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71975" y="188913"/>
            <a:ext cx="4545013" cy="612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1" name="Picture 13" descr="potential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384175" y="1700213"/>
            <a:ext cx="3816350" cy="4133850"/>
          </a:xfrm>
        </p:spPr>
      </p:pic>
    </p:spTree>
    <p:extLst>
      <p:ext uri="{BB962C8B-B14F-4D97-AF65-F5344CB8AC3E}">
        <p14:creationId xmlns:p14="http://schemas.microsoft.com/office/powerpoint/2010/main" val="38486572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711200" y="158750"/>
            <a:ext cx="3328988" cy="1143000"/>
          </a:xfrm>
        </p:spPr>
        <p:txBody>
          <a:bodyPr/>
          <a:lstStyle/>
          <a:p>
            <a:pPr eaLnBrk="1" hangingPunct="1"/>
            <a:r>
              <a:rPr lang="en-CA" smtClean="0"/>
              <a:t>Crystals</a:t>
            </a:r>
            <a:endParaRPr lang="en-CA" smtClean="0"/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371600"/>
            <a:ext cx="3816350" cy="5011738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CA" sz="2800" smtClean="0"/>
              <a:t> </a:t>
            </a:r>
            <a:endParaRPr lang="en-CA" sz="2800" smtClean="0"/>
          </a:p>
        </p:txBody>
      </p:sp>
      <p:pic>
        <p:nvPicPr>
          <p:cNvPr id="40964" name="Picture 4" descr="potential2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371975" y="188913"/>
            <a:ext cx="4454525" cy="6264275"/>
          </a:xfrm>
        </p:spPr>
      </p:pic>
      <p:sp>
        <p:nvSpPr>
          <p:cNvPr id="40965" name="Text Box 5"/>
          <p:cNvSpPr txBox="1">
            <a:spLocks noChangeArrowheads="1"/>
          </p:cNvSpPr>
          <p:nvPr/>
        </p:nvSpPr>
        <p:spPr bwMode="auto">
          <a:xfrm>
            <a:off x="838200" y="1981200"/>
            <a:ext cx="3004990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None/>
            </a:pPr>
            <a:r>
              <a:rPr lang="en-CA" sz="3200" smtClean="0">
                <a:latin typeface="Calibri" pitchFamily="34" charset="0"/>
              </a:rPr>
              <a:t>Extremely strong</a:t>
            </a:r>
          </a:p>
          <a:p>
            <a:pPr>
              <a:buNone/>
            </a:pPr>
            <a:r>
              <a:rPr lang="en-CA" sz="3200" smtClean="0">
                <a:latin typeface="Calibri" pitchFamily="34" charset="0"/>
              </a:rPr>
              <a:t>electric fields</a:t>
            </a:r>
          </a:p>
          <a:p>
            <a:pPr>
              <a:buNone/>
            </a:pPr>
            <a:endParaRPr lang="en-CA" sz="3200" smtClean="0">
              <a:latin typeface="Calibri" pitchFamily="34" charset="0"/>
            </a:endParaRPr>
          </a:p>
          <a:p>
            <a:pPr>
              <a:buNone/>
            </a:pPr>
            <a:r>
              <a:rPr lang="en-CA" sz="3200" smtClean="0">
                <a:latin typeface="Calibri" pitchFamily="34" charset="0"/>
              </a:rPr>
              <a:t>10</a:t>
            </a:r>
            <a:r>
              <a:rPr lang="en-CA" sz="3200" baseline="30000" smtClean="0">
                <a:latin typeface="Calibri" pitchFamily="34" charset="0"/>
              </a:rPr>
              <a:t>10</a:t>
            </a:r>
            <a:r>
              <a:rPr lang="en-CA" sz="3200" smtClean="0">
                <a:latin typeface="Calibri" pitchFamily="34" charset="0"/>
              </a:rPr>
              <a:t>-10</a:t>
            </a:r>
            <a:r>
              <a:rPr lang="en-CA" sz="3200" baseline="30000" smtClean="0">
                <a:latin typeface="Calibri" pitchFamily="34" charset="0"/>
              </a:rPr>
              <a:t>11</a:t>
            </a:r>
            <a:r>
              <a:rPr lang="en-CA" sz="3200" smtClean="0">
                <a:latin typeface="Calibri" pitchFamily="34" charset="0"/>
              </a:rPr>
              <a:t> V/cm</a:t>
            </a:r>
            <a:endParaRPr lang="en-CA" sz="3200" dirty="0">
              <a:latin typeface="Calibri" pitchFamily="34" charset="0"/>
            </a:endParaRPr>
          </a:p>
        </p:txBody>
      </p:sp>
      <p:sp>
        <p:nvSpPr>
          <p:cNvPr id="40966" name="Line 6"/>
          <p:cNvSpPr>
            <a:spLocks noChangeShapeType="1"/>
          </p:cNvSpPr>
          <p:nvPr/>
        </p:nvSpPr>
        <p:spPr bwMode="auto">
          <a:xfrm>
            <a:off x="5568950" y="2133600"/>
            <a:ext cx="465138" cy="1366838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CA"/>
          </a:p>
        </p:txBody>
      </p:sp>
      <p:sp>
        <p:nvSpPr>
          <p:cNvPr id="40967" name="Text Box 7"/>
          <p:cNvSpPr txBox="1">
            <a:spLocks noChangeArrowheads="1"/>
          </p:cNvSpPr>
          <p:nvPr/>
        </p:nvSpPr>
        <p:spPr bwMode="auto">
          <a:xfrm>
            <a:off x="6400800" y="2209800"/>
            <a:ext cx="1652375" cy="120032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buNone/>
            </a:pPr>
            <a:r>
              <a:rPr lang="en-CA" sz="2400" smtClean="0">
                <a:solidFill>
                  <a:srgbClr val="FF0000"/>
                </a:solidFill>
                <a:latin typeface="Calibri" pitchFamily="34" charset="0"/>
              </a:rPr>
              <a:t>50 V / 0.1 Å</a:t>
            </a:r>
          </a:p>
          <a:p>
            <a:pPr algn="ctr">
              <a:buNone/>
            </a:pPr>
            <a:r>
              <a:rPr lang="en-CA" sz="2400" smtClean="0">
                <a:solidFill>
                  <a:srgbClr val="FF0000"/>
                </a:solidFill>
                <a:latin typeface="Calibri" pitchFamily="34" charset="0"/>
              </a:rPr>
              <a:t>=</a:t>
            </a:r>
          </a:p>
          <a:p>
            <a:pPr algn="ctr">
              <a:buNone/>
            </a:pPr>
            <a:r>
              <a:rPr lang="en-CA" sz="2400" smtClean="0">
                <a:solidFill>
                  <a:srgbClr val="FF0000"/>
                </a:solidFill>
                <a:latin typeface="Calibri" pitchFamily="34" charset="0"/>
              </a:rPr>
              <a:t>5</a:t>
            </a:r>
            <a:r>
              <a:rPr lang="en-CA" sz="2400" smtClean="0">
                <a:solidFill>
                  <a:srgbClr val="FF0000"/>
                </a:solidFill>
                <a:latin typeface="Calibri" pitchFamily="34" charset="0"/>
                <a:cs typeface="Times New Roman" pitchFamily="18" charset="0"/>
              </a:rPr>
              <a:t>·</a:t>
            </a:r>
            <a:r>
              <a:rPr lang="en-CA" sz="2400" smtClean="0">
                <a:solidFill>
                  <a:srgbClr val="FF0000"/>
                </a:solidFill>
                <a:latin typeface="Calibri" pitchFamily="34" charset="0"/>
              </a:rPr>
              <a:t>10</a:t>
            </a:r>
            <a:r>
              <a:rPr lang="en-CA" sz="2400" baseline="30000" smtClean="0">
                <a:solidFill>
                  <a:srgbClr val="FF0000"/>
                </a:solidFill>
                <a:latin typeface="Calibri" pitchFamily="34" charset="0"/>
              </a:rPr>
              <a:t>10</a:t>
            </a:r>
            <a:r>
              <a:rPr lang="en-CA" sz="2400" smtClean="0">
                <a:solidFill>
                  <a:srgbClr val="FF0000"/>
                </a:solidFill>
                <a:latin typeface="Calibri" pitchFamily="34" charset="0"/>
              </a:rPr>
              <a:t> V/cm</a:t>
            </a:r>
            <a:endParaRPr lang="en-CA" sz="2400" dirty="0">
              <a:solidFill>
                <a:srgbClr val="FF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39693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0"/>
            <a:ext cx="9151938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4" descr="http://www.phys.au.dk/~ulrik/tsf_fieldlines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981200"/>
            <a:ext cx="6286500" cy="471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3rd 2013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U.I. Uggerhøj, RECFA, NBI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E3E7E-5657-49B1-BF28-085A070DCEC2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23528" y="3140968"/>
            <a:ext cx="156324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4800" dirty="0" smtClean="0">
                <a:solidFill>
                  <a:srgbClr val="FF0000"/>
                </a:solidFill>
              </a:rPr>
              <a:t>CERN</a:t>
            </a:r>
          </a:p>
          <a:p>
            <a:r>
              <a:rPr lang="da-DK" sz="4800" dirty="0" smtClean="0">
                <a:solidFill>
                  <a:srgbClr val="FF0000"/>
                </a:solidFill>
              </a:rPr>
              <a:t>NA63</a:t>
            </a:r>
            <a:endParaRPr lang="da-DK" sz="4800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34258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1638" y="1676400"/>
            <a:ext cx="4932362" cy="42275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4419600" y="6096000"/>
            <a:ext cx="47244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eaLnBrk="1" hangingPunct="1">
              <a:spcBef>
                <a:spcPct val="0"/>
              </a:spcBef>
              <a:buFontTx/>
              <a:buNone/>
            </a:pPr>
            <a:r>
              <a:rPr kumimoji="0" lang="en-CA" sz="1600" smtClean="0">
                <a:solidFill>
                  <a:srgbClr val="000000"/>
                </a:solidFill>
                <a:cs typeface="Arial" charset="0"/>
              </a:rPr>
              <a:t>Blankenbecler and Drell, ”Quantum treatment of </a:t>
            </a:r>
            <a:r>
              <a:rPr kumimoji="0" lang="en-CA" sz="1600" smtClean="0">
                <a:solidFill>
                  <a:srgbClr val="FF0000"/>
                </a:solidFill>
                <a:cs typeface="Arial" charset="0"/>
              </a:rPr>
              <a:t>beamstrahlung</a:t>
            </a:r>
            <a:r>
              <a:rPr kumimoji="0" lang="en-CA" sz="1600" smtClean="0">
                <a:solidFill>
                  <a:srgbClr val="000000"/>
                </a:solidFill>
                <a:cs typeface="Arial" charset="0"/>
              </a:rPr>
              <a:t>”, PRD </a:t>
            </a:r>
            <a:r>
              <a:rPr kumimoji="0" lang="en-CA" sz="1600" b="1" smtClean="0">
                <a:solidFill>
                  <a:srgbClr val="000000"/>
                </a:solidFill>
                <a:cs typeface="Arial" charset="0"/>
              </a:rPr>
              <a:t>36</a:t>
            </a:r>
            <a:r>
              <a:rPr kumimoji="0" lang="en-CA" sz="1600" smtClean="0">
                <a:solidFill>
                  <a:srgbClr val="000000"/>
                </a:solidFill>
                <a:cs typeface="Arial" charset="0"/>
              </a:rPr>
              <a:t>, 277 (1987)</a:t>
            </a:r>
            <a:endParaRPr kumimoji="0" lang="en-CA" sz="1600" dirty="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8" name="Line 6"/>
          <p:cNvSpPr>
            <a:spLocks noChangeShapeType="1"/>
          </p:cNvSpPr>
          <p:nvPr/>
        </p:nvSpPr>
        <p:spPr bwMode="auto">
          <a:xfrm flipH="1">
            <a:off x="3276600" y="1350963"/>
            <a:ext cx="13716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algn="l" eaLnBrk="1" hangingPunct="1">
              <a:spcBef>
                <a:spcPct val="0"/>
              </a:spcBef>
              <a:buFontTx/>
              <a:buNone/>
            </a:pPr>
            <a:endParaRPr kumimoji="0" lang="en-CA" sz="1800" smtClean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3080" name="Rectangle 9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792163"/>
          </a:xfrm>
        </p:spPr>
        <p:txBody>
          <a:bodyPr/>
          <a:lstStyle/>
          <a:p>
            <a:pPr eaLnBrk="1" hangingPunct="1"/>
            <a:r>
              <a:rPr lang="en-CA" sz="3600" smtClean="0"/>
              <a:t>Spin contr. to beamstrahlung</a:t>
            </a:r>
            <a:endParaRPr lang="en-CA" sz="3600" dirty="0" smtClean="0"/>
          </a:p>
        </p:txBody>
      </p:sp>
      <p:graphicFrame>
        <p:nvGraphicFramePr>
          <p:cNvPr id="3074" name="Object 2"/>
          <p:cNvGraphicFramePr>
            <a:graphicFrameLocks noGrp="1" noChangeAspect="1"/>
          </p:cNvGraphicFramePr>
          <p:nvPr>
            <p:ph sz="half" idx="1"/>
          </p:nvPr>
        </p:nvGraphicFramePr>
        <p:xfrm>
          <a:off x="0" y="609600"/>
          <a:ext cx="4800600" cy="32704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3" name="Graph" r:id="rId5" imgW="4073760" imgH="2774880" progId="Origin50.Graph">
                  <p:embed/>
                </p:oleObj>
              </mc:Choice>
              <mc:Fallback>
                <p:oleObj name="Graph" r:id="rId5" imgW="4073760" imgH="277488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609600"/>
                        <a:ext cx="4800600" cy="3270409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7" name="Line 5"/>
          <p:cNvSpPr>
            <a:spLocks noChangeShapeType="1"/>
          </p:cNvSpPr>
          <p:nvPr/>
        </p:nvSpPr>
        <p:spPr bwMode="auto">
          <a:xfrm>
            <a:off x="2057400" y="1503363"/>
            <a:ext cx="4038600" cy="2438400"/>
          </a:xfrm>
          <a:prstGeom prst="line">
            <a:avLst/>
          </a:prstGeom>
          <a:noFill/>
          <a:ln w="38100">
            <a:solidFill>
              <a:srgbClr val="66FF33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algn="l" eaLnBrk="1" hangingPunct="1">
              <a:spcBef>
                <a:spcPct val="0"/>
              </a:spcBef>
              <a:buFontTx/>
              <a:buNone/>
            </a:pPr>
            <a:endParaRPr kumimoji="0" lang="en-CA" sz="1800" smtClean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" y="3657600"/>
            <a:ext cx="429768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286000" y="4876800"/>
            <a:ext cx="1417569" cy="23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914400" y="2667000"/>
            <a:ext cx="11281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CA" sz="2000" smtClean="0">
                <a:solidFill>
                  <a:srgbClr val="FF0000"/>
                </a:solidFill>
              </a:rPr>
              <a:t>Tungsten</a:t>
            </a:r>
            <a:endParaRPr lang="en-CA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62000" y="5943600"/>
            <a:ext cx="1426994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CA" sz="2000" smtClean="0">
                <a:solidFill>
                  <a:srgbClr val="FF0000"/>
                </a:solidFill>
              </a:rPr>
              <a:t>Germanium</a:t>
            </a:r>
            <a:endParaRPr lang="en-CA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78476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3911"/>
            <a:ext cx="9144000" cy="1440874"/>
          </a:xfrm>
        </p:spPr>
        <p:txBody>
          <a:bodyPr>
            <a:normAutofit/>
          </a:bodyPr>
          <a:lstStyle/>
          <a:p>
            <a:r>
              <a:rPr lang="en-US" sz="3100" dirty="0"/>
              <a:t>A fixed-target experiment using the LHC beam(s</a:t>
            </a:r>
            <a:r>
              <a:rPr lang="en-US" sz="3100" dirty="0" smtClean="0"/>
              <a:t>):</a:t>
            </a:r>
            <a:r>
              <a:rPr lang="en-CA" dirty="0" smtClean="0"/>
              <a:t/>
            </a:r>
            <a:br>
              <a:rPr lang="en-CA" dirty="0" smtClean="0"/>
            </a:br>
            <a:r>
              <a:rPr lang="en-CA" sz="5300" dirty="0" smtClean="0"/>
              <a:t>AFTER@LHC </a:t>
            </a:r>
            <a:r>
              <a:rPr lang="en-CA" sz="3200" dirty="0" smtClean="0"/>
              <a:t>(LOI in prep.)</a:t>
            </a:r>
            <a:endParaRPr lang="en-CA" sz="53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3rd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U.I. Uggerhøj, RECFA, NBI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E3E7E-5657-49B1-BF28-085A070DCEC2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112" y="3933056"/>
            <a:ext cx="8029575" cy="240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606" y="6295700"/>
            <a:ext cx="706755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109" y="1484784"/>
            <a:ext cx="7677150" cy="160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109" y="3094509"/>
            <a:ext cx="7610475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78519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265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557746"/>
            <a:ext cx="8991600" cy="3300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265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066800"/>
            <a:ext cx="9144000" cy="2148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266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67475" y="0"/>
            <a:ext cx="267652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2661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8600" y="0"/>
            <a:ext cx="5572125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2662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304800"/>
            <a:ext cx="6410325" cy="69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Straight Connector 9"/>
          <p:cNvCxnSpPr/>
          <p:nvPr/>
        </p:nvCxnSpPr>
        <p:spPr>
          <a:xfrm>
            <a:off x="152400" y="3505200"/>
            <a:ext cx="868680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447800" y="1905000"/>
            <a:ext cx="71628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0" y="2971800"/>
            <a:ext cx="9144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0" y="3200400"/>
            <a:ext cx="1143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467600" y="2667000"/>
            <a:ext cx="16764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>
            <a:off x="4648200" y="4114800"/>
            <a:ext cx="457200" cy="228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4800600" y="3733800"/>
            <a:ext cx="1833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CA" sz="1800" smtClean="0"/>
              <a:t>W. Scandale </a:t>
            </a:r>
            <a:r>
              <a:rPr lang="en-CA" sz="1800" i="1" smtClean="0"/>
              <a:t>et al.</a:t>
            </a:r>
            <a:endParaRPr lang="en-CA" sz="1800" i="1" dirty="0"/>
          </a:p>
        </p:txBody>
      </p:sp>
      <p:cxnSp>
        <p:nvCxnSpPr>
          <p:cNvPr id="23" name="Straight Connector 22"/>
          <p:cNvCxnSpPr/>
          <p:nvPr/>
        </p:nvCxnSpPr>
        <p:spPr>
          <a:xfrm>
            <a:off x="0" y="4648200"/>
            <a:ext cx="9144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0" y="4876800"/>
            <a:ext cx="54864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2867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14282" y="142852"/>
            <a:ext cx="8678198" cy="725470"/>
          </a:xfrm>
          <a:solidFill>
            <a:srgbClr val="00B0F0"/>
          </a:solidFill>
        </p:spPr>
        <p:txBody>
          <a:bodyPr>
            <a:normAutofit fontScale="90000"/>
          </a:bodyPr>
          <a:lstStyle/>
          <a:p>
            <a:r>
              <a:rPr lang="en-CA" smtClean="0"/>
              <a:t>Luminosity at LHC</a:t>
            </a:r>
            <a:endParaRPr lang="en-CA" dirty="0"/>
          </a:p>
        </p:txBody>
      </p:sp>
      <p:sp>
        <p:nvSpPr>
          <p:cNvPr id="19" name="Espace réservé du contenu 18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5211763"/>
          </a:xfrm>
        </p:spPr>
        <p:txBody>
          <a:bodyPr>
            <a:normAutofit fontScale="55000" lnSpcReduction="20000"/>
          </a:bodyPr>
          <a:lstStyle/>
          <a:p>
            <a:r>
              <a:rPr lang="en-CA" dirty="0" smtClean="0"/>
              <a:t>Intensity: expect 5.10</a:t>
            </a:r>
            <a:r>
              <a:rPr lang="en-CA" baseline="30000" dirty="0" smtClean="0"/>
              <a:t>8</a:t>
            </a:r>
            <a:r>
              <a:rPr lang="en-CA" dirty="0" smtClean="0"/>
              <a:t> protons.s</a:t>
            </a:r>
            <a:r>
              <a:rPr lang="en-CA" baseline="30000" dirty="0" smtClean="0"/>
              <a:t>-1</a:t>
            </a:r>
          </a:p>
          <a:p>
            <a:pPr lvl="1"/>
            <a:r>
              <a:rPr lang="en-CA" b="1" dirty="0" smtClean="0">
                <a:solidFill>
                  <a:srgbClr val="3333CC"/>
                </a:solidFill>
              </a:rPr>
              <a:t>Beam: </a:t>
            </a:r>
            <a:r>
              <a:rPr lang="en-CA" dirty="0" smtClean="0"/>
              <a:t>2808 bunches of 1.15x10</a:t>
            </a:r>
            <a:r>
              <a:rPr lang="en-CA" baseline="30000" dirty="0" smtClean="0"/>
              <a:t>11 </a:t>
            </a:r>
            <a:r>
              <a:rPr lang="en-CA" dirty="0" smtClean="0"/>
              <a:t>protons = </a:t>
            </a:r>
            <a:r>
              <a:rPr lang="en-CA" b="1" dirty="0" smtClean="0">
                <a:solidFill>
                  <a:srgbClr val="FF0000"/>
                </a:solidFill>
              </a:rPr>
              <a:t>3.2x10</a:t>
            </a:r>
            <a:r>
              <a:rPr lang="en-CA" b="1" baseline="30000" dirty="0" smtClean="0">
                <a:solidFill>
                  <a:srgbClr val="FF0000"/>
                </a:solidFill>
              </a:rPr>
              <a:t>14 </a:t>
            </a:r>
            <a:r>
              <a:rPr lang="en-CA" b="1" dirty="0" smtClean="0">
                <a:solidFill>
                  <a:srgbClr val="FF0000"/>
                </a:solidFill>
              </a:rPr>
              <a:t>protons</a:t>
            </a:r>
          </a:p>
          <a:p>
            <a:pPr lvl="1"/>
            <a:endParaRPr lang="en-CA" dirty="0" smtClean="0"/>
          </a:p>
          <a:p>
            <a:pPr lvl="1"/>
            <a:r>
              <a:rPr lang="en-CA" b="1" dirty="0" smtClean="0">
                <a:solidFill>
                  <a:srgbClr val="3333CC"/>
                </a:solidFill>
              </a:rPr>
              <a:t>Bunch: </a:t>
            </a:r>
            <a:r>
              <a:rPr lang="en-CA" dirty="0" smtClean="0"/>
              <a:t>Each bunch passes IP:  3.10</a:t>
            </a:r>
            <a:r>
              <a:rPr lang="en-CA" baseline="30000" dirty="0" smtClean="0"/>
              <a:t>5</a:t>
            </a:r>
            <a:r>
              <a:rPr lang="en-CA" dirty="0" smtClean="0"/>
              <a:t>km.s</a:t>
            </a:r>
            <a:r>
              <a:rPr lang="en-CA" baseline="30000" dirty="0" smtClean="0"/>
              <a:t>-1</a:t>
            </a:r>
            <a:r>
              <a:rPr lang="en-CA" dirty="0" smtClean="0"/>
              <a:t>/27 km ~ </a:t>
            </a:r>
            <a:r>
              <a:rPr lang="en-CA" b="1" dirty="0" smtClean="0">
                <a:solidFill>
                  <a:srgbClr val="FF0000"/>
                </a:solidFill>
              </a:rPr>
              <a:t>11 kHz</a:t>
            </a:r>
            <a:endParaRPr lang="en-CA" b="1" baseline="30000" dirty="0" smtClean="0">
              <a:solidFill>
                <a:srgbClr val="FF0000"/>
              </a:solidFill>
            </a:endParaRPr>
          </a:p>
          <a:p>
            <a:pPr lvl="1"/>
            <a:endParaRPr lang="en-CA" dirty="0" smtClean="0"/>
          </a:p>
          <a:p>
            <a:pPr lvl="1"/>
            <a:r>
              <a:rPr lang="en-CA" b="1" dirty="0" smtClean="0">
                <a:solidFill>
                  <a:srgbClr val="3333CC"/>
                </a:solidFill>
              </a:rPr>
              <a:t>Instantaneous extraction:</a:t>
            </a:r>
            <a:r>
              <a:rPr lang="en-CA" dirty="0" smtClean="0"/>
              <a:t> IP sees 2808 x 11000~3.10</a:t>
            </a:r>
            <a:r>
              <a:rPr lang="en-CA" baseline="30000" dirty="0" smtClean="0"/>
              <a:t>7</a:t>
            </a:r>
            <a:r>
              <a:rPr lang="en-CA" dirty="0" smtClean="0"/>
              <a:t> bunches passing every second    </a:t>
            </a:r>
            <a:r>
              <a:rPr lang="en-CA" dirty="0" smtClean="0">
                <a:sym typeface="Wingdings" pitchFamily="2" charset="2"/>
              </a:rPr>
              <a:t> extract 5.10</a:t>
            </a:r>
            <a:r>
              <a:rPr lang="en-CA" baseline="30000" dirty="0" smtClean="0">
                <a:sym typeface="Wingdings" pitchFamily="2" charset="2"/>
              </a:rPr>
              <a:t>8</a:t>
            </a:r>
            <a:r>
              <a:rPr lang="en-CA" dirty="0" smtClean="0">
                <a:sym typeface="Wingdings" pitchFamily="2" charset="2"/>
              </a:rPr>
              <a:t>/3.10</a:t>
            </a:r>
            <a:r>
              <a:rPr lang="en-CA" baseline="30000" dirty="0" smtClean="0">
                <a:sym typeface="Wingdings" pitchFamily="2" charset="2"/>
              </a:rPr>
              <a:t>7</a:t>
            </a:r>
            <a:r>
              <a:rPr lang="en-CA" dirty="0" smtClean="0">
                <a:sym typeface="Wingdings" pitchFamily="2" charset="2"/>
              </a:rPr>
              <a:t> ~ </a:t>
            </a:r>
            <a:r>
              <a:rPr lang="en-CA" b="1" dirty="0" smtClean="0">
                <a:solidFill>
                  <a:srgbClr val="FF0000"/>
                </a:solidFill>
                <a:sym typeface="Wingdings" pitchFamily="2" charset="2"/>
              </a:rPr>
              <a:t>extract 16 protons in each bunch at each pass</a:t>
            </a:r>
          </a:p>
          <a:p>
            <a:pPr lvl="1"/>
            <a:endParaRPr lang="en-CA" dirty="0" smtClean="0">
              <a:sym typeface="Wingdings" pitchFamily="2" charset="2"/>
            </a:endParaRPr>
          </a:p>
          <a:p>
            <a:pPr lvl="1"/>
            <a:r>
              <a:rPr lang="en-CA" b="1" dirty="0" smtClean="0">
                <a:solidFill>
                  <a:srgbClr val="3333CC"/>
                </a:solidFill>
                <a:sym typeface="Wingdings" pitchFamily="2" charset="2"/>
              </a:rPr>
              <a:t>Integrated extraction:</a:t>
            </a:r>
            <a:r>
              <a:rPr lang="en-CA" dirty="0" smtClean="0">
                <a:sym typeface="Wingdings" pitchFamily="2" charset="2"/>
              </a:rPr>
              <a:t> Over a 10h run: extract 5.10</a:t>
            </a:r>
            <a:r>
              <a:rPr lang="en-CA" baseline="30000" dirty="0" smtClean="0">
                <a:sym typeface="Wingdings" pitchFamily="2" charset="2"/>
              </a:rPr>
              <a:t>8</a:t>
            </a:r>
            <a:r>
              <a:rPr lang="en-CA" dirty="0" smtClean="0">
                <a:sym typeface="Wingdings" pitchFamily="2" charset="2"/>
              </a:rPr>
              <a:t>p x 3600s.h</a:t>
            </a:r>
            <a:r>
              <a:rPr lang="en-CA" baseline="30000" dirty="0" smtClean="0">
                <a:sym typeface="Wingdings" pitchFamily="2" charset="2"/>
              </a:rPr>
              <a:t>-1</a:t>
            </a:r>
            <a:r>
              <a:rPr lang="en-CA" dirty="0" smtClean="0">
                <a:sym typeface="Wingdings" pitchFamily="2" charset="2"/>
              </a:rPr>
              <a:t> x 10h=1.810</a:t>
            </a:r>
            <a:r>
              <a:rPr lang="en-CA" baseline="30000" dirty="0" smtClean="0">
                <a:sym typeface="Wingdings" pitchFamily="2" charset="2"/>
              </a:rPr>
              <a:t>13</a:t>
            </a:r>
            <a:r>
              <a:rPr lang="en-CA" dirty="0" smtClean="0">
                <a:sym typeface="Wingdings" pitchFamily="2" charset="2"/>
              </a:rPr>
              <a:t>p.run</a:t>
            </a:r>
            <a:r>
              <a:rPr lang="en-CA" baseline="30000" dirty="0" smtClean="0">
                <a:sym typeface="Wingdings" pitchFamily="2" charset="2"/>
              </a:rPr>
              <a:t>-1         </a:t>
            </a:r>
            <a:r>
              <a:rPr lang="en-CA" dirty="0" smtClean="0">
                <a:sym typeface="Wingdings" pitchFamily="2" charset="2"/>
              </a:rPr>
              <a:t> extract 1.8 x 10</a:t>
            </a:r>
            <a:r>
              <a:rPr lang="en-CA" baseline="30000" dirty="0" smtClean="0">
                <a:sym typeface="Wingdings" pitchFamily="2" charset="2"/>
              </a:rPr>
              <a:t>13</a:t>
            </a:r>
            <a:r>
              <a:rPr lang="en-CA" dirty="0" smtClean="0">
                <a:sym typeface="Wingdings" pitchFamily="2" charset="2"/>
              </a:rPr>
              <a:t>/(3.2 x 10</a:t>
            </a:r>
            <a:r>
              <a:rPr lang="en-CA" baseline="30000" dirty="0" smtClean="0">
                <a:sym typeface="Wingdings" pitchFamily="2" charset="2"/>
              </a:rPr>
              <a:t>14</a:t>
            </a:r>
            <a:r>
              <a:rPr lang="en-CA" dirty="0" smtClean="0">
                <a:sym typeface="Wingdings" pitchFamily="2" charset="2"/>
              </a:rPr>
              <a:t>)~</a:t>
            </a:r>
            <a:r>
              <a:rPr lang="en-CA" b="1" dirty="0" smtClean="0">
                <a:solidFill>
                  <a:srgbClr val="FF0000"/>
                </a:solidFill>
                <a:sym typeface="Wingdings" pitchFamily="2" charset="2"/>
              </a:rPr>
              <a:t>5.6% of the protons stored in the beam</a:t>
            </a:r>
          </a:p>
          <a:p>
            <a:endParaRPr lang="en-CA" dirty="0" smtClean="0">
              <a:sym typeface="Wingdings" pitchFamily="2" charset="2"/>
            </a:endParaRPr>
          </a:p>
          <a:p>
            <a:r>
              <a:rPr lang="en-CA" dirty="0" smtClean="0">
                <a:sym typeface="Wingdings" pitchFamily="2" charset="2"/>
              </a:rPr>
              <a:t>Instantaneous Luminosity</a:t>
            </a:r>
          </a:p>
          <a:p>
            <a:pPr lvl="1">
              <a:buNone/>
            </a:pPr>
            <a:r>
              <a:rPr lang="en-CA" dirty="0" smtClean="0">
                <a:solidFill>
                  <a:srgbClr val="FF0000"/>
                </a:solidFill>
                <a:latin typeface="Lucida Calligraphy" pitchFamily="66" charset="0"/>
                <a:sym typeface="Wingdings" pitchFamily="2" charset="2"/>
              </a:rPr>
              <a:t>L</a:t>
            </a:r>
            <a:r>
              <a:rPr lang="en-CA" dirty="0" smtClean="0">
                <a:solidFill>
                  <a:srgbClr val="FF0000"/>
                </a:solidFill>
                <a:latin typeface="Brush Script MT" pitchFamily="66" charset="0"/>
                <a:sym typeface="Wingdings" pitchFamily="2" charset="2"/>
              </a:rPr>
              <a:t> = </a:t>
            </a:r>
            <a:r>
              <a:rPr lang="en-CA" b="1" dirty="0" err="1" smtClean="0">
                <a:solidFill>
                  <a:srgbClr val="FF0000"/>
                </a:solidFill>
                <a:sym typeface="Wingdings" pitchFamily="2" charset="2"/>
              </a:rPr>
              <a:t>N</a:t>
            </a:r>
            <a:r>
              <a:rPr lang="en-CA" b="1" baseline="-25000" dirty="0" err="1" smtClean="0">
                <a:solidFill>
                  <a:srgbClr val="FF0000"/>
                </a:solidFill>
                <a:sym typeface="Wingdings" pitchFamily="2" charset="2"/>
              </a:rPr>
              <a:t>beam</a:t>
            </a:r>
            <a:r>
              <a:rPr lang="en-CA" dirty="0" smtClean="0">
                <a:solidFill>
                  <a:srgbClr val="FF0000"/>
                </a:solidFill>
                <a:sym typeface="Wingdings" pitchFamily="2" charset="2"/>
              </a:rPr>
              <a:t> x </a:t>
            </a:r>
            <a:r>
              <a:rPr lang="en-CA" b="1" dirty="0" err="1" smtClean="0">
                <a:solidFill>
                  <a:srgbClr val="FF0000"/>
                </a:solidFill>
                <a:sym typeface="Wingdings" pitchFamily="2" charset="2"/>
              </a:rPr>
              <a:t>N</a:t>
            </a:r>
            <a:r>
              <a:rPr lang="en-CA" b="1" baseline="-25000" dirty="0" err="1" smtClean="0">
                <a:solidFill>
                  <a:srgbClr val="FF0000"/>
                </a:solidFill>
                <a:sym typeface="Wingdings" pitchFamily="2" charset="2"/>
              </a:rPr>
              <a:t>Target</a:t>
            </a:r>
            <a:r>
              <a:rPr lang="en-CA" dirty="0" smtClean="0">
                <a:solidFill>
                  <a:srgbClr val="FF0000"/>
                </a:solidFill>
                <a:sym typeface="Wingdings" pitchFamily="2" charset="2"/>
              </a:rPr>
              <a:t> =</a:t>
            </a:r>
          </a:p>
          <a:p>
            <a:pPr lvl="1">
              <a:buNone/>
            </a:pPr>
            <a:r>
              <a:rPr lang="en-CA" b="1" dirty="0" err="1" smtClean="0">
                <a:solidFill>
                  <a:srgbClr val="FF0000"/>
                </a:solidFill>
                <a:sym typeface="Wingdings" pitchFamily="2" charset="2"/>
              </a:rPr>
              <a:t>N</a:t>
            </a:r>
            <a:r>
              <a:rPr lang="en-CA" b="1" baseline="-25000" dirty="0" err="1" smtClean="0">
                <a:solidFill>
                  <a:srgbClr val="FF0000"/>
                </a:solidFill>
                <a:sym typeface="Wingdings" pitchFamily="2" charset="2"/>
              </a:rPr>
              <a:t>beam</a:t>
            </a:r>
            <a:r>
              <a:rPr lang="en-CA" dirty="0" smtClean="0">
                <a:solidFill>
                  <a:srgbClr val="FF0000"/>
                </a:solidFill>
                <a:sym typeface="Wingdings" pitchFamily="2" charset="2"/>
              </a:rPr>
              <a:t> x (</a:t>
            </a:r>
            <a:r>
              <a:rPr lang="en-CA" b="1" dirty="0" smtClean="0">
                <a:solidFill>
                  <a:srgbClr val="FF0000"/>
                </a:solidFill>
                <a:latin typeface="Symbol" pitchFamily="18" charset="2"/>
                <a:sym typeface="Wingdings" pitchFamily="2" charset="2"/>
              </a:rPr>
              <a:t>r</a:t>
            </a:r>
            <a:r>
              <a:rPr lang="en-CA" dirty="0" smtClean="0">
                <a:solidFill>
                  <a:srgbClr val="FF0000"/>
                </a:solidFill>
                <a:latin typeface="Symbol" pitchFamily="18" charset="2"/>
                <a:sym typeface="Wingdings" pitchFamily="2" charset="2"/>
              </a:rPr>
              <a:t> </a:t>
            </a:r>
            <a:r>
              <a:rPr lang="en-CA" dirty="0" smtClean="0">
                <a:solidFill>
                  <a:srgbClr val="FF0000"/>
                </a:solidFill>
                <a:sym typeface="Wingdings" pitchFamily="2" charset="2"/>
              </a:rPr>
              <a:t>x </a:t>
            </a:r>
            <a:r>
              <a:rPr lang="en-CA" b="1" dirty="0" smtClean="0">
                <a:solidFill>
                  <a:srgbClr val="FF0000"/>
                </a:solidFill>
                <a:sym typeface="Wingdings" pitchFamily="2" charset="2"/>
              </a:rPr>
              <a:t>e</a:t>
            </a:r>
            <a:r>
              <a:rPr lang="en-CA" dirty="0" smtClean="0">
                <a:solidFill>
                  <a:srgbClr val="FF0000"/>
                </a:solidFill>
                <a:sym typeface="Wingdings" pitchFamily="2" charset="2"/>
              </a:rPr>
              <a:t> x </a:t>
            </a:r>
            <a:r>
              <a:rPr lang="en-CA" b="1" dirty="0" smtClean="0">
                <a:solidFill>
                  <a:srgbClr val="FF0000"/>
                </a:solidFill>
                <a:latin typeface="Lucida Calligraphy" pitchFamily="66" charset="0"/>
                <a:sym typeface="Wingdings" pitchFamily="2" charset="2"/>
              </a:rPr>
              <a:t>N</a:t>
            </a:r>
            <a:r>
              <a:rPr lang="en-CA" b="1" baseline="-25000" dirty="0" smtClean="0">
                <a:solidFill>
                  <a:srgbClr val="FF0000"/>
                </a:solidFill>
                <a:sym typeface="Wingdings" pitchFamily="2" charset="2"/>
              </a:rPr>
              <a:t>A</a:t>
            </a:r>
            <a:r>
              <a:rPr lang="en-CA" dirty="0" smtClean="0">
                <a:solidFill>
                  <a:srgbClr val="FF0000"/>
                </a:solidFill>
                <a:sym typeface="Wingdings" pitchFamily="2" charset="2"/>
              </a:rPr>
              <a:t>)/</a:t>
            </a:r>
            <a:r>
              <a:rPr lang="en-CA" b="1" dirty="0" smtClean="0">
                <a:solidFill>
                  <a:srgbClr val="FF0000"/>
                </a:solidFill>
                <a:sym typeface="Wingdings" pitchFamily="2" charset="2"/>
              </a:rPr>
              <a:t>A</a:t>
            </a:r>
            <a:endParaRPr lang="en-CA" dirty="0" smtClean="0">
              <a:solidFill>
                <a:srgbClr val="FF0000"/>
              </a:solidFill>
              <a:sym typeface="Wingdings" pitchFamily="2" charset="2"/>
            </a:endParaRPr>
          </a:p>
          <a:p>
            <a:pPr lvl="1"/>
            <a:r>
              <a:rPr lang="en-CA" b="1" dirty="0" err="1" smtClean="0">
                <a:sym typeface="Wingdings" pitchFamily="2" charset="2"/>
              </a:rPr>
              <a:t>N</a:t>
            </a:r>
            <a:r>
              <a:rPr lang="en-CA" b="1" baseline="-25000" dirty="0" err="1" smtClean="0">
                <a:sym typeface="Wingdings" pitchFamily="2" charset="2"/>
              </a:rPr>
              <a:t>beam</a:t>
            </a:r>
            <a:r>
              <a:rPr lang="en-CA" dirty="0" smtClean="0">
                <a:sym typeface="Wingdings" pitchFamily="2" charset="2"/>
              </a:rPr>
              <a:t>=5 </a:t>
            </a:r>
            <a:r>
              <a:rPr lang="en-CA" dirty="0" smtClean="0">
                <a:latin typeface="Arial Narrow" pitchFamily="34" charset="0"/>
                <a:sym typeface="Wingdings" pitchFamily="2" charset="2"/>
              </a:rPr>
              <a:t>x</a:t>
            </a:r>
            <a:r>
              <a:rPr lang="en-CA" dirty="0" smtClean="0">
                <a:sym typeface="Wingdings" pitchFamily="2" charset="2"/>
              </a:rPr>
              <a:t> 10</a:t>
            </a:r>
            <a:r>
              <a:rPr lang="en-CA" baseline="30000" dirty="0" smtClean="0">
                <a:sym typeface="Wingdings" pitchFamily="2" charset="2"/>
              </a:rPr>
              <a:t>8</a:t>
            </a:r>
            <a:r>
              <a:rPr lang="en-CA" dirty="0" smtClean="0">
                <a:sym typeface="Wingdings" pitchFamily="2" charset="2"/>
              </a:rPr>
              <a:t> p</a:t>
            </a:r>
            <a:r>
              <a:rPr lang="en-CA" baseline="30000" dirty="0" smtClean="0">
                <a:sym typeface="Wingdings" pitchFamily="2" charset="2"/>
              </a:rPr>
              <a:t>+</a:t>
            </a:r>
            <a:r>
              <a:rPr lang="en-CA" dirty="0" smtClean="0">
                <a:sym typeface="Wingdings" pitchFamily="2" charset="2"/>
              </a:rPr>
              <a:t>/s </a:t>
            </a:r>
          </a:p>
          <a:p>
            <a:pPr lvl="1"/>
            <a:r>
              <a:rPr lang="en-CA" b="1" dirty="0" smtClean="0">
                <a:sym typeface="Wingdings" pitchFamily="2" charset="2"/>
              </a:rPr>
              <a:t>e</a:t>
            </a:r>
            <a:r>
              <a:rPr lang="en-CA" dirty="0" smtClean="0">
                <a:sym typeface="Wingdings" pitchFamily="2" charset="2"/>
              </a:rPr>
              <a:t> (target thickness) = 1 cm </a:t>
            </a:r>
          </a:p>
          <a:p>
            <a:r>
              <a:rPr lang="en-CA" dirty="0" smtClean="0">
                <a:sym typeface="Wingdings" pitchFamily="2" charset="2"/>
              </a:rPr>
              <a:t>Integrated luminosity</a:t>
            </a:r>
          </a:p>
          <a:p>
            <a:pPr lvl="1"/>
            <a:r>
              <a:rPr lang="en-CA" dirty="0" smtClean="0">
                <a:sym typeface="Wingdings" pitchFamily="2" charset="2"/>
              </a:rPr>
              <a:t>9 months running/year </a:t>
            </a:r>
          </a:p>
          <a:p>
            <a:pPr lvl="1"/>
            <a:r>
              <a:rPr lang="en-CA" dirty="0" smtClean="0">
                <a:sym typeface="Wingdings" pitchFamily="2" charset="2"/>
              </a:rPr>
              <a:t> 1year ~ 10</a:t>
            </a:r>
            <a:r>
              <a:rPr lang="en-CA" baseline="30000" dirty="0" smtClean="0">
                <a:sym typeface="Wingdings" pitchFamily="2" charset="2"/>
              </a:rPr>
              <a:t>7</a:t>
            </a:r>
            <a:r>
              <a:rPr lang="en-CA" dirty="0" smtClean="0">
                <a:sym typeface="Wingdings" pitchFamily="2" charset="2"/>
              </a:rPr>
              <a:t> s</a:t>
            </a:r>
          </a:p>
          <a:p>
            <a:pPr lvl="1"/>
            <a:r>
              <a:rPr lang="en-CA" dirty="0" smtClean="0">
                <a:sym typeface="Wingdings" pitchFamily="2" charset="2"/>
              </a:rPr>
              <a:t> </a:t>
            </a:r>
            <a:r>
              <a:rPr lang="en-CA" dirty="0" smtClean="0">
                <a:sym typeface="Symbol"/>
              </a:rPr>
              <a:t></a:t>
            </a:r>
            <a:r>
              <a:rPr lang="en-CA" baseline="-25000" dirty="0" err="1" smtClean="0">
                <a:sym typeface="Symbol"/>
              </a:rPr>
              <a:t>year</a:t>
            </a:r>
            <a:r>
              <a:rPr lang="en-CA" dirty="0" err="1" smtClean="0">
                <a:latin typeface="Lucida Calligraphy" pitchFamily="66" charset="0"/>
                <a:sym typeface="Symbol"/>
              </a:rPr>
              <a:t>L</a:t>
            </a:r>
            <a:r>
              <a:rPr lang="en-CA" dirty="0" smtClean="0">
                <a:latin typeface="Lucida Calligraphy" pitchFamily="66" charset="0"/>
                <a:sym typeface="Symbol"/>
              </a:rPr>
              <a:t> </a:t>
            </a:r>
            <a:r>
              <a:rPr lang="en-CA" dirty="0" smtClean="0">
                <a:sym typeface="Symbol"/>
              </a:rPr>
              <a:t>= </a:t>
            </a:r>
            <a:r>
              <a:rPr lang="en-CA" dirty="0" smtClean="0">
                <a:latin typeface="Lucida Calligraphy" pitchFamily="66" charset="0"/>
                <a:sym typeface="Symbol"/>
              </a:rPr>
              <a:t>L</a:t>
            </a:r>
            <a:r>
              <a:rPr lang="en-CA" baseline="-25000" dirty="0" smtClean="0">
                <a:sym typeface="Symbol"/>
              </a:rPr>
              <a:t>inst</a:t>
            </a:r>
            <a:r>
              <a:rPr lang="en-CA" dirty="0" smtClean="0">
                <a:sym typeface="Symbol"/>
              </a:rPr>
              <a:t>x10</a:t>
            </a:r>
            <a:r>
              <a:rPr lang="en-CA" baseline="30000" dirty="0" smtClean="0">
                <a:sym typeface="Symbol"/>
              </a:rPr>
              <a:t>7</a:t>
            </a:r>
            <a:endParaRPr lang="en-CA" baseline="30000" dirty="0">
              <a:latin typeface="Lucida Calligraphy" pitchFamily="66" charset="0"/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4876800" y="5867400"/>
            <a:ext cx="35369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kumimoji="0" lang="en-CA" sz="1600" b="1" smtClean="0">
                <a:solidFill>
                  <a:prstClr val="black"/>
                </a:solidFill>
                <a:latin typeface="Calibri"/>
              </a:rPr>
              <a:t>Reach few fb</a:t>
            </a:r>
            <a:r>
              <a:rPr kumimoji="0" lang="en-CA" sz="1600" b="1" baseline="30000" smtClean="0">
                <a:solidFill>
                  <a:prstClr val="black"/>
                </a:solidFill>
                <a:latin typeface="Calibri"/>
              </a:rPr>
              <a:t>-1</a:t>
            </a:r>
            <a:r>
              <a:rPr kumimoji="0" lang="en-CA" sz="1600" b="1" smtClean="0">
                <a:solidFill>
                  <a:prstClr val="black"/>
                </a:solidFill>
                <a:latin typeface="Calibri"/>
              </a:rPr>
              <a:t> with 10cm liq H/D target</a:t>
            </a:r>
            <a:endParaRPr kumimoji="0" lang="en-CA" sz="1600" b="1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81400" y="3429000"/>
            <a:ext cx="5344885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603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2116382" y="4132018"/>
            <a:ext cx="457198" cy="468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603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76800" y="6400800"/>
            <a:ext cx="4109884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7239000" y="914400"/>
            <a:ext cx="14309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CA" sz="1600" smtClean="0"/>
              <a:t>From F. Fleuret</a:t>
            </a:r>
            <a:endParaRPr lang="en-CA" dirty="0"/>
          </a:p>
        </p:txBody>
      </p:sp>
      <p:sp>
        <p:nvSpPr>
          <p:cNvPr id="9" name="Rectangle 8"/>
          <p:cNvSpPr/>
          <p:nvPr/>
        </p:nvSpPr>
        <p:spPr>
          <a:xfrm>
            <a:off x="0" y="6172200"/>
            <a:ext cx="8991600" cy="533400"/>
          </a:xfrm>
          <a:prstGeom prst="rect">
            <a:avLst/>
          </a:prstGeom>
          <a:noFill/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959296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>
          <a:solidFill>
            <a:srgbClr val="00B0F0"/>
          </a:solidFill>
        </p:spPr>
        <p:txBody>
          <a:bodyPr/>
          <a:lstStyle/>
          <a:p>
            <a:r>
              <a:rPr lang="en-CA" smtClean="0"/>
              <a:t>Pseudo-rapidity</a:t>
            </a:r>
            <a:endParaRPr lang="en-CA" dirty="0"/>
          </a:p>
        </p:txBody>
      </p:sp>
      <p:sp>
        <p:nvSpPr>
          <p:cNvPr id="12" name="Espace réservé du contenu 11"/>
          <p:cNvSpPr>
            <a:spLocks noGrp="1"/>
          </p:cNvSpPr>
          <p:nvPr>
            <p:ph sz="half" idx="1"/>
          </p:nvPr>
        </p:nvSpPr>
        <p:spPr>
          <a:solidFill>
            <a:srgbClr val="F2F2F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>
              <a:buNone/>
            </a:pPr>
            <a:r>
              <a:rPr lang="en-CA" i="1" smtClean="0">
                <a:solidFill>
                  <a:schemeClr val="tx1">
                    <a:lumMod val="50000"/>
                    <a:lumOff val="50000"/>
                  </a:schemeClr>
                </a:solidFill>
                <a:latin typeface="Symbol" pitchFamily="18" charset="2"/>
              </a:rPr>
              <a:t>h</a:t>
            </a:r>
            <a:r>
              <a:rPr lang="en-CA" i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* = </a:t>
            </a:r>
            <a:r>
              <a:rPr lang="en-CA" i="1" smtClean="0">
                <a:solidFill>
                  <a:schemeClr val="tx1">
                    <a:lumMod val="50000"/>
                    <a:lumOff val="50000"/>
                  </a:schemeClr>
                </a:solidFill>
                <a:latin typeface="Symbol" pitchFamily="18" charset="2"/>
              </a:rPr>
              <a:t>h</a:t>
            </a:r>
            <a:r>
              <a:rPr lang="en-CA" i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– y</a:t>
            </a:r>
            <a:r>
              <a:rPr lang="en-CA" i="1" baseline="-250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CMS</a:t>
            </a:r>
          </a:p>
          <a:p>
            <a:pPr algn="ctr">
              <a:buNone/>
            </a:pPr>
            <a:r>
              <a:rPr lang="en-CA" i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forward region: </a:t>
            </a:r>
            <a:r>
              <a:rPr lang="en-CA" i="1" smtClean="0">
                <a:solidFill>
                  <a:schemeClr val="tx1">
                    <a:lumMod val="50000"/>
                    <a:lumOff val="50000"/>
                  </a:schemeClr>
                </a:solidFill>
                <a:latin typeface="Symbol" pitchFamily="18" charset="2"/>
                <a:sym typeface="Symbol"/>
              </a:rPr>
              <a:t>h</a:t>
            </a:r>
            <a:r>
              <a:rPr lang="en-CA" i="1" smtClean="0">
                <a:solidFill>
                  <a:schemeClr val="tx1">
                    <a:lumMod val="50000"/>
                    <a:lumOff val="50000"/>
                  </a:schemeClr>
                </a:solidFill>
                <a:sym typeface="Symbol"/>
              </a:rPr>
              <a:t>*&gt;0</a:t>
            </a:r>
          </a:p>
          <a:p>
            <a:pPr algn="ctr">
              <a:buNone/>
            </a:pPr>
            <a:r>
              <a:rPr lang="en-CA" i="1" smtClean="0">
                <a:solidFill>
                  <a:schemeClr val="tx1">
                    <a:lumMod val="50000"/>
                    <a:lumOff val="50000"/>
                  </a:schemeClr>
                </a:solidFill>
                <a:sym typeface="Symbol"/>
              </a:rPr>
              <a:t>backward region: </a:t>
            </a:r>
            <a:r>
              <a:rPr lang="en-CA" i="1" smtClean="0">
                <a:solidFill>
                  <a:schemeClr val="tx1">
                    <a:lumMod val="50000"/>
                    <a:lumOff val="50000"/>
                  </a:schemeClr>
                </a:solidFill>
                <a:latin typeface="Symbol" pitchFamily="18" charset="2"/>
                <a:sym typeface="Symbol"/>
              </a:rPr>
              <a:t>h</a:t>
            </a:r>
            <a:r>
              <a:rPr lang="en-CA" i="1" smtClean="0">
                <a:solidFill>
                  <a:schemeClr val="tx1">
                    <a:lumMod val="50000"/>
                    <a:lumOff val="50000"/>
                  </a:schemeClr>
                </a:solidFill>
                <a:sym typeface="Symbol"/>
              </a:rPr>
              <a:t>*&lt;0</a:t>
            </a:r>
            <a:endParaRPr lang="en-CA" i="1" smtClean="0">
              <a:sym typeface="Symbol"/>
            </a:endParaRPr>
          </a:p>
          <a:p>
            <a:r>
              <a:rPr lang="en-CA" i="1" smtClean="0">
                <a:sym typeface="Symbol"/>
              </a:rPr>
              <a:t>Very high boost:</a:t>
            </a:r>
          </a:p>
          <a:p>
            <a:pPr lvl="1"/>
            <a:r>
              <a:rPr lang="en-CA" i="1" smtClean="0">
                <a:sym typeface="Symbol"/>
              </a:rPr>
              <a:t>With 7 TeV beam : </a:t>
            </a:r>
            <a:r>
              <a:rPr lang="en-CA" smtClean="0">
                <a:latin typeface="Symbol" pitchFamily="18" charset="2"/>
                <a:sym typeface="Symbol"/>
              </a:rPr>
              <a:t>g</a:t>
            </a:r>
            <a:r>
              <a:rPr lang="en-CA" i="1" smtClean="0">
                <a:sym typeface="Symbol"/>
              </a:rPr>
              <a:t> = 61.1</a:t>
            </a:r>
          </a:p>
          <a:p>
            <a:pPr lvl="1"/>
            <a:r>
              <a:rPr lang="en-CA" i="1" smtClean="0">
                <a:sym typeface="Symbol"/>
              </a:rPr>
              <a:t>With 2.75 TeV beam: </a:t>
            </a:r>
            <a:r>
              <a:rPr lang="en-CA" smtClean="0">
                <a:latin typeface="Symbol" pitchFamily="18" charset="2"/>
                <a:sym typeface="Symbol"/>
              </a:rPr>
              <a:t>g</a:t>
            </a:r>
            <a:r>
              <a:rPr lang="en-CA" i="1" smtClean="0">
                <a:sym typeface="Symbol"/>
              </a:rPr>
              <a:t> = 38.3</a:t>
            </a:r>
          </a:p>
          <a:p>
            <a:r>
              <a:rPr lang="en-CA" i="1" smtClean="0">
                <a:solidFill>
                  <a:srgbClr val="FF0000"/>
                </a:solidFill>
                <a:sym typeface="Symbol"/>
              </a:rPr>
              <a:t>Very well placed</a:t>
            </a:r>
            <a:r>
              <a:rPr lang="en-CA" i="1" baseline="0" smtClean="0">
                <a:solidFill>
                  <a:srgbClr val="FF0000"/>
                </a:solidFill>
                <a:sym typeface="Symbol"/>
              </a:rPr>
              <a:t> to access backward physics</a:t>
            </a:r>
            <a:endParaRPr lang="en-CA" i="1" smtClean="0">
              <a:sym typeface="Symbol"/>
            </a:endParaRPr>
          </a:p>
          <a:p>
            <a:r>
              <a:rPr lang="en-CA" i="1" smtClean="0">
                <a:solidFill>
                  <a:schemeClr val="accent3">
                    <a:lumMod val="75000"/>
                  </a:schemeClr>
                </a:solidFill>
                <a:sym typeface="Symbol"/>
              </a:rPr>
              <a:t>Forward physics difficult to access</a:t>
            </a:r>
          </a:p>
          <a:p>
            <a:pPr lvl="1"/>
            <a:endParaRPr lang="en-CA" dirty="0"/>
          </a:p>
        </p:txBody>
      </p:sp>
      <p:sp>
        <p:nvSpPr>
          <p:cNvPr id="15" name="Espace réservé du numéro de diapositive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34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Espace réservé du pied de page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>
                <a:solidFill>
                  <a:prstClr val="black">
                    <a:tint val="75000"/>
                  </a:prstClr>
                </a:solidFill>
              </a:rPr>
              <a:t>F. Fleuret</a:t>
            </a:r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 cstate="print"/>
          <a:srcRect l="457" t="5228" r="5796" b="1185"/>
          <a:stretch>
            <a:fillRect/>
          </a:stretch>
        </p:blipFill>
        <p:spPr bwMode="auto">
          <a:xfrm>
            <a:off x="4300322" y="3501008"/>
            <a:ext cx="3439616" cy="273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print"/>
          <a:srcRect l="267" t="5565" r="6075" b="1293"/>
          <a:stretch>
            <a:fillRect/>
          </a:stretch>
        </p:blipFill>
        <p:spPr bwMode="auto">
          <a:xfrm>
            <a:off x="4283968" y="980728"/>
            <a:ext cx="3450062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ZoneTexte 22"/>
          <p:cNvSpPr txBox="1"/>
          <p:nvPr/>
        </p:nvSpPr>
        <p:spPr>
          <a:xfrm>
            <a:off x="6372200" y="1268760"/>
            <a:ext cx="6429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kumimoji="0" lang="en-CA" sz="1600" b="1" smtClean="0">
                <a:solidFill>
                  <a:prstClr val="black"/>
                </a:solidFill>
                <a:latin typeface="Calibri"/>
              </a:rPr>
              <a:t>7 TeV</a:t>
            </a:r>
            <a:endParaRPr kumimoji="0" lang="en-CA" sz="16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6084168" y="3789040"/>
            <a:ext cx="9058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kumimoji="0" lang="en-CA" sz="1600" b="1" smtClean="0">
                <a:solidFill>
                  <a:prstClr val="black"/>
                </a:solidFill>
                <a:latin typeface="Calibri"/>
              </a:rPr>
              <a:t>2.75 TeV</a:t>
            </a:r>
            <a:endParaRPr kumimoji="0" lang="en-CA" sz="16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ZoneTexte 24"/>
          <p:cNvSpPr txBox="1"/>
          <p:nvPr/>
        </p:nvSpPr>
        <p:spPr>
          <a:xfrm>
            <a:off x="5449739" y="1196752"/>
            <a:ext cx="7553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kumimoji="0" lang="en-CA" sz="1400" smtClean="0">
                <a:solidFill>
                  <a:prstClr val="black"/>
                </a:solidFill>
                <a:latin typeface="Symbol" pitchFamily="18" charset="2"/>
              </a:rPr>
              <a:t>h</a:t>
            </a:r>
            <a:r>
              <a:rPr kumimoji="0" lang="en-CA" sz="1400" smtClean="0">
                <a:solidFill>
                  <a:prstClr val="black"/>
                </a:solidFill>
                <a:latin typeface="Calibri"/>
              </a:rPr>
              <a:t>*=-4.5</a:t>
            </a:r>
            <a:endParaRPr kumimoji="0" lang="en-CA" sz="1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6227770" y="1916832"/>
            <a:ext cx="6190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kumimoji="0" lang="en-CA" sz="1400" smtClean="0">
                <a:solidFill>
                  <a:srgbClr val="CC0099"/>
                </a:solidFill>
                <a:latin typeface="Symbol" pitchFamily="18" charset="2"/>
              </a:rPr>
              <a:t>h</a:t>
            </a:r>
            <a:r>
              <a:rPr kumimoji="0" lang="en-CA" sz="1400" smtClean="0">
                <a:solidFill>
                  <a:srgbClr val="CC0099"/>
                </a:solidFill>
                <a:latin typeface="Calibri"/>
              </a:rPr>
              <a:t>*=-4</a:t>
            </a:r>
            <a:endParaRPr kumimoji="0" lang="en-CA" sz="1400" dirty="0">
              <a:solidFill>
                <a:srgbClr val="CC0099"/>
              </a:solidFill>
              <a:latin typeface="Calibri"/>
            </a:endParaRPr>
          </a:p>
        </p:txBody>
      </p:sp>
      <p:sp>
        <p:nvSpPr>
          <p:cNvPr id="27" name="ZoneTexte 26"/>
          <p:cNvSpPr txBox="1"/>
          <p:nvPr/>
        </p:nvSpPr>
        <p:spPr>
          <a:xfrm>
            <a:off x="5363674" y="4149080"/>
            <a:ext cx="6190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kumimoji="0" lang="en-CA" sz="1400" smtClean="0">
                <a:solidFill>
                  <a:srgbClr val="CC0099"/>
                </a:solidFill>
                <a:latin typeface="Symbol" pitchFamily="18" charset="2"/>
              </a:rPr>
              <a:t>h</a:t>
            </a:r>
            <a:r>
              <a:rPr kumimoji="0" lang="en-CA" sz="1400" smtClean="0">
                <a:solidFill>
                  <a:srgbClr val="CC0099"/>
                </a:solidFill>
                <a:latin typeface="Calibri"/>
              </a:rPr>
              <a:t>*=-4</a:t>
            </a:r>
            <a:endParaRPr kumimoji="0" lang="en-CA" sz="1400" dirty="0">
              <a:solidFill>
                <a:srgbClr val="CC0099"/>
              </a:solidFill>
              <a:latin typeface="Calibri"/>
            </a:endParaRPr>
          </a:p>
        </p:txBody>
      </p:sp>
      <p:sp>
        <p:nvSpPr>
          <p:cNvPr id="28" name="ZoneTexte 27"/>
          <p:cNvSpPr txBox="1"/>
          <p:nvPr/>
        </p:nvSpPr>
        <p:spPr>
          <a:xfrm>
            <a:off x="6227770" y="4509120"/>
            <a:ext cx="7553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kumimoji="0" lang="en-CA" sz="1400" smtClean="0">
                <a:solidFill>
                  <a:prstClr val="black"/>
                </a:solidFill>
                <a:latin typeface="Symbol" pitchFamily="18" charset="2"/>
              </a:rPr>
              <a:t>h</a:t>
            </a:r>
            <a:r>
              <a:rPr kumimoji="0" lang="en-CA" sz="1400" smtClean="0">
                <a:solidFill>
                  <a:prstClr val="black"/>
                </a:solidFill>
                <a:latin typeface="Calibri"/>
              </a:rPr>
              <a:t>*=-3.5</a:t>
            </a:r>
            <a:endParaRPr kumimoji="0" lang="en-CA" sz="1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" name="ZoneTexte 28"/>
          <p:cNvSpPr txBox="1"/>
          <p:nvPr/>
        </p:nvSpPr>
        <p:spPr>
          <a:xfrm>
            <a:off x="7911483" y="3048000"/>
            <a:ext cx="12325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kumimoji="0" lang="en-CA" sz="1400" smtClean="0">
                <a:solidFill>
                  <a:prstClr val="black"/>
                </a:solidFill>
                <a:latin typeface="Symbol" pitchFamily="18" charset="2"/>
              </a:rPr>
              <a:t>h</a:t>
            </a:r>
            <a:r>
              <a:rPr kumimoji="0" lang="en-CA" sz="1400" smtClean="0">
                <a:solidFill>
                  <a:prstClr val="black"/>
                </a:solidFill>
                <a:latin typeface="Calibri"/>
              </a:rPr>
              <a:t>*=0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kumimoji="0" lang="en-CA" sz="1400" smtClean="0">
                <a:solidFill>
                  <a:prstClr val="black"/>
                </a:solidFill>
                <a:latin typeface="Calibri"/>
              </a:rPr>
              <a:t>At 0.9 degrees</a:t>
            </a:r>
            <a:endParaRPr kumimoji="0" lang="en-CA" sz="1400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31" name="Connecteur droit avec flèche 30"/>
          <p:cNvCxnSpPr/>
          <p:nvPr/>
        </p:nvCxnSpPr>
        <p:spPr>
          <a:xfrm rot="10800000" flipV="1">
            <a:off x="7595922" y="3333749"/>
            <a:ext cx="285800" cy="95249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ZoneTexte 33"/>
          <p:cNvSpPr txBox="1"/>
          <p:nvPr/>
        </p:nvSpPr>
        <p:spPr>
          <a:xfrm>
            <a:off x="7811946" y="5641503"/>
            <a:ext cx="5645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kumimoji="0" lang="en-CA" sz="1400" smtClean="0">
                <a:solidFill>
                  <a:prstClr val="black"/>
                </a:solidFill>
                <a:latin typeface="Symbol" pitchFamily="18" charset="2"/>
              </a:rPr>
              <a:t>h</a:t>
            </a:r>
            <a:r>
              <a:rPr kumimoji="0" lang="en-CA" sz="1400" smtClean="0">
                <a:solidFill>
                  <a:prstClr val="black"/>
                </a:solidFill>
                <a:latin typeface="Calibri"/>
              </a:rPr>
              <a:t>*=0</a:t>
            </a:r>
            <a:endParaRPr kumimoji="0" lang="en-CA" sz="1400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35" name="Connecteur droit avec flèche 34"/>
          <p:cNvCxnSpPr/>
          <p:nvPr/>
        </p:nvCxnSpPr>
        <p:spPr>
          <a:xfrm rot="10800000" flipV="1">
            <a:off x="7595922" y="5834284"/>
            <a:ext cx="285800" cy="95249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ZoneTexte 35"/>
          <p:cNvSpPr txBox="1"/>
          <p:nvPr/>
        </p:nvSpPr>
        <p:spPr>
          <a:xfrm>
            <a:off x="7668344" y="1259468"/>
            <a:ext cx="1045479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kumimoji="0" lang="en-CA" sz="1800" b="1" smtClean="0">
                <a:solidFill>
                  <a:prstClr val="black"/>
                </a:solidFill>
                <a:latin typeface="Calibri"/>
              </a:rPr>
              <a:t>y</a:t>
            </a:r>
            <a:r>
              <a:rPr kumimoji="0" lang="en-CA" sz="1800" b="1" baseline="-25000" smtClean="0">
                <a:solidFill>
                  <a:prstClr val="black"/>
                </a:solidFill>
                <a:latin typeface="Calibri"/>
              </a:rPr>
              <a:t>CMS</a:t>
            </a:r>
            <a:r>
              <a:rPr kumimoji="0" lang="en-CA" sz="1800" b="1" smtClean="0">
                <a:solidFill>
                  <a:prstClr val="black"/>
                </a:solidFill>
                <a:latin typeface="Calibri"/>
              </a:rPr>
              <a:t>= 4.8</a:t>
            </a:r>
            <a:endParaRPr kumimoji="0" lang="en-CA" sz="18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7" name="ZoneTexte 36"/>
          <p:cNvSpPr txBox="1"/>
          <p:nvPr/>
        </p:nvSpPr>
        <p:spPr>
          <a:xfrm>
            <a:off x="7668344" y="3779748"/>
            <a:ext cx="1045479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kumimoji="0" lang="en-CA" sz="1800" b="1" smtClean="0">
                <a:solidFill>
                  <a:prstClr val="black"/>
                </a:solidFill>
                <a:latin typeface="Calibri"/>
              </a:rPr>
              <a:t>y</a:t>
            </a:r>
            <a:r>
              <a:rPr kumimoji="0" lang="en-CA" sz="1800" b="1" baseline="-25000" smtClean="0">
                <a:solidFill>
                  <a:prstClr val="black"/>
                </a:solidFill>
                <a:latin typeface="Calibri"/>
              </a:rPr>
              <a:t>CMS</a:t>
            </a:r>
            <a:r>
              <a:rPr kumimoji="0" lang="en-CA" sz="1800" b="1" smtClean="0">
                <a:solidFill>
                  <a:prstClr val="black"/>
                </a:solidFill>
                <a:latin typeface="Calibri"/>
              </a:rPr>
              <a:t>= 4.3</a:t>
            </a:r>
            <a:endParaRPr kumimoji="0" lang="en-CA" sz="18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8" name="ZoneTexte 37"/>
          <p:cNvSpPr txBox="1"/>
          <p:nvPr/>
        </p:nvSpPr>
        <p:spPr>
          <a:xfrm rot="16200000">
            <a:off x="4420229" y="1492539"/>
            <a:ext cx="7553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kumimoji="0" lang="en-CA" sz="1400" smtClean="0">
                <a:solidFill>
                  <a:srgbClr val="FF0000"/>
                </a:solidFill>
                <a:latin typeface="Symbol" pitchFamily="18" charset="2"/>
              </a:rPr>
              <a:t>h</a:t>
            </a:r>
            <a:r>
              <a:rPr kumimoji="0" lang="en-CA" sz="1400" smtClean="0">
                <a:solidFill>
                  <a:srgbClr val="FF0000"/>
                </a:solidFill>
                <a:latin typeface="Calibri"/>
              </a:rPr>
              <a:t>*=-4.8</a:t>
            </a:r>
            <a:endParaRPr kumimoji="0" lang="en-CA" sz="1400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39" name="ZoneTexte 38"/>
          <p:cNvSpPr txBox="1"/>
          <p:nvPr/>
        </p:nvSpPr>
        <p:spPr>
          <a:xfrm rot="16200000">
            <a:off x="4420229" y="4012819"/>
            <a:ext cx="7553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kumimoji="0" lang="en-CA" sz="1400" smtClean="0">
                <a:solidFill>
                  <a:srgbClr val="FF0000"/>
                </a:solidFill>
                <a:latin typeface="Symbol" pitchFamily="18" charset="2"/>
              </a:rPr>
              <a:t>h</a:t>
            </a:r>
            <a:r>
              <a:rPr kumimoji="0" lang="en-CA" sz="1400" smtClean="0">
                <a:solidFill>
                  <a:srgbClr val="FF0000"/>
                </a:solidFill>
                <a:latin typeface="Calibri"/>
              </a:rPr>
              <a:t>*=-4.3</a:t>
            </a:r>
            <a:endParaRPr kumimoji="0" lang="en-CA" sz="1400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22" name="Espace réservé de la date 2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 smtClean="0">
                <a:solidFill>
                  <a:prstClr val="black">
                    <a:tint val="75000"/>
                  </a:prstClr>
                </a:solidFill>
              </a:rPr>
              <a:t>fixed-target projects at CERN</a:t>
            </a:r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581634" name="Object 2"/>
          <p:cNvGraphicFramePr>
            <a:graphicFrameLocks noChangeAspect="1"/>
          </p:cNvGraphicFramePr>
          <p:nvPr/>
        </p:nvGraphicFramePr>
        <p:xfrm>
          <a:off x="319088" y="5105400"/>
          <a:ext cx="3757612" cy="1031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8" name="Ligning" r:id="rId6" imgW="3327120" imgH="914400" progId="Equation.3">
                  <p:embed/>
                </p:oleObj>
              </mc:Choice>
              <mc:Fallback>
                <p:oleObj name="Ligning" r:id="rId6" imgW="3327120" imgH="914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9088" y="5105400"/>
                        <a:ext cx="3757612" cy="10318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364908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 73"/>
          <p:cNvSpPr/>
          <p:nvPr/>
        </p:nvSpPr>
        <p:spPr>
          <a:xfrm>
            <a:off x="6839744" y="1693317"/>
            <a:ext cx="2088232" cy="1152128"/>
          </a:xfrm>
          <a:prstGeom prst="rect">
            <a:avLst/>
          </a:prstGeom>
          <a:solidFill>
            <a:srgbClr val="92D050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endParaRPr kumimoji="0" lang="en-CA" sz="1800">
              <a:solidFill>
                <a:prstClr val="white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90600"/>
          </a:xfrm>
          <a:solidFill>
            <a:srgbClr val="92D050"/>
          </a:solidFill>
        </p:spPr>
        <p:txBody>
          <a:bodyPr>
            <a:normAutofit fontScale="90000"/>
          </a:bodyPr>
          <a:lstStyle/>
          <a:p>
            <a:r>
              <a:rPr lang="en-CA" smtClean="0"/>
              <a:t>Tentative design</a:t>
            </a:r>
            <a:br>
              <a:rPr lang="en-CA" smtClean="0"/>
            </a:br>
            <a:r>
              <a:rPr lang="en-CA" smtClean="0"/>
              <a:t>transverse magnetic field detector</a:t>
            </a:r>
            <a:endParaRPr lang="en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43000" y="1189261"/>
            <a:ext cx="3888432" cy="5073427"/>
          </a:xfrm>
          <a:solidFill>
            <a:srgbClr val="F2F2F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85000" lnSpcReduction="10000"/>
          </a:bodyPr>
          <a:lstStyle/>
          <a:p>
            <a:r>
              <a:rPr lang="en-CA" smtClean="0"/>
              <a:t>Typical detector: -3.5 &lt; y* &lt; 0</a:t>
            </a:r>
          </a:p>
          <a:p>
            <a:pPr lvl="1"/>
            <a:endParaRPr lang="en-CA" smtClean="0"/>
          </a:p>
          <a:p>
            <a:pPr lvl="1"/>
            <a:r>
              <a:rPr lang="en-CA" smtClean="0"/>
              <a:t>Multipurpose detector:</a:t>
            </a:r>
          </a:p>
          <a:p>
            <a:pPr lvl="2"/>
            <a:r>
              <a:rPr lang="en-CA" smtClean="0"/>
              <a:t>Vertex</a:t>
            </a:r>
          </a:p>
          <a:p>
            <a:pPr lvl="2"/>
            <a:r>
              <a:rPr lang="en-CA" smtClean="0"/>
              <a:t>Tracking</a:t>
            </a:r>
          </a:p>
          <a:p>
            <a:pPr lvl="2"/>
            <a:r>
              <a:rPr lang="en-CA" smtClean="0"/>
              <a:t>Calorimetry</a:t>
            </a:r>
          </a:p>
          <a:p>
            <a:pPr lvl="2"/>
            <a:r>
              <a:rPr lang="en-CA" smtClean="0"/>
              <a:t>Muons</a:t>
            </a:r>
          </a:p>
          <a:p>
            <a:pPr lvl="1"/>
            <a:endParaRPr lang="en-CA" smtClean="0"/>
          </a:p>
          <a:p>
            <a:pPr lvl="1"/>
            <a:r>
              <a:rPr lang="en-CA" smtClean="0"/>
              <a:t>Compact detector</a:t>
            </a:r>
          </a:p>
          <a:p>
            <a:pPr lvl="2"/>
            <a:r>
              <a:rPr lang="en-CA" smtClean="0"/>
              <a:t>Because of the high boost, the detector must be as compact as possible</a:t>
            </a:r>
          </a:p>
          <a:p>
            <a:endParaRPr lang="en-CA" smtClean="0"/>
          </a:p>
          <a:p>
            <a:r>
              <a:rPr lang="en-CA" smtClean="0"/>
              <a:t>Dimensions</a:t>
            </a:r>
          </a:p>
          <a:p>
            <a:pPr lvl="1"/>
            <a:r>
              <a:rPr lang="en-CA" smtClean="0"/>
              <a:t>Vertex:  </a:t>
            </a:r>
            <a:r>
              <a:rPr lang="en-CA" sz="1600" smtClean="0"/>
              <a:t>z=40 / R</a:t>
            </a:r>
            <a:r>
              <a:rPr lang="en-CA" sz="1600" baseline="-25000" smtClean="0"/>
              <a:t>min</a:t>
            </a:r>
            <a:r>
              <a:rPr lang="en-CA" sz="1600" smtClean="0"/>
              <a:t>=0.5 / R</a:t>
            </a:r>
            <a:r>
              <a:rPr lang="en-CA" sz="1600" baseline="-25000" smtClean="0"/>
              <a:t>max</a:t>
            </a:r>
            <a:r>
              <a:rPr lang="en-CA" sz="1600" smtClean="0"/>
              <a:t>=35 cm</a:t>
            </a:r>
            <a:endParaRPr lang="en-CA" smtClean="0"/>
          </a:p>
          <a:p>
            <a:pPr lvl="1"/>
            <a:r>
              <a:rPr lang="en-CA" smtClean="0"/>
              <a:t>Tracker: </a:t>
            </a:r>
            <a:r>
              <a:rPr lang="en-CA" sz="1700" smtClean="0"/>
              <a:t>z=50 / R</a:t>
            </a:r>
            <a:r>
              <a:rPr lang="en-CA" sz="1700" baseline="-25000" smtClean="0"/>
              <a:t>min</a:t>
            </a:r>
            <a:r>
              <a:rPr lang="en-CA" sz="1700" smtClean="0"/>
              <a:t>=0.8 / R</a:t>
            </a:r>
            <a:r>
              <a:rPr lang="en-CA" sz="1700" baseline="-25000" smtClean="0"/>
              <a:t>max</a:t>
            </a:r>
            <a:r>
              <a:rPr lang="en-CA" sz="1700" smtClean="0"/>
              <a:t>=90 cm</a:t>
            </a:r>
            <a:endParaRPr lang="en-CA" smtClean="0"/>
          </a:p>
          <a:p>
            <a:pPr lvl="1"/>
            <a:r>
              <a:rPr lang="en-CA" smtClean="0"/>
              <a:t>EMCal:  </a:t>
            </a:r>
            <a:r>
              <a:rPr lang="en-CA" sz="1700" smtClean="0"/>
              <a:t>z=150 / R</a:t>
            </a:r>
            <a:r>
              <a:rPr lang="en-CA" sz="1700" baseline="-25000" smtClean="0"/>
              <a:t>min</a:t>
            </a:r>
            <a:r>
              <a:rPr lang="en-CA" sz="1700" smtClean="0"/>
              <a:t>=2   / R</a:t>
            </a:r>
            <a:r>
              <a:rPr lang="en-CA" sz="1700" baseline="-25000" smtClean="0"/>
              <a:t>max</a:t>
            </a:r>
            <a:r>
              <a:rPr lang="en-CA" sz="1700" smtClean="0"/>
              <a:t>=100 cm</a:t>
            </a:r>
            <a:endParaRPr lang="en-CA" smtClean="0"/>
          </a:p>
          <a:p>
            <a:pPr lvl="1"/>
            <a:r>
              <a:rPr lang="en-CA" smtClean="0"/>
              <a:t>Hcal:     </a:t>
            </a:r>
            <a:r>
              <a:rPr lang="en-CA" sz="1700" smtClean="0"/>
              <a:t>z=170 / R</a:t>
            </a:r>
            <a:r>
              <a:rPr lang="en-CA" sz="1700" baseline="-25000" smtClean="0"/>
              <a:t>min</a:t>
            </a:r>
            <a:r>
              <a:rPr lang="en-CA" sz="1700" smtClean="0"/>
              <a:t>=2.5 / R</a:t>
            </a:r>
            <a:r>
              <a:rPr lang="en-CA" sz="1700" baseline="-25000" smtClean="0"/>
              <a:t>max</a:t>
            </a:r>
            <a:r>
              <a:rPr lang="en-CA" sz="1700" smtClean="0"/>
              <a:t>=160 cm</a:t>
            </a:r>
            <a:endParaRPr lang="en-CA" smtClean="0"/>
          </a:p>
          <a:p>
            <a:pPr lvl="1"/>
            <a:r>
              <a:rPr lang="en-CA" smtClean="0"/>
              <a:t>Muons: </a:t>
            </a:r>
            <a:r>
              <a:rPr lang="en-CA" sz="1700" smtClean="0"/>
              <a:t>z = 270 / R</a:t>
            </a:r>
            <a:r>
              <a:rPr lang="en-CA" sz="1700" baseline="-25000" smtClean="0"/>
              <a:t>min</a:t>
            </a:r>
            <a:r>
              <a:rPr lang="en-CA" sz="1700" smtClean="0"/>
              <a:t>=4 / R</a:t>
            </a:r>
            <a:r>
              <a:rPr lang="en-CA" sz="1700" baseline="-25000" smtClean="0"/>
              <a:t>max</a:t>
            </a:r>
            <a:r>
              <a:rPr lang="en-CA" sz="1700" smtClean="0"/>
              <a:t>=300 cm</a:t>
            </a:r>
            <a:endParaRPr lang="en-CA" dirty="0" smtClean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015680" y="6492875"/>
            <a:ext cx="2895600" cy="365125"/>
          </a:xfrm>
        </p:spPr>
        <p:txBody>
          <a:bodyPr/>
          <a:lstStyle/>
          <a:p>
            <a:r>
              <a:rPr lang="en-CA" smtClean="0">
                <a:solidFill>
                  <a:prstClr val="black">
                    <a:tint val="75000"/>
                  </a:prstClr>
                </a:solidFill>
              </a:rPr>
              <a:t>F. Fleuret</a:t>
            </a:r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444680" y="6492875"/>
            <a:ext cx="2133600" cy="365125"/>
          </a:xfrm>
        </p:spPr>
        <p:txBody>
          <a:bodyPr/>
          <a:lstStyle/>
          <a:p>
            <a:fld id="{CF4668DC-857F-487D-BFFA-8C0CA5037977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35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4" name="Groupe 114"/>
          <p:cNvGrpSpPr/>
          <p:nvPr/>
        </p:nvGrpSpPr>
        <p:grpSpPr>
          <a:xfrm>
            <a:off x="4103440" y="1045245"/>
            <a:ext cx="4896304" cy="1944216"/>
            <a:chOff x="4211960" y="2708920"/>
            <a:chExt cx="4896304" cy="1944216"/>
          </a:xfrm>
        </p:grpSpPr>
        <p:sp>
          <p:nvSpPr>
            <p:cNvPr id="92" name="Rectangle 91"/>
            <p:cNvSpPr/>
            <p:nvPr/>
          </p:nvSpPr>
          <p:spPr>
            <a:xfrm>
              <a:off x="4595813" y="3501008"/>
              <a:ext cx="1034033" cy="792088"/>
            </a:xfrm>
            <a:prstGeom prst="rect">
              <a:avLst/>
            </a:prstGeom>
            <a:solidFill>
              <a:schemeClr val="accent5">
                <a:lumMod val="20000"/>
                <a:lumOff val="80000"/>
                <a:alpha val="69804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endParaRPr kumimoji="0" lang="en-CA" sz="1800">
                <a:solidFill>
                  <a:prstClr val="white"/>
                </a:solidFill>
              </a:endParaRPr>
            </a:p>
          </p:txBody>
        </p:sp>
        <p:sp>
          <p:nvSpPr>
            <p:cNvPr id="49" name="Rectangle 48"/>
            <p:cNvSpPr/>
            <p:nvPr/>
          </p:nvSpPr>
          <p:spPr bwMode="auto">
            <a:xfrm>
              <a:off x="5652120" y="3356992"/>
              <a:ext cx="205755" cy="1152128"/>
            </a:xfrm>
            <a:prstGeom prst="rect">
              <a:avLst/>
            </a:prstGeom>
            <a:solidFill>
              <a:srgbClr val="FFFF00"/>
            </a:solidFill>
            <a:ln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endParaRPr kumimoji="0" lang="en-CA" sz="1800" dirty="0">
                <a:solidFill>
                  <a:srgbClr val="00B0F0"/>
                </a:solidFill>
              </a:endParaRPr>
            </a:p>
          </p:txBody>
        </p:sp>
        <p:cxnSp>
          <p:nvCxnSpPr>
            <p:cNvPr id="50" name="Connecteur droit 49"/>
            <p:cNvCxnSpPr/>
            <p:nvPr/>
          </p:nvCxnSpPr>
          <p:spPr bwMode="auto">
            <a:xfrm rot="5400000">
              <a:off x="4356142" y="3860882"/>
              <a:ext cx="289739" cy="2039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Connecteur droit 50"/>
            <p:cNvCxnSpPr/>
            <p:nvPr/>
          </p:nvCxnSpPr>
          <p:spPr bwMode="auto">
            <a:xfrm rot="5400000">
              <a:off x="4376330" y="3859497"/>
              <a:ext cx="289739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Connecteur droit 51"/>
            <p:cNvCxnSpPr/>
            <p:nvPr/>
          </p:nvCxnSpPr>
          <p:spPr bwMode="auto">
            <a:xfrm rot="5400000">
              <a:off x="4417169" y="3857805"/>
              <a:ext cx="289739" cy="204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Connecteur droit 52"/>
            <p:cNvCxnSpPr/>
            <p:nvPr/>
          </p:nvCxnSpPr>
          <p:spPr bwMode="auto">
            <a:xfrm rot="5400000">
              <a:off x="4440599" y="3857185"/>
              <a:ext cx="289739" cy="2039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Connecteur droit 54"/>
            <p:cNvCxnSpPr/>
            <p:nvPr/>
          </p:nvCxnSpPr>
          <p:spPr bwMode="auto">
            <a:xfrm rot="5400000">
              <a:off x="4390753" y="3898279"/>
              <a:ext cx="79454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Connecteur droit 55"/>
            <p:cNvCxnSpPr/>
            <p:nvPr/>
          </p:nvCxnSpPr>
          <p:spPr bwMode="auto">
            <a:xfrm rot="5400000">
              <a:off x="4246737" y="3895825"/>
              <a:ext cx="79454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Connecteur droit 56"/>
            <p:cNvCxnSpPr/>
            <p:nvPr/>
          </p:nvCxnSpPr>
          <p:spPr bwMode="auto">
            <a:xfrm rot="5400000">
              <a:off x="4606777" y="3898279"/>
              <a:ext cx="79454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Connecteur droit 57"/>
            <p:cNvCxnSpPr/>
            <p:nvPr/>
          </p:nvCxnSpPr>
          <p:spPr bwMode="auto">
            <a:xfrm rot="5400000">
              <a:off x="5038825" y="3898279"/>
              <a:ext cx="79454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Connecteur droit 58"/>
            <p:cNvCxnSpPr/>
            <p:nvPr/>
          </p:nvCxnSpPr>
          <p:spPr bwMode="auto">
            <a:xfrm rot="5400000">
              <a:off x="5182841" y="3898279"/>
              <a:ext cx="79454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Rectangle 59"/>
            <p:cNvSpPr/>
            <p:nvPr/>
          </p:nvSpPr>
          <p:spPr bwMode="auto">
            <a:xfrm>
              <a:off x="5868144" y="3356992"/>
              <a:ext cx="1080120" cy="1154582"/>
            </a:xfrm>
            <a:prstGeom prst="rect">
              <a:avLst/>
            </a:prstGeom>
            <a:solidFill>
              <a:srgbClr val="996600"/>
            </a:solidFill>
            <a:ln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endParaRPr kumimoji="0" lang="en-CA" sz="1800">
                <a:solidFill>
                  <a:prstClr val="white"/>
                </a:solidFill>
              </a:endParaRPr>
            </a:p>
          </p:txBody>
        </p:sp>
        <p:sp>
          <p:nvSpPr>
            <p:cNvPr id="61" name="Rectangle 60"/>
            <p:cNvSpPr/>
            <p:nvPr/>
          </p:nvSpPr>
          <p:spPr bwMode="auto">
            <a:xfrm flipH="1">
              <a:off x="4240531" y="3841750"/>
              <a:ext cx="45719" cy="45719"/>
            </a:xfrm>
            <a:prstGeom prst="rect">
              <a:avLst/>
            </a:prstGeom>
            <a:ln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endParaRPr kumimoji="0" lang="en-CA" sz="1800">
                <a:solidFill>
                  <a:prstClr val="white"/>
                </a:solidFill>
              </a:endParaRPr>
            </a:p>
          </p:txBody>
        </p:sp>
        <p:sp>
          <p:nvSpPr>
            <p:cNvPr id="64" name="ZoneTexte 63"/>
            <p:cNvSpPr txBox="1">
              <a:spLocks noChangeArrowheads="1"/>
            </p:cNvSpPr>
            <p:nvPr/>
          </p:nvSpPr>
          <p:spPr bwMode="auto">
            <a:xfrm rot="16200000">
              <a:off x="5409145" y="4019923"/>
              <a:ext cx="732172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r>
                <a:rPr kumimoji="0" lang="en-CA" sz="1000" b="1" smtClean="0">
                  <a:solidFill>
                    <a:prstClr val="black"/>
                  </a:solidFill>
                  <a:latin typeface="Georgia" pitchFamily="18" charset="0"/>
                </a:rPr>
                <a:t>EMcal</a:t>
              </a:r>
              <a:endParaRPr kumimoji="0" lang="en-CA" sz="1000" b="1" dirty="0">
                <a:solidFill>
                  <a:prstClr val="black"/>
                </a:solidFill>
                <a:latin typeface="Georgia" pitchFamily="18" charset="0"/>
              </a:endParaRPr>
            </a:p>
          </p:txBody>
        </p:sp>
        <p:sp>
          <p:nvSpPr>
            <p:cNvPr id="65" name="ZoneTexte 64"/>
            <p:cNvSpPr txBox="1">
              <a:spLocks noChangeArrowheads="1"/>
            </p:cNvSpPr>
            <p:nvPr/>
          </p:nvSpPr>
          <p:spPr bwMode="auto">
            <a:xfrm>
              <a:off x="6516216" y="4221088"/>
              <a:ext cx="492443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r>
                <a:rPr kumimoji="0" lang="en-CA" sz="1000" b="1" smtClean="0">
                  <a:solidFill>
                    <a:prstClr val="white"/>
                  </a:solidFill>
                  <a:latin typeface="Georgia" pitchFamily="18" charset="0"/>
                </a:rPr>
                <a:t>Hcal</a:t>
              </a:r>
              <a:endParaRPr kumimoji="0" lang="en-CA" sz="1000" b="1" dirty="0">
                <a:solidFill>
                  <a:prstClr val="white"/>
                </a:solidFill>
                <a:latin typeface="Georgia" pitchFamily="18" charset="0"/>
              </a:endParaRPr>
            </a:p>
          </p:txBody>
        </p:sp>
        <p:grpSp>
          <p:nvGrpSpPr>
            <p:cNvPr id="7" name="Groupe 365"/>
            <p:cNvGrpSpPr>
              <a:grpSpLocks/>
            </p:cNvGrpSpPr>
            <p:nvPr/>
          </p:nvGrpSpPr>
          <p:grpSpPr bwMode="auto">
            <a:xfrm>
              <a:off x="7093021" y="3381194"/>
              <a:ext cx="828717" cy="1122701"/>
              <a:chOff x="2270998" y="2155922"/>
              <a:chExt cx="188912" cy="463773"/>
            </a:xfrm>
          </p:grpSpPr>
          <p:cxnSp>
            <p:nvCxnSpPr>
              <p:cNvPr id="76" name="Connecteur droit 75"/>
              <p:cNvCxnSpPr/>
              <p:nvPr/>
            </p:nvCxnSpPr>
            <p:spPr>
              <a:xfrm rot="5400000">
                <a:off x="2039111" y="2387809"/>
                <a:ext cx="463773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Connecteur droit 76"/>
              <p:cNvCxnSpPr/>
              <p:nvPr/>
            </p:nvCxnSpPr>
            <p:spPr>
              <a:xfrm rot="5400000">
                <a:off x="2086736" y="2387809"/>
                <a:ext cx="463773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Connecteur droit 77"/>
              <p:cNvCxnSpPr/>
              <p:nvPr/>
            </p:nvCxnSpPr>
            <p:spPr>
              <a:xfrm rot="5400000">
                <a:off x="2139917" y="2387015"/>
                <a:ext cx="463773" cy="158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Connecteur droit 78"/>
              <p:cNvCxnSpPr/>
              <p:nvPr/>
            </p:nvCxnSpPr>
            <p:spPr>
              <a:xfrm rot="5400000">
                <a:off x="2180398" y="2387809"/>
                <a:ext cx="463773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Connecteur droit 79"/>
              <p:cNvCxnSpPr/>
              <p:nvPr/>
            </p:nvCxnSpPr>
            <p:spPr>
              <a:xfrm rot="5400000">
                <a:off x="2228023" y="2387809"/>
                <a:ext cx="463773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1" name="ZoneTexte 65"/>
              <p:cNvSpPr txBox="1">
                <a:spLocks noChangeArrowheads="1"/>
              </p:cNvSpPr>
              <p:nvPr/>
            </p:nvSpPr>
            <p:spPr bwMode="auto">
              <a:xfrm rot="16200000">
                <a:off x="2285937" y="2319819"/>
                <a:ext cx="216003" cy="561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  <a:buFontTx/>
                  <a:buNone/>
                </a:pPr>
                <a:r>
                  <a:rPr kumimoji="0" lang="en-CA" sz="1000" smtClean="0">
                    <a:solidFill>
                      <a:prstClr val="black"/>
                    </a:solidFill>
                    <a:latin typeface="Georgia" pitchFamily="18" charset="0"/>
                  </a:rPr>
                  <a:t>MuID</a:t>
                </a:r>
                <a:endParaRPr kumimoji="0" lang="en-CA" sz="1000">
                  <a:solidFill>
                    <a:prstClr val="black"/>
                  </a:solidFill>
                  <a:latin typeface="Georgia" pitchFamily="18" charset="0"/>
                </a:endParaRPr>
              </a:p>
            </p:txBody>
          </p:sp>
        </p:grpSp>
        <p:graphicFrame>
          <p:nvGraphicFramePr>
            <p:cNvPr id="67" name="Object 2"/>
            <p:cNvGraphicFramePr>
              <a:graphicFrameLocks noChangeAspect="1"/>
            </p:cNvGraphicFramePr>
            <p:nvPr/>
          </p:nvGraphicFramePr>
          <p:xfrm>
            <a:off x="4932040" y="4261803"/>
            <a:ext cx="246191" cy="39133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222" name="Équation" r:id="rId4" imgW="152280" imgH="203040" progId="Equation.3">
                    <p:embed/>
                  </p:oleObj>
                </mc:Choice>
                <mc:Fallback>
                  <p:oleObj name="Équation" r:id="rId4" imgW="152280" imgH="2030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32040" y="4261803"/>
                          <a:ext cx="246191" cy="39133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1" name="ZoneTexte 196"/>
            <p:cNvSpPr txBox="1">
              <a:spLocks noChangeArrowheads="1"/>
            </p:cNvSpPr>
            <p:nvPr/>
          </p:nvSpPr>
          <p:spPr bwMode="auto">
            <a:xfrm>
              <a:off x="4860032" y="3038763"/>
              <a:ext cx="504056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r>
                <a:rPr kumimoji="0" lang="en-CA" sz="1000" b="1" smtClean="0">
                  <a:solidFill>
                    <a:prstClr val="black"/>
                  </a:solidFill>
                  <a:latin typeface="Georgia" pitchFamily="18" charset="0"/>
                </a:rPr>
                <a:t>~1 m</a:t>
              </a:r>
              <a:endParaRPr kumimoji="0" lang="en-CA" sz="1000" b="1" dirty="0">
                <a:solidFill>
                  <a:prstClr val="black"/>
                </a:solidFill>
                <a:latin typeface="Georgia" pitchFamily="18" charset="0"/>
              </a:endParaRPr>
            </a:p>
          </p:txBody>
        </p:sp>
        <p:cxnSp>
          <p:nvCxnSpPr>
            <p:cNvPr id="73" name="Connecteur droit 72"/>
            <p:cNvCxnSpPr/>
            <p:nvPr/>
          </p:nvCxnSpPr>
          <p:spPr bwMode="auto">
            <a:xfrm rot="5400000">
              <a:off x="4822801" y="3898279"/>
              <a:ext cx="79454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Connecteur droit 83"/>
            <p:cNvCxnSpPr/>
            <p:nvPr/>
          </p:nvCxnSpPr>
          <p:spPr>
            <a:xfrm>
              <a:off x="4499992" y="3284984"/>
              <a:ext cx="108000" cy="0"/>
            </a:xfrm>
            <a:prstGeom prst="line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Connecteur droit 85"/>
            <p:cNvCxnSpPr/>
            <p:nvPr/>
          </p:nvCxnSpPr>
          <p:spPr>
            <a:xfrm>
              <a:off x="5652120" y="3284984"/>
              <a:ext cx="216000" cy="0"/>
            </a:xfrm>
            <a:prstGeom prst="line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Connecteur droit 87"/>
            <p:cNvCxnSpPr/>
            <p:nvPr/>
          </p:nvCxnSpPr>
          <p:spPr>
            <a:xfrm>
              <a:off x="4572000" y="3284984"/>
              <a:ext cx="1080000" cy="0"/>
            </a:xfrm>
            <a:prstGeom prst="line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Connecteur droit 88"/>
            <p:cNvCxnSpPr/>
            <p:nvPr/>
          </p:nvCxnSpPr>
          <p:spPr>
            <a:xfrm>
              <a:off x="5868264" y="3284984"/>
              <a:ext cx="1080000" cy="0"/>
            </a:xfrm>
            <a:prstGeom prst="line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Connecteur droit 89"/>
            <p:cNvCxnSpPr/>
            <p:nvPr/>
          </p:nvCxnSpPr>
          <p:spPr>
            <a:xfrm>
              <a:off x="6948264" y="3284984"/>
              <a:ext cx="2160000" cy="0"/>
            </a:xfrm>
            <a:prstGeom prst="line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Connecteur droit 90"/>
            <p:cNvCxnSpPr/>
            <p:nvPr/>
          </p:nvCxnSpPr>
          <p:spPr bwMode="auto">
            <a:xfrm rot="5400000">
              <a:off x="4395380" y="3859497"/>
              <a:ext cx="289739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Connecteur droit avec flèche 94"/>
            <p:cNvCxnSpPr/>
            <p:nvPr/>
          </p:nvCxnSpPr>
          <p:spPr>
            <a:xfrm rot="5400000">
              <a:off x="4572794" y="4148286"/>
              <a:ext cx="288032" cy="1588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Connecteur droit avec flèche 95"/>
            <p:cNvCxnSpPr/>
            <p:nvPr/>
          </p:nvCxnSpPr>
          <p:spPr>
            <a:xfrm rot="5400000">
              <a:off x="5363294" y="4148286"/>
              <a:ext cx="288032" cy="1588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Connecteur droit avec flèche 96"/>
            <p:cNvCxnSpPr/>
            <p:nvPr/>
          </p:nvCxnSpPr>
          <p:spPr>
            <a:xfrm rot="5400000">
              <a:off x="4716810" y="3716238"/>
              <a:ext cx="288032" cy="1588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Connecteur droit avec flèche 97"/>
            <p:cNvCxnSpPr/>
            <p:nvPr/>
          </p:nvCxnSpPr>
          <p:spPr>
            <a:xfrm rot="5400000">
              <a:off x="5148858" y="3716238"/>
              <a:ext cx="288032" cy="1588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ZoneTexte 196"/>
            <p:cNvSpPr txBox="1">
              <a:spLocks noChangeArrowheads="1"/>
            </p:cNvSpPr>
            <p:nvPr/>
          </p:nvSpPr>
          <p:spPr bwMode="auto">
            <a:xfrm>
              <a:off x="4211960" y="2708920"/>
              <a:ext cx="648072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r>
                <a:rPr kumimoji="0" lang="en-CA" sz="1000" b="1" smtClean="0">
                  <a:solidFill>
                    <a:prstClr val="black"/>
                  </a:solidFill>
                  <a:latin typeface="Georgia" pitchFamily="18" charset="0"/>
                </a:rPr>
                <a:t>~0.1 m</a:t>
              </a:r>
              <a:endParaRPr kumimoji="0" lang="en-CA" sz="1000" b="1" dirty="0">
                <a:solidFill>
                  <a:prstClr val="black"/>
                </a:solidFill>
                <a:latin typeface="Georgia" pitchFamily="18" charset="0"/>
              </a:endParaRPr>
            </a:p>
          </p:txBody>
        </p:sp>
        <p:cxnSp>
          <p:nvCxnSpPr>
            <p:cNvPr id="101" name="Connecteur droit avec flèche 100"/>
            <p:cNvCxnSpPr>
              <a:stCxn id="99" idx="2"/>
            </p:cNvCxnSpPr>
            <p:nvPr/>
          </p:nvCxnSpPr>
          <p:spPr>
            <a:xfrm rot="16200000" flipH="1">
              <a:off x="4407556" y="3083580"/>
              <a:ext cx="288125" cy="31245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4" name="ZoneTexte 196"/>
            <p:cNvSpPr txBox="1">
              <a:spLocks noChangeArrowheads="1"/>
            </p:cNvSpPr>
            <p:nvPr/>
          </p:nvSpPr>
          <p:spPr bwMode="auto">
            <a:xfrm>
              <a:off x="5364088" y="2708920"/>
              <a:ext cx="648072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r>
                <a:rPr kumimoji="0" lang="en-CA" sz="1000" b="1" smtClean="0">
                  <a:solidFill>
                    <a:prstClr val="black"/>
                  </a:solidFill>
                  <a:latin typeface="Georgia" pitchFamily="18" charset="0"/>
                </a:rPr>
                <a:t>~0.2 m</a:t>
              </a:r>
              <a:endParaRPr kumimoji="0" lang="en-CA" sz="1000" b="1" dirty="0">
                <a:solidFill>
                  <a:prstClr val="black"/>
                </a:solidFill>
                <a:latin typeface="Georgia" pitchFamily="18" charset="0"/>
              </a:endParaRPr>
            </a:p>
          </p:txBody>
        </p:sp>
        <p:cxnSp>
          <p:nvCxnSpPr>
            <p:cNvPr id="105" name="Connecteur droit avec flèche 104"/>
            <p:cNvCxnSpPr>
              <a:stCxn id="104" idx="2"/>
            </p:cNvCxnSpPr>
            <p:nvPr/>
          </p:nvCxnSpPr>
          <p:spPr>
            <a:xfrm rot="16200000" flipH="1">
              <a:off x="5559684" y="3083580"/>
              <a:ext cx="288125" cy="31245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6" name="ZoneTexte 196"/>
            <p:cNvSpPr txBox="1">
              <a:spLocks noChangeArrowheads="1"/>
            </p:cNvSpPr>
            <p:nvPr/>
          </p:nvSpPr>
          <p:spPr bwMode="auto">
            <a:xfrm>
              <a:off x="6156176" y="2996952"/>
              <a:ext cx="504056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r>
                <a:rPr kumimoji="0" lang="en-CA" sz="1000" b="1" smtClean="0">
                  <a:solidFill>
                    <a:prstClr val="black"/>
                  </a:solidFill>
                  <a:latin typeface="Georgia" pitchFamily="18" charset="0"/>
                </a:rPr>
                <a:t>~1 m</a:t>
              </a:r>
              <a:endParaRPr kumimoji="0" lang="en-CA" sz="1000" b="1" dirty="0">
                <a:solidFill>
                  <a:prstClr val="black"/>
                </a:solidFill>
                <a:latin typeface="Georgia" pitchFamily="18" charset="0"/>
              </a:endParaRPr>
            </a:p>
          </p:txBody>
        </p:sp>
        <p:sp>
          <p:nvSpPr>
            <p:cNvPr id="107" name="ZoneTexte 196"/>
            <p:cNvSpPr txBox="1">
              <a:spLocks noChangeArrowheads="1"/>
            </p:cNvSpPr>
            <p:nvPr/>
          </p:nvSpPr>
          <p:spPr bwMode="auto">
            <a:xfrm>
              <a:off x="7740352" y="2996952"/>
              <a:ext cx="576064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r>
                <a:rPr kumimoji="0" lang="en-CA" sz="1000" b="1" smtClean="0">
                  <a:solidFill>
                    <a:prstClr val="black"/>
                  </a:solidFill>
                  <a:latin typeface="Georgia" pitchFamily="18" charset="0"/>
                </a:rPr>
                <a:t>~2 m</a:t>
              </a:r>
              <a:endParaRPr kumimoji="0" lang="en-CA" sz="1000" b="1" dirty="0">
                <a:solidFill>
                  <a:prstClr val="black"/>
                </a:solidFill>
                <a:latin typeface="Georgia" pitchFamily="18" charset="0"/>
              </a:endParaRPr>
            </a:p>
          </p:txBody>
        </p:sp>
        <p:cxnSp>
          <p:nvCxnSpPr>
            <p:cNvPr id="109" name="Connecteur droit 108"/>
            <p:cNvCxnSpPr/>
            <p:nvPr/>
          </p:nvCxnSpPr>
          <p:spPr bwMode="auto">
            <a:xfrm rot="5400000">
              <a:off x="7539041" y="3947769"/>
              <a:ext cx="112270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Connecteur droit 109"/>
            <p:cNvCxnSpPr/>
            <p:nvPr/>
          </p:nvCxnSpPr>
          <p:spPr bwMode="auto">
            <a:xfrm rot="5400000">
              <a:off x="7755065" y="3947769"/>
              <a:ext cx="112270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Connecteur droit 110"/>
            <p:cNvCxnSpPr/>
            <p:nvPr/>
          </p:nvCxnSpPr>
          <p:spPr bwMode="auto">
            <a:xfrm rot="5400000">
              <a:off x="7971090" y="3947769"/>
              <a:ext cx="112270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Connecteur droit 111"/>
            <p:cNvCxnSpPr/>
            <p:nvPr/>
          </p:nvCxnSpPr>
          <p:spPr bwMode="auto">
            <a:xfrm rot="5400000">
              <a:off x="8187114" y="3947769"/>
              <a:ext cx="112270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Connecteur droit 112"/>
            <p:cNvCxnSpPr/>
            <p:nvPr/>
          </p:nvCxnSpPr>
          <p:spPr bwMode="auto">
            <a:xfrm rot="5400000">
              <a:off x="8403138" y="3947769"/>
              <a:ext cx="112270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Connecteur droit avec flèche 113"/>
            <p:cNvCxnSpPr/>
            <p:nvPr/>
          </p:nvCxnSpPr>
          <p:spPr>
            <a:xfrm rot="5400000">
              <a:off x="4931246" y="4148286"/>
              <a:ext cx="288032" cy="1588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necteur droit 47"/>
            <p:cNvCxnSpPr/>
            <p:nvPr/>
          </p:nvCxnSpPr>
          <p:spPr bwMode="auto">
            <a:xfrm>
              <a:off x="4283968" y="3861048"/>
              <a:ext cx="4752528" cy="0"/>
            </a:xfrm>
            <a:prstGeom prst="line">
              <a:avLst/>
            </a:prstGeom>
            <a:ln w="28575">
              <a:solidFill>
                <a:srgbClr val="00CC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5845" name="Picture 5"/>
          <p:cNvPicPr>
            <a:picLocks noChangeAspect="1" noChangeArrowheads="1"/>
          </p:cNvPicPr>
          <p:nvPr/>
        </p:nvPicPr>
        <p:blipFill>
          <a:blip r:embed="rId6" cstate="print"/>
          <a:srcRect l="1708" t="11833" r="5494" b="1389"/>
          <a:stretch>
            <a:fillRect/>
          </a:stretch>
        </p:blipFill>
        <p:spPr bwMode="auto">
          <a:xfrm>
            <a:off x="4175448" y="2989461"/>
            <a:ext cx="4731253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5" name="ZoneTexte 74"/>
          <p:cNvSpPr txBox="1"/>
          <p:nvPr/>
        </p:nvSpPr>
        <p:spPr>
          <a:xfrm>
            <a:off x="8579422" y="5850036"/>
            <a:ext cx="5645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kumimoji="0" lang="en-CA" sz="1400" smtClean="0">
                <a:solidFill>
                  <a:prstClr val="black"/>
                </a:solidFill>
                <a:latin typeface="Symbol" pitchFamily="18" charset="2"/>
              </a:rPr>
              <a:t>h</a:t>
            </a:r>
            <a:r>
              <a:rPr kumimoji="0" lang="en-CA" sz="1400" smtClean="0">
                <a:solidFill>
                  <a:prstClr val="black"/>
                </a:solidFill>
                <a:latin typeface="Calibri"/>
              </a:rPr>
              <a:t>*=0</a:t>
            </a:r>
            <a:endParaRPr kumimoji="0" lang="en-CA" sz="1400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82" name="Connecteur droit avec flèche 81"/>
          <p:cNvCxnSpPr/>
          <p:nvPr/>
        </p:nvCxnSpPr>
        <p:spPr>
          <a:xfrm rot="10800000" flipV="1">
            <a:off x="8363398" y="6042817"/>
            <a:ext cx="285800" cy="95249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Espace réservé de la date 61"/>
          <p:cNvSpPr>
            <a:spLocks noGrp="1"/>
          </p:cNvSpPr>
          <p:nvPr>
            <p:ph type="dt" sz="half" idx="10"/>
          </p:nvPr>
        </p:nvSpPr>
        <p:spPr>
          <a:xfrm>
            <a:off x="348680" y="6492875"/>
            <a:ext cx="2133600" cy="365125"/>
          </a:xfrm>
        </p:spPr>
        <p:txBody>
          <a:bodyPr/>
          <a:lstStyle/>
          <a:p>
            <a:r>
              <a:rPr lang="en-CA" smtClean="0">
                <a:solidFill>
                  <a:prstClr val="black">
                    <a:tint val="75000"/>
                  </a:prstClr>
                </a:solidFill>
              </a:rPr>
              <a:t>fixed-target projects at CERN</a:t>
            </a:r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3" name="ZoneTexte 25"/>
          <p:cNvSpPr txBox="1"/>
          <p:nvPr/>
        </p:nvSpPr>
        <p:spPr>
          <a:xfrm>
            <a:off x="7359080" y="3717925"/>
            <a:ext cx="6190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dirty="0" smtClean="0">
                <a:solidFill>
                  <a:srgbClr val="CC0099"/>
                </a:solidFill>
                <a:latin typeface="Symbol" pitchFamily="18" charset="2"/>
              </a:rPr>
              <a:t>h</a:t>
            </a:r>
            <a:r>
              <a:rPr lang="en-CA" sz="1400" dirty="0" smtClean="0">
                <a:solidFill>
                  <a:srgbClr val="CC0099"/>
                </a:solidFill>
              </a:rPr>
              <a:t>*=-4</a:t>
            </a:r>
            <a:endParaRPr lang="en-CA" sz="1400" dirty="0">
              <a:solidFill>
                <a:srgbClr val="CC0099"/>
              </a:solidFill>
            </a:endParaRPr>
          </a:p>
        </p:txBody>
      </p:sp>
      <p:sp>
        <p:nvSpPr>
          <p:cNvPr id="66" name="ZoneTexte 25"/>
          <p:cNvSpPr txBox="1"/>
          <p:nvPr/>
        </p:nvSpPr>
        <p:spPr>
          <a:xfrm>
            <a:off x="7511480" y="4708525"/>
            <a:ext cx="7553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smtClean="0">
                <a:solidFill>
                  <a:schemeClr val="bg1">
                    <a:lumMod val="50000"/>
                  </a:schemeClr>
                </a:solidFill>
                <a:latin typeface="Symbol" pitchFamily="18" charset="2"/>
              </a:rPr>
              <a:t>h</a:t>
            </a:r>
            <a:r>
              <a:rPr lang="en-CA" sz="1400" smtClean="0">
                <a:solidFill>
                  <a:schemeClr val="bg1">
                    <a:lumMod val="50000"/>
                  </a:schemeClr>
                </a:solidFill>
              </a:rPr>
              <a:t>*=-3.5</a:t>
            </a:r>
            <a:endParaRPr lang="en-CA" sz="14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83606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2514600" y="0"/>
            <a:ext cx="6629400" cy="914400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da-DK" smtClean="0"/>
              <a:t>Logarithmic </a:t>
            </a:r>
            <a:r>
              <a:rPr lang="da-DK" i="1" smtClean="0"/>
              <a:t>t</a:t>
            </a:r>
            <a:r>
              <a:rPr lang="da-DK" smtClean="0"/>
              <a:t> dependence</a:t>
            </a:r>
            <a:endParaRPr lang="en-US" smtClean="0"/>
          </a:p>
        </p:txBody>
      </p:sp>
      <p:pic>
        <p:nvPicPr>
          <p:cNvPr id="1331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14600" cy="247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Text Box 7"/>
          <p:cNvSpPr txBox="1">
            <a:spLocks noChangeArrowheads="1"/>
          </p:cNvSpPr>
          <p:nvPr/>
        </p:nvSpPr>
        <p:spPr bwMode="auto">
          <a:xfrm>
            <a:off x="381000" y="2514600"/>
            <a:ext cx="66357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a-DK"/>
              <a:t>’Radiation per interaction as a function of number of scatterings’</a:t>
            </a:r>
            <a:endParaRPr lang="en-US"/>
          </a:p>
        </p:txBody>
      </p:sp>
      <p:pic>
        <p:nvPicPr>
          <p:cNvPr id="1331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886075"/>
            <a:ext cx="3533775" cy="397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2962275"/>
            <a:ext cx="3533775" cy="389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219200"/>
            <a:ext cx="1476375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0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905000"/>
            <a:ext cx="1857375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1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6438" y="1905000"/>
            <a:ext cx="3100387" cy="51435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22" name="Text Box 5"/>
          <p:cNvSpPr txBox="1">
            <a:spLocks noChangeArrowheads="1"/>
          </p:cNvSpPr>
          <p:nvPr/>
        </p:nvSpPr>
        <p:spPr bwMode="auto">
          <a:xfrm>
            <a:off x="3048000" y="838200"/>
            <a:ext cx="55102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a-DK"/>
              <a:t>Transition between Bethe-Heitler and LPM regimes:</a:t>
            </a:r>
            <a:endParaRPr lang="en-US"/>
          </a:p>
        </p:txBody>
      </p:sp>
      <p:pic>
        <p:nvPicPr>
          <p:cNvPr id="13323" name="Picture 1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6025" y="1300163"/>
            <a:ext cx="2152650" cy="50006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3rd 2013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U.I. Uggerhøj, RECFA, NBI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E3E7E-5657-49B1-BF28-085A070DCEC2}" type="slidenum">
              <a:rPr lang="en-US" smtClean="0"/>
              <a:pPr/>
              <a:t>4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7109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126145" cy="1916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2033464"/>
            <a:ext cx="6839744" cy="576064"/>
          </a:xfrm>
        </p:spPr>
        <p:txBody>
          <a:bodyPr>
            <a:normAutofit/>
          </a:bodyPr>
          <a:lstStyle/>
          <a:p>
            <a:pPr algn="just"/>
            <a:r>
              <a:rPr lang="en-CA" sz="2000" dirty="0" smtClean="0"/>
              <a:t>Measuring the formation length with a micrometer screw....</a:t>
            </a: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7092280" y="3072348"/>
            <a:ext cx="183569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CA" sz="2400" dirty="0" smtClean="0"/>
          </a:p>
          <a:p>
            <a:r>
              <a:rPr lang="en-CA" sz="2400" dirty="0" smtClean="0"/>
              <a:t>Discrepancy reported at SPSC Oct 2011 was a </a:t>
            </a:r>
            <a:r>
              <a:rPr lang="en-CA" sz="2400" u="sng" dirty="0" smtClean="0"/>
              <a:t>theory problem</a:t>
            </a:r>
            <a:r>
              <a:rPr lang="en-CA" sz="2400" dirty="0" smtClean="0"/>
              <a:t>!</a:t>
            </a:r>
          </a:p>
          <a:p>
            <a:endParaRPr lang="en-CA" sz="2400" dirty="0" smtClean="0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537520"/>
            <a:ext cx="7077629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 descr="Synopsis Imag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88224" y="1772816"/>
            <a:ext cx="2555776" cy="1277889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5689208" y="1412776"/>
            <a:ext cx="34547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 pitchFamily="34" charset="0"/>
              </a:rPr>
              <a:t>Synopsis: Going the Distance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3rd 2013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U.I. Uggerhøj, RECFA, NBI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E3E7E-5657-49B1-BF28-085A070DCEC2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14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0"/>
            <a:ext cx="7772400" cy="838200"/>
          </a:xfrm>
        </p:spPr>
        <p:txBody>
          <a:bodyPr/>
          <a:lstStyle/>
          <a:p>
            <a:pPr algn="l" eaLnBrk="1" hangingPunct="1"/>
            <a:r>
              <a:rPr lang="en-CA" smtClean="0">
                <a:solidFill>
                  <a:srgbClr val="FF0000"/>
                </a:solidFill>
              </a:rPr>
              <a:t>Strong fields</a:t>
            </a:r>
            <a:endParaRPr lang="en-CA" dirty="0" smtClean="0">
              <a:solidFill>
                <a:srgbClr val="FF0000"/>
              </a:solidFill>
            </a:endParaRP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44475" y="1697037"/>
            <a:ext cx="3816350" cy="4394200"/>
          </a:xfrm>
        </p:spPr>
        <p:txBody>
          <a:bodyPr/>
          <a:lstStyle/>
          <a:p>
            <a:pPr eaLnBrk="1" hangingPunct="1"/>
            <a:r>
              <a:rPr lang="en-CA" sz="2800" smtClean="0"/>
              <a:t>The critical field:</a:t>
            </a:r>
            <a:endParaRPr lang="en-CA" sz="2800" dirty="0" smtClean="0"/>
          </a:p>
        </p:txBody>
      </p:sp>
      <p:pic>
        <p:nvPicPr>
          <p:cNvPr id="37892" name="Picture 4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52400" y="3657600"/>
            <a:ext cx="3522663" cy="558800"/>
          </a:xfrm>
        </p:spPr>
      </p:pic>
      <p:pic>
        <p:nvPicPr>
          <p:cNvPr id="37893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3038" y="2344737"/>
            <a:ext cx="2857500" cy="614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4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000" y="2895600"/>
            <a:ext cx="3856038" cy="563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5" name="Text Box 8"/>
          <p:cNvSpPr txBox="1">
            <a:spLocks noChangeArrowheads="1"/>
          </p:cNvSpPr>
          <p:nvPr/>
        </p:nvSpPr>
        <p:spPr bwMode="auto">
          <a:xfrm>
            <a:off x="304800" y="4267200"/>
            <a:ext cx="380682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None/>
            </a:pPr>
            <a:r>
              <a:rPr lang="en-CA" sz="2400" smtClean="0">
                <a:latin typeface="Calibri" pitchFamily="34" charset="0"/>
              </a:rPr>
              <a:t>Exists at the surface of some neutron stars (magnetars)</a:t>
            </a:r>
            <a:endParaRPr lang="en-CA" sz="2400" dirty="0">
              <a:latin typeface="Calibri" pitchFamily="34" charset="0"/>
            </a:endParaRPr>
          </a:p>
        </p:txBody>
      </p:sp>
      <p:pic>
        <p:nvPicPr>
          <p:cNvPr id="37896" name="Picture 9"/>
          <p:cNvPicPr>
            <a:picLocks noGrp="1" noChangeAspect="1" noChangeArrowheads="1"/>
          </p:cNvPicPr>
          <p:nvPr>
            <p:ph sz="half" idx="2"/>
          </p:nvPr>
        </p:nvPicPr>
        <p:blipFill>
          <a:blip r:embed="rId6" cstate="print"/>
          <a:srcRect/>
          <a:stretch>
            <a:fillRect/>
          </a:stretch>
        </p:blipFill>
        <p:spPr>
          <a:xfrm>
            <a:off x="838200" y="5867400"/>
            <a:ext cx="2857500" cy="685800"/>
          </a:xfrm>
        </p:spPr>
      </p:pic>
      <p:pic>
        <p:nvPicPr>
          <p:cNvPr id="37897" name="Picture 1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5800" y="1219200"/>
            <a:ext cx="8096250" cy="47148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sp>
        <p:nvSpPr>
          <p:cNvPr id="11" name="Rectangle 10"/>
          <p:cNvSpPr/>
          <p:nvPr/>
        </p:nvSpPr>
        <p:spPr>
          <a:xfrm>
            <a:off x="2549525" y="2271712"/>
            <a:ext cx="287338" cy="1444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CA"/>
          </a:p>
        </p:txBody>
      </p:sp>
      <p:sp>
        <p:nvSpPr>
          <p:cNvPr id="37899" name="TextBox 11"/>
          <p:cNvSpPr txBox="1">
            <a:spLocks noChangeArrowheads="1"/>
          </p:cNvSpPr>
          <p:nvPr/>
        </p:nvSpPr>
        <p:spPr bwMode="auto">
          <a:xfrm>
            <a:off x="992187" y="792162"/>
            <a:ext cx="284797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CA" smtClean="0">
                <a:solidFill>
                  <a:srgbClr val="FF0000"/>
                </a:solidFill>
                <a:latin typeface="Calibri" pitchFamily="34" charset="0"/>
              </a:rPr>
              <a:t>Strong – compared to what?</a:t>
            </a:r>
            <a:endParaRPr lang="en-CA" dirty="0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37900" name="Picture 2" descr="http://jcconwell.files.wordpress.com/2009/03/magnetar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932363" y="2708275"/>
            <a:ext cx="3946525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 Box 8"/>
          <p:cNvSpPr txBox="1">
            <a:spLocks noChangeArrowheads="1"/>
          </p:cNvSpPr>
          <p:nvPr/>
        </p:nvSpPr>
        <p:spPr bwMode="auto">
          <a:xfrm>
            <a:off x="381000" y="5486400"/>
            <a:ext cx="38068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None/>
            </a:pPr>
            <a:r>
              <a:rPr lang="en-CA" sz="2400" smtClean="0">
                <a:latin typeface="Calibri" pitchFamily="34" charset="0"/>
              </a:rPr>
              <a:t>Relativistic invariant:</a:t>
            </a:r>
            <a:endParaRPr lang="en-CA" sz="24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4414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>
          <a:xfrm>
            <a:off x="6300788" y="0"/>
            <a:ext cx="2843212" cy="1905000"/>
          </a:xfrm>
        </p:spPr>
        <p:txBody>
          <a:bodyPr/>
          <a:lstStyle/>
          <a:p>
            <a:pPr eaLnBrk="1" hangingPunct="1"/>
            <a:r>
              <a:rPr lang="en-CA" smtClean="0"/>
              <a:t>Radiation emission</a:t>
            </a:r>
            <a:endParaRPr lang="en-CA" dirty="0" smtClean="0"/>
          </a:p>
        </p:txBody>
      </p:sp>
      <p:pic>
        <p:nvPicPr>
          <p:cNvPr id="4403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2138" y="3565525"/>
            <a:ext cx="6011862" cy="329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6180138" cy="357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7" name="Picture 13" descr="potential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395288" y="3789363"/>
            <a:ext cx="2287587" cy="2478087"/>
          </a:xfrm>
        </p:spPr>
      </p:pic>
      <p:pic>
        <p:nvPicPr>
          <p:cNvPr id="8" name="Picture 9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6" cstate="print"/>
          <a:srcRect/>
          <a:stretch>
            <a:fillRect/>
          </a:stretch>
        </p:blipFill>
        <p:spPr>
          <a:xfrm>
            <a:off x="6629400" y="2362200"/>
            <a:ext cx="2057400" cy="529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225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/>
          <a:lstStyle/>
          <a:p>
            <a:pPr eaLnBrk="1" hangingPunct="1"/>
            <a:r>
              <a:rPr lang="en-CA" smtClean="0"/>
              <a:t>Beamstrahlung – synchr.rad.</a:t>
            </a:r>
            <a:endParaRPr lang="en-CA" dirty="0" smtClean="0"/>
          </a:p>
        </p:txBody>
      </p:sp>
      <p:pic>
        <p:nvPicPr>
          <p:cNvPr id="2052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762000"/>
            <a:ext cx="8597900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400" y="4800600"/>
            <a:ext cx="1881188" cy="236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1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" y="5181600"/>
            <a:ext cx="2252663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1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14600" y="5715000"/>
            <a:ext cx="228600" cy="328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6" name="Oval 12"/>
          <p:cNvSpPr>
            <a:spLocks noChangeArrowheads="1"/>
          </p:cNvSpPr>
          <p:nvPr/>
        </p:nvSpPr>
        <p:spPr bwMode="auto">
          <a:xfrm>
            <a:off x="2438400" y="5638800"/>
            <a:ext cx="381000" cy="457200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CA">
              <a:solidFill>
                <a:srgbClr val="000000"/>
              </a:solidFill>
            </a:endParaRPr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3048000" y="2209800"/>
          <a:ext cx="6096000" cy="4821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9" name="Graph" r:id="rId8" imgW="3876480" imgH="3065760" progId="Origin50.Graph">
                  <p:embed/>
                </p:oleObj>
              </mc:Choice>
              <mc:Fallback>
                <p:oleObj name="Graph" r:id="rId8" imgW="3876480" imgH="306576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0" y="2209800"/>
                        <a:ext cx="6096000" cy="482123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7" name="Text Box 13"/>
          <p:cNvSpPr txBox="1">
            <a:spLocks noChangeArrowheads="1"/>
          </p:cNvSpPr>
          <p:nvPr/>
        </p:nvSpPr>
        <p:spPr bwMode="auto">
          <a:xfrm>
            <a:off x="0" y="6172200"/>
            <a:ext cx="3138616" cy="4001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None/>
            </a:pPr>
            <a:r>
              <a:rPr lang="en-CA" sz="2000" smtClean="0">
                <a:solidFill>
                  <a:srgbClr val="000000"/>
                </a:solidFill>
              </a:rPr>
              <a:t>Classical:   -&gt; 0  =&gt; </a:t>
            </a:r>
            <a:r>
              <a:rPr lang="en-CA" sz="2000" i="1" smtClean="0">
                <a:solidFill>
                  <a:srgbClr val="000000"/>
                </a:solidFill>
              </a:rPr>
              <a:t>C</a:t>
            </a:r>
            <a:r>
              <a:rPr lang="en-CA" sz="2000" i="1" baseline="-25000" smtClean="0">
                <a:solidFill>
                  <a:srgbClr val="000000"/>
                </a:solidFill>
              </a:rPr>
              <a:t>b</a:t>
            </a:r>
            <a:r>
              <a:rPr lang="en-CA" sz="2000" smtClean="0">
                <a:solidFill>
                  <a:srgbClr val="000000"/>
                </a:solidFill>
              </a:rPr>
              <a:t> -&gt; infty</a:t>
            </a:r>
            <a:endParaRPr lang="en-CA" sz="2000" dirty="0">
              <a:solidFill>
                <a:srgbClr val="000000"/>
              </a:solidFill>
            </a:endParaRPr>
          </a:p>
        </p:txBody>
      </p:sp>
      <p:pic>
        <p:nvPicPr>
          <p:cNvPr id="2058" name="Picture 6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2362200"/>
            <a:ext cx="3352800" cy="2468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962400" y="2057400"/>
            <a:ext cx="4572000" cy="657054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48388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95738" y="1811338"/>
            <a:ext cx="5148262" cy="4106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5" name="Rectangle 3"/>
          <p:cNvSpPr>
            <a:spLocks noGrp="1" noChangeArrowheads="1"/>
          </p:cNvSpPr>
          <p:nvPr>
            <p:ph type="title"/>
          </p:nvPr>
        </p:nvSpPr>
        <p:spPr>
          <a:xfrm>
            <a:off x="2987675" y="0"/>
            <a:ext cx="5699125" cy="762000"/>
          </a:xfrm>
        </p:spPr>
        <p:txBody>
          <a:bodyPr/>
          <a:lstStyle/>
          <a:p>
            <a:pPr eaLnBrk="1" hangingPunct="1"/>
            <a:r>
              <a:rPr lang="en-CA" sz="3200" smtClean="0"/>
              <a:t>Quantum suppression</a:t>
            </a:r>
            <a:endParaRPr lang="en-CA" sz="3200" smtClean="0"/>
          </a:p>
        </p:txBody>
      </p:sp>
      <p:pic>
        <p:nvPicPr>
          <p:cNvPr id="49156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8263" y="620713"/>
            <a:ext cx="2886075" cy="39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7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92725" y="1052513"/>
            <a:ext cx="3489325" cy="598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8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472113" y="3124200"/>
            <a:ext cx="2894012" cy="36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9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462588" y="3657600"/>
            <a:ext cx="1090612" cy="31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60" name="Picture 8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19426" y="1871663"/>
            <a:ext cx="144145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61" name="Picture 9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95288" y="2709863"/>
            <a:ext cx="3124200" cy="106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62" name="Picture 10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90826" y="4005263"/>
            <a:ext cx="2770188" cy="75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63" name="TextBox 15"/>
          <p:cNvSpPr txBox="1">
            <a:spLocks noChangeArrowheads="1"/>
          </p:cNvSpPr>
          <p:nvPr/>
        </p:nvSpPr>
        <p:spPr bwMode="auto">
          <a:xfrm>
            <a:off x="107949" y="6192476"/>
            <a:ext cx="51847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eaLnBrk="1" hangingPunct="1">
              <a:spcBef>
                <a:spcPct val="0"/>
              </a:spcBef>
              <a:buFontTx/>
              <a:buNone/>
            </a:pPr>
            <a:r>
              <a:rPr kumimoji="0" lang="en-CA" sz="1800" dirty="0" smtClean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J. </a:t>
            </a:r>
            <a:r>
              <a:rPr kumimoji="0" lang="en-CA" sz="1800" dirty="0" err="1" smtClean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Esberg</a:t>
            </a:r>
            <a:r>
              <a:rPr kumimoji="0" lang="en-CA" sz="1800" dirty="0" smtClean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 (NA63) – CTF3, GUINEA-PIG implementation</a:t>
            </a:r>
            <a:endParaRPr kumimoji="0" lang="en-CA" sz="1800" dirty="0" smtClean="0">
              <a:solidFill>
                <a:prstClr val="black"/>
              </a:solidFill>
              <a:latin typeface="Calibri" pitchFamily="34" charset="0"/>
              <a:cs typeface="Arial" charset="0"/>
            </a:endParaRPr>
          </a:p>
        </p:txBody>
      </p:sp>
      <p:pic>
        <p:nvPicPr>
          <p:cNvPr id="49164" name="Picture 12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335713" y="6019800"/>
            <a:ext cx="2808287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65" name="TextBox 17"/>
          <p:cNvSpPr txBox="1">
            <a:spLocks noChangeArrowheads="1"/>
          </p:cNvSpPr>
          <p:nvPr/>
        </p:nvSpPr>
        <p:spPr bwMode="auto">
          <a:xfrm>
            <a:off x="5791200" y="5943600"/>
            <a:ext cx="61118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eaLnBrk="1" hangingPunct="1">
              <a:spcBef>
                <a:spcPct val="0"/>
              </a:spcBef>
              <a:buFontTx/>
              <a:buNone/>
            </a:pPr>
            <a:r>
              <a:rPr kumimoji="0" lang="en-CA" sz="1400" smtClean="0">
                <a:solidFill>
                  <a:srgbClr val="FF0000"/>
                </a:solidFill>
                <a:latin typeface="Calibri" pitchFamily="34" charset="0"/>
                <a:cs typeface="Arial" charset="0"/>
              </a:rPr>
              <a:t>From:</a:t>
            </a:r>
            <a:endParaRPr kumimoji="0" lang="en-CA" sz="1800" smtClean="0">
              <a:solidFill>
                <a:srgbClr val="FF0000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49166" name="Text Box 17"/>
          <p:cNvSpPr txBox="1">
            <a:spLocks noChangeArrowheads="1"/>
          </p:cNvSpPr>
          <p:nvPr/>
        </p:nvSpPr>
        <p:spPr bwMode="auto">
          <a:xfrm>
            <a:off x="5292725" y="4005263"/>
            <a:ext cx="2397125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eaLnBrk="1" hangingPunct="1">
              <a:spcBef>
                <a:spcPct val="0"/>
              </a:spcBef>
              <a:buFontTx/>
              <a:buNone/>
            </a:pPr>
            <a:r>
              <a:rPr kumimoji="0" lang="en-CA" sz="1800" smtClean="0">
                <a:solidFill>
                  <a:prstClr val="black"/>
                </a:solidFill>
                <a:latin typeface="Arial" charset="0"/>
                <a:cs typeface="Arial" charset="0"/>
              </a:rPr>
              <a:t>Factor ≈ 5 more than classical theory would say</a:t>
            </a:r>
            <a:endParaRPr kumimoji="0" lang="en-CA" sz="1800" smtClean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pic>
        <p:nvPicPr>
          <p:cNvPr id="49167" name="Picture 18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95288" y="188913"/>
            <a:ext cx="231457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68" name="Picture 19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32870" y="984998"/>
            <a:ext cx="2533650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7"/>
          <p:cNvSpPr txBox="1">
            <a:spLocks noChangeArrowheads="1"/>
          </p:cNvSpPr>
          <p:nvPr/>
        </p:nvSpPr>
        <p:spPr bwMode="auto">
          <a:xfrm>
            <a:off x="184149" y="6497276"/>
            <a:ext cx="582374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eaLnBrk="1" hangingPunct="1">
              <a:spcBef>
                <a:spcPct val="0"/>
              </a:spcBef>
              <a:buFontTx/>
              <a:buNone/>
            </a:pPr>
            <a:r>
              <a:rPr kumimoji="0" lang="en-CA" sz="1400" b="1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optical</a:t>
            </a:r>
            <a:r>
              <a:rPr kumimoji="0" lang="en-CA" sz="1400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 tertiary photons as a fast (ns) luminosity signal for CLIC </a:t>
            </a:r>
            <a:endParaRPr kumimoji="0" lang="en-CA" sz="1400" dirty="0" smtClean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126" y="3691880"/>
            <a:ext cx="3747452" cy="252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34484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27070</TotalTime>
  <Words>1147</Words>
  <Application>Microsoft Office PowerPoint</Application>
  <PresentationFormat>On-screen Show (4:3)</PresentationFormat>
  <Paragraphs>265</Paragraphs>
  <Slides>35</Slides>
  <Notes>29</Notes>
  <HiddenSlides>10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35</vt:i4>
      </vt:variant>
    </vt:vector>
  </HeadingPairs>
  <TitlesOfParts>
    <vt:vector size="39" baseType="lpstr">
      <vt:lpstr>Office Theme</vt:lpstr>
      <vt:lpstr>Graph</vt:lpstr>
      <vt:lpstr>Ligning</vt:lpstr>
      <vt:lpstr>Équation</vt:lpstr>
      <vt:lpstr> CERN NA63 and accelerator + detector R&amp;D   Ulrik I. Uggerhøj (Spokesman, CERN NA63 and SLAC E-212) Department of Physics and Astronomy Aarhus University Denmark</vt:lpstr>
      <vt:lpstr>PowerPoint Presentation</vt:lpstr>
      <vt:lpstr>PowerPoint Presentation</vt:lpstr>
      <vt:lpstr>Logarithmic t dependence</vt:lpstr>
      <vt:lpstr>Measuring the formation length with a micrometer screw....</vt:lpstr>
      <vt:lpstr>Strong fields</vt:lpstr>
      <vt:lpstr>Radiation emission</vt:lpstr>
      <vt:lpstr>Beamstrahlung – synchr.rad.</vt:lpstr>
      <vt:lpstr>Quantum suppression</vt:lpstr>
      <vt:lpstr>Spin-flip</vt:lpstr>
      <vt:lpstr>Classical -&gt; Quantum synchrotron</vt:lpstr>
      <vt:lpstr>Trident production</vt:lpstr>
      <vt:lpstr>Trident enhancement in strong field</vt:lpstr>
      <vt:lpstr>Plasma wakefields</vt:lpstr>
      <vt:lpstr>PowerPoint Presentation</vt:lpstr>
      <vt:lpstr>PowerPoint Presentation</vt:lpstr>
      <vt:lpstr>PowerPoint Presentation</vt:lpstr>
      <vt:lpstr>PowerPoint Presentation</vt:lpstr>
      <vt:lpstr>Luminosity at LHC</vt:lpstr>
      <vt:lpstr>PowerPoint Presentation</vt:lpstr>
      <vt:lpstr>Undulator Radiation  from Positron Channeling in a Single Crystal</vt:lpstr>
      <vt:lpstr>Crystalline undulator radiation </vt:lpstr>
      <vt:lpstr>Undulator Radiation  from Positron Channeling in a Single Crystal</vt:lpstr>
      <vt:lpstr>IceCube (-related)</vt:lpstr>
      <vt:lpstr>CERN NA63</vt:lpstr>
      <vt:lpstr>Backup slides</vt:lpstr>
      <vt:lpstr>PowerPoint Presentation</vt:lpstr>
      <vt:lpstr>Crystals</vt:lpstr>
      <vt:lpstr>Crystals</vt:lpstr>
      <vt:lpstr>Spin contr. to beamstrahlung</vt:lpstr>
      <vt:lpstr>A fixed-target experiment using the LHC beam(s): AFTER@LHC (LOI in prep.)</vt:lpstr>
      <vt:lpstr>PowerPoint Presentation</vt:lpstr>
      <vt:lpstr>Luminosity at LHC</vt:lpstr>
      <vt:lpstr>Pseudo-rapidity</vt:lpstr>
      <vt:lpstr>Tentative design transverse magnetic field detector</vt:lpstr>
    </vt:vector>
  </TitlesOfParts>
  <Company>IFA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Status of NA63, April 3rd 2011</dc:title>
  <dc:creator>ulrik</dc:creator>
  <cp:lastModifiedBy>Ulrik Ingerslev Uggerhøj</cp:lastModifiedBy>
  <cp:revision>66</cp:revision>
  <dcterms:created xsi:type="dcterms:W3CDTF">2011-04-03T05:17:17Z</dcterms:created>
  <dcterms:modified xsi:type="dcterms:W3CDTF">2013-05-02T07:59:17Z</dcterms:modified>
</cp:coreProperties>
</file>