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78"/>
  </p:notesMasterIdLst>
  <p:handoutMasterIdLst>
    <p:handoutMasterId r:id="rId79"/>
  </p:handoutMasterIdLst>
  <p:sldIdLst>
    <p:sldId id="256" r:id="rId2"/>
    <p:sldId id="280" r:id="rId3"/>
    <p:sldId id="263" r:id="rId4"/>
    <p:sldId id="266" r:id="rId5"/>
    <p:sldId id="277" r:id="rId6"/>
    <p:sldId id="278" r:id="rId7"/>
    <p:sldId id="265" r:id="rId8"/>
    <p:sldId id="269" r:id="rId9"/>
    <p:sldId id="270" r:id="rId10"/>
    <p:sldId id="274" r:id="rId11"/>
    <p:sldId id="275" r:id="rId12"/>
    <p:sldId id="276" r:id="rId13"/>
    <p:sldId id="29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1B"/>
    <a:srgbClr val="3333CC"/>
    <a:srgbClr val="FF6600"/>
    <a:srgbClr val="FF9933"/>
    <a:srgbClr val="FF3300"/>
    <a:srgbClr val="29292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55" autoAdjust="0"/>
  </p:normalViewPr>
  <p:slideViewPr>
    <p:cSldViewPr>
      <p:cViewPr varScale="1">
        <p:scale>
          <a:sx n="103" d="100"/>
          <a:sy n="103" d="100"/>
        </p:scale>
        <p:origin x="104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B0DB27-5ECE-49A0-A5ED-E4C0F7401E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12384B1B-5181-4ABC-A025-A24A71638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AD37264-E9D3-4E9D-B199-DFA48C36BB33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559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sz="1200" dirty="0" smtClean="0">
                <a:gradFill>
                  <a:gsLst>
                    <a:gs pos="0">
                      <a:srgbClr val="0070C0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Dotum" pitchFamily="34" charset="-127"/>
                <a:ea typeface="Dotum" pitchFamily="34" charset="-127"/>
              </a:rPr>
              <a:t>  </a:t>
            </a:r>
            <a:endParaRPr lang="da-DK" sz="1200" dirty="0" smtClean="0">
              <a:gradFill>
                <a:gsLst>
                  <a:gs pos="0">
                    <a:srgbClr val="0070C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atin typeface="Dotum" pitchFamily="34" charset="-127"/>
              <a:ea typeface="Dotum" pitchFamily="34" charset="-127"/>
            </a:endParaRP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745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movie shows in solar time: about 11min., but since we drive with a 40x higher speed, it is about 5h 30min. (if the first 170sec are taken without driving - not taking into account that the driver starts slowly)</a:t>
            </a:r>
          </a:p>
          <a:p>
            <a:endParaRPr lang="en-US" dirty="0" smtClean="0"/>
          </a:p>
          <a:p>
            <a:r>
              <a:rPr lang="en-US" dirty="0" smtClean="0"/>
              <a:t>The lower plane shows the </a:t>
            </a:r>
            <a:r>
              <a:rPr lang="en-US" dirty="0" err="1" smtClean="0"/>
              <a:t>bx</a:t>
            </a:r>
            <a:r>
              <a:rPr lang="en-US" dirty="0" smtClean="0"/>
              <a:t> (black is negative, white positive </a:t>
            </a:r>
            <a:r>
              <a:rPr lang="en-US" dirty="0" err="1" smtClean="0"/>
              <a:t>bx</a:t>
            </a:r>
            <a:r>
              <a:rPr lang="en-US" dirty="0" smtClean="0"/>
              <a:t>), the </a:t>
            </a:r>
            <a:r>
              <a:rPr lang="en-US" dirty="0" err="1" smtClean="0"/>
              <a:t>magn</a:t>
            </a:r>
            <a:r>
              <a:rPr lang="en-US" dirty="0" smtClean="0"/>
              <a:t> field lines are colored according to their </a:t>
            </a:r>
            <a:r>
              <a:rPr lang="en-US" dirty="0" err="1" smtClean="0"/>
              <a:t>magn</a:t>
            </a:r>
            <a:r>
              <a:rPr lang="en-US" dirty="0" smtClean="0"/>
              <a:t> field</a:t>
            </a:r>
            <a:r>
              <a:rPr lang="en-US" baseline="0" dirty="0" smtClean="0"/>
              <a:t> strength and the purple cloud appearing is the j//b component.</a:t>
            </a:r>
          </a:p>
          <a:p>
            <a:r>
              <a:rPr lang="en-US" baseline="0" dirty="0" smtClean="0"/>
              <a:t>The left movie is taken from below.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795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sng" dirty="0" smtClean="0"/>
              <a:t>On the right: </a:t>
            </a:r>
            <a:r>
              <a:rPr lang="en-GB" dirty="0" smtClean="0"/>
              <a:t>Visualization</a:t>
            </a:r>
            <a:r>
              <a:rPr lang="en-GB" baseline="0" dirty="0" smtClean="0"/>
              <a:t> of current density.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 the left:</a:t>
            </a:r>
          </a:p>
          <a:p>
            <a:r>
              <a:rPr lang="en-GB" baseline="0" dirty="0" smtClean="0"/>
              <a:t>(The pictures are from MHD snapshots at an evolved stage – where currents have built up)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062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BE311D-46CD-4A51-A596-6E7602883139}" type="slidenum">
              <a:rPr lang="en-US" smtClean="0"/>
              <a:pPr eaLnBrk="1" hangingPunct="1"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3294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>
                <a:latin typeface="Arial" charset="0"/>
                <a:ea typeface="SimSun" charset="-122"/>
              </a:rPr>
              <a:t>The approach we used was to enlarge the gyroradius by changing the electron charge and the electron mass (gyroradius = mv</a:t>
            </a:r>
            <a:r>
              <a:rPr lang="da-DK" sz="1200" baseline="-25000" dirty="0" smtClean="0">
                <a:latin typeface="Arial" charset="0"/>
                <a:ea typeface="SimSun" charset="-122"/>
              </a:rPr>
              <a:t>perp</a:t>
            </a:r>
            <a:r>
              <a:rPr lang="da-DK" sz="1200" dirty="0" smtClean="0">
                <a:latin typeface="Arial" charset="0"/>
                <a:ea typeface="SimSun" charset="-122"/>
              </a:rPr>
              <a:t>/(|q|B)), and further on we changed the permitivity in order to increase the Debye length,</a:t>
            </a:r>
            <a:r>
              <a:rPr lang="da-DK" sz="1200" baseline="0" dirty="0" smtClean="0">
                <a:latin typeface="Arial" charset="0"/>
                <a:ea typeface="SimSun" charset="-122"/>
              </a:rPr>
              <a:t> which decreases </a:t>
            </a:r>
            <a:r>
              <a:rPr lang="da-DK" sz="1200" dirty="0" smtClean="0">
                <a:latin typeface="Arial" charset="0"/>
                <a:ea typeface="SimSun" charset="-122"/>
              </a:rPr>
              <a:t>speed of light together</a:t>
            </a:r>
            <a:r>
              <a:rPr lang="da-DK" sz="1200" baseline="0" dirty="0" smtClean="0">
                <a:latin typeface="Arial" charset="0"/>
                <a:ea typeface="SimSun" charset="-122"/>
              </a:rPr>
              <a:t> with the permeability by a factor of 1.3e-2</a:t>
            </a:r>
            <a:r>
              <a:rPr lang="da-DK" sz="1200" dirty="0" smtClean="0">
                <a:latin typeface="Arial" charset="0"/>
                <a:ea typeface="SimSun" charset="-122"/>
              </a:rPr>
              <a:t> (c = 1/sqrt(</a:t>
            </a:r>
            <a:r>
              <a:rPr lang="el-GR" sz="1200" dirty="0" smtClean="0">
                <a:latin typeface="Arial" charset="0"/>
                <a:ea typeface="SimSun" charset="-122"/>
              </a:rPr>
              <a:t>μ</a:t>
            </a:r>
            <a:r>
              <a:rPr lang="en-GB" sz="1200" baseline="-25000" dirty="0" smtClean="0">
                <a:latin typeface="Arial" charset="0"/>
                <a:ea typeface="SimSun" charset="-122"/>
              </a:rPr>
              <a:t>0</a:t>
            </a:r>
            <a:r>
              <a:rPr lang="el-GR" sz="1200" dirty="0" smtClean="0">
                <a:latin typeface="Arial" charset="0"/>
                <a:ea typeface="SimSun" charset="-122"/>
              </a:rPr>
              <a:t>ε</a:t>
            </a:r>
            <a:r>
              <a:rPr lang="en-GB" sz="1200" baseline="-25000" dirty="0" smtClean="0">
                <a:latin typeface="Arial" charset="0"/>
                <a:ea typeface="SimSun" charset="-122"/>
              </a:rPr>
              <a:t>0</a:t>
            </a:r>
            <a:r>
              <a:rPr lang="da-DK" sz="1200" dirty="0" smtClean="0">
                <a:latin typeface="Arial" charset="0"/>
                <a:ea typeface="SimSun" charset="-122"/>
              </a:rPr>
              <a:t>)).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latin typeface="Arial" charset="0"/>
              <a:ea typeface="SimSun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latin typeface="Arial" charset="0"/>
              <a:ea typeface="SimSun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Arial" charset="0"/>
                <a:ea typeface="SimSun" charset="-122"/>
              </a:rPr>
              <a:t>Scaling factors (</a:t>
            </a:r>
            <a:r>
              <a:rPr lang="en-GB" sz="1200" dirty="0" err="1" smtClean="0">
                <a:latin typeface="Arial" charset="0"/>
                <a:ea typeface="SimSun" charset="-122"/>
              </a:rPr>
              <a:t>scaling_aake</a:t>
            </a:r>
            <a:r>
              <a:rPr lang="en-GB" sz="1200" dirty="0" smtClean="0">
                <a:latin typeface="Arial" charset="0"/>
                <a:ea typeface="SimSun" charset="-122"/>
              </a:rPr>
              <a:t>, version F):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density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128</a:t>
            </a:r>
            <a:r>
              <a:rPr lang="da-DK" dirty="0" smtClean="0"/>
              <a:t>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scale</a:t>
            </a:r>
            <a:r>
              <a:rPr lang="da-DK" dirty="0" smtClean="0"/>
              <a:t> 0.0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da-DK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 mass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da-DK" dirty="0" smtClean="0"/>
              <a:t>   (so the ratio between proton and electron mass becomes 18.36)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 charge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1.25E-07</a:t>
            </a:r>
            <a:r>
              <a:rPr lang="da-DK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vacuum permeability</a:t>
            </a:r>
            <a:r>
              <a:rPr lang="da-DK" dirty="0" smtClean="0"/>
              <a:t> 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da-DK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vacuum permittivity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1200</a:t>
            </a:r>
            <a:endParaRPr lang="da-DK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 of light </a:t>
            </a:r>
            <a:r>
              <a:rPr lang="da-DK" dirty="0" smtClean="0"/>
              <a:t> 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0.0129099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This then changes:</a:t>
            </a:r>
            <a:endParaRPr lang="da-DK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Alfven speed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1000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1580</a:t>
            </a:r>
            <a:r>
              <a:rPr lang="da-DK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 drift speed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0.05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93</a:t>
            </a:r>
            <a:r>
              <a:rPr lang="da-DK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 gyro radius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5.00E-03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</a:t>
            </a:r>
            <a:r>
              <a:rPr lang="da-DK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 skin depth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1.54E-03</a:t>
            </a:r>
            <a:r>
              <a:rPr lang="da-DK" dirty="0" smtClean="0"/>
              <a:t> </a:t>
            </a:r>
            <a:r>
              <a:rPr lang="da-DK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530</a:t>
            </a:r>
            <a:r>
              <a:rPr lang="da-DK" dirty="0" smtClean="0"/>
              <a:t> </a:t>
            </a:r>
            <a:endParaRPr lang="da-DK" sz="1200" dirty="0" smtClean="0">
              <a:latin typeface="Arial" charset="0"/>
              <a:ea typeface="SimSun" charset="-122"/>
            </a:endParaRP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102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205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96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443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Currents flow mainly along magnetic field</a:t>
            </a:r>
            <a:r>
              <a:rPr lang="en-GB" baseline="0" dirty="0" smtClean="0"/>
              <a:t> lines. The main point to make in that slide is to point to where the current density is largest; this is just “below” the null (i.e., in the current sheet at lower y-values than the null.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Instability is unclear up to now. But it also is unimportant for studying the acceleration mechanism of the particle.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6616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69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4CCD3F-9258-4102-9A0C-B60F61A4C668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6451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>
                <a:solidFill>
                  <a:prstClr val="black"/>
                </a:solidFill>
              </a:rPr>
              <a:pPr/>
              <a:t>48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87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0506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6249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4600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619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their electric field parallel to the velocity!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435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5874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438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603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627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37F7F32-8B6F-467C-93AE-27BE7163EA08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0360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r>
              <a:rPr lang="da-DK" dirty="0" smtClean="0"/>
              <a:t>This visualized the power-law:</a:t>
            </a:r>
            <a:r>
              <a:rPr lang="da-DK" baseline="0" dirty="0" smtClean="0"/>
              <a:t> Only very little particles have very high energies. But they contribute significantly to the total energy</a:t>
            </a:r>
          </a:p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endParaRPr lang="da-DK" baseline="0" dirty="0" smtClean="0"/>
          </a:p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r>
              <a:rPr lang="en-GB" dirty="0" smtClean="0"/>
              <a:t>Many of the accelerated particles “fail” = get deflected, and hence are lost from carrying current. These particles from the power-law tail follow rather short paths, which are not systematically parallel.  Only a very few particles are so lucky to manage to stay right in the middle of the current sheet, and get accelerated. </a:t>
            </a:r>
            <a:r>
              <a:rPr lang="en-GB" b="1" dirty="0" smtClean="0"/>
              <a:t>But these particles are NOT the ones which significantly contribute to the bulk current! </a:t>
            </a:r>
            <a:r>
              <a:rPr lang="en-GB" dirty="0" smtClean="0"/>
              <a:t>(-&gt; hence no polarization electric field builds up, which would act against them)</a:t>
            </a:r>
          </a:p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>
                <a:solidFill>
                  <a:prstClr val="black"/>
                </a:solidFill>
              </a:rPr>
              <a:pPr/>
              <a:t>61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66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13"/>
              </a:spcBef>
              <a:buClrTx/>
              <a:tabLst>
                <a:tab pos="0" algn="l"/>
                <a:tab pos="406400" algn="l"/>
                <a:tab pos="814388" algn="l"/>
                <a:tab pos="1223963" algn="l"/>
                <a:tab pos="1631950" algn="l"/>
                <a:tab pos="2039938" algn="l"/>
                <a:tab pos="2449513" algn="l"/>
                <a:tab pos="2857500" algn="l"/>
                <a:tab pos="3265488" algn="l"/>
                <a:tab pos="3675063" algn="l"/>
                <a:tab pos="4083050" algn="l"/>
                <a:tab pos="4491038" algn="l"/>
                <a:tab pos="4900613" algn="l"/>
                <a:tab pos="5308600" algn="l"/>
                <a:tab pos="5716588" algn="l"/>
                <a:tab pos="6126163" algn="l"/>
                <a:tab pos="6534150" algn="l"/>
                <a:tab pos="6942138" algn="l"/>
                <a:tab pos="7351713" algn="l"/>
                <a:tab pos="7759700" algn="l"/>
                <a:tab pos="8167688" algn="l"/>
              </a:tabLst>
            </a:pPr>
            <a:r>
              <a:rPr lang="da-DK" dirty="0" smtClean="0"/>
              <a:t>These</a:t>
            </a:r>
            <a:r>
              <a:rPr lang="da-DK" baseline="0" dirty="0" smtClean="0"/>
              <a:t> slices have maximum values of the order of 150.   The position of the slices are marked.  The image is J^0.4, to reduce contrast – otherwise the weaker H.E. current is not visible!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>
                <a:solidFill>
                  <a:prstClr val="black"/>
                </a:solidFill>
              </a:rPr>
              <a:pPr/>
              <a:t>62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50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094D715-9ADA-4AF7-939E-DB97263739C6}" type="slidenum">
              <a:rPr lang="en-US" smtClean="0"/>
              <a:pPr eaLnBrk="1" hangingPunct="1"/>
              <a:t>64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9853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CB735B-006B-4AA4-AEBC-39B4FD29D8DC}" type="slidenum">
              <a:rPr lang="en-US"/>
              <a:pPr eaLnBrk="1" hangingPunct="1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6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0691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have a look at</a:t>
            </a:r>
            <a:r>
              <a:rPr lang="en-US" baseline="0" dirty="0" smtClean="0"/>
              <a:t> the comparison with the </a:t>
            </a:r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RHESSI </a:t>
            </a:r>
            <a:r>
              <a:rPr lang="en-US" baseline="0" dirty="0" smtClean="0"/>
              <a:t>observations of this particular 3D reconnection event.</a:t>
            </a:r>
            <a:endParaRPr lang="en-US" dirty="0" smtClean="0"/>
          </a:p>
          <a:p>
            <a:r>
              <a:rPr lang="en-US" dirty="0" smtClean="0"/>
              <a:t>The entire circular ribbon brightens simultaneously. The ribbon is </a:t>
            </a:r>
            <a:r>
              <a:rPr lang="en-GB" dirty="0" smtClean="0"/>
              <a:t>located</a:t>
            </a:r>
            <a:r>
              <a:rPr lang="en-GB" baseline="0" dirty="0" smtClean="0"/>
              <a:t> where the </a:t>
            </a:r>
            <a:r>
              <a:rPr lang="en-GB" baseline="0" dirty="0" err="1" smtClean="0"/>
              <a:t>footpoints</a:t>
            </a:r>
            <a:r>
              <a:rPr lang="en-GB" baseline="0" dirty="0" smtClean="0"/>
              <a:t> of the fan 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peaks of the EUV (aligned picture from TRACE at 1600 Angstrom) for each area are </a:t>
            </a:r>
            <a:r>
              <a:rPr lang="en-GB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co-temporal</a:t>
            </a:r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with the two peaks of the hard X-ray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(&gt;25keV) emission,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which is co-spatial with the fan </a:t>
            </a:r>
            <a:r>
              <a:rPr lang="en-GB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footpoints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(click) If we compare the hard X-ray emission location (red contour lines) with the motion of the particles from the power-law tail, we see, that the particles are accelerated towards the </a:t>
            </a:r>
            <a:r>
              <a:rPr lang="en-GB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northen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part of the ribbon into the area of the hard X-ray emission. We can conclude, that the electrons are accelerated along the magnetic field lines by the electric field, which is created in the reconnection process taken place around the </a:t>
            </a:r>
            <a:r>
              <a:rPr lang="en-GB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nullpoint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The to a lower energy related UV emission can be seen all along the fan </a:t>
            </a:r>
            <a:r>
              <a:rPr lang="en-GB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footpoints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presumably coming from less accelerated particles travelling all the way from the reconnection region down the fan plane to its </a:t>
            </a:r>
            <a:r>
              <a:rPr lang="en-GB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footpoints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is of course not exact, because the representation of the driving motion on the lower boundary is not exact, as we have seen in an earlier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30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52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280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27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60679-44EA-45F2-9925-F495CDDEB68A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68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9797830F-107C-4A57-8389-E59923AD14E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5176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135177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78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79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0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1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2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3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4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5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6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7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8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9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0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1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2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3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4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5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6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7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8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9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0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1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2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3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4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5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6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7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208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9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330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330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0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56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0700"/>
            <a:ext cx="4038600" cy="4662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0700"/>
            <a:ext cx="4038600" cy="4662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5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80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67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29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90700"/>
            <a:ext cx="8229600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grpSp>
        <p:nvGrpSpPr>
          <p:cNvPr id="13415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34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jpeg"/><Relationship Id="rId5" Type="http://schemas.openxmlformats.org/officeDocument/2006/relationships/video" Target="../media/media2.avi"/><Relationship Id="rId10" Type="http://schemas.openxmlformats.org/officeDocument/2006/relationships/image" Target="../media/image4.jpeg"/><Relationship Id="rId4" Type="http://schemas.microsoft.com/office/2007/relationships/media" Target="../media/media2.avi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file:///C:\Users\gbaumann\Documents\NBI\Aulanier\Movie_bx_new.wmv" TargetMode="External"/><Relationship Id="rId1" Type="http://schemas.microsoft.com/office/2007/relationships/media" Target="file:///C:\Users\gbaumann\Documents\NBI\Aulanier\Movie_bx_new.wmv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5.avi"/><Relationship Id="rId7" Type="http://schemas.openxmlformats.org/officeDocument/2006/relationships/image" Target="../media/image43.jpe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4" Type="http://schemas.openxmlformats.org/officeDocument/2006/relationships/video" Target="../media/media5.avi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801291"/>
            <a:ext cx="6840759" cy="1979637"/>
          </a:xfrm>
        </p:spPr>
        <p:txBody>
          <a:bodyPr/>
          <a:lstStyle/>
          <a:p>
            <a:r>
              <a:rPr lang="en-US" sz="2400" dirty="0" smtClean="0"/>
              <a:t>NBIA School on </a:t>
            </a:r>
            <a:br>
              <a:rPr lang="en-US" sz="2400" dirty="0" smtClean="0"/>
            </a:br>
            <a:r>
              <a:rPr lang="en-US" sz="2400" dirty="0" smtClean="0"/>
              <a:t>Computational Astrophysics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Beyond MHD:</a:t>
            </a:r>
            <a:br>
              <a:rPr lang="en-US" sz="2400" dirty="0" smtClean="0"/>
            </a:br>
            <a:r>
              <a:rPr lang="en-US" sz="2400" dirty="0" smtClean="0"/>
              <a:t>Particle-in-Cell (PIC) Simulations</a:t>
            </a:r>
            <a:endParaRPr 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23-aug-2013</a:t>
            </a:r>
            <a:endParaRPr lang="en-US" dirty="0"/>
          </a:p>
        </p:txBody>
      </p:sp>
      <p:pic>
        <p:nvPicPr>
          <p:cNvPr id="2054" name="Picture 6" descr="Picture1b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2738"/>
            <a:ext cx="3584575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0" y="608013"/>
          <a:ext cx="9144000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5" name="Bitmap Image" r:id="rId3" imgW="9838095" imgH="6257143" progId="Paint.Picture">
                  <p:embed/>
                </p:oleObj>
              </mc:Choice>
              <mc:Fallback>
                <p:oleObj name="Bitmap Image" r:id="rId3" imgW="9838095" imgH="625714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23" b="6322"/>
                      <a:stretch>
                        <a:fillRect/>
                      </a:stretch>
                    </p:blipFill>
                    <p:spPr bwMode="auto">
                      <a:xfrm>
                        <a:off x="0" y="608013"/>
                        <a:ext cx="9144000" cy="562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2916238" y="6491288"/>
            <a:ext cx="611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hlink"/>
                </a:solidFill>
              </a:rPr>
              <a:t>[from “Principles of MHD”, lecture notes by Goedbloed, Poedts &amp; Keppens]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8" name="Object 4"/>
          <p:cNvGraphicFramePr>
            <a:graphicFrameLocks noChangeAspect="1"/>
          </p:cNvGraphicFramePr>
          <p:nvPr/>
        </p:nvGraphicFramePr>
        <p:xfrm>
          <a:off x="0" y="620713"/>
          <a:ext cx="9144000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8" name="Bitmap Image" r:id="rId3" imgW="9431066" imgH="6504762" progId="Paint.Picture">
                  <p:embed/>
                </p:oleObj>
              </mc:Choice>
              <mc:Fallback>
                <p:oleObj name="Bitmap Image" r:id="rId3" imgW="9431066" imgH="650476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081"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9144000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2916238" y="6491288"/>
            <a:ext cx="611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hlink"/>
                </a:solidFill>
              </a:rPr>
              <a:t>[from “Principles of MHD”, lecture notes by Goedbloed, Poedts &amp; Keppens]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2" name="Object 4"/>
          <p:cNvGraphicFramePr>
            <a:graphicFrameLocks noChangeAspect="1"/>
          </p:cNvGraphicFramePr>
          <p:nvPr/>
        </p:nvGraphicFramePr>
        <p:xfrm>
          <a:off x="0" y="620713"/>
          <a:ext cx="9144000" cy="581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1" name="Bitmap Image" r:id="rId3" imgW="9285714" imgH="5904762" progId="Paint.Picture">
                  <p:embed/>
                </p:oleObj>
              </mc:Choice>
              <mc:Fallback>
                <p:oleObj name="Bitmap Image" r:id="rId3" imgW="9285714" imgH="590476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9144000" cy="581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2916238" y="6491288"/>
            <a:ext cx="611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hlink"/>
                </a:solidFill>
              </a:rPr>
              <a:t>[from “Principles of MHD”, lecture notes by Goedbloed, Poedts &amp; Keppens]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7201"/>
            <a:ext cx="8229600" cy="6484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a-DK" sz="3200" dirty="0" err="1" smtClean="0"/>
              <a:t>Record</a:t>
            </a:r>
            <a:r>
              <a:rPr lang="da-DK" sz="3200" dirty="0" smtClean="0"/>
              <a:t> </a:t>
            </a:r>
            <a:r>
              <a:rPr lang="da-DK" sz="3200" dirty="0" err="1" smtClean="0"/>
              <a:t>Breaking</a:t>
            </a:r>
            <a:r>
              <a:rPr lang="da-DK" sz="3200" dirty="0" smtClean="0"/>
              <a:t>: 135 billion </a:t>
            </a:r>
            <a:r>
              <a:rPr lang="da-DK" sz="3200" dirty="0" err="1" smtClean="0"/>
              <a:t>particles</a:t>
            </a:r>
            <a:endParaRPr lang="en-US" sz="32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12160" y="1774556"/>
            <a:ext cx="2985742" cy="33077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smtClean="0"/>
              <a:t>Solar storms:</a:t>
            </a:r>
            <a:br>
              <a:rPr lang="da-DK" sz="2000" smtClean="0"/>
            </a:br>
            <a:r>
              <a:rPr lang="da-DK" sz="2000" smtClean="0"/>
              <a:t>electron acceleration </a:t>
            </a:r>
            <a:br>
              <a:rPr lang="da-DK" sz="2000" smtClean="0"/>
            </a:br>
            <a:r>
              <a:rPr lang="da-DK" sz="2000" smtClean="0"/>
              <a:t>in the solar</a:t>
            </a:r>
            <a:br>
              <a:rPr lang="da-DK" sz="2000" smtClean="0"/>
            </a:br>
            <a:r>
              <a:rPr lang="da-DK" sz="2000" smtClean="0"/>
              <a:t>corona</a:t>
            </a:r>
          </a:p>
          <a:p>
            <a:endParaRPr lang="da-DK" sz="2000" smtClean="0"/>
          </a:p>
          <a:p>
            <a:r>
              <a:rPr lang="da-DK" sz="2000" i="1" smtClean="0"/>
              <a:t>Ab initio</a:t>
            </a:r>
            <a:r>
              <a:rPr lang="da-DK" sz="2000" smtClean="0"/>
              <a:t>: Fundamental physics in </a:t>
            </a:r>
            <a:r>
              <a:rPr lang="da-DK" sz="2000" smtClean="0">
                <a:sym typeface="Symbol"/>
              </a:rPr>
              <a:t> realistic models out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807005"/>
            <a:ext cx="867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Ran 36h on 2</a:t>
            </a:r>
            <a:r>
              <a:rPr lang="da-DK" baseline="30000" dirty="0" smtClean="0"/>
              <a:t>18</a:t>
            </a:r>
            <a:r>
              <a:rPr lang="da-DK" dirty="0" smtClean="0"/>
              <a:t> = 262 144 </a:t>
            </a:r>
            <a:r>
              <a:rPr lang="da-DK" dirty="0" err="1" smtClean="0"/>
              <a:t>cores</a:t>
            </a:r>
            <a:r>
              <a:rPr lang="da-DK" dirty="0" smtClean="0"/>
              <a:t> on JUGENE (PRACE @ </a:t>
            </a:r>
            <a:r>
              <a:rPr lang="da-DK" dirty="0" err="1" smtClean="0"/>
              <a:t>Forschungs-Zentrum</a:t>
            </a:r>
            <a:r>
              <a:rPr lang="da-DK" dirty="0" smtClean="0"/>
              <a:t> Jülich)</a:t>
            </a:r>
            <a:endParaRPr lang="en-US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203611" y="4505271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a-DK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2" y="1561798"/>
            <a:ext cx="3524927" cy="3520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2" y="1561798"/>
            <a:ext cx="3524927" cy="35204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724907" y="3853013"/>
            <a:ext cx="381000" cy="17918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9" name="5hrs_across_aulanier_cropp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355" y="3163929"/>
            <a:ext cx="3222104" cy="15573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 descr="snap_initial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1822607" y="1988309"/>
            <a:ext cx="1982109" cy="40452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9818" y="3671897"/>
            <a:ext cx="1055519" cy="6780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Picture 11" descr="zeroth_magField_snapshot.jpg"/>
          <p:cNvPicPr>
            <a:picLocks noChangeAspect="1"/>
          </p:cNvPicPr>
          <p:nvPr/>
        </p:nvPicPr>
        <p:blipFill rotWithShape="1">
          <a:blip r:embed="rId11" cstate="print"/>
          <a:srcRect b="7841"/>
          <a:stretch/>
        </p:blipFill>
        <p:spPr>
          <a:xfrm>
            <a:off x="593513" y="2172882"/>
            <a:ext cx="4619486" cy="298414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1798"/>
            <a:ext cx="5466917" cy="3637763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art_accel_crop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028.6396"/>
                  <p14:fade in="250" out="250"/>
                </p14:media>
              </p:ext>
            </p:extLst>
          </p:nvPr>
        </p:nvPicPr>
        <p:blipFill>
          <a:blip r:embed="rId13">
            <a:lum bright="-30000" contrast="20000"/>
          </a:blip>
          <a:stretch>
            <a:fillRect/>
          </a:stretch>
        </p:blipFill>
        <p:spPr>
          <a:xfrm>
            <a:off x="2813661" y="2135207"/>
            <a:ext cx="2696260" cy="3059498"/>
          </a:xfrm>
          <a:prstGeom prst="rect">
            <a:avLst/>
          </a:prstGeom>
          <a:ln w="76200">
            <a:solidFill>
              <a:srgbClr val="17019D"/>
            </a:solidFill>
          </a:ln>
          <a:scene3d>
            <a:camera prst="perspectiveHeroicExtremeLeftFacing" fov="4500000">
              <a:rot lat="18445881" lon="3132575" rev="19243551"/>
            </a:camera>
            <a:lightRig rig="threePt" dir="t"/>
          </a:scene3d>
          <a:sp3d/>
        </p:spPr>
      </p:pic>
      <p:pic>
        <p:nvPicPr>
          <p:cNvPr id="15" name="part_accel_crop1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>
            <a:lum bright="-10000" contrast="20000"/>
          </a:blip>
          <a:stretch>
            <a:fillRect/>
          </a:stretch>
        </p:blipFill>
        <p:spPr>
          <a:xfrm>
            <a:off x="2965063" y="1475930"/>
            <a:ext cx="2717385" cy="3933056"/>
          </a:xfrm>
          <a:prstGeom prst="rect">
            <a:avLst/>
          </a:prstGeom>
          <a:ln w="50800">
            <a:solidFill>
              <a:srgbClr val="0237CE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5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69" repeatCount="200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71438" y="122238"/>
            <a:ext cx="7812930" cy="1163637"/>
          </a:xfrm>
        </p:spPr>
        <p:txBody>
          <a:bodyPr>
            <a:normAutofit/>
          </a:bodyPr>
          <a:lstStyle/>
          <a:p>
            <a:r>
              <a:rPr lang="sv-SE" sz="2800" dirty="0" smtClean="0"/>
              <a:t>Solar </a:t>
            </a:r>
            <a:r>
              <a:rPr lang="sv-SE" sz="2800" dirty="0" err="1" smtClean="0"/>
              <a:t>Chromosphere</a:t>
            </a:r>
            <a:r>
              <a:rPr lang="sv-SE" sz="2800" dirty="0" smtClean="0"/>
              <a:t> &amp; Corona </a:t>
            </a:r>
            <a:r>
              <a:rPr lang="sv-SE" sz="2800" dirty="0" err="1" smtClean="0"/>
              <a:t>Conditions</a:t>
            </a:r>
            <a:r>
              <a:rPr lang="sv-SE" sz="2800" dirty="0" smtClean="0"/>
              <a:t>:</a:t>
            </a:r>
            <a:endParaRPr lang="en-US" sz="2800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28625" y="1660525"/>
            <a:ext cx="8523196" cy="4911725"/>
          </a:xfrm>
        </p:spPr>
        <p:txBody>
          <a:bodyPr/>
          <a:lstStyle/>
          <a:p>
            <a:r>
              <a:rPr lang="sv-SE" sz="2800" b="1" i="1" dirty="0" err="1" smtClean="0"/>
              <a:t>Which</a:t>
            </a:r>
            <a:r>
              <a:rPr lang="sv-SE" sz="2800" dirty="0" smtClean="0"/>
              <a:t> </a:t>
            </a:r>
            <a:r>
              <a:rPr lang="sv-SE" sz="2800" dirty="0" err="1" smtClean="0"/>
              <a:t>of</a:t>
            </a:r>
            <a:r>
              <a:rPr lang="sv-SE" sz="2800" dirty="0" smtClean="0"/>
              <a:t> the MHD approximations </a:t>
            </a:r>
            <a:r>
              <a:rPr lang="sv-SE" sz="2800" b="1" i="1" dirty="0" err="1" smtClean="0"/>
              <a:t>are</a:t>
            </a:r>
            <a:r>
              <a:rPr lang="sv-SE" sz="2800" b="1" i="1" dirty="0" smtClean="0"/>
              <a:t> valid?</a:t>
            </a:r>
            <a:endParaRPr lang="sv-SE" sz="2800" dirty="0" smtClean="0"/>
          </a:p>
          <a:p>
            <a:pPr lvl="1"/>
            <a:r>
              <a:rPr lang="sv-SE" sz="2400" dirty="0" err="1" smtClean="0"/>
              <a:t>Enough</a:t>
            </a:r>
            <a:r>
              <a:rPr lang="sv-SE" sz="2400" dirty="0" smtClean="0"/>
              <a:t> </a:t>
            </a:r>
            <a:r>
              <a:rPr lang="sv-SE" sz="2400" dirty="0" err="1" smtClean="0"/>
              <a:t>charged</a:t>
            </a:r>
            <a:r>
              <a:rPr lang="sv-SE" sz="2400" dirty="0" smtClean="0"/>
              <a:t> </a:t>
            </a:r>
            <a:r>
              <a:rPr lang="sv-SE" sz="2400" dirty="0" err="1" smtClean="0"/>
              <a:t>particles</a:t>
            </a:r>
            <a:r>
              <a:rPr lang="sv-SE" sz="2400" dirty="0" smtClean="0"/>
              <a:t> </a:t>
            </a:r>
            <a:r>
              <a:rPr lang="sv-SE" sz="2400" dirty="0" err="1" smtClean="0"/>
              <a:t>to</a:t>
            </a:r>
            <a:r>
              <a:rPr lang="sv-SE" sz="2400" dirty="0" smtClean="0"/>
              <a:t> make a plasma?</a:t>
            </a:r>
          </a:p>
          <a:p>
            <a:pPr lvl="2"/>
            <a:r>
              <a:rPr lang="sv-SE" sz="2000" dirty="0" err="1" smtClean="0"/>
              <a:t>Certainly</a:t>
            </a:r>
            <a:r>
              <a:rPr lang="sv-SE" sz="2000" dirty="0" smtClean="0"/>
              <a:t>!   </a:t>
            </a:r>
            <a:r>
              <a:rPr lang="sv-SE" sz="2000" b="1" i="1" dirty="0" err="1" smtClean="0"/>
              <a:t>Typical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Debye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lengths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are</a:t>
            </a:r>
            <a:r>
              <a:rPr lang="sv-SE" sz="2000" b="1" i="1" dirty="0" smtClean="0"/>
              <a:t> a </a:t>
            </a:r>
            <a:r>
              <a:rPr lang="sv-SE" sz="2000" b="1" i="1" dirty="0" err="1" smtClean="0"/>
              <a:t>few</a:t>
            </a:r>
            <a:r>
              <a:rPr lang="sv-SE" sz="2000" b="1" i="1" dirty="0" smtClean="0"/>
              <a:t> mm</a:t>
            </a:r>
            <a:r>
              <a:rPr lang="sv-SE" sz="2000" b="1" dirty="0" smtClean="0"/>
              <a:t>!</a:t>
            </a:r>
          </a:p>
          <a:p>
            <a:pPr lvl="3"/>
            <a:endParaRPr lang="sv-SE" sz="1800" b="1" dirty="0" smtClean="0"/>
          </a:p>
          <a:p>
            <a:pPr lvl="1"/>
            <a:r>
              <a:rPr lang="sv-SE" sz="2400" dirty="0" err="1" smtClean="0"/>
              <a:t>Slow</a:t>
            </a:r>
            <a:r>
              <a:rPr lang="sv-SE" sz="2400" dirty="0" smtClean="0"/>
              <a:t> </a:t>
            </a:r>
            <a:r>
              <a:rPr lang="sv-SE" sz="2400" dirty="0" err="1" smtClean="0"/>
              <a:t>enough</a:t>
            </a:r>
            <a:r>
              <a:rPr lang="sv-SE" sz="2400" dirty="0" smtClean="0"/>
              <a:t> motions relative </a:t>
            </a:r>
            <a:r>
              <a:rPr lang="sv-SE" sz="2400" dirty="0" err="1" smtClean="0"/>
              <a:t>to</a:t>
            </a:r>
            <a:r>
              <a:rPr lang="sv-SE" sz="2400" dirty="0" smtClean="0"/>
              <a:t> the speed </a:t>
            </a:r>
            <a:r>
              <a:rPr lang="sv-SE" sz="2400" dirty="0" err="1" smtClean="0"/>
              <a:t>of</a:t>
            </a:r>
            <a:r>
              <a:rPr lang="sv-SE" sz="2400" dirty="0" smtClean="0"/>
              <a:t> </a:t>
            </a:r>
            <a:r>
              <a:rPr lang="sv-SE" sz="2400" dirty="0" err="1" smtClean="0"/>
              <a:t>light</a:t>
            </a:r>
            <a:r>
              <a:rPr lang="sv-SE" sz="2400" dirty="0" smtClean="0"/>
              <a:t>?</a:t>
            </a:r>
          </a:p>
          <a:p>
            <a:pPr lvl="2"/>
            <a:r>
              <a:rPr lang="sv-SE" sz="2000" dirty="0" err="1" smtClean="0"/>
              <a:t>Well</a:t>
            </a:r>
            <a:r>
              <a:rPr lang="sv-SE" sz="2000" dirty="0" smtClean="0"/>
              <a:t> ”</a:t>
            </a:r>
            <a:r>
              <a:rPr lang="sv-SE" sz="2000" dirty="0" err="1" smtClean="0"/>
              <a:t>yes</a:t>
            </a:r>
            <a:r>
              <a:rPr lang="sv-SE" sz="2000" dirty="0" smtClean="0"/>
              <a:t>, </a:t>
            </a:r>
            <a:r>
              <a:rPr lang="sv-SE" sz="2000" dirty="0" err="1" smtClean="0"/>
              <a:t>most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the </a:t>
            </a:r>
            <a:r>
              <a:rPr lang="sv-SE" sz="2000" dirty="0" err="1" smtClean="0"/>
              <a:t>time</a:t>
            </a:r>
            <a:r>
              <a:rPr lang="sv-SE" sz="2000" dirty="0" smtClean="0"/>
              <a:t>!”</a:t>
            </a:r>
          </a:p>
          <a:p>
            <a:pPr lvl="3"/>
            <a:endParaRPr lang="sv-SE" sz="1800" dirty="0" smtClean="0"/>
          </a:p>
          <a:p>
            <a:pPr lvl="1"/>
            <a:r>
              <a:rPr lang="sv-SE" sz="2400" dirty="0" err="1" smtClean="0"/>
              <a:t>Frequent</a:t>
            </a:r>
            <a:r>
              <a:rPr lang="sv-SE" sz="2400" dirty="0" smtClean="0"/>
              <a:t> </a:t>
            </a:r>
            <a:r>
              <a:rPr lang="sv-SE" sz="2400" dirty="0" err="1" smtClean="0"/>
              <a:t>enough</a:t>
            </a:r>
            <a:r>
              <a:rPr lang="sv-SE" sz="2400" dirty="0" smtClean="0"/>
              <a:t> </a:t>
            </a:r>
            <a:r>
              <a:rPr lang="sv-SE" sz="2400" dirty="0" err="1" smtClean="0"/>
              <a:t>collisions</a:t>
            </a:r>
            <a:r>
              <a:rPr lang="sv-SE" sz="2400" dirty="0" smtClean="0"/>
              <a:t> for </a:t>
            </a:r>
            <a:r>
              <a:rPr lang="sv-SE" sz="2400" dirty="0" err="1" smtClean="0"/>
              <a:t>thermal</a:t>
            </a:r>
            <a:r>
              <a:rPr lang="sv-SE" sz="2400" dirty="0" smtClean="0"/>
              <a:t> </a:t>
            </a:r>
            <a:r>
              <a:rPr lang="sv-SE" sz="2400" dirty="0" err="1" smtClean="0"/>
              <a:t>behavior</a:t>
            </a:r>
            <a:r>
              <a:rPr lang="sv-SE" sz="2400" dirty="0" smtClean="0"/>
              <a:t>?</a:t>
            </a:r>
          </a:p>
          <a:p>
            <a:pPr lvl="2"/>
            <a:r>
              <a:rPr lang="sv-SE" sz="2000" b="1" i="1" dirty="0" smtClean="0">
                <a:solidFill>
                  <a:srgbClr val="C00000"/>
                </a:solidFill>
              </a:rPr>
              <a:t>No!!</a:t>
            </a:r>
            <a:r>
              <a:rPr lang="sv-SE" sz="2000" dirty="0" smtClean="0">
                <a:solidFill>
                  <a:srgbClr val="C00000"/>
                </a:solidFill>
              </a:rPr>
              <a:t>  </a:t>
            </a:r>
            <a:r>
              <a:rPr lang="sv-SE" sz="2000" dirty="0" err="1" smtClean="0">
                <a:solidFill>
                  <a:srgbClr val="C00000"/>
                </a:solidFill>
              </a:rPr>
              <a:t>Mean-free-paths</a:t>
            </a:r>
            <a:r>
              <a:rPr lang="sv-SE" sz="2000" dirty="0" smtClean="0">
                <a:solidFill>
                  <a:srgbClr val="C00000"/>
                </a:solidFill>
              </a:rPr>
              <a:t> </a:t>
            </a:r>
            <a:r>
              <a:rPr lang="sv-SE" sz="2000" dirty="0" err="1" smtClean="0">
                <a:solidFill>
                  <a:srgbClr val="C00000"/>
                </a:solidFill>
              </a:rPr>
              <a:t>similar</a:t>
            </a:r>
            <a:r>
              <a:rPr lang="sv-SE" sz="2000" dirty="0" smtClean="0">
                <a:solidFill>
                  <a:srgbClr val="C00000"/>
                </a:solidFill>
              </a:rPr>
              <a:t> to </a:t>
            </a:r>
            <a:r>
              <a:rPr lang="sv-SE" sz="2000" dirty="0" err="1" smtClean="0">
                <a:solidFill>
                  <a:srgbClr val="C00000"/>
                </a:solidFill>
              </a:rPr>
              <a:t>structure</a:t>
            </a:r>
            <a:r>
              <a:rPr lang="sv-SE" sz="2000" dirty="0" smtClean="0">
                <a:solidFill>
                  <a:srgbClr val="C00000"/>
                </a:solidFill>
              </a:rPr>
              <a:t> </a:t>
            </a:r>
            <a:r>
              <a:rPr lang="sv-SE" sz="2000" dirty="0" err="1" smtClean="0">
                <a:solidFill>
                  <a:srgbClr val="C00000"/>
                </a:solidFill>
              </a:rPr>
              <a:t>size</a:t>
            </a:r>
            <a:r>
              <a:rPr lang="sv-SE" sz="2000" dirty="0" smtClean="0">
                <a:solidFill>
                  <a:srgbClr val="C00000"/>
                </a:solidFill>
              </a:rPr>
              <a:t>!</a:t>
            </a:r>
            <a:endParaRPr lang="sv-SE" sz="2000" dirty="0" smtClean="0">
              <a:solidFill>
                <a:srgbClr val="C00000"/>
              </a:solidFill>
            </a:endParaRPr>
          </a:p>
          <a:p>
            <a:pPr lvl="2"/>
            <a:r>
              <a:rPr lang="sv-SE" sz="2000" dirty="0" err="1" smtClean="0"/>
              <a:t>Coulomb</a:t>
            </a:r>
            <a:r>
              <a:rPr lang="sv-SE" sz="2000" dirty="0" smtClean="0"/>
              <a:t> </a:t>
            </a:r>
            <a:r>
              <a:rPr lang="sv-SE" sz="2000" dirty="0" err="1" smtClean="0"/>
              <a:t>collisions</a:t>
            </a:r>
            <a:r>
              <a:rPr lang="sv-SE" sz="2000" dirty="0" smtClean="0"/>
              <a:t> </a:t>
            </a:r>
            <a:r>
              <a:rPr lang="sv-SE" sz="2000" dirty="0" err="1" smtClean="0"/>
              <a:t>dominate</a:t>
            </a:r>
            <a:endParaRPr lang="sv-SE" sz="2000" dirty="0" smtClean="0"/>
          </a:p>
          <a:p>
            <a:pPr lvl="3"/>
            <a:r>
              <a:rPr lang="sv-SE" sz="1800" b="1" i="1" dirty="0" err="1" smtClean="0"/>
              <a:t>Have</a:t>
            </a:r>
            <a:r>
              <a:rPr lang="sv-SE" sz="1800" b="1" i="1" dirty="0" smtClean="0"/>
              <a:t> </a:t>
            </a:r>
            <a:r>
              <a:rPr lang="sv-SE" sz="1800" b="1" i="1" dirty="0" err="1" smtClean="0"/>
              <a:t>interesting</a:t>
            </a:r>
            <a:r>
              <a:rPr lang="sv-SE" sz="1800" b="1" i="1" dirty="0" smtClean="0"/>
              <a:t> run-</a:t>
            </a:r>
            <a:r>
              <a:rPr lang="sv-SE" sz="1800" b="1" i="1" dirty="0" err="1" smtClean="0"/>
              <a:t>away</a:t>
            </a:r>
            <a:r>
              <a:rPr lang="sv-SE" sz="1800" b="1" i="1" dirty="0" smtClean="0"/>
              <a:t> </a:t>
            </a:r>
            <a:r>
              <a:rPr lang="sv-SE" sz="1800" b="1" i="1" dirty="0" err="1" smtClean="0"/>
              <a:t>behavior</a:t>
            </a:r>
            <a:r>
              <a:rPr lang="sv-SE" sz="1800" b="1" i="1" dirty="0" smtClean="0"/>
              <a:t>!</a:t>
            </a:r>
          </a:p>
          <a:p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7806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163637"/>
          </a:xfrm>
        </p:spPr>
        <p:txBody>
          <a:bodyPr>
            <a:normAutofit/>
          </a:bodyPr>
          <a:lstStyle/>
          <a:p>
            <a:r>
              <a:rPr lang="da-DK" sz="3200" smtClean="0"/>
              <a:t>The one most important</a:t>
            </a:r>
            <a:br>
              <a:rPr lang="da-DK" sz="3200" smtClean="0"/>
            </a:br>
            <a:r>
              <a:rPr lang="da-DK" sz="3200" smtClean="0"/>
              <a:t>macro-scale kinetic effect:</a:t>
            </a:r>
            <a:endParaRPr lang="en-US" sz="320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589088"/>
            <a:ext cx="8229600" cy="4911725"/>
          </a:xfrm>
        </p:spPr>
        <p:txBody>
          <a:bodyPr/>
          <a:lstStyle/>
          <a:p>
            <a:r>
              <a:rPr lang="da-DK" sz="2800" b="1" i="1" dirty="0" err="1" smtClean="0"/>
              <a:t>Particle</a:t>
            </a:r>
            <a:r>
              <a:rPr lang="da-DK" sz="2800" b="1" i="1" dirty="0" smtClean="0"/>
              <a:t> acceleration!</a:t>
            </a:r>
          </a:p>
          <a:p>
            <a:pPr lvl="1"/>
            <a:r>
              <a:rPr lang="da-DK" sz="2400" dirty="0" err="1" smtClean="0"/>
              <a:t>Might</a:t>
            </a:r>
            <a:r>
              <a:rPr lang="da-DK" sz="2400" dirty="0" smtClean="0"/>
              <a:t> </a:t>
            </a:r>
            <a:r>
              <a:rPr lang="da-DK" sz="2400" dirty="0" err="1" smtClean="0"/>
              <a:t>be</a:t>
            </a:r>
            <a:r>
              <a:rPr lang="da-DK" sz="2400" dirty="0" smtClean="0"/>
              <a:t> a </a:t>
            </a:r>
            <a:r>
              <a:rPr lang="da-DK" sz="2400" dirty="0" err="1" smtClean="0"/>
              <a:t>recursive</a:t>
            </a:r>
            <a:r>
              <a:rPr lang="da-DK" sz="2400" dirty="0" smtClean="0"/>
              <a:t> </a:t>
            </a:r>
            <a:r>
              <a:rPr lang="da-DK" sz="2400" dirty="0" err="1" smtClean="0"/>
              <a:t>accerelation</a:t>
            </a:r>
            <a:r>
              <a:rPr lang="da-DK" sz="2400" dirty="0" smtClean="0"/>
              <a:t> (</a:t>
            </a:r>
            <a:r>
              <a:rPr lang="da-DK" sz="2400" dirty="0" err="1" smtClean="0"/>
              <a:t>ping-pong</a:t>
            </a:r>
            <a:r>
              <a:rPr lang="da-DK" sz="2400" dirty="0" smtClean="0"/>
              <a:t>) </a:t>
            </a:r>
            <a:r>
              <a:rPr lang="da-DK" sz="2400" dirty="0" err="1" smtClean="0"/>
              <a:t>effect</a:t>
            </a:r>
            <a:endParaRPr lang="da-DK" sz="2400" dirty="0" smtClean="0"/>
          </a:p>
          <a:p>
            <a:pPr lvl="1"/>
            <a:r>
              <a:rPr lang="da-DK" sz="2400" dirty="0" smtClean="0"/>
              <a:t>But more </a:t>
            </a:r>
            <a:r>
              <a:rPr lang="da-DK" sz="2400" dirty="0" err="1" smtClean="0"/>
              <a:t>likely</a:t>
            </a:r>
            <a:r>
              <a:rPr lang="da-DK" sz="2400" dirty="0" smtClean="0"/>
              <a:t> it is a </a:t>
            </a:r>
            <a:r>
              <a:rPr lang="da-DK" sz="2400" b="1" i="1" dirty="0" err="1" smtClean="0"/>
              <a:t>direct</a:t>
            </a:r>
            <a:r>
              <a:rPr lang="da-DK" sz="2400" b="1" i="1" dirty="0" smtClean="0"/>
              <a:t> acceleration</a:t>
            </a:r>
            <a:r>
              <a:rPr lang="da-DK" sz="2400" b="1" dirty="0" smtClean="0"/>
              <a:t> </a:t>
            </a:r>
            <a:r>
              <a:rPr lang="da-DK" sz="2400" dirty="0" err="1" smtClean="0"/>
              <a:t>effect</a:t>
            </a:r>
            <a:r>
              <a:rPr lang="da-DK" sz="2400" dirty="0" smtClean="0"/>
              <a:t>!</a:t>
            </a:r>
          </a:p>
          <a:p>
            <a:pPr lvl="1"/>
            <a:endParaRPr lang="da-DK" sz="2400" b="1" i="1" dirty="0" smtClean="0"/>
          </a:p>
          <a:p>
            <a:r>
              <a:rPr lang="da-DK" sz="2800" b="1" i="1" dirty="0" smtClean="0"/>
              <a:t>Mean </a:t>
            </a:r>
            <a:r>
              <a:rPr lang="da-DK" sz="2800" b="1" i="1" dirty="0" err="1" smtClean="0"/>
              <a:t>free</a:t>
            </a:r>
            <a:r>
              <a:rPr lang="da-DK" sz="2800" b="1" i="1" dirty="0" smtClean="0"/>
              <a:t> </a:t>
            </a:r>
            <a:r>
              <a:rPr lang="da-DK" sz="2800" b="1" i="1" dirty="0" err="1" smtClean="0"/>
              <a:t>path</a:t>
            </a:r>
            <a:r>
              <a:rPr lang="da-DK" sz="2800" b="1" i="1" dirty="0" smtClean="0"/>
              <a:t> </a:t>
            </a:r>
            <a:r>
              <a:rPr lang="da-DK" sz="2800" b="1" i="1" dirty="0" err="1" smtClean="0"/>
              <a:t>comparable</a:t>
            </a:r>
            <a:r>
              <a:rPr lang="da-DK" sz="2800" b="1" i="1" dirty="0" smtClean="0"/>
              <a:t> to </a:t>
            </a:r>
            <a:r>
              <a:rPr lang="da-DK" sz="2800" b="1" i="1" dirty="0" err="1" smtClean="0"/>
              <a:t>structure</a:t>
            </a:r>
            <a:r>
              <a:rPr lang="da-DK" sz="2800" b="1" i="1" dirty="0" smtClean="0"/>
              <a:t> </a:t>
            </a:r>
            <a:r>
              <a:rPr lang="da-DK" sz="2800" b="1" i="1" dirty="0" err="1" smtClean="0"/>
              <a:t>scales</a:t>
            </a:r>
            <a:endParaRPr lang="da-DK" sz="2800" b="1" i="1" dirty="0" smtClean="0"/>
          </a:p>
          <a:p>
            <a:pPr lvl="1"/>
            <a:r>
              <a:rPr lang="da-DK" sz="2400" dirty="0" smtClean="0"/>
              <a:t>Coulomb </a:t>
            </a:r>
            <a:r>
              <a:rPr lang="da-DK" sz="2400" dirty="0" err="1" smtClean="0"/>
              <a:t>cross</a:t>
            </a:r>
            <a:r>
              <a:rPr lang="da-DK" sz="2400" dirty="0" smtClean="0"/>
              <a:t> </a:t>
            </a:r>
            <a:r>
              <a:rPr lang="da-DK" sz="2400" dirty="0" err="1" smtClean="0"/>
              <a:t>sections</a:t>
            </a:r>
            <a:r>
              <a:rPr lang="da-DK" sz="2400" dirty="0" smtClean="0"/>
              <a:t> </a:t>
            </a:r>
            <a:r>
              <a:rPr lang="da-DK" sz="2400" dirty="0" err="1" smtClean="0"/>
              <a:t>decrease</a:t>
            </a:r>
            <a:r>
              <a:rPr lang="da-DK" sz="2400" dirty="0" smtClean="0"/>
              <a:t> with </a:t>
            </a:r>
            <a:r>
              <a:rPr lang="da-DK" sz="2400" dirty="0" err="1" smtClean="0"/>
              <a:t>energy</a:t>
            </a:r>
            <a:r>
              <a:rPr lang="da-DK" sz="2400" dirty="0" smtClean="0"/>
              <a:t>!</a:t>
            </a:r>
          </a:p>
          <a:p>
            <a:pPr lvl="1"/>
            <a:r>
              <a:rPr lang="da-DK" sz="2400" dirty="0" err="1" smtClean="0"/>
              <a:t>Minority</a:t>
            </a:r>
            <a:r>
              <a:rPr lang="da-DK" sz="2400" dirty="0" smtClean="0"/>
              <a:t> population </a:t>
            </a:r>
            <a:r>
              <a:rPr lang="da-DK" sz="2400" dirty="0" err="1" smtClean="0"/>
              <a:t>can</a:t>
            </a:r>
            <a:r>
              <a:rPr lang="da-DK" sz="2400" dirty="0" smtClean="0"/>
              <a:t> have run-</a:t>
            </a:r>
            <a:r>
              <a:rPr lang="da-DK" sz="2400" dirty="0" err="1" smtClean="0"/>
              <a:t>away</a:t>
            </a:r>
            <a:endParaRPr lang="da-DK" sz="2400" dirty="0" smtClean="0"/>
          </a:p>
          <a:p>
            <a:pPr lvl="1"/>
            <a:endParaRPr lang="da-DK" sz="2400" dirty="0" smtClean="0"/>
          </a:p>
          <a:p>
            <a:r>
              <a:rPr lang="da-DK" sz="2800" b="1" i="1" dirty="0" err="1" smtClean="0"/>
              <a:t>Need</a:t>
            </a:r>
            <a:r>
              <a:rPr lang="da-DK" sz="2800" b="1" i="1" dirty="0" smtClean="0"/>
              <a:t> </a:t>
            </a:r>
            <a:r>
              <a:rPr lang="da-DK" sz="2800" b="1" i="1" dirty="0" err="1" smtClean="0"/>
              <a:t>particle</a:t>
            </a:r>
            <a:r>
              <a:rPr lang="da-DK" sz="2800" b="1" i="1" dirty="0" smtClean="0"/>
              <a:t>-in-</a:t>
            </a:r>
            <a:r>
              <a:rPr lang="da-DK" sz="2800" b="1" i="1" dirty="0" err="1" smtClean="0"/>
              <a:t>cell</a:t>
            </a:r>
            <a:r>
              <a:rPr lang="da-DK" sz="2800" b="1" i="1" dirty="0" smtClean="0"/>
              <a:t> </a:t>
            </a:r>
            <a:r>
              <a:rPr lang="da-DK" sz="2800" b="1" i="1" dirty="0" err="1" smtClean="0"/>
              <a:t>codes</a:t>
            </a:r>
            <a:r>
              <a:rPr lang="da-DK" sz="2800" b="1" i="1" dirty="0" smtClean="0"/>
              <a:t> to </a:t>
            </a:r>
            <a:r>
              <a:rPr lang="da-DK" sz="2800" b="1" i="1" dirty="0" err="1" smtClean="0"/>
              <a:t>investigate</a:t>
            </a:r>
            <a:r>
              <a:rPr lang="da-DK" sz="2800" b="1" i="1" dirty="0" smtClean="0"/>
              <a:t>!</a:t>
            </a:r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9339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06450"/>
          </a:xfrm>
        </p:spPr>
        <p:txBody>
          <a:bodyPr/>
          <a:lstStyle/>
          <a:p>
            <a:r>
              <a:rPr lang="da-DK" smtClean="0"/>
              <a:t>Computational Costs</a:t>
            </a:r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214438"/>
            <a:ext cx="8686800" cy="5286375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MHD </a:t>
            </a:r>
            <a:r>
              <a:rPr lang="da-DK" dirty="0" err="1" smtClean="0"/>
              <a:t>codes</a:t>
            </a:r>
            <a:r>
              <a:rPr lang="da-DK" dirty="0" smtClean="0"/>
              <a:t>, </a:t>
            </a:r>
            <a:r>
              <a:rPr lang="da-DK" dirty="0" err="1" smtClean="0"/>
              <a:t>cost</a:t>
            </a:r>
            <a:r>
              <a:rPr lang="da-DK" dirty="0" smtClean="0"/>
              <a:t> per </a:t>
            </a:r>
            <a:r>
              <a:rPr lang="da-DK" dirty="0" err="1" smtClean="0"/>
              <a:t>cell</a:t>
            </a:r>
            <a:endParaRPr lang="da-DK" dirty="0" smtClean="0"/>
          </a:p>
          <a:p>
            <a:pPr lvl="1"/>
            <a:r>
              <a:rPr lang="da-DK" dirty="0" smtClean="0"/>
              <a:t>On Intel Nehalem, IBM Power-6, and </a:t>
            </a:r>
            <a:r>
              <a:rPr lang="da-DK" dirty="0" err="1" smtClean="0"/>
              <a:t>similar</a:t>
            </a:r>
            <a:r>
              <a:rPr lang="da-DK" dirty="0" smtClean="0"/>
              <a:t> </a:t>
            </a:r>
            <a:r>
              <a:rPr lang="da-DK" dirty="0" err="1" smtClean="0"/>
              <a:t>CPUs</a:t>
            </a:r>
            <a:endParaRPr lang="da-DK" dirty="0" smtClean="0"/>
          </a:p>
          <a:p>
            <a:pPr lvl="1"/>
            <a:r>
              <a:rPr lang="da-DK" dirty="0" err="1" smtClean="0"/>
              <a:t>Costs</a:t>
            </a:r>
            <a:r>
              <a:rPr lang="da-DK" dirty="0" smtClean="0"/>
              <a:t> of the </a:t>
            </a:r>
            <a:r>
              <a:rPr lang="da-DK" dirty="0" err="1" smtClean="0"/>
              <a:t>order</a:t>
            </a:r>
            <a:r>
              <a:rPr lang="da-DK" dirty="0" smtClean="0"/>
              <a:t> 2-10 </a:t>
            </a:r>
            <a:r>
              <a:rPr lang="da-DK" dirty="0" err="1" smtClean="0"/>
              <a:t>microseconds</a:t>
            </a:r>
            <a:r>
              <a:rPr lang="da-DK" dirty="0" smtClean="0"/>
              <a:t> per </a:t>
            </a:r>
            <a:r>
              <a:rPr lang="da-DK" dirty="0" err="1" smtClean="0"/>
              <a:t>cell-update</a:t>
            </a:r>
            <a:endParaRPr lang="da-DK" dirty="0" smtClean="0"/>
          </a:p>
          <a:p>
            <a:pPr lvl="2"/>
            <a:r>
              <a:rPr lang="da-DK" dirty="0" err="1" smtClean="0"/>
              <a:t>Depending</a:t>
            </a:r>
            <a:r>
              <a:rPr lang="da-DK" dirty="0" smtClean="0"/>
              <a:t> on </a:t>
            </a:r>
            <a:r>
              <a:rPr lang="da-DK" dirty="0" err="1" smtClean="0"/>
              <a:t>equation</a:t>
            </a:r>
            <a:r>
              <a:rPr lang="da-DK" dirty="0" smtClean="0"/>
              <a:t>-of-</a:t>
            </a:r>
            <a:r>
              <a:rPr lang="da-DK" dirty="0" err="1" smtClean="0"/>
              <a:t>state</a:t>
            </a:r>
            <a:r>
              <a:rPr lang="da-DK" dirty="0" smtClean="0"/>
              <a:t>, radiative transfer, …</a:t>
            </a:r>
          </a:p>
          <a:p>
            <a:pPr lvl="2"/>
            <a:endParaRPr lang="da-DK" dirty="0" smtClean="0"/>
          </a:p>
          <a:p>
            <a:r>
              <a:rPr lang="da-DK" dirty="0" err="1" smtClean="0"/>
              <a:t>Particle</a:t>
            </a:r>
            <a:r>
              <a:rPr lang="da-DK" dirty="0" smtClean="0"/>
              <a:t>-in-</a:t>
            </a:r>
            <a:r>
              <a:rPr lang="da-DK" dirty="0" err="1" smtClean="0"/>
              <a:t>cell</a:t>
            </a:r>
            <a:r>
              <a:rPr lang="da-DK" dirty="0" smtClean="0"/>
              <a:t> (PIC) </a:t>
            </a:r>
            <a:r>
              <a:rPr lang="da-DK" dirty="0" err="1" smtClean="0"/>
              <a:t>codes</a:t>
            </a:r>
            <a:endParaRPr lang="da-DK" dirty="0" smtClean="0"/>
          </a:p>
          <a:p>
            <a:pPr lvl="1"/>
            <a:r>
              <a:rPr lang="da-DK" dirty="0" smtClean="0"/>
              <a:t>On </a:t>
            </a:r>
            <a:r>
              <a:rPr lang="da-DK" dirty="0" err="1" smtClean="0"/>
              <a:t>similar</a:t>
            </a:r>
            <a:r>
              <a:rPr lang="da-DK" dirty="0" smtClean="0"/>
              <a:t> </a:t>
            </a:r>
            <a:r>
              <a:rPr lang="da-DK" dirty="0" err="1" smtClean="0"/>
              <a:t>CPUs</a:t>
            </a:r>
            <a:endParaRPr lang="en-US" dirty="0" smtClean="0"/>
          </a:p>
          <a:p>
            <a:pPr lvl="1"/>
            <a:r>
              <a:rPr lang="da-DK" dirty="0" err="1" smtClean="0"/>
              <a:t>Costs</a:t>
            </a:r>
            <a:r>
              <a:rPr lang="da-DK" dirty="0" smtClean="0"/>
              <a:t> of the </a:t>
            </a:r>
            <a:r>
              <a:rPr lang="da-DK" dirty="0" err="1" smtClean="0"/>
              <a:t>order</a:t>
            </a:r>
            <a:r>
              <a:rPr lang="da-DK" dirty="0" smtClean="0"/>
              <a:t> 1 </a:t>
            </a:r>
            <a:r>
              <a:rPr lang="da-DK" dirty="0" err="1" smtClean="0"/>
              <a:t>microsecond</a:t>
            </a:r>
            <a:r>
              <a:rPr lang="da-DK" dirty="0" smtClean="0"/>
              <a:t> per </a:t>
            </a:r>
            <a:r>
              <a:rPr lang="da-DK" dirty="0" err="1" smtClean="0"/>
              <a:t>particle-update</a:t>
            </a:r>
            <a:endParaRPr lang="da-DK" dirty="0" smtClean="0"/>
          </a:p>
          <a:p>
            <a:pPr lvl="1"/>
            <a:r>
              <a:rPr lang="da-DK" dirty="0" err="1" smtClean="0"/>
              <a:t>Need</a:t>
            </a:r>
            <a:r>
              <a:rPr lang="da-DK" dirty="0" smtClean="0"/>
              <a:t> 10-50 </a:t>
            </a:r>
            <a:r>
              <a:rPr lang="da-DK" dirty="0" err="1" smtClean="0"/>
              <a:t>particles</a:t>
            </a:r>
            <a:r>
              <a:rPr lang="da-DK" dirty="0" smtClean="0"/>
              <a:t> per </a:t>
            </a:r>
            <a:r>
              <a:rPr lang="da-DK" dirty="0" err="1" smtClean="0"/>
              <a:t>cell</a:t>
            </a:r>
            <a:endParaRPr lang="da-DK" dirty="0" smtClean="0"/>
          </a:p>
          <a:p>
            <a:pPr lvl="1"/>
            <a:endParaRPr lang="da-DK" dirty="0" smtClean="0"/>
          </a:p>
          <a:p>
            <a:r>
              <a:rPr lang="da-DK" dirty="0" err="1" smtClean="0"/>
              <a:t>Naïve</a:t>
            </a:r>
            <a:r>
              <a:rPr lang="da-DK" dirty="0" smtClean="0"/>
              <a:t> </a:t>
            </a:r>
            <a:r>
              <a:rPr lang="da-DK" dirty="0" err="1" smtClean="0"/>
              <a:t>bottom</a:t>
            </a:r>
            <a:r>
              <a:rPr lang="da-DK" dirty="0" smtClean="0"/>
              <a:t> line: </a:t>
            </a:r>
            <a:r>
              <a:rPr lang="da-DK" dirty="0" err="1" smtClean="0"/>
              <a:t>only</a:t>
            </a:r>
            <a:r>
              <a:rPr lang="da-DK" dirty="0" smtClean="0"/>
              <a:t> </a:t>
            </a:r>
            <a:r>
              <a:rPr lang="da-DK" dirty="0" err="1" smtClean="0"/>
              <a:t>about</a:t>
            </a:r>
            <a:r>
              <a:rPr lang="da-DK" dirty="0" smtClean="0"/>
              <a:t> 5-10 times </a:t>
            </a:r>
            <a:r>
              <a:rPr lang="da-DK" dirty="0" err="1" smtClean="0"/>
              <a:t>slower</a:t>
            </a:r>
            <a:endParaRPr lang="da-DK" dirty="0" smtClean="0"/>
          </a:p>
          <a:p>
            <a:pPr lvl="1"/>
            <a:r>
              <a:rPr lang="da-DK" b="1" i="1" dirty="0" err="1" smtClean="0"/>
              <a:t>However</a:t>
            </a:r>
            <a:r>
              <a:rPr lang="da-DK" b="1" i="1" dirty="0" smtClean="0"/>
              <a:t>...; </a:t>
            </a:r>
            <a:r>
              <a:rPr lang="da-DK" b="1" i="1" dirty="0" err="1" smtClean="0"/>
              <a:t>physical</a:t>
            </a:r>
            <a:r>
              <a:rPr lang="da-DK" b="1" i="1" dirty="0" smtClean="0"/>
              <a:t> </a:t>
            </a:r>
            <a:r>
              <a:rPr lang="da-DK" b="1" i="1" dirty="0" err="1" smtClean="0"/>
              <a:t>scales</a:t>
            </a:r>
            <a:r>
              <a:rPr lang="da-DK" b="1" i="1" dirty="0" smtClean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8177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OHO_TR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384376" cy="2182554"/>
          </a:xfrm>
          <a:prstGeom prst="rect">
            <a:avLst/>
          </a:prstGeom>
        </p:spPr>
      </p:pic>
      <p:sp>
        <p:nvSpPr>
          <p:cNvPr id="33" name="Title 3"/>
          <p:cNvSpPr txBox="1">
            <a:spLocks/>
          </p:cNvSpPr>
          <p:nvPr/>
        </p:nvSpPr>
        <p:spPr>
          <a:xfrm>
            <a:off x="395536" y="1340768"/>
            <a:ext cx="3347864" cy="317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Masson et al. 2009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186830" y="3933056"/>
            <a:ext cx="1152922" cy="864890"/>
          </a:xfrm>
          <a:prstGeom prst="straightConnector1">
            <a:avLst/>
          </a:prstGeom>
          <a:ln w="31750">
            <a:solidFill>
              <a:schemeClr val="bg1"/>
            </a:solidFill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/>
          <p:cNvSpPr txBox="1">
            <a:spLocks/>
          </p:cNvSpPr>
          <p:nvPr/>
        </p:nvSpPr>
        <p:spPr>
          <a:xfrm>
            <a:off x="1763688" y="3356992"/>
            <a:ext cx="19797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Flare ribbon</a:t>
            </a:r>
          </a:p>
        </p:txBody>
      </p:sp>
      <p:sp>
        <p:nvSpPr>
          <p:cNvPr id="8" name="Tit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From observations to PIC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211960" y="2348880"/>
            <a:ext cx="648072" cy="576064"/>
          </a:xfrm>
          <a:prstGeom prst="rightArrow">
            <a:avLst/>
          </a:prstGeom>
          <a:solidFill>
            <a:srgbClr val="AEC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6336196" y="3897052"/>
            <a:ext cx="648072" cy="576064"/>
          </a:xfrm>
          <a:prstGeom prst="rightArrow">
            <a:avLst/>
          </a:prstGeom>
          <a:solidFill>
            <a:srgbClr val="AEC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2132856"/>
            <a:ext cx="2520280" cy="1077218"/>
          </a:xfrm>
          <a:prstGeom prst="rect">
            <a:avLst/>
          </a:prstGeom>
          <a:noFill/>
          <a:ln w="50800">
            <a:solidFill>
              <a:srgbClr val="AEC9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Dotum" pitchFamily="34" charset="-127"/>
                <a:ea typeface="Dotum" pitchFamily="34" charset="-127"/>
              </a:rPr>
              <a:t>MHD simulation </a:t>
            </a:r>
            <a:endParaRPr lang="da-DK" sz="3200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4211960" y="5085183"/>
            <a:ext cx="648072" cy="576064"/>
          </a:xfrm>
          <a:prstGeom prst="rightArrow">
            <a:avLst/>
          </a:prstGeom>
          <a:solidFill>
            <a:srgbClr val="AEC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984" y="558924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Dotum" pitchFamily="34" charset="-127"/>
                <a:ea typeface="Dotum" pitchFamily="34" charset="-127"/>
              </a:rPr>
              <a:t>?</a:t>
            </a:r>
            <a:endParaRPr lang="da-DK" sz="2800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19" name="Picture 18" descr="frame000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060848"/>
            <a:ext cx="2016224" cy="11521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92080" y="4797152"/>
            <a:ext cx="2520280" cy="1077218"/>
          </a:xfrm>
          <a:prstGeom prst="rect">
            <a:avLst/>
          </a:prstGeom>
          <a:noFill/>
          <a:ln w="50800">
            <a:solidFill>
              <a:srgbClr val="AEC9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Dotum" pitchFamily="34" charset="-127"/>
                <a:ea typeface="Dotum" pitchFamily="34" charset="-127"/>
              </a:rPr>
              <a:t>PIC simulation </a:t>
            </a:r>
            <a:endParaRPr lang="da-DK" sz="3200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20608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Dotum" pitchFamily="34" charset="-127"/>
                <a:ea typeface="Dotum" pitchFamily="34" charset="-127"/>
              </a:rPr>
              <a:t>06:27 UT</a:t>
            </a:r>
            <a:endParaRPr lang="da-DK" sz="1400" dirty="0">
              <a:latin typeface="Dotum" pitchFamily="34" charset="-127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52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11560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TRACE and RHESSI observations</a:t>
            </a:r>
            <a:endParaRPr kumimoji="0" lang="da-DK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pic>
        <p:nvPicPr>
          <p:cNvPr id="5" name="Image 5" descr="Tra_rhessi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988840"/>
            <a:ext cx="4198474" cy="38884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  <p:sp>
        <p:nvSpPr>
          <p:cNvPr id="6" name="TextBox 5"/>
          <p:cNvSpPr txBox="1"/>
          <p:nvPr/>
        </p:nvSpPr>
        <p:spPr>
          <a:xfrm>
            <a:off x="755576" y="28529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860032" y="5949280"/>
            <a:ext cx="4283968" cy="3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Image: H. Reid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 </a:t>
            </a:r>
            <a:endParaRPr kumimoji="0" lang="da-DK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220486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Dotum" pitchFamily="34" charset="-127"/>
                <a:ea typeface="Dotum" pitchFamily="34" charset="-127"/>
              </a:rPr>
              <a:t>12-25 </a:t>
            </a:r>
            <a:r>
              <a:rPr lang="en-GB" dirty="0" err="1" smtClean="0">
                <a:latin typeface="Dotum" pitchFamily="34" charset="-127"/>
                <a:ea typeface="Dotum" pitchFamily="34" charset="-127"/>
              </a:rPr>
              <a:t>keV</a:t>
            </a:r>
            <a:r>
              <a:rPr lang="en-GB" dirty="0" smtClean="0">
                <a:latin typeface="Dotum" pitchFamily="34" charset="-127"/>
                <a:ea typeface="Dotum" pitchFamily="34" charset="-127"/>
              </a:rPr>
              <a:t> (&gt;50%)</a:t>
            </a:r>
            <a:endParaRPr lang="en-GB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680" y="2636912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Dotum" pitchFamily="34" charset="-127"/>
                <a:ea typeface="Dotum" pitchFamily="34" charset="-127"/>
              </a:rPr>
              <a:t>25-100 </a:t>
            </a:r>
            <a:r>
              <a:rPr lang="en-GB" dirty="0" err="1" smtClean="0">
                <a:latin typeface="Dotum" pitchFamily="34" charset="-127"/>
                <a:ea typeface="Dotum" pitchFamily="34" charset="-127"/>
              </a:rPr>
              <a:t>keV</a:t>
            </a:r>
            <a:r>
              <a:rPr lang="en-GB" dirty="0" smtClean="0">
                <a:latin typeface="Dotum" pitchFamily="34" charset="-127"/>
                <a:ea typeface="Dotum" pitchFamily="34" charset="-127"/>
              </a:rPr>
              <a:t> (&gt;50%)</a:t>
            </a:r>
            <a:endParaRPr lang="en-GB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28498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0"/>
              </a:spcBef>
              <a:defRPr/>
            </a:pP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       A dense electrons beam is accelerated by the E-field in the reconnection region and travels along the fan magnetic field lines. The impact on the photosphere creates X-rays and UV emission.</a:t>
            </a:r>
          </a:p>
        </p:txBody>
      </p:sp>
    </p:spTree>
    <p:extLst>
      <p:ext uri="{BB962C8B-B14F-4D97-AF65-F5344CB8AC3E}">
        <p14:creationId xmlns:p14="http://schemas.microsoft.com/office/powerpoint/2010/main" val="42516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_initia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55923" y="32917"/>
            <a:ext cx="3002374" cy="52768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520" y="-98354"/>
            <a:ext cx="7772400" cy="980727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Initial </a:t>
            </a:r>
            <a:r>
              <a:rPr lang="en-GB" sz="40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extrapolated </a:t>
            </a:r>
            <a:r>
              <a:rPr lang="en-GB" sz="40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B-field</a:t>
            </a:r>
            <a:endParaRPr lang="da-DK" sz="40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1560" y="2204864"/>
            <a:ext cx="3744416" cy="4365104"/>
            <a:chOff x="539552" y="2492896"/>
            <a:chExt cx="3744416" cy="4365104"/>
          </a:xfrm>
        </p:grpSpPr>
        <p:sp>
          <p:nvSpPr>
            <p:cNvPr id="7" name="Rectangle 6"/>
            <p:cNvSpPr/>
            <p:nvPr/>
          </p:nvSpPr>
          <p:spPr>
            <a:xfrm>
              <a:off x="1043608" y="2492896"/>
              <a:ext cx="1800200" cy="1008112"/>
            </a:xfrm>
            <a:prstGeom prst="rect">
              <a:avLst/>
            </a:prstGeom>
            <a:noFill/>
            <a:ln w="47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287524" y="3753036"/>
              <a:ext cx="1008112" cy="504056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843808" y="3501008"/>
              <a:ext cx="1440160" cy="1008112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-634888" y="5683560"/>
              <a:ext cx="234888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3109528" y="5683560"/>
              <a:ext cx="234888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539552" y="4509119"/>
              <a:ext cx="374441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539552" y="6858000"/>
              <a:ext cx="374441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zeroth_magField_snapsho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4429189"/>
              <a:ext cx="3744416" cy="2428811"/>
            </a:xfrm>
            <a:prstGeom prst="rect">
              <a:avLst/>
            </a:prstGeom>
          </p:spPr>
        </p:pic>
      </p:grpSp>
      <p:pic>
        <p:nvPicPr>
          <p:cNvPr id="5" name="Picture 4" descr="snap_initial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995227" y="1709226"/>
            <a:ext cx="576104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</a:t>
            </a:r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Beyond MHD:  </a:t>
            </a:r>
            <a:r>
              <a:rPr lang="da-DK" dirty="0" err="1" smtClean="0"/>
              <a:t>Charged</a:t>
            </a:r>
            <a:r>
              <a:rPr lang="da-DK" dirty="0" smtClean="0"/>
              <a:t> </a:t>
            </a:r>
            <a:r>
              <a:rPr lang="da-DK" dirty="0" err="1"/>
              <a:t>P</a:t>
            </a:r>
            <a:r>
              <a:rPr lang="da-DK" dirty="0" err="1" smtClean="0"/>
              <a:t>article</a:t>
            </a:r>
            <a:r>
              <a:rPr lang="da-DK" dirty="0" smtClean="0"/>
              <a:t> </a:t>
            </a:r>
            <a:r>
              <a:rPr lang="da-DK" dirty="0"/>
              <a:t>D</a:t>
            </a:r>
            <a:r>
              <a:rPr lang="da-DK" dirty="0" smtClean="0"/>
              <a:t>ynamics</a:t>
            </a:r>
            <a:endParaRPr lang="en-US" dirty="0" smtClean="0">
              <a:solidFill>
                <a:schemeClr val="accent2"/>
              </a:solidFill>
            </a:endParaRPr>
          </a:p>
          <a:p>
            <a:pPr lvl="6"/>
            <a:endParaRPr lang="en-US" dirty="0"/>
          </a:p>
          <a:p>
            <a:r>
              <a:rPr lang="da-DK" dirty="0" err="1" smtClean="0"/>
              <a:t>Particle</a:t>
            </a:r>
            <a:r>
              <a:rPr lang="da-DK" dirty="0" smtClean="0"/>
              <a:t>-in-Cell (PIC) simulations</a:t>
            </a:r>
          </a:p>
          <a:p>
            <a:pPr lvl="1"/>
            <a:r>
              <a:rPr lang="da-DK" dirty="0" smtClean="0"/>
              <a:t>The </a:t>
            </a:r>
            <a:r>
              <a:rPr lang="da-DK" dirty="0" err="1" smtClean="0"/>
              <a:t>coupled</a:t>
            </a:r>
            <a:r>
              <a:rPr lang="da-DK" dirty="0" smtClean="0"/>
              <a:t> Maxwell and Newton </a:t>
            </a:r>
            <a:r>
              <a:rPr lang="da-DK" dirty="0" err="1" smtClean="0"/>
              <a:t>equations</a:t>
            </a:r>
            <a:endParaRPr lang="da-DK" dirty="0" smtClean="0"/>
          </a:p>
          <a:p>
            <a:pPr lvl="1"/>
            <a:r>
              <a:rPr lang="en-US" dirty="0" smtClean="0"/>
              <a:t>Scaling to/from non-dimensional units</a:t>
            </a:r>
          </a:p>
          <a:p>
            <a:pPr lvl="8"/>
            <a:endParaRPr lang="en-US" dirty="0"/>
          </a:p>
          <a:p>
            <a:r>
              <a:rPr lang="da-DK" dirty="0" smtClean="0"/>
              <a:t>Applications to the Solar </a:t>
            </a:r>
            <a:r>
              <a:rPr lang="da-DK" dirty="0" err="1" smtClean="0"/>
              <a:t>Corona</a:t>
            </a:r>
            <a:endParaRPr lang="da-DK" dirty="0" smtClean="0"/>
          </a:p>
          <a:p>
            <a:pPr lvl="6"/>
            <a:endParaRPr lang="da-DK" dirty="0" smtClean="0"/>
          </a:p>
          <a:p>
            <a:r>
              <a:rPr lang="da-DK" dirty="0" smtClean="0"/>
              <a:t>The PP-</a:t>
            </a:r>
            <a:r>
              <a:rPr lang="da-DK" dirty="0" err="1" smtClean="0"/>
              <a:t>code</a:t>
            </a:r>
            <a:endParaRPr lang="da-DK" dirty="0"/>
          </a:p>
          <a:p>
            <a:pPr lvl="1"/>
            <a:r>
              <a:rPr lang="en-US" dirty="0" smtClean="0"/>
              <a:t>Today exercises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0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73" y="116632"/>
            <a:ext cx="7543800" cy="1295400"/>
          </a:xfrm>
        </p:spPr>
        <p:txBody>
          <a:bodyPr/>
          <a:lstStyle/>
          <a:p>
            <a:r>
              <a:rPr lang="da-DK" sz="3600" dirty="0" smtClean="0"/>
              <a:t>Potential </a:t>
            </a:r>
            <a:r>
              <a:rPr lang="da-DK" sz="3600" dirty="0" err="1" smtClean="0"/>
              <a:t>extrapolation</a:t>
            </a:r>
            <a:r>
              <a:rPr lang="da-DK" sz="3600" dirty="0" smtClean="0"/>
              <a:t>, side </a:t>
            </a:r>
            <a:r>
              <a:rPr lang="da-DK" sz="3600" dirty="0" err="1" smtClean="0"/>
              <a:t>view</a:t>
            </a:r>
            <a:endParaRPr lang="en-US" sz="36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00590"/>
            <a:ext cx="6830379" cy="4048690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22822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Potential </a:t>
            </a:r>
            <a:r>
              <a:rPr lang="da-DK" sz="3600" dirty="0" err="1" smtClean="0"/>
              <a:t>extrapolation</a:t>
            </a:r>
            <a:r>
              <a:rPr lang="da-DK" sz="3600" dirty="0" smtClean="0"/>
              <a:t>, top </a:t>
            </a:r>
            <a:r>
              <a:rPr lang="da-DK" sz="3600" dirty="0" err="1" smtClean="0"/>
              <a:t>view</a:t>
            </a:r>
            <a:endParaRPr lang="en-US" sz="36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6944695" cy="4029638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35382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3D nullpoint reconnection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5616" y="2348880"/>
            <a:ext cx="7416824" cy="3352800"/>
            <a:chOff x="467544" y="1556792"/>
            <a:chExt cx="7416824" cy="3352800"/>
          </a:xfrm>
        </p:grpSpPr>
        <p:pic>
          <p:nvPicPr>
            <p:cNvPr id="4" name="Picture 3" descr="3dreconnecti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1556792"/>
              <a:ext cx="2781300" cy="3352800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/>
          </p:spPr>
        </p:pic>
        <p:cxnSp>
          <p:nvCxnSpPr>
            <p:cNvPr id="6" name="Straight Arrow Connector 5"/>
            <p:cNvCxnSpPr/>
            <p:nvPr/>
          </p:nvCxnSpPr>
          <p:spPr>
            <a:xfrm rot="10800000" flipV="1">
              <a:off x="1619672" y="2492896"/>
              <a:ext cx="2808312" cy="864096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stealth" w="lg" len="med"/>
            </a:ln>
            <a:scene3d>
              <a:camera prst="orthographicFront"/>
              <a:lightRig rig="threePt" dir="t"/>
            </a:scene3d>
            <a:sp3d contour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3"/>
            <p:cNvSpPr txBox="1">
              <a:spLocks/>
            </p:cNvSpPr>
            <p:nvPr/>
          </p:nvSpPr>
          <p:spPr>
            <a:xfrm>
              <a:off x="4355976" y="2204864"/>
              <a:ext cx="1728192" cy="5040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 smtClean="0">
                  <a:latin typeface="Dotum" pitchFamily="34" charset="-127"/>
                  <a:ea typeface="Dotum" pitchFamily="34" charset="-127"/>
                  <a:cs typeface="+mj-cs"/>
                </a:rPr>
                <a:t>nullpoint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1691680" y="1988840"/>
              <a:ext cx="2664296" cy="792088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stealth" w="lg" len="med"/>
            </a:ln>
            <a:scene3d>
              <a:camera prst="orthographicFront"/>
              <a:lightRig rig="threePt" dir="t"/>
            </a:scene3d>
            <a:sp3d contour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3"/>
            <p:cNvSpPr txBox="1">
              <a:spLocks/>
            </p:cNvSpPr>
            <p:nvPr/>
          </p:nvSpPr>
          <p:spPr>
            <a:xfrm>
              <a:off x="4283968" y="1628800"/>
              <a:ext cx="3600400" cy="5040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smtClean="0">
                  <a:latin typeface="Dotum" pitchFamily="34" charset="-127"/>
                  <a:ea typeface="Dotum" pitchFamily="34" charset="-127"/>
                  <a:cs typeface="+mj-cs"/>
                </a:rPr>
                <a:t>m</a:t>
              </a: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Dotum" pitchFamily="34" charset="-127"/>
                  <a:ea typeface="Dotum" pitchFamily="34" charset="-127"/>
                  <a:cs typeface="+mj-cs"/>
                </a:rPr>
                <a:t>agn</a:t>
              </a:r>
              <a:r>
                <a:rPr lang="en-GB" sz="2800" b="1" dirty="0" err="1" smtClean="0">
                  <a:latin typeface="Dotum" pitchFamily="34" charset="-127"/>
                  <a:ea typeface="Dotum" pitchFamily="34" charset="-127"/>
                  <a:cs typeface="+mj-cs"/>
                </a:rPr>
                <a:t>etic</a:t>
              </a: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Dotum" pitchFamily="34" charset="-127"/>
                  <a:ea typeface="Dotum" pitchFamily="34" charset="-127"/>
                  <a:cs typeface="+mj-cs"/>
                </a:rPr>
                <a:t> </a:t>
              </a:r>
              <a:r>
                <a:rPr lang="en-GB" sz="2800" b="1" dirty="0" smtClean="0">
                  <a:latin typeface="Dotum" pitchFamily="34" charset="-127"/>
                  <a:ea typeface="Dotum" pitchFamily="34" charset="-127"/>
                  <a:cs typeface="+mj-cs"/>
                </a:rPr>
                <a:t>field lines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endParaRPr>
            </a:p>
          </p:txBody>
        </p:sp>
      </p:grpSp>
      <p:pic>
        <p:nvPicPr>
          <p:cNvPr id="11" name="Picture 10" descr="single_nu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789040"/>
            <a:ext cx="3324225" cy="22288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34445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"/>
            <a:ext cx="5328592" cy="836712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Applied driver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007" y="5301208"/>
            <a:ext cx="8686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Dotum" pitchFamily="34" charset="-127"/>
                <a:ea typeface="Dotum" pitchFamily="34" charset="-127"/>
              </a:rPr>
              <a:t>The elliptical driver applies a sub-</a:t>
            </a:r>
            <a:r>
              <a:rPr lang="en-GB" sz="2000" dirty="0" err="1" smtClean="0">
                <a:latin typeface="Dotum" pitchFamily="34" charset="-127"/>
                <a:ea typeface="Dotum" pitchFamily="34" charset="-127"/>
              </a:rPr>
              <a:t>Alfvénic</a:t>
            </a: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 velocity of about 20 km/s to the lower boundary after about 150 sec of relaxation time. </a:t>
            </a:r>
            <a:endParaRPr lang="da-DK" sz="2000" dirty="0">
              <a:latin typeface="Dotum" pitchFamily="34" charset="-127"/>
              <a:ea typeface="Dotum" pitchFamily="34" charset="-127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436096" y="1196752"/>
            <a:ext cx="3193453" cy="2016000"/>
            <a:chOff x="1331640" y="1412776"/>
            <a:chExt cx="6500961" cy="4105401"/>
          </a:xfrm>
        </p:grpSpPr>
        <p:pic>
          <p:nvPicPr>
            <p:cNvPr id="5" name="Picture 4" descr="MDI_16_11_2002_06.27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1640" y="1412776"/>
              <a:ext cx="6500961" cy="410540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869023" y="2746377"/>
              <a:ext cx="2059678" cy="1005206"/>
              <a:chOff x="4869023" y="2746377"/>
              <a:chExt cx="2059678" cy="1005206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6084168" y="2924944"/>
                <a:ext cx="432048" cy="144016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31"/>
              <p:cNvSpPr>
                <a:spLocks noChangeArrowheads="1"/>
              </p:cNvSpPr>
              <p:nvPr/>
            </p:nvSpPr>
            <p:spPr bwMode="auto">
              <a:xfrm rot="19679178">
                <a:off x="4869023" y="2746377"/>
                <a:ext cx="2059678" cy="1005206"/>
              </a:xfrm>
              <a:prstGeom prst="ellipse">
                <a:avLst/>
              </a:prstGeom>
              <a:noFill/>
              <a:ln w="25400" cmpd="sng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5364088" y="3429000"/>
                <a:ext cx="432048" cy="144016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0" lon="0" rev="1290000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Picture 3" descr="C:\Users\gbaumann\Documents\NBI\Aulanier\soho_movie_scaledImages\soho_movi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700808"/>
            <a:ext cx="4608512" cy="263343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1600" y="4437112"/>
            <a:ext cx="3179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latin typeface="Dotum" pitchFamily="34" charset="-127"/>
                <a:ea typeface="Dotum" pitchFamily="34" charset="-127"/>
              </a:rPr>
              <a:t>Flux emergence on 16</a:t>
            </a:r>
            <a:r>
              <a:rPr lang="en-GB" sz="1600" b="1" baseline="30000" dirty="0" smtClean="0">
                <a:latin typeface="Dotum" pitchFamily="34" charset="-127"/>
                <a:ea typeface="Dotum" pitchFamily="34" charset="-127"/>
              </a:rPr>
              <a:t>th</a:t>
            </a:r>
            <a:r>
              <a:rPr lang="en-GB" sz="1600" b="1" dirty="0" smtClean="0">
                <a:latin typeface="Dotum" pitchFamily="34" charset="-127"/>
                <a:ea typeface="Dotum" pitchFamily="34" charset="-127"/>
              </a:rPr>
              <a:t> Nov ‘02</a:t>
            </a:r>
            <a:endParaRPr lang="da-DK" sz="1600" dirty="0"/>
          </a:p>
        </p:txBody>
      </p:sp>
      <p:pic>
        <p:nvPicPr>
          <p:cNvPr id="15" name="Movie_bx_n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36096" y="2870938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Spine/fan motion and j//b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661248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Dotum" pitchFamily="34" charset="-127"/>
                <a:ea typeface="Dotum" pitchFamily="34" charset="-127"/>
              </a:rPr>
              <a:t>About 5h 30min. real time</a:t>
            </a:r>
            <a:endParaRPr lang="da-DK" sz="2000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10" name="Picture 9" descr="movie1_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626279" cy="3672407"/>
          </a:xfrm>
          <a:prstGeom prst="rect">
            <a:avLst/>
          </a:prstGeom>
        </p:spPr>
      </p:pic>
      <p:pic>
        <p:nvPicPr>
          <p:cNvPr id="11" name="Picture 10" descr="movie2_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7719" y="1916832"/>
            <a:ext cx="4626281" cy="3672408"/>
          </a:xfrm>
          <a:prstGeom prst="rect">
            <a:avLst/>
          </a:prstGeom>
        </p:spPr>
      </p:pic>
      <p:pic>
        <p:nvPicPr>
          <p:cNvPr id="6" name="Picture 5" descr="j_internalSp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699364" y="1421318"/>
            <a:ext cx="6317275" cy="3995936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bulk_flow_constDens_snap42_run2.jpg"/>
          <p:cNvPicPr>
            <a:picLocks noChangeAspect="1"/>
          </p:cNvPicPr>
          <p:nvPr/>
        </p:nvPicPr>
        <p:blipFill>
          <a:blip r:embed="rId6" cstate="print"/>
          <a:srcRect l="2941"/>
          <a:stretch>
            <a:fillRect/>
          </a:stretch>
        </p:blipFill>
        <p:spPr>
          <a:xfrm rot="16200000">
            <a:off x="4780133" y="-970873"/>
            <a:ext cx="2376264" cy="5775409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Resistive MHD Simulation</a:t>
            </a:r>
            <a:endParaRPr lang="da-DK" sz="36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3" name="Subtitle 4"/>
          <p:cNvSpPr>
            <a:spLocks noGrp="1"/>
          </p:cNvSpPr>
          <p:nvPr>
            <p:ph type="subTitle" idx="4294967295"/>
          </p:nvPr>
        </p:nvSpPr>
        <p:spPr>
          <a:xfrm>
            <a:off x="431800" y="2060575"/>
            <a:ext cx="8712200" cy="3960813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latin typeface="Dotum" pitchFamily="34" charset="-127"/>
                <a:ea typeface="Dotum" pitchFamily="34" charset="-127"/>
              </a:rPr>
              <a:t>Code: 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Stagger MHD code </a:t>
            </a:r>
            <a:endParaRPr lang="en-GB" sz="2400" dirty="0" smtClean="0">
              <a:latin typeface="Dotum" pitchFamily="34" charset="-127"/>
              <a:ea typeface="Dotum" pitchFamily="34" charset="-127"/>
            </a:endParaRPr>
          </a:p>
          <a:p>
            <a:pPr lvl="1"/>
            <a:r>
              <a:rPr lang="en-GB" sz="2000" dirty="0" smtClean="0">
                <a:latin typeface="Dotum" pitchFamily="34" charset="-127"/>
                <a:ea typeface="Dotum" pitchFamily="34" charset="-127"/>
              </a:rPr>
              <a:t>(</a:t>
            </a: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6</a:t>
            </a:r>
            <a:r>
              <a:rPr lang="en-GB" sz="2000" baseline="30000" dirty="0" smtClean="0">
                <a:latin typeface="Dotum" pitchFamily="34" charset="-127"/>
                <a:ea typeface="Dotum" pitchFamily="34" charset="-127"/>
              </a:rPr>
              <a:t>th</a:t>
            </a: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 order space, 3</a:t>
            </a:r>
            <a:r>
              <a:rPr lang="en-GB" sz="2000" baseline="30000" dirty="0" smtClean="0">
                <a:latin typeface="Dotum" pitchFamily="34" charset="-127"/>
                <a:ea typeface="Dotum" pitchFamily="34" charset="-127"/>
              </a:rPr>
              <a:t>th</a:t>
            </a: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 order in time)</a:t>
            </a:r>
          </a:p>
          <a:p>
            <a:pPr algn="l"/>
            <a:r>
              <a:rPr lang="en-GB" sz="3200" b="1" dirty="0" smtClean="0">
                <a:latin typeface="Dotum" pitchFamily="34" charset="-127"/>
                <a:ea typeface="Dotum" pitchFamily="34" charset="-127"/>
              </a:rPr>
              <a:t>Computational box size: 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62</a:t>
            </a:r>
            <a:r>
              <a:rPr lang="en-GB" sz="1600" dirty="0" smtClean="0">
                <a:latin typeface="Dotum" pitchFamily="34" charset="-127"/>
                <a:ea typeface="Dotum" pitchFamily="34" charset="-127"/>
              </a:rPr>
              <a:t> x 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175</a:t>
            </a:r>
            <a:r>
              <a:rPr lang="en-GB" sz="1600" dirty="0" smtClean="0">
                <a:latin typeface="Dotum" pitchFamily="34" charset="-127"/>
                <a:ea typeface="Dotum" pitchFamily="34" charset="-127"/>
              </a:rPr>
              <a:t> x 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100 [Mm]</a:t>
            </a:r>
          </a:p>
          <a:p>
            <a:pPr algn="l"/>
            <a:r>
              <a:rPr lang="en-GB" sz="3200" b="1" dirty="0" smtClean="0">
                <a:latin typeface="Dotum" pitchFamily="34" charset="-127"/>
                <a:ea typeface="Dotum" pitchFamily="34" charset="-127"/>
              </a:rPr>
              <a:t>Stretched mesh</a:t>
            </a:r>
            <a:r>
              <a:rPr lang="en-GB" sz="2800" b="1" dirty="0" smtClean="0">
                <a:latin typeface="Dotum" pitchFamily="34" charset="-127"/>
                <a:ea typeface="Dotum" pitchFamily="34" charset="-127"/>
              </a:rPr>
              <a:t>, </a:t>
            </a:r>
            <a:r>
              <a:rPr lang="en-GB" sz="2400" b="1" dirty="0" smtClean="0">
                <a:latin typeface="Dotum" pitchFamily="34" charset="-127"/>
                <a:ea typeface="Dotum" pitchFamily="34" charset="-127"/>
              </a:rPr>
              <a:t>max. resolution: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 80 [km] </a:t>
            </a:r>
          </a:p>
          <a:p>
            <a:pPr algn="l"/>
            <a:r>
              <a:rPr lang="en-GB" sz="3200" b="1" dirty="0" smtClean="0">
                <a:latin typeface="Dotum" pitchFamily="34" charset="-127"/>
                <a:ea typeface="Dotum" pitchFamily="34" charset="-127"/>
              </a:rPr>
              <a:t>Boundaries:</a:t>
            </a:r>
            <a:r>
              <a:rPr lang="en-GB" sz="3200" dirty="0" smtClean="0">
                <a:latin typeface="Dotum" pitchFamily="34" charset="-127"/>
                <a:ea typeface="Dotum" pitchFamily="34" charset="-127"/>
              </a:rPr>
              <a:t> </a:t>
            </a:r>
            <a:r>
              <a:rPr lang="en-GB" sz="2400" dirty="0" smtClean="0">
                <a:latin typeface="Dotum" pitchFamily="34" charset="-127"/>
                <a:ea typeface="Dotum" pitchFamily="34" charset="-127"/>
              </a:rPr>
              <a:t>closed</a:t>
            </a:r>
          </a:p>
          <a:p>
            <a:pPr algn="l"/>
            <a:endParaRPr lang="en-GB" sz="2400" dirty="0" smtClean="0">
              <a:latin typeface="Dotum" pitchFamily="34" charset="-127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21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506883" y="188640"/>
            <a:ext cx="7772400" cy="939049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Spine/fan motion and j//b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012" y="5261858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Dotum" pitchFamily="34" charset="-127"/>
                <a:ea typeface="Dotum" pitchFamily="34" charset="-127"/>
              </a:rPr>
              <a:t>About 5h 30min. real time</a:t>
            </a:r>
            <a:endParaRPr lang="da-DK" sz="2000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" y="1412775"/>
            <a:ext cx="4626281" cy="3672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19" y="1412776"/>
            <a:ext cx="462628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Initial, </a:t>
            </a:r>
            <a:r>
              <a:rPr lang="da-DK" dirty="0" smtClean="0"/>
              <a:t>average </a:t>
            </a:r>
            <a:r>
              <a:rPr lang="da-DK" dirty="0" err="1" smtClean="0"/>
              <a:t>vertical</a:t>
            </a:r>
            <a:r>
              <a:rPr lang="da-DK" dirty="0" smtClean="0"/>
              <a:t> </a:t>
            </a:r>
            <a:r>
              <a:rPr lang="da-DK" dirty="0" err="1" smtClean="0"/>
              <a:t>structure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824647" cy="3744416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4326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Magnetic </a:t>
            </a:r>
            <a:r>
              <a:rPr lang="da-DK" dirty="0" err="1" smtClean="0"/>
              <a:t>field</a:t>
            </a:r>
            <a:r>
              <a:rPr lang="da-DK" dirty="0" smtClean="0"/>
              <a:t> line </a:t>
            </a:r>
            <a:r>
              <a:rPr lang="da-DK" dirty="0" err="1" smtClean="0"/>
              <a:t>connectivity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7030432" cy="2848373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38469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Electric </a:t>
            </a:r>
            <a:r>
              <a:rPr lang="da-DK" dirty="0" err="1" smtClean="0"/>
              <a:t>currents</a:t>
            </a:r>
            <a:r>
              <a:rPr lang="da-DK" dirty="0" smtClean="0"/>
              <a:t> in the </a:t>
            </a:r>
            <a:r>
              <a:rPr lang="da-DK" dirty="0" err="1" smtClean="0"/>
              <a:t>current</a:t>
            </a:r>
            <a:r>
              <a:rPr lang="da-DK" dirty="0" smtClean="0"/>
              <a:t> </a:t>
            </a:r>
            <a:r>
              <a:rPr lang="da-DK" dirty="0" err="1" smtClean="0"/>
              <a:t>sheet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1901"/>
            <a:ext cx="8229600" cy="3230461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</a:t>
            </a:r>
            <a:r>
              <a:rPr lang="en-US" dirty="0"/>
              <a:t>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“Principles of </a:t>
            </a:r>
            <a:r>
              <a:rPr lang="en-US" dirty="0" err="1"/>
              <a:t>Magnetohydrodynamics</a:t>
            </a:r>
            <a:r>
              <a:rPr lang="en-US" dirty="0"/>
              <a:t>”, </a:t>
            </a:r>
            <a:r>
              <a:rPr lang="en-US" b="1" dirty="0" err="1">
                <a:solidFill>
                  <a:schemeClr val="accent2"/>
                </a:solidFill>
              </a:rPr>
              <a:t>Goedbloed</a:t>
            </a:r>
            <a:r>
              <a:rPr lang="en-US" b="1" dirty="0">
                <a:solidFill>
                  <a:schemeClr val="accent2"/>
                </a:solidFill>
              </a:rPr>
              <a:t> &amp; </a:t>
            </a:r>
            <a:r>
              <a:rPr lang="en-US" b="1" dirty="0" err="1">
                <a:solidFill>
                  <a:schemeClr val="accent2"/>
                </a:solidFill>
              </a:rPr>
              <a:t>Poedts</a:t>
            </a:r>
            <a:endParaRPr lang="en-US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Amazon (or library)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“Plasma Physics via Computer Simulation”, </a:t>
            </a:r>
            <a:r>
              <a:rPr lang="en-US" b="1" dirty="0" err="1">
                <a:solidFill>
                  <a:schemeClr val="accent2"/>
                </a:solidFill>
              </a:rPr>
              <a:t>Birdsall</a:t>
            </a:r>
            <a:r>
              <a:rPr lang="en-US" b="1" dirty="0">
                <a:solidFill>
                  <a:schemeClr val="accent2"/>
                </a:solidFill>
              </a:rPr>
              <a:t> &amp; Langdon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Amazon (or library)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146522"/>
          </a:xfrm>
        </p:spPr>
        <p:txBody>
          <a:bodyPr/>
          <a:lstStyle/>
          <a:p>
            <a:r>
              <a:rPr lang="da-DK" sz="3200" dirty="0" smtClean="0"/>
              <a:t>Relative </a:t>
            </a:r>
            <a:r>
              <a:rPr lang="da-DK" sz="3200" dirty="0" err="1" smtClean="0"/>
              <a:t>displacement</a:t>
            </a:r>
            <a:r>
              <a:rPr lang="da-DK" sz="3200" dirty="0" smtClean="0"/>
              <a:t> of the </a:t>
            </a:r>
            <a:r>
              <a:rPr lang="da-DK" sz="3200" dirty="0" err="1" smtClean="0"/>
              <a:t>spines</a:t>
            </a:r>
            <a:endParaRPr lang="en-US" sz="32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3" y="1506691"/>
            <a:ext cx="8229600" cy="5018653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6350"/>
        </p:spPr>
      </p:pic>
    </p:spTree>
    <p:extLst>
      <p:ext uri="{BB962C8B-B14F-4D97-AF65-F5344CB8AC3E}">
        <p14:creationId xmlns:p14="http://schemas.microsoft.com/office/powerpoint/2010/main" val="42245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86482"/>
          </a:xfrm>
        </p:spPr>
        <p:txBody>
          <a:bodyPr/>
          <a:lstStyle/>
          <a:p>
            <a:r>
              <a:rPr lang="da-DK" sz="3600" dirty="0" err="1" smtClean="0"/>
              <a:t>Current</a:t>
            </a:r>
            <a:r>
              <a:rPr lang="da-DK" sz="3600" dirty="0" smtClean="0"/>
              <a:t> </a:t>
            </a:r>
            <a:r>
              <a:rPr lang="da-DK" sz="3600" dirty="0" err="1" smtClean="0"/>
              <a:t>density</a:t>
            </a:r>
            <a:r>
              <a:rPr lang="da-DK" sz="3600" dirty="0" smtClean="0"/>
              <a:t> in the fan plane</a:t>
            </a:r>
            <a:endParaRPr lang="en-US" sz="36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229600" cy="5140385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10709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3300"/>
          </a:xfrm>
        </p:spPr>
        <p:txBody>
          <a:bodyPr>
            <a:noAutofit/>
          </a:bodyPr>
          <a:lstStyle/>
          <a:p>
            <a:r>
              <a:rPr lang="da-DK" sz="2400" dirty="0" smtClean="0"/>
              <a:t>Evolution with time of</a:t>
            </a:r>
            <a:br>
              <a:rPr lang="da-DK" sz="2400" dirty="0" smtClean="0"/>
            </a:br>
            <a:r>
              <a:rPr lang="da-DK" sz="2400" dirty="0" smtClean="0"/>
              <a:t>magnetic </a:t>
            </a:r>
            <a:r>
              <a:rPr lang="da-DK" sz="2400" dirty="0" err="1" smtClean="0"/>
              <a:t>energy</a:t>
            </a:r>
            <a:r>
              <a:rPr lang="da-DK" sz="2400" dirty="0" smtClean="0"/>
              <a:t> and magnetic </a:t>
            </a:r>
            <a:r>
              <a:rPr lang="da-DK" sz="2400" dirty="0" err="1" smtClean="0"/>
              <a:t>dissipation</a:t>
            </a:r>
            <a:endParaRPr lang="en-US" sz="24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422504" cy="518318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11006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4294967295"/>
          </p:nvPr>
        </p:nvSpPr>
        <p:spPr>
          <a:xfrm>
            <a:off x="3635896" y="0"/>
            <a:ext cx="5508104" cy="1470025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    Results MHD</a:t>
            </a:r>
            <a:endParaRPr lang="da-DK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7" name="Picture 6" descr="jb_cutout_snap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660" y="3072050"/>
            <a:ext cx="4249688" cy="2448190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0" y="5589240"/>
            <a:ext cx="43559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Current density in </a:t>
            </a:r>
            <a:r>
              <a:rPr lang="en-GB" sz="1600" b="1" dirty="0" smtClean="0">
                <a:latin typeface="Dotum" pitchFamily="34" charset="-127"/>
                <a:ea typeface="Dotum" pitchFamily="34" charset="-127"/>
                <a:cs typeface="+mj-cs"/>
              </a:rPr>
              <a:t>horizontal slice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34380" y="2561346"/>
            <a:ext cx="4283968" cy="3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Current parallel B</a:t>
            </a:r>
            <a:endParaRPr kumimoji="0" lang="da-DK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1852703"/>
          </a:xfrm>
          <a:prstGeom prst="rect">
            <a:avLst/>
          </a:prstGeom>
        </p:spPr>
      </p:pic>
      <p:pic>
        <p:nvPicPr>
          <p:cNvPr id="2" name="t_0.9_7.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33415" y="2276873"/>
            <a:ext cx="4316192" cy="3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543800" cy="12954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Magnetic </a:t>
            </a:r>
            <a:r>
              <a:rPr lang="da-DK" sz="2800" dirty="0" err="1" smtClean="0"/>
              <a:t>dissipation</a:t>
            </a:r>
            <a:r>
              <a:rPr lang="da-DK" sz="2800" dirty="0" smtClean="0"/>
              <a:t> (</a:t>
            </a:r>
            <a:r>
              <a:rPr lang="da-DK" sz="2800" dirty="0" err="1" smtClean="0"/>
              <a:t>blue</a:t>
            </a:r>
            <a:r>
              <a:rPr lang="da-DK" sz="2800" dirty="0" smtClean="0"/>
              <a:t> </a:t>
            </a:r>
            <a:r>
              <a:rPr lang="da-DK" sz="2800" dirty="0" err="1" smtClean="0"/>
              <a:t>surface</a:t>
            </a:r>
            <a:r>
              <a:rPr lang="da-DK" sz="2800" dirty="0" smtClean="0"/>
              <a:t>)</a:t>
            </a:r>
            <a:br>
              <a:rPr lang="da-DK" sz="2800" dirty="0" smtClean="0"/>
            </a:br>
            <a:r>
              <a:rPr lang="da-DK" sz="2800" dirty="0" smtClean="0"/>
              <a:t>and magnetic </a:t>
            </a:r>
            <a:r>
              <a:rPr lang="da-DK" sz="2800" dirty="0" err="1" smtClean="0"/>
              <a:t>field</a:t>
            </a:r>
            <a:r>
              <a:rPr lang="da-DK" sz="2800" dirty="0" smtClean="0"/>
              <a:t> lines </a:t>
            </a:r>
            <a:r>
              <a:rPr lang="da-DK" sz="2800" dirty="0" err="1" smtClean="0"/>
              <a:t>near</a:t>
            </a:r>
            <a:r>
              <a:rPr lang="da-DK" sz="2800" dirty="0" smtClean="0"/>
              <a:t> the </a:t>
            </a:r>
            <a:r>
              <a:rPr lang="da-DK" sz="2800" dirty="0" err="1" smtClean="0"/>
              <a:t>null</a:t>
            </a:r>
            <a:endParaRPr lang="en-US" sz="28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3221"/>
            <a:ext cx="8229600" cy="422782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16694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2506"/>
          </a:xfrm>
        </p:spPr>
        <p:txBody>
          <a:bodyPr>
            <a:noAutofit/>
          </a:bodyPr>
          <a:lstStyle/>
          <a:p>
            <a:r>
              <a:rPr lang="da-DK" sz="2800" dirty="0" smtClean="0"/>
              <a:t>MHD </a:t>
            </a:r>
            <a:r>
              <a:rPr lang="da-DK" sz="2800" dirty="0" err="1" smtClean="0"/>
              <a:t>experiment</a:t>
            </a:r>
            <a:r>
              <a:rPr lang="da-DK" sz="2800" dirty="0" smtClean="0"/>
              <a:t> </a:t>
            </a:r>
            <a:r>
              <a:rPr lang="da-DK" sz="2800" dirty="0" err="1" smtClean="0"/>
              <a:t>coupled</a:t>
            </a:r>
            <a:r>
              <a:rPr lang="da-DK" sz="2800" dirty="0" smtClean="0"/>
              <a:t> to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PIC</a:t>
            </a:r>
            <a:r>
              <a:rPr lang="da-DK" sz="2800" dirty="0"/>
              <a:t> </a:t>
            </a:r>
            <a:r>
              <a:rPr lang="da-DK" sz="2800" dirty="0" smtClean="0"/>
              <a:t>(</a:t>
            </a:r>
            <a:r>
              <a:rPr lang="da-DK" sz="2800" dirty="0" err="1" smtClean="0"/>
              <a:t>Particle</a:t>
            </a:r>
            <a:r>
              <a:rPr lang="da-DK" sz="2800" dirty="0" smtClean="0"/>
              <a:t>-in-Cell) </a:t>
            </a:r>
            <a:r>
              <a:rPr lang="da-DK" sz="2800" dirty="0" err="1" smtClean="0"/>
              <a:t>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4968593"/>
          </a:xfrm>
        </p:spPr>
        <p:txBody>
          <a:bodyPr/>
          <a:lstStyle/>
          <a:p>
            <a:r>
              <a:rPr lang="da-DK" sz="2800" dirty="0" smtClean="0"/>
              <a:t>MHD snapshot provides</a:t>
            </a:r>
          </a:p>
          <a:p>
            <a:pPr lvl="1"/>
            <a:r>
              <a:rPr lang="da-DK" sz="2400" dirty="0" smtClean="0"/>
              <a:t>A cut-out of the ”</a:t>
            </a:r>
            <a:r>
              <a:rPr lang="da-DK" sz="2400" dirty="0" err="1" smtClean="0"/>
              <a:t>dome</a:t>
            </a:r>
            <a:r>
              <a:rPr lang="da-DK" sz="2400" dirty="0" smtClean="0"/>
              <a:t>” with uniform </a:t>
            </a:r>
            <a:r>
              <a:rPr lang="da-DK" sz="2400" dirty="0" err="1" smtClean="0"/>
              <a:t>mesh</a:t>
            </a:r>
            <a:endParaRPr lang="da-DK" sz="2400" dirty="0" smtClean="0"/>
          </a:p>
          <a:p>
            <a:pPr lvl="1"/>
            <a:r>
              <a:rPr lang="da-DK" sz="2400" dirty="0" smtClean="0"/>
              <a:t>Initial </a:t>
            </a:r>
            <a:r>
              <a:rPr lang="da-DK" sz="2400" dirty="0" err="1" smtClean="0"/>
              <a:t>conditions</a:t>
            </a:r>
            <a:r>
              <a:rPr lang="da-DK" sz="2400" dirty="0" smtClean="0"/>
              <a:t> (</a:t>
            </a:r>
            <a:r>
              <a:rPr lang="da-DK" sz="2400" dirty="0" err="1" smtClean="0"/>
              <a:t>including</a:t>
            </a:r>
            <a:r>
              <a:rPr lang="da-DK" sz="2400" dirty="0" smtClean="0"/>
              <a:t> </a:t>
            </a:r>
            <a:r>
              <a:rPr lang="da-DK" sz="2400" dirty="0" err="1" smtClean="0"/>
              <a:t>electric</a:t>
            </a:r>
            <a:r>
              <a:rPr lang="da-DK" sz="2400" dirty="0" smtClean="0"/>
              <a:t> </a:t>
            </a:r>
            <a:r>
              <a:rPr lang="da-DK" sz="2400" dirty="0" err="1" smtClean="0"/>
              <a:t>currents</a:t>
            </a:r>
            <a:r>
              <a:rPr lang="da-DK" sz="2400" dirty="0" smtClean="0"/>
              <a:t>)</a:t>
            </a:r>
          </a:p>
          <a:p>
            <a:pPr lvl="1"/>
            <a:r>
              <a:rPr lang="da-DK" sz="2400" dirty="0" err="1" smtClean="0"/>
              <a:t>Boundary</a:t>
            </a:r>
            <a:r>
              <a:rPr lang="da-DK" sz="2400" dirty="0" smtClean="0"/>
              <a:t> </a:t>
            </a:r>
            <a:r>
              <a:rPr lang="da-DK" sz="2400" dirty="0" err="1" smtClean="0"/>
              <a:t>conditions</a:t>
            </a:r>
            <a:r>
              <a:rPr lang="da-DK" sz="2400" dirty="0" smtClean="0"/>
              <a:t> (</a:t>
            </a:r>
            <a:r>
              <a:rPr lang="da-DK" sz="2400" dirty="0" err="1" smtClean="0"/>
              <a:t>vector</a:t>
            </a:r>
            <a:r>
              <a:rPr lang="da-DK" sz="2400" dirty="0" smtClean="0"/>
              <a:t> B-</a:t>
            </a:r>
            <a:r>
              <a:rPr lang="da-DK" sz="2400" dirty="0" err="1" smtClean="0"/>
              <a:t>field</a:t>
            </a:r>
            <a:r>
              <a:rPr lang="da-DK" sz="2400" dirty="0" smtClean="0"/>
              <a:t> at </a:t>
            </a:r>
            <a:r>
              <a:rPr lang="da-DK" sz="2400" dirty="0" err="1" smtClean="0"/>
              <a:t>boundaries</a:t>
            </a:r>
            <a:r>
              <a:rPr lang="da-DK" sz="2400" dirty="0" smtClean="0"/>
              <a:t>)</a:t>
            </a:r>
          </a:p>
          <a:p>
            <a:pPr lvl="1"/>
            <a:endParaRPr lang="da-DK" sz="2400" dirty="0"/>
          </a:p>
          <a:p>
            <a:r>
              <a:rPr lang="da-DK" sz="2800" dirty="0" smtClean="0"/>
              <a:t>PIC </a:t>
            </a:r>
            <a:r>
              <a:rPr lang="da-DK" sz="2800" dirty="0" err="1" smtClean="0"/>
              <a:t>setup</a:t>
            </a:r>
            <a:endParaRPr lang="da-DK" sz="2800" dirty="0"/>
          </a:p>
          <a:p>
            <a:pPr lvl="1"/>
            <a:r>
              <a:rPr lang="da-DK" sz="2400" dirty="0" smtClean="0"/>
              <a:t>Box </a:t>
            </a:r>
            <a:r>
              <a:rPr lang="da-DK" sz="2400" dirty="0" err="1" smtClean="0"/>
              <a:t>size</a:t>
            </a:r>
            <a:r>
              <a:rPr lang="da-DK" sz="2400" dirty="0" smtClean="0"/>
              <a:t> covers the ”</a:t>
            </a:r>
            <a:r>
              <a:rPr lang="da-DK" sz="2400" dirty="0" err="1" smtClean="0"/>
              <a:t>dome</a:t>
            </a:r>
            <a:r>
              <a:rPr lang="da-DK" sz="2400" dirty="0" smtClean="0"/>
              <a:t>” </a:t>
            </a:r>
            <a:r>
              <a:rPr lang="da-DK" sz="2400" dirty="0" err="1" smtClean="0"/>
              <a:t>structure</a:t>
            </a:r>
            <a:endParaRPr lang="da-DK" sz="2400" dirty="0" smtClean="0"/>
          </a:p>
          <a:p>
            <a:pPr lvl="2"/>
            <a:r>
              <a:rPr lang="da-DK" sz="2000" dirty="0" smtClean="0"/>
              <a:t>Stops </a:t>
            </a:r>
            <a:r>
              <a:rPr lang="da-DK" sz="2000" dirty="0" err="1" smtClean="0"/>
              <a:t>about</a:t>
            </a:r>
            <a:r>
              <a:rPr lang="da-DK" sz="2000" dirty="0" smtClean="0"/>
              <a:t> 1.3 Mm </a:t>
            </a:r>
            <a:r>
              <a:rPr lang="da-DK" sz="2000" dirty="0" err="1" smtClean="0"/>
              <a:t>above</a:t>
            </a:r>
            <a:r>
              <a:rPr lang="da-DK" sz="2000" dirty="0" smtClean="0"/>
              <a:t> the solar </a:t>
            </a:r>
            <a:r>
              <a:rPr lang="da-DK" sz="2000" dirty="0" err="1" smtClean="0"/>
              <a:t>surface</a:t>
            </a:r>
            <a:endParaRPr lang="da-DK" sz="2000" dirty="0" smtClean="0"/>
          </a:p>
          <a:p>
            <a:pPr lvl="1"/>
            <a:r>
              <a:rPr lang="da-DK" sz="2400" dirty="0" err="1" smtClean="0"/>
              <a:t>Mesh</a:t>
            </a:r>
            <a:r>
              <a:rPr lang="da-DK" sz="2400" dirty="0" smtClean="0"/>
              <a:t> </a:t>
            </a:r>
            <a:r>
              <a:rPr lang="da-DK" sz="2400" dirty="0" err="1" smtClean="0"/>
              <a:t>size</a:t>
            </a:r>
            <a:r>
              <a:rPr lang="da-DK" sz="2400" dirty="0" smtClean="0"/>
              <a:t> 70, 35, and 17.5 (!) km</a:t>
            </a:r>
          </a:p>
          <a:p>
            <a:pPr lvl="2"/>
            <a:r>
              <a:rPr lang="da-DK" sz="2000" dirty="0" smtClean="0"/>
              <a:t>The 17.5 resolution case has more </a:t>
            </a:r>
            <a:r>
              <a:rPr lang="da-DK" sz="2000" dirty="0" err="1" smtClean="0"/>
              <a:t>mesh</a:t>
            </a:r>
            <a:r>
              <a:rPr lang="da-DK" sz="2000" dirty="0" smtClean="0"/>
              <a:t> points (~ 3 billion) </a:t>
            </a:r>
            <a:r>
              <a:rPr lang="da-DK" sz="2000" dirty="0" err="1" smtClean="0"/>
              <a:t>than</a:t>
            </a:r>
            <a:r>
              <a:rPr lang="da-DK" sz="2000" dirty="0" smtClean="0"/>
              <a:t> </a:t>
            </a:r>
            <a:r>
              <a:rPr lang="da-DK" sz="2000" dirty="0" err="1" smtClean="0"/>
              <a:t>any</a:t>
            </a:r>
            <a:r>
              <a:rPr lang="da-DK" sz="2000" dirty="0" smtClean="0"/>
              <a:t> MHD model so far</a:t>
            </a:r>
          </a:p>
        </p:txBody>
      </p:sp>
    </p:spTree>
    <p:extLst>
      <p:ext uri="{BB962C8B-B14F-4D97-AF65-F5344CB8AC3E}">
        <p14:creationId xmlns:p14="http://schemas.microsoft.com/office/powerpoint/2010/main" val="6349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Particle</a:t>
            </a:r>
            <a:r>
              <a:rPr lang="da-DK" dirty="0" smtClean="0"/>
              <a:t>-in-</a:t>
            </a:r>
            <a:r>
              <a:rPr lang="da-DK" dirty="0" err="1" smtClean="0"/>
              <a:t>cell</a:t>
            </a:r>
            <a:r>
              <a:rPr lang="da-DK" dirty="0" smtClean="0"/>
              <a:t>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Field </a:t>
            </a:r>
            <a:r>
              <a:rPr lang="da-DK" dirty="0" err="1" smtClean="0"/>
              <a:t>equations</a:t>
            </a:r>
            <a:r>
              <a:rPr lang="da-DK" dirty="0" smtClean="0"/>
              <a:t> (Maxwell):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pPr lvl="2"/>
            <a:endParaRPr lang="da-DK" dirty="0"/>
          </a:p>
          <a:p>
            <a:r>
              <a:rPr lang="da-DK" dirty="0" smtClean="0"/>
              <a:t>Equations of motion (Newton):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55" y="2492896"/>
            <a:ext cx="3400900" cy="12574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7" y="5013176"/>
            <a:ext cx="2943636" cy="82879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16105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7543800" cy="786482"/>
          </a:xfrm>
        </p:spPr>
        <p:txBody>
          <a:bodyPr>
            <a:normAutofit/>
          </a:bodyPr>
          <a:lstStyle/>
          <a:p>
            <a:r>
              <a:rPr lang="da-DK" sz="3600" dirty="0" smtClean="0"/>
              <a:t>Large </a:t>
            </a:r>
            <a:r>
              <a:rPr lang="da-DK" sz="3600" dirty="0" err="1" smtClean="0"/>
              <a:t>scale</a:t>
            </a:r>
            <a:r>
              <a:rPr lang="da-DK" sz="3600" dirty="0" smtClean="0"/>
              <a:t> PIC-simulations</a:t>
            </a:r>
            <a:endParaRPr lang="en-US" sz="3600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11725"/>
          </a:xfrm>
        </p:spPr>
        <p:txBody>
          <a:bodyPr>
            <a:normAutofit/>
          </a:bodyPr>
          <a:lstStyle/>
          <a:p>
            <a:r>
              <a:rPr lang="da-DK" sz="2400" dirty="0" smtClean="0"/>
              <a:t>Copenhagen </a:t>
            </a:r>
            <a:r>
              <a:rPr lang="da-DK" sz="2400" b="1" i="1" dirty="0" err="1" smtClean="0"/>
              <a:t>PhotonPlasma</a:t>
            </a:r>
            <a:r>
              <a:rPr lang="da-DK" sz="2400" b="1" i="1" dirty="0" smtClean="0"/>
              <a:t> Code</a:t>
            </a:r>
          </a:p>
          <a:p>
            <a:pPr lvl="4"/>
            <a:endParaRPr lang="da-DK" sz="1800" b="1" i="1" dirty="0" smtClean="0"/>
          </a:p>
          <a:p>
            <a:pPr lvl="1"/>
            <a:r>
              <a:rPr lang="da-DK" sz="2000" b="1" dirty="0" smtClean="0"/>
              <a:t>MPI-</a:t>
            </a:r>
            <a:r>
              <a:rPr lang="da-DK" sz="2000" b="1" dirty="0" err="1" smtClean="0"/>
              <a:t>parallelized</a:t>
            </a:r>
            <a:r>
              <a:rPr lang="da-DK" sz="2000" b="1" dirty="0" smtClean="0"/>
              <a:t> PIC </a:t>
            </a:r>
            <a:r>
              <a:rPr lang="da-DK" sz="2000" b="1" dirty="0" err="1" smtClean="0"/>
              <a:t>code</a:t>
            </a:r>
            <a:endParaRPr lang="da-DK" sz="2000" b="1" dirty="0" smtClean="0"/>
          </a:p>
          <a:p>
            <a:pPr lvl="2"/>
            <a:r>
              <a:rPr lang="da-DK" sz="2000" dirty="0" err="1" smtClean="0"/>
              <a:t>Includes</a:t>
            </a:r>
            <a:r>
              <a:rPr lang="da-DK" sz="2000" dirty="0" smtClean="0"/>
              <a:t> </a:t>
            </a:r>
            <a:r>
              <a:rPr lang="da-DK" sz="2000" i="1" dirty="0" err="1" smtClean="0"/>
              <a:t>particle-interactions</a:t>
            </a:r>
            <a:endParaRPr lang="da-DK" sz="2000" i="1" dirty="0" smtClean="0"/>
          </a:p>
          <a:p>
            <a:pPr lvl="3"/>
            <a:r>
              <a:rPr lang="da-DK" sz="1800" dirty="0" smtClean="0"/>
              <a:t>Most relevant in the </a:t>
            </a:r>
            <a:r>
              <a:rPr lang="da-DK" sz="1800" dirty="0" err="1" smtClean="0"/>
              <a:t>corona</a:t>
            </a:r>
            <a:r>
              <a:rPr lang="da-DK" sz="1800" dirty="0" smtClean="0"/>
              <a:t>: </a:t>
            </a:r>
            <a:r>
              <a:rPr lang="da-DK" sz="1800" b="1" i="1" dirty="0" smtClean="0"/>
              <a:t>Coulomb </a:t>
            </a:r>
            <a:r>
              <a:rPr lang="da-DK" sz="1800" b="1" i="1" dirty="0" err="1" smtClean="0"/>
              <a:t>scattering</a:t>
            </a:r>
            <a:endParaRPr lang="da-DK" sz="1800" b="1" i="1" dirty="0" smtClean="0"/>
          </a:p>
          <a:p>
            <a:pPr lvl="3"/>
            <a:r>
              <a:rPr lang="da-DK" sz="1800" b="1" dirty="0" smtClean="0"/>
              <a:t>Modular</a:t>
            </a:r>
            <a:r>
              <a:rPr lang="da-DK" sz="1800" dirty="0" smtClean="0"/>
              <a:t>: </a:t>
            </a:r>
            <a:r>
              <a:rPr lang="da-DK" sz="1800" dirty="0" err="1" smtClean="0"/>
              <a:t>also</a:t>
            </a:r>
            <a:r>
              <a:rPr lang="da-DK" sz="1800" dirty="0" smtClean="0"/>
              <a:t> </a:t>
            </a:r>
            <a:r>
              <a:rPr lang="da-DK" sz="1800" dirty="0" err="1" smtClean="0"/>
              <a:t>Compton</a:t>
            </a:r>
            <a:r>
              <a:rPr lang="da-DK" sz="1800" dirty="0" smtClean="0"/>
              <a:t> </a:t>
            </a:r>
            <a:r>
              <a:rPr lang="da-DK" sz="1800" dirty="0" err="1" smtClean="0"/>
              <a:t>scattering</a:t>
            </a:r>
            <a:r>
              <a:rPr lang="da-DK" sz="1800" dirty="0" smtClean="0"/>
              <a:t>, pair </a:t>
            </a:r>
            <a:r>
              <a:rPr lang="da-DK" sz="1800" dirty="0" err="1" smtClean="0"/>
              <a:t>creation</a:t>
            </a:r>
            <a:r>
              <a:rPr lang="da-DK" sz="1800" dirty="0" smtClean="0"/>
              <a:t> &amp; </a:t>
            </a:r>
            <a:r>
              <a:rPr lang="da-DK" sz="1800" dirty="0" err="1" smtClean="0"/>
              <a:t>annihilation</a:t>
            </a:r>
            <a:r>
              <a:rPr lang="da-DK" sz="1800" dirty="0" smtClean="0"/>
              <a:t>, ...</a:t>
            </a:r>
          </a:p>
          <a:p>
            <a:pPr lvl="3"/>
            <a:r>
              <a:rPr lang="da-DK" sz="1800" dirty="0" err="1" smtClean="0"/>
              <a:t>Could</a:t>
            </a:r>
            <a:r>
              <a:rPr lang="da-DK" sz="1800" dirty="0" smtClean="0"/>
              <a:t> </a:t>
            </a:r>
            <a:r>
              <a:rPr lang="da-DK" sz="1800" dirty="0" err="1" smtClean="0"/>
              <a:t>also</a:t>
            </a:r>
            <a:r>
              <a:rPr lang="da-DK" sz="1800" dirty="0" smtClean="0"/>
              <a:t> do </a:t>
            </a:r>
            <a:r>
              <a:rPr lang="da-DK" sz="1800" b="1" dirty="0" err="1" smtClean="0"/>
              <a:t>collisional</a:t>
            </a:r>
            <a:r>
              <a:rPr lang="da-DK" sz="1800" b="1" dirty="0" smtClean="0"/>
              <a:t>, time dependent </a:t>
            </a:r>
            <a:r>
              <a:rPr lang="da-DK" sz="1800" b="1" dirty="0" err="1" smtClean="0"/>
              <a:t>ionization</a:t>
            </a:r>
            <a:r>
              <a:rPr lang="da-DK" sz="1800" b="1" dirty="0" smtClean="0"/>
              <a:t> </a:t>
            </a:r>
            <a:r>
              <a:rPr lang="da-DK" sz="1800" dirty="0" err="1" smtClean="0"/>
              <a:t>this</a:t>
            </a:r>
            <a:r>
              <a:rPr lang="da-DK" sz="1800" dirty="0" smtClean="0"/>
              <a:t> </a:t>
            </a:r>
            <a:r>
              <a:rPr lang="da-DK" sz="1800" dirty="0" err="1" smtClean="0"/>
              <a:t>way</a:t>
            </a:r>
            <a:r>
              <a:rPr lang="da-DK" sz="1800" dirty="0" smtClean="0"/>
              <a:t>!</a:t>
            </a:r>
          </a:p>
          <a:p>
            <a:pPr lvl="4"/>
            <a:endParaRPr lang="da-DK" sz="1800" dirty="0" smtClean="0"/>
          </a:p>
          <a:p>
            <a:pPr lvl="2"/>
            <a:r>
              <a:rPr lang="da-DK" sz="2000" b="1" i="1" dirty="0" err="1" smtClean="0"/>
              <a:t>Scales</a:t>
            </a:r>
            <a:r>
              <a:rPr lang="da-DK" sz="2000" b="1" i="1" dirty="0" smtClean="0"/>
              <a:t> to </a:t>
            </a:r>
            <a:r>
              <a:rPr lang="da-DK" sz="2000" b="1" i="1" dirty="0" err="1" smtClean="0"/>
              <a:t>thousands</a:t>
            </a:r>
            <a:r>
              <a:rPr lang="da-DK" sz="2000" b="1" i="1" dirty="0" smtClean="0"/>
              <a:t> of </a:t>
            </a:r>
            <a:r>
              <a:rPr lang="da-DK" sz="2000" b="1" i="1" dirty="0" err="1" smtClean="0"/>
              <a:t>CPUs</a:t>
            </a:r>
            <a:r>
              <a:rPr lang="da-DK" sz="2000" b="1" i="1" dirty="0" smtClean="0"/>
              <a:t> / </a:t>
            </a:r>
            <a:r>
              <a:rPr lang="da-DK" sz="2000" b="1" i="1" dirty="0" err="1" smtClean="0"/>
              <a:t>cores</a:t>
            </a:r>
            <a:endParaRPr lang="da-DK" sz="2000" b="1" i="1" dirty="0" smtClean="0"/>
          </a:p>
          <a:p>
            <a:pPr lvl="3"/>
            <a:r>
              <a:rPr lang="da-DK" sz="1800" dirty="0" err="1" smtClean="0"/>
              <a:t>Pleiades</a:t>
            </a:r>
            <a:r>
              <a:rPr lang="da-DK" sz="1800" dirty="0" smtClean="0"/>
              <a:t> (NASA/</a:t>
            </a:r>
            <a:r>
              <a:rPr lang="da-DK" sz="1800" dirty="0" err="1" smtClean="0"/>
              <a:t>Ames</a:t>
            </a:r>
            <a:r>
              <a:rPr lang="da-DK" sz="1800" dirty="0" smtClean="0"/>
              <a:t>); ~47.000 </a:t>
            </a:r>
            <a:r>
              <a:rPr lang="da-DK" sz="1800" dirty="0" err="1" smtClean="0"/>
              <a:t>cores</a:t>
            </a:r>
            <a:r>
              <a:rPr lang="da-DK" sz="1800" dirty="0" smtClean="0"/>
              <a:t>, </a:t>
            </a:r>
            <a:r>
              <a:rPr lang="da-DK" sz="1800" dirty="0" err="1" smtClean="0"/>
              <a:t>tested</a:t>
            </a:r>
            <a:r>
              <a:rPr lang="da-DK" sz="1800" dirty="0" smtClean="0"/>
              <a:t> up to </a:t>
            </a:r>
            <a:r>
              <a:rPr lang="da-DK" sz="1800" b="1" i="1" dirty="0" smtClean="0"/>
              <a:t>4096 </a:t>
            </a:r>
            <a:r>
              <a:rPr lang="da-DK" sz="1800" b="1" i="1" dirty="0" err="1" smtClean="0"/>
              <a:t>cores</a:t>
            </a:r>
            <a:endParaRPr lang="da-DK" sz="1800" b="1" i="1" dirty="0" smtClean="0"/>
          </a:p>
          <a:p>
            <a:pPr lvl="3"/>
            <a:r>
              <a:rPr lang="da-DK" sz="1800" dirty="0" err="1" smtClean="0"/>
              <a:t>Uses</a:t>
            </a:r>
            <a:r>
              <a:rPr lang="da-DK" sz="1800" dirty="0" smtClean="0"/>
              <a:t> </a:t>
            </a:r>
            <a:r>
              <a:rPr lang="da-DK" sz="1800" b="1" i="1" dirty="0" err="1" smtClean="0"/>
              <a:t>about</a:t>
            </a:r>
            <a:r>
              <a:rPr lang="da-DK" sz="1800" b="1" i="1" dirty="0" smtClean="0"/>
              <a:t> 1 </a:t>
            </a:r>
            <a:r>
              <a:rPr lang="da-DK" sz="1800" b="1" i="1" dirty="0" err="1" smtClean="0"/>
              <a:t>core-microseconds</a:t>
            </a:r>
            <a:r>
              <a:rPr lang="da-DK" sz="1800" b="1" i="1" dirty="0" smtClean="0"/>
              <a:t> per </a:t>
            </a:r>
            <a:r>
              <a:rPr lang="da-DK" sz="1800" b="1" i="1" dirty="0" err="1" smtClean="0"/>
              <a:t>particle-update</a:t>
            </a:r>
            <a:endParaRPr lang="da-DK" sz="1800" b="1" i="1" dirty="0" smtClean="0"/>
          </a:p>
          <a:p>
            <a:pPr lvl="4"/>
            <a:r>
              <a:rPr lang="da-DK" sz="1800" dirty="0" smtClean="0"/>
              <a:t>(95% </a:t>
            </a:r>
            <a:r>
              <a:rPr lang="da-DK" sz="1800" dirty="0" err="1" smtClean="0"/>
              <a:t>efficiency</a:t>
            </a:r>
            <a:r>
              <a:rPr lang="da-DK" sz="1800" dirty="0" smtClean="0"/>
              <a:t> from 8 to 4096 </a:t>
            </a:r>
            <a:r>
              <a:rPr lang="da-DK" sz="1800" dirty="0" err="1" smtClean="0"/>
              <a:t>cores</a:t>
            </a:r>
            <a:r>
              <a:rPr lang="da-DK" sz="1800" dirty="0" smtClean="0"/>
              <a:t>)</a:t>
            </a:r>
          </a:p>
          <a:p>
            <a:pPr lvl="4"/>
            <a:endParaRPr lang="da-DK" sz="1800" dirty="0" smtClean="0"/>
          </a:p>
          <a:p>
            <a:pPr lvl="3"/>
            <a:endParaRPr lang="da-DK" sz="1800" dirty="0" smtClean="0"/>
          </a:p>
        </p:txBody>
      </p:sp>
      <p:pic>
        <p:nvPicPr>
          <p:cNvPr id="4" name="Picture 3" descr="pic ske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0700"/>
            <a:ext cx="9144000" cy="2222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2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82758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PIC Scaling</a:t>
            </a:r>
            <a:endParaRPr kumimoji="0" lang="da-DK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sp>
        <p:nvSpPr>
          <p:cNvPr id="3" name="Subtitle 4"/>
          <p:cNvSpPr>
            <a:spLocks noGrp="1"/>
          </p:cNvSpPr>
          <p:nvPr>
            <p:ph type="subTitle" idx="4294967295"/>
          </p:nvPr>
        </p:nvSpPr>
        <p:spPr>
          <a:xfrm>
            <a:off x="430213" y="1557338"/>
            <a:ext cx="8713787" cy="5111750"/>
          </a:xfrm>
        </p:spPr>
        <p:txBody>
          <a:bodyPr>
            <a:normAutofit/>
          </a:bodyPr>
          <a:lstStyle/>
          <a:p>
            <a:pPr algn="l"/>
            <a:r>
              <a:rPr lang="en-GB" b="1" dirty="0" err="1" smtClean="0">
                <a:latin typeface="Dotum" pitchFamily="34" charset="-127"/>
                <a:ea typeface="Dotum" pitchFamily="34" charset="-127"/>
              </a:rPr>
              <a:t>Gyroradius</a:t>
            </a:r>
            <a:r>
              <a:rPr lang="en-GB" b="1" dirty="0" smtClean="0">
                <a:latin typeface="Dotum" pitchFamily="34" charset="-127"/>
                <a:ea typeface="Dotum" pitchFamily="34" charset="-127"/>
              </a:rPr>
              <a:t>: </a:t>
            </a:r>
            <a:endParaRPr lang="en-GB" sz="2800" dirty="0" smtClean="0">
              <a:latin typeface="Dotum" pitchFamily="34" charset="-127"/>
              <a:ea typeface="Dotum" pitchFamily="34" charset="-127"/>
            </a:endParaRPr>
          </a:p>
          <a:p>
            <a:pPr algn="l"/>
            <a:endParaRPr lang="en-GB" sz="2800" dirty="0" smtClean="0">
              <a:latin typeface="Dotum" pitchFamily="34" charset="-127"/>
              <a:ea typeface="Dotum" pitchFamily="34" charset="-127"/>
            </a:endParaRPr>
          </a:p>
          <a:p>
            <a:pPr algn="l"/>
            <a:endParaRPr lang="en-GB" sz="2800" dirty="0" smtClean="0">
              <a:latin typeface="Dotum" pitchFamily="34" charset="-127"/>
              <a:ea typeface="Dotum" pitchFamily="34" charset="-127"/>
            </a:endParaRPr>
          </a:p>
          <a:p>
            <a:pPr algn="l"/>
            <a:endParaRPr lang="en-GB" sz="2800" dirty="0" smtClean="0">
              <a:latin typeface="Dotum" pitchFamily="34" charset="-127"/>
              <a:ea typeface="Dotum" pitchFamily="34" charset="-127"/>
            </a:endParaRPr>
          </a:p>
          <a:p>
            <a:pPr algn="l"/>
            <a:r>
              <a:rPr lang="en-GB" b="1" dirty="0" smtClean="0">
                <a:latin typeface="Dotum" pitchFamily="34" charset="-127"/>
                <a:ea typeface="Dotum" pitchFamily="34" charset="-127"/>
              </a:rPr>
              <a:t>Debye length</a:t>
            </a:r>
            <a:r>
              <a:rPr lang="en-GB" dirty="0" smtClean="0">
                <a:latin typeface="Dotum" pitchFamily="34" charset="-127"/>
                <a:ea typeface="Dotum" pitchFamily="34" charset="-127"/>
              </a:rPr>
              <a:t>: </a:t>
            </a:r>
            <a:endParaRPr lang="de-CH" sz="2800" dirty="0" smtClean="0">
              <a:latin typeface="Dotum" pitchFamily="34" charset="-127"/>
              <a:ea typeface="Dotum" pitchFamily="34" charset="-127"/>
            </a:endParaRPr>
          </a:p>
          <a:p>
            <a:pPr algn="l"/>
            <a:endParaRPr lang="de-CH" sz="2800" dirty="0" smtClean="0">
              <a:latin typeface="Dotum" pitchFamily="34" charset="-127"/>
              <a:ea typeface="Dotum" pitchFamily="34" charset="-127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Gyroradi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2074957"/>
            <a:ext cx="4506639" cy="1354043"/>
          </a:xfrm>
          <a:prstGeom prst="rect">
            <a:avLst/>
          </a:prstGeom>
        </p:spPr>
      </p:pic>
      <p:pic>
        <p:nvPicPr>
          <p:cNvPr id="9" name="Picture 8" descr="debye_leng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3320" y="4314079"/>
            <a:ext cx="4267572" cy="15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82758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PIC Scaling</a:t>
            </a:r>
            <a:endParaRPr kumimoji="0" lang="da-DK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sp>
        <p:nvSpPr>
          <p:cNvPr id="9" name="Subtitle 4"/>
          <p:cNvSpPr>
            <a:spLocks noGrp="1"/>
          </p:cNvSpPr>
          <p:nvPr>
            <p:ph type="subTitle" idx="4294967295"/>
          </p:nvPr>
        </p:nvSpPr>
        <p:spPr>
          <a:xfrm>
            <a:off x="0" y="1341438"/>
            <a:ext cx="8496300" cy="4967287"/>
          </a:xfrm>
        </p:spPr>
        <p:txBody>
          <a:bodyPr>
            <a:noAutofit/>
          </a:bodyPr>
          <a:lstStyle/>
          <a:p>
            <a:pPr marL="339725" indent="-339725" algn="l">
              <a:spcAft>
                <a:spcPts val="1425"/>
              </a:spcAft>
              <a:buSzPct val="45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L_Debye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~ 0.5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dx</a:t>
            </a:r>
            <a:endParaRPr lang="en-US" sz="2000" dirty="0" smtClean="0">
              <a:latin typeface="Dotum" pitchFamily="34" charset="-127"/>
              <a:ea typeface="Dotum" pitchFamily="34" charset="-127"/>
            </a:endParaRPr>
          </a:p>
          <a:p>
            <a:pPr marL="339725" indent="-339725" algn="l">
              <a:spcAft>
                <a:spcPts val="1425"/>
              </a:spcAft>
              <a:buSzPct val="45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L_skin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~ 6 - 8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dx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 &gt; 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L_Debye</a:t>
            </a:r>
            <a:endParaRPr lang="en-US" sz="2000" dirty="0" smtClean="0">
              <a:latin typeface="Dotum" pitchFamily="34" charset="-127"/>
              <a:ea typeface="Dotum" pitchFamily="34" charset="-127"/>
            </a:endParaRPr>
          </a:p>
          <a:p>
            <a:pPr marL="339725" indent="-339725" algn="l">
              <a:spcAft>
                <a:spcPts val="1425"/>
              </a:spcAft>
              <a:buSzPct val="45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v_drift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&lt;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v_thermal_ion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~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v_sound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&lt;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v_Alfven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&lt; </a:t>
            </a:r>
            <a:r>
              <a:rPr lang="en-US" sz="2000" dirty="0" err="1" smtClean="0">
                <a:latin typeface="Dotum" pitchFamily="34" charset="-127"/>
                <a:ea typeface="Dotum" pitchFamily="34" charset="-127"/>
              </a:rPr>
              <a:t>v_thermal_electron</a:t>
            </a:r>
            <a:r>
              <a:rPr lang="en-US" sz="2000" dirty="0" smtClean="0">
                <a:latin typeface="Dotum" pitchFamily="34" charset="-127"/>
                <a:ea typeface="Dotum" pitchFamily="34" charset="-127"/>
              </a:rPr>
              <a:t> &lt; c</a:t>
            </a:r>
            <a:endParaRPr lang="da-DK" sz="2000" dirty="0" smtClean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10" name="Picture 9" descr="snap_initia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39852" y="2096852"/>
            <a:ext cx="2376264" cy="4176464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5400000" flipH="1" flipV="1">
            <a:off x="5796930" y="4148286"/>
            <a:ext cx="2304256" cy="1588"/>
          </a:xfrm>
          <a:prstGeom prst="straightConnector1">
            <a:avLst/>
          </a:prstGeom>
          <a:ln w="31750">
            <a:solidFill>
              <a:schemeClr val="tx2">
                <a:lumMod val="20000"/>
                <a:lumOff val="80000"/>
              </a:schemeClr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92280" y="3861048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Dotum" pitchFamily="34" charset="-127"/>
                <a:ea typeface="Dotum" pitchFamily="34" charset="-127"/>
              </a:rPr>
              <a:t>100 Mm</a:t>
            </a:r>
            <a:endParaRPr lang="da-DK" sz="2000" dirty="0">
              <a:latin typeface="Dotum" pitchFamily="34" charset="-127"/>
              <a:ea typeface="Dotum" pitchFamily="34" charset="-127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39752" y="5589240"/>
            <a:ext cx="4320480" cy="472118"/>
            <a:chOff x="2627784" y="6488668"/>
            <a:chExt cx="4320480" cy="472118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2627784" y="6488668"/>
              <a:ext cx="4320480" cy="38264"/>
            </a:xfrm>
            <a:prstGeom prst="straightConnector1">
              <a:avLst/>
            </a:prstGeom>
            <a:ln w="31750">
              <a:solidFill>
                <a:schemeClr val="tx2">
                  <a:lumMod val="20000"/>
                  <a:lumOff val="80000"/>
                </a:schemeClr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211960" y="6560676"/>
              <a:ext cx="1159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Dotum" pitchFamily="34" charset="-127"/>
                  <a:ea typeface="Dotum" pitchFamily="34" charset="-127"/>
                </a:rPr>
                <a:t>175 Mm</a:t>
              </a:r>
              <a:endParaRPr lang="da-DK" sz="2000" dirty="0">
                <a:latin typeface="Dotum" pitchFamily="34" charset="-127"/>
                <a:ea typeface="Dotum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383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</a:t>
            </a:r>
            <a:r>
              <a:rPr lang="en-US" dirty="0" smtClean="0"/>
              <a:t>issue</a:t>
            </a:r>
            <a:endParaRPr lang="en-US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Magneto-hydrodynamics (MHD)</a:t>
            </a:r>
          </a:p>
          <a:p>
            <a:pPr lvl="1"/>
            <a:r>
              <a:rPr lang="en-US" dirty="0" smtClean="0"/>
              <a:t>Assumptions, break-down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Charged </a:t>
            </a:r>
            <a:r>
              <a:rPr lang="en-US" dirty="0"/>
              <a:t>particle motion in given </a:t>
            </a:r>
            <a:r>
              <a:rPr lang="en-US" b="1" dirty="0"/>
              <a:t>E </a:t>
            </a:r>
            <a:r>
              <a:rPr lang="en-US" dirty="0"/>
              <a:t>&amp; </a:t>
            </a:r>
            <a:r>
              <a:rPr lang="en-US" b="1" dirty="0"/>
              <a:t>B</a:t>
            </a:r>
          </a:p>
          <a:p>
            <a:pPr lvl="1"/>
            <a:r>
              <a:rPr lang="en-US" dirty="0"/>
              <a:t>.. including how to treat this numerically</a:t>
            </a:r>
          </a:p>
          <a:p>
            <a:pPr lvl="2"/>
            <a:endParaRPr lang="en-US" b="1" dirty="0"/>
          </a:p>
          <a:p>
            <a:r>
              <a:rPr lang="en-US" dirty="0"/>
              <a:t>Plasma (collective) behavior</a:t>
            </a:r>
          </a:p>
          <a:p>
            <a:pPr lvl="1"/>
            <a:r>
              <a:rPr lang="en-US" dirty="0" err="1"/>
              <a:t>Collisionless</a:t>
            </a:r>
            <a:endParaRPr lang="en-US" dirty="0"/>
          </a:p>
          <a:p>
            <a:pPr lvl="1"/>
            <a:r>
              <a:rPr lang="en-US" dirty="0"/>
              <a:t>With collisions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Code </a:t>
            </a:r>
            <a:r>
              <a:rPr lang="da-DK" dirty="0" err="1" smtClean="0"/>
              <a:t>Scaling</a:t>
            </a:r>
            <a:r>
              <a:rPr lang="da-DK" dirty="0" smtClean="0"/>
              <a:t> </a:t>
            </a:r>
            <a:r>
              <a:rPr lang="da-DK" dirty="0" smtClean="0"/>
              <a:t>on JUGENE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Both</a:t>
            </a:r>
            <a:r>
              <a:rPr lang="da-DK" dirty="0" smtClean="0"/>
              <a:t> the MHD </a:t>
            </a:r>
            <a:r>
              <a:rPr lang="da-DK" dirty="0" err="1" smtClean="0"/>
              <a:t>code</a:t>
            </a:r>
            <a:r>
              <a:rPr lang="da-DK" dirty="0" smtClean="0"/>
              <a:t> and the PIC </a:t>
            </a:r>
            <a:r>
              <a:rPr lang="da-DK" dirty="0" err="1" smtClean="0"/>
              <a:t>code</a:t>
            </a:r>
            <a:r>
              <a:rPr lang="da-DK" dirty="0" smtClean="0"/>
              <a:t> </a:t>
            </a:r>
            <a:r>
              <a:rPr lang="da-DK" dirty="0" err="1" smtClean="0"/>
              <a:t>scale</a:t>
            </a:r>
            <a:r>
              <a:rPr lang="da-DK" dirty="0" smtClean="0"/>
              <a:t> to the </a:t>
            </a:r>
            <a:r>
              <a:rPr lang="da-DK" dirty="0" err="1" smtClean="0"/>
              <a:t>full</a:t>
            </a:r>
            <a:r>
              <a:rPr lang="da-DK" dirty="0" smtClean="0"/>
              <a:t> </a:t>
            </a:r>
            <a:r>
              <a:rPr lang="da-DK" dirty="0" err="1" smtClean="0"/>
              <a:t>size</a:t>
            </a:r>
            <a:r>
              <a:rPr lang="da-DK" dirty="0" smtClean="0"/>
              <a:t> of the </a:t>
            </a:r>
            <a:r>
              <a:rPr lang="da-DK" dirty="0" err="1" smtClean="0"/>
              <a:t>machine</a:t>
            </a:r>
            <a:r>
              <a:rPr lang="da-DK" dirty="0" smtClean="0"/>
              <a:t> (2</a:t>
            </a:r>
            <a:r>
              <a:rPr lang="da-DK" baseline="30000" dirty="0" smtClean="0"/>
              <a:t>18 </a:t>
            </a:r>
            <a:r>
              <a:rPr lang="da-DK" dirty="0" err="1" smtClean="0"/>
              <a:t>cores</a:t>
            </a:r>
            <a:r>
              <a:rPr lang="da-DK" dirty="0" smtClean="0"/>
              <a:t>) !</a:t>
            </a:r>
            <a:endParaRPr lang="en-US" dirty="0"/>
          </a:p>
        </p:txBody>
      </p:sp>
      <p:pic>
        <p:nvPicPr>
          <p:cNvPr id="4" name="Picture 3" descr="mhd_pic_scal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4" y="3116929"/>
            <a:ext cx="7344816" cy="3307556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1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683568" y="1"/>
            <a:ext cx="6408712" cy="980728"/>
          </a:xfrm>
        </p:spPr>
        <p:txBody>
          <a:bodyPr/>
          <a:lstStyle/>
          <a:p>
            <a:r>
              <a:rPr lang="en-GB" sz="44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Vertical Projection</a:t>
            </a:r>
            <a:endParaRPr lang="da-DK" sz="44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7" name="Picture 6" descr="jj_iz=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5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683568" y="1"/>
            <a:ext cx="6336704" cy="1340768"/>
          </a:xfrm>
        </p:spPr>
        <p:txBody>
          <a:bodyPr/>
          <a:lstStyle/>
          <a:p>
            <a:r>
              <a:rPr lang="en-GB" sz="44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Horizontal Projection</a:t>
            </a:r>
            <a:endParaRPr lang="da-DK" sz="44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7" name="Picture 6" descr="jj_iy=2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0848"/>
            <a:ext cx="9144000" cy="33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70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4294967295"/>
          </p:nvPr>
        </p:nvSpPr>
        <p:spPr>
          <a:xfrm>
            <a:off x="0" y="-381000"/>
            <a:ext cx="7772400" cy="107315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Current density in the null planes</a:t>
            </a:r>
            <a:endParaRPr lang="da-DK" sz="28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209800" y="5257800"/>
            <a:ext cx="457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70602"/>
            <a:ext cx="1905000" cy="107739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2209800" y="2438400"/>
            <a:ext cx="457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0" y="4723314"/>
            <a:ext cx="1858439" cy="1159224"/>
          </a:xfrm>
          <a:prstGeom prst="rect">
            <a:avLst/>
          </a:prstGeom>
        </p:spPr>
      </p:pic>
      <p:pic>
        <p:nvPicPr>
          <p:cNvPr id="10" name="run5_current_y500kb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57400" y="3861048"/>
            <a:ext cx="5941046" cy="2177440"/>
          </a:xfrm>
          <a:prstGeom prst="rect">
            <a:avLst/>
          </a:prstGeom>
        </p:spPr>
      </p:pic>
      <p:pic>
        <p:nvPicPr>
          <p:cNvPr id="11" name="run5_current_z_500kbp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059833" y="829330"/>
            <a:ext cx="5688632" cy="32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90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da-DK" dirty="0" err="1" smtClean="0"/>
              <a:t>Impact</a:t>
            </a:r>
            <a:r>
              <a:rPr lang="da-DK" dirty="0" smtClean="0"/>
              <a:t> </a:t>
            </a:r>
            <a:r>
              <a:rPr lang="da-DK" dirty="0" err="1" smtClean="0"/>
              <a:t>area</a:t>
            </a:r>
            <a:r>
              <a:rPr lang="da-DK" dirty="0" smtClean="0"/>
              <a:t> of </a:t>
            </a:r>
            <a:r>
              <a:rPr lang="da-DK" dirty="0" err="1" smtClean="0"/>
              <a:t>electrons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9722" y="1385101"/>
            <a:ext cx="5344556" cy="482384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6093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05496" y="21585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Comparison with TRACE and RHESSI observations</a:t>
            </a:r>
            <a:endParaRPr kumimoji="0" lang="da-DK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pic>
        <p:nvPicPr>
          <p:cNvPr id="5" name="Image 5" descr="Tra_rhessi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988840"/>
            <a:ext cx="4198474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28529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860032" y="5949280"/>
            <a:ext cx="4283968" cy="3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Image: </a:t>
            </a:r>
            <a:r>
              <a:rPr kumimoji="0" lang="en-GB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H.Reid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 </a:t>
            </a:r>
            <a:endParaRPr kumimoji="0" lang="da-DK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220486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Dotum" pitchFamily="34" charset="-127"/>
                <a:ea typeface="Dotum" pitchFamily="34" charset="-127"/>
              </a:rPr>
              <a:t>12-25 </a:t>
            </a:r>
            <a:r>
              <a:rPr lang="en-GB" dirty="0" err="1" smtClean="0">
                <a:latin typeface="Dotum" pitchFamily="34" charset="-127"/>
                <a:ea typeface="Dotum" pitchFamily="34" charset="-127"/>
              </a:rPr>
              <a:t>keV</a:t>
            </a:r>
            <a:r>
              <a:rPr lang="en-GB" dirty="0" smtClean="0">
                <a:latin typeface="Dotum" pitchFamily="34" charset="-127"/>
                <a:ea typeface="Dotum" pitchFamily="34" charset="-127"/>
              </a:rPr>
              <a:t> (&gt;50%)</a:t>
            </a:r>
            <a:endParaRPr lang="en-GB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680" y="2636912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Dotum" pitchFamily="34" charset="-127"/>
                <a:ea typeface="Dotum" pitchFamily="34" charset="-127"/>
              </a:rPr>
              <a:t>25-100 </a:t>
            </a:r>
            <a:r>
              <a:rPr lang="en-GB" dirty="0" err="1" smtClean="0">
                <a:latin typeface="Dotum" pitchFamily="34" charset="-127"/>
                <a:ea typeface="Dotum" pitchFamily="34" charset="-127"/>
              </a:rPr>
              <a:t>keV</a:t>
            </a:r>
            <a:r>
              <a:rPr lang="en-GB" dirty="0" smtClean="0">
                <a:latin typeface="Dotum" pitchFamily="34" charset="-127"/>
                <a:ea typeface="Dotum" pitchFamily="34" charset="-127"/>
              </a:rPr>
              <a:t> (&gt;50%)</a:t>
            </a:r>
            <a:endParaRPr lang="en-GB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28498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0"/>
              </a:spcBef>
              <a:defRPr/>
            </a:pPr>
            <a:r>
              <a:rPr lang="en-GB" sz="2000" dirty="0" smtClean="0">
                <a:latin typeface="Dotum" pitchFamily="34" charset="-127"/>
                <a:ea typeface="Dotum" pitchFamily="34" charset="-127"/>
              </a:rPr>
              <a:t>       A dense electrons beam is accelerated by E//B in the reconnection region and travels down the inner spine and along the fan magnetic field lines. The impact on the photosphere creates X-rays and UV emission.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2019309"/>
            <a:ext cx="4860032" cy="3857963"/>
            <a:chOff x="0" y="2019309"/>
            <a:chExt cx="4860032" cy="3857963"/>
          </a:xfrm>
        </p:grpSpPr>
        <p:pic>
          <p:nvPicPr>
            <p:cNvPr id="13" name="Picture 12" descr="image_j_para_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19309"/>
              <a:ext cx="4860032" cy="3857963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rot="16200000" flipV="1">
              <a:off x="1871700" y="3537012"/>
              <a:ext cx="1944216" cy="1152128"/>
            </a:xfrm>
            <a:prstGeom prst="straightConnector1">
              <a:avLst/>
            </a:prstGeom>
            <a:ln w="44450">
              <a:solidFill>
                <a:srgbClr val="C0C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3"/>
            <p:cNvSpPr txBox="1">
              <a:spLocks/>
            </p:cNvSpPr>
            <p:nvPr/>
          </p:nvSpPr>
          <p:spPr>
            <a:xfrm>
              <a:off x="2627784" y="5013176"/>
              <a:ext cx="1584176" cy="72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2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Dotum" pitchFamily="34" charset="-127"/>
                  <a:ea typeface="Dotum" pitchFamily="34" charset="-127"/>
                  <a:cs typeface="+mj-cs"/>
                </a:rPr>
                <a:t>J//B maximum</a:t>
              </a:r>
              <a:endParaRPr kumimoji="0" lang="da-DK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4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58490"/>
          </a:xfrm>
        </p:spPr>
        <p:txBody>
          <a:bodyPr/>
          <a:lstStyle/>
          <a:p>
            <a:r>
              <a:rPr lang="da-DK" dirty="0" smtClean="0"/>
              <a:t>Energy distribution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480148" cy="518318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25021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Different</a:t>
            </a:r>
            <a:r>
              <a:rPr lang="da-DK" dirty="0" smtClean="0"/>
              <a:t> simulations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687484" cy="442974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13110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23528" y="-459432"/>
            <a:ext cx="849694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800" b="1" dirty="0" smtClean="0">
                <a:latin typeface="Dotum" pitchFamily="34" charset="-127"/>
                <a:ea typeface="Dotum" pitchFamily="34" charset="-127"/>
              </a:rPr>
              <a:t>Energy histogram, sampled from </a:t>
            </a:r>
            <a:r>
              <a:rPr lang="en-GB" sz="2800" b="1" dirty="0" err="1" smtClean="0">
                <a:latin typeface="Dotum" pitchFamily="34" charset="-127"/>
                <a:ea typeface="Dotum" pitchFamily="34" charset="-127"/>
              </a:rPr>
              <a:t>N</a:t>
            </a:r>
            <a:r>
              <a:rPr lang="en-GB" sz="2800" b="1" baseline="-25000" dirty="0" err="1" smtClean="0">
                <a:latin typeface="Dotum" pitchFamily="34" charset="-127"/>
                <a:ea typeface="Dotum" pitchFamily="34" charset="-127"/>
              </a:rPr>
              <a:t>tot</a:t>
            </a:r>
            <a:r>
              <a:rPr lang="en-GB" sz="2800" b="1" dirty="0" smtClean="0">
                <a:latin typeface="Dotum" pitchFamily="34" charset="-127"/>
                <a:ea typeface="Dotum" pitchFamily="34" charset="-127"/>
              </a:rPr>
              <a:t>=1.35 10</a:t>
            </a:r>
            <a:r>
              <a:rPr lang="en-GB" sz="2800" b="1" baseline="30000" dirty="0" smtClean="0">
                <a:latin typeface="Dotum" pitchFamily="34" charset="-127"/>
                <a:ea typeface="Dotum" pitchFamily="34" charset="-127"/>
              </a:rPr>
              <a:t>11</a:t>
            </a:r>
            <a:r>
              <a:rPr lang="en-GB" sz="2800" b="1" dirty="0" smtClean="0">
                <a:latin typeface="Dotum" pitchFamily="34" charset="-127"/>
                <a:ea typeface="Dotum" pitchFamily="34" charset="-127"/>
              </a:rPr>
              <a:t> </a:t>
            </a:r>
            <a:endParaRPr lang="da-DK" sz="2800" b="1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  <p:sp>
        <p:nvSpPr>
          <p:cNvPr id="17" name="Rectangle 16"/>
          <p:cNvSpPr/>
          <p:nvPr/>
        </p:nvSpPr>
        <p:spPr>
          <a:xfrm>
            <a:off x="3585490" y="1989746"/>
            <a:ext cx="871297" cy="88586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68960"/>
            <a:ext cx="4905375" cy="3190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4365105"/>
            <a:ext cx="3769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dN</a:t>
            </a:r>
            <a:r>
              <a:rPr lang="en-GB" dirty="0" smtClean="0"/>
              <a:t>/</a:t>
            </a:r>
            <a:r>
              <a:rPr lang="en-GB" dirty="0" err="1" smtClean="0"/>
              <a:t>dE</a:t>
            </a:r>
            <a:r>
              <a:rPr lang="en-GB" dirty="0" smtClean="0"/>
              <a:t> power-law index of -1.75 Implies that the electric current is mainly carried by the low energy electrons, while energy is mainly carried by the high energy ones.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1052736"/>
            <a:ext cx="3769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histograms here show </a:t>
            </a:r>
            <a:r>
              <a:rPr lang="en-GB" dirty="0" err="1" smtClean="0"/>
              <a:t>dN</a:t>
            </a:r>
            <a:r>
              <a:rPr lang="en-GB" dirty="0" smtClean="0"/>
              <a:t>/</a:t>
            </a:r>
            <a:r>
              <a:rPr lang="en-GB" dirty="0" err="1" smtClean="0"/>
              <a:t>dlnE</a:t>
            </a:r>
            <a:r>
              <a:rPr lang="en-GB" dirty="0" smtClean="0"/>
              <a:t>  = E </a:t>
            </a:r>
            <a:r>
              <a:rPr lang="en-GB" dirty="0" err="1" smtClean="0"/>
              <a:t>dN</a:t>
            </a:r>
            <a:r>
              <a:rPr lang="en-GB" dirty="0" smtClean="0"/>
              <a:t>/</a:t>
            </a:r>
            <a:r>
              <a:rPr lang="en-GB" dirty="0" err="1" smtClean="0"/>
              <a:t>dE</a:t>
            </a:r>
            <a:r>
              <a:rPr lang="en-GB" dirty="0" smtClean="0"/>
              <a:t>, so the </a:t>
            </a:r>
            <a:r>
              <a:rPr lang="en-GB" dirty="0" err="1" smtClean="0"/>
              <a:t>dN</a:t>
            </a:r>
            <a:r>
              <a:rPr lang="en-GB" dirty="0" smtClean="0"/>
              <a:t>/</a:t>
            </a:r>
            <a:r>
              <a:rPr lang="en-GB" dirty="0" err="1" smtClean="0"/>
              <a:t>dE</a:t>
            </a:r>
            <a:r>
              <a:rPr lang="en-GB" dirty="0" smtClean="0"/>
              <a:t> distribution index is steeper by one unit; i.e. has slope  approximately -1.75</a:t>
            </a:r>
          </a:p>
        </p:txBody>
      </p:sp>
    </p:spTree>
    <p:extLst>
      <p:ext uri="{BB962C8B-B14F-4D97-AF65-F5344CB8AC3E}">
        <p14:creationId xmlns:p14="http://schemas.microsoft.com/office/powerpoint/2010/main" val="388159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268760"/>
            <a:ext cx="9124950" cy="5133975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1268760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Particle positions</a:t>
            </a:r>
            <a:b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</a:br>
            <a:r>
              <a:rPr lang="en-GB" sz="28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in the power-law tail</a:t>
            </a:r>
            <a:endParaRPr lang="da-DK" sz="28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0313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this is crucial for in astrophysics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4978400" cy="4733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Solar physics</a:t>
            </a:r>
          </a:p>
          <a:p>
            <a:pPr lvl="1">
              <a:lnSpc>
                <a:spcPct val="90000"/>
              </a:lnSpc>
            </a:pPr>
            <a:r>
              <a:rPr lang="en-US"/>
              <a:t>The Sun as an </a:t>
            </a:r>
            <a:r>
              <a:rPr lang="en-US" b="1">
                <a:solidFill>
                  <a:schemeClr val="accent2"/>
                </a:solidFill>
              </a:rPr>
              <a:t>astrophysics laboratory</a:t>
            </a:r>
          </a:p>
          <a:p>
            <a:pPr lvl="1">
              <a:lnSpc>
                <a:spcPct val="90000"/>
              </a:lnSpc>
            </a:pPr>
            <a:r>
              <a:rPr lang="en-US"/>
              <a:t>The solar corona</a:t>
            </a:r>
          </a:p>
          <a:p>
            <a:pPr lvl="2">
              <a:lnSpc>
                <a:spcPct val="90000"/>
              </a:lnSpc>
            </a:pPr>
            <a:r>
              <a:rPr lang="en-US"/>
              <a:t>plasma heating</a:t>
            </a:r>
          </a:p>
          <a:p>
            <a:pPr lvl="2">
              <a:lnSpc>
                <a:spcPct val="90000"/>
              </a:lnSpc>
            </a:pPr>
            <a:r>
              <a:rPr lang="en-US"/>
              <a:t>particle acceleration</a:t>
            </a:r>
          </a:p>
          <a:p>
            <a:pPr lvl="1">
              <a:lnSpc>
                <a:spcPct val="90000"/>
              </a:lnSpc>
            </a:pPr>
            <a:endParaRPr lang="en-US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/>
              <a:t>Gamma Ray Bursts</a:t>
            </a:r>
          </a:p>
          <a:p>
            <a:pPr lvl="1">
              <a:lnSpc>
                <a:spcPct val="90000"/>
              </a:lnSpc>
            </a:pPr>
            <a:r>
              <a:rPr lang="en-US" b="1">
                <a:solidFill>
                  <a:schemeClr val="accent2"/>
                </a:solidFill>
              </a:rPr>
              <a:t>Collisionless shocks</a:t>
            </a:r>
          </a:p>
          <a:p>
            <a:pPr lvl="2">
              <a:lnSpc>
                <a:spcPct val="90000"/>
              </a:lnSpc>
            </a:pPr>
            <a:r>
              <a:rPr lang="en-US"/>
              <a:t>particle acceleration</a:t>
            </a:r>
          </a:p>
          <a:p>
            <a:pPr lvl="2">
              <a:lnSpc>
                <a:spcPct val="90000"/>
              </a:lnSpc>
            </a:pPr>
            <a:r>
              <a:rPr lang="en-US"/>
              <a:t>radiation diagnostics</a:t>
            </a:r>
          </a:p>
        </p:txBody>
      </p:sp>
      <p:pic>
        <p:nvPicPr>
          <p:cNvPr id="171012" name="Picture 4" descr="Magnetic field shapes the solar c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3305175" cy="2230437"/>
          </a:xfrm>
          <a:prstGeom prst="rect">
            <a:avLst/>
          </a:prstGeom>
          <a:noFill/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5" descr="gammaglim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3311525" cy="2611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53025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1268760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Particle positions</a:t>
            </a:r>
            <a:br>
              <a:rPr lang="en-GB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</a:br>
            <a:r>
              <a:rPr lang="en-GB" sz="2800" b="1" dirty="0" smtClean="0">
                <a:solidFill>
                  <a:schemeClr val="tx1"/>
                </a:solidFill>
                <a:latin typeface="Dotum" pitchFamily="34" charset="-127"/>
                <a:ea typeface="Dotum" pitchFamily="34" charset="-127"/>
              </a:rPr>
              <a:t>in the power-law tail</a:t>
            </a:r>
            <a:endParaRPr lang="da-DK" sz="2800" b="1" dirty="0">
              <a:solidFill>
                <a:schemeClr val="tx1"/>
              </a:solidFill>
              <a:latin typeface="Dotum" pitchFamily="34" charset="-127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5458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49874"/>
          </a:xfrm>
        </p:spPr>
        <p:txBody>
          <a:bodyPr/>
          <a:lstStyle/>
          <a:p>
            <a:r>
              <a:rPr lang="da-DK" sz="3600" dirty="0" smtClean="0"/>
              <a:t>Location of </a:t>
            </a:r>
            <a:r>
              <a:rPr lang="da-DK" sz="3600" dirty="0" err="1" smtClean="0"/>
              <a:t>accelerated</a:t>
            </a:r>
            <a:r>
              <a:rPr lang="da-DK" sz="3600" dirty="0" smtClean="0"/>
              <a:t> </a:t>
            </a:r>
            <a:r>
              <a:rPr lang="da-DK" sz="3600" dirty="0" err="1" smtClean="0"/>
              <a:t>particles</a:t>
            </a:r>
            <a:endParaRPr lang="en-US" sz="36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258534" cy="393437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  <p:sp>
        <p:nvSpPr>
          <p:cNvPr id="6" name="Left Arrow 5"/>
          <p:cNvSpPr/>
          <p:nvPr/>
        </p:nvSpPr>
        <p:spPr>
          <a:xfrm rot="1028021">
            <a:off x="5886603" y="4540568"/>
            <a:ext cx="1080120" cy="288032"/>
          </a:xfrm>
          <a:prstGeom prst="leftArrow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08590">
            <a:off x="1419771" y="4185861"/>
            <a:ext cx="2037750" cy="252028"/>
          </a:xfrm>
          <a:prstGeom prst="rightArrow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01129">
            <a:off x="1856681" y="1614083"/>
            <a:ext cx="1296144" cy="252028"/>
          </a:xfrm>
          <a:prstGeom prst="rightArrow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80312" y="468458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Inner </a:t>
            </a:r>
            <a:r>
              <a:rPr lang="da-DK" dirty="0" err="1" smtClean="0"/>
              <a:t>spine</a:t>
            </a:r>
            <a:endParaRPr lang="da-DK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51520" y="115179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Outer </a:t>
            </a:r>
            <a:r>
              <a:rPr lang="da-DK" dirty="0" err="1" smtClean="0"/>
              <a:t>spine</a:t>
            </a:r>
            <a:endParaRPr lang="da-DK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93060" y="364502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Fan plane</a:t>
            </a:r>
          </a:p>
        </p:txBody>
      </p:sp>
    </p:spTree>
    <p:extLst>
      <p:ext uri="{BB962C8B-B14F-4D97-AF65-F5344CB8AC3E}">
        <p14:creationId xmlns:p14="http://schemas.microsoft.com/office/powerpoint/2010/main" val="8707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58490"/>
          </a:xfrm>
        </p:spPr>
        <p:txBody>
          <a:bodyPr/>
          <a:lstStyle/>
          <a:p>
            <a:r>
              <a:rPr lang="da-DK" dirty="0" smtClean="0"/>
              <a:t>Trace of </a:t>
            </a:r>
            <a:r>
              <a:rPr lang="da-DK" dirty="0" err="1" smtClean="0"/>
              <a:t>accelerated</a:t>
            </a:r>
            <a:r>
              <a:rPr lang="da-DK" dirty="0" smtClean="0"/>
              <a:t> </a:t>
            </a:r>
            <a:r>
              <a:rPr lang="da-DK" dirty="0" err="1" smtClean="0"/>
              <a:t>particles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74" y="1125538"/>
            <a:ext cx="6059451" cy="518318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21296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14474"/>
          </a:xfrm>
        </p:spPr>
        <p:txBody>
          <a:bodyPr/>
          <a:lstStyle/>
          <a:p>
            <a:r>
              <a:rPr lang="da-DK" sz="3600" dirty="0" err="1" smtClean="0"/>
              <a:t>Losers</a:t>
            </a:r>
            <a:r>
              <a:rPr lang="da-DK" sz="3600" dirty="0" smtClean="0"/>
              <a:t>, in </a:t>
            </a:r>
            <a:r>
              <a:rPr lang="da-DK" sz="3600" dirty="0" err="1" smtClean="0"/>
              <a:t>low</a:t>
            </a:r>
            <a:r>
              <a:rPr lang="da-DK" sz="3600" dirty="0" smtClean="0"/>
              <a:t> </a:t>
            </a:r>
            <a:r>
              <a:rPr lang="da-DK" sz="3600" dirty="0" err="1" smtClean="0"/>
              <a:t>energy</a:t>
            </a:r>
            <a:r>
              <a:rPr lang="da-DK" sz="3600" dirty="0" smtClean="0"/>
              <a:t> part of </a:t>
            </a:r>
            <a:r>
              <a:rPr lang="da-DK" sz="3600" dirty="0" err="1" smtClean="0"/>
              <a:t>tail</a:t>
            </a:r>
            <a:endParaRPr lang="en-US" sz="36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94" y="1125538"/>
            <a:ext cx="5889612" cy="518318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2014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905594"/>
            <a:ext cx="7448550" cy="56197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6332" y="3639269"/>
            <a:ext cx="2089404" cy="1371600"/>
            <a:chOff x="304800" y="3352800"/>
            <a:chExt cx="2089404" cy="137160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Screen shot 2011-09-14 at 17.59.03 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352800"/>
              <a:ext cx="2089404" cy="889254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327404" y="3708654"/>
              <a:ext cx="533400" cy="381000"/>
            </a:xfrm>
            <a:prstGeom prst="roundRect">
              <a:avLst/>
            </a:prstGeom>
            <a:solidFill>
              <a:srgbClr val="FF00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6200000" flipH="1">
              <a:off x="1485900" y="4229100"/>
              <a:ext cx="609600" cy="381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33400" y="3352800"/>
              <a:ext cx="186080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X - Z Plane</a:t>
              </a:r>
              <a:endParaRPr lang="en-US" dirty="0">
                <a:latin typeface="Arial Black"/>
                <a:cs typeface="Arial Black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81694" y="1375793"/>
            <a:ext cx="2050746" cy="1981199"/>
            <a:chOff x="7020272" y="548680"/>
            <a:chExt cx="2050746" cy="1981199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Screen shot 2011-09-14 at 18.01.13 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0272" y="548680"/>
              <a:ext cx="2016825" cy="1219199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8004218" y="853479"/>
              <a:ext cx="533400" cy="762000"/>
            </a:xfrm>
            <a:prstGeom prst="roundRect">
              <a:avLst/>
            </a:prstGeom>
            <a:solidFill>
              <a:srgbClr val="FF00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0800000" flipV="1">
              <a:off x="7089819" y="1628703"/>
              <a:ext cx="1187715" cy="9011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210214" y="548680"/>
              <a:ext cx="186080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X - Y Plane</a:t>
              </a:r>
              <a:endParaRPr lang="en-US" dirty="0">
                <a:latin typeface="Arial Black"/>
                <a:cs typeface="Arial Black"/>
              </a:endParaRPr>
            </a:p>
          </p:txBody>
        </p:sp>
      </p:grpSp>
      <p:sp>
        <p:nvSpPr>
          <p:cNvPr id="15" name="Title 3"/>
          <p:cNvSpPr txBox="1">
            <a:spLocks/>
          </p:cNvSpPr>
          <p:nvPr/>
        </p:nvSpPr>
        <p:spPr>
          <a:xfrm>
            <a:off x="757072" y="0"/>
            <a:ext cx="7772400" cy="61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Dotum" pitchFamily="34" charset="-127"/>
                <a:ea typeface="Dotum" pitchFamily="34" charset="-127"/>
                <a:cs typeface="+mj-cs"/>
              </a:rPr>
              <a:t>Tracing particles in the power-law tail...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tum" pitchFamily="34" charset="-127"/>
              <a:ea typeface="Dotu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859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8" y="603101"/>
            <a:ext cx="74485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27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14362"/>
            <a:ext cx="74295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5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604837"/>
            <a:ext cx="74485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34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14362"/>
            <a:ext cx="74295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7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14362"/>
            <a:ext cx="74295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other applications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19263"/>
            <a:ext cx="8229600" cy="4411662"/>
          </a:xfrm>
        </p:spPr>
        <p:txBody>
          <a:bodyPr/>
          <a:lstStyle/>
          <a:p>
            <a:r>
              <a:rPr lang="en-US"/>
              <a:t>Magnetospheric physics</a:t>
            </a:r>
          </a:p>
          <a:p>
            <a:pPr lvl="1"/>
            <a:r>
              <a:rPr lang="en-US"/>
              <a:t>Aurorae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r>
              <a:rPr lang="en-US"/>
              <a:t>Fusions research</a:t>
            </a:r>
          </a:p>
          <a:p>
            <a:pPr lvl="1"/>
            <a:r>
              <a:rPr lang="en-US"/>
              <a:t>Tokamaks (e.g. ITER)</a:t>
            </a:r>
          </a:p>
        </p:txBody>
      </p:sp>
      <p:graphicFrame>
        <p:nvGraphicFramePr>
          <p:cNvPr id="172037" name="Object 5"/>
          <p:cNvGraphicFramePr>
            <a:graphicFrameLocks noChangeAspect="1"/>
          </p:cNvGraphicFramePr>
          <p:nvPr/>
        </p:nvGraphicFramePr>
        <p:xfrm>
          <a:off x="4859338" y="1881188"/>
          <a:ext cx="4032250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5" name="Bitmap Image" r:id="rId3" imgW="8361905" imgH="4105848" progId="Paint.Picture">
                  <p:embed/>
                </p:oleObj>
              </mc:Choice>
              <mc:Fallback>
                <p:oleObj name="Bitmap Image" r:id="rId3" imgW="8361905" imgH="410584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881188"/>
                        <a:ext cx="4032250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rgbClr val="4D4D4D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8" name="Object 6"/>
          <p:cNvGraphicFramePr>
            <a:graphicFrameLocks noChangeAspect="1"/>
          </p:cNvGraphicFramePr>
          <p:nvPr/>
        </p:nvGraphicFramePr>
        <p:xfrm>
          <a:off x="2268538" y="2349500"/>
          <a:ext cx="24479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6" name="Bitmap Image" r:id="rId5" imgW="4334480" imgH="2333333" progId="Paint.Picture">
                  <p:embed/>
                </p:oleObj>
              </mc:Choice>
              <mc:Fallback>
                <p:oleObj name="Bitmap Image" r:id="rId5" imgW="4334480" imgH="2333333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349500"/>
                        <a:ext cx="24479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rgbClr val="4D4D4D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9" name="Object 7"/>
          <p:cNvGraphicFramePr>
            <a:graphicFrameLocks noChangeAspect="1"/>
          </p:cNvGraphicFramePr>
          <p:nvPr/>
        </p:nvGraphicFramePr>
        <p:xfrm>
          <a:off x="4427538" y="4292600"/>
          <a:ext cx="4392612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7" name="Bitmap Image" r:id="rId6" imgW="7582958" imgH="4123810" progId="Paint.Picture">
                  <p:embed/>
                </p:oleObj>
              </mc:Choice>
              <mc:Fallback>
                <p:oleObj name="Bitmap Image" r:id="rId6" imgW="7582958" imgH="412381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292600"/>
                        <a:ext cx="4392612" cy="2389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4D4D4D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" y="609600"/>
            <a:ext cx="7439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70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-36512" y="-57249"/>
            <a:ext cx="849694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800" b="1" dirty="0" smtClean="0">
                <a:latin typeface="Dotum" pitchFamily="34" charset="-127"/>
                <a:ea typeface="Dotum" pitchFamily="34" charset="-127"/>
              </a:rPr>
              <a:t>Lower energy power law particles occur in essentially the same region</a:t>
            </a:r>
            <a:endParaRPr lang="da-DK" sz="2800" b="1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7416824" cy="48245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https://lh3.googleusercontent.com/NFZqihiK-tGUNpvjWA6gMBhFQ0ngBK5MT3l2HB22qTmB8HIMT1beFnx67ssyWEO0-_zFCRatrEmIJwuo7p8yMZWfId3ppYhIIe6SW1SGZieIZZDhhYg"/>
          <p:cNvPicPr>
            <a:picLocks noChangeAspect="1" noChangeArrowheads="1"/>
          </p:cNvPicPr>
          <p:nvPr/>
        </p:nvPicPr>
        <p:blipFill>
          <a:blip r:embed="rId4" cstate="print"/>
          <a:srcRect l="46268"/>
          <a:stretch>
            <a:fillRect/>
          </a:stretch>
        </p:blipFill>
        <p:spPr bwMode="auto">
          <a:xfrm>
            <a:off x="1907704" y="1988840"/>
            <a:ext cx="1699491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4" descr="https://lh6.googleusercontent.com/n4s9hAYbYaqxLsmHkIbBhJwcLP4-xo0Qhb0qElkxwDSOey3uZdy1EEUIs1B-juMaQMJ3RiYer8fj5eAHTZRSv7Og5fLm-0tvOYWVHz7IwgU3P4PNCAE"/>
          <p:cNvPicPr>
            <a:picLocks noChangeAspect="1" noChangeArrowheads="1"/>
          </p:cNvPicPr>
          <p:nvPr/>
        </p:nvPicPr>
        <p:blipFill>
          <a:blip r:embed="rId5" cstate="print"/>
          <a:srcRect l="45729"/>
          <a:stretch>
            <a:fillRect/>
          </a:stretch>
        </p:blipFill>
        <p:spPr bwMode="auto">
          <a:xfrm>
            <a:off x="3779912" y="2492896"/>
            <a:ext cx="1567884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8" name="Picture 6" descr="https://lh5.googleusercontent.com/lzG1ksALJHVoBL70fu10amv_WJxMBSdaHAXqDmF6ezsW0lyp1vxQ7jMDIGYd-ketHU4FTexfM3cr4LtgTrgv31waNPxy7KaA5E1rtHM3rQBi2dD9sBo"/>
          <p:cNvPicPr>
            <a:picLocks noChangeAspect="1" noChangeArrowheads="1"/>
          </p:cNvPicPr>
          <p:nvPr/>
        </p:nvPicPr>
        <p:blipFill>
          <a:blip r:embed="rId6" cstate="print"/>
          <a:srcRect l="46582"/>
          <a:stretch>
            <a:fillRect/>
          </a:stretch>
        </p:blipFill>
        <p:spPr bwMode="auto">
          <a:xfrm>
            <a:off x="5580112" y="3356992"/>
            <a:ext cx="1515319" cy="21229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s://lh3.googleusercontent.com/NFZqihiK-tGUNpvjWA6gMBhFQ0ngBK5MT3l2HB22qTmB8HIMT1beFnx67ssyWEO0-_zFCRatrEmIJwuo7p8yMZWfId3ppYhIIe6SW1SGZieIZZDhhYg"/>
          <p:cNvPicPr>
            <a:picLocks noChangeAspect="1" noChangeArrowheads="1"/>
          </p:cNvPicPr>
          <p:nvPr/>
        </p:nvPicPr>
        <p:blipFill>
          <a:blip r:embed="rId4" cstate="print"/>
          <a:srcRect l="46268"/>
          <a:stretch>
            <a:fillRect/>
          </a:stretch>
        </p:blipFill>
        <p:spPr bwMode="auto">
          <a:xfrm>
            <a:off x="611560" y="1269402"/>
            <a:ext cx="3148035" cy="44016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https://lh6.googleusercontent.com/n4s9hAYbYaqxLsmHkIbBhJwcLP4-xo0Qhb0qElkxwDSOey3uZdy1EEUIs1B-juMaQMJ3RiYer8fj5eAHTZRSv7Og5fLm-0tvOYWVHz7IwgU3P4PNCAE"/>
          <p:cNvPicPr>
            <a:picLocks noChangeAspect="1" noChangeArrowheads="1"/>
          </p:cNvPicPr>
          <p:nvPr/>
        </p:nvPicPr>
        <p:blipFill>
          <a:blip r:embed="rId5" cstate="print"/>
          <a:srcRect l="45729"/>
          <a:stretch>
            <a:fillRect/>
          </a:stretch>
        </p:blipFill>
        <p:spPr bwMode="auto">
          <a:xfrm>
            <a:off x="2771800" y="1605633"/>
            <a:ext cx="3240359" cy="44645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https://lh5.googleusercontent.com/lzG1ksALJHVoBL70fu10amv_WJxMBSdaHAXqDmF6ezsW0lyp1vxQ7jMDIGYd-ketHU4FTexfM3cr4LtgTrgv31waNPxy7KaA5E1rtHM3rQBi2dD9sBo"/>
          <p:cNvPicPr>
            <a:picLocks noChangeAspect="1" noChangeArrowheads="1"/>
          </p:cNvPicPr>
          <p:nvPr/>
        </p:nvPicPr>
        <p:blipFill>
          <a:blip r:embed="rId7" cstate="print"/>
          <a:srcRect l="46582"/>
          <a:stretch>
            <a:fillRect/>
          </a:stretch>
        </p:blipFill>
        <p:spPr bwMode="auto">
          <a:xfrm>
            <a:off x="5364088" y="1760702"/>
            <a:ext cx="3195248" cy="44766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641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994892" y="-457537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200" b="1" dirty="0" smtClean="0">
                <a:latin typeface="Dotum" pitchFamily="34" charset="-127"/>
                <a:ea typeface="Dotum" pitchFamily="34" charset="-127"/>
              </a:rPr>
              <a:t>Total Current Density</a:t>
            </a:r>
            <a:endParaRPr lang="da-DK" sz="3200" b="1" dirty="0"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06152"/>
            <a:ext cx="7391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2844" y="2189584"/>
            <a:ext cx="2664296" cy="163121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b="1" dirty="0" smtClean="0"/>
              <a:t>Total electric current density in slices through the null point neighborhood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71156" y="2549624"/>
            <a:ext cx="1296144" cy="28803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3044" y="3629744"/>
            <a:ext cx="504056" cy="136815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065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Parallel (</a:t>
            </a:r>
            <a:r>
              <a:rPr lang="da-DK" sz="3200" dirty="0" err="1" smtClean="0"/>
              <a:t>accelerating</a:t>
            </a:r>
            <a:r>
              <a:rPr lang="da-DK" sz="3200" dirty="0" smtClean="0"/>
              <a:t>) </a:t>
            </a:r>
            <a:r>
              <a:rPr lang="da-DK" sz="3200" dirty="0" err="1" smtClean="0"/>
              <a:t>electric</a:t>
            </a:r>
            <a:r>
              <a:rPr lang="da-DK" sz="3200" dirty="0" smtClean="0"/>
              <a:t> </a:t>
            </a:r>
            <a:r>
              <a:rPr lang="da-DK" sz="3200" dirty="0" err="1" smtClean="0"/>
              <a:t>field</a:t>
            </a:r>
            <a:endParaRPr lang="en-US" sz="32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1" y="2144911"/>
            <a:ext cx="4944165" cy="337232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  <p:sp>
        <p:nvSpPr>
          <p:cNvPr id="5" name="Right Arrow 4"/>
          <p:cNvSpPr/>
          <p:nvPr/>
        </p:nvSpPr>
        <p:spPr>
          <a:xfrm>
            <a:off x="2017053" y="3153023"/>
            <a:ext cx="63775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38" y="307636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Note the </a:t>
            </a:r>
            <a:r>
              <a:rPr lang="da-DK" dirty="0" err="1" smtClean="0"/>
              <a:t>scale</a:t>
            </a:r>
            <a:r>
              <a:rPr lang="da-DK" dirty="0" smtClean="0"/>
              <a:t>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6828" y="2907382"/>
            <a:ext cx="1133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stabilizes</a:t>
            </a:r>
            <a:endParaRPr lang="da-DK" dirty="0" smtClean="0"/>
          </a:p>
          <a:p>
            <a:r>
              <a:rPr lang="da-DK" dirty="0"/>
              <a:t>i</a:t>
            </a:r>
            <a:r>
              <a:rPr lang="da-DK" dirty="0" smtClean="0"/>
              <a:t>n a </a:t>
            </a:r>
            <a:r>
              <a:rPr lang="da-DK" dirty="0" err="1" smtClean="0"/>
              <a:t>few</a:t>
            </a:r>
            <a:endParaRPr lang="da-DK" dirty="0"/>
          </a:p>
          <a:p>
            <a:r>
              <a:rPr lang="da-DK" dirty="0" err="1" smtClean="0"/>
              <a:t>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77887"/>
          </a:xfrm>
        </p:spPr>
        <p:txBody>
          <a:bodyPr/>
          <a:lstStyle/>
          <a:p>
            <a:r>
              <a:rPr lang="da-DK" sz="3600" smtClean="0"/>
              <a:t>Summary </a:t>
            </a:r>
            <a:endParaRPr lang="en-US" sz="360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58175" cy="5357813"/>
          </a:xfrm>
        </p:spPr>
        <p:txBody>
          <a:bodyPr/>
          <a:lstStyle/>
          <a:p>
            <a:r>
              <a:rPr lang="da-DK" sz="2800" dirty="0" err="1" smtClean="0"/>
              <a:t>Need</a:t>
            </a:r>
            <a:r>
              <a:rPr lang="da-DK" sz="2800" dirty="0" smtClean="0"/>
              <a:t> to </a:t>
            </a:r>
            <a:r>
              <a:rPr lang="da-DK" sz="2800" dirty="0" err="1" smtClean="0"/>
              <a:t>consider</a:t>
            </a:r>
            <a:r>
              <a:rPr lang="da-DK" sz="2800" dirty="0" smtClean="0"/>
              <a:t> </a:t>
            </a:r>
            <a:r>
              <a:rPr lang="da-DK" sz="2800" dirty="0" err="1" smtClean="0"/>
              <a:t>kinetic</a:t>
            </a:r>
            <a:r>
              <a:rPr lang="da-DK" sz="2800" dirty="0" smtClean="0"/>
              <a:t> </a:t>
            </a:r>
            <a:r>
              <a:rPr lang="da-DK" sz="2800" dirty="0" err="1" smtClean="0"/>
              <a:t>effects</a:t>
            </a:r>
            <a:r>
              <a:rPr lang="da-DK" sz="2800" dirty="0" smtClean="0"/>
              <a:t> in </a:t>
            </a:r>
            <a:r>
              <a:rPr lang="da-DK" sz="2800" dirty="0" err="1" smtClean="0"/>
              <a:t>context</a:t>
            </a:r>
            <a:r>
              <a:rPr lang="da-DK" sz="2800" dirty="0" smtClean="0"/>
              <a:t>!</a:t>
            </a:r>
          </a:p>
          <a:p>
            <a:pPr lvl="1"/>
            <a:r>
              <a:rPr lang="da-DK" sz="2400" dirty="0" err="1" smtClean="0"/>
              <a:t>micro-scales</a:t>
            </a:r>
            <a:r>
              <a:rPr lang="da-DK" sz="2400" dirty="0" smtClean="0"/>
              <a:t>; </a:t>
            </a:r>
            <a:r>
              <a:rPr lang="da-DK" sz="2400" dirty="0" err="1" smtClean="0"/>
              <a:t>modified</a:t>
            </a:r>
            <a:r>
              <a:rPr lang="da-DK" sz="2400" dirty="0" smtClean="0"/>
              <a:t> </a:t>
            </a:r>
            <a:r>
              <a:rPr lang="da-DK" sz="2400" dirty="0" err="1" smtClean="0"/>
              <a:t>dissipation</a:t>
            </a:r>
            <a:r>
              <a:rPr lang="da-DK" sz="2400" dirty="0" smtClean="0"/>
              <a:t> </a:t>
            </a:r>
            <a:r>
              <a:rPr lang="da-DK" sz="2400" dirty="0" err="1" smtClean="0"/>
              <a:t>details</a:t>
            </a:r>
            <a:endParaRPr lang="da-DK" sz="2400" dirty="0" smtClean="0"/>
          </a:p>
          <a:p>
            <a:pPr lvl="1"/>
            <a:r>
              <a:rPr lang="da-DK" sz="2400" dirty="0" err="1" smtClean="0"/>
              <a:t>meso-scales</a:t>
            </a:r>
            <a:r>
              <a:rPr lang="da-DK" sz="2400" dirty="0" smtClean="0"/>
              <a:t>; </a:t>
            </a:r>
            <a:r>
              <a:rPr lang="da-DK" sz="2400" dirty="0" err="1" smtClean="0"/>
              <a:t>dissipation</a:t>
            </a:r>
            <a:r>
              <a:rPr lang="da-DK" sz="2400" dirty="0" smtClean="0"/>
              <a:t> </a:t>
            </a:r>
            <a:r>
              <a:rPr lang="da-DK" sz="2400" dirty="0" err="1" smtClean="0"/>
              <a:t>hierarchy</a:t>
            </a:r>
            <a:endParaRPr lang="da-DK" sz="2400" dirty="0" smtClean="0"/>
          </a:p>
          <a:p>
            <a:pPr lvl="1"/>
            <a:r>
              <a:rPr lang="da-DK" sz="2400" dirty="0" err="1" smtClean="0"/>
              <a:t>macro-scales</a:t>
            </a:r>
            <a:r>
              <a:rPr lang="da-DK" sz="2400" dirty="0" smtClean="0"/>
              <a:t>; </a:t>
            </a:r>
            <a:r>
              <a:rPr lang="da-DK" sz="2400" dirty="0" err="1" smtClean="0">
                <a:solidFill>
                  <a:srgbClr val="C00000"/>
                </a:solidFill>
              </a:rPr>
              <a:t>particle</a:t>
            </a:r>
            <a:r>
              <a:rPr lang="da-DK" sz="2400" dirty="0" smtClean="0">
                <a:solidFill>
                  <a:srgbClr val="C00000"/>
                </a:solidFill>
              </a:rPr>
              <a:t> acceleration!</a:t>
            </a:r>
          </a:p>
          <a:p>
            <a:pPr lvl="1"/>
            <a:endParaRPr lang="da-DK" sz="2400" dirty="0" smtClean="0"/>
          </a:p>
          <a:p>
            <a:r>
              <a:rPr lang="da-DK" sz="2800" dirty="0"/>
              <a:t>T</a:t>
            </a:r>
            <a:r>
              <a:rPr lang="da-DK" sz="2800" dirty="0" smtClean="0"/>
              <a:t>ool</a:t>
            </a:r>
            <a:r>
              <a:rPr lang="da-DK" sz="2800" dirty="0" smtClean="0"/>
              <a:t>:  </a:t>
            </a:r>
            <a:r>
              <a:rPr lang="da-DK" sz="2800" dirty="0" err="1" smtClean="0"/>
              <a:t>Particle</a:t>
            </a:r>
            <a:r>
              <a:rPr lang="da-DK" sz="2800" dirty="0" smtClean="0"/>
              <a:t>-In-Cell (PIC) simulations</a:t>
            </a:r>
          </a:p>
          <a:p>
            <a:pPr lvl="1"/>
            <a:r>
              <a:rPr lang="da-DK" sz="2400" dirty="0" err="1" smtClean="0"/>
              <a:t>can</a:t>
            </a:r>
            <a:r>
              <a:rPr lang="da-DK" sz="2400" dirty="0" smtClean="0"/>
              <a:t> </a:t>
            </a:r>
            <a:r>
              <a:rPr lang="da-DK" sz="2400" dirty="0" err="1" smtClean="0"/>
              <a:t>now</a:t>
            </a:r>
            <a:r>
              <a:rPr lang="da-DK" sz="2400" dirty="0" smtClean="0"/>
              <a:t> handle resolutions ~ MHD a </a:t>
            </a:r>
            <a:r>
              <a:rPr lang="da-DK" sz="2400" dirty="0" err="1" smtClean="0"/>
              <a:t>few</a:t>
            </a:r>
            <a:r>
              <a:rPr lang="da-DK" sz="2400" dirty="0" smtClean="0"/>
              <a:t> </a:t>
            </a:r>
            <a:r>
              <a:rPr lang="da-DK" sz="2400" dirty="0" err="1" smtClean="0"/>
              <a:t>years</a:t>
            </a:r>
            <a:r>
              <a:rPr lang="da-DK" sz="2400" dirty="0" smtClean="0"/>
              <a:t> </a:t>
            </a:r>
            <a:r>
              <a:rPr lang="da-DK" sz="2400" dirty="0" err="1" smtClean="0"/>
              <a:t>ago</a:t>
            </a:r>
            <a:endParaRPr lang="da-DK" sz="2400" dirty="0" smtClean="0"/>
          </a:p>
          <a:p>
            <a:pPr lvl="1"/>
            <a:r>
              <a:rPr lang="da-DK" sz="2400" dirty="0" err="1" smtClean="0"/>
              <a:t>careful</a:t>
            </a:r>
            <a:r>
              <a:rPr lang="da-DK" sz="2400" dirty="0" smtClean="0"/>
              <a:t> </a:t>
            </a:r>
            <a:r>
              <a:rPr lang="da-DK" sz="2400" dirty="0" err="1" smtClean="0"/>
              <a:t>scalings</a:t>
            </a:r>
            <a:r>
              <a:rPr lang="da-DK" sz="2400" dirty="0" smtClean="0"/>
              <a:t> </a:t>
            </a:r>
            <a:r>
              <a:rPr lang="da-DK" sz="2400" dirty="0" err="1" smtClean="0"/>
              <a:t>need</a:t>
            </a:r>
            <a:r>
              <a:rPr lang="da-DK" sz="2400" dirty="0" smtClean="0"/>
              <a:t> to </a:t>
            </a:r>
            <a:r>
              <a:rPr lang="da-DK" sz="2400" dirty="0" err="1" smtClean="0"/>
              <a:t>be</a:t>
            </a:r>
            <a:r>
              <a:rPr lang="da-DK" sz="2400" dirty="0" smtClean="0"/>
              <a:t> </a:t>
            </a:r>
            <a:r>
              <a:rPr lang="da-DK" sz="2400" dirty="0" err="1" smtClean="0"/>
              <a:t>applied</a:t>
            </a:r>
            <a:endParaRPr lang="da-DK" sz="2400" dirty="0" smtClean="0"/>
          </a:p>
          <a:p>
            <a:pPr lvl="1"/>
            <a:r>
              <a:rPr lang="da-DK" sz="2400" dirty="0" smtClean="0"/>
              <a:t>radiation </a:t>
            </a:r>
            <a:r>
              <a:rPr lang="da-DK" sz="2400" dirty="0" err="1" smtClean="0"/>
              <a:t>can</a:t>
            </a:r>
            <a:r>
              <a:rPr lang="da-DK" sz="2400" dirty="0" smtClean="0"/>
              <a:t> </a:t>
            </a:r>
            <a:r>
              <a:rPr lang="da-DK" sz="2400" dirty="0" err="1" smtClean="0"/>
              <a:t>be</a:t>
            </a:r>
            <a:r>
              <a:rPr lang="da-DK" sz="2400" dirty="0" smtClean="0"/>
              <a:t> </a:t>
            </a:r>
            <a:r>
              <a:rPr lang="da-DK" sz="2400" dirty="0" err="1" smtClean="0"/>
              <a:t>included</a:t>
            </a:r>
            <a:r>
              <a:rPr lang="da-DK" sz="2400" dirty="0" smtClean="0"/>
              <a:t> (Monte Carlo RT)</a:t>
            </a:r>
          </a:p>
          <a:p>
            <a:pPr lvl="1"/>
            <a:r>
              <a:rPr lang="da-DK" sz="2400" dirty="0" smtClean="0"/>
              <a:t>time dependent </a:t>
            </a:r>
            <a:r>
              <a:rPr lang="da-DK" sz="2400" dirty="0" err="1" smtClean="0"/>
              <a:t>ionization</a:t>
            </a:r>
            <a:r>
              <a:rPr lang="da-DK" sz="2400" dirty="0" smtClean="0"/>
              <a:t> is </a:t>
            </a:r>
            <a:r>
              <a:rPr lang="da-DK" sz="2400" dirty="0" err="1" smtClean="0"/>
              <a:t>possible</a:t>
            </a:r>
            <a:endParaRPr lang="da-DK" sz="2400" dirty="0" smtClean="0"/>
          </a:p>
          <a:p>
            <a:pPr lvl="1"/>
            <a:r>
              <a:rPr lang="da-DK" sz="2400" dirty="0" err="1" smtClean="0"/>
              <a:t>synthetic</a:t>
            </a:r>
            <a:r>
              <a:rPr lang="da-DK" sz="2400" dirty="0" smtClean="0"/>
              <a:t> observations over a </a:t>
            </a:r>
            <a:r>
              <a:rPr lang="da-DK" sz="2400" dirty="0" err="1" smtClean="0"/>
              <a:t>broad</a:t>
            </a:r>
            <a:r>
              <a:rPr lang="da-DK" sz="2400" dirty="0" smtClean="0"/>
              <a:t> range (gamma </a:t>
            </a:r>
            <a:r>
              <a:rPr lang="da-DK" sz="2400" dirty="0" err="1" smtClean="0"/>
              <a:t>ray</a:t>
            </a:r>
            <a:r>
              <a:rPr lang="da-DK" sz="2400" dirty="0" smtClean="0"/>
              <a:t>, X-</a:t>
            </a:r>
            <a:r>
              <a:rPr lang="da-DK" sz="2400" dirty="0" err="1" smtClean="0"/>
              <a:t>ray</a:t>
            </a:r>
            <a:r>
              <a:rPr lang="da-DK" sz="2400" dirty="0" smtClean="0"/>
              <a:t>, </a:t>
            </a:r>
            <a:r>
              <a:rPr lang="da-DK" sz="2400" dirty="0" err="1" smtClean="0"/>
              <a:t>visual</a:t>
            </a:r>
            <a:r>
              <a:rPr lang="da-DK" sz="2400" dirty="0" smtClean="0"/>
              <a:t>, radio, ...) </a:t>
            </a:r>
            <a:r>
              <a:rPr lang="da-DK" sz="2400" dirty="0" err="1" smtClean="0"/>
              <a:t>possible</a:t>
            </a:r>
            <a:r>
              <a:rPr lang="da-DK" sz="2400" dirty="0" smtClean="0"/>
              <a:t> ..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40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5913" y="466725"/>
            <a:ext cx="6781800" cy="2026171"/>
          </a:xfrm>
        </p:spPr>
        <p:txBody>
          <a:bodyPr/>
          <a:lstStyle/>
          <a:p>
            <a:r>
              <a:rPr lang="da-DK" sz="4000" dirty="0" smtClean="0"/>
              <a:t>The PhotonPlasma Code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0" dirty="0" err="1" smtClean="0">
                <a:solidFill>
                  <a:schemeClr val="tx1"/>
                </a:solidFill>
              </a:rPr>
              <a:t>PPcode</a:t>
            </a:r>
            <a:r>
              <a:rPr lang="da-DK" b="0" dirty="0" smtClean="0">
                <a:solidFill>
                  <a:schemeClr val="tx1"/>
                </a:solidFill>
              </a:rPr>
              <a:t> (at BitBucket.org)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Maxwell’s Equations</a:t>
            </a:r>
          </a:p>
        </p:txBody>
      </p:sp>
      <p:graphicFrame>
        <p:nvGraphicFramePr>
          <p:cNvPr id="223235" name="Object 3"/>
          <p:cNvGraphicFramePr>
            <a:graphicFrameLocks noChangeAspect="1"/>
          </p:cNvGraphicFramePr>
          <p:nvPr/>
        </p:nvGraphicFramePr>
        <p:xfrm>
          <a:off x="395288" y="1628775"/>
          <a:ext cx="8399462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4" name="Bitmap Image" r:id="rId3" imgW="8400000" imgH="2619048" progId="Paint.Picture">
                  <p:embed/>
                </p:oleObj>
              </mc:Choice>
              <mc:Fallback>
                <p:oleObj name="Bitmap Image" r:id="rId3" imgW="8400000" imgH="2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2750" b="-4399"/>
                      <a:stretch>
                        <a:fillRect/>
                      </a:stretch>
                    </p:blipFill>
                    <p:spPr bwMode="auto">
                      <a:xfrm>
                        <a:off x="395288" y="1628775"/>
                        <a:ext cx="8399462" cy="2806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4D4D4D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516688" y="3860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3300"/>
                </a:solidFill>
              </a:rPr>
              <a:t>(Gauss)</a:t>
            </a:r>
          </a:p>
        </p:txBody>
      </p:sp>
      <p:graphicFrame>
        <p:nvGraphicFramePr>
          <p:cNvPr id="223238" name="Object 6"/>
          <p:cNvGraphicFramePr>
            <a:graphicFrameLocks noChangeAspect="1"/>
          </p:cNvGraphicFramePr>
          <p:nvPr/>
        </p:nvGraphicFramePr>
        <p:xfrm>
          <a:off x="395288" y="4652963"/>
          <a:ext cx="8353425" cy="1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5" name="Bitmap Image" r:id="rId5" imgW="7466667" imgH="1571844" progId="Paint.Picture">
                  <p:embed/>
                </p:oleObj>
              </mc:Choice>
              <mc:Fallback>
                <p:oleObj name="Bitmap Image" r:id="rId5" imgW="7466667" imgH="15718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652963"/>
                        <a:ext cx="8353425" cy="1758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hlink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47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163637"/>
          </a:xfrm>
        </p:spPr>
        <p:txBody>
          <a:bodyPr/>
          <a:lstStyle/>
          <a:p>
            <a:r>
              <a:rPr lang="da-DK" smtClean="0"/>
              <a:t/>
            </a:r>
            <a:br>
              <a:rPr lang="da-DK" smtClean="0"/>
            </a:br>
            <a:r>
              <a:rPr lang="da-DK" smtClean="0"/>
              <a:t>Large scale PIC-simulations</a:t>
            </a:r>
            <a:endParaRPr 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589088"/>
            <a:ext cx="8229600" cy="4911725"/>
          </a:xfrm>
        </p:spPr>
        <p:txBody>
          <a:bodyPr/>
          <a:lstStyle/>
          <a:p>
            <a:r>
              <a:rPr lang="da-DK" dirty="0" smtClean="0"/>
              <a:t>The </a:t>
            </a:r>
            <a:r>
              <a:rPr lang="da-DK" b="1" i="1" dirty="0" smtClean="0"/>
              <a:t>PhotonPlasma </a:t>
            </a:r>
            <a:r>
              <a:rPr lang="da-DK" b="1" i="1" dirty="0" smtClean="0"/>
              <a:t>Code</a:t>
            </a:r>
          </a:p>
          <a:p>
            <a:pPr lvl="4"/>
            <a:endParaRPr lang="da-DK" b="1" i="1" dirty="0" smtClean="0"/>
          </a:p>
          <a:p>
            <a:pPr lvl="1"/>
            <a:r>
              <a:rPr lang="da-DK" b="1" dirty="0" smtClean="0"/>
              <a:t>MPI-</a:t>
            </a:r>
            <a:r>
              <a:rPr lang="da-DK" b="1" dirty="0" err="1" smtClean="0"/>
              <a:t>parallelized</a:t>
            </a:r>
            <a:r>
              <a:rPr lang="da-DK" b="1" dirty="0" smtClean="0"/>
              <a:t> PIC </a:t>
            </a:r>
            <a:r>
              <a:rPr lang="da-DK" b="1" dirty="0" err="1" smtClean="0"/>
              <a:t>code</a:t>
            </a:r>
            <a:endParaRPr lang="da-DK" b="1" dirty="0" smtClean="0"/>
          </a:p>
          <a:p>
            <a:pPr lvl="2"/>
            <a:r>
              <a:rPr lang="da-DK" dirty="0" err="1" smtClean="0"/>
              <a:t>Includes</a:t>
            </a:r>
            <a:r>
              <a:rPr lang="da-DK" dirty="0" smtClean="0"/>
              <a:t> </a:t>
            </a:r>
            <a:r>
              <a:rPr lang="da-DK" i="1" dirty="0" err="1" smtClean="0"/>
              <a:t>particle-interactions</a:t>
            </a:r>
            <a:endParaRPr lang="da-DK" i="1" dirty="0" smtClean="0"/>
          </a:p>
          <a:p>
            <a:pPr lvl="3"/>
            <a:r>
              <a:rPr lang="da-DK" dirty="0" smtClean="0"/>
              <a:t>Most relevant in the </a:t>
            </a:r>
            <a:r>
              <a:rPr lang="da-DK" dirty="0" err="1" smtClean="0"/>
              <a:t>corona</a:t>
            </a:r>
            <a:r>
              <a:rPr lang="da-DK" dirty="0" smtClean="0"/>
              <a:t>: </a:t>
            </a:r>
            <a:r>
              <a:rPr lang="da-DK" b="1" i="1" dirty="0" smtClean="0"/>
              <a:t>Coulomb </a:t>
            </a:r>
            <a:r>
              <a:rPr lang="da-DK" b="1" i="1" dirty="0" err="1" smtClean="0"/>
              <a:t>scattering</a:t>
            </a:r>
            <a:endParaRPr lang="da-DK" b="1" i="1" dirty="0" smtClean="0"/>
          </a:p>
          <a:p>
            <a:pPr lvl="3"/>
            <a:r>
              <a:rPr lang="da-DK" b="1" dirty="0" smtClean="0"/>
              <a:t>Modular</a:t>
            </a:r>
            <a:r>
              <a:rPr lang="da-DK" dirty="0" smtClean="0"/>
              <a:t>: </a:t>
            </a:r>
            <a:r>
              <a:rPr lang="da-DK" dirty="0" err="1" smtClean="0"/>
              <a:t>also</a:t>
            </a:r>
            <a:r>
              <a:rPr lang="da-DK" dirty="0" smtClean="0"/>
              <a:t> </a:t>
            </a:r>
            <a:r>
              <a:rPr lang="da-DK" dirty="0" err="1" smtClean="0"/>
              <a:t>Compton</a:t>
            </a:r>
            <a:r>
              <a:rPr lang="da-DK" dirty="0" smtClean="0"/>
              <a:t> </a:t>
            </a:r>
            <a:r>
              <a:rPr lang="da-DK" dirty="0" err="1" smtClean="0"/>
              <a:t>scattering</a:t>
            </a:r>
            <a:r>
              <a:rPr lang="da-DK" dirty="0" smtClean="0"/>
              <a:t>, pair </a:t>
            </a:r>
            <a:r>
              <a:rPr lang="da-DK" dirty="0" err="1" smtClean="0"/>
              <a:t>creation</a:t>
            </a:r>
            <a:r>
              <a:rPr lang="da-DK" dirty="0" smtClean="0"/>
              <a:t> &amp; </a:t>
            </a:r>
            <a:r>
              <a:rPr lang="da-DK" dirty="0" err="1" smtClean="0"/>
              <a:t>annihilation</a:t>
            </a:r>
            <a:r>
              <a:rPr lang="da-DK" dirty="0" smtClean="0"/>
              <a:t>, ...</a:t>
            </a:r>
          </a:p>
          <a:p>
            <a:pPr lvl="3"/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also</a:t>
            </a:r>
            <a:r>
              <a:rPr lang="da-DK" dirty="0" smtClean="0"/>
              <a:t> do </a:t>
            </a:r>
            <a:r>
              <a:rPr lang="da-DK" b="1" dirty="0" err="1" smtClean="0"/>
              <a:t>collisional</a:t>
            </a:r>
            <a:r>
              <a:rPr lang="da-DK" b="1" dirty="0" smtClean="0"/>
              <a:t>, time dependent </a:t>
            </a:r>
            <a:r>
              <a:rPr lang="da-DK" b="1" dirty="0" err="1" smtClean="0"/>
              <a:t>ionization</a:t>
            </a:r>
            <a:r>
              <a:rPr lang="da-DK" b="1" dirty="0" smtClean="0"/>
              <a:t>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way</a:t>
            </a:r>
            <a:r>
              <a:rPr lang="da-DK" dirty="0" smtClean="0"/>
              <a:t>!</a:t>
            </a:r>
          </a:p>
          <a:p>
            <a:pPr lvl="4"/>
            <a:endParaRPr lang="da-DK" dirty="0" smtClean="0"/>
          </a:p>
          <a:p>
            <a:pPr lvl="2"/>
            <a:r>
              <a:rPr lang="da-DK" b="1" i="1" dirty="0" err="1" smtClean="0"/>
              <a:t>Scales</a:t>
            </a:r>
            <a:r>
              <a:rPr lang="da-DK" b="1" i="1" dirty="0" smtClean="0"/>
              <a:t> to </a:t>
            </a:r>
            <a:r>
              <a:rPr lang="da-DK" b="1" i="1" dirty="0" err="1" smtClean="0"/>
              <a:t>thousands</a:t>
            </a:r>
            <a:r>
              <a:rPr lang="da-DK" b="1" i="1" dirty="0" smtClean="0"/>
              <a:t> of </a:t>
            </a:r>
            <a:r>
              <a:rPr lang="da-DK" b="1" i="1" dirty="0" err="1" smtClean="0"/>
              <a:t>CPUs</a:t>
            </a:r>
            <a:r>
              <a:rPr lang="da-DK" b="1" i="1" dirty="0" smtClean="0"/>
              <a:t> / </a:t>
            </a:r>
            <a:r>
              <a:rPr lang="da-DK" b="1" i="1" dirty="0" err="1" smtClean="0"/>
              <a:t>cores</a:t>
            </a:r>
            <a:endParaRPr lang="da-DK" b="1" i="1" dirty="0" smtClean="0"/>
          </a:p>
          <a:p>
            <a:pPr lvl="3"/>
            <a:r>
              <a:rPr lang="da-DK" dirty="0" err="1" smtClean="0"/>
              <a:t>Pleiades</a:t>
            </a:r>
            <a:r>
              <a:rPr lang="da-DK" dirty="0" smtClean="0"/>
              <a:t> (NASA/</a:t>
            </a:r>
            <a:r>
              <a:rPr lang="da-DK" dirty="0" err="1" smtClean="0"/>
              <a:t>Ames</a:t>
            </a:r>
            <a:r>
              <a:rPr lang="da-DK" dirty="0" smtClean="0"/>
              <a:t>); ~47.000 </a:t>
            </a:r>
            <a:r>
              <a:rPr lang="da-DK" dirty="0" err="1" smtClean="0"/>
              <a:t>cores</a:t>
            </a:r>
            <a:r>
              <a:rPr lang="da-DK" dirty="0" smtClean="0"/>
              <a:t>, </a:t>
            </a:r>
            <a:r>
              <a:rPr lang="da-DK" dirty="0" err="1" smtClean="0"/>
              <a:t>tested</a:t>
            </a:r>
            <a:r>
              <a:rPr lang="da-DK" dirty="0" smtClean="0"/>
              <a:t> up to </a:t>
            </a:r>
            <a:r>
              <a:rPr lang="da-DK" b="1" i="1" dirty="0" smtClean="0"/>
              <a:t>4096 </a:t>
            </a:r>
            <a:r>
              <a:rPr lang="da-DK" b="1" i="1" dirty="0" err="1" smtClean="0"/>
              <a:t>cores</a:t>
            </a:r>
            <a:endParaRPr lang="da-DK" b="1" i="1" dirty="0" smtClean="0"/>
          </a:p>
          <a:p>
            <a:pPr lvl="3"/>
            <a:r>
              <a:rPr lang="da-DK" dirty="0" err="1" smtClean="0"/>
              <a:t>Uses</a:t>
            </a:r>
            <a:r>
              <a:rPr lang="da-DK" dirty="0" smtClean="0"/>
              <a:t> </a:t>
            </a:r>
            <a:r>
              <a:rPr lang="da-DK" b="1" i="1" dirty="0" err="1" smtClean="0"/>
              <a:t>about</a:t>
            </a:r>
            <a:r>
              <a:rPr lang="da-DK" b="1" i="1" dirty="0" smtClean="0"/>
              <a:t> 1 </a:t>
            </a:r>
            <a:r>
              <a:rPr lang="da-DK" b="1" i="1" dirty="0" err="1" smtClean="0"/>
              <a:t>core-microseconds</a:t>
            </a:r>
            <a:r>
              <a:rPr lang="da-DK" b="1" i="1" dirty="0" smtClean="0"/>
              <a:t> per </a:t>
            </a:r>
            <a:r>
              <a:rPr lang="da-DK" b="1" i="1" dirty="0" err="1" smtClean="0"/>
              <a:t>particle-update</a:t>
            </a:r>
            <a:endParaRPr lang="da-DK" b="1" i="1" dirty="0" smtClean="0"/>
          </a:p>
          <a:p>
            <a:pPr lvl="4"/>
            <a:r>
              <a:rPr lang="da-DK" dirty="0" smtClean="0"/>
              <a:t>(95% </a:t>
            </a:r>
            <a:r>
              <a:rPr lang="da-DK" dirty="0" err="1" smtClean="0"/>
              <a:t>efficiency</a:t>
            </a:r>
            <a:r>
              <a:rPr lang="da-DK" dirty="0" smtClean="0"/>
              <a:t> from 8 to 4096 </a:t>
            </a:r>
            <a:r>
              <a:rPr lang="da-DK" dirty="0" err="1" smtClean="0"/>
              <a:t>cores</a:t>
            </a:r>
            <a:r>
              <a:rPr lang="da-DK" dirty="0" smtClean="0"/>
              <a:t>)</a:t>
            </a:r>
          </a:p>
          <a:p>
            <a:pPr lvl="4"/>
            <a:endParaRPr lang="da-DK" dirty="0" smtClean="0"/>
          </a:p>
          <a:p>
            <a:pPr lvl="3"/>
            <a:endParaRPr lang="da-DK" dirty="0" smtClean="0"/>
          </a:p>
        </p:txBody>
      </p:sp>
      <p:pic>
        <p:nvPicPr>
          <p:cNvPr id="4" name="Picture 3" descr="pic ske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0700"/>
            <a:ext cx="9144000" cy="2222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and space arrangement</a:t>
            </a:r>
            <a:br>
              <a:rPr lang="en-US"/>
            </a:br>
            <a:endParaRPr lang="en-US"/>
          </a:p>
        </p:txBody>
      </p:sp>
      <p:sp>
        <p:nvSpPr>
          <p:cNvPr id="226310" name="AutoShape 6" descr="part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2" name="AutoShape 8" descr="part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4" name="AutoShape 10" descr="part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6" name="AutoShape 12" descr="part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8" name="AutoShape 14" descr="part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6319" name="Object 15"/>
          <p:cNvGraphicFramePr>
            <a:graphicFrameLocks noChangeAspect="1"/>
          </p:cNvGraphicFramePr>
          <p:nvPr/>
        </p:nvGraphicFramePr>
        <p:xfrm>
          <a:off x="1331913" y="908050"/>
          <a:ext cx="5626100" cy="564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7" name="Bitmap Image" r:id="rId3" imgW="6800000" imgH="6819048" progId="Paint.Picture">
                  <p:embed/>
                </p:oleObj>
              </mc:Choice>
              <mc:Fallback>
                <p:oleObj name="Bitmap Image" r:id="rId3" imgW="6800000" imgH="68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908050"/>
                        <a:ext cx="5626100" cy="5641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4D4D4D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41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2506"/>
          </a:xfrm>
        </p:spPr>
        <p:txBody>
          <a:bodyPr/>
          <a:lstStyle/>
          <a:p>
            <a:r>
              <a:rPr lang="da-DK" dirty="0" smtClean="0"/>
              <a:t>Main program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934"/>
            <a:ext cx="9144000" cy="52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331913" y="404664"/>
            <a:ext cx="5832475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CC"/>
                </a:solidFill>
              </a:rPr>
              <a:t>Single particle motion </a:t>
            </a:r>
            <a:br>
              <a:rPr lang="en-US" sz="2800" b="1">
                <a:solidFill>
                  <a:srgbClr val="3333CC"/>
                </a:solidFill>
              </a:rPr>
            </a:br>
            <a:r>
              <a:rPr lang="en-US" sz="2800" b="1">
                <a:solidFill>
                  <a:srgbClr val="3333CC"/>
                </a:solidFill>
              </a:rPr>
              <a:t>in electro-magnetic fields</a:t>
            </a:r>
          </a:p>
        </p:txBody>
      </p:sp>
      <p:graphicFrame>
        <p:nvGraphicFramePr>
          <p:cNvPr id="860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613469"/>
              </p:ext>
            </p:extLst>
          </p:nvPr>
        </p:nvGraphicFramePr>
        <p:xfrm>
          <a:off x="1547813" y="1484784"/>
          <a:ext cx="5545137" cy="504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9" name="Bitmap Image" r:id="rId3" imgW="5668166" imgH="5687219" progId="Paint.Picture">
                  <p:embed/>
                </p:oleObj>
              </mc:Choice>
              <mc:Fallback>
                <p:oleObj name="Bitmap Image" r:id="rId3" imgW="5668166" imgH="5687219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357"/>
                      <a:stretch>
                        <a:fillRect/>
                      </a:stretch>
                    </p:blipFill>
                    <p:spPr bwMode="auto">
                      <a:xfrm>
                        <a:off x="1547813" y="1484784"/>
                        <a:ext cx="5545137" cy="5046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err="1" smtClean="0"/>
              <a:t>Downloading</a:t>
            </a:r>
            <a:r>
              <a:rPr lang="da-DK" sz="3600" dirty="0" smtClean="0"/>
              <a:t> and </a:t>
            </a:r>
            <a:r>
              <a:rPr lang="da-DK" sz="3600" dirty="0" err="1" smtClean="0"/>
              <a:t>running</a:t>
            </a:r>
            <a:r>
              <a:rPr lang="da-DK" sz="3600" dirty="0" smtClean="0"/>
              <a:t> the </a:t>
            </a:r>
            <a:r>
              <a:rPr lang="da-DK" sz="3600" dirty="0" err="1" smtClean="0"/>
              <a:t>PPcode</a:t>
            </a:r>
            <a:endParaRPr lang="en-US" sz="36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6373114" cy="30579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5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The </a:t>
            </a:r>
            <a:r>
              <a:rPr lang="da-DK" dirty="0" err="1" smtClean="0"/>
              <a:t>input.nml</a:t>
            </a:r>
            <a:r>
              <a:rPr lang="da-DK" dirty="0" smtClean="0"/>
              <a:t> file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/>
          <a:stretch/>
        </p:blipFill>
        <p:spPr>
          <a:xfrm>
            <a:off x="251520" y="1988840"/>
            <a:ext cx="8686800" cy="3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Plasma Oscillations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Oscillations</a:t>
            </a:r>
          </a:p>
        </p:txBody>
      </p:sp>
      <p:graphicFrame>
        <p:nvGraphicFramePr>
          <p:cNvPr id="199684" name="Object 4"/>
          <p:cNvGraphicFramePr>
            <a:graphicFrameLocks noChangeAspect="1"/>
          </p:cNvGraphicFramePr>
          <p:nvPr/>
        </p:nvGraphicFramePr>
        <p:xfrm>
          <a:off x="107950" y="1773238"/>
          <a:ext cx="8964613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name="Bitmap Image" r:id="rId3" imgW="6323810" imgH="2876190" progId="Paint.Picture">
                  <p:embed/>
                </p:oleObj>
              </mc:Choice>
              <mc:Fallback>
                <p:oleObj name="Bitmap Image" r:id="rId3" imgW="6323810" imgH="2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73238"/>
                        <a:ext cx="8964613" cy="407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97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Oscillations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192088" y="1331913"/>
          <a:ext cx="8675687" cy="540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name="Bitmap Image" r:id="rId3" imgW="7306695" imgH="4552381" progId="Paint.Picture">
                  <p:embed/>
                </p:oleObj>
              </mc:Choice>
              <mc:Fallback>
                <p:oleObj name="Bitmap Image" r:id="rId3" imgW="7306695" imgH="4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331913"/>
                        <a:ext cx="8675687" cy="540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3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Step-by-step:</a:t>
            </a:r>
            <a:br>
              <a:rPr lang="en-US"/>
            </a:br>
            <a:r>
              <a:rPr lang="en-US"/>
              <a:t>Causal loop of effects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Particle conservation</a:t>
            </a:r>
          </a:p>
          <a:p>
            <a:pPr lvl="1"/>
            <a:r>
              <a:rPr lang="en-US" dirty="0"/>
              <a:t>convergence of motion </a:t>
            </a:r>
            <a:r>
              <a:rPr lang="en-US" dirty="0">
                <a:sym typeface="Symbol" panose="05050102010706020507" pitchFamily="18" charset="2"/>
              </a:rPr>
              <a:t> increasing density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Electrostatic field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electron density excess  converging </a:t>
            </a:r>
            <a:r>
              <a:rPr lang="en-US" b="1" dirty="0">
                <a:sym typeface="Symbol" panose="05050102010706020507" pitchFamily="18" charset="2"/>
              </a:rPr>
              <a:t>E</a:t>
            </a:r>
            <a:r>
              <a:rPr lang="en-US" dirty="0">
                <a:sym typeface="Symbol" panose="05050102010706020507" pitchFamily="18" charset="2"/>
              </a:rPr>
              <a:t>-field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Equation of motion</a:t>
            </a:r>
          </a:p>
          <a:p>
            <a:pPr lvl="1"/>
            <a:r>
              <a:rPr lang="en-US" b="1" dirty="0">
                <a:sym typeface="Symbol" panose="05050102010706020507" pitchFamily="18" charset="2"/>
              </a:rPr>
              <a:t>E</a:t>
            </a:r>
            <a:r>
              <a:rPr lang="en-US" dirty="0">
                <a:sym typeface="Symbol" panose="05050102010706020507" pitchFamily="18" charset="2"/>
              </a:rPr>
              <a:t>-field  acceleration  motion</a:t>
            </a:r>
          </a:p>
        </p:txBody>
      </p:sp>
    </p:spTree>
    <p:extLst>
      <p:ext uri="{BB962C8B-B14F-4D97-AF65-F5344CB8AC3E}">
        <p14:creationId xmlns:p14="http://schemas.microsoft.com/office/powerpoint/2010/main" val="39094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Frequency</a:t>
            </a:r>
            <a:br>
              <a:rPr lang="en-US"/>
            </a:br>
            <a:endParaRPr lang="en-US"/>
          </a:p>
        </p:txBody>
      </p:sp>
      <p:graphicFrame>
        <p:nvGraphicFramePr>
          <p:cNvPr id="203781" name="Object 5"/>
          <p:cNvGraphicFramePr>
            <a:graphicFrameLocks noChangeAspect="1"/>
          </p:cNvGraphicFramePr>
          <p:nvPr/>
        </p:nvGraphicFramePr>
        <p:xfrm>
          <a:off x="179388" y="1585913"/>
          <a:ext cx="8642350" cy="493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79" name="Bitmap Image" r:id="rId3" imgW="8066667" imgH="4610744" progId="Paint.Picture">
                  <p:embed/>
                </p:oleObj>
              </mc:Choice>
              <mc:Fallback>
                <p:oleObj name="Bitmap Image" r:id="rId3" imgW="8066667" imgH="46107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585913"/>
                        <a:ext cx="8642350" cy="493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6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Charged</a:t>
            </a:r>
            <a:r>
              <a:rPr lang="da-DK" dirty="0" smtClean="0"/>
              <a:t> </a:t>
            </a:r>
            <a:r>
              <a:rPr lang="da-DK" dirty="0" err="1" smtClean="0"/>
              <a:t>particle</a:t>
            </a:r>
            <a:r>
              <a:rPr lang="da-DK" dirty="0" smtClean="0"/>
              <a:t> motion</a:t>
            </a:r>
            <a:endParaRPr lang="en-US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constant </a:t>
            </a:r>
            <a:r>
              <a:rPr lang="en-US" b="1" dirty="0"/>
              <a:t>E </a:t>
            </a:r>
            <a:r>
              <a:rPr lang="en-US" dirty="0"/>
              <a:t>&amp; </a:t>
            </a:r>
            <a:r>
              <a:rPr lang="en-US" b="1" dirty="0"/>
              <a:t>B </a:t>
            </a:r>
            <a:r>
              <a:rPr lang="en-US" dirty="0" smtClean="0"/>
              <a:t>fields:</a:t>
            </a:r>
            <a:endParaRPr lang="en-US" dirty="0"/>
          </a:p>
          <a:p>
            <a:pPr lvl="1"/>
            <a:r>
              <a:rPr lang="en-US" dirty="0"/>
              <a:t>circular (cyclotron) motion</a:t>
            </a:r>
          </a:p>
          <a:p>
            <a:pPr lvl="1"/>
            <a:r>
              <a:rPr lang="en-US" dirty="0"/>
              <a:t>drift</a:t>
            </a:r>
          </a:p>
          <a:p>
            <a:pPr lvl="1"/>
            <a:r>
              <a:rPr lang="en-US" dirty="0"/>
              <a:t>acceleration</a:t>
            </a:r>
          </a:p>
        </p:txBody>
      </p:sp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3492500" y="3213100"/>
          <a:ext cx="459105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0" name="Bitmap Image" r:id="rId3" imgW="4590476" imgH="3142857" progId="Paint.Picture">
                  <p:embed/>
                </p:oleObj>
              </mc:Choice>
              <mc:Fallback>
                <p:oleObj name="Bitmap Image" r:id="rId3" imgW="4590476" imgH="31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213100"/>
                        <a:ext cx="4591050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Motion and drift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Cyclotron motion</a:t>
            </a:r>
          </a:p>
          <a:p>
            <a:pPr lvl="1"/>
            <a:r>
              <a:rPr lang="en-US" dirty="0"/>
              <a:t>gyro- (cyclotron-) frequency   </a:t>
            </a:r>
            <a:r>
              <a:rPr lang="el-GR" dirty="0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r>
              <a:rPr lang="da-DK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= q B / m</a:t>
            </a:r>
          </a:p>
          <a:p>
            <a:pPr lvl="1"/>
            <a:r>
              <a:rPr lang="en-US" dirty="0"/>
              <a:t>gyro- (cyclotron-) radius         </a:t>
            </a:r>
            <a:r>
              <a:rPr lang="en-US" dirty="0">
                <a:solidFill>
                  <a:schemeClr val="accent2"/>
                </a:solidFill>
              </a:rPr>
              <a:t>R = v / </a:t>
            </a:r>
            <a:r>
              <a:rPr lang="el-GR" dirty="0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b="1" dirty="0"/>
              <a:t>E</a:t>
            </a:r>
            <a:r>
              <a:rPr lang="en-US" dirty="0"/>
              <a:t> x </a:t>
            </a:r>
            <a:r>
              <a:rPr lang="en-US" b="1" dirty="0"/>
              <a:t>B </a:t>
            </a:r>
            <a:r>
              <a:rPr lang="en-US" dirty="0"/>
              <a:t>drift                               </a:t>
            </a:r>
            <a:r>
              <a:rPr lang="en-US" dirty="0" err="1">
                <a:solidFill>
                  <a:schemeClr val="accent2"/>
                </a:solidFill>
              </a:rPr>
              <a:t>v</a:t>
            </a:r>
            <a:r>
              <a:rPr lang="en-US" baseline="-25000" dirty="0" err="1">
                <a:solidFill>
                  <a:schemeClr val="accent2"/>
                </a:solidFill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= </a:t>
            </a:r>
            <a:r>
              <a:rPr lang="en-US" b="1" dirty="0">
                <a:solidFill>
                  <a:schemeClr val="accent2"/>
                </a:solidFill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 x </a:t>
            </a:r>
            <a:r>
              <a:rPr lang="en-US" b="1" dirty="0">
                <a:solidFill>
                  <a:schemeClr val="accent2"/>
                </a:solidFill>
              </a:rPr>
              <a:t>B </a:t>
            </a:r>
            <a:r>
              <a:rPr lang="en-US" dirty="0">
                <a:solidFill>
                  <a:schemeClr val="accent2"/>
                </a:solidFill>
              </a:rPr>
              <a:t>/ B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</a:p>
          <a:p>
            <a:pPr lvl="1"/>
            <a:endParaRPr lang="en-US" baseline="30000" dirty="0">
              <a:solidFill>
                <a:schemeClr val="accent2"/>
              </a:solidFill>
            </a:endParaRPr>
          </a:p>
          <a:p>
            <a:r>
              <a:rPr lang="en-US" dirty="0"/>
              <a:t>In the books </a:t>
            </a:r>
            <a:endParaRPr lang="en-US" dirty="0" smtClean="0"/>
          </a:p>
          <a:p>
            <a:pPr lvl="1"/>
            <a:r>
              <a:rPr lang="en-US" dirty="0" smtClean="0"/>
              <a:t>G </a:t>
            </a:r>
            <a:r>
              <a:rPr lang="en-US" dirty="0"/>
              <a:t>&amp; B: Chapter </a:t>
            </a:r>
            <a:r>
              <a:rPr lang="en-US" dirty="0" smtClean="0"/>
              <a:t>1, </a:t>
            </a:r>
            <a:r>
              <a:rPr lang="en-US" dirty="0"/>
              <a:t>Chapter </a:t>
            </a:r>
            <a:r>
              <a:rPr lang="en-US" dirty="0" smtClean="0"/>
              <a:t>2</a:t>
            </a:r>
            <a:endParaRPr lang="en-US" dirty="0"/>
          </a:p>
          <a:p>
            <a:pPr lvl="1"/>
            <a:r>
              <a:rPr lang="en-US" dirty="0"/>
              <a:t>B &amp; L: Chapter 4, especially Section 4.4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2149</Words>
  <Application>Microsoft Office PowerPoint</Application>
  <PresentationFormat>On-screen Show (4:3)</PresentationFormat>
  <Paragraphs>347</Paragraphs>
  <Slides>76</Slides>
  <Notes>33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Dotum</vt:lpstr>
      <vt:lpstr>SimSun</vt:lpstr>
      <vt:lpstr>Arial</vt:lpstr>
      <vt:lpstr>Arial Black</vt:lpstr>
      <vt:lpstr>Calibri</vt:lpstr>
      <vt:lpstr>Helvetica Neue</vt:lpstr>
      <vt:lpstr>Helvetica Neue Light</vt:lpstr>
      <vt:lpstr>Symbol</vt:lpstr>
      <vt:lpstr>Wingdings</vt:lpstr>
      <vt:lpstr>ヒラギノ角ゴ ProN W3</vt:lpstr>
      <vt:lpstr>Network</vt:lpstr>
      <vt:lpstr>Bitmap Image</vt:lpstr>
      <vt:lpstr>Equation</vt:lpstr>
      <vt:lpstr>NBIA School on  Computational Astrophysics  Beyond MHD: Particle-in-Cell (PIC) Simulations</vt:lpstr>
      <vt:lpstr>Plans for today</vt:lpstr>
      <vt:lpstr>Books …</vt:lpstr>
      <vt:lpstr>Central issue</vt:lpstr>
      <vt:lpstr>Topics this is crucial for in astrophysics</vt:lpstr>
      <vt:lpstr>Many other applications</vt:lpstr>
      <vt:lpstr>PowerPoint Presentation</vt:lpstr>
      <vt:lpstr>Charged particle motion</vt:lpstr>
      <vt:lpstr>Motion and drift</vt:lpstr>
      <vt:lpstr>PowerPoint Presentation</vt:lpstr>
      <vt:lpstr>PowerPoint Presentation</vt:lpstr>
      <vt:lpstr>PowerPoint Presentation</vt:lpstr>
      <vt:lpstr>PowerPoint Presentation</vt:lpstr>
      <vt:lpstr>Solar Chromosphere &amp; Corona Conditions:</vt:lpstr>
      <vt:lpstr>The one most important macro-scale kinetic effect:</vt:lpstr>
      <vt:lpstr>Computational Costs</vt:lpstr>
      <vt:lpstr>From observations to PIC</vt:lpstr>
      <vt:lpstr>PowerPoint Presentation</vt:lpstr>
      <vt:lpstr>Initial extrapolated B-field</vt:lpstr>
      <vt:lpstr>Potential extrapolation, side view</vt:lpstr>
      <vt:lpstr>Potential extrapolation, top view</vt:lpstr>
      <vt:lpstr>3D nullpoint reconnection</vt:lpstr>
      <vt:lpstr>Applied driver</vt:lpstr>
      <vt:lpstr>Spine/fan motion and j//b</vt:lpstr>
      <vt:lpstr>Resistive MHD Simulation</vt:lpstr>
      <vt:lpstr>Spine/fan motion and j//b</vt:lpstr>
      <vt:lpstr>Initial, average vertical structure</vt:lpstr>
      <vt:lpstr>Magnetic field line connectivity</vt:lpstr>
      <vt:lpstr>Electric currents in the current sheet</vt:lpstr>
      <vt:lpstr>Relative displacement of the spines</vt:lpstr>
      <vt:lpstr>Current density in the fan plane</vt:lpstr>
      <vt:lpstr>Evolution with time of magnetic energy and magnetic dissipation</vt:lpstr>
      <vt:lpstr>    Results MHD</vt:lpstr>
      <vt:lpstr>Magnetic dissipation (blue surface) and magnetic field lines near the null</vt:lpstr>
      <vt:lpstr>MHD experiment coupled to  PIC (Particle-in-Cell) experiment</vt:lpstr>
      <vt:lpstr>Particle-in-cell simulations</vt:lpstr>
      <vt:lpstr>Large scale PIC-simulations</vt:lpstr>
      <vt:lpstr>PowerPoint Presentation</vt:lpstr>
      <vt:lpstr>PowerPoint Presentation</vt:lpstr>
      <vt:lpstr>Code Scaling on JUGENE</vt:lpstr>
      <vt:lpstr>Vertical Projection</vt:lpstr>
      <vt:lpstr>Horizontal Projection</vt:lpstr>
      <vt:lpstr>Current density in the null planes</vt:lpstr>
      <vt:lpstr>Impact area of electrons</vt:lpstr>
      <vt:lpstr>PowerPoint Presentation</vt:lpstr>
      <vt:lpstr>Energy distribution</vt:lpstr>
      <vt:lpstr>Different simulations</vt:lpstr>
      <vt:lpstr>PowerPoint Presentation</vt:lpstr>
      <vt:lpstr>Particle positions in the power-law tail</vt:lpstr>
      <vt:lpstr>Particle positions in the power-law tail</vt:lpstr>
      <vt:lpstr>Location of accelerated particles</vt:lpstr>
      <vt:lpstr>Trace of accelerated particles</vt:lpstr>
      <vt:lpstr>Losers, in low energy part of 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Parallel (accelerating) electric field</vt:lpstr>
      <vt:lpstr>Summary </vt:lpstr>
      <vt:lpstr>The PhotonPlasma Code</vt:lpstr>
      <vt:lpstr>Maxwell’s Equations</vt:lpstr>
      <vt:lpstr> Large scale PIC-simulations</vt:lpstr>
      <vt:lpstr>Time and space arrangement </vt:lpstr>
      <vt:lpstr>Main program</vt:lpstr>
      <vt:lpstr>Downloading and running the PPcode</vt:lpstr>
      <vt:lpstr>The input.nml file</vt:lpstr>
      <vt:lpstr>Plasma Oscillations</vt:lpstr>
      <vt:lpstr>Plasma Oscillations</vt:lpstr>
      <vt:lpstr>Plasma Oscillations </vt:lpstr>
      <vt:lpstr>Step-by-step: Causal loop of effects</vt:lpstr>
      <vt:lpstr>Plasma Frequency </vt:lpstr>
    </vt:vector>
  </TitlesOfParts>
  <Company>Niels Bohr Institute, Copenhagen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Åke Nordlund</dc:creator>
  <cp:lastModifiedBy>Åke Nordlund</cp:lastModifiedBy>
  <cp:revision>64</cp:revision>
  <dcterms:created xsi:type="dcterms:W3CDTF">2006-09-18T21:09:36Z</dcterms:created>
  <dcterms:modified xsi:type="dcterms:W3CDTF">2013-08-23T13:05:36Z</dcterms:modified>
</cp:coreProperties>
</file>